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8.xml" ContentType="application/vnd.openxmlformats-officedocument.theme+xml"/>
  <Override PartName="/ppt/slideLayouts/slideLayout45.xml" ContentType="application/vnd.openxmlformats-officedocument.presentationml.slideLayout+xml"/>
  <Override PartName="/ppt/theme/theme9.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0.xml" ContentType="application/vnd.openxmlformats-officedocument.theme+xml"/>
  <Override PartName="/ppt/slideLayouts/slideLayout48.xml" ContentType="application/vnd.openxmlformats-officedocument.presentationml.slideLayout+xml"/>
  <Override PartName="/ppt/theme/theme11.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2.xml" ContentType="application/vnd.openxmlformats-officedocument.theme+xml"/>
  <Override PartName="/ppt/slideLayouts/slideLayout51.xml" ContentType="application/vnd.openxmlformats-officedocument.presentationml.slideLayout+xml"/>
  <Override PartName="/ppt/theme/theme13.xml" ContentType="application/vnd.openxmlformats-officedocument.theme+xml"/>
  <Override PartName="/ppt/slideLayouts/slideLayout52.xml" ContentType="application/vnd.openxmlformats-officedocument.presentationml.slideLayout+xml"/>
  <Override PartName="/ppt/theme/theme14.xml" ContentType="application/vnd.openxmlformats-officedocument.theme+xml"/>
  <Override PartName="/ppt/slideLayouts/slideLayout5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8.xml" ContentType="application/vnd.openxmlformats-officedocument.drawingml.chart+xml"/>
  <Override PartName="/ppt/charts/style1.xml" ContentType="application/vnd.ms-office.chartstyle+xml"/>
  <Override PartName="/ppt/charts/colors1.xml" ContentType="application/vnd.ms-office.chartcolorstyle+xml"/>
  <Override PartName="/ppt/charts/chart9.xml" ContentType="application/vnd.openxmlformats-officedocument.drawingml.chart+xml"/>
  <Override PartName="/ppt/charts/style2.xml" ContentType="application/vnd.ms-office.chartstyle+xml"/>
  <Override PartName="/ppt/charts/colors2.xml" ContentType="application/vnd.ms-office.chartcolorstyle+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12.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13.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charts/chart14.xml" ContentType="application/vnd.openxmlformats-officedocument.drawingml.chart+xml"/>
  <Override PartName="/ppt/charts/style7.xml" ContentType="application/vnd.ms-office.chartstyle+xml"/>
  <Override PartName="/ppt/charts/colors7.xml" ContentType="application/vnd.ms-office.chartcolorstyle+xml"/>
  <Override PartName="/ppt/charts/chart15.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713" r:id="rId1"/>
    <p:sldMasterId id="2147483667" r:id="rId2"/>
    <p:sldMasterId id="2147483826" r:id="rId3"/>
    <p:sldMasterId id="2147483892" r:id="rId4"/>
    <p:sldMasterId id="2147484007" r:id="rId5"/>
    <p:sldMasterId id="2147484030" r:id="rId6"/>
    <p:sldMasterId id="2147484174" r:id="rId7"/>
    <p:sldMasterId id="2147484178" r:id="rId8"/>
    <p:sldMasterId id="2147484244" r:id="rId9"/>
    <p:sldMasterId id="2147484282" r:id="rId10"/>
    <p:sldMasterId id="2147484317" r:id="rId11"/>
    <p:sldMasterId id="2147484350" r:id="rId12"/>
    <p:sldMasterId id="2147484429" r:id="rId13"/>
    <p:sldMasterId id="2147484682" r:id="rId14"/>
    <p:sldMasterId id="2147484688" r:id="rId15"/>
  </p:sldMasterIdLst>
  <p:notesMasterIdLst>
    <p:notesMasterId r:id="rId223"/>
  </p:notesMasterIdLst>
  <p:handoutMasterIdLst>
    <p:handoutMasterId r:id="rId224"/>
  </p:handoutMasterIdLst>
  <p:sldIdLst>
    <p:sldId id="552" r:id="rId16"/>
    <p:sldId id="2147478507" r:id="rId17"/>
    <p:sldId id="2147472592" r:id="rId18"/>
    <p:sldId id="4276" r:id="rId19"/>
    <p:sldId id="2147473388" r:id="rId20"/>
    <p:sldId id="2147472658" r:id="rId21"/>
    <p:sldId id="4801" r:id="rId22"/>
    <p:sldId id="2147473257" r:id="rId23"/>
    <p:sldId id="2147472600" r:id="rId24"/>
    <p:sldId id="2147472601" r:id="rId25"/>
    <p:sldId id="2147478471" r:id="rId26"/>
    <p:sldId id="2147472514" r:id="rId27"/>
    <p:sldId id="2147472604" r:id="rId28"/>
    <p:sldId id="2147472605" r:id="rId29"/>
    <p:sldId id="2147472606" r:id="rId30"/>
    <p:sldId id="2147472607" r:id="rId31"/>
    <p:sldId id="2147473261" r:id="rId32"/>
    <p:sldId id="2147473253" r:id="rId33"/>
    <p:sldId id="2147473258" r:id="rId34"/>
    <p:sldId id="2147473255" r:id="rId35"/>
    <p:sldId id="2147473254" r:id="rId36"/>
    <p:sldId id="2147473263" r:id="rId37"/>
    <p:sldId id="2147473264" r:id="rId38"/>
    <p:sldId id="2147473265" r:id="rId39"/>
    <p:sldId id="2147473260" r:id="rId40"/>
    <p:sldId id="2147473259" r:id="rId41"/>
    <p:sldId id="2147478485" r:id="rId42"/>
    <p:sldId id="2147471856" r:id="rId43"/>
    <p:sldId id="2147473389" r:id="rId44"/>
    <p:sldId id="2147473390" r:id="rId45"/>
    <p:sldId id="2147472427" r:id="rId46"/>
    <p:sldId id="2147472532" r:id="rId47"/>
    <p:sldId id="3424" r:id="rId48"/>
    <p:sldId id="2147472580" r:id="rId49"/>
    <p:sldId id="2147473358" r:id="rId50"/>
    <p:sldId id="2147473359" r:id="rId51"/>
    <p:sldId id="2147473338" r:id="rId52"/>
    <p:sldId id="2147473377" r:id="rId53"/>
    <p:sldId id="2147473363" r:id="rId54"/>
    <p:sldId id="2147473379" r:id="rId55"/>
    <p:sldId id="2147473341" r:id="rId56"/>
    <p:sldId id="2147473380" r:id="rId57"/>
    <p:sldId id="2147473383" r:id="rId58"/>
    <p:sldId id="2147473344" r:id="rId59"/>
    <p:sldId id="2147473335" r:id="rId60"/>
    <p:sldId id="6625" r:id="rId61"/>
    <p:sldId id="5925" r:id="rId62"/>
    <p:sldId id="2147478477" r:id="rId63"/>
    <p:sldId id="4311" r:id="rId64"/>
    <p:sldId id="3615" r:id="rId65"/>
    <p:sldId id="2147473368" r:id="rId66"/>
    <p:sldId id="2147473371" r:id="rId67"/>
    <p:sldId id="2147473373" r:id="rId68"/>
    <p:sldId id="2147478413" r:id="rId69"/>
    <p:sldId id="2147473348" r:id="rId70"/>
    <p:sldId id="2147472278" r:id="rId71"/>
    <p:sldId id="2147478414" r:id="rId72"/>
    <p:sldId id="2147478411" r:id="rId73"/>
    <p:sldId id="2147472524" r:id="rId74"/>
    <p:sldId id="2147472557" r:id="rId75"/>
    <p:sldId id="5951" r:id="rId76"/>
    <p:sldId id="2147473347" r:id="rId77"/>
    <p:sldId id="5915" r:id="rId78"/>
    <p:sldId id="5652" r:id="rId79"/>
    <p:sldId id="2147473350" r:id="rId80"/>
    <p:sldId id="2147478484" r:id="rId81"/>
    <p:sldId id="2147478476" r:id="rId82"/>
    <p:sldId id="2147478482" r:id="rId83"/>
    <p:sldId id="2147478415" r:id="rId84"/>
    <p:sldId id="2147472240" r:id="rId85"/>
    <p:sldId id="5317" r:id="rId86"/>
    <p:sldId id="5194" r:id="rId87"/>
    <p:sldId id="2147472656" r:id="rId88"/>
    <p:sldId id="2147478416" r:id="rId89"/>
    <p:sldId id="2147472241" r:id="rId90"/>
    <p:sldId id="5266" r:id="rId91"/>
    <p:sldId id="2147478478" r:id="rId92"/>
    <p:sldId id="2147478509" r:id="rId93"/>
    <p:sldId id="2147478418" r:id="rId94"/>
    <p:sldId id="5222" r:id="rId95"/>
    <p:sldId id="4189" r:id="rId96"/>
    <p:sldId id="3351" r:id="rId97"/>
    <p:sldId id="2147478508" r:id="rId98"/>
    <p:sldId id="2147478419" r:id="rId99"/>
    <p:sldId id="573" r:id="rId100"/>
    <p:sldId id="5198" r:id="rId101"/>
    <p:sldId id="2147478479" r:id="rId102"/>
    <p:sldId id="2147478510" r:id="rId103"/>
    <p:sldId id="2147478420" r:id="rId104"/>
    <p:sldId id="2147473089" r:id="rId105"/>
    <p:sldId id="5245" r:id="rId106"/>
    <p:sldId id="5255" r:id="rId107"/>
    <p:sldId id="2147478491" r:id="rId108"/>
    <p:sldId id="2147478511" r:id="rId109"/>
    <p:sldId id="2147478421" r:id="rId110"/>
    <p:sldId id="2147472270" r:id="rId111"/>
    <p:sldId id="2147472271" r:id="rId112"/>
    <p:sldId id="2147473279" r:id="rId113"/>
    <p:sldId id="2147478493" r:id="rId114"/>
    <p:sldId id="2147478512" r:id="rId115"/>
    <p:sldId id="2147473267" r:id="rId116"/>
    <p:sldId id="2147473085" r:id="rId117"/>
    <p:sldId id="2147473086" r:id="rId118"/>
    <p:sldId id="2147473168" r:id="rId119"/>
    <p:sldId id="3363" r:id="rId120"/>
    <p:sldId id="2147478513" r:id="rId121"/>
    <p:sldId id="2147473268" r:id="rId122"/>
    <p:sldId id="2147473087" r:id="rId123"/>
    <p:sldId id="2147472226" r:id="rId124"/>
    <p:sldId id="2147473088" r:id="rId125"/>
    <p:sldId id="3358" r:id="rId126"/>
    <p:sldId id="2147478514" r:id="rId127"/>
    <p:sldId id="2147473269" r:id="rId128"/>
    <p:sldId id="2147473090" r:id="rId129"/>
    <p:sldId id="2147472268" r:id="rId130"/>
    <p:sldId id="579" r:id="rId131"/>
    <p:sldId id="5176" r:id="rId132"/>
    <p:sldId id="4185" r:id="rId133"/>
    <p:sldId id="2147473518" r:id="rId134"/>
    <p:sldId id="2147478515" r:id="rId135"/>
    <p:sldId id="2147473270" r:id="rId136"/>
    <p:sldId id="2147478475" r:id="rId137"/>
    <p:sldId id="2147471728" r:id="rId138"/>
    <p:sldId id="2147478426" r:id="rId139"/>
    <p:sldId id="2147478427" r:id="rId140"/>
    <p:sldId id="2147473308" r:id="rId141"/>
    <p:sldId id="2147473521" r:id="rId142"/>
    <p:sldId id="2147473295" r:id="rId143"/>
    <p:sldId id="558" r:id="rId144"/>
    <p:sldId id="2147473307" r:id="rId145"/>
    <p:sldId id="2147473296" r:id="rId146"/>
    <p:sldId id="2147473293" r:id="rId147"/>
    <p:sldId id="2147473165" r:id="rId148"/>
    <p:sldId id="2147473288" r:id="rId149"/>
    <p:sldId id="2147473289" r:id="rId150"/>
    <p:sldId id="2147473290" r:id="rId151"/>
    <p:sldId id="2147473300" r:id="rId152"/>
    <p:sldId id="2147473271" r:id="rId153"/>
    <p:sldId id="2147478428" r:id="rId154"/>
    <p:sldId id="2147473353" r:id="rId155"/>
    <p:sldId id="2147473354" r:id="rId156"/>
    <p:sldId id="2147473285" r:id="rId157"/>
    <p:sldId id="2147473301" r:id="rId158"/>
    <p:sldId id="2147473274" r:id="rId159"/>
    <p:sldId id="2147473342" r:id="rId160"/>
    <p:sldId id="2147473343" r:id="rId161"/>
    <p:sldId id="2147478448" r:id="rId162"/>
    <p:sldId id="2147473302" r:id="rId163"/>
    <p:sldId id="2147473275" r:id="rId164"/>
    <p:sldId id="2147473273" r:id="rId165"/>
    <p:sldId id="2147473356" r:id="rId166"/>
    <p:sldId id="2147473357" r:id="rId167"/>
    <p:sldId id="2147473303" r:id="rId168"/>
    <p:sldId id="2147473294" r:id="rId169"/>
    <p:sldId id="2147473276" r:id="rId170"/>
    <p:sldId id="2147473369" r:id="rId171"/>
    <p:sldId id="2147478449" r:id="rId172"/>
    <p:sldId id="2147473360" r:id="rId173"/>
    <p:sldId id="2147473320" r:id="rId174"/>
    <p:sldId id="557" r:id="rId175"/>
    <p:sldId id="2147478450" r:id="rId176"/>
    <p:sldId id="2147473362" r:id="rId177"/>
    <p:sldId id="2147478451" r:id="rId178"/>
    <p:sldId id="2147473321" r:id="rId179"/>
    <p:sldId id="2147473277" r:id="rId180"/>
    <p:sldId id="2147473364" r:id="rId181"/>
    <p:sldId id="2147473365" r:id="rId182"/>
    <p:sldId id="2147473322" r:id="rId183"/>
    <p:sldId id="2147473278" r:id="rId184"/>
    <p:sldId id="2147478452" r:id="rId185"/>
    <p:sldId id="5942" r:id="rId186"/>
    <p:sldId id="2147473366" r:id="rId187"/>
    <p:sldId id="2147478453" r:id="rId188"/>
    <p:sldId id="2147473323" r:id="rId189"/>
    <p:sldId id="2147478486" r:id="rId190"/>
    <p:sldId id="2147478455" r:id="rId191"/>
    <p:sldId id="2147478456" r:id="rId192"/>
    <p:sldId id="2147478457" r:id="rId193"/>
    <p:sldId id="2147478458" r:id="rId194"/>
    <p:sldId id="2147478459" r:id="rId195"/>
    <p:sldId id="2147478460" r:id="rId196"/>
    <p:sldId id="2147478461" r:id="rId197"/>
    <p:sldId id="2147478462" r:id="rId198"/>
    <p:sldId id="2147478463" r:id="rId199"/>
    <p:sldId id="2147478464" r:id="rId200"/>
    <p:sldId id="2147478465" r:id="rId201"/>
    <p:sldId id="2147473339" r:id="rId202"/>
    <p:sldId id="2147473340" r:id="rId203"/>
    <p:sldId id="2147473372" r:id="rId204"/>
    <p:sldId id="2147473375" r:id="rId205"/>
    <p:sldId id="2147473376" r:id="rId206"/>
    <p:sldId id="2147478466" r:id="rId207"/>
    <p:sldId id="2147473345" r:id="rId208"/>
    <p:sldId id="2147478467" r:id="rId209"/>
    <p:sldId id="2147471733" r:id="rId210"/>
    <p:sldId id="2147478468" r:id="rId211"/>
    <p:sldId id="2147473378" r:id="rId212"/>
    <p:sldId id="2147473349" r:id="rId213"/>
    <p:sldId id="2147478498" r:id="rId214"/>
    <p:sldId id="5435" r:id="rId215"/>
    <p:sldId id="2147478469" r:id="rId216"/>
    <p:sldId id="5826" r:id="rId217"/>
    <p:sldId id="2147472559" r:id="rId218"/>
    <p:sldId id="2147478500" r:id="rId219"/>
    <p:sldId id="2147478502" r:id="rId220"/>
    <p:sldId id="2147472515" r:id="rId221"/>
    <p:sldId id="2147472573" r:id="rId222"/>
  </p:sldIdLst>
  <p:sldSz cx="12193588" cy="6858000"/>
  <p:notesSz cx="11309350" cy="20104100"/>
  <p:embeddedFontLst>
    <p:embeddedFont>
      <p:font typeface="Cambria Math" panose="02040503050406030204" pitchFamily="18" charset="0"/>
      <p:regular r:id="rId225"/>
    </p:embeddedFont>
    <p:embeddedFont>
      <p:font typeface="DengXian" panose="02010600030101010101" pitchFamily="2" charset="-122"/>
      <p:regular r:id="rId226"/>
      <p:bold r:id="rId227"/>
    </p:embeddedFont>
    <p:embeddedFont>
      <p:font typeface="Exo" pitchFamily="2" charset="0"/>
      <p:regular r:id="rId228"/>
      <p:bold r:id="rId229"/>
      <p:italic r:id="rId230"/>
      <p:boldItalic r:id="rId231"/>
    </p:embeddedFont>
    <p:embeddedFont>
      <p:font typeface="Exo Light" pitchFamily="2" charset="0"/>
      <p:regular r:id="rId232"/>
      <p:italic r:id="rId233"/>
    </p:embeddedFont>
    <p:embeddedFont>
      <p:font typeface="Exo SemiBold" pitchFamily="2" charset="0"/>
      <p:bold r:id="rId234"/>
      <p:boldItalic r:id="rId235"/>
    </p:embeddedFont>
    <p:embeddedFont>
      <p:font typeface="Montserrat" pitchFamily="2" charset="0"/>
      <p:regular r:id="rId236"/>
      <p:bold r:id="rId237"/>
      <p:italic r:id="rId238"/>
      <p:boldItalic r:id="rId239"/>
    </p:embeddedFont>
    <p:embeddedFont>
      <p:font typeface="Montserrat Light" pitchFamily="2" charset="0"/>
      <p:regular r:id="rId240"/>
      <p:italic r:id="rId241"/>
    </p:embeddedFont>
    <p:embeddedFont>
      <p:font typeface="Montserrat Medium" pitchFamily="2" charset="0"/>
      <p:regular r:id="rId242"/>
      <p:bold r:id="rId243"/>
      <p:italic r:id="rId244"/>
    </p:embeddedFont>
    <p:embeddedFont>
      <p:font typeface="Montserrat SemiBold" pitchFamily="2" charset="0"/>
      <p:regular r:id="rId245"/>
      <p:bold r:id="rId246"/>
      <p:italic r:id="rId247"/>
      <p:boldItalic r:id="rId248"/>
    </p:embeddedFont>
    <p:embeddedFont>
      <p:font typeface="Roboto Condensed" panose="02000000000000000000" pitchFamily="2" charset="0"/>
      <p:regular r:id="rId249"/>
      <p:bold r:id="rId250"/>
      <p:italic r:id="rId251"/>
      <p:boldItalic r:id="rId252"/>
    </p:embeddedFont>
    <p:embeddedFont>
      <p:font typeface="Roboto Condensed Light" panose="02000000000000000000" pitchFamily="2" charset="0"/>
      <p:regular r:id="rId253"/>
      <p:italic r:id="rId254"/>
    </p:embeddedFont>
    <p:embeddedFont>
      <p:font typeface="Roboto Light" panose="02000000000000000000" pitchFamily="2" charset="0"/>
      <p:regular r:id="rId255"/>
      <p:italic r:id="rId256"/>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A7288B2-3506-4FC0-80B0-0A757AFB579D}">
          <p14:sldIdLst>
            <p14:sldId id="552"/>
            <p14:sldId id="2147478507"/>
            <p14:sldId id="2147472592"/>
          </p14:sldIdLst>
        </p14:section>
        <p14:section name="Executive Summary" id="{51393B04-F6E5-42B0-8FDA-B083B9414C6E}">
          <p14:sldIdLst>
            <p14:sldId id="4276"/>
            <p14:sldId id="2147473388"/>
            <p14:sldId id="2147472658"/>
            <p14:sldId id="4801"/>
            <p14:sldId id="2147473257"/>
            <p14:sldId id="2147472600"/>
            <p14:sldId id="2147472601"/>
            <p14:sldId id="2147478471"/>
            <p14:sldId id="2147472514"/>
            <p14:sldId id="2147472604"/>
            <p14:sldId id="2147472605"/>
            <p14:sldId id="2147472606"/>
          </p14:sldIdLst>
        </p14:section>
        <p14:section name="Executive Summary" id="{B1F3A1BD-1009-4CCF-B273-1D7397452E21}">
          <p14:sldIdLst>
            <p14:sldId id="2147472607"/>
            <p14:sldId id="2147473261"/>
            <p14:sldId id="2147473253"/>
            <p14:sldId id="2147473258"/>
            <p14:sldId id="2147473255"/>
            <p14:sldId id="2147473254"/>
            <p14:sldId id="2147473263"/>
            <p14:sldId id="2147473264"/>
            <p14:sldId id="2147473265"/>
            <p14:sldId id="2147473260"/>
            <p14:sldId id="2147473259"/>
          </p14:sldIdLst>
        </p14:section>
        <p14:section name="Phase 1" id="{D3C825AF-54ED-48AF-911C-7FE6F9D08347}">
          <p14:sldIdLst>
            <p14:sldId id="2147478485"/>
            <p14:sldId id="2147471856"/>
            <p14:sldId id="2147473389"/>
            <p14:sldId id="2147473390"/>
            <p14:sldId id="2147472427"/>
            <p14:sldId id="2147472532"/>
            <p14:sldId id="3424"/>
            <p14:sldId id="2147472580"/>
            <p14:sldId id="2147473358"/>
            <p14:sldId id="2147473359"/>
            <p14:sldId id="2147473338"/>
            <p14:sldId id="2147473377"/>
            <p14:sldId id="2147473363"/>
            <p14:sldId id="2147473379"/>
            <p14:sldId id="2147473341"/>
            <p14:sldId id="2147473380"/>
            <p14:sldId id="2147473383"/>
            <p14:sldId id="2147473344"/>
            <p14:sldId id="2147473335"/>
            <p14:sldId id="6625"/>
            <p14:sldId id="5925"/>
            <p14:sldId id="2147478477"/>
            <p14:sldId id="4311"/>
            <p14:sldId id="3615"/>
            <p14:sldId id="2147473368"/>
            <p14:sldId id="2147473371"/>
            <p14:sldId id="2147473373"/>
            <p14:sldId id="2147478413"/>
            <p14:sldId id="2147473348"/>
            <p14:sldId id="2147472278"/>
            <p14:sldId id="2147478414"/>
            <p14:sldId id="2147478411"/>
            <p14:sldId id="2147472524"/>
            <p14:sldId id="2147472557"/>
            <p14:sldId id="5951"/>
            <p14:sldId id="2147473347"/>
            <p14:sldId id="5915"/>
            <p14:sldId id="5652"/>
            <p14:sldId id="2147473350"/>
          </p14:sldIdLst>
        </p14:section>
        <p14:section name="Phase 2" id="{7896F29C-93A6-484F-8F65-3E0D4B525DA8}">
          <p14:sldIdLst>
            <p14:sldId id="2147478484"/>
            <p14:sldId id="2147478476"/>
            <p14:sldId id="2147478482"/>
            <p14:sldId id="2147478415"/>
            <p14:sldId id="2147472240"/>
            <p14:sldId id="5317"/>
            <p14:sldId id="5194"/>
            <p14:sldId id="2147472656"/>
            <p14:sldId id="2147478416"/>
            <p14:sldId id="2147472241"/>
            <p14:sldId id="5266"/>
            <p14:sldId id="2147478478"/>
            <p14:sldId id="2147478509"/>
            <p14:sldId id="2147478418"/>
            <p14:sldId id="5222"/>
            <p14:sldId id="4189"/>
            <p14:sldId id="3351"/>
            <p14:sldId id="2147478508"/>
            <p14:sldId id="2147478419"/>
            <p14:sldId id="573"/>
            <p14:sldId id="5198"/>
            <p14:sldId id="2147478479"/>
            <p14:sldId id="2147478510"/>
            <p14:sldId id="2147478420"/>
            <p14:sldId id="2147473089"/>
            <p14:sldId id="5245"/>
            <p14:sldId id="5255"/>
            <p14:sldId id="2147478491"/>
            <p14:sldId id="2147478511"/>
            <p14:sldId id="2147478421"/>
            <p14:sldId id="2147472270"/>
            <p14:sldId id="2147472271"/>
            <p14:sldId id="2147473279"/>
            <p14:sldId id="2147478493"/>
            <p14:sldId id="2147478512"/>
            <p14:sldId id="2147473267"/>
            <p14:sldId id="2147473085"/>
            <p14:sldId id="2147473086"/>
            <p14:sldId id="2147473168"/>
            <p14:sldId id="3363"/>
            <p14:sldId id="2147478513"/>
            <p14:sldId id="2147473268"/>
            <p14:sldId id="2147473087"/>
            <p14:sldId id="2147472226"/>
            <p14:sldId id="2147473088"/>
            <p14:sldId id="3358"/>
            <p14:sldId id="2147478514"/>
            <p14:sldId id="2147473269"/>
            <p14:sldId id="2147473090"/>
            <p14:sldId id="2147472268"/>
            <p14:sldId id="579"/>
            <p14:sldId id="5176"/>
            <p14:sldId id="4185"/>
            <p14:sldId id="2147473518"/>
            <p14:sldId id="2147478515"/>
            <p14:sldId id="2147473270"/>
          </p14:sldIdLst>
        </p14:section>
        <p14:section name="Phase 3" id="{B66F0C7E-5533-42E1-A320-8DCFA49045B1}">
          <p14:sldIdLst>
            <p14:sldId id="2147478475"/>
            <p14:sldId id="2147471728"/>
            <p14:sldId id="2147478426"/>
            <p14:sldId id="2147478427"/>
            <p14:sldId id="2147473308"/>
            <p14:sldId id="2147473521"/>
            <p14:sldId id="2147473295"/>
            <p14:sldId id="558"/>
            <p14:sldId id="2147473307"/>
            <p14:sldId id="2147473296"/>
            <p14:sldId id="2147473293"/>
            <p14:sldId id="2147473165"/>
            <p14:sldId id="2147473288"/>
            <p14:sldId id="2147473289"/>
            <p14:sldId id="2147473290"/>
            <p14:sldId id="2147473300"/>
            <p14:sldId id="2147473271"/>
            <p14:sldId id="2147478428"/>
            <p14:sldId id="2147473353"/>
            <p14:sldId id="2147473354"/>
            <p14:sldId id="2147473285"/>
            <p14:sldId id="2147473301"/>
            <p14:sldId id="2147473274"/>
            <p14:sldId id="2147473342"/>
            <p14:sldId id="2147473343"/>
            <p14:sldId id="2147478448"/>
            <p14:sldId id="2147473302"/>
            <p14:sldId id="2147473275"/>
            <p14:sldId id="2147473273"/>
            <p14:sldId id="2147473356"/>
            <p14:sldId id="2147473357"/>
            <p14:sldId id="2147473303"/>
            <p14:sldId id="2147473294"/>
            <p14:sldId id="2147473276"/>
            <p14:sldId id="2147473369"/>
            <p14:sldId id="2147478449"/>
            <p14:sldId id="2147473360"/>
            <p14:sldId id="2147473320"/>
            <p14:sldId id="557"/>
            <p14:sldId id="2147478450"/>
            <p14:sldId id="2147473362"/>
            <p14:sldId id="2147478451"/>
            <p14:sldId id="2147473321"/>
            <p14:sldId id="2147473277"/>
            <p14:sldId id="2147473364"/>
            <p14:sldId id="2147473365"/>
            <p14:sldId id="2147473322"/>
            <p14:sldId id="2147473278"/>
            <p14:sldId id="2147478452"/>
            <p14:sldId id="5942"/>
            <p14:sldId id="2147473366"/>
            <p14:sldId id="2147478453"/>
            <p14:sldId id="2147473323"/>
          </p14:sldIdLst>
        </p14:section>
        <p14:section name="Phase 4" id="{25D26E2A-CD3A-44F2-96A6-87A5D56C0880}">
          <p14:sldIdLst>
            <p14:sldId id="2147478486"/>
            <p14:sldId id="2147478455"/>
            <p14:sldId id="2147478456"/>
            <p14:sldId id="2147478457"/>
            <p14:sldId id="2147478458"/>
            <p14:sldId id="2147478459"/>
            <p14:sldId id="2147478460"/>
            <p14:sldId id="2147478461"/>
            <p14:sldId id="2147478462"/>
            <p14:sldId id="2147478463"/>
            <p14:sldId id="2147478464"/>
            <p14:sldId id="2147478465"/>
            <p14:sldId id="2147473339"/>
            <p14:sldId id="2147473340"/>
            <p14:sldId id="2147473372"/>
            <p14:sldId id="2147473375"/>
            <p14:sldId id="2147473376"/>
            <p14:sldId id="2147478466"/>
            <p14:sldId id="2147473345"/>
            <p14:sldId id="2147478467"/>
            <p14:sldId id="2147471733"/>
            <p14:sldId id="2147478468"/>
            <p14:sldId id="2147473378"/>
            <p14:sldId id="2147473349"/>
            <p14:sldId id="2147478498"/>
            <p14:sldId id="5435"/>
            <p14:sldId id="2147478469"/>
            <p14:sldId id="5826"/>
            <p14:sldId id="2147472559"/>
            <p14:sldId id="2147478500"/>
            <p14:sldId id="2147478502"/>
            <p14:sldId id="2147472515"/>
            <p14:sldId id="2147472573"/>
          </p14:sldIdLst>
        </p14:section>
      </p14:sectionLst>
    </p:ext>
    <p:ext uri="{EFAFB233-063F-42B5-8137-9DF3F51BA10A}">
      <p15:sldGuideLst xmlns:p15="http://schemas.microsoft.com/office/powerpoint/2012/main">
        <p15:guide id="1" orient="horz" pos="3792"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9393"/>
    <a:srgbClr val="6AD887"/>
    <a:srgbClr val="AAAAAA"/>
    <a:srgbClr val="6EAEE2"/>
    <a:srgbClr val="96BCDC"/>
    <a:srgbClr val="5090C4"/>
    <a:srgbClr val="15466D"/>
    <a:srgbClr val="2576B7"/>
    <a:srgbClr val="C3D9EB"/>
    <a:srgbClr val="717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A354D8-3957-4580-8D06-29A45B6B6637}" v="108" dt="2025-07-07T15:54:02.70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068" autoAdjust="0"/>
    <p:restoredTop sz="96106" autoAdjust="0"/>
  </p:normalViewPr>
  <p:slideViewPr>
    <p:cSldViewPr snapToGrid="0">
      <p:cViewPr varScale="1">
        <p:scale>
          <a:sx n="103" d="100"/>
          <a:sy n="103" d="100"/>
        </p:scale>
        <p:origin x="1572" y="102"/>
      </p:cViewPr>
      <p:guideLst>
        <p:guide orient="horz" pos="3792"/>
        <p:guide pos="3817"/>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63" Type="http://schemas.openxmlformats.org/officeDocument/2006/relationships/slide" Target="slides/slide48.xml"/><Relationship Id="rId159" Type="http://schemas.openxmlformats.org/officeDocument/2006/relationships/slide" Target="slides/slide144.xml"/><Relationship Id="rId170" Type="http://schemas.openxmlformats.org/officeDocument/2006/relationships/slide" Target="slides/slide155.xml"/><Relationship Id="rId191" Type="http://schemas.openxmlformats.org/officeDocument/2006/relationships/slide" Target="slides/slide176.xml"/><Relationship Id="rId205" Type="http://schemas.openxmlformats.org/officeDocument/2006/relationships/slide" Target="slides/slide190.xml"/><Relationship Id="rId226" Type="http://schemas.openxmlformats.org/officeDocument/2006/relationships/font" Target="fonts/font2.fntdata"/><Relationship Id="rId247" Type="http://schemas.openxmlformats.org/officeDocument/2006/relationships/font" Target="fonts/font23.fntdata"/><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slide" Target="slides/slide134.xml"/><Relationship Id="rId5" Type="http://schemas.openxmlformats.org/officeDocument/2006/relationships/slideMaster" Target="slideMasters/slideMaster5.xml"/><Relationship Id="rId95" Type="http://schemas.openxmlformats.org/officeDocument/2006/relationships/slide" Target="slides/slide80.xml"/><Relationship Id="rId160" Type="http://schemas.openxmlformats.org/officeDocument/2006/relationships/slide" Target="slides/slide145.xml"/><Relationship Id="rId181" Type="http://schemas.openxmlformats.org/officeDocument/2006/relationships/slide" Target="slides/slide166.xml"/><Relationship Id="rId216" Type="http://schemas.openxmlformats.org/officeDocument/2006/relationships/slide" Target="slides/slide201.xml"/><Relationship Id="rId237" Type="http://schemas.openxmlformats.org/officeDocument/2006/relationships/font" Target="fonts/font13.fntdata"/><Relationship Id="rId258" Type="http://schemas.openxmlformats.org/officeDocument/2006/relationships/presProps" Target="presProps.xml"/><Relationship Id="rId22" Type="http://schemas.openxmlformats.org/officeDocument/2006/relationships/slide" Target="slides/slide7.xml"/><Relationship Id="rId43" Type="http://schemas.openxmlformats.org/officeDocument/2006/relationships/slide" Target="slides/slide28.xml"/><Relationship Id="rId64" Type="http://schemas.openxmlformats.org/officeDocument/2006/relationships/slide" Target="slides/slide49.xml"/><Relationship Id="rId118" Type="http://schemas.openxmlformats.org/officeDocument/2006/relationships/slide" Target="slides/slide103.xml"/><Relationship Id="rId139" Type="http://schemas.openxmlformats.org/officeDocument/2006/relationships/slide" Target="slides/slide124.xml"/><Relationship Id="rId85" Type="http://schemas.openxmlformats.org/officeDocument/2006/relationships/slide" Target="slides/slide70.xml"/><Relationship Id="rId150" Type="http://schemas.openxmlformats.org/officeDocument/2006/relationships/slide" Target="slides/slide135.xml"/><Relationship Id="rId171" Type="http://schemas.openxmlformats.org/officeDocument/2006/relationships/slide" Target="slides/slide156.xml"/><Relationship Id="rId192" Type="http://schemas.openxmlformats.org/officeDocument/2006/relationships/slide" Target="slides/slide177.xml"/><Relationship Id="rId206" Type="http://schemas.openxmlformats.org/officeDocument/2006/relationships/slide" Target="slides/slide191.xml"/><Relationship Id="rId227" Type="http://schemas.openxmlformats.org/officeDocument/2006/relationships/font" Target="fonts/font3.fntdata"/><Relationship Id="rId248" Type="http://schemas.openxmlformats.org/officeDocument/2006/relationships/font" Target="fonts/font24.fntdata"/><Relationship Id="rId12" Type="http://schemas.openxmlformats.org/officeDocument/2006/relationships/slideMaster" Target="slideMasters/slideMaster12.xml"/><Relationship Id="rId33" Type="http://schemas.openxmlformats.org/officeDocument/2006/relationships/slide" Target="slides/slide18.xml"/><Relationship Id="rId108" Type="http://schemas.openxmlformats.org/officeDocument/2006/relationships/slide" Target="slides/slide93.xml"/><Relationship Id="rId129" Type="http://schemas.openxmlformats.org/officeDocument/2006/relationships/slide" Target="slides/slide114.xml"/><Relationship Id="rId54" Type="http://schemas.openxmlformats.org/officeDocument/2006/relationships/slide" Target="slides/slide39.xml"/><Relationship Id="rId75" Type="http://schemas.openxmlformats.org/officeDocument/2006/relationships/slide" Target="slides/slide60.xml"/><Relationship Id="rId96" Type="http://schemas.openxmlformats.org/officeDocument/2006/relationships/slide" Target="slides/slide81.xml"/><Relationship Id="rId140" Type="http://schemas.openxmlformats.org/officeDocument/2006/relationships/slide" Target="slides/slide125.xml"/><Relationship Id="rId161" Type="http://schemas.openxmlformats.org/officeDocument/2006/relationships/slide" Target="slides/slide146.xml"/><Relationship Id="rId182" Type="http://schemas.openxmlformats.org/officeDocument/2006/relationships/slide" Target="slides/slide167.xml"/><Relationship Id="rId217" Type="http://schemas.openxmlformats.org/officeDocument/2006/relationships/slide" Target="slides/slide202.xml"/><Relationship Id="rId6" Type="http://schemas.openxmlformats.org/officeDocument/2006/relationships/slideMaster" Target="slideMasters/slideMaster6.xml"/><Relationship Id="rId238" Type="http://schemas.openxmlformats.org/officeDocument/2006/relationships/font" Target="fonts/font14.fntdata"/><Relationship Id="rId259" Type="http://schemas.openxmlformats.org/officeDocument/2006/relationships/viewProps" Target="viewProps.xml"/><Relationship Id="rId23" Type="http://schemas.openxmlformats.org/officeDocument/2006/relationships/slide" Target="slides/slide8.xml"/><Relationship Id="rId119" Type="http://schemas.openxmlformats.org/officeDocument/2006/relationships/slide" Target="slides/slide104.xml"/><Relationship Id="rId44" Type="http://schemas.openxmlformats.org/officeDocument/2006/relationships/slide" Target="slides/slide29.xml"/><Relationship Id="rId65" Type="http://schemas.openxmlformats.org/officeDocument/2006/relationships/slide" Target="slides/slide50.xml"/><Relationship Id="rId86" Type="http://schemas.openxmlformats.org/officeDocument/2006/relationships/slide" Target="slides/slide71.xml"/><Relationship Id="rId130" Type="http://schemas.openxmlformats.org/officeDocument/2006/relationships/slide" Target="slides/slide115.xml"/><Relationship Id="rId151" Type="http://schemas.openxmlformats.org/officeDocument/2006/relationships/slide" Target="slides/slide136.xml"/><Relationship Id="rId172" Type="http://schemas.openxmlformats.org/officeDocument/2006/relationships/slide" Target="slides/slide157.xml"/><Relationship Id="rId193" Type="http://schemas.openxmlformats.org/officeDocument/2006/relationships/slide" Target="slides/slide178.xml"/><Relationship Id="rId207" Type="http://schemas.openxmlformats.org/officeDocument/2006/relationships/slide" Target="slides/slide192.xml"/><Relationship Id="rId228" Type="http://schemas.openxmlformats.org/officeDocument/2006/relationships/font" Target="fonts/font4.fntdata"/><Relationship Id="rId249" Type="http://schemas.openxmlformats.org/officeDocument/2006/relationships/font" Target="fonts/font25.fntdata"/><Relationship Id="rId13" Type="http://schemas.openxmlformats.org/officeDocument/2006/relationships/slideMaster" Target="slideMasters/slideMaster13.xml"/><Relationship Id="rId109" Type="http://schemas.openxmlformats.org/officeDocument/2006/relationships/slide" Target="slides/slide94.xml"/><Relationship Id="rId260" Type="http://schemas.openxmlformats.org/officeDocument/2006/relationships/theme" Target="theme/theme1.xml"/><Relationship Id="rId34" Type="http://schemas.openxmlformats.org/officeDocument/2006/relationships/slide" Target="slides/slide19.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20" Type="http://schemas.openxmlformats.org/officeDocument/2006/relationships/slide" Target="slides/slide105.xml"/><Relationship Id="rId141" Type="http://schemas.openxmlformats.org/officeDocument/2006/relationships/slide" Target="slides/slide126.xml"/><Relationship Id="rId7" Type="http://schemas.openxmlformats.org/officeDocument/2006/relationships/slideMaster" Target="slideMasters/slideMaster7.xml"/><Relationship Id="rId162" Type="http://schemas.openxmlformats.org/officeDocument/2006/relationships/slide" Target="slides/slide147.xml"/><Relationship Id="rId183" Type="http://schemas.openxmlformats.org/officeDocument/2006/relationships/slide" Target="slides/slide168.xml"/><Relationship Id="rId218" Type="http://schemas.openxmlformats.org/officeDocument/2006/relationships/slide" Target="slides/slide203.xml"/><Relationship Id="rId239" Type="http://schemas.openxmlformats.org/officeDocument/2006/relationships/font" Target="fonts/font15.fntdata"/><Relationship Id="rId250" Type="http://schemas.openxmlformats.org/officeDocument/2006/relationships/font" Target="fonts/font26.fntdata"/><Relationship Id="rId24" Type="http://schemas.openxmlformats.org/officeDocument/2006/relationships/slide" Target="slides/slide9.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31" Type="http://schemas.openxmlformats.org/officeDocument/2006/relationships/slide" Target="slides/slide116.xml"/><Relationship Id="rId152" Type="http://schemas.openxmlformats.org/officeDocument/2006/relationships/slide" Target="slides/slide137.xml"/><Relationship Id="rId173" Type="http://schemas.openxmlformats.org/officeDocument/2006/relationships/slide" Target="slides/slide158.xml"/><Relationship Id="rId194" Type="http://schemas.openxmlformats.org/officeDocument/2006/relationships/slide" Target="slides/slide179.xml"/><Relationship Id="rId208" Type="http://schemas.openxmlformats.org/officeDocument/2006/relationships/slide" Target="slides/slide193.xml"/><Relationship Id="rId229" Type="http://schemas.openxmlformats.org/officeDocument/2006/relationships/font" Target="fonts/font5.fntdata"/><Relationship Id="rId240" Type="http://schemas.openxmlformats.org/officeDocument/2006/relationships/font" Target="fonts/font16.fntdata"/><Relationship Id="rId261" Type="http://schemas.openxmlformats.org/officeDocument/2006/relationships/tableStyles" Target="tableStyles.xml"/><Relationship Id="rId14" Type="http://schemas.openxmlformats.org/officeDocument/2006/relationships/slideMaster" Target="slideMasters/slideMaster14.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8" Type="http://schemas.openxmlformats.org/officeDocument/2006/relationships/slideMaster" Target="slideMasters/slideMaster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184" Type="http://schemas.openxmlformats.org/officeDocument/2006/relationships/slide" Target="slides/slide169.xml"/><Relationship Id="rId219" Type="http://schemas.openxmlformats.org/officeDocument/2006/relationships/slide" Target="slides/slide204.xml"/><Relationship Id="rId230" Type="http://schemas.openxmlformats.org/officeDocument/2006/relationships/font" Target="fonts/font6.fntdata"/><Relationship Id="rId251" Type="http://schemas.openxmlformats.org/officeDocument/2006/relationships/font" Target="fonts/font27.fntdata"/><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slide" Target="slides/slide159.xml"/><Relationship Id="rId195" Type="http://schemas.openxmlformats.org/officeDocument/2006/relationships/slide" Target="slides/slide180.xml"/><Relationship Id="rId209" Type="http://schemas.openxmlformats.org/officeDocument/2006/relationships/slide" Target="slides/slide194.xml"/><Relationship Id="rId220" Type="http://schemas.openxmlformats.org/officeDocument/2006/relationships/slide" Target="slides/slide205.xml"/><Relationship Id="rId241" Type="http://schemas.openxmlformats.org/officeDocument/2006/relationships/font" Target="fonts/font17.fntdata"/><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262" Type="http://schemas.microsoft.com/office/2015/10/relationships/revisionInfo" Target="revisionInfo.xml"/><Relationship Id="rId78" Type="http://schemas.openxmlformats.org/officeDocument/2006/relationships/slide" Target="slides/slide63.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64" Type="http://schemas.openxmlformats.org/officeDocument/2006/relationships/slide" Target="slides/slide149.xml"/><Relationship Id="rId185" Type="http://schemas.openxmlformats.org/officeDocument/2006/relationships/slide" Target="slides/slide170.xml"/><Relationship Id="rId9" Type="http://schemas.openxmlformats.org/officeDocument/2006/relationships/slideMaster" Target="slideMasters/slideMaster9.xml"/><Relationship Id="rId210" Type="http://schemas.openxmlformats.org/officeDocument/2006/relationships/slide" Target="slides/slide195.xml"/><Relationship Id="rId26" Type="http://schemas.openxmlformats.org/officeDocument/2006/relationships/slide" Target="slides/slide11.xml"/><Relationship Id="rId231" Type="http://schemas.openxmlformats.org/officeDocument/2006/relationships/font" Target="fonts/font7.fntdata"/><Relationship Id="rId252" Type="http://schemas.openxmlformats.org/officeDocument/2006/relationships/font" Target="fonts/font28.fntdata"/><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75" Type="http://schemas.openxmlformats.org/officeDocument/2006/relationships/slide" Target="slides/slide160.xml"/><Relationship Id="rId196" Type="http://schemas.openxmlformats.org/officeDocument/2006/relationships/slide" Target="slides/slide181.xml"/><Relationship Id="rId200" Type="http://schemas.openxmlformats.org/officeDocument/2006/relationships/slide" Target="slides/slide185.xml"/><Relationship Id="rId16" Type="http://schemas.openxmlformats.org/officeDocument/2006/relationships/slide" Target="slides/slide1.xml"/><Relationship Id="rId221" Type="http://schemas.openxmlformats.org/officeDocument/2006/relationships/slide" Target="slides/slide206.xml"/><Relationship Id="rId242" Type="http://schemas.openxmlformats.org/officeDocument/2006/relationships/font" Target="fonts/font18.fntdata"/><Relationship Id="rId263" Type="http://schemas.microsoft.com/office/2018/10/relationships/authors" Target="authors.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 Id="rId165" Type="http://schemas.openxmlformats.org/officeDocument/2006/relationships/slide" Target="slides/slide150.xml"/><Relationship Id="rId186" Type="http://schemas.openxmlformats.org/officeDocument/2006/relationships/slide" Target="slides/slide171.xml"/><Relationship Id="rId211" Type="http://schemas.openxmlformats.org/officeDocument/2006/relationships/slide" Target="slides/slide196.xml"/><Relationship Id="rId232" Type="http://schemas.openxmlformats.org/officeDocument/2006/relationships/font" Target="fonts/font8.fntdata"/><Relationship Id="rId253" Type="http://schemas.openxmlformats.org/officeDocument/2006/relationships/font" Target="fonts/font29.fntdata"/><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slide" Target="slides/slide119.xml"/><Relationship Id="rId80" Type="http://schemas.openxmlformats.org/officeDocument/2006/relationships/slide" Target="slides/slide65.xml"/><Relationship Id="rId155" Type="http://schemas.openxmlformats.org/officeDocument/2006/relationships/slide" Target="slides/slide140.xml"/><Relationship Id="rId176" Type="http://schemas.openxmlformats.org/officeDocument/2006/relationships/slide" Target="slides/slide161.xml"/><Relationship Id="rId197" Type="http://schemas.openxmlformats.org/officeDocument/2006/relationships/slide" Target="slides/slide182.xml"/><Relationship Id="rId201" Type="http://schemas.openxmlformats.org/officeDocument/2006/relationships/slide" Target="slides/slide186.xml"/><Relationship Id="rId222" Type="http://schemas.openxmlformats.org/officeDocument/2006/relationships/slide" Target="slides/slide207.xml"/><Relationship Id="rId243" Type="http://schemas.openxmlformats.org/officeDocument/2006/relationships/font" Target="fonts/font19.fntdata"/><Relationship Id="rId17" Type="http://schemas.openxmlformats.org/officeDocument/2006/relationships/slide" Target="slides/slide2.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24" Type="http://schemas.openxmlformats.org/officeDocument/2006/relationships/slide" Target="slides/slide109.xml"/><Relationship Id="rId70" Type="http://schemas.openxmlformats.org/officeDocument/2006/relationships/slide" Target="slides/slide55.xml"/><Relationship Id="rId91" Type="http://schemas.openxmlformats.org/officeDocument/2006/relationships/slide" Target="slides/slide76.xml"/><Relationship Id="rId145" Type="http://schemas.openxmlformats.org/officeDocument/2006/relationships/slide" Target="slides/slide130.xml"/><Relationship Id="rId166" Type="http://schemas.openxmlformats.org/officeDocument/2006/relationships/slide" Target="slides/slide151.xml"/><Relationship Id="rId187" Type="http://schemas.openxmlformats.org/officeDocument/2006/relationships/slide" Target="slides/slide172.xml"/><Relationship Id="rId1" Type="http://schemas.openxmlformats.org/officeDocument/2006/relationships/slideMaster" Target="slideMasters/slideMaster1.xml"/><Relationship Id="rId212" Type="http://schemas.openxmlformats.org/officeDocument/2006/relationships/slide" Target="slides/slide197.xml"/><Relationship Id="rId233" Type="http://schemas.openxmlformats.org/officeDocument/2006/relationships/font" Target="fonts/font9.fntdata"/><Relationship Id="rId254" Type="http://schemas.openxmlformats.org/officeDocument/2006/relationships/font" Target="fonts/font30.fntdata"/><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60" Type="http://schemas.openxmlformats.org/officeDocument/2006/relationships/slide" Target="slides/slide45.xml"/><Relationship Id="rId81" Type="http://schemas.openxmlformats.org/officeDocument/2006/relationships/slide" Target="slides/slide66.xml"/><Relationship Id="rId135" Type="http://schemas.openxmlformats.org/officeDocument/2006/relationships/slide" Target="slides/slide120.xml"/><Relationship Id="rId156" Type="http://schemas.openxmlformats.org/officeDocument/2006/relationships/slide" Target="slides/slide141.xml"/><Relationship Id="rId177" Type="http://schemas.openxmlformats.org/officeDocument/2006/relationships/slide" Target="slides/slide162.xml"/><Relationship Id="rId198" Type="http://schemas.openxmlformats.org/officeDocument/2006/relationships/slide" Target="slides/slide183.xml"/><Relationship Id="rId202" Type="http://schemas.openxmlformats.org/officeDocument/2006/relationships/slide" Target="slides/slide187.xml"/><Relationship Id="rId223" Type="http://schemas.openxmlformats.org/officeDocument/2006/relationships/notesMaster" Target="notesMasters/notesMaster1.xml"/><Relationship Id="rId244" Type="http://schemas.openxmlformats.org/officeDocument/2006/relationships/font" Target="fonts/font20.fntdata"/><Relationship Id="rId18" Type="http://schemas.openxmlformats.org/officeDocument/2006/relationships/slide" Target="slides/slide3.xml"/><Relationship Id="rId39" Type="http://schemas.openxmlformats.org/officeDocument/2006/relationships/slide" Target="slides/slide24.xml"/><Relationship Id="rId50" Type="http://schemas.openxmlformats.org/officeDocument/2006/relationships/slide" Target="slides/slide35.xml"/><Relationship Id="rId104" Type="http://schemas.openxmlformats.org/officeDocument/2006/relationships/slide" Target="slides/slide89.xml"/><Relationship Id="rId125" Type="http://schemas.openxmlformats.org/officeDocument/2006/relationships/slide" Target="slides/slide110.xml"/><Relationship Id="rId146" Type="http://schemas.openxmlformats.org/officeDocument/2006/relationships/slide" Target="slides/slide131.xml"/><Relationship Id="rId167" Type="http://schemas.openxmlformats.org/officeDocument/2006/relationships/slide" Target="slides/slide152.xml"/><Relationship Id="rId188" Type="http://schemas.openxmlformats.org/officeDocument/2006/relationships/slide" Target="slides/slide173.xml"/><Relationship Id="rId71" Type="http://schemas.openxmlformats.org/officeDocument/2006/relationships/slide" Target="slides/slide56.xml"/><Relationship Id="rId92" Type="http://schemas.openxmlformats.org/officeDocument/2006/relationships/slide" Target="slides/slide77.xml"/><Relationship Id="rId213" Type="http://schemas.openxmlformats.org/officeDocument/2006/relationships/slide" Target="slides/slide198.xml"/><Relationship Id="rId234"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14.xml"/><Relationship Id="rId255" Type="http://schemas.openxmlformats.org/officeDocument/2006/relationships/font" Target="fonts/font31.fntdata"/><Relationship Id="rId40" Type="http://schemas.openxmlformats.org/officeDocument/2006/relationships/slide" Target="slides/slide25.xml"/><Relationship Id="rId115" Type="http://schemas.openxmlformats.org/officeDocument/2006/relationships/slide" Target="slides/slide100.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slide" Target="slides/slide163.xml"/><Relationship Id="rId61" Type="http://schemas.openxmlformats.org/officeDocument/2006/relationships/slide" Target="slides/slide46.xml"/><Relationship Id="rId82" Type="http://schemas.openxmlformats.org/officeDocument/2006/relationships/slide" Target="slides/slide67.xml"/><Relationship Id="rId199" Type="http://schemas.openxmlformats.org/officeDocument/2006/relationships/slide" Target="slides/slide184.xml"/><Relationship Id="rId203" Type="http://schemas.openxmlformats.org/officeDocument/2006/relationships/slide" Target="slides/slide188.xml"/><Relationship Id="rId19" Type="http://schemas.openxmlformats.org/officeDocument/2006/relationships/slide" Target="slides/slide4.xml"/><Relationship Id="rId224" Type="http://schemas.openxmlformats.org/officeDocument/2006/relationships/handoutMaster" Target="handoutMasters/handoutMaster1.xml"/><Relationship Id="rId245" Type="http://schemas.openxmlformats.org/officeDocument/2006/relationships/font" Target="fonts/font21.fntdata"/><Relationship Id="rId30" Type="http://schemas.openxmlformats.org/officeDocument/2006/relationships/slide" Target="slides/slide1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189" Type="http://schemas.openxmlformats.org/officeDocument/2006/relationships/slide" Target="slides/slide174.xml"/><Relationship Id="rId3" Type="http://schemas.openxmlformats.org/officeDocument/2006/relationships/slideMaster" Target="slideMasters/slideMaster3.xml"/><Relationship Id="rId214" Type="http://schemas.openxmlformats.org/officeDocument/2006/relationships/slide" Target="slides/slide199.xml"/><Relationship Id="rId235" Type="http://schemas.openxmlformats.org/officeDocument/2006/relationships/font" Target="fonts/font11.fntdata"/><Relationship Id="rId256" Type="http://schemas.openxmlformats.org/officeDocument/2006/relationships/font" Target="fonts/font32.fntdata"/><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179" Type="http://schemas.openxmlformats.org/officeDocument/2006/relationships/slide" Target="slides/slide164.xml"/><Relationship Id="rId190" Type="http://schemas.openxmlformats.org/officeDocument/2006/relationships/slide" Target="slides/slide175.xml"/><Relationship Id="rId204" Type="http://schemas.openxmlformats.org/officeDocument/2006/relationships/slide" Target="slides/slide189.xml"/><Relationship Id="rId225" Type="http://schemas.openxmlformats.org/officeDocument/2006/relationships/font" Target="fonts/font1.fntdata"/><Relationship Id="rId246" Type="http://schemas.openxmlformats.org/officeDocument/2006/relationships/font" Target="fonts/font22.fntdata"/><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94" Type="http://schemas.openxmlformats.org/officeDocument/2006/relationships/slide" Target="slides/slide79.xml"/><Relationship Id="rId148" Type="http://schemas.openxmlformats.org/officeDocument/2006/relationships/slide" Target="slides/slide133.xml"/><Relationship Id="rId169" Type="http://schemas.openxmlformats.org/officeDocument/2006/relationships/slide" Target="slides/slide154.xml"/><Relationship Id="rId4" Type="http://schemas.openxmlformats.org/officeDocument/2006/relationships/slideMaster" Target="slideMasters/slideMaster4.xml"/><Relationship Id="rId180" Type="http://schemas.openxmlformats.org/officeDocument/2006/relationships/slide" Target="slides/slide165.xml"/><Relationship Id="rId215" Type="http://schemas.openxmlformats.org/officeDocument/2006/relationships/slide" Target="slides/slide200.xml"/><Relationship Id="rId236" Type="http://schemas.openxmlformats.org/officeDocument/2006/relationships/font" Target="fonts/font12.fntdata"/><Relationship Id="rId257" Type="http://schemas.openxmlformats.org/officeDocument/2006/relationships/commentAuthors" Target="commentAuthors.xml"/><Relationship Id="rId42" Type="http://schemas.openxmlformats.org/officeDocument/2006/relationships/slide" Target="slides/slide27.xml"/><Relationship Id="rId84" Type="http://schemas.openxmlformats.org/officeDocument/2006/relationships/slide" Target="slides/slide69.xml"/><Relationship Id="rId138" Type="http://schemas.openxmlformats.org/officeDocument/2006/relationships/slide" Target="slides/slide12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4.xml"/><Relationship Id="rId1" Type="http://schemas.microsoft.com/office/2011/relationships/chartStyle" Target="style4.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7.xml"/><Relationship Id="rId1" Type="http://schemas.microsoft.com/office/2011/relationships/chartStyle" Target="style7.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xml"/><Relationship Id="rId1" Type="http://schemas.microsoft.com/office/2011/relationships/chartStyle" Target="style1.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5E5E5"/>
            </a:solidFill>
            <a:ln w="12700" cap="flat">
              <a:noFill/>
              <a:miter lim="400000"/>
            </a:ln>
            <a:effectLst/>
          </c:spPr>
          <c:dPt>
            <c:idx val="0"/>
            <c:bubble3D val="0"/>
            <c:spPr>
              <a:solidFill>
                <a:schemeClr val="accent1">
                  <a:lumMod val="40000"/>
                  <a:lumOff val="60000"/>
                </a:schemeClr>
              </a:solidFill>
              <a:ln w="12700" cap="flat">
                <a:noFill/>
                <a:miter lim="400000"/>
              </a:ln>
              <a:effectLst/>
            </c:spPr>
            <c:extLst>
              <c:ext xmlns:c16="http://schemas.microsoft.com/office/drawing/2014/chart" uri="{C3380CC4-5D6E-409C-BE32-E72D297353CC}">
                <c16:uniqueId val="{00000000-C779-9244-A520-C87458B52A95}"/>
              </c:ext>
            </c:extLst>
          </c:dPt>
          <c:dPt>
            <c:idx val="1"/>
            <c:bubble3D val="0"/>
            <c:spPr>
              <a:solidFill>
                <a:schemeClr val="accent1"/>
              </a:solidFill>
              <a:ln w="12700" cap="flat">
                <a:noFill/>
                <a:miter lim="400000"/>
              </a:ln>
              <a:effectLst/>
            </c:spPr>
            <c:extLst>
              <c:ext xmlns:c16="http://schemas.microsoft.com/office/drawing/2014/chart" uri="{C3380CC4-5D6E-409C-BE32-E72D297353CC}">
                <c16:uniqueId val="{00000002-C779-9244-A520-C87458B52A95}"/>
              </c:ext>
            </c:extLst>
          </c:dPt>
          <c:cat>
            <c:strRef>
              <c:f>Sheet1!$B$1:$C$1</c:f>
              <c:strCache>
                <c:ptCount val="2"/>
                <c:pt idx="0">
                  <c:v>1</c:v>
                </c:pt>
                <c:pt idx="1">
                  <c:v>2</c:v>
                </c:pt>
              </c:strCache>
            </c:strRef>
          </c:cat>
          <c:val>
            <c:numRef>
              <c:f>Sheet1!$B$2:$C$2</c:f>
              <c:numCache>
                <c:formatCode>General</c:formatCode>
                <c:ptCount val="2"/>
                <c:pt idx="0">
                  <c:v>43</c:v>
                </c:pt>
                <c:pt idx="1">
                  <c:v>57</c:v>
                </c:pt>
              </c:numCache>
            </c:numRef>
          </c:val>
          <c:extLst>
            <c:ext xmlns:c16="http://schemas.microsoft.com/office/drawing/2014/chart" uri="{C3380CC4-5D6E-409C-BE32-E72D297353CC}">
              <c16:uniqueId val="{00000003-C779-9244-A520-C87458B52A95}"/>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9B309C"/>
            </a:solidFill>
          </c:spPr>
          <c:dPt>
            <c:idx val="0"/>
            <c:bubble3D val="0"/>
            <c:spPr>
              <a:solidFill>
                <a:schemeClr val="accent2"/>
              </a:solidFill>
              <a:ln w="19050">
                <a:solidFill>
                  <a:schemeClr val="lt1"/>
                </a:solidFill>
              </a:ln>
              <a:effectLst/>
            </c:spPr>
            <c:extLst>
              <c:ext xmlns:c16="http://schemas.microsoft.com/office/drawing/2014/chart" uri="{C3380CC4-5D6E-409C-BE32-E72D297353CC}">
                <c16:uniqueId val="{00000001-19B3-47D9-8893-4FA2F4D5AF22}"/>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19B3-47D9-8893-4FA2F4D5AF22}"/>
              </c:ext>
            </c:extLst>
          </c:dPt>
          <c:dPt>
            <c:idx val="2"/>
            <c:bubble3D val="0"/>
            <c:spPr>
              <a:solidFill>
                <a:srgbClr val="9B309C"/>
              </a:solidFill>
              <a:ln w="19050">
                <a:solidFill>
                  <a:schemeClr val="lt1"/>
                </a:solidFill>
              </a:ln>
              <a:effectLst/>
            </c:spPr>
            <c:extLst>
              <c:ext xmlns:c16="http://schemas.microsoft.com/office/drawing/2014/chart" uri="{C3380CC4-5D6E-409C-BE32-E72D297353CC}">
                <c16:uniqueId val="{00000005-19B3-47D9-8893-4FA2F4D5AF22}"/>
              </c:ext>
            </c:extLst>
          </c:dPt>
          <c:cat>
            <c:strRef>
              <c:f>Sheet1!$A$2:$A$4</c:f>
              <c:strCache>
                <c:ptCount val="2"/>
                <c:pt idx="0">
                  <c:v>1st Qtr</c:v>
                </c:pt>
                <c:pt idx="1">
                  <c:v>2nd Qtr</c:v>
                </c:pt>
              </c:strCache>
            </c:strRef>
          </c:cat>
          <c:val>
            <c:numRef>
              <c:f>Sheet1!$B$2:$B$4</c:f>
              <c:numCache>
                <c:formatCode>General</c:formatCode>
                <c:ptCount val="3"/>
                <c:pt idx="0">
                  <c:v>50</c:v>
                </c:pt>
                <c:pt idx="1">
                  <c:v>50</c:v>
                </c:pt>
              </c:numCache>
            </c:numRef>
          </c:val>
          <c:extLst>
            <c:ext xmlns:c16="http://schemas.microsoft.com/office/drawing/2014/chart" uri="{C3380CC4-5D6E-409C-BE32-E72D297353CC}">
              <c16:uniqueId val="{00000006-19B3-47D9-8893-4FA2F4D5AF22}"/>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1"/>
            </a:solidFill>
          </c:spPr>
          <c:dPt>
            <c:idx val="0"/>
            <c:bubble3D val="0"/>
            <c:spPr>
              <a:solidFill>
                <a:schemeClr val="accent6"/>
              </a:solidFill>
              <a:ln w="19050">
                <a:solidFill>
                  <a:schemeClr val="accent6"/>
                </a:solidFill>
              </a:ln>
              <a:effectLst/>
            </c:spPr>
            <c:extLst>
              <c:ext xmlns:c16="http://schemas.microsoft.com/office/drawing/2014/chart" uri="{C3380CC4-5D6E-409C-BE32-E72D297353CC}">
                <c16:uniqueId val="{00000001-F5E7-4954-9F9A-B8BAC9E1BA45}"/>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F5E7-4954-9F9A-B8BAC9E1BA45}"/>
              </c:ext>
            </c:extLst>
          </c:dPt>
          <c:cat>
            <c:strRef>
              <c:f>Sheet1!$A$2:$A$3</c:f>
              <c:strCache>
                <c:ptCount val="2"/>
                <c:pt idx="0">
                  <c:v>1st Qtr</c:v>
                </c:pt>
                <c:pt idx="1">
                  <c:v>2nd Qtr</c:v>
                </c:pt>
              </c:strCache>
            </c:strRef>
          </c:cat>
          <c:val>
            <c:numRef>
              <c:f>Sheet1!$B$2:$B$3</c:f>
              <c:numCache>
                <c:formatCode>General</c:formatCode>
                <c:ptCount val="2"/>
                <c:pt idx="0">
                  <c:v>2.5</c:v>
                </c:pt>
                <c:pt idx="1">
                  <c:v>3.2</c:v>
                </c:pt>
              </c:numCache>
            </c:numRef>
          </c:val>
          <c:extLst>
            <c:ext xmlns:c16="http://schemas.microsoft.com/office/drawing/2014/chart" uri="{C3380CC4-5D6E-409C-BE32-E72D297353CC}">
              <c16:uniqueId val="{00000004-F5E7-4954-9F9A-B8BAC9E1BA45}"/>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c:spPr>
          <c:dPt>
            <c:idx val="0"/>
            <c:bubble3D val="0"/>
            <c:spPr>
              <a:gradFill>
                <a:gsLst>
                  <a:gs pos="0">
                    <a:srgbClr val="DC1115"/>
                  </a:gs>
                  <a:gs pos="85000">
                    <a:srgbClr val="B3252E"/>
                  </a:gs>
                </a:gsLst>
                <a:lin ang="3000000" scaled="0"/>
              </a:gradFill>
              <a:ln w="19050">
                <a:noFill/>
              </a:ln>
              <a:effectLst/>
            </c:spPr>
            <c:extLst>
              <c:ext xmlns:c16="http://schemas.microsoft.com/office/drawing/2014/chart" uri="{C3380CC4-5D6E-409C-BE32-E72D297353CC}">
                <c16:uniqueId val="{00000001-BCDB-4A00-8D8B-3793756B82D4}"/>
              </c:ext>
            </c:extLst>
          </c:dPt>
          <c:dPt>
            <c:idx val="1"/>
            <c:bubble3D val="0"/>
            <c:spPr>
              <a:gradFill>
                <a:gsLst>
                  <a:gs pos="0">
                    <a:srgbClr val="B3252E">
                      <a:alpha val="21000"/>
                    </a:srgbClr>
                  </a:gs>
                  <a:gs pos="85000">
                    <a:srgbClr val="B3252E">
                      <a:alpha val="8000"/>
                    </a:srgbClr>
                  </a:gs>
                </a:gsLst>
                <a:lin ang="3000000" scaled="0"/>
              </a:gradFill>
              <a:ln w="19050">
                <a:noFill/>
              </a:ln>
              <a:effectLst/>
            </c:spPr>
            <c:extLst>
              <c:ext xmlns:c16="http://schemas.microsoft.com/office/drawing/2014/chart" uri="{C3380CC4-5D6E-409C-BE32-E72D297353CC}">
                <c16:uniqueId val="{00000003-BCDB-4A00-8D8B-3793756B82D4}"/>
              </c:ext>
            </c:extLst>
          </c:dPt>
          <c:cat>
            <c:strRef>
              <c:f>Sheet1!$A$2:$A$3</c:f>
              <c:strCache>
                <c:ptCount val="2"/>
                <c:pt idx="0">
                  <c:v>1st Qtr</c:v>
                </c:pt>
                <c:pt idx="1">
                  <c:v>2nd Qtr</c:v>
                </c:pt>
              </c:strCache>
            </c:strRef>
          </c:cat>
          <c:val>
            <c:numRef>
              <c:f>Sheet1!$B$2:$B$3</c:f>
              <c:numCache>
                <c:formatCode>General</c:formatCode>
                <c:ptCount val="2"/>
                <c:pt idx="0">
                  <c:v>81</c:v>
                </c:pt>
                <c:pt idx="1">
                  <c:v>19</c:v>
                </c:pt>
              </c:numCache>
            </c:numRef>
          </c:val>
          <c:extLst>
            <c:ext xmlns:c16="http://schemas.microsoft.com/office/drawing/2014/chart" uri="{C3380CC4-5D6E-409C-BE32-E72D297353CC}">
              <c16:uniqueId val="{00000004-BCDB-4A00-8D8B-3793756B82D4}"/>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6">
                  <a:shade val="76000"/>
                </a:schemeClr>
              </a:solidFill>
              <a:ln w="19050">
                <a:solidFill>
                  <a:schemeClr val="lt1"/>
                </a:solidFill>
              </a:ln>
              <a:effectLst/>
            </c:spPr>
            <c:extLst>
              <c:ext xmlns:c16="http://schemas.microsoft.com/office/drawing/2014/chart" uri="{C3380CC4-5D6E-409C-BE32-E72D297353CC}">
                <c16:uniqueId val="{00000001-F116-4BBF-97EB-E094F0E2CCDB}"/>
              </c:ext>
            </c:extLst>
          </c:dPt>
          <c:dPt>
            <c:idx val="1"/>
            <c:bubble3D val="0"/>
            <c:spPr>
              <a:solidFill>
                <a:schemeClr val="accent6">
                  <a:tint val="77000"/>
                </a:schemeClr>
              </a:solidFill>
              <a:ln w="19050">
                <a:solidFill>
                  <a:schemeClr val="lt1"/>
                </a:solidFill>
              </a:ln>
              <a:effectLst/>
            </c:spPr>
            <c:extLst>
              <c:ext xmlns:c16="http://schemas.microsoft.com/office/drawing/2014/chart" uri="{C3380CC4-5D6E-409C-BE32-E72D297353CC}">
                <c16:uniqueId val="{00000003-F116-4BBF-97EB-E094F0E2CCDB}"/>
              </c:ext>
            </c:extLst>
          </c:dPt>
          <c:cat>
            <c:strRef>
              <c:f>Sheet1!$A$2:$A$3</c:f>
              <c:strCache>
                <c:ptCount val="2"/>
                <c:pt idx="0">
                  <c:v>1st Qtr</c:v>
                </c:pt>
                <c:pt idx="1">
                  <c:v>2nd Qtr</c:v>
                </c:pt>
              </c:strCache>
            </c:strRef>
          </c:cat>
          <c:val>
            <c:numRef>
              <c:f>Sheet1!$B$2:$B$3</c:f>
              <c:numCache>
                <c:formatCode>General</c:formatCode>
                <c:ptCount val="2"/>
                <c:pt idx="0">
                  <c:v>78</c:v>
                </c:pt>
                <c:pt idx="1">
                  <c:v>22</c:v>
                </c:pt>
              </c:numCache>
            </c:numRef>
          </c:val>
          <c:extLst>
            <c:ext xmlns:c16="http://schemas.microsoft.com/office/drawing/2014/chart" uri="{C3380CC4-5D6E-409C-BE32-E72D297353CC}">
              <c16:uniqueId val="{00000004-F116-4BBF-97EB-E094F0E2CCDB}"/>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1-60DC-4701-A711-2785D63FC9A4}"/>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3-60DC-4701-A711-2785D63FC9A4}"/>
              </c:ext>
            </c:extLst>
          </c:dPt>
          <c:cat>
            <c:strRef>
              <c:f>Sheet1!$A$2:$A$3</c:f>
              <c:strCache>
                <c:ptCount val="2"/>
                <c:pt idx="0">
                  <c:v>1st Qtr</c:v>
                </c:pt>
                <c:pt idx="1">
                  <c:v>2nd Qtr</c:v>
                </c:pt>
              </c:strCache>
            </c:strRef>
          </c:cat>
          <c:val>
            <c:numRef>
              <c:f>Sheet1!$B$2:$B$3</c:f>
              <c:numCache>
                <c:formatCode>General</c:formatCode>
                <c:ptCount val="2"/>
                <c:pt idx="0">
                  <c:v>6</c:v>
                </c:pt>
                <c:pt idx="1">
                  <c:v>94</c:v>
                </c:pt>
              </c:numCache>
            </c:numRef>
          </c:val>
          <c:extLst>
            <c:ext xmlns:c16="http://schemas.microsoft.com/office/drawing/2014/chart" uri="{C3380CC4-5D6E-409C-BE32-E72D297353CC}">
              <c16:uniqueId val="{00000004-60DC-4701-A711-2785D63FC9A4}"/>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1-0E68-4835-B212-F40464399EE6}"/>
              </c:ext>
            </c:extLst>
          </c:dPt>
          <c:dPt>
            <c:idx val="1"/>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3-0E68-4835-B212-F40464399EE6}"/>
              </c:ext>
            </c:extLst>
          </c:dPt>
          <c:cat>
            <c:strRef>
              <c:f>Sheet1!$A$2:$A$3</c:f>
              <c:strCache>
                <c:ptCount val="2"/>
                <c:pt idx="0">
                  <c:v>1st Qtr</c:v>
                </c:pt>
                <c:pt idx="1">
                  <c:v>2nd Qtr</c:v>
                </c:pt>
              </c:strCache>
            </c:strRef>
          </c:cat>
          <c:val>
            <c:numRef>
              <c:f>Sheet1!$B$2:$B$3</c:f>
              <c:numCache>
                <c:formatCode>General</c:formatCode>
                <c:ptCount val="2"/>
                <c:pt idx="0">
                  <c:v>71</c:v>
                </c:pt>
                <c:pt idx="1">
                  <c:v>29</c:v>
                </c:pt>
              </c:numCache>
            </c:numRef>
          </c:val>
          <c:extLst>
            <c:ext xmlns:c16="http://schemas.microsoft.com/office/drawing/2014/chart" uri="{C3380CC4-5D6E-409C-BE32-E72D297353CC}">
              <c16:uniqueId val="{00000004-0E68-4835-B212-F40464399EE6}"/>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5E5E5"/>
            </a:solidFill>
            <a:ln w="12700" cap="flat">
              <a:noFill/>
              <a:miter lim="400000"/>
            </a:ln>
            <a:effectLst/>
          </c:spPr>
          <c:dPt>
            <c:idx val="0"/>
            <c:bubble3D val="0"/>
            <c:spPr>
              <a:solidFill>
                <a:schemeClr val="accent2">
                  <a:lumMod val="40000"/>
                  <a:lumOff val="60000"/>
                </a:schemeClr>
              </a:solidFill>
              <a:ln w="12700" cap="flat">
                <a:noFill/>
                <a:miter lim="400000"/>
              </a:ln>
              <a:effectLst/>
            </c:spPr>
            <c:extLst>
              <c:ext xmlns:c16="http://schemas.microsoft.com/office/drawing/2014/chart" uri="{C3380CC4-5D6E-409C-BE32-E72D297353CC}">
                <c16:uniqueId val="{00000000-E06C-6E4C-9BA9-C958BAE01B4C}"/>
              </c:ext>
            </c:extLst>
          </c:dPt>
          <c:dPt>
            <c:idx val="1"/>
            <c:bubble3D val="0"/>
            <c:spPr>
              <a:solidFill>
                <a:schemeClr val="accent2"/>
              </a:solidFill>
              <a:ln w="12700" cap="flat">
                <a:noFill/>
                <a:miter lim="400000"/>
              </a:ln>
              <a:effectLst/>
            </c:spPr>
            <c:extLst>
              <c:ext xmlns:c16="http://schemas.microsoft.com/office/drawing/2014/chart" uri="{C3380CC4-5D6E-409C-BE32-E72D297353CC}">
                <c16:uniqueId val="{00000002-E06C-6E4C-9BA9-C958BAE01B4C}"/>
              </c:ext>
            </c:extLst>
          </c:dPt>
          <c:cat>
            <c:strRef>
              <c:f>Sheet1!$B$1:$C$1</c:f>
              <c:strCache>
                <c:ptCount val="2"/>
                <c:pt idx="0">
                  <c:v>1</c:v>
                </c:pt>
                <c:pt idx="1">
                  <c:v>2</c:v>
                </c:pt>
              </c:strCache>
            </c:strRef>
          </c:cat>
          <c:val>
            <c:numRef>
              <c:f>Sheet1!$B$2:$C$2</c:f>
              <c:numCache>
                <c:formatCode>General</c:formatCode>
                <c:ptCount val="2"/>
                <c:pt idx="0">
                  <c:v>57</c:v>
                </c:pt>
                <c:pt idx="1">
                  <c:v>43</c:v>
                </c:pt>
              </c:numCache>
            </c:numRef>
          </c:val>
          <c:extLst>
            <c:ext xmlns:c16="http://schemas.microsoft.com/office/drawing/2014/chart" uri="{C3380CC4-5D6E-409C-BE32-E72D297353CC}">
              <c16:uniqueId val="{00000003-E06C-6E4C-9BA9-C958BAE01B4C}"/>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5E5E5"/>
            </a:solidFill>
            <a:ln w="12700" cap="flat">
              <a:noFill/>
              <a:miter lim="400000"/>
            </a:ln>
            <a:effectLst/>
          </c:spPr>
          <c:dPt>
            <c:idx val="0"/>
            <c:bubble3D val="0"/>
            <c:spPr>
              <a:solidFill>
                <a:schemeClr val="accent3">
                  <a:lumMod val="40000"/>
                  <a:lumOff val="60000"/>
                </a:schemeClr>
              </a:solidFill>
              <a:ln w="12700" cap="flat">
                <a:noFill/>
                <a:miter lim="400000"/>
              </a:ln>
              <a:effectLst/>
            </c:spPr>
            <c:extLst>
              <c:ext xmlns:c16="http://schemas.microsoft.com/office/drawing/2014/chart" uri="{C3380CC4-5D6E-409C-BE32-E72D297353CC}">
                <c16:uniqueId val="{00000000-8843-3D48-A40F-50425E37C649}"/>
              </c:ext>
            </c:extLst>
          </c:dPt>
          <c:dPt>
            <c:idx val="1"/>
            <c:bubble3D val="0"/>
            <c:spPr>
              <a:solidFill>
                <a:schemeClr val="accent3"/>
              </a:solidFill>
              <a:ln w="12700" cap="flat">
                <a:noFill/>
                <a:miter lim="400000"/>
              </a:ln>
              <a:effectLst/>
            </c:spPr>
            <c:extLst>
              <c:ext xmlns:c16="http://schemas.microsoft.com/office/drawing/2014/chart" uri="{C3380CC4-5D6E-409C-BE32-E72D297353CC}">
                <c16:uniqueId val="{00000002-8843-3D48-A40F-50425E37C649}"/>
              </c:ext>
            </c:extLst>
          </c:dPt>
          <c:cat>
            <c:strRef>
              <c:f>Sheet1!$B$1:$C$1</c:f>
              <c:strCache>
                <c:ptCount val="2"/>
                <c:pt idx="0">
                  <c:v>1</c:v>
                </c:pt>
                <c:pt idx="1">
                  <c:v>2</c:v>
                </c:pt>
              </c:strCache>
            </c:strRef>
          </c:cat>
          <c:val>
            <c:numRef>
              <c:f>Sheet1!$B$2:$C$2</c:f>
              <c:numCache>
                <c:formatCode>General</c:formatCode>
                <c:ptCount val="2"/>
                <c:pt idx="0">
                  <c:v>38</c:v>
                </c:pt>
                <c:pt idx="1">
                  <c:v>62</c:v>
                </c:pt>
              </c:numCache>
            </c:numRef>
          </c:val>
          <c:extLst>
            <c:ext xmlns:c16="http://schemas.microsoft.com/office/drawing/2014/chart" uri="{C3380CC4-5D6E-409C-BE32-E72D297353CC}">
              <c16:uniqueId val="{00000003-8843-3D48-A40F-50425E37C649}"/>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5E5E5"/>
            </a:solidFill>
            <a:ln w="12700" cap="flat">
              <a:noFill/>
              <a:miter lim="400000"/>
            </a:ln>
            <a:effectLst/>
          </c:spPr>
          <c:dPt>
            <c:idx val="0"/>
            <c:bubble3D val="0"/>
            <c:spPr>
              <a:solidFill>
                <a:schemeClr val="accent4">
                  <a:lumMod val="40000"/>
                  <a:lumOff val="60000"/>
                </a:schemeClr>
              </a:solidFill>
              <a:ln w="12700" cap="flat">
                <a:noFill/>
                <a:miter lim="400000"/>
              </a:ln>
              <a:effectLst/>
            </c:spPr>
            <c:extLst>
              <c:ext xmlns:c16="http://schemas.microsoft.com/office/drawing/2014/chart" uri="{C3380CC4-5D6E-409C-BE32-E72D297353CC}">
                <c16:uniqueId val="{00000000-0145-354F-BF04-A01F8EB53A61}"/>
              </c:ext>
            </c:extLst>
          </c:dPt>
          <c:dPt>
            <c:idx val="1"/>
            <c:bubble3D val="0"/>
            <c:spPr>
              <a:solidFill>
                <a:schemeClr val="accent4"/>
              </a:solidFill>
              <a:ln w="12700" cap="flat">
                <a:noFill/>
                <a:miter lim="400000"/>
              </a:ln>
              <a:effectLst/>
            </c:spPr>
            <c:extLst>
              <c:ext xmlns:c16="http://schemas.microsoft.com/office/drawing/2014/chart" uri="{C3380CC4-5D6E-409C-BE32-E72D297353CC}">
                <c16:uniqueId val="{00000002-0145-354F-BF04-A01F8EB53A61}"/>
              </c:ext>
            </c:extLst>
          </c:dPt>
          <c:cat>
            <c:strRef>
              <c:f>Sheet1!$B$1:$C$1</c:f>
              <c:strCache>
                <c:ptCount val="2"/>
                <c:pt idx="0">
                  <c:v>1</c:v>
                </c:pt>
                <c:pt idx="1">
                  <c:v>2</c:v>
                </c:pt>
              </c:strCache>
            </c:strRef>
          </c:cat>
          <c:val>
            <c:numRef>
              <c:f>Sheet1!$B$2:$C$2</c:f>
              <c:numCache>
                <c:formatCode>General</c:formatCode>
                <c:ptCount val="2"/>
                <c:pt idx="0">
                  <c:v>45</c:v>
                </c:pt>
                <c:pt idx="1">
                  <c:v>55</c:v>
                </c:pt>
              </c:numCache>
            </c:numRef>
          </c:val>
          <c:extLst>
            <c:ext xmlns:c16="http://schemas.microsoft.com/office/drawing/2014/chart" uri="{C3380CC4-5D6E-409C-BE32-E72D297353CC}">
              <c16:uniqueId val="{00000003-0145-354F-BF04-A01F8EB53A61}"/>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5E5E5"/>
            </a:solidFill>
            <a:ln w="12700" cap="flat">
              <a:noFill/>
              <a:miter lim="400000"/>
            </a:ln>
            <a:effectLst/>
          </c:spPr>
          <c:dPt>
            <c:idx val="0"/>
            <c:bubble3D val="0"/>
            <c:spPr>
              <a:solidFill>
                <a:schemeClr val="accent1">
                  <a:lumMod val="40000"/>
                  <a:lumOff val="60000"/>
                </a:schemeClr>
              </a:solidFill>
              <a:ln w="12700" cap="flat">
                <a:noFill/>
                <a:miter lim="400000"/>
              </a:ln>
              <a:effectLst/>
            </c:spPr>
            <c:extLst>
              <c:ext xmlns:c16="http://schemas.microsoft.com/office/drawing/2014/chart" uri="{C3380CC4-5D6E-409C-BE32-E72D297353CC}">
                <c16:uniqueId val="{00000001-35ED-4F96-B1B2-EAB03813565E}"/>
              </c:ext>
            </c:extLst>
          </c:dPt>
          <c:dPt>
            <c:idx val="1"/>
            <c:bubble3D val="0"/>
            <c:spPr>
              <a:solidFill>
                <a:schemeClr val="accent1"/>
              </a:solidFill>
              <a:ln w="12700" cap="flat">
                <a:noFill/>
                <a:miter lim="400000"/>
              </a:ln>
              <a:effectLst/>
            </c:spPr>
            <c:extLst>
              <c:ext xmlns:c16="http://schemas.microsoft.com/office/drawing/2014/chart" uri="{C3380CC4-5D6E-409C-BE32-E72D297353CC}">
                <c16:uniqueId val="{00000003-35ED-4F96-B1B2-EAB03813565E}"/>
              </c:ext>
            </c:extLst>
          </c:dPt>
          <c:cat>
            <c:strRef>
              <c:f>Sheet1!$B$1:$C$1</c:f>
              <c:strCache>
                <c:ptCount val="2"/>
                <c:pt idx="0">
                  <c:v>1</c:v>
                </c:pt>
                <c:pt idx="1">
                  <c:v>2</c:v>
                </c:pt>
              </c:strCache>
            </c:strRef>
          </c:cat>
          <c:val>
            <c:numRef>
              <c:f>Sheet1!$B$2:$C$2</c:f>
              <c:numCache>
                <c:formatCode>General</c:formatCode>
                <c:ptCount val="2"/>
                <c:pt idx="0">
                  <c:v>30</c:v>
                </c:pt>
                <c:pt idx="1">
                  <c:v>70</c:v>
                </c:pt>
              </c:numCache>
            </c:numRef>
          </c:val>
          <c:extLst>
            <c:ext xmlns:c16="http://schemas.microsoft.com/office/drawing/2014/chart" uri="{C3380CC4-5D6E-409C-BE32-E72D297353CC}">
              <c16:uniqueId val="{00000004-35ED-4F96-B1B2-EAB03813565E}"/>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5E5E5"/>
            </a:solidFill>
            <a:ln w="12700" cap="flat">
              <a:noFill/>
              <a:miter lim="400000"/>
            </a:ln>
            <a:effectLst/>
          </c:spPr>
          <c:dPt>
            <c:idx val="0"/>
            <c:bubble3D val="0"/>
            <c:spPr>
              <a:solidFill>
                <a:srgbClr val="92D050"/>
              </a:solidFill>
              <a:ln w="12700" cap="flat">
                <a:noFill/>
                <a:miter lim="400000"/>
              </a:ln>
              <a:effectLst/>
            </c:spPr>
            <c:extLst>
              <c:ext xmlns:c16="http://schemas.microsoft.com/office/drawing/2014/chart" uri="{C3380CC4-5D6E-409C-BE32-E72D297353CC}">
                <c16:uniqueId val="{00000001-553B-483B-966C-48A94BDC9095}"/>
              </c:ext>
            </c:extLst>
          </c:dPt>
          <c:dPt>
            <c:idx val="1"/>
            <c:bubble3D val="0"/>
            <c:spPr>
              <a:solidFill>
                <a:srgbClr val="00B050"/>
              </a:solidFill>
              <a:ln w="12700" cap="flat">
                <a:noFill/>
                <a:miter lim="400000"/>
              </a:ln>
              <a:effectLst/>
            </c:spPr>
            <c:extLst>
              <c:ext xmlns:c16="http://schemas.microsoft.com/office/drawing/2014/chart" uri="{C3380CC4-5D6E-409C-BE32-E72D297353CC}">
                <c16:uniqueId val="{00000003-553B-483B-966C-48A94BDC9095}"/>
              </c:ext>
            </c:extLst>
          </c:dPt>
          <c:cat>
            <c:strRef>
              <c:f>Sheet1!$B$1:$C$1</c:f>
              <c:strCache>
                <c:ptCount val="2"/>
                <c:pt idx="0">
                  <c:v>1</c:v>
                </c:pt>
                <c:pt idx="1">
                  <c:v>2</c:v>
                </c:pt>
              </c:strCache>
            </c:strRef>
          </c:cat>
          <c:val>
            <c:numRef>
              <c:f>Sheet1!$B$2:$C$2</c:f>
              <c:numCache>
                <c:formatCode>General</c:formatCode>
                <c:ptCount val="2"/>
                <c:pt idx="0">
                  <c:v>85</c:v>
                </c:pt>
                <c:pt idx="1">
                  <c:v>15</c:v>
                </c:pt>
              </c:numCache>
            </c:numRef>
          </c:val>
          <c:extLst>
            <c:ext xmlns:c16="http://schemas.microsoft.com/office/drawing/2014/chart" uri="{C3380CC4-5D6E-409C-BE32-E72D297353CC}">
              <c16:uniqueId val="{00000004-553B-483B-966C-48A94BDC9095}"/>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5E5E5"/>
            </a:solidFill>
            <a:ln w="12700" cap="flat">
              <a:noFill/>
              <a:miter lim="400000"/>
            </a:ln>
            <a:effectLst/>
          </c:spPr>
          <c:dPt>
            <c:idx val="0"/>
            <c:bubble3D val="0"/>
            <c:spPr>
              <a:solidFill>
                <a:srgbClr val="AC75D5"/>
              </a:solidFill>
              <a:ln w="12700" cap="flat">
                <a:noFill/>
                <a:miter lim="400000"/>
              </a:ln>
              <a:effectLst/>
            </c:spPr>
            <c:extLst>
              <c:ext xmlns:c16="http://schemas.microsoft.com/office/drawing/2014/chart" uri="{C3380CC4-5D6E-409C-BE32-E72D297353CC}">
                <c16:uniqueId val="{00000001-48EC-4774-AF45-035041E52C59}"/>
              </c:ext>
            </c:extLst>
          </c:dPt>
          <c:dPt>
            <c:idx val="1"/>
            <c:bubble3D val="0"/>
            <c:spPr>
              <a:solidFill>
                <a:srgbClr val="5E3391"/>
              </a:solidFill>
              <a:ln w="12700" cap="flat">
                <a:noFill/>
                <a:miter lim="400000"/>
              </a:ln>
              <a:effectLst/>
            </c:spPr>
            <c:extLst>
              <c:ext xmlns:c16="http://schemas.microsoft.com/office/drawing/2014/chart" uri="{C3380CC4-5D6E-409C-BE32-E72D297353CC}">
                <c16:uniqueId val="{00000003-48EC-4774-AF45-035041E52C59}"/>
              </c:ext>
            </c:extLst>
          </c:dPt>
          <c:cat>
            <c:strRef>
              <c:f>Sheet1!$B$1:$C$1</c:f>
              <c:strCache>
                <c:ptCount val="2"/>
                <c:pt idx="0">
                  <c:v>1</c:v>
                </c:pt>
                <c:pt idx="1">
                  <c:v>2</c:v>
                </c:pt>
              </c:strCache>
            </c:strRef>
          </c:cat>
          <c:val>
            <c:numRef>
              <c:f>Sheet1!$B$2:$C$2</c:f>
              <c:numCache>
                <c:formatCode>General</c:formatCode>
                <c:ptCount val="2"/>
                <c:pt idx="0">
                  <c:v>65</c:v>
                </c:pt>
                <c:pt idx="1">
                  <c:v>35</c:v>
                </c:pt>
              </c:numCache>
            </c:numRef>
          </c:val>
          <c:extLst>
            <c:ext xmlns:c16="http://schemas.microsoft.com/office/drawing/2014/chart" uri="{C3380CC4-5D6E-409C-BE32-E72D297353CC}">
              <c16:uniqueId val="{00000004-48EC-4774-AF45-035041E52C59}"/>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1"/>
            </a:solidFill>
          </c:spPr>
          <c:dPt>
            <c:idx val="0"/>
            <c:bubble3D val="0"/>
            <c:spPr>
              <a:solidFill>
                <a:schemeClr val="tx2">
                  <a:lumMod val="75000"/>
                  <a:lumOff val="25000"/>
                </a:schemeClr>
              </a:solidFill>
              <a:ln w="19050">
                <a:noFill/>
              </a:ln>
              <a:effectLst/>
            </c:spPr>
            <c:extLst>
              <c:ext xmlns:c16="http://schemas.microsoft.com/office/drawing/2014/chart" uri="{C3380CC4-5D6E-409C-BE32-E72D297353CC}">
                <c16:uniqueId val="{00000001-EB93-47FB-95B6-447A563A9A52}"/>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EB93-47FB-95B6-447A563A9A52}"/>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EB93-47FB-95B6-447A563A9A52}"/>
              </c:ext>
            </c:extLst>
          </c:dPt>
          <c:cat>
            <c:strRef>
              <c:f>Sheet1!$A$2:$A$4</c:f>
              <c:strCache>
                <c:ptCount val="2"/>
                <c:pt idx="0">
                  <c:v>1st Qtr</c:v>
                </c:pt>
                <c:pt idx="1">
                  <c:v>2nd Qtr</c:v>
                </c:pt>
              </c:strCache>
            </c:strRef>
          </c:cat>
          <c:val>
            <c:numRef>
              <c:f>Sheet1!$B$2:$B$4</c:f>
              <c:numCache>
                <c:formatCode>General</c:formatCode>
                <c:ptCount val="3"/>
                <c:pt idx="0">
                  <c:v>71</c:v>
                </c:pt>
                <c:pt idx="1">
                  <c:v>29</c:v>
                </c:pt>
              </c:numCache>
            </c:numRef>
          </c:val>
          <c:extLst>
            <c:ext xmlns:c16="http://schemas.microsoft.com/office/drawing/2014/chart" uri="{C3380CC4-5D6E-409C-BE32-E72D297353CC}">
              <c16:uniqueId val="{00000006-EB93-47FB-95B6-447A563A9A52}"/>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CC0A0A"/>
              </a:solidFill>
              <a:ln w="19050">
                <a:solidFill>
                  <a:schemeClr val="lt1"/>
                </a:solidFill>
              </a:ln>
              <a:effectLst/>
            </c:spPr>
            <c:extLst>
              <c:ext xmlns:c16="http://schemas.microsoft.com/office/drawing/2014/chart" uri="{C3380CC4-5D6E-409C-BE32-E72D297353CC}">
                <c16:uniqueId val="{00000001-49BA-44A1-BF31-95BC3097D35F}"/>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49BA-44A1-BF31-95BC3097D35F}"/>
              </c:ext>
            </c:extLst>
          </c:dPt>
          <c:cat>
            <c:strRef>
              <c:f>Sheet1!$A$2:$A$3</c:f>
              <c:strCache>
                <c:ptCount val="2"/>
                <c:pt idx="0">
                  <c:v>1st Qtr</c:v>
                </c:pt>
                <c:pt idx="1">
                  <c:v>2nd Qtr</c:v>
                </c:pt>
              </c:strCache>
            </c:strRef>
          </c:cat>
          <c:val>
            <c:numRef>
              <c:f>Sheet1!$B$2:$B$3</c:f>
              <c:numCache>
                <c:formatCode>General</c:formatCode>
                <c:ptCount val="2"/>
                <c:pt idx="0">
                  <c:v>73</c:v>
                </c:pt>
                <c:pt idx="1">
                  <c:v>27</c:v>
                </c:pt>
              </c:numCache>
            </c:numRef>
          </c:val>
          <c:extLst>
            <c:ext xmlns:c16="http://schemas.microsoft.com/office/drawing/2014/chart" uri="{C3380CC4-5D6E-409C-BE32-E72D297353CC}">
              <c16:uniqueId val="{00000004-49BA-44A1-BF31-95BC3097D35F}"/>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withinLinear" id="19">
  <a:schemeClr val="accent6"/>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53A58F-395B-E34E-974F-C212E9B9E745}" type="doc">
      <dgm:prSet loTypeId="urn:microsoft.com/office/officeart/2005/8/layout/hChevron3" loCatId="" qsTypeId="urn:microsoft.com/office/officeart/2005/8/quickstyle/simple1" qsCatId="simple" csTypeId="urn:microsoft.com/office/officeart/2005/8/colors/accent1_3" csCatId="accent1" phldr="1"/>
      <dgm:spPr/>
      <dgm:t>
        <a:bodyPr/>
        <a:lstStyle/>
        <a:p>
          <a:endParaRPr lang="en-US"/>
        </a:p>
      </dgm:t>
    </dgm:pt>
    <dgm:pt modelId="{71621DFA-AD3E-CC48-A3D1-088566281118}">
      <dgm:prSet phldrT="[Text]" custT="1"/>
      <dgm:spPr/>
      <dgm:t>
        <a:bodyPr/>
        <a:lstStyle/>
        <a:p>
          <a:r>
            <a:rPr lang="en-US" sz="1200">
              <a:latin typeface="Montserrat" panose="00000500000000000000" pitchFamily="2" charset="0"/>
            </a:rPr>
            <a:t>Phase 1</a:t>
          </a:r>
        </a:p>
      </dgm:t>
    </dgm:pt>
    <dgm:pt modelId="{CB671421-7FE8-4F41-9B3C-CC2253A545B3}" type="parTrans" cxnId="{00A46D62-97D5-AA4F-9AB8-C84F71CDFFEE}">
      <dgm:prSet/>
      <dgm:spPr/>
      <dgm:t>
        <a:bodyPr/>
        <a:lstStyle/>
        <a:p>
          <a:endParaRPr lang="en-US" sz="1200">
            <a:latin typeface="Montserrat" panose="00000500000000000000" pitchFamily="2" charset="0"/>
          </a:endParaRPr>
        </a:p>
      </dgm:t>
    </dgm:pt>
    <dgm:pt modelId="{864DB94F-04A8-1846-AFB3-43417D234F21}" type="sibTrans" cxnId="{00A46D62-97D5-AA4F-9AB8-C84F71CDFFEE}">
      <dgm:prSet/>
      <dgm:spPr/>
      <dgm:t>
        <a:bodyPr/>
        <a:lstStyle/>
        <a:p>
          <a:endParaRPr lang="en-US" sz="1200">
            <a:latin typeface="Montserrat" panose="00000500000000000000" pitchFamily="2" charset="0"/>
          </a:endParaRPr>
        </a:p>
      </dgm:t>
    </dgm:pt>
    <dgm:pt modelId="{7056D383-411B-7148-8C11-DEBBCFD10AE9}">
      <dgm:prSet phldrT="[Text]" custT="1"/>
      <dgm:spPr/>
      <dgm:t>
        <a:bodyPr/>
        <a:lstStyle/>
        <a:p>
          <a:r>
            <a:rPr lang="en-US" sz="1200">
              <a:latin typeface="Montserrat" panose="00000500000000000000" pitchFamily="2" charset="0"/>
            </a:rPr>
            <a:t>Phase 4</a:t>
          </a:r>
        </a:p>
      </dgm:t>
    </dgm:pt>
    <dgm:pt modelId="{D1165063-84DD-F249-B58B-B618D7B2D8D6}" type="parTrans" cxnId="{DB280919-C679-5349-A63E-298813BEF1C0}">
      <dgm:prSet/>
      <dgm:spPr/>
      <dgm:t>
        <a:bodyPr/>
        <a:lstStyle/>
        <a:p>
          <a:endParaRPr lang="en-US" sz="1200">
            <a:latin typeface="Montserrat" panose="00000500000000000000" pitchFamily="2" charset="0"/>
          </a:endParaRPr>
        </a:p>
      </dgm:t>
    </dgm:pt>
    <dgm:pt modelId="{A5AF815B-3CF0-6E42-8D38-9ADD345D7F12}" type="sibTrans" cxnId="{DB280919-C679-5349-A63E-298813BEF1C0}">
      <dgm:prSet/>
      <dgm:spPr/>
      <dgm:t>
        <a:bodyPr/>
        <a:lstStyle/>
        <a:p>
          <a:endParaRPr lang="en-US" sz="1200">
            <a:latin typeface="Montserrat" panose="00000500000000000000" pitchFamily="2" charset="0"/>
          </a:endParaRPr>
        </a:p>
      </dgm:t>
    </dgm:pt>
    <dgm:pt modelId="{1D29978D-6375-461D-AFDD-E12FF6B400FF}">
      <dgm:prSet custT="1"/>
      <dgm:spPr/>
      <dgm:t>
        <a:bodyPr/>
        <a:lstStyle/>
        <a:p>
          <a:r>
            <a:rPr lang="en-US" sz="1200">
              <a:latin typeface="Montserrat" panose="00000500000000000000" pitchFamily="2" charset="0"/>
            </a:rPr>
            <a:t>Phase 2</a:t>
          </a:r>
          <a:endParaRPr lang="en-CA" sz="1200">
            <a:latin typeface="Montserrat" panose="00000500000000000000" pitchFamily="2" charset="0"/>
          </a:endParaRPr>
        </a:p>
      </dgm:t>
    </dgm:pt>
    <dgm:pt modelId="{27AF93DC-62EF-490F-BF95-BE2CE58191FD}" type="parTrans" cxnId="{E29BECCF-4CD0-4C8B-B367-68F288F0752A}">
      <dgm:prSet/>
      <dgm:spPr/>
      <dgm:t>
        <a:bodyPr/>
        <a:lstStyle/>
        <a:p>
          <a:endParaRPr lang="en-CA" sz="1200">
            <a:latin typeface="Montserrat" panose="00000500000000000000" pitchFamily="2" charset="0"/>
          </a:endParaRPr>
        </a:p>
      </dgm:t>
    </dgm:pt>
    <dgm:pt modelId="{343F2AF3-CD6D-43F9-9493-B2C1D0FEDA48}" type="sibTrans" cxnId="{E29BECCF-4CD0-4C8B-B367-68F288F0752A}">
      <dgm:prSet/>
      <dgm:spPr/>
      <dgm:t>
        <a:bodyPr/>
        <a:lstStyle/>
        <a:p>
          <a:endParaRPr lang="en-CA" sz="1200">
            <a:latin typeface="Montserrat" panose="00000500000000000000" pitchFamily="2" charset="0"/>
          </a:endParaRPr>
        </a:p>
      </dgm:t>
    </dgm:pt>
    <dgm:pt modelId="{D3F0A6D6-0FA2-45F8-AF4D-E995798E6A73}">
      <dgm:prSet custT="1"/>
      <dgm:spPr/>
      <dgm:t>
        <a:bodyPr/>
        <a:lstStyle/>
        <a:p>
          <a:r>
            <a:rPr lang="en-US" sz="1200">
              <a:latin typeface="Montserrat" panose="00000500000000000000" pitchFamily="2" charset="0"/>
            </a:rPr>
            <a:t>Phase 3</a:t>
          </a:r>
          <a:endParaRPr lang="en-CA" sz="1200">
            <a:latin typeface="Montserrat" panose="00000500000000000000" pitchFamily="2" charset="0"/>
          </a:endParaRPr>
        </a:p>
      </dgm:t>
    </dgm:pt>
    <dgm:pt modelId="{1FF7585F-8592-41B5-8A81-C0360E064060}" type="parTrans" cxnId="{9B56F1FF-DF04-4335-BFFE-EC7653E4EA87}">
      <dgm:prSet/>
      <dgm:spPr/>
      <dgm:t>
        <a:bodyPr/>
        <a:lstStyle/>
        <a:p>
          <a:endParaRPr lang="en-CA" sz="1200">
            <a:latin typeface="Montserrat" panose="00000500000000000000" pitchFamily="2" charset="0"/>
          </a:endParaRPr>
        </a:p>
      </dgm:t>
    </dgm:pt>
    <dgm:pt modelId="{5F0499E6-A836-4741-8AD6-C1E85B597A6F}" type="sibTrans" cxnId="{9B56F1FF-DF04-4335-BFFE-EC7653E4EA87}">
      <dgm:prSet/>
      <dgm:spPr/>
      <dgm:t>
        <a:bodyPr/>
        <a:lstStyle/>
        <a:p>
          <a:endParaRPr lang="en-CA" sz="1200">
            <a:latin typeface="Montserrat" panose="00000500000000000000" pitchFamily="2" charset="0"/>
          </a:endParaRPr>
        </a:p>
      </dgm:t>
    </dgm:pt>
    <dgm:pt modelId="{5F6C611F-A00D-49C9-BCC6-94D5B64140D5}">
      <dgm:prSet custT="1"/>
      <dgm:spPr/>
      <dgm:t>
        <a:bodyPr/>
        <a:lstStyle/>
        <a:p>
          <a:r>
            <a:rPr lang="en-US" sz="1200">
              <a:latin typeface="Montserrat" panose="00000500000000000000" pitchFamily="2" charset="0"/>
            </a:rPr>
            <a:t>Final</a:t>
          </a:r>
          <a:endParaRPr lang="en-CA" sz="1200">
            <a:latin typeface="Montserrat" panose="00000500000000000000" pitchFamily="2" charset="0"/>
          </a:endParaRPr>
        </a:p>
      </dgm:t>
    </dgm:pt>
    <dgm:pt modelId="{326A71CD-9A9F-4E2C-9657-1A8EF0F3683F}" type="parTrans" cxnId="{70CEFB52-187B-424E-B94B-065F811195BB}">
      <dgm:prSet/>
      <dgm:spPr/>
      <dgm:t>
        <a:bodyPr/>
        <a:lstStyle/>
        <a:p>
          <a:endParaRPr lang="en-CA" sz="1200">
            <a:latin typeface="Montserrat" panose="00000500000000000000" pitchFamily="2" charset="0"/>
          </a:endParaRPr>
        </a:p>
      </dgm:t>
    </dgm:pt>
    <dgm:pt modelId="{0DCA11DC-69F2-4038-8148-F8EFAC97C681}" type="sibTrans" cxnId="{70CEFB52-187B-424E-B94B-065F811195BB}">
      <dgm:prSet/>
      <dgm:spPr/>
      <dgm:t>
        <a:bodyPr/>
        <a:lstStyle/>
        <a:p>
          <a:endParaRPr lang="en-CA" sz="1200">
            <a:latin typeface="Montserrat" panose="00000500000000000000" pitchFamily="2" charset="0"/>
          </a:endParaRPr>
        </a:p>
      </dgm:t>
    </dgm:pt>
    <dgm:pt modelId="{9F474F36-DA79-054F-BBFD-666192C13D50}" type="pres">
      <dgm:prSet presAssocID="{FC53A58F-395B-E34E-974F-C212E9B9E745}" presName="Name0" presStyleCnt="0">
        <dgm:presLayoutVars>
          <dgm:dir/>
          <dgm:resizeHandles val="exact"/>
        </dgm:presLayoutVars>
      </dgm:prSet>
      <dgm:spPr/>
    </dgm:pt>
    <dgm:pt modelId="{F66021E2-87C1-414D-A414-56A2AAE44F47}" type="pres">
      <dgm:prSet presAssocID="{71621DFA-AD3E-CC48-A3D1-088566281118}" presName="parTxOnly" presStyleLbl="node1" presStyleIdx="0" presStyleCnt="5">
        <dgm:presLayoutVars>
          <dgm:bulletEnabled val="1"/>
        </dgm:presLayoutVars>
      </dgm:prSet>
      <dgm:spPr/>
    </dgm:pt>
    <dgm:pt modelId="{847D648B-91A5-F24B-A7E9-1B0D1BDDB165}" type="pres">
      <dgm:prSet presAssocID="{864DB94F-04A8-1846-AFB3-43417D234F21}" presName="parSpace" presStyleCnt="0"/>
      <dgm:spPr/>
    </dgm:pt>
    <dgm:pt modelId="{BE840A39-1306-4AEF-ADCD-28099CAE7BE1}" type="pres">
      <dgm:prSet presAssocID="{1D29978D-6375-461D-AFDD-E12FF6B400FF}" presName="parTxOnly" presStyleLbl="node1" presStyleIdx="1" presStyleCnt="5">
        <dgm:presLayoutVars>
          <dgm:bulletEnabled val="1"/>
        </dgm:presLayoutVars>
      </dgm:prSet>
      <dgm:spPr/>
    </dgm:pt>
    <dgm:pt modelId="{9ECB9DCA-17FA-42DF-9A2F-9DB82C0EE3D0}" type="pres">
      <dgm:prSet presAssocID="{343F2AF3-CD6D-43F9-9493-B2C1D0FEDA48}" presName="parSpace" presStyleCnt="0"/>
      <dgm:spPr/>
    </dgm:pt>
    <dgm:pt modelId="{A8612D2A-892A-4F89-A395-9A98FAF04D82}" type="pres">
      <dgm:prSet presAssocID="{D3F0A6D6-0FA2-45F8-AF4D-E995798E6A73}" presName="parTxOnly" presStyleLbl="node1" presStyleIdx="2" presStyleCnt="5">
        <dgm:presLayoutVars>
          <dgm:bulletEnabled val="1"/>
        </dgm:presLayoutVars>
      </dgm:prSet>
      <dgm:spPr/>
    </dgm:pt>
    <dgm:pt modelId="{29175B23-9301-4638-A3F5-836D9EBFA5B8}" type="pres">
      <dgm:prSet presAssocID="{5F0499E6-A836-4741-8AD6-C1E85B597A6F}" presName="parSpace" presStyleCnt="0"/>
      <dgm:spPr/>
    </dgm:pt>
    <dgm:pt modelId="{3DB7A99E-41BC-AC47-994C-7774AEF62FE1}" type="pres">
      <dgm:prSet presAssocID="{7056D383-411B-7148-8C11-DEBBCFD10AE9}" presName="parTxOnly" presStyleLbl="node1" presStyleIdx="3" presStyleCnt="5">
        <dgm:presLayoutVars>
          <dgm:bulletEnabled val="1"/>
        </dgm:presLayoutVars>
      </dgm:prSet>
      <dgm:spPr/>
    </dgm:pt>
    <dgm:pt modelId="{56E9E376-C35D-3A43-9D88-F119A55CFB51}" type="pres">
      <dgm:prSet presAssocID="{A5AF815B-3CF0-6E42-8D38-9ADD345D7F12}" presName="parSpace" presStyleCnt="0"/>
      <dgm:spPr/>
    </dgm:pt>
    <dgm:pt modelId="{C57FC37E-A485-469F-A59F-383E1BCAC426}" type="pres">
      <dgm:prSet presAssocID="{5F6C611F-A00D-49C9-BCC6-94D5B64140D5}" presName="parTxOnly" presStyleLbl="node1" presStyleIdx="4" presStyleCnt="5">
        <dgm:presLayoutVars>
          <dgm:bulletEnabled val="1"/>
        </dgm:presLayoutVars>
      </dgm:prSet>
      <dgm:spPr/>
    </dgm:pt>
  </dgm:ptLst>
  <dgm:cxnLst>
    <dgm:cxn modelId="{DB280919-C679-5349-A63E-298813BEF1C0}" srcId="{FC53A58F-395B-E34E-974F-C212E9B9E745}" destId="{7056D383-411B-7148-8C11-DEBBCFD10AE9}" srcOrd="3" destOrd="0" parTransId="{D1165063-84DD-F249-B58B-B618D7B2D8D6}" sibTransId="{A5AF815B-3CF0-6E42-8D38-9ADD345D7F12}"/>
    <dgm:cxn modelId="{14FA4C2A-7E59-41C0-944A-B3F495779FE3}" type="presOf" srcId="{71621DFA-AD3E-CC48-A3D1-088566281118}" destId="{F66021E2-87C1-414D-A414-56A2AAE44F47}" srcOrd="0" destOrd="0" presId="urn:microsoft.com/office/officeart/2005/8/layout/hChevron3"/>
    <dgm:cxn modelId="{00A46D62-97D5-AA4F-9AB8-C84F71CDFFEE}" srcId="{FC53A58F-395B-E34E-974F-C212E9B9E745}" destId="{71621DFA-AD3E-CC48-A3D1-088566281118}" srcOrd="0" destOrd="0" parTransId="{CB671421-7FE8-4F41-9B3C-CC2253A545B3}" sibTransId="{864DB94F-04A8-1846-AFB3-43417D234F21}"/>
    <dgm:cxn modelId="{70CEFB52-187B-424E-B94B-065F811195BB}" srcId="{FC53A58F-395B-E34E-974F-C212E9B9E745}" destId="{5F6C611F-A00D-49C9-BCC6-94D5B64140D5}" srcOrd="4" destOrd="0" parTransId="{326A71CD-9A9F-4E2C-9657-1A8EF0F3683F}" sibTransId="{0DCA11DC-69F2-4038-8148-F8EFAC97C681}"/>
    <dgm:cxn modelId="{4C3E2C7F-1D2E-4655-A78A-27F207E64FF6}" type="presOf" srcId="{FC53A58F-395B-E34E-974F-C212E9B9E745}" destId="{9F474F36-DA79-054F-BBFD-666192C13D50}" srcOrd="0" destOrd="0" presId="urn:microsoft.com/office/officeart/2005/8/layout/hChevron3"/>
    <dgm:cxn modelId="{95A8C48B-6968-46B3-9E1F-C73715DBEFEB}" type="presOf" srcId="{5F6C611F-A00D-49C9-BCC6-94D5B64140D5}" destId="{C57FC37E-A485-469F-A59F-383E1BCAC426}" srcOrd="0" destOrd="0" presId="urn:microsoft.com/office/officeart/2005/8/layout/hChevron3"/>
    <dgm:cxn modelId="{5185D2AA-7298-4CFD-B9B1-4BC438C9C953}" type="presOf" srcId="{7056D383-411B-7148-8C11-DEBBCFD10AE9}" destId="{3DB7A99E-41BC-AC47-994C-7774AEF62FE1}" srcOrd="0" destOrd="0" presId="urn:microsoft.com/office/officeart/2005/8/layout/hChevron3"/>
    <dgm:cxn modelId="{95C4CAC5-B88A-453B-8D70-13CAC2C88719}" type="presOf" srcId="{D3F0A6D6-0FA2-45F8-AF4D-E995798E6A73}" destId="{A8612D2A-892A-4F89-A395-9A98FAF04D82}" srcOrd="0" destOrd="0" presId="urn:microsoft.com/office/officeart/2005/8/layout/hChevron3"/>
    <dgm:cxn modelId="{E29BECCF-4CD0-4C8B-B367-68F288F0752A}" srcId="{FC53A58F-395B-E34E-974F-C212E9B9E745}" destId="{1D29978D-6375-461D-AFDD-E12FF6B400FF}" srcOrd="1" destOrd="0" parTransId="{27AF93DC-62EF-490F-BF95-BE2CE58191FD}" sibTransId="{343F2AF3-CD6D-43F9-9493-B2C1D0FEDA48}"/>
    <dgm:cxn modelId="{4DE26DF6-AF32-4823-85A2-912511404D97}" type="presOf" srcId="{1D29978D-6375-461D-AFDD-E12FF6B400FF}" destId="{BE840A39-1306-4AEF-ADCD-28099CAE7BE1}" srcOrd="0" destOrd="0" presId="urn:microsoft.com/office/officeart/2005/8/layout/hChevron3"/>
    <dgm:cxn modelId="{9B56F1FF-DF04-4335-BFFE-EC7653E4EA87}" srcId="{FC53A58F-395B-E34E-974F-C212E9B9E745}" destId="{D3F0A6D6-0FA2-45F8-AF4D-E995798E6A73}" srcOrd="2" destOrd="0" parTransId="{1FF7585F-8592-41B5-8A81-C0360E064060}" sibTransId="{5F0499E6-A836-4741-8AD6-C1E85B597A6F}"/>
    <dgm:cxn modelId="{1AE3423E-4818-46D4-B01E-377CB3D326C5}" type="presParOf" srcId="{9F474F36-DA79-054F-BBFD-666192C13D50}" destId="{F66021E2-87C1-414D-A414-56A2AAE44F47}" srcOrd="0" destOrd="0" presId="urn:microsoft.com/office/officeart/2005/8/layout/hChevron3"/>
    <dgm:cxn modelId="{CD45549B-2335-4131-8FE7-D21E988D38B2}" type="presParOf" srcId="{9F474F36-DA79-054F-BBFD-666192C13D50}" destId="{847D648B-91A5-F24B-A7E9-1B0D1BDDB165}" srcOrd="1" destOrd="0" presId="urn:microsoft.com/office/officeart/2005/8/layout/hChevron3"/>
    <dgm:cxn modelId="{24118234-8513-478E-A60D-5E0BB83B8B73}" type="presParOf" srcId="{9F474F36-DA79-054F-BBFD-666192C13D50}" destId="{BE840A39-1306-4AEF-ADCD-28099CAE7BE1}" srcOrd="2" destOrd="0" presId="urn:microsoft.com/office/officeart/2005/8/layout/hChevron3"/>
    <dgm:cxn modelId="{0ADC04EB-47DA-4917-8F5F-2660F595DEE6}" type="presParOf" srcId="{9F474F36-DA79-054F-BBFD-666192C13D50}" destId="{9ECB9DCA-17FA-42DF-9A2F-9DB82C0EE3D0}" srcOrd="3" destOrd="0" presId="urn:microsoft.com/office/officeart/2005/8/layout/hChevron3"/>
    <dgm:cxn modelId="{9B24C2AE-E529-474F-A208-4D2CED6A6E57}" type="presParOf" srcId="{9F474F36-DA79-054F-BBFD-666192C13D50}" destId="{A8612D2A-892A-4F89-A395-9A98FAF04D82}" srcOrd="4" destOrd="0" presId="urn:microsoft.com/office/officeart/2005/8/layout/hChevron3"/>
    <dgm:cxn modelId="{D6DA4E03-2184-4397-BD3A-8022B4BEF974}" type="presParOf" srcId="{9F474F36-DA79-054F-BBFD-666192C13D50}" destId="{29175B23-9301-4638-A3F5-836D9EBFA5B8}" srcOrd="5" destOrd="0" presId="urn:microsoft.com/office/officeart/2005/8/layout/hChevron3"/>
    <dgm:cxn modelId="{0E64C360-D841-4C8A-84C9-D785DD990BD7}" type="presParOf" srcId="{9F474F36-DA79-054F-BBFD-666192C13D50}" destId="{3DB7A99E-41BC-AC47-994C-7774AEF62FE1}" srcOrd="6" destOrd="0" presId="urn:microsoft.com/office/officeart/2005/8/layout/hChevron3"/>
    <dgm:cxn modelId="{7E59CA68-239F-46B7-9A34-054680508DE3}" type="presParOf" srcId="{9F474F36-DA79-054F-BBFD-666192C13D50}" destId="{56E9E376-C35D-3A43-9D88-F119A55CFB51}" srcOrd="7" destOrd="0" presId="urn:microsoft.com/office/officeart/2005/8/layout/hChevron3"/>
    <dgm:cxn modelId="{2872F454-02AC-4E1A-9C47-525019E3A960}" type="presParOf" srcId="{9F474F36-DA79-054F-BBFD-666192C13D50}" destId="{C57FC37E-A485-469F-A59F-383E1BCAC426}" srcOrd="8" destOrd="0" presId="urn:microsoft.com/office/officeart/2005/8/layout/hChevron3"/>
  </dgm:cxnLst>
  <dgm:bg/>
  <dgm:whole/>
  <dgm:extLst>
    <a:ext uri="http://schemas.microsoft.com/office/drawing/2008/diagram">
      <dsp:dataModelExt xmlns:dsp="http://schemas.microsoft.com/office/drawing/2008/diagram" relId="rId4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C8D4AB-0FCA-4E1A-A861-F6623D88E38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CA"/>
        </a:p>
      </dgm:t>
    </dgm:pt>
    <dgm:pt modelId="{17D030E0-41EA-4AD4-A2ED-D417724AD673}" type="pres">
      <dgm:prSet presAssocID="{D4C8D4AB-0FCA-4E1A-A861-F6623D88E385}" presName="outerComposite" presStyleCnt="0">
        <dgm:presLayoutVars>
          <dgm:chMax val="5"/>
          <dgm:dir/>
          <dgm:resizeHandles val="exact"/>
        </dgm:presLayoutVars>
      </dgm:prSet>
      <dgm:spPr/>
    </dgm:pt>
    <dgm:pt modelId="{3947D28F-0DEF-4D2D-A4CE-8F63BC82E1BD}" type="pres">
      <dgm:prSet presAssocID="{D4C8D4AB-0FCA-4E1A-A861-F6623D88E385}" presName="dummyMaxCanvas" presStyleCnt="0">
        <dgm:presLayoutVars/>
      </dgm:prSet>
      <dgm:spPr/>
    </dgm:pt>
  </dgm:ptLst>
  <dgm:cxnLst>
    <dgm:cxn modelId="{1EEA3655-C29E-4B9B-BB2D-70476D823435}" type="presOf" srcId="{D4C8D4AB-0FCA-4E1A-A861-F6623D88E385}" destId="{17D030E0-41EA-4AD4-A2ED-D417724AD673}" srcOrd="0" destOrd="0" presId="urn:microsoft.com/office/officeart/2005/8/layout/vProcess5"/>
    <dgm:cxn modelId="{D8149833-3826-4899-ABB3-ABB607D952E7}" type="presParOf" srcId="{17D030E0-41EA-4AD4-A2ED-D417724AD673}" destId="{3947D28F-0DEF-4D2D-A4CE-8F63BC82E1BD}" srcOrd="0"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4743D1-0844-4DBC-9BE9-59FCC0EB5630}"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CA"/>
        </a:p>
      </dgm:t>
    </dgm:pt>
    <dgm:pt modelId="{AC5C9CB6-E733-4F19-8451-B8F16A4DE004}">
      <dgm:prSet phldrT="[Text]" custT="1"/>
      <dgm:spPr>
        <a:ln>
          <a:solidFill>
            <a:srgbClr val="185586"/>
          </a:solidFill>
        </a:ln>
      </dgm:spPr>
      <dgm:t>
        <a:bodyPr anchor="t" anchorCtr="0"/>
        <a:lstStyle/>
        <a:p>
          <a:r>
            <a:rPr lang="en-US" sz="1800"/>
            <a:t>Prepare Your Organization</a:t>
          </a:r>
          <a:endParaRPr lang="en-CA" sz="1800"/>
        </a:p>
      </dgm:t>
    </dgm:pt>
    <dgm:pt modelId="{9E5953B4-B760-4C25-B4BA-4F9E3DEA7EA2}" type="parTrans" cxnId="{48D9F098-DD0B-4597-B0F8-EDB8CC2B386C}">
      <dgm:prSet/>
      <dgm:spPr/>
      <dgm:t>
        <a:bodyPr/>
        <a:lstStyle/>
        <a:p>
          <a:endParaRPr lang="en-CA"/>
        </a:p>
      </dgm:t>
    </dgm:pt>
    <dgm:pt modelId="{2F1052D6-B7B8-4589-AF93-6184D136B486}" type="sibTrans" cxnId="{48D9F098-DD0B-4597-B0F8-EDB8CC2B386C}">
      <dgm:prSet/>
      <dgm:spPr/>
      <dgm:t>
        <a:bodyPr/>
        <a:lstStyle/>
        <a:p>
          <a:endParaRPr lang="en-CA"/>
        </a:p>
      </dgm:t>
    </dgm:pt>
    <dgm:pt modelId="{3D991295-DE83-46F2-BDE4-7266C864D084}" type="pres">
      <dgm:prSet presAssocID="{BC4743D1-0844-4DBC-9BE9-59FCC0EB5630}" presName="Name0" presStyleCnt="0">
        <dgm:presLayoutVars>
          <dgm:dir/>
          <dgm:animLvl val="lvl"/>
          <dgm:resizeHandles val="exact"/>
        </dgm:presLayoutVars>
      </dgm:prSet>
      <dgm:spPr/>
    </dgm:pt>
    <dgm:pt modelId="{625F7E21-FE8A-44EC-8EE6-F9EB991973FF}" type="pres">
      <dgm:prSet presAssocID="{AC5C9CB6-E733-4F19-8451-B8F16A4DE004}" presName="boxAndChildren" presStyleCnt="0"/>
      <dgm:spPr/>
    </dgm:pt>
    <dgm:pt modelId="{43510A8C-D8D1-4847-B454-E3526112E40F}" type="pres">
      <dgm:prSet presAssocID="{AC5C9CB6-E733-4F19-8451-B8F16A4DE004}" presName="parentTextBox" presStyleLbl="node1" presStyleIdx="0" presStyleCnt="1" custLinFactNeighborY="24541"/>
      <dgm:spPr/>
    </dgm:pt>
  </dgm:ptLst>
  <dgm:cxnLst>
    <dgm:cxn modelId="{48D9F098-DD0B-4597-B0F8-EDB8CC2B386C}" srcId="{BC4743D1-0844-4DBC-9BE9-59FCC0EB5630}" destId="{AC5C9CB6-E733-4F19-8451-B8F16A4DE004}" srcOrd="0" destOrd="0" parTransId="{9E5953B4-B760-4C25-B4BA-4F9E3DEA7EA2}" sibTransId="{2F1052D6-B7B8-4589-AF93-6184D136B486}"/>
    <dgm:cxn modelId="{DE5B17DA-3274-402A-A0EA-C49C795F3C8F}" type="presOf" srcId="{BC4743D1-0844-4DBC-9BE9-59FCC0EB5630}" destId="{3D991295-DE83-46F2-BDE4-7266C864D084}" srcOrd="0" destOrd="0" presId="urn:microsoft.com/office/officeart/2005/8/layout/process4"/>
    <dgm:cxn modelId="{DB8A5EEF-68CE-4BDD-B4EF-5B499DFFEFD3}" type="presOf" srcId="{AC5C9CB6-E733-4F19-8451-B8F16A4DE004}" destId="{43510A8C-D8D1-4847-B454-E3526112E40F}" srcOrd="0" destOrd="0" presId="urn:microsoft.com/office/officeart/2005/8/layout/process4"/>
    <dgm:cxn modelId="{7A4CD2D3-B720-4710-9699-0F3DAE17EC8D}" type="presParOf" srcId="{3D991295-DE83-46F2-BDE4-7266C864D084}" destId="{625F7E21-FE8A-44EC-8EE6-F9EB991973FF}" srcOrd="0" destOrd="0" presId="urn:microsoft.com/office/officeart/2005/8/layout/process4"/>
    <dgm:cxn modelId="{D6C43CAF-1CB4-4D55-9B0C-13F3C28B71A9}" type="presParOf" srcId="{625F7E21-FE8A-44EC-8EE6-F9EB991973FF}" destId="{43510A8C-D8D1-4847-B454-E3526112E40F}" srcOrd="0"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021E2-87C1-414D-A414-56A2AAE44F47}">
      <dsp:nvSpPr>
        <dsp:cNvPr id="0" name=""/>
        <dsp:cNvSpPr/>
      </dsp:nvSpPr>
      <dsp:spPr>
        <a:xfrm>
          <a:off x="1055" y="96455"/>
          <a:ext cx="2058200" cy="823280"/>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Montserrat" panose="00000500000000000000" pitchFamily="2" charset="0"/>
            </a:rPr>
            <a:t>Phase 1</a:t>
          </a:r>
        </a:p>
      </dsp:txBody>
      <dsp:txXfrm>
        <a:off x="1055" y="96455"/>
        <a:ext cx="1852380" cy="823280"/>
      </dsp:txXfrm>
    </dsp:sp>
    <dsp:sp modelId="{BE840A39-1306-4AEF-ADCD-28099CAE7BE1}">
      <dsp:nvSpPr>
        <dsp:cNvPr id="0" name=""/>
        <dsp:cNvSpPr/>
      </dsp:nvSpPr>
      <dsp:spPr>
        <a:xfrm>
          <a:off x="1647615" y="96455"/>
          <a:ext cx="2058200" cy="823280"/>
        </a:xfrm>
        <a:prstGeom prst="chevron">
          <a:avLst/>
        </a:prstGeom>
        <a:solidFill>
          <a:schemeClr val="accent1">
            <a:shade val="80000"/>
            <a:hueOff val="133729"/>
            <a:satOff val="-7418"/>
            <a:lumOff val="79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Montserrat" panose="00000500000000000000" pitchFamily="2" charset="0"/>
            </a:rPr>
            <a:t>Phase 2</a:t>
          </a:r>
          <a:endParaRPr lang="en-CA" sz="1200" kern="1200">
            <a:latin typeface="Montserrat" panose="00000500000000000000" pitchFamily="2" charset="0"/>
          </a:endParaRPr>
        </a:p>
      </dsp:txBody>
      <dsp:txXfrm>
        <a:off x="2059255" y="96455"/>
        <a:ext cx="1234920" cy="823280"/>
      </dsp:txXfrm>
    </dsp:sp>
    <dsp:sp modelId="{A8612D2A-892A-4F89-A395-9A98FAF04D82}">
      <dsp:nvSpPr>
        <dsp:cNvPr id="0" name=""/>
        <dsp:cNvSpPr/>
      </dsp:nvSpPr>
      <dsp:spPr>
        <a:xfrm>
          <a:off x="3294175" y="96455"/>
          <a:ext cx="2058200" cy="823280"/>
        </a:xfrm>
        <a:prstGeom prst="chevron">
          <a:avLst/>
        </a:prstGeom>
        <a:solidFill>
          <a:schemeClr val="accent1">
            <a:shade val="80000"/>
            <a:hueOff val="267459"/>
            <a:satOff val="-14837"/>
            <a:lumOff val="158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Montserrat" panose="00000500000000000000" pitchFamily="2" charset="0"/>
            </a:rPr>
            <a:t>Phase 3</a:t>
          </a:r>
          <a:endParaRPr lang="en-CA" sz="1200" kern="1200">
            <a:latin typeface="Montserrat" panose="00000500000000000000" pitchFamily="2" charset="0"/>
          </a:endParaRPr>
        </a:p>
      </dsp:txBody>
      <dsp:txXfrm>
        <a:off x="3705815" y="96455"/>
        <a:ext cx="1234920" cy="823280"/>
      </dsp:txXfrm>
    </dsp:sp>
    <dsp:sp modelId="{3DB7A99E-41BC-AC47-994C-7774AEF62FE1}">
      <dsp:nvSpPr>
        <dsp:cNvPr id="0" name=""/>
        <dsp:cNvSpPr/>
      </dsp:nvSpPr>
      <dsp:spPr>
        <a:xfrm>
          <a:off x="4940735" y="96455"/>
          <a:ext cx="2058200" cy="823280"/>
        </a:xfrm>
        <a:prstGeom prst="chevron">
          <a:avLst/>
        </a:prstGeom>
        <a:solidFill>
          <a:schemeClr val="accent1">
            <a:shade val="80000"/>
            <a:hueOff val="401188"/>
            <a:satOff val="-22255"/>
            <a:lumOff val="238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Montserrat" panose="00000500000000000000" pitchFamily="2" charset="0"/>
            </a:rPr>
            <a:t>Phase 4</a:t>
          </a:r>
        </a:p>
      </dsp:txBody>
      <dsp:txXfrm>
        <a:off x="5352375" y="96455"/>
        <a:ext cx="1234920" cy="823280"/>
      </dsp:txXfrm>
    </dsp:sp>
    <dsp:sp modelId="{C57FC37E-A485-469F-A59F-383E1BCAC426}">
      <dsp:nvSpPr>
        <dsp:cNvPr id="0" name=""/>
        <dsp:cNvSpPr/>
      </dsp:nvSpPr>
      <dsp:spPr>
        <a:xfrm>
          <a:off x="6587295" y="96455"/>
          <a:ext cx="2058200" cy="823280"/>
        </a:xfrm>
        <a:prstGeom prst="chevron">
          <a:avLst/>
        </a:prstGeom>
        <a:solidFill>
          <a:schemeClr val="accent1">
            <a:shade val="80000"/>
            <a:hueOff val="534918"/>
            <a:satOff val="-29673"/>
            <a:lumOff val="31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Montserrat" panose="00000500000000000000" pitchFamily="2" charset="0"/>
            </a:rPr>
            <a:t>Final</a:t>
          </a:r>
          <a:endParaRPr lang="en-CA" sz="1200" kern="1200">
            <a:latin typeface="Montserrat" panose="00000500000000000000" pitchFamily="2" charset="0"/>
          </a:endParaRPr>
        </a:p>
      </dsp:txBody>
      <dsp:txXfrm>
        <a:off x="6998935" y="96455"/>
        <a:ext cx="1234920" cy="823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510A8C-D8D1-4847-B454-E3526112E40F}">
      <dsp:nvSpPr>
        <dsp:cNvPr id="0" name=""/>
        <dsp:cNvSpPr/>
      </dsp:nvSpPr>
      <dsp:spPr>
        <a:xfrm>
          <a:off x="0" y="0"/>
          <a:ext cx="5902958" cy="1479959"/>
        </a:xfrm>
        <a:prstGeom prst="rect">
          <a:avLst/>
        </a:prstGeom>
        <a:solidFill>
          <a:schemeClr val="accent1">
            <a:hueOff val="0"/>
            <a:satOff val="0"/>
            <a:lumOff val="0"/>
            <a:alphaOff val="0"/>
          </a:schemeClr>
        </a:solidFill>
        <a:ln w="12700" cap="flat" cmpd="sng" algn="ctr">
          <a:solidFill>
            <a:srgbClr val="1855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t>Prepare Your Organization</a:t>
          </a:r>
          <a:endParaRPr lang="en-CA" sz="1800" kern="1200"/>
        </a:p>
      </dsp:txBody>
      <dsp:txXfrm>
        <a:off x="0" y="0"/>
        <a:ext cx="5902958" cy="147995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a:latin typeface="Roboto Condensed Light" panose="02000000000000000000" pitchFamily="2" charset="0"/>
            </a:endParaRPr>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6405715" y="0"/>
            <a:ext cx="4900956" cy="1007464"/>
          </a:xfrm>
          <a:prstGeom prst="rect">
            <a:avLst/>
          </a:prstGeom>
        </p:spPr>
        <p:txBody>
          <a:bodyPr vert="horz" lIns="91440" tIns="45720" rIns="91440" bIns="45720" rtlCol="0"/>
          <a:lstStyle>
            <a:lvl1pPr algn="r">
              <a:defRPr sz="1200"/>
            </a:lvl1pPr>
          </a:lstStyle>
          <a:p>
            <a:fld id="{3421FBE2-D7AF-034E-A3E8-B3AFB8825F2F}" type="datetimeFigureOut">
              <a:rPr lang="en-US" smtClean="0">
                <a:latin typeface="Roboto Condensed Light" panose="02000000000000000000" pitchFamily="2" charset="0"/>
              </a:rPr>
              <a:t>7/25/2025</a:t>
            </a:fld>
            <a:endParaRPr lang="en-US">
              <a:latin typeface="Roboto Condensed Light" panose="02000000000000000000" pitchFamily="2" charset="0"/>
            </a:endParaRPr>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a:latin typeface="Roboto Condensed Light" panose="02000000000000000000" pitchFamily="2" charset="0"/>
            </a:endParaRPr>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6405715" y="19096639"/>
            <a:ext cx="4900956" cy="1007462"/>
          </a:xfrm>
          <a:prstGeom prst="rect">
            <a:avLst/>
          </a:prstGeom>
        </p:spPr>
        <p:txBody>
          <a:bodyPr vert="horz" lIns="91440" tIns="45720" rIns="91440" bIns="45720" rtlCol="0" anchor="b"/>
          <a:lstStyle>
            <a:lvl1pPr algn="r">
              <a:defRPr sz="1200"/>
            </a:lvl1pPr>
          </a:lstStyle>
          <a:p>
            <a:fld id="{A0D59A62-6DDC-664C-B490-E4412C3B9B65}" type="slidenum">
              <a:rPr lang="en-US" smtClean="0">
                <a:latin typeface="Roboto Condensed Light" panose="02000000000000000000" pitchFamily="2" charset="0"/>
              </a:rPr>
              <a:t>‹#›</a:t>
            </a:fld>
            <a:endParaRPr lang="en-US">
              <a:latin typeface="Roboto Condensed Light" panose="02000000000000000000" pitchFamily="2" charset="0"/>
            </a:endParaRPr>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b="0" i="0">
                <a:latin typeface="Roboto Condensed Light" panose="02000000000000000000" pitchFamily="2" charset="0"/>
              </a:defRPr>
            </a:lvl1pPr>
          </a:lstStyle>
          <a:p>
            <a:endParaRPr lang="en-US"/>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b="0" i="0">
                <a:latin typeface="Roboto Condensed Light" panose="02000000000000000000" pitchFamily="2" charset="0"/>
              </a:defRPr>
            </a:lvl1pPr>
          </a:lstStyle>
          <a:p>
            <a:fld id="{F0A9609A-B772-C646-9832-EF91D164CC90}" type="datetimeFigureOut">
              <a:rPr lang="en-US" smtClean="0"/>
              <a:pPr/>
              <a:t>7/25/2025</a:t>
            </a:fld>
            <a:endParaRPr lang="en-US"/>
          </a:p>
        </p:txBody>
      </p:sp>
      <p:sp>
        <p:nvSpPr>
          <p:cNvPr id="4" name="Slide Image Placeholder 3"/>
          <p:cNvSpPr>
            <a:spLocks noGrp="1" noRot="1" noChangeAspect="1"/>
          </p:cNvSpPr>
          <p:nvPr>
            <p:ph type="sldImg" idx="2"/>
          </p:nvPr>
        </p:nvSpPr>
        <p:spPr>
          <a:xfrm>
            <a:off x="-374650" y="2514600"/>
            <a:ext cx="12058650" cy="6783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b="0" i="0">
                <a:latin typeface="Roboto Condensed Light" panose="02000000000000000000" pitchFamily="2" charset="0"/>
              </a:defRPr>
            </a:lvl1pPr>
          </a:lstStyle>
          <a:p>
            <a:endParaRPr lang="en-US"/>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b="0" i="0">
                <a:latin typeface="Roboto Condensed Light" panose="02000000000000000000" pitchFamily="2" charset="0"/>
              </a:defRPr>
            </a:lvl1pPr>
          </a:lstStyle>
          <a:p>
            <a:fld id="{06B0FC7D-8687-9A40-9CA8-0B2F00AB98E3}" type="slidenum">
              <a:rPr lang="en-US" smtClean="0"/>
              <a:pPr/>
              <a:t>‹#›</a:t>
            </a:fld>
            <a:endParaRPr lang="en-US"/>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1</a:t>
            </a:fld>
            <a:endParaRPr lang="en-US"/>
          </a:p>
        </p:txBody>
      </p:sp>
    </p:spTree>
    <p:extLst>
      <p:ext uri="{BB962C8B-B14F-4D97-AF65-F5344CB8AC3E}">
        <p14:creationId xmlns:p14="http://schemas.microsoft.com/office/powerpoint/2010/main" val="1860565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57151473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26A09-4345-4322-B309-2EBECDF73B0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1980106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8BECE-1B23-699C-F544-35E2DAC816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E6F050-B87B-990C-44F1-A43685382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425B43-DB84-61DB-C85D-62A3C271941B}"/>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4BE9DB1-3842-28B8-F376-48DE1A5CF44F}"/>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05285263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59170691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B4D17-D15C-DB98-8953-15BF9B6256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75F1EF-F555-62CB-6F01-9566569A2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6D9998-A149-DE2E-C456-6DFFFF60019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5F50DA-5079-753B-7B42-5336F550BA4D}"/>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15974191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6342404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105</a:t>
            </a:fld>
            <a:endParaRPr lang="en-US"/>
          </a:p>
        </p:txBody>
      </p:sp>
    </p:spTree>
    <p:extLst>
      <p:ext uri="{BB962C8B-B14F-4D97-AF65-F5344CB8AC3E}">
        <p14:creationId xmlns:p14="http://schemas.microsoft.com/office/powerpoint/2010/main" val="14797899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26A09-4345-4322-B309-2EBECDF73B0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2152691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1CEC5-9E83-6E28-20ED-134F0353E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5A6DAD-46C9-B438-817D-385694196D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486CAD-BD66-B520-5C46-7FBDE15FFEC9}"/>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0251BFD-6B61-0D67-FBCA-74EC5B922140}"/>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2986241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108</a:t>
            </a:fld>
            <a:endParaRPr lang="en-US"/>
          </a:p>
        </p:txBody>
      </p:sp>
    </p:spTree>
    <p:extLst>
      <p:ext uri="{BB962C8B-B14F-4D97-AF65-F5344CB8AC3E}">
        <p14:creationId xmlns:p14="http://schemas.microsoft.com/office/powerpoint/2010/main" val="229428547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973397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11</a:t>
            </a:fld>
            <a:endParaRPr lang="en-US"/>
          </a:p>
        </p:txBody>
      </p:sp>
    </p:spTree>
    <p:extLst>
      <p:ext uri="{BB962C8B-B14F-4D97-AF65-F5344CB8AC3E}">
        <p14:creationId xmlns:p14="http://schemas.microsoft.com/office/powerpoint/2010/main" val="372211480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76898-A657-FAA9-9AD0-CF9A294EB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364D12-368E-1FE7-15E2-356955921F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A13CAC-7008-0550-C89E-AA7DF72482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BFC7D8-2AC6-8131-877A-88F2B20D9A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88112051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111</a:t>
            </a:fld>
            <a:endParaRPr lang="en-US"/>
          </a:p>
        </p:txBody>
      </p:sp>
    </p:spTree>
    <p:extLst>
      <p:ext uri="{BB962C8B-B14F-4D97-AF65-F5344CB8AC3E}">
        <p14:creationId xmlns:p14="http://schemas.microsoft.com/office/powerpoint/2010/main" val="404354491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ED26A09-4345-4322-B309-2EBECDF73B0F}" type="slidenum">
              <a:rPr lang="en-US" smtClean="0"/>
              <a:t>112</a:t>
            </a:fld>
            <a:endParaRPr lang="en-US"/>
          </a:p>
        </p:txBody>
      </p:sp>
    </p:spTree>
    <p:extLst>
      <p:ext uri="{BB962C8B-B14F-4D97-AF65-F5344CB8AC3E}">
        <p14:creationId xmlns:p14="http://schemas.microsoft.com/office/powerpoint/2010/main" val="69216887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B66A1-6AF3-2E9F-BF24-0EF13DDA73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F8A521-4404-F529-0933-26A4C245B9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297EA9-E0EC-E5E2-630A-8A1B4A54E5FD}"/>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52CA536-531E-4F10-22D6-A22A2285A36B}"/>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60406972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091C7-96D5-AF35-11E1-02DF620DD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803B6D-91EC-70CE-F9B3-55086EF7D5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43FF6B-0C0F-EE05-F117-ECF1E1A6DDC3}"/>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D7F8BAC-DA6B-0D26-6CDB-DF311294AD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7748015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08486549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116</a:t>
            </a:fld>
            <a:endParaRPr lang="en-US"/>
          </a:p>
        </p:txBody>
      </p:sp>
    </p:spTree>
    <p:extLst>
      <p:ext uri="{BB962C8B-B14F-4D97-AF65-F5344CB8AC3E}">
        <p14:creationId xmlns:p14="http://schemas.microsoft.com/office/powerpoint/2010/main" val="263349360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56115331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27260623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119</a:t>
            </a:fld>
            <a:endParaRPr lang="en-US"/>
          </a:p>
        </p:txBody>
      </p:sp>
    </p:spTree>
    <p:extLst>
      <p:ext uri="{BB962C8B-B14F-4D97-AF65-F5344CB8AC3E}">
        <p14:creationId xmlns:p14="http://schemas.microsoft.com/office/powerpoint/2010/main" val="48145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45E22-B74F-6A69-612C-CADF564E0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23BF4E-AFE6-9DD2-F02D-EF24FA4D3C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D9D23E-7CD8-6BF5-ADE3-F2BAC0AF9A35}"/>
              </a:ext>
            </a:extLst>
          </p:cNvPr>
          <p:cNvSpPr>
            <a:spLocks noGrp="1"/>
          </p:cNvSpPr>
          <p:nvPr>
            <p:ph type="body" idx="1"/>
          </p:nvPr>
        </p:nvSpPr>
        <p:spPr/>
        <p:txBody>
          <a:bodyPr/>
          <a:lstStyle/>
          <a:p>
            <a:endParaRPr lang="en-US" sz="1100">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34EABF0-7475-AB44-3682-0A3BD251DD42}"/>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85093503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26A09-4345-4322-B309-2EBECDF73B0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02463653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1F9D0-0D79-D351-834D-A24152E67C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332275-4F3F-BCD7-4819-E8AC730094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70FC8C-8AC7-0182-3C43-875FE3F1DE6D}"/>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169B271-D826-95D4-97A5-265A5CA8548B}"/>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81103961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4564F-4318-BF54-492C-E318476D5E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83BF57-F7A9-4043-A58E-AE0E22876E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1BC3EB-45EA-3BE5-3690-68C245991158}"/>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791E0E8-DA19-B478-E07A-804722961355}"/>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14653247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4D1DDD-6025-48C6-B531-A932116D9E6A}"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76093914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61620194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7754482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126</a:t>
            </a:fld>
            <a:endParaRPr lang="en-US"/>
          </a:p>
        </p:txBody>
      </p:sp>
    </p:spTree>
    <p:extLst>
      <p:ext uri="{BB962C8B-B14F-4D97-AF65-F5344CB8AC3E}">
        <p14:creationId xmlns:p14="http://schemas.microsoft.com/office/powerpoint/2010/main" val="225083752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61F69-693A-B746-2EE1-D322360AA2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6D6662-9214-2406-E4C0-F201CE5E4F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F6AC63-2F6A-C9D9-2C9C-CE8D7E5948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9A7258-9DB6-F888-7618-A02C2B70B3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4D1DDD-6025-48C6-B531-A932116D9E6A}"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03977551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18A62-19CE-E21D-C013-8B1E0CA01B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2A969-D6BA-6669-BDBF-0D4F61B9B8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062903-5EE7-7B2F-8613-9D1A71E20EB2}"/>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4755282-E47E-A683-3585-34E51FE8E7AD}"/>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47050189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790363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13</a:t>
            </a:fld>
            <a:endParaRPr lang="en-US"/>
          </a:p>
        </p:txBody>
      </p:sp>
    </p:spTree>
    <p:extLst>
      <p:ext uri="{BB962C8B-B14F-4D97-AF65-F5344CB8AC3E}">
        <p14:creationId xmlns:p14="http://schemas.microsoft.com/office/powerpoint/2010/main" val="116388731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130</a:t>
            </a:fld>
            <a:endParaRPr lang="en-US"/>
          </a:p>
        </p:txBody>
      </p:sp>
    </p:spTree>
    <p:extLst>
      <p:ext uri="{BB962C8B-B14F-4D97-AF65-F5344CB8AC3E}">
        <p14:creationId xmlns:p14="http://schemas.microsoft.com/office/powerpoint/2010/main" val="88370276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18A62-19CE-E21D-C013-8B1E0CA01B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2A969-D6BA-6669-BDBF-0D4F61B9B8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062903-5EE7-7B2F-8613-9D1A71E20EB2}"/>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4755282-E47E-A683-3585-34E51FE8E7AD}"/>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47050189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84940-C7DA-D084-1850-329CDD314A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72BA91-977C-F447-E3C0-AD98EAD77E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4E76B9-DBCD-6205-1969-41000F7A18CE}"/>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A3DD0FF-57E1-FBCB-3B6D-86970F3084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71760091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0613022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134</a:t>
            </a:fld>
            <a:endParaRPr lang="en-US"/>
          </a:p>
        </p:txBody>
      </p:sp>
    </p:spTree>
    <p:extLst>
      <p:ext uri="{BB962C8B-B14F-4D97-AF65-F5344CB8AC3E}">
        <p14:creationId xmlns:p14="http://schemas.microsoft.com/office/powerpoint/2010/main" val="169638992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135</a:t>
            </a:fld>
            <a:endParaRPr lang="en-US"/>
          </a:p>
        </p:txBody>
      </p:sp>
    </p:spTree>
    <p:extLst>
      <p:ext uri="{BB962C8B-B14F-4D97-AF65-F5344CB8AC3E}">
        <p14:creationId xmlns:p14="http://schemas.microsoft.com/office/powerpoint/2010/main" val="5499963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136</a:t>
            </a:fld>
            <a:endParaRPr lang="en-US"/>
          </a:p>
        </p:txBody>
      </p:sp>
    </p:spTree>
    <p:extLst>
      <p:ext uri="{BB962C8B-B14F-4D97-AF65-F5344CB8AC3E}">
        <p14:creationId xmlns:p14="http://schemas.microsoft.com/office/powerpoint/2010/main" val="104990323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91453-CE6E-597A-890D-692EC4C064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F0ECC4-79A1-7A3E-95C6-D18E033602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36677-0C0B-E968-EA8E-A8FF531A7910}"/>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CF2AF94-9B90-985D-E4D3-45444C1011A3}"/>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33910748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86BE6-D204-AD33-D832-B1CCD2E860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24C1E7-785B-576F-F117-626A5AA30B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7DA06B-E57B-DC83-36E4-9F572D05D441}"/>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FBA08A1-9BAC-F259-7A7D-EBD2F7163FB9}"/>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38117869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217A9-58B4-1A03-D455-A732B838BC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637618-90F7-B057-291D-3F650F74B0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690CDC-F0C5-E875-6204-42CAAE316875}"/>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0A0F80C-A4F5-D8D7-8E9A-28FF3E6C5C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71839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53669796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F80DF-F963-2361-22F9-60C2A7FBC5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73039A-6BC7-55E8-C3D8-9E85EF8B6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B41D69-5633-B284-B2C9-3C3ECE9B6EE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251E08-BD5B-1531-0D70-3B3AD5601A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69746381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3C31D-5A3E-809F-9FA7-4199880AB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A9F56A-A8E3-3424-AA3F-0DDEBB0B92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8D38CB-8371-EF53-1E1D-652A1EDACD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709ECAF-5D71-CDFC-BE01-64E0CD4934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21459013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90926559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C7B76-1AA5-E9C5-B5EC-05FEB91189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08FF3E-8A23-2B00-DE82-4D83E9EE60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239B4D-D1FA-6BB7-E295-67448031CCAC}"/>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7CA09A5-A61C-3C09-EB45-635172835397}"/>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02726213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CB2A8-0CC2-A866-B1A1-003936012F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BD5002-5A77-888A-269B-2CAB35A49E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69CC64-99DF-1410-C1BF-96C9937A46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0F636C-D34F-70C5-B57D-BF3A244FCD7F}"/>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13964965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EB852-8E3C-295F-A022-82C4A02B9E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D2FE61-7A26-42A8-B193-A25AA1F3FC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DAB689-128C-24CD-FA74-82AA718CDB11}"/>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0CE0A4E-0033-CEFF-E58F-BD80E6CFD0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55615782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774C5-2543-5A2D-9E54-1E0CF0A23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EEA34D-2DE3-A779-D031-32C81A0033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AEC12F-C289-C15C-8A00-28C91F0F4A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E357E3-F889-F6BB-C376-A65510CEFF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87886034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E5FFF-D2B9-EDD5-24D6-C13E85564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A18937-6C7D-2E9B-4EF1-D131ABF80A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AB313F-19A5-A1FB-86B2-6F046328CE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4C8E40-F760-43F3-C0D3-C8B9104164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22200008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5D3C9-036C-1189-84AA-90889F2FFC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873F4-4380-9752-4F8E-957E7CE4C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8AC2C9-B1D1-5E48-020C-068B6502C0C2}"/>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A88B3B9-6A0D-5534-0DBB-07E60F01D7F8}"/>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873503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8DD12-0FFF-052A-DBB5-B849789FA1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BF6EED-B965-CFF0-9423-FF2F0ADF4B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B60271-1205-B49B-6419-EB8391CA3757}"/>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0482F5-6619-91D6-1EF0-E22B3AE90EFB}"/>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952264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9AFE6-7FBD-491B-802C-095F5B4C2FE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9658034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150</a:t>
            </a:fld>
            <a:endParaRPr lang="en-US"/>
          </a:p>
        </p:txBody>
      </p:sp>
    </p:spTree>
    <p:extLst>
      <p:ext uri="{BB962C8B-B14F-4D97-AF65-F5344CB8AC3E}">
        <p14:creationId xmlns:p14="http://schemas.microsoft.com/office/powerpoint/2010/main" val="113518780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2F5D7-695F-00CD-2B57-8373778428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6EF151-3596-10F1-2E05-05F03E466F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3F0E03-DADB-8B08-3B59-783B83BD8E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8FE63A-3DCC-10AF-643C-24DAFC5D85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23406147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440FA-D803-273B-8132-09D502FB50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5753A-4700-9D04-3889-120BE52ADE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2E4A50-6A52-C66F-0596-2F3D082625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3D0542-BE06-4E46-DC7B-3EA9CB0D7B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90416340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4CF28-F738-EAF6-5C48-ADFB1C4B4A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F465EA-4E87-6529-1690-1687CD583F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D54714-16D7-C9D6-603A-9AF02D3E2456}"/>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1376995-476F-0920-F023-A10B8C9B8B26}"/>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63942225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94839-DA0D-3E18-4A1B-FDA820DED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7BA886-569E-571C-F0C5-3A7B683823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B10766-6AE6-8F10-576A-039503DAE136}"/>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42EBF7D-CC54-EC96-2F3C-AC4AC65BF2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60471522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074A4-96BE-1538-01BF-510894B465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56F793-9397-4BAF-BB4D-4490C928AE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F51FE7-2B25-4626-EFEF-5D01469D53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3AB0F0-77A7-3E14-871D-2DB25C150519}"/>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40490339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37BBB-A226-38E3-DF55-0CEF934048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A3DC41-D6B9-AFE7-1736-62EA045D44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05CD66-BEAE-B8A9-5286-5996494DA7BF}"/>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C12E18A-F995-5307-10D7-CF502C8F35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82886947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08E7F-6FF9-163E-79AD-5A60A76A07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A1D071-1B07-D9E9-E6AC-8DC751C045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8C375D-285E-3758-201B-2BF280E31B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F53056B-41CE-6070-3E6F-2CB05195C1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51198677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08529-7D4F-1A51-DD50-440F4CE401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2CC4F-83F8-28EF-2074-ECDF9A8A1E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327BB3-CC98-0A11-E4AC-CC5B18F6BC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7035E5-1092-E44C-0A07-64B1DD15C6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22502121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5E1F8-6193-C1B8-B5B5-973A1F3D43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63E9F-FDE1-376D-A73F-1111B73219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74E404-95EE-3A43-2A83-FAAAD42AF4A4}"/>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F84242B-66A7-1595-9BFA-B516078BEA54}"/>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145277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13590738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00490389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4F4E1-FCBC-3030-57EE-9816C2566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348CBF-3981-2202-D603-192C374F60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606A16-3B5D-E469-3A4A-2D5296EE9F9B}"/>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A4900C0-5F04-4104-3F9C-0253888873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70547387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29F4D-5AFB-1759-2A6E-4ACD233699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7F2A3A-A057-EAFF-36BB-17B55C71D6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6CFFDC-EEE8-DAEF-999B-32B9A973A7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D52D5E5-65F1-281C-F91A-1B0508FEDF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76303971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6B97F-DB3B-301A-00C0-D5391B01A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12A0F-369B-1A0C-AE73-B2086A9063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D41174-83F6-6EF4-CBC0-FE35C56A94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E5AB5C-A22C-CC1E-3F74-D31C080816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21684799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01404-92A7-220C-5A19-40DE27901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72A8E8-4F72-1DFC-23EF-0A7131565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2CA98B-9365-7E79-125A-F026B2457273}"/>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2041703-90B4-1480-DB0E-FBBF06F1956E}"/>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96160538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512CA-1A81-90B6-93C8-B859B0DA92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10CF3E-8BA8-02EA-1F1F-58FD2AD6CF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7E9ADB-CEEA-7DD4-DDCB-4FCF1985F7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368703-7BDF-A0B8-37ED-7BC9532611ED}"/>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23305512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A64F9-8021-AC49-3485-3085608545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D3DFB-A49D-C350-324C-4F6A478AA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3E8E9A-4AFD-D66A-3814-7E41E08637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47896FF-A984-48A7-AA7B-736AA6476E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51447385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747AA-E4AB-8E7C-39CF-BDCCFE0D0A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C86062-8000-72C0-5ADD-EA83C268E3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3085DE-05AD-250C-BE39-4B4D2DE2E19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483E78-95AD-5EBF-C080-8A10CD0233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24974222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F6569-0C8D-BB31-49A3-5C9B412F9B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CF858-C303-9CD4-E7C3-F2895A9E6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DB6323-FFB5-CB9C-857F-F7EBD6416135}"/>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ED98246-C4DD-0D9A-C388-1DA20239DC2F}"/>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76573611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DDA72-BFDF-1BA9-ACF7-CFBF0D6A65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5F3D84-4DD5-F8B0-4FB2-FB3196E178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544B18-3D0E-DF4C-890A-4C22A45AECE8}"/>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4278588-2071-BA5A-279C-35B002CB1256}"/>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874135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17</a:t>
            </a:fld>
            <a:endParaRPr lang="en-US"/>
          </a:p>
        </p:txBody>
      </p:sp>
    </p:spTree>
    <p:extLst>
      <p:ext uri="{BB962C8B-B14F-4D97-AF65-F5344CB8AC3E}">
        <p14:creationId xmlns:p14="http://schemas.microsoft.com/office/powerpoint/2010/main" val="35695591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4B3F6-B936-1E22-D1E4-7A935DEAF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B724AC-E4C5-1D75-12C8-A01D6FBD98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4DE15D-07CF-D10A-2495-478BA1AF4726}"/>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EB32EF2-D1F0-2433-37B3-C2BB2F5664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39337089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171</a:t>
            </a:fld>
            <a:endParaRPr lang="en-US"/>
          </a:p>
        </p:txBody>
      </p:sp>
    </p:spTree>
    <p:extLst>
      <p:ext uri="{BB962C8B-B14F-4D97-AF65-F5344CB8AC3E}">
        <p14:creationId xmlns:p14="http://schemas.microsoft.com/office/powerpoint/2010/main" val="266764312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5E6AE-E72F-D889-5E21-4A3B9D9A59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3ECCD5-D42C-789F-79B0-F171C85FDB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D4BD2-5474-6E0A-5322-D9488B7C0B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121AE00-8DDD-DF47-2954-CDEA1E9B77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26652088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70053-5F53-D767-6694-C1BFB8703A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D365AF-10B2-C3B5-ABB5-10ECFE809A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6EB5B8-7D81-B8B9-457B-F2014D409C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1FAECF-D3FB-E77D-07CF-B3BC63B408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10203788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88B4D-9EA5-F912-FEDD-4420BC1C4B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D1DC71-C1C7-0E08-72DF-1921DE3549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C7A8C1-EDC8-C57A-20C2-11E10E6423EE}"/>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2545340-1248-6E79-BDB4-7DB1B55CD79A}"/>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22558567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B7674-5A9B-2E2A-779A-1B52E6B0B9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E52D0-7AFE-FCBF-294A-0C51BE5AA4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69C86F-2EAB-F5CC-4011-05512E6AEC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F15944-5BAA-8749-F005-EA5808A613D7}"/>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00261228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8569EE-4C06-4C60-A6E3-D8A51DB00FC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49056846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61620194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7754482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EB852-8E3C-295F-A022-82C4A02B9E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D2FE61-7A26-42A8-B193-A25AA1F3FC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DAB689-128C-24CD-FA74-82AA718CDB11}"/>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0CE0A4E-0033-CEFF-E58F-BD80E6CFD0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556157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18</a:t>
            </a:fld>
            <a:endParaRPr lang="en-US"/>
          </a:p>
        </p:txBody>
      </p:sp>
    </p:spTree>
    <p:extLst>
      <p:ext uri="{BB962C8B-B14F-4D97-AF65-F5344CB8AC3E}">
        <p14:creationId xmlns:p14="http://schemas.microsoft.com/office/powerpoint/2010/main" val="293763635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A698C-9781-69A7-C505-7EBF4911D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96DB0-F36B-CFDB-8DF8-A9D6C864D2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B4BE3-3E88-389D-41D4-628634ADB5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81A25A-188A-9E37-16BC-740F59787E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5579858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17657-42BB-F2BD-2408-0788799390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22E237-7501-EC7D-6F8F-A1EB24701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70ADE3-09F8-6605-F8C4-742E5611ED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B7A1190-8BCB-97AF-378C-01001B604B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11390847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91453-CE6E-597A-890D-692EC4C064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F0ECC4-79A1-7A3E-95C6-D18E033602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36677-0C0B-E968-EA8E-A8FF531A7910}"/>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CF2AF94-9B90-985D-E4D3-45444C1011A3}"/>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33910748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F39A9-AD86-4E5D-5CF0-9A08AD3014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539646-813E-331F-FEC0-741E783DD5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DEE1DA-10B0-1126-C651-B002B96C33E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538685-763C-AAD8-CF2E-CFFBB51E2045}"/>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3862742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EB852-8E3C-295F-A022-82C4A02B9E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D2FE61-7A26-42A8-B193-A25AA1F3FC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DAB689-128C-24CD-FA74-82AA718CDB11}"/>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0CE0A4E-0033-CEFF-E58F-BD80E6CFD0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55615782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D3AF9-95C2-7270-50D3-3D17B3B39D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9F9CF6-65D8-F0D9-CADE-CB8ACE0CEA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59A904-6CBD-1D86-D447-35C8B4422A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E72F16-CE3B-E599-6FE4-DBB3EF41D5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09584737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384AA-829F-9154-9553-39B17A7565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7EAD48-A3DE-FEF8-94EE-7DFB7ECA75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0C44CE-F4D8-3F89-888D-AA7FAF0FE7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58B245-172B-B98A-0F07-010DFE9687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21393374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ABDE6-562A-1C26-34F7-981CD05561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D334FE-FB17-D825-8FC3-136887E7B3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826DA8-827D-71F4-2059-5E46C1547C7D}"/>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5C3C2E8-70F5-79B0-F2F7-99ACFC3C865C}"/>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76606426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3EF7B-CF42-25A9-6BB6-875221D374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167C30-9CD9-29B8-33CD-5F39D64BCC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473F73-D6F5-A711-D1D6-93823979C9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0F7443-6AD1-59AF-958C-7E6FCD19AEAF}"/>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28027238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EB852-8E3C-295F-A022-82C4A02B9E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D2FE61-7A26-42A8-B193-A25AA1F3FC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DAB689-128C-24CD-FA74-82AA718CDB11}"/>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0CE0A4E-0033-CEFF-E58F-BD80E6CFD0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556157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19</a:t>
            </a:fld>
            <a:endParaRPr lang="en-US"/>
          </a:p>
        </p:txBody>
      </p:sp>
    </p:spTree>
    <p:extLst>
      <p:ext uri="{BB962C8B-B14F-4D97-AF65-F5344CB8AC3E}">
        <p14:creationId xmlns:p14="http://schemas.microsoft.com/office/powerpoint/2010/main" val="146789126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B475C-C224-8438-74B5-EE910E13B8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758AC8-7FA1-9377-6FC0-494B613860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9F3A13-302C-C724-AD40-6B0823A8B5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94EFA60-BA85-9824-12E7-E39E8895CF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12533529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F4285-EA53-585D-9E95-131248754F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5A2760-870E-62D0-102A-F209E29C33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F75C23-139E-C605-1D38-8C3BE9B78F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84DBD4-F9E3-EA5F-7A0F-4FF553F3DE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22376146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254C4-5571-E437-8FC5-8102DB9E13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AD3F6-8E34-4E7C-4CCC-9E7CF66078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6793C-D342-6BB5-CE2D-D4373282E53D}"/>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2771A25-E0EB-2599-4334-CB4EF42DB30E}"/>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70446292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FD6D5-DF57-77E9-91FE-28D977C4C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3A9F2-870B-4913-1B14-14AE9A3B1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C423B7-B666-FD2F-5EE1-2B4880DAD48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E58D09-7449-2325-9994-DCAF4C218D68}"/>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29400634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EB852-8E3C-295F-A022-82C4A02B9E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D2FE61-7A26-42A8-B193-A25AA1F3FC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DAB689-128C-24CD-FA74-82AA718CDB11}"/>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0CE0A4E-0033-CEFF-E58F-BD80E6CFD0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55615782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4D1DDD-6025-48C6-B531-A932116D9E6A}"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26499852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D0999-3DA8-713A-E015-D4A844E674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D65FD1-F4CB-54E5-059A-74EB02CB8F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5C87B8-A7BB-E6D1-1EB9-42C1C337882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F942ED-B82E-DA61-3DFD-0380909978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34270819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EF3F1-F658-31A6-D183-C30B1EB9A2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8370E3-9EA5-F7FD-A2F8-97307A2F86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6DEE53-6D88-FE89-E470-5870C54BC9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436069-3664-3F5A-8892-D74F0F50B7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53478720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8D624-E38E-4596-5419-FCE0BC01A0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FA68BE-5E39-440F-D5FF-2A3A75B5B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C67871-74F8-11BD-9A13-714DAB1629B7}"/>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DD3AF3C-6720-D12F-8753-BC52BF96F9DA}"/>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01588441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F8D68-FA65-3AD0-62DD-F7765F27D2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0E42BF-1FCE-0FEE-CA7A-8A20DA1E15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7D338F-455C-0F8F-601D-79A1E1350B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7FAE771-ECF9-08B4-5809-B7092285C9A2}"/>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089081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205938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20</a:t>
            </a:fld>
            <a:endParaRPr lang="en-US"/>
          </a:p>
        </p:txBody>
      </p:sp>
    </p:spTree>
    <p:extLst>
      <p:ext uri="{BB962C8B-B14F-4D97-AF65-F5344CB8AC3E}">
        <p14:creationId xmlns:p14="http://schemas.microsoft.com/office/powerpoint/2010/main" val="351376060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200</a:t>
            </a:fld>
            <a:endParaRPr lang="en-US"/>
          </a:p>
        </p:txBody>
      </p:sp>
    </p:spTree>
    <p:extLst>
      <p:ext uri="{BB962C8B-B14F-4D97-AF65-F5344CB8AC3E}">
        <p14:creationId xmlns:p14="http://schemas.microsoft.com/office/powerpoint/2010/main" val="45125054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201</a:t>
            </a:fld>
            <a:endParaRPr lang="en-US"/>
          </a:p>
        </p:txBody>
      </p:sp>
    </p:spTree>
    <p:extLst>
      <p:ext uri="{BB962C8B-B14F-4D97-AF65-F5344CB8AC3E}">
        <p14:creationId xmlns:p14="http://schemas.microsoft.com/office/powerpoint/2010/main" val="157979206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953782324"/>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203</a:t>
            </a:fld>
            <a:endParaRPr lang="en-US"/>
          </a:p>
        </p:txBody>
      </p:sp>
    </p:spTree>
    <p:extLst>
      <p:ext uri="{BB962C8B-B14F-4D97-AF65-F5344CB8AC3E}">
        <p14:creationId xmlns:p14="http://schemas.microsoft.com/office/powerpoint/2010/main" val="2392152197"/>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204</a:t>
            </a:fld>
            <a:endParaRPr lang="en-US"/>
          </a:p>
        </p:txBody>
      </p:sp>
    </p:spTree>
    <p:extLst>
      <p:ext uri="{BB962C8B-B14F-4D97-AF65-F5344CB8AC3E}">
        <p14:creationId xmlns:p14="http://schemas.microsoft.com/office/powerpoint/2010/main" val="302129017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205</a:t>
            </a:fld>
            <a:endParaRPr lang="en-US"/>
          </a:p>
        </p:txBody>
      </p:sp>
    </p:spTree>
    <p:extLst>
      <p:ext uri="{BB962C8B-B14F-4D97-AF65-F5344CB8AC3E}">
        <p14:creationId xmlns:p14="http://schemas.microsoft.com/office/powerpoint/2010/main" val="3154713258"/>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58298-3A41-CF90-78CE-CB8FD0A967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04289-8917-5173-18BC-C8DC6007FA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87B358-2266-CF4F-E5B5-58CA1BF3101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BDF1DB-FCCA-085D-B4CC-DABFD70B9B31}"/>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34328640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207</a:t>
            </a:fld>
            <a:endParaRPr lang="en-US"/>
          </a:p>
        </p:txBody>
      </p:sp>
    </p:spTree>
    <p:extLst>
      <p:ext uri="{BB962C8B-B14F-4D97-AF65-F5344CB8AC3E}">
        <p14:creationId xmlns:p14="http://schemas.microsoft.com/office/powerpoint/2010/main" val="2391891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3AA84-4FC6-14FB-77D1-78D72512B4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964877-05E1-ED46-88CA-00ED82737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2D3F8F-7E8F-AD21-7578-37AA20ECED2D}"/>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C7E2263-D092-A88B-404C-ACF49F93D0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770145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C9728-CE0D-BCA4-33C7-8DD5B868D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468625-2769-3E26-B1BF-455F434910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349D89-3991-910C-8F20-D1816113E4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52A759-4DD7-0353-0F4B-A688934AC9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948571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23</a:t>
            </a:fld>
            <a:endParaRPr lang="en-US"/>
          </a:p>
        </p:txBody>
      </p:sp>
    </p:spTree>
    <p:extLst>
      <p:ext uri="{BB962C8B-B14F-4D97-AF65-F5344CB8AC3E}">
        <p14:creationId xmlns:p14="http://schemas.microsoft.com/office/powerpoint/2010/main" val="133936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24</a:t>
            </a:fld>
            <a:endParaRPr lang="en-US"/>
          </a:p>
        </p:txBody>
      </p:sp>
    </p:spTree>
    <p:extLst>
      <p:ext uri="{BB962C8B-B14F-4D97-AF65-F5344CB8AC3E}">
        <p14:creationId xmlns:p14="http://schemas.microsoft.com/office/powerpoint/2010/main" val="4872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55847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26</a:t>
            </a:fld>
            <a:endParaRPr lang="en-US"/>
          </a:p>
        </p:txBody>
      </p:sp>
    </p:spTree>
    <p:extLst>
      <p:ext uri="{BB962C8B-B14F-4D97-AF65-F5344CB8AC3E}">
        <p14:creationId xmlns:p14="http://schemas.microsoft.com/office/powerpoint/2010/main" val="2303837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959AF-958D-E11C-60EE-4CA17E2A0B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86A2A7-1E1F-6A67-0543-D661D81501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056FD7-ECCE-A987-E547-6CAED36DA2DD}"/>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D34BAC9-F8F2-441D-7F2F-85B2D3D1C7FA}"/>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211946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8569EE-4C06-4C60-A6E3-D8A51DB00FC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490568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49EE2-0646-15AA-29B4-E7BC5E557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87DFC-A226-A598-1C99-D7167131A1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8E4E0C-2A9D-E0B1-75DD-BBD658C8C7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B32305F-2311-8460-F64C-D046C427EE9D}"/>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854611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ea typeface="Roboto" panose="02000000000000000000" pitchFamily="2"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776771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BF630-6B2A-4736-0487-AAA7BF524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399361-FAB9-8EC6-CD76-1A52089485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DF1BE6-2A39-805C-6BBB-28AB4CABC2F1}"/>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64DBD44-E2B7-C986-F8D0-701AB6777B04}"/>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304336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6162019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3D4A1-D8C5-31C1-1800-CC7DCE5DA4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D34616-1AD2-6684-7581-EDA9C23644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769321-6743-9C13-C687-6FDF9AFCC7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BA1761-5D5C-73AD-B198-41DFDE0C1641}"/>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512223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33</a:t>
            </a:fld>
            <a:endParaRPr lang="en-US"/>
          </a:p>
        </p:txBody>
      </p:sp>
    </p:spTree>
    <p:extLst>
      <p:ext uri="{BB962C8B-B14F-4D97-AF65-F5344CB8AC3E}">
        <p14:creationId xmlns:p14="http://schemas.microsoft.com/office/powerpoint/2010/main" val="9813657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368884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ADAAA-0047-DAF3-167B-880EC1A876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A33B6A-84AF-E4F8-A7CC-B02DB04334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3CB3C9-7DCE-AA43-FE41-6D4CF60449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AD5E57-2F36-E976-5A74-14A4B4F518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000966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EC99F-065E-96A2-8506-394015D6F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270E8-FDB0-803B-8666-84B1DD01BC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FAF91D-14C8-A924-5D37-7F04441690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956C6F-C8E3-A807-150B-26B4B8F832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8107424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B4DFF-A1D6-2D9B-8454-C6E6B711FE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130F6-6874-C489-F2F5-7EF9C7FF4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B6ADF3-982F-4514-1779-1C1A13AD05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691BA1-5529-4BF2-0833-3FF55C34B404}"/>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9078894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8569EE-4C06-4C60-A6E3-D8A51DB00FC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923019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8569EE-4C06-4C60-A6E3-D8A51DB00FC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275272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9AF70-5D8E-894F-F3B5-DBA5EE74B0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C2080D-5B43-E07B-1959-C5639EAD54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C3F004-1640-19AA-260B-383A576695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E71B11-4F20-7D54-10A6-7C90CEFD234D}"/>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475872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8569EE-4C06-4C60-A6E3-D8A51DB00FC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4704863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8569EE-4C06-4C60-A6E3-D8A51DB00FC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2048998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8569EE-4C06-4C60-A6E3-D8A51DB00FC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2612415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0D9A6-01AC-0B00-0F9D-519778597C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12692A-6BF4-5115-A6AD-B8C667AC88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C01AB4-EBEF-B86C-F34F-B6011D61EEA9}"/>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B00D0B5-F435-DF4E-97D6-D8013850ED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F3DE9-3F78-46BF-988F-6D427EFCB248}"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5398225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A335E-92C5-39DA-8E4A-8E1AD4934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E4ED4-0E72-4AE5-40E9-6B938DC825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9F890D-3ACF-B6A5-5CCF-E2C3816980C3}"/>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D97AD0B-BA95-4A69-025C-348CA8A65FA0}"/>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9071840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1490A-6EB9-33AA-CC3A-092E058C82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06DE3A-455E-FF5E-1C42-41D85930D5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F070C2-7910-339D-7DFA-95261B78027B}"/>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571E36-CD1F-A86E-CEE7-F38D9F666B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0347968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4D1DDD-6025-48C6-B531-A932116D9E6A}"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5275944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6832206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F71AC-9FC1-7FCC-1BEA-7EFABC6A8E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94FA2-7913-264F-6714-9206A59105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F8CB0D-03B0-576E-1045-1B67880460F1}"/>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772AB93-EEAA-673C-DDA0-ECF1B67CC329}"/>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8637667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49</a:t>
            </a:fld>
            <a:endParaRPr lang="en-US"/>
          </a:p>
        </p:txBody>
      </p:sp>
    </p:spTree>
    <p:extLst>
      <p:ext uri="{BB962C8B-B14F-4D97-AF65-F5344CB8AC3E}">
        <p14:creationId xmlns:p14="http://schemas.microsoft.com/office/powerpoint/2010/main" val="2617611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57BAF-D912-072C-654D-4CC5218FDC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42223A-FA2C-5F54-DD24-B2AFAA393A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1C461-E156-03B6-E79A-F4C2708EE41B}"/>
              </a:ext>
            </a:extLst>
          </p:cNvPr>
          <p:cNvSpPr>
            <a:spLocks noGrp="1"/>
          </p:cNvSpPr>
          <p:nvPr>
            <p:ph type="body" idx="1"/>
          </p:nvPr>
        </p:nvSpPr>
        <p:spPr/>
        <p:txBody>
          <a:bodyPr/>
          <a:lstStyle/>
          <a:p>
            <a:pPr marL="0" marR="182245" indent="0">
              <a:buNone/>
            </a:pPr>
            <a:endParaRPr lang="en-US"/>
          </a:p>
        </p:txBody>
      </p:sp>
      <p:sp>
        <p:nvSpPr>
          <p:cNvPr id="4" name="Slide Number Placeholder 3">
            <a:extLst>
              <a:ext uri="{FF2B5EF4-FFF2-40B4-BE49-F238E27FC236}">
                <a16:creationId xmlns:a16="http://schemas.microsoft.com/office/drawing/2014/main" id="{00237BAB-751A-380C-34D2-1D063E9CC5A4}"/>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0422612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688645-2A22-4094-8AA8-674325B3BB71}"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9241343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9A271-2225-9441-331C-12720E88C8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E6B4F-0CD0-C1FC-0209-C140FB0496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443CD7-A0FC-62C9-5E57-1652062AD619}"/>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72544C5-802F-42B5-2B53-5427CEE9E5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688645-2A22-4094-8AA8-674325B3BB71}"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4927167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DEA1C-0A9B-4BB4-111B-12FF924122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7026F1-EB98-7B9A-692D-772459CBBB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B1B688-93D4-D040-27AF-C92E17F07505}"/>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892613F-531E-4B92-FE27-37BAB7F2E3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688645-2A22-4094-8AA8-674325B3BB71}"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4491545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0DBEA-949C-E626-3AF0-F47CABB8BB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AD97CA-43E2-F69A-0780-E1002F794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683E69-B6BA-838C-3BF5-40E7649B883A}"/>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0B37B75-3705-4464-98FA-058EAA0D5A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688645-2A22-4094-8AA8-674325B3BB71}"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0950299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A59F1-4223-F9DB-A86E-7CB3833BA9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7D202-44A2-765C-C86C-E20038DD2A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D818B-0162-2FD5-6434-268DEA1DD6E0}"/>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B21BEA3-DAD7-9F9F-47EA-43FA19B7F5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5C84D6-390C-42E9-A247-C24EA58DEF69}"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2068255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FF060-3B02-0989-F54A-FF3D0E9F36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554782-0734-21BF-FB30-6F7FEE9178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42272-C7F1-5D5B-ED1C-50E0A313A0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C0C8FB-7980-89E1-FD0D-D0B839A0157D}"/>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0397613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5544453A-D21B-4A4C-9B5A-903AC80C0790}"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5089112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5C84D6-390C-42E9-A247-C24EA58DEF69}"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502013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58</a:t>
            </a:fld>
            <a:endParaRPr lang="en-US"/>
          </a:p>
        </p:txBody>
      </p:sp>
    </p:spTree>
    <p:extLst>
      <p:ext uri="{BB962C8B-B14F-4D97-AF65-F5344CB8AC3E}">
        <p14:creationId xmlns:p14="http://schemas.microsoft.com/office/powerpoint/2010/main" val="25797487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5C84D6-390C-42E9-A247-C24EA58DEF69}"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903076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6</a:t>
            </a:fld>
            <a:endParaRPr lang="en-US"/>
          </a:p>
        </p:txBody>
      </p:sp>
    </p:spTree>
    <p:extLst>
      <p:ext uri="{BB962C8B-B14F-4D97-AF65-F5344CB8AC3E}">
        <p14:creationId xmlns:p14="http://schemas.microsoft.com/office/powerpoint/2010/main" val="14443380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5C84D6-390C-42E9-A247-C24EA58DEF69}"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5411205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61</a:t>
            </a:fld>
            <a:endParaRPr lang="en-US"/>
          </a:p>
        </p:txBody>
      </p:sp>
    </p:spTree>
    <p:extLst>
      <p:ext uri="{BB962C8B-B14F-4D97-AF65-F5344CB8AC3E}">
        <p14:creationId xmlns:p14="http://schemas.microsoft.com/office/powerpoint/2010/main" val="40854118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D8077-51CA-CEEC-076C-DD446859D8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5AE687-8589-CA9B-3B82-1F46FDBD85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E73BD5-7CC1-A8D1-FE25-641BE5590896}"/>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09BFE34-EBC5-F9FC-8D82-26FE084AB8B4}"/>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5955802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7850363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741371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B20CB-710C-BDC9-EC89-A33078A15A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89009D-A106-94B9-82DB-12F16AFE10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280D75-43B3-43FD-72B2-852122E981FD}"/>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04BC4D7-794F-2F79-828B-FB753D4AE9DC}"/>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0462096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CC97F-2837-7A67-8EA3-A7096C46D5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9DA116-ED8C-7282-E0A8-75BB61876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05A317-178B-D03F-8415-26997744C308}"/>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4AB2659-A1C6-2501-C85C-95323FCC9DB5}"/>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3159863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67</a:t>
            </a:fld>
            <a:endParaRPr lang="en-US"/>
          </a:p>
        </p:txBody>
      </p:sp>
    </p:spTree>
    <p:extLst>
      <p:ext uri="{BB962C8B-B14F-4D97-AF65-F5344CB8AC3E}">
        <p14:creationId xmlns:p14="http://schemas.microsoft.com/office/powerpoint/2010/main" val="19191788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5336C-892C-AA5C-4447-133925F0B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67C82-33DC-6130-C79E-9F97779CC7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BC6010-6192-3B26-86C7-F30E46FE6A1E}"/>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4E48429-4D83-3B13-0F79-AFCA59A90684}"/>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9419391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616201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7</a:t>
            </a:fld>
            <a:endParaRPr lang="en-US"/>
          </a:p>
        </p:txBody>
      </p:sp>
    </p:spTree>
    <p:extLst>
      <p:ext uri="{BB962C8B-B14F-4D97-AF65-F5344CB8AC3E}">
        <p14:creationId xmlns:p14="http://schemas.microsoft.com/office/powerpoint/2010/main" val="10753798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775448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7491264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72</a:t>
            </a:fld>
            <a:endParaRPr lang="en-US"/>
          </a:p>
        </p:txBody>
      </p:sp>
    </p:spTree>
    <p:extLst>
      <p:ext uri="{BB962C8B-B14F-4D97-AF65-F5344CB8AC3E}">
        <p14:creationId xmlns:p14="http://schemas.microsoft.com/office/powerpoint/2010/main" val="14013723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73</a:t>
            </a:fld>
            <a:endParaRPr lang="en-US"/>
          </a:p>
        </p:txBody>
      </p:sp>
    </p:spTree>
    <p:extLst>
      <p:ext uri="{BB962C8B-B14F-4D97-AF65-F5344CB8AC3E}">
        <p14:creationId xmlns:p14="http://schemas.microsoft.com/office/powerpoint/2010/main" val="37517523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12B2B-4B82-6C12-29A7-F0BCC5928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E622B2-D64D-87D1-2E7D-1D9B5EDB5B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719D2B-813F-346E-BFFB-9A73CCE40A9A}"/>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484D8F0-CA86-B689-ABB1-8ED3522DCD2A}"/>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4894291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F8336-973C-CA91-AFF4-9DF6E7C5EB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537F73-26B2-1FF4-4A24-EBA308D205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B9DBE0-9D91-F052-3055-95E34E3B88E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3E7D37-B5BA-5429-9CE7-57C0391B0FEC}"/>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6428643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8197856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77</a:t>
            </a:fld>
            <a:endParaRPr lang="en-US"/>
          </a:p>
        </p:txBody>
      </p:sp>
    </p:spTree>
    <p:extLst>
      <p:ext uri="{BB962C8B-B14F-4D97-AF65-F5344CB8AC3E}">
        <p14:creationId xmlns:p14="http://schemas.microsoft.com/office/powerpoint/2010/main" val="27461785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26A09-4345-4322-B309-2EBECDF73B0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9988088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A481F-F812-9B3E-F41A-19874AE36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9A782A-9FDF-471E-65ED-52B9ED6508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2E3EB8-197D-2A14-13D8-EEFB276FADC8}"/>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9A33B3D-5CFB-B4C5-1772-A4EC5C597A3E}"/>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843826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1C546-DB8B-D50A-89CD-93449428B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E54BB2-9A90-C939-2F47-4DA572CF1F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F67826-364D-68CA-1490-E2AD0D185A26}"/>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8E4FF85-B7E8-751C-54CB-98F99D47A990}"/>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5244187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80</a:t>
            </a:fld>
            <a:endParaRPr lang="en-US"/>
          </a:p>
        </p:txBody>
      </p:sp>
    </p:spTree>
    <p:extLst>
      <p:ext uri="{BB962C8B-B14F-4D97-AF65-F5344CB8AC3E}">
        <p14:creationId xmlns:p14="http://schemas.microsoft.com/office/powerpoint/2010/main" val="170015380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81</a:t>
            </a:fld>
            <a:endParaRPr lang="en-US"/>
          </a:p>
        </p:txBody>
      </p:sp>
    </p:spTree>
    <p:extLst>
      <p:ext uri="{BB962C8B-B14F-4D97-AF65-F5344CB8AC3E}">
        <p14:creationId xmlns:p14="http://schemas.microsoft.com/office/powerpoint/2010/main" val="27914912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82</a:t>
            </a:fld>
            <a:endParaRPr lang="en-US"/>
          </a:p>
        </p:txBody>
      </p:sp>
    </p:spTree>
    <p:extLst>
      <p:ext uri="{BB962C8B-B14F-4D97-AF65-F5344CB8AC3E}">
        <p14:creationId xmlns:p14="http://schemas.microsoft.com/office/powerpoint/2010/main" val="34803793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ED26A09-4345-4322-B309-2EBECDF73B0F}" type="slidenum">
              <a:rPr lang="en-US" smtClean="0"/>
              <a:t>83</a:t>
            </a:fld>
            <a:endParaRPr lang="en-US"/>
          </a:p>
        </p:txBody>
      </p:sp>
    </p:spTree>
    <p:extLst>
      <p:ext uri="{BB962C8B-B14F-4D97-AF65-F5344CB8AC3E}">
        <p14:creationId xmlns:p14="http://schemas.microsoft.com/office/powerpoint/2010/main" val="2084429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67C21-F98B-0A56-6860-588852A517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83E566-D7C6-8879-A493-17548F9EE9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84B58-6D65-0245-F461-2C02550464C3}"/>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DDB9AA6-72DA-EEBF-468F-3BEC2B825019}"/>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2487939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5203878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86</a:t>
            </a:fld>
            <a:endParaRPr lang="en-US"/>
          </a:p>
        </p:txBody>
      </p:sp>
    </p:spTree>
    <p:extLst>
      <p:ext uri="{BB962C8B-B14F-4D97-AF65-F5344CB8AC3E}">
        <p14:creationId xmlns:p14="http://schemas.microsoft.com/office/powerpoint/2010/main" val="19780904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87</a:t>
            </a:fld>
            <a:endParaRPr lang="en-US"/>
          </a:p>
        </p:txBody>
      </p:sp>
    </p:spTree>
    <p:extLst>
      <p:ext uri="{BB962C8B-B14F-4D97-AF65-F5344CB8AC3E}">
        <p14:creationId xmlns:p14="http://schemas.microsoft.com/office/powerpoint/2010/main" val="37990013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26A09-4345-4322-B309-2EBECDF73B0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2355700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3CA8D-FE20-46BB-33E3-EF3B8351D8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C85D58-6B0A-0071-DFB3-F696277FE5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1BDE22-3A35-D9AA-625B-AF5442684C82}"/>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C9B70E4-9FAE-F4B7-D33E-7CD95F87EDEF}"/>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070834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9077994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73082-A9FA-85A4-3BA1-598485E2C3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A92AE0-DB57-28A3-E106-6B3CDCF30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288659-15DE-DFDD-C647-5648CBD73225}"/>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4E418AF-4E0B-CF2F-146A-C7005EBA17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2643945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91</a:t>
            </a:fld>
            <a:endParaRPr lang="en-US"/>
          </a:p>
        </p:txBody>
      </p:sp>
    </p:spTree>
    <p:extLst>
      <p:ext uri="{BB962C8B-B14F-4D97-AF65-F5344CB8AC3E}">
        <p14:creationId xmlns:p14="http://schemas.microsoft.com/office/powerpoint/2010/main" val="36423213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579460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93</a:t>
            </a:fld>
            <a:endParaRPr lang="en-US"/>
          </a:p>
        </p:txBody>
      </p:sp>
    </p:spTree>
    <p:extLst>
      <p:ext uri="{BB962C8B-B14F-4D97-AF65-F5344CB8AC3E}">
        <p14:creationId xmlns:p14="http://schemas.microsoft.com/office/powerpoint/2010/main" val="36750582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26A09-4345-4322-B309-2EBECDF73B0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0747856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18A62-19CE-E21D-C013-8B1E0CA01B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2A969-D6BA-6669-BDBF-0D4F61B9B8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062903-5EE7-7B2F-8613-9D1A71E20EB2}"/>
              </a:ext>
            </a:extLst>
          </p:cNvPr>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4755282-E47E-A683-3585-34E51FE8E7AD}"/>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4705018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96</a:t>
            </a:fld>
            <a:endParaRPr lang="en-US"/>
          </a:p>
        </p:txBody>
      </p:sp>
    </p:spTree>
    <p:extLst>
      <p:ext uri="{BB962C8B-B14F-4D97-AF65-F5344CB8AC3E}">
        <p14:creationId xmlns:p14="http://schemas.microsoft.com/office/powerpoint/2010/main" val="94310328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97</a:t>
            </a:fld>
            <a:endParaRPr lang="en-US"/>
          </a:p>
        </p:txBody>
      </p:sp>
    </p:spTree>
    <p:extLst>
      <p:ext uri="{BB962C8B-B14F-4D97-AF65-F5344CB8AC3E}">
        <p14:creationId xmlns:p14="http://schemas.microsoft.com/office/powerpoint/2010/main" val="255182575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98</a:t>
            </a:fld>
            <a:endParaRPr lang="en-US"/>
          </a:p>
        </p:txBody>
      </p:sp>
    </p:spTree>
    <p:extLst>
      <p:ext uri="{BB962C8B-B14F-4D97-AF65-F5344CB8AC3E}">
        <p14:creationId xmlns:p14="http://schemas.microsoft.com/office/powerpoint/2010/main" val="13847697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99</a:t>
            </a:fld>
            <a:endParaRPr lang="en-US"/>
          </a:p>
        </p:txBody>
      </p:sp>
    </p:spTree>
    <p:extLst>
      <p:ext uri="{BB962C8B-B14F-4D97-AF65-F5344CB8AC3E}">
        <p14:creationId xmlns:p14="http://schemas.microsoft.com/office/powerpoint/2010/main" val="1887526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2.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buFontTx/>
              <a:defRPr sz="4400" b="1" i="0">
                <a:solidFill>
                  <a:srgbClr val="2576B7"/>
                </a:solidFill>
                <a:latin typeface="Montserrat SemiBold" pitchFamily="2" charset="77"/>
                <a:ea typeface="+mn-lt"/>
                <a:cs typeface="+mn-lt"/>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buFontTx/>
              <a:defRPr sz="2400" b="0" i="0">
                <a:solidFill>
                  <a:srgbClr val="4A4A4A"/>
                </a:solidFill>
                <a:latin typeface="Exo" panose="02000503000000000000" pitchFamily="2" charset="77"/>
                <a:ea typeface="+mn-lt"/>
                <a:cs typeface="+mn-lt"/>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1741173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a:stretch/>
        </p:blipFill>
        <p:spPr>
          <a:xfrm>
            <a:off x="0" y="-1"/>
            <a:ext cx="3287713"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ea typeface="+mn-lt"/>
              <a:cs typeface="+mn-lt"/>
            </a:endParaRPr>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2363" y="574675"/>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2363" y="2341386"/>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2363" y="4158897"/>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1813" y="522421"/>
            <a:ext cx="2973113" cy="467491"/>
          </a:xfrm>
          <a:prstGeom prst="rect">
            <a:avLst/>
          </a:prstGeom>
        </p:spPr>
        <p:txBody>
          <a:bodyPr lIns="0" tIns="0" rIns="0" bIns="0">
            <a:noAutofit/>
          </a:bodyPr>
          <a:lstStyle>
            <a:lvl1pPr marL="0" indent="0">
              <a:lnSpc>
                <a:spcPct val="110000"/>
              </a:lnSpc>
              <a:buFontTx/>
              <a:buNone/>
              <a:defRPr sz="1600" b="0" i="0">
                <a:solidFill>
                  <a:srgbClr val="2576B7"/>
                </a:solidFill>
                <a:latin typeface="Exo" panose="020B0604020202020204" charset="0"/>
                <a:ea typeface="+mn-lt"/>
                <a:cs typeface="+mn-lt"/>
              </a:defRPr>
            </a:lvl1pPr>
          </a:lstStyle>
          <a:p>
            <a:pPr lvl="0"/>
            <a:r>
              <a:rPr lang="en-US"/>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1813" y="2297433"/>
            <a:ext cx="2973113" cy="467491"/>
          </a:xfrm>
          <a:prstGeom prst="rect">
            <a:avLst/>
          </a:prstGeom>
        </p:spPr>
        <p:txBody>
          <a:bodyPr lIns="0" tIns="0" rIns="0" bIns="0">
            <a:noAutofit/>
          </a:bodyPr>
          <a:lstStyle>
            <a:lvl1pPr marL="0" indent="0">
              <a:lnSpc>
                <a:spcPct val="110000"/>
              </a:lnSpc>
              <a:buFontTx/>
              <a:buNone/>
              <a:defRPr sz="1600" b="0" i="0">
                <a:solidFill>
                  <a:srgbClr val="2576B7"/>
                </a:solidFill>
                <a:latin typeface="Exo" panose="020B0604020202020204" charset="0"/>
                <a:ea typeface="+mn-lt"/>
                <a:cs typeface="+mn-lt"/>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1813" y="4099339"/>
            <a:ext cx="2973113" cy="467491"/>
          </a:xfrm>
          <a:prstGeom prst="rect">
            <a:avLst/>
          </a:prstGeom>
        </p:spPr>
        <p:txBody>
          <a:bodyPr lIns="0" tIns="0" rIns="0" bIns="0">
            <a:noAutofit/>
          </a:bodyPr>
          <a:lstStyle>
            <a:lvl1pPr marL="0" indent="0">
              <a:lnSpc>
                <a:spcPct val="110000"/>
              </a:lnSpc>
              <a:buFontTx/>
              <a:buNone/>
              <a:defRPr sz="1600" b="0" i="0">
                <a:solidFill>
                  <a:srgbClr val="2576B7"/>
                </a:solidFill>
                <a:latin typeface="Exo" panose="020B0604020202020204" charset="0"/>
                <a:ea typeface="+mn-lt"/>
                <a:cs typeface="+mn-lt"/>
              </a:defRPr>
            </a:lvl1pPr>
          </a:lstStyle>
          <a:p>
            <a:pPr lvl="0"/>
            <a:r>
              <a:rPr lang="en-US"/>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107" y="530020"/>
            <a:ext cx="2528793" cy="1655967"/>
          </a:xfrm>
        </p:spPr>
        <p:txBody>
          <a:bodyPr>
            <a:noAutofit/>
          </a:bodyPr>
          <a:lstStyle>
            <a:lvl1pPr>
              <a:buFontTx/>
              <a:defRPr>
                <a:solidFill>
                  <a:schemeClr val="bg1"/>
                </a:solidFill>
                <a:ea typeface="+mj-lt"/>
                <a:cs typeface="+mj-lt"/>
              </a:defRPr>
            </a:lvl1pPr>
          </a:lstStyle>
          <a:p>
            <a:r>
              <a:rPr lang="en-US"/>
              <a:t>Related Info-Tech</a:t>
            </a:r>
            <a:br>
              <a:rPr lang="en-US"/>
            </a:br>
            <a:r>
              <a:rPr lang="en-US"/>
              <a:t>research</a:t>
            </a:r>
          </a:p>
        </p:txBody>
      </p:sp>
      <p:sp>
        <p:nvSpPr>
          <p:cNvPr id="19" name="Text Placeholder 4">
            <a:extLst>
              <a:ext uri="{FF2B5EF4-FFF2-40B4-BE49-F238E27FC236}">
                <a16:creationId xmlns:a16="http://schemas.microsoft.com/office/drawing/2014/main" id="{6DD138BE-D45D-9D4D-AF5B-E321D9F85B7D}"/>
              </a:ext>
            </a:extLst>
          </p:cNvPr>
          <p:cNvSpPr>
            <a:spLocks noGrp="1"/>
          </p:cNvSpPr>
          <p:nvPr>
            <p:ph type="body" sz="quarter" idx="33"/>
          </p:nvPr>
        </p:nvSpPr>
        <p:spPr>
          <a:xfrm>
            <a:off x="6495828" y="1083555"/>
            <a:ext cx="5397722" cy="989796"/>
          </a:xfrm>
          <a:prstGeom prst="rect">
            <a:avLst/>
          </a:prstGeom>
        </p:spPr>
        <p:txBody>
          <a:bodyPr lIns="0" tIns="0" rIns="0" bIns="0" numCol="1" spcCol="292608"/>
          <a:lstStyle>
            <a:lvl1pPr marL="179388" indent="-179388">
              <a:lnSpc>
                <a:spcPct val="110000"/>
              </a:lnSpc>
              <a:buFont typeface="Arial" panose="020B0604020202020204" pitchFamily="34" charset="0"/>
              <a:buChar char="•"/>
              <a:tabLst/>
              <a:defRPr sz="1200">
                <a:solidFill>
                  <a:srgbClr val="000000"/>
                </a:solidFill>
                <a:latin typeface="Roboto Condensed Light" panose="02000000000000000000" pitchFamily="2" charset="0"/>
                <a:ea typeface="+mn-lt"/>
                <a:cs typeface="+mn-lt"/>
              </a:defRPr>
            </a:lvl1pPr>
            <a:lvl2pPr marL="628650" indent="-171450">
              <a:lnSpc>
                <a:spcPct val="110000"/>
              </a:lnSpc>
              <a:buFont typeface="Arial" panose="020B0604020202020204" pitchFamily="34" charset="0"/>
              <a:buChar char="○"/>
              <a:tabLst/>
              <a:defRPr sz="1200">
                <a:solidFill>
                  <a:srgbClr val="000000"/>
                </a:solidFill>
                <a:latin typeface="Roboto Condensed Light" panose="02000000000000000000" pitchFamily="2" charset="0"/>
                <a:ea typeface="+mn-lt"/>
                <a:cs typeface="+mn-lt"/>
              </a:defRPr>
            </a:lvl2pPr>
            <a:lvl3pPr marL="1089025" indent="-174625">
              <a:lnSpc>
                <a:spcPct val="110000"/>
              </a:lnSpc>
              <a:buFont typeface="Arial" panose="020B0604020202020204" pitchFamily="34" charset="0"/>
              <a:buChar char="-"/>
              <a:tabLst/>
              <a:defRPr sz="1200">
                <a:solidFill>
                  <a:srgbClr val="000000"/>
                </a:solidFill>
                <a:latin typeface="Roboto Condensed Light" panose="02000000000000000000" pitchFamily="2" charset="0"/>
                <a:ea typeface="+mn-lt"/>
                <a:cs typeface="+mn-lt"/>
              </a:defRPr>
            </a:lvl3pPr>
            <a:lvl4pPr marL="1549400" indent="-177800">
              <a:lnSpc>
                <a:spcPct val="110000"/>
              </a:lnSpc>
              <a:buFont typeface="Arial" panose="020B0604020202020204" pitchFamily="34" charset="0"/>
              <a:buChar char="•"/>
              <a:tabLst/>
              <a:defRPr sz="1200">
                <a:solidFill>
                  <a:srgbClr val="000000"/>
                </a:solidFill>
                <a:latin typeface="Roboto Condensed Light" panose="02000000000000000000" pitchFamily="2" charset="0"/>
                <a:ea typeface="+mn-lt"/>
                <a:cs typeface="+mn-lt"/>
              </a:defRPr>
            </a:lvl4pPr>
            <a:lvl5pPr marL="2000250" indent="-171450">
              <a:lnSpc>
                <a:spcPct val="110000"/>
              </a:lnSpc>
              <a:buFont typeface="Arial" panose="020B0604020202020204" pitchFamily="34" charset="0"/>
              <a:buChar char="○"/>
              <a:tabLst/>
              <a:defRPr sz="12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5869B384-9C2F-F347-BAE3-5DCC96829BB3}"/>
              </a:ext>
            </a:extLst>
          </p:cNvPr>
          <p:cNvSpPr>
            <a:spLocks noGrp="1"/>
          </p:cNvSpPr>
          <p:nvPr>
            <p:ph type="body" sz="quarter" idx="34"/>
          </p:nvPr>
        </p:nvSpPr>
        <p:spPr>
          <a:xfrm>
            <a:off x="6495828" y="2842435"/>
            <a:ext cx="5397722" cy="989796"/>
          </a:xfrm>
          <a:prstGeom prst="rect">
            <a:avLst/>
          </a:prstGeom>
        </p:spPr>
        <p:txBody>
          <a:bodyPr lIns="0" tIns="0" rIns="0" bIns="0" numCol="1" spcCol="292608"/>
          <a:lstStyle>
            <a:lvl1pPr marL="179388" indent="-179388">
              <a:lnSpc>
                <a:spcPct val="110000"/>
              </a:lnSpc>
              <a:buFont typeface="Arial" panose="020B0604020202020204" pitchFamily="34" charset="0"/>
              <a:buChar char="•"/>
              <a:tabLst/>
              <a:defRPr sz="1200">
                <a:solidFill>
                  <a:srgbClr val="000000"/>
                </a:solidFill>
                <a:latin typeface="Roboto Condensed Light" panose="02000000000000000000" pitchFamily="2" charset="0"/>
                <a:ea typeface="+mn-lt"/>
                <a:cs typeface="+mn-lt"/>
              </a:defRPr>
            </a:lvl1pPr>
            <a:lvl2pPr marL="628650" indent="-171450">
              <a:lnSpc>
                <a:spcPct val="110000"/>
              </a:lnSpc>
              <a:buFont typeface="Arial" panose="020B0604020202020204" pitchFamily="34" charset="0"/>
              <a:buChar char="○"/>
              <a:tabLst/>
              <a:defRPr sz="1200">
                <a:solidFill>
                  <a:srgbClr val="000000"/>
                </a:solidFill>
                <a:latin typeface="Roboto Condensed Light" panose="02000000000000000000" pitchFamily="2" charset="0"/>
                <a:ea typeface="+mn-lt"/>
                <a:cs typeface="+mn-lt"/>
              </a:defRPr>
            </a:lvl2pPr>
            <a:lvl3pPr marL="1089025" indent="-174625">
              <a:lnSpc>
                <a:spcPct val="110000"/>
              </a:lnSpc>
              <a:buFont typeface="Arial" panose="020B0604020202020204" pitchFamily="34" charset="0"/>
              <a:buChar char="-"/>
              <a:tabLst/>
              <a:defRPr sz="1200">
                <a:solidFill>
                  <a:srgbClr val="000000"/>
                </a:solidFill>
                <a:latin typeface="Roboto Condensed Light" panose="02000000000000000000" pitchFamily="2" charset="0"/>
                <a:ea typeface="+mn-lt"/>
                <a:cs typeface="+mn-lt"/>
              </a:defRPr>
            </a:lvl3pPr>
            <a:lvl4pPr marL="1549400" indent="-177800">
              <a:lnSpc>
                <a:spcPct val="110000"/>
              </a:lnSpc>
              <a:buFont typeface="Arial" panose="020B0604020202020204" pitchFamily="34" charset="0"/>
              <a:buChar char="•"/>
              <a:tabLst/>
              <a:defRPr sz="1200">
                <a:solidFill>
                  <a:srgbClr val="000000"/>
                </a:solidFill>
                <a:latin typeface="Roboto Condensed Light" panose="02000000000000000000" pitchFamily="2" charset="0"/>
                <a:ea typeface="+mn-lt"/>
                <a:cs typeface="+mn-lt"/>
              </a:defRPr>
            </a:lvl4pPr>
            <a:lvl5pPr marL="2000250" indent="-171450">
              <a:lnSpc>
                <a:spcPct val="110000"/>
              </a:lnSpc>
              <a:buFont typeface="Arial" panose="020B0604020202020204" pitchFamily="34" charset="0"/>
              <a:buChar char="○"/>
              <a:tabLst/>
              <a:defRPr sz="12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C13E2497-852B-6C4D-9573-4A393AA2B2EF}"/>
              </a:ext>
            </a:extLst>
          </p:cNvPr>
          <p:cNvSpPr>
            <a:spLocks noGrp="1"/>
          </p:cNvSpPr>
          <p:nvPr>
            <p:ph type="body" sz="quarter" idx="35"/>
          </p:nvPr>
        </p:nvSpPr>
        <p:spPr>
          <a:xfrm>
            <a:off x="6495828" y="4660602"/>
            <a:ext cx="5397722" cy="989796"/>
          </a:xfrm>
          <a:prstGeom prst="rect">
            <a:avLst/>
          </a:prstGeom>
        </p:spPr>
        <p:txBody>
          <a:bodyPr lIns="0" tIns="0" rIns="0" bIns="0" numCol="1" spcCol="292608"/>
          <a:lstStyle>
            <a:lvl1pPr marL="179388" indent="-179388">
              <a:lnSpc>
                <a:spcPct val="110000"/>
              </a:lnSpc>
              <a:buFont typeface="Arial" panose="020B0604020202020204" pitchFamily="34" charset="0"/>
              <a:buChar char="•"/>
              <a:tabLst/>
              <a:defRPr sz="1200">
                <a:solidFill>
                  <a:srgbClr val="000000"/>
                </a:solidFill>
                <a:latin typeface="Roboto Condensed Light" panose="02000000000000000000" pitchFamily="2" charset="0"/>
                <a:ea typeface="+mn-lt"/>
                <a:cs typeface="+mn-lt"/>
              </a:defRPr>
            </a:lvl1pPr>
            <a:lvl2pPr marL="628650" indent="-171450">
              <a:lnSpc>
                <a:spcPct val="110000"/>
              </a:lnSpc>
              <a:buFont typeface="Arial" panose="020B0604020202020204" pitchFamily="34" charset="0"/>
              <a:buChar char="○"/>
              <a:tabLst/>
              <a:defRPr sz="1200">
                <a:solidFill>
                  <a:srgbClr val="000000"/>
                </a:solidFill>
                <a:latin typeface="Roboto Condensed Light" panose="02000000000000000000" pitchFamily="2" charset="0"/>
                <a:ea typeface="+mn-lt"/>
                <a:cs typeface="+mn-lt"/>
              </a:defRPr>
            </a:lvl2pPr>
            <a:lvl3pPr marL="1089025" indent="-174625">
              <a:lnSpc>
                <a:spcPct val="110000"/>
              </a:lnSpc>
              <a:buFont typeface="Arial" panose="020B0604020202020204" pitchFamily="34" charset="0"/>
              <a:buChar char="-"/>
              <a:tabLst/>
              <a:defRPr sz="1200">
                <a:solidFill>
                  <a:srgbClr val="000000"/>
                </a:solidFill>
                <a:latin typeface="Roboto Condensed Light" panose="02000000000000000000" pitchFamily="2" charset="0"/>
                <a:ea typeface="+mn-lt"/>
                <a:cs typeface="+mn-lt"/>
              </a:defRPr>
            </a:lvl3pPr>
            <a:lvl4pPr marL="1549400" indent="-177800">
              <a:lnSpc>
                <a:spcPct val="110000"/>
              </a:lnSpc>
              <a:buFont typeface="Arial" panose="020B0604020202020204" pitchFamily="34" charset="0"/>
              <a:buChar char="•"/>
              <a:tabLst/>
              <a:defRPr sz="1200">
                <a:solidFill>
                  <a:srgbClr val="000000"/>
                </a:solidFill>
                <a:latin typeface="Roboto Condensed Light" panose="02000000000000000000" pitchFamily="2" charset="0"/>
                <a:ea typeface="+mn-lt"/>
                <a:cs typeface="+mn-lt"/>
              </a:defRPr>
            </a:lvl4pPr>
            <a:lvl5pPr marL="2000250" indent="-171450">
              <a:lnSpc>
                <a:spcPct val="110000"/>
              </a:lnSpc>
              <a:buFont typeface="Arial" panose="020B0604020202020204" pitchFamily="34" charset="0"/>
              <a:buChar char="○"/>
              <a:tabLst/>
              <a:defRPr sz="12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66C2654F-9C93-6344-819C-768695BC5C3E}"/>
              </a:ext>
            </a:extLst>
          </p:cNvPr>
          <p:cNvSpPr txBox="1"/>
          <p:nvPr userDrawn="1"/>
        </p:nvSpPr>
        <p:spPr>
          <a:xfrm>
            <a:off x="10911840" y="64109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err="1">
              <a:solidFill>
                <a:schemeClr val="tx1">
                  <a:lumMod val="50000"/>
                </a:schemeClr>
              </a:solidFill>
              <a:latin typeface="+mn-lt"/>
              <a:ea typeface="+mn-lt"/>
              <a:cs typeface="+mn-lt"/>
            </a:endParaRPr>
          </a:p>
        </p:txBody>
      </p:sp>
      <p:sp>
        <p:nvSpPr>
          <p:cNvPr id="3" name="TextBox 2">
            <a:extLst>
              <a:ext uri="{FF2B5EF4-FFF2-40B4-BE49-F238E27FC236}">
                <a16:creationId xmlns:a16="http://schemas.microsoft.com/office/drawing/2014/main" id="{BBA02A3B-65E5-6B43-A0D5-3A83153EAC5B}"/>
              </a:ext>
            </a:extLst>
          </p:cNvPr>
          <p:cNvSpPr txBox="1"/>
          <p:nvPr userDrawn="1"/>
        </p:nvSpPr>
        <p:spPr>
          <a:xfrm>
            <a:off x="11501120" y="65125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err="1">
              <a:solidFill>
                <a:schemeClr val="tx1">
                  <a:lumMod val="50000"/>
                </a:schemeClr>
              </a:solidFill>
              <a:latin typeface="+mn-lt"/>
              <a:ea typeface="+mn-lt"/>
              <a:cs typeface="+mn-lt"/>
            </a:endParaRPr>
          </a:p>
        </p:txBody>
      </p:sp>
    </p:spTree>
    <p:extLst>
      <p:ext uri="{BB962C8B-B14F-4D97-AF65-F5344CB8AC3E}">
        <p14:creationId xmlns:p14="http://schemas.microsoft.com/office/powerpoint/2010/main" val="3329491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2" y="1648758"/>
            <a:ext cx="5686987" cy="456696"/>
          </a:xfrm>
          <a:prstGeom prst="rect">
            <a:avLst/>
          </a:prstGeom>
        </p:spPr>
        <p:txBody>
          <a:bodyPr lIns="0" tIns="0" rIns="0" bIns="0">
            <a:noAutofit/>
          </a:bodyPr>
          <a:lstStyle>
            <a:lvl1pPr marL="0" indent="0">
              <a:lnSpc>
                <a:spcPct val="110000"/>
              </a:lnSpc>
              <a:buFontTx/>
              <a:buNone/>
              <a:defRPr sz="2000" b="0" i="0">
                <a:solidFill>
                  <a:srgbClr val="4A4A4A"/>
                </a:solidFill>
                <a:latin typeface="Montserrat SemiBold" pitchFamily="2" charset="77"/>
                <a:ea typeface="+mn-lt"/>
                <a:cs typeface="+mn-lt"/>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buFontTx/>
              <a:defRPr b="0" i="0">
                <a:ea typeface="+mj-lt"/>
                <a:cs typeface="+mj-lt"/>
              </a:defRPr>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ea typeface="+mn-lt"/>
              <a:cs typeface="+mn-lt"/>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FontTx/>
              <a:buNone/>
              <a:defRPr sz="2000" b="0" i="0" spc="0">
                <a:solidFill>
                  <a:schemeClr val="bg1"/>
                </a:solidFill>
                <a:latin typeface="Montserrat Medium" pitchFamily="2" charset="77"/>
                <a:ea typeface="+mn-lt"/>
                <a:cs typeface="+mn-lt"/>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88" indent="-17938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6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9025" indent="-174625">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400" indent="-17780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2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735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Slide-Dark-bk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FontTx/>
              <a:buNone/>
              <a:defRPr sz="2000" b="0" i="0">
                <a:solidFill>
                  <a:srgbClr val="4A4A4A"/>
                </a:solidFill>
                <a:latin typeface="Montserrat SemiBold" pitchFamily="2" charset="77"/>
                <a:ea typeface="+mn-lt"/>
                <a:cs typeface="+mn-lt"/>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FontTx/>
              <a:buNone/>
              <a:defRPr sz="1600" b="0" i="0">
                <a:solidFill>
                  <a:srgbClr val="2576B7"/>
                </a:solidFill>
                <a:latin typeface="Exo" panose="02000503000000000000" pitchFamily="2" charset="77"/>
                <a:ea typeface="+mn-lt"/>
                <a:cs typeface="+mn-lt"/>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buFontTx/>
              <a:defRPr b="0" i="0">
                <a:ea typeface="+mj-lt"/>
                <a:cs typeface="+mj-lt"/>
              </a:defRPr>
            </a:lvl1pPr>
          </a:lstStyle>
          <a:p>
            <a:r>
              <a:rPr lang="en-US"/>
              <a:t>Click to edit Master title style</a:t>
            </a:r>
          </a:p>
        </p:txBody>
      </p:sp>
      <p:sp>
        <p:nvSpPr>
          <p:cNvPr id="8" name="Rectangle 7">
            <a:extLst>
              <a:ext uri="{FF2B5EF4-FFF2-40B4-BE49-F238E27FC236}">
                <a16:creationId xmlns:a16="http://schemas.microsoft.com/office/drawing/2014/main" id="{5BD26176-8E72-8545-BF35-F0975CEECAC1}"/>
              </a:ext>
            </a:extLst>
          </p:cNvPr>
          <p:cNvSpPr/>
          <p:nvPr userDrawn="1"/>
        </p:nvSpPr>
        <p:spPr>
          <a:xfrm>
            <a:off x="8005764" y="0"/>
            <a:ext cx="4187824" cy="6858000"/>
          </a:xfrm>
          <a:prstGeom prst="rect">
            <a:avLst/>
          </a:prstGeom>
          <a:gradFill>
            <a:gsLst>
              <a:gs pos="0">
                <a:srgbClr val="414141"/>
              </a:gs>
              <a:gs pos="85000">
                <a:schemeClr val="tx2">
                  <a:lumMod val="5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ea typeface="+mn-lt"/>
              <a:cs typeface="+mn-lt"/>
            </a:endParaRP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ea typeface="+mn-lt"/>
                <a:cs typeface="+mn-lt"/>
              </a:rPr>
              <a:t>Info-</a:t>
            </a:r>
            <a:r>
              <a:rPr lang="en-CA" sz="800" spc="-103">
                <a:solidFill>
                  <a:schemeClr val="bg1"/>
                </a:solidFill>
                <a:latin typeface="Exo" panose="02000503000000000000" pitchFamily="2" charset="77"/>
                <a:ea typeface="+mn-lt"/>
                <a:cs typeface="+mn-lt"/>
              </a:rPr>
              <a:t>T</a:t>
            </a:r>
            <a:r>
              <a:rPr lang="en-CA" sz="800" spc="-15">
                <a:solidFill>
                  <a:schemeClr val="bg1"/>
                </a:solidFill>
                <a:latin typeface="Exo" panose="02000503000000000000" pitchFamily="2" charset="77"/>
                <a:ea typeface="+mn-lt"/>
                <a:cs typeface="+mn-lt"/>
              </a:rPr>
              <a:t>ec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Researc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Grou</a:t>
            </a:r>
            <a:r>
              <a:rPr lang="en-CA" sz="800" spc="6">
                <a:solidFill>
                  <a:schemeClr val="bg1"/>
                </a:solidFill>
                <a:latin typeface="Exo" panose="02000503000000000000" pitchFamily="2" charset="77"/>
                <a:ea typeface="+mn-lt"/>
                <a:cs typeface="+mn-lt"/>
              </a:rPr>
              <a:t>p  |  </a:t>
            </a:r>
            <a:fld id="{81D60167-4931-47E6-BA6A-407CBD079E47}" type="slidenum">
              <a:rPr lang="en-CA" sz="800" spc="6" smtClean="0">
                <a:solidFill>
                  <a:schemeClr val="bg1"/>
                </a:solidFill>
                <a:latin typeface="Exo" panose="02000503000000000000" pitchFamily="2" charset="77"/>
                <a:ea typeface="+mn-lt"/>
                <a:cs typeface="+mn-lt"/>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ea typeface="+mn-lt"/>
              <a:cs typeface="+mn-lt"/>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6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9025" indent="-174625">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400" indent="-17780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2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5598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FontTx/>
              <a:buNone/>
              <a:defRPr sz="2000" b="0" i="0">
                <a:solidFill>
                  <a:srgbClr val="4A4A4A"/>
                </a:solidFill>
                <a:latin typeface="Montserrat SemiBold" pitchFamily="2" charset="77"/>
                <a:ea typeface="+mn-lt"/>
                <a:cs typeface="+mn-lt"/>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FontTx/>
              <a:buNone/>
              <a:defRPr sz="1600" b="0" i="0">
                <a:solidFill>
                  <a:srgbClr val="2576B7"/>
                </a:solidFill>
                <a:latin typeface="Exo" panose="02000503000000000000" pitchFamily="2" charset="77"/>
                <a:ea typeface="+mn-lt"/>
                <a:cs typeface="+mn-lt"/>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buFontTx/>
              <a:defRPr b="0" i="0">
                <a:ea typeface="+mj-lt"/>
                <a:cs typeface="+mj-lt"/>
              </a:defRPr>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ea typeface="+mn-lt"/>
                <a:cs typeface="+mn-lt"/>
              </a:rPr>
              <a:t>Info-</a:t>
            </a:r>
            <a:r>
              <a:rPr lang="en-CA" sz="800" spc="-103">
                <a:solidFill>
                  <a:schemeClr val="bg1"/>
                </a:solidFill>
                <a:latin typeface="Exo" panose="02000503000000000000" pitchFamily="2" charset="77"/>
                <a:ea typeface="+mn-lt"/>
                <a:cs typeface="+mn-lt"/>
              </a:rPr>
              <a:t>T</a:t>
            </a:r>
            <a:r>
              <a:rPr lang="en-CA" sz="800" spc="-15">
                <a:solidFill>
                  <a:schemeClr val="bg1"/>
                </a:solidFill>
                <a:latin typeface="Exo" panose="02000503000000000000" pitchFamily="2" charset="77"/>
                <a:ea typeface="+mn-lt"/>
                <a:cs typeface="+mn-lt"/>
              </a:rPr>
              <a:t>ec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Researc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Grou</a:t>
            </a:r>
            <a:r>
              <a:rPr lang="en-CA" sz="800" spc="6">
                <a:solidFill>
                  <a:schemeClr val="bg1"/>
                </a:solidFill>
                <a:latin typeface="Exo" panose="02000503000000000000" pitchFamily="2" charset="77"/>
                <a:ea typeface="+mn-lt"/>
                <a:cs typeface="+mn-lt"/>
              </a:rPr>
              <a:t>p  |  </a:t>
            </a:r>
            <a:fld id="{81D60167-4931-47E6-BA6A-407CBD079E47}" type="slidenum">
              <a:rPr lang="en-CA" sz="800" spc="6" smtClean="0">
                <a:solidFill>
                  <a:schemeClr val="bg1"/>
                </a:solidFill>
                <a:latin typeface="Exo" panose="02000503000000000000" pitchFamily="2" charset="77"/>
                <a:ea typeface="+mn-lt"/>
                <a:cs typeface="+mn-lt"/>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ea typeface="+mn-lt"/>
              <a:cs typeface="+mn-lt"/>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ea typeface="+mn-lt"/>
              <a:cs typeface="+mn-lt"/>
            </a:endParaRPr>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3" y="6451496"/>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ea typeface="+mn-lt"/>
                <a:cs typeface="+mn-lt"/>
              </a:rPr>
              <a:t>Info-</a:t>
            </a:r>
            <a:r>
              <a:rPr lang="en-CA" sz="800" spc="-103">
                <a:solidFill>
                  <a:schemeClr val="tx1">
                    <a:lumMod val="50000"/>
                  </a:schemeClr>
                </a:solidFill>
                <a:latin typeface="Exo" panose="02000503000000000000" pitchFamily="2" charset="77"/>
                <a:ea typeface="+mn-lt"/>
                <a:cs typeface="+mn-lt"/>
              </a:rPr>
              <a:t>T</a:t>
            </a:r>
            <a:r>
              <a:rPr lang="en-CA" sz="800" spc="-15">
                <a:solidFill>
                  <a:schemeClr val="tx1">
                    <a:lumMod val="50000"/>
                  </a:schemeClr>
                </a:solidFill>
                <a:latin typeface="Exo" panose="02000503000000000000" pitchFamily="2" charset="77"/>
                <a:ea typeface="+mn-lt"/>
                <a:cs typeface="+mn-lt"/>
              </a:rPr>
              <a:t>ec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Researc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Grou</a:t>
            </a:r>
            <a:r>
              <a:rPr lang="en-CA" sz="800" spc="6">
                <a:solidFill>
                  <a:schemeClr val="tx1">
                    <a:lumMod val="50000"/>
                  </a:schemeClr>
                </a:solidFill>
                <a:latin typeface="Exo" panose="02000503000000000000" pitchFamily="2" charset="77"/>
                <a:ea typeface="+mn-lt"/>
                <a:cs typeface="+mn-lt"/>
              </a:rPr>
              <a:t>p  |  </a:t>
            </a:r>
            <a:fld id="{81D60167-4931-47E6-BA6A-407CBD079E47}" type="slidenum">
              <a:rPr lang="en-CA" sz="800" spc="6" smtClean="0">
                <a:solidFill>
                  <a:schemeClr val="tx1">
                    <a:lumMod val="50000"/>
                  </a:schemeClr>
                </a:solidFill>
                <a:latin typeface="Exo" panose="02000503000000000000" pitchFamily="2" charset="77"/>
                <a:ea typeface="+mn-lt"/>
                <a:cs typeface="+mn-lt"/>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ea typeface="+mn-lt"/>
              <a:cs typeface="+mn-lt"/>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5" y="3135637"/>
            <a:ext cx="5689600" cy="2744168"/>
          </a:xfrm>
          <a:prstGeom prst="rect">
            <a:avLst/>
          </a:prstGeom>
        </p:spPr>
        <p:txBody>
          <a:bodyPr lIns="0" tIns="0" rIns="0" bIns="0" numCol="1" spcCol="292608"/>
          <a:lstStyle>
            <a:lvl1pPr marL="179388" indent="-17938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6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9025" indent="-174625">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400" indent="-17780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2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701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7F74E8E6-C76E-F4A5-FD44-9C98FBBA2AED}"/>
              </a:ext>
            </a:extLst>
          </p:cNvPr>
          <p:cNvSpPr>
            <a:spLocks noGrp="1"/>
          </p:cNvSpPr>
          <p:nvPr>
            <p:ph type="ftr" sz="quarter" idx="11"/>
          </p:nvPr>
        </p:nvSpPr>
        <p:spPr>
          <a:xfrm>
            <a:off x="0" y="6356350"/>
            <a:ext cx="4115336" cy="501650"/>
          </a:xfrm>
        </p:spPr>
        <p:txBody>
          <a:bodyPr/>
          <a:lstStyle>
            <a:lvl1pPr>
              <a:buFontTx/>
              <a:defRPr>
                <a:solidFill>
                  <a:schemeClr val="tx1"/>
                </a:solidFill>
                <a:ea typeface="+mn-lt"/>
                <a:cs typeface="+mn-lt"/>
              </a:defRPr>
            </a:lvl1pPr>
          </a:lstStyle>
          <a:p>
            <a:pPr>
              <a:defRPr/>
            </a:pPr>
            <a:r>
              <a:rPr lang="en-US">
                <a:solidFill>
                  <a:srgbClr val="494949"/>
                </a:solidFill>
              </a:rPr>
              <a:t>Info-Tech Research Group</a:t>
            </a:r>
          </a:p>
        </p:txBody>
      </p:sp>
      <p:sp>
        <p:nvSpPr>
          <p:cNvPr id="6" name="Slide Number Placeholder 2">
            <a:extLst>
              <a:ext uri="{FF2B5EF4-FFF2-40B4-BE49-F238E27FC236}">
                <a16:creationId xmlns:a16="http://schemas.microsoft.com/office/drawing/2014/main" id="{8B4E2D7F-C462-0ED5-EDE0-500F35D58ADD}"/>
              </a:ext>
            </a:extLst>
          </p:cNvPr>
          <p:cNvSpPr>
            <a:spLocks noGrp="1"/>
          </p:cNvSpPr>
          <p:nvPr>
            <p:ph type="sldNum" sz="quarter" idx="12"/>
          </p:nvPr>
        </p:nvSpPr>
        <p:spPr>
          <a:xfrm>
            <a:off x="9450032" y="6356350"/>
            <a:ext cx="2743557" cy="501650"/>
          </a:xfrm>
        </p:spPr>
        <p:txBody>
          <a:bodyPr/>
          <a:lstStyle>
            <a:lvl1pPr>
              <a:buFontTx/>
              <a:defRPr>
                <a:solidFill>
                  <a:schemeClr val="tx1"/>
                </a:solidFill>
                <a:ea typeface="+mn-lt"/>
                <a:cs typeface="+mn-lt"/>
              </a:defRPr>
            </a:lvl1pPr>
          </a:lstStyle>
          <a:p>
            <a:pPr>
              <a:defRPr/>
            </a:pPr>
            <a:fld id="{EE8C57DE-1A3C-DE4B-A738-E42A62AA58C7}" type="slidenum">
              <a:rPr lang="en-US" smtClean="0">
                <a:solidFill>
                  <a:srgbClr val="494949"/>
                </a:solidFill>
              </a:rPr>
              <a:pPr>
                <a:defRPr/>
              </a:pPr>
              <a:t>‹#›</a:t>
            </a:fld>
            <a:endParaRPr lang="en-US">
              <a:solidFill>
                <a:srgbClr val="494949"/>
              </a:solidFill>
            </a:endParaRPr>
          </a:p>
        </p:txBody>
      </p:sp>
    </p:spTree>
    <p:extLst>
      <p:ext uri="{BB962C8B-B14F-4D97-AF65-F5344CB8AC3E}">
        <p14:creationId xmlns:p14="http://schemas.microsoft.com/office/powerpoint/2010/main" val="2084042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v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marL="228600" indent="-228600">
              <a:lnSpc>
                <a:spcPct val="90000"/>
              </a:lnSpc>
              <a:buFont typeface="Arial" panose="020B0604020202020204" pitchFamily="34" charset="0"/>
              <a:buChar char="•"/>
              <a:defRPr sz="4400" b="1" i="0">
                <a:solidFill>
                  <a:srgbClr val="2576B7"/>
                </a:solidFill>
                <a:latin typeface="Montserrat SemiBold" pitchFamily="2" charset="77"/>
                <a:ea typeface="+mn-lt"/>
                <a:cs typeface="+mn-lt"/>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Observe the Evolution of Quantum Capacity</a:t>
            </a:r>
          </a:p>
        </p:txBody>
      </p:sp>
      <p:sp>
        <p:nvSpPr>
          <p:cNvPr id="6" name="Text Placeholder 12">
            <a:extLst>
              <a:ext uri="{FF2B5EF4-FFF2-40B4-BE49-F238E27FC236}">
                <a16:creationId xmlns:a16="http://schemas.microsoft.com/office/drawing/2014/main" id="{EAADC29E-F49F-8346-8BFF-9C1BE044E4BE}"/>
              </a:ext>
            </a:extLst>
          </p:cNvPr>
          <p:cNvSpPr>
            <a:spLocks noGrp="1"/>
          </p:cNvSpPr>
          <p:nvPr>
            <p:ph type="body" sz="quarter" idx="11" hasCustomPrompt="1"/>
          </p:nvPr>
        </p:nvSpPr>
        <p:spPr>
          <a:xfrm>
            <a:off x="650875" y="2794290"/>
            <a:ext cx="5703626" cy="1893887"/>
          </a:xfrm>
          <a:prstGeom prst="rect">
            <a:avLst/>
          </a:prstGeom>
        </p:spPr>
        <p:txBody>
          <a:bodyPr/>
          <a:lstStyle>
            <a:lvl1pPr marL="228600" indent="-228600">
              <a:lnSpc>
                <a:spcPct val="100000"/>
              </a:lnSpc>
              <a:buFont typeface="Arial" panose="020B0604020202020204" pitchFamily="34" charset="0"/>
              <a:buChar char="•"/>
              <a:defRPr sz="2400" b="0" i="0">
                <a:solidFill>
                  <a:srgbClr val="4A4A4A"/>
                </a:solidFill>
                <a:latin typeface="Exo" panose="02000503000000000000" pitchFamily="2" charset="77"/>
                <a:ea typeface="+mn-lt"/>
                <a:cs typeface="+mn-lt"/>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3201882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ibliograph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buFontTx/>
              <a:defRPr>
                <a:solidFill>
                  <a:srgbClr val="2576B7"/>
                </a:solidFill>
                <a:ea typeface="+mj-lt"/>
                <a:cs typeface="+mj-lt"/>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Tx/>
              <a:buChar char="•"/>
              <a:tabLst/>
              <a:defRPr sz="1600" baseline="0">
                <a:solidFill>
                  <a:srgbClr val="2576B7"/>
                </a:solidFill>
                <a:latin typeface="Roboto Condensed Light" panose="02000000000000000000" pitchFamily="2" charset="0"/>
                <a:ea typeface="+mn-lt"/>
                <a:cs typeface="+mn-lt"/>
              </a:defRPr>
            </a:lvl1pPr>
          </a:lstStyle>
          <a:p>
            <a:pPr marL="7701" marR="242975" indent="0" algn="l">
              <a:lnSpc>
                <a:spcPct val="110000"/>
              </a:lnSpc>
              <a:spcBef>
                <a:spcPts val="55"/>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Bersin</a:t>
            </a:r>
            <a:r>
              <a:rPr lang="en-CA" sz="1200" spc="-30">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Josh.</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“Time</a:t>
            </a:r>
            <a:r>
              <a:rPr lang="en-CA" sz="1200" spc="-64">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to</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Scrap</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12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Appraisals?”</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Forbes</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Magazine.</a:t>
            </a:r>
            <a:r>
              <a:rPr lang="en-CA" sz="1200" spc="-64">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5</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June</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64">
                <a:solidFill>
                  <a:srgbClr val="000000"/>
                </a:solidFill>
                <a:latin typeface="Roboto Condensed Light" panose="02000000000000000000" pitchFamily="2" charset="0"/>
                <a:cs typeface="Arial Narrow"/>
              </a:rPr>
              <a:t> </a:t>
            </a:r>
            <a:r>
              <a:rPr lang="en-CA" sz="1200" spc="-42">
                <a:solidFill>
                  <a:srgbClr val="000000"/>
                </a:solidFill>
                <a:latin typeface="Roboto Condensed Light" panose="02000000000000000000" pitchFamily="2" charset="0"/>
                <a:cs typeface="Arial Narrow"/>
              </a:rPr>
              <a:t>Web.  </a:t>
            </a:r>
            <a:r>
              <a:rPr lang="en-CA" sz="1200" spc="-21">
                <a:solidFill>
                  <a:srgbClr val="000000"/>
                </a:solidFill>
                <a:latin typeface="Roboto Condensed Light" panose="02000000000000000000" pitchFamily="2" charset="0"/>
                <a:cs typeface="Arial Narrow"/>
              </a:rPr>
              <a:t>30 </a:t>
            </a:r>
            <a:r>
              <a:rPr lang="en-CA" sz="1200" spc="-24">
                <a:solidFill>
                  <a:srgbClr val="000000"/>
                </a:solidFill>
                <a:latin typeface="Roboto Condensed Light" panose="02000000000000000000" pitchFamily="2" charset="0"/>
                <a:cs typeface="Arial Narrow"/>
              </a:rPr>
              <a:t>Oct </a:t>
            </a:r>
            <a:r>
              <a:rPr lang="en-CA" sz="1200" spc="-30">
                <a:solidFill>
                  <a:srgbClr val="000000"/>
                </a:solidFill>
                <a:latin typeface="Roboto Condensed Light" panose="02000000000000000000" pitchFamily="2" charset="0"/>
                <a:cs typeface="Arial Narrow"/>
              </a:rPr>
              <a:t>2013. </a:t>
            </a:r>
            <a:r>
              <a:rPr lang="en-CA" sz="1200" spc="-36">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2576B7"/>
                </a:solidFill>
                <a:latin typeface="Roboto Condensed Light" panose="02000000000000000000" pitchFamily="2" charset="0"/>
                <a:cs typeface="Arial Narrow"/>
              </a:rPr>
              <a:t> </a:t>
            </a:r>
            <a:r>
              <a:rPr lang="en-CA" sz="1200" spc="-33">
                <a:solidFill>
                  <a:srgbClr val="2576B7"/>
                </a:solidFill>
                <a:latin typeface="Roboto Condensed Light" panose="02000000000000000000" pitchFamily="2" charset="0"/>
                <a:cs typeface="Arial Narrow"/>
              </a:rPr>
              <a:t>appraisals/&gt;.</a:t>
            </a:r>
            <a:endParaRPr lang="en-CA" sz="1200" spc="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a:solidFill>
                  <a:srgbClr val="000000"/>
                </a:solidFill>
                <a:latin typeface="Roboto Condensed Light" panose="02000000000000000000" pitchFamily="2" charset="0"/>
                <a:cs typeface="Arial Narrow"/>
              </a:rPr>
              <a:t>Cheese,</a:t>
            </a:r>
            <a:r>
              <a:rPr lang="en-CA" sz="1200" spc="-67">
                <a:solidFill>
                  <a:srgbClr val="000000"/>
                </a:solidFill>
                <a:latin typeface="Roboto Condensed Light" panose="02000000000000000000" pitchFamily="2" charset="0"/>
                <a:cs typeface="Arial Narrow"/>
              </a:rPr>
              <a:t> </a:t>
            </a:r>
            <a:r>
              <a:rPr lang="en-CA" sz="1200" spc="-39">
                <a:solidFill>
                  <a:srgbClr val="000000"/>
                </a:solidFill>
                <a:latin typeface="Roboto Condensed Light" panose="02000000000000000000" pitchFamily="2" charset="0"/>
                <a:cs typeface="Arial Narrow"/>
              </a:rPr>
              <a:t>Peter,</a:t>
            </a:r>
            <a:r>
              <a:rPr lang="en-CA" sz="1200" spc="-64">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et</a:t>
            </a:r>
            <a:r>
              <a:rPr lang="en-CA" sz="1200" spc="-64">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al.</a:t>
            </a:r>
            <a:r>
              <a:rPr lang="en-CA" sz="1200" spc="-64">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Creating</a:t>
            </a:r>
            <a:r>
              <a:rPr lang="en-CA" sz="1200" spc="-64">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an</a:t>
            </a:r>
            <a:r>
              <a:rPr lang="en-CA" sz="1200" spc="-12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Agile</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Organization.”</a:t>
            </a:r>
            <a:r>
              <a:rPr lang="en-CA" sz="1200" spc="-12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Accenture.</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2009.</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4">
                <a:solidFill>
                  <a:srgbClr val="000000"/>
                </a:solidFill>
                <a:latin typeface="Roboto Condensed Light" panose="02000000000000000000" pitchFamily="2" charset="0"/>
                <a:cs typeface="Arial Narrow"/>
              </a:rPr>
              <a:t> </a:t>
            </a:r>
            <a:r>
              <a:rPr lang="en-CA" sz="1200" spc="-49">
                <a:solidFill>
                  <a:srgbClr val="000000"/>
                </a:solidFill>
                <a:latin typeface="Roboto Condensed Light" panose="02000000000000000000" pitchFamily="2" charset="0"/>
                <a:cs typeface="Arial Narrow"/>
              </a:rPr>
              <a:t>Nov.</a:t>
            </a:r>
            <a:r>
              <a:rPr lang="en-CA" sz="1200" spc="-64">
                <a:solidFill>
                  <a:srgbClr val="000000"/>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2576B7"/>
                </a:solidFill>
                <a:latin typeface="Roboto Condensed Light" panose="02000000000000000000" pitchFamily="2" charset="0"/>
                <a:cs typeface="Arial Narrow"/>
              </a:rPr>
              <a:t> </a:t>
            </a:r>
            <a:r>
              <a:rPr lang="en-CA" sz="1200" spc="-30">
                <a:solidFill>
                  <a:srgbClr val="2576B7"/>
                </a:solidFill>
                <a:latin typeface="Roboto Condensed Light" panose="02000000000000000000" pitchFamily="2" charset="0"/>
                <a:cs typeface="Arial Narrow"/>
              </a:rPr>
              <a:t>pdf&gt;.</a:t>
            </a:r>
            <a:endParaRPr lang="en-CA" sz="1200" spc="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Croxon</a:t>
            </a:r>
            <a:r>
              <a:rPr lang="en-CA" sz="1200" spc="-30">
                <a:solidFill>
                  <a:srgbClr val="000000"/>
                </a:solidFill>
                <a:latin typeface="Roboto Condensed Light" panose="02000000000000000000" pitchFamily="2" charset="0"/>
                <a:cs typeface="Arial Narrow"/>
              </a:rPr>
              <a:t>,</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Bruce</a:t>
            </a:r>
            <a:r>
              <a:rPr lang="en-CA" sz="1200" spc="-67">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et</a:t>
            </a:r>
            <a:r>
              <a:rPr lang="en-CA" sz="1200" spc="-64">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al.</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“Dinner</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Series:</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67">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Management</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with</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Bruce</a:t>
            </a:r>
            <a:r>
              <a:rPr lang="en-CA" sz="1200" spc="-67">
                <a:solidFill>
                  <a:srgbClr val="000000"/>
                </a:solidFill>
                <a:latin typeface="Roboto Condensed Light" panose="02000000000000000000" pitchFamily="2" charset="0"/>
                <a:cs typeface="Arial Narrow"/>
              </a:rPr>
              <a:t> </a:t>
            </a:r>
            <a:r>
              <a:rPr lang="en-CA" sz="1200" spc="-30" err="1">
                <a:solidFill>
                  <a:srgbClr val="000000"/>
                </a:solidFill>
                <a:latin typeface="Roboto Condensed Light" panose="02000000000000000000" pitchFamily="2" charset="0"/>
                <a:cs typeface="Arial Narrow"/>
              </a:rPr>
              <a:t>Croxon</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from</a:t>
            </a:r>
            <a:r>
              <a:rPr lang="en-CA" sz="1200" spc="-67">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CBC’s  ‘Dragon’s </a:t>
            </a:r>
            <a:r>
              <a:rPr lang="en-CA" sz="1200" spc="-30">
                <a:solidFill>
                  <a:srgbClr val="000000"/>
                </a:solidFill>
                <a:latin typeface="Roboto Condensed Light" panose="02000000000000000000" pitchFamily="2" charset="0"/>
                <a:cs typeface="Arial Narrow"/>
              </a:rPr>
              <a:t>Den’” </a:t>
            </a:r>
            <a:r>
              <a:rPr lang="en-CA" sz="1200" spc="-49">
                <a:solidFill>
                  <a:srgbClr val="000000"/>
                </a:solidFill>
                <a:latin typeface="Roboto Condensed Light" panose="02000000000000000000" pitchFamily="2" charset="0"/>
                <a:cs typeface="Arial Narrow"/>
              </a:rPr>
              <a:t>HRPA Toronto </a:t>
            </a:r>
            <a:r>
              <a:rPr lang="en-CA" sz="1200" spc="-39">
                <a:solidFill>
                  <a:srgbClr val="000000"/>
                </a:solidFill>
                <a:latin typeface="Roboto Condensed Light" panose="02000000000000000000" pitchFamily="2" charset="0"/>
                <a:cs typeface="Arial Narrow"/>
              </a:rPr>
              <a:t>Chapter. </a:t>
            </a:r>
            <a:r>
              <a:rPr lang="en-CA" sz="1200" spc="-33">
                <a:solidFill>
                  <a:srgbClr val="000000"/>
                </a:solidFill>
                <a:latin typeface="Roboto Condensed Light" panose="02000000000000000000" pitchFamily="2" charset="0"/>
                <a:cs typeface="Arial Narrow"/>
              </a:rPr>
              <a:t>Sheraton </a:t>
            </a:r>
            <a:r>
              <a:rPr lang="en-CA" sz="1200" spc="-30">
                <a:solidFill>
                  <a:srgbClr val="000000"/>
                </a:solidFill>
                <a:latin typeface="Roboto Condensed Light" panose="02000000000000000000" pitchFamily="2" charset="0"/>
                <a:cs typeface="Arial Narrow"/>
              </a:rPr>
              <a:t>Hotel, </a:t>
            </a:r>
            <a:r>
              <a:rPr lang="en-CA" sz="1200" spc="-45">
                <a:solidFill>
                  <a:srgbClr val="000000"/>
                </a:solidFill>
                <a:latin typeface="Roboto Condensed Light" panose="02000000000000000000" pitchFamily="2" charset="0"/>
                <a:cs typeface="Arial Narrow"/>
              </a:rPr>
              <a:t>Toronto, </a:t>
            </a:r>
            <a:r>
              <a:rPr lang="en-CA" sz="1200" spc="-24">
                <a:solidFill>
                  <a:srgbClr val="000000"/>
                </a:solidFill>
                <a:latin typeface="Roboto Condensed Light" panose="02000000000000000000" pitchFamily="2" charset="0"/>
                <a:cs typeface="Arial Narrow"/>
              </a:rPr>
              <a:t>ON. </a:t>
            </a:r>
            <a:r>
              <a:rPr lang="en-CA" sz="1200" spc="-21">
                <a:solidFill>
                  <a:srgbClr val="000000"/>
                </a:solidFill>
                <a:latin typeface="Roboto Condensed Light" panose="02000000000000000000" pitchFamily="2" charset="0"/>
                <a:cs typeface="Arial Narrow"/>
              </a:rPr>
              <a:t>12 </a:t>
            </a:r>
            <a:r>
              <a:rPr lang="en-CA" sz="1200" spc="-49">
                <a:solidFill>
                  <a:srgbClr val="000000"/>
                </a:solidFill>
                <a:latin typeface="Roboto Condensed Light" panose="02000000000000000000" pitchFamily="2" charset="0"/>
                <a:cs typeface="Arial Narrow"/>
              </a:rPr>
              <a:t>Nov. </a:t>
            </a:r>
            <a:r>
              <a:rPr lang="en-CA" sz="1200" spc="-30">
                <a:solidFill>
                  <a:srgbClr val="000000"/>
                </a:solidFill>
                <a:latin typeface="Roboto Condensed Light" panose="02000000000000000000" pitchFamily="2" charset="0"/>
                <a:cs typeface="Arial Narrow"/>
              </a:rPr>
              <a:t>2013. </a:t>
            </a:r>
            <a:r>
              <a:rPr lang="en-CA" sz="1200" spc="-36">
                <a:solidFill>
                  <a:srgbClr val="000000"/>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err="1">
                <a:solidFill>
                  <a:srgbClr val="000000"/>
                </a:solidFill>
                <a:latin typeface="Roboto Condensed Light" panose="02000000000000000000" pitchFamily="2" charset="0"/>
                <a:cs typeface="Arial Narrow"/>
              </a:rPr>
              <a:t>Culbert</a:t>
            </a:r>
            <a:r>
              <a:rPr lang="en-CA" sz="1200" spc="-33">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Samuel. </a:t>
            </a:r>
            <a:r>
              <a:rPr lang="en-CA" sz="1200" spc="-24">
                <a:solidFill>
                  <a:srgbClr val="000000"/>
                </a:solidFill>
                <a:latin typeface="Roboto Condensed Light" panose="02000000000000000000" pitchFamily="2" charset="0"/>
                <a:cs typeface="Arial Narrow"/>
              </a:rPr>
              <a:t>“10 </a:t>
            </a:r>
            <a:r>
              <a:rPr lang="en-CA" sz="1200" spc="-33">
                <a:solidFill>
                  <a:srgbClr val="000000"/>
                </a:solidFill>
                <a:latin typeface="Roboto Condensed Light" panose="02000000000000000000" pitchFamily="2" charset="0"/>
                <a:cs typeface="Arial Narrow"/>
              </a:rPr>
              <a:t>Reasons </a:t>
            </a:r>
            <a:r>
              <a:rPr lang="en-CA" sz="1200" spc="-18">
                <a:solidFill>
                  <a:srgbClr val="000000"/>
                </a:solidFill>
                <a:latin typeface="Roboto Condensed Light" panose="02000000000000000000" pitchFamily="2" charset="0"/>
                <a:cs typeface="Arial Narrow"/>
              </a:rPr>
              <a:t>to </a:t>
            </a:r>
            <a:r>
              <a:rPr lang="en-CA" sz="1200" spc="-24">
                <a:solidFill>
                  <a:srgbClr val="000000"/>
                </a:solidFill>
                <a:latin typeface="Roboto Condensed Light" panose="02000000000000000000" pitchFamily="2" charset="0"/>
                <a:cs typeface="Arial Narrow"/>
              </a:rPr>
              <a:t>Get Rid </a:t>
            </a:r>
            <a:r>
              <a:rPr lang="en-CA" sz="1200" spc="-18">
                <a:solidFill>
                  <a:srgbClr val="000000"/>
                </a:solidFill>
                <a:latin typeface="Roboto Condensed Light" panose="02000000000000000000" pitchFamily="2" charset="0"/>
                <a:cs typeface="Arial Narrow"/>
              </a:rPr>
              <a:t>of </a:t>
            </a:r>
            <a:r>
              <a:rPr lang="en-CA" sz="1200" spc="-33">
                <a:solidFill>
                  <a:srgbClr val="000000"/>
                </a:solidFill>
                <a:latin typeface="Roboto Condensed Light" panose="02000000000000000000" pitchFamily="2" charset="0"/>
                <a:cs typeface="Arial Narrow"/>
              </a:rPr>
              <a:t>Performance Reviews.” </a:t>
            </a:r>
            <a:r>
              <a:rPr lang="en-CA" sz="1200" spc="-30">
                <a:solidFill>
                  <a:srgbClr val="000000"/>
                </a:solidFill>
                <a:latin typeface="Roboto Condensed Light" panose="02000000000000000000" pitchFamily="2" charset="0"/>
                <a:cs typeface="Arial Narrow"/>
              </a:rPr>
              <a:t>Huffington </a:t>
            </a:r>
            <a:r>
              <a:rPr lang="en-CA" sz="1200" spc="-27">
                <a:solidFill>
                  <a:srgbClr val="000000"/>
                </a:solidFill>
                <a:latin typeface="Roboto Condensed Light" panose="02000000000000000000" pitchFamily="2" charset="0"/>
                <a:cs typeface="Arial Narrow"/>
              </a:rPr>
              <a:t>Post </a:t>
            </a:r>
            <a:r>
              <a:rPr lang="en-CA" sz="1200" spc="-36">
                <a:solidFill>
                  <a:srgbClr val="000000"/>
                </a:solidFill>
                <a:latin typeface="Roboto Condensed Light" panose="02000000000000000000" pitchFamily="2" charset="0"/>
                <a:cs typeface="Arial Narrow"/>
              </a:rPr>
              <a:t>Business.  </a:t>
            </a:r>
            <a:r>
              <a:rPr lang="en-CA" sz="1200" spc="-21">
                <a:solidFill>
                  <a:srgbClr val="000000"/>
                </a:solidFill>
                <a:latin typeface="Roboto Condensed Light" panose="02000000000000000000" pitchFamily="2" charset="0"/>
                <a:cs typeface="Arial Narrow"/>
              </a:rPr>
              <a:t>18</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Dec.</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2012.</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28</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30">
                <a:solidFill>
                  <a:srgbClr val="2576B7"/>
                </a:solidFill>
                <a:latin typeface="Roboto Condensed Light" panose="02000000000000000000" pitchFamily="2" charset="0"/>
                <a:cs typeface="Arial Narrow"/>
              </a:rPr>
              <a:t>.</a:t>
            </a:r>
            <a:r>
              <a:rPr lang="en-CA" sz="1200" spc="-58">
                <a:solidFill>
                  <a:srgbClr val="2576B7"/>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2576B7"/>
                </a:solidFill>
                <a:latin typeface="Roboto Condensed Light" panose="02000000000000000000" pitchFamily="2" charset="0"/>
                <a:cs typeface="Arial Narrow"/>
              </a:rPr>
              <a:t> reviews_b_2325104.html&gt;.</a:t>
            </a:r>
            <a:endParaRPr lang="en-CA" sz="1200" spc="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a:solidFill>
                  <a:srgbClr val="000000"/>
                </a:solidFill>
                <a:latin typeface="Roboto Condensed Light" panose="02000000000000000000" pitchFamily="2" charset="0"/>
                <a:cs typeface="Arial Narrow"/>
              </a:rPr>
              <a:t>Denning, </a:t>
            </a:r>
            <a:r>
              <a:rPr lang="en-CA" sz="1200" spc="-30">
                <a:solidFill>
                  <a:srgbClr val="000000"/>
                </a:solidFill>
                <a:latin typeface="Roboto Condensed Light" panose="02000000000000000000" pitchFamily="2" charset="0"/>
                <a:cs typeface="Arial Narrow"/>
              </a:rPr>
              <a:t>Steve. </a:t>
            </a:r>
            <a:r>
              <a:rPr lang="en-CA" sz="1200" spc="-27">
                <a:solidFill>
                  <a:srgbClr val="000000"/>
                </a:solidFill>
                <a:latin typeface="Roboto Condensed Light" panose="02000000000000000000" pitchFamily="2" charset="0"/>
                <a:cs typeface="Arial Narrow"/>
              </a:rPr>
              <a:t>“The Case </a:t>
            </a:r>
            <a:r>
              <a:rPr lang="en-CA" sz="1200" spc="-30">
                <a:solidFill>
                  <a:srgbClr val="000000"/>
                </a:solidFill>
                <a:latin typeface="Roboto Condensed Light" panose="02000000000000000000" pitchFamily="2" charset="0"/>
                <a:cs typeface="Arial Narrow"/>
              </a:rPr>
              <a:t>Against Agile: </a:t>
            </a:r>
            <a:r>
              <a:rPr lang="en-CA" sz="1200" spc="-64">
                <a:solidFill>
                  <a:srgbClr val="000000"/>
                </a:solidFill>
                <a:latin typeface="Roboto Condensed Light" panose="02000000000000000000" pitchFamily="2" charset="0"/>
                <a:cs typeface="Arial Narrow"/>
              </a:rPr>
              <a:t>Ten </a:t>
            </a:r>
            <a:r>
              <a:rPr lang="en-CA" sz="1200" spc="-33">
                <a:solidFill>
                  <a:srgbClr val="000000"/>
                </a:solidFill>
                <a:latin typeface="Roboto Condensed Light" panose="02000000000000000000" pitchFamily="2" charset="0"/>
                <a:cs typeface="Arial Narrow"/>
              </a:rPr>
              <a:t>Perennial Management Objections.” </a:t>
            </a:r>
            <a:r>
              <a:rPr lang="en-CA" sz="1200" spc="-36">
                <a:solidFill>
                  <a:srgbClr val="000000"/>
                </a:solidFill>
                <a:latin typeface="Roboto Condensed Light" panose="02000000000000000000" pitchFamily="2" charset="0"/>
                <a:cs typeface="Arial Narrow"/>
              </a:rPr>
              <a:t>Forbes  </a:t>
            </a:r>
            <a:r>
              <a:rPr lang="en-CA" sz="1200" spc="-33">
                <a:solidFill>
                  <a:srgbClr val="000000"/>
                </a:solidFill>
                <a:latin typeface="Roboto Condensed Light" panose="02000000000000000000" pitchFamily="2" charset="0"/>
                <a:cs typeface="Arial Narrow"/>
              </a:rPr>
              <a:t>Magazine.</a:t>
            </a:r>
            <a:r>
              <a:rPr lang="en-CA" sz="1200" spc="-64">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17</a:t>
            </a:r>
            <a:r>
              <a:rPr lang="en-CA" sz="1200" spc="-124">
                <a:solidFill>
                  <a:srgbClr val="000000"/>
                </a:solidFill>
                <a:latin typeface="Roboto Condensed Light" panose="02000000000000000000" pitchFamily="2" charset="0"/>
                <a:cs typeface="Arial Narrow"/>
              </a:rPr>
              <a:t> </a:t>
            </a:r>
            <a:r>
              <a:rPr lang="en-CA" sz="1200" spc="-42">
                <a:solidFill>
                  <a:srgbClr val="000000"/>
                </a:solidFill>
                <a:latin typeface="Roboto Condensed Light" panose="02000000000000000000" pitchFamily="2" charset="0"/>
                <a:cs typeface="Arial Narrow"/>
              </a:rPr>
              <a:t>Apr.</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2012.</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4">
                <a:solidFill>
                  <a:srgbClr val="000000"/>
                </a:solidFill>
                <a:latin typeface="Roboto Condensed Light" panose="02000000000000000000" pitchFamily="2" charset="0"/>
                <a:cs typeface="Arial Narrow"/>
              </a:rPr>
              <a:t> </a:t>
            </a:r>
            <a:r>
              <a:rPr lang="en-CA" sz="1200" spc="-49">
                <a:solidFill>
                  <a:srgbClr val="000000"/>
                </a:solidFill>
                <a:latin typeface="Roboto Condensed Light" panose="02000000000000000000" pitchFamily="2" charset="0"/>
                <a:cs typeface="Arial Narrow"/>
              </a:rPr>
              <a:t>Nov.</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58">
                <a:solidFill>
                  <a:srgbClr val="000000"/>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2576B7"/>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the-case-against-agile-ten-perennial-management-objections/&gt;.</a:t>
            </a:r>
            <a:endParaRPr lang="en-CA" sz="1200" spc="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Estis</a:t>
            </a:r>
            <a:r>
              <a:rPr lang="en-CA" sz="1200" spc="-30">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Ryan.</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“Blowing</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up</a:t>
            </a:r>
            <a:r>
              <a:rPr lang="en-CA" sz="1200" spc="-61">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the</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Review:</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Interview</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with</a:t>
            </a:r>
            <a:r>
              <a:rPr lang="en-CA" sz="1200" spc="-12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Adobe’s</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Donna</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Morris.”</a:t>
            </a:r>
            <a:r>
              <a:rPr lang="en-CA" sz="1200" spc="-64">
                <a:solidFill>
                  <a:srgbClr val="000000"/>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Ryan  </a:t>
            </a:r>
            <a:r>
              <a:rPr lang="en-CA" sz="1200" spc="-30" err="1">
                <a:solidFill>
                  <a:srgbClr val="000000"/>
                </a:solidFill>
                <a:latin typeface="Roboto Condensed Light" panose="02000000000000000000" pitchFamily="2" charset="0"/>
                <a:cs typeface="Arial Narrow"/>
              </a:rPr>
              <a:t>Estis</a:t>
            </a:r>
            <a:r>
              <a:rPr lang="en-CA" sz="1200" spc="-61">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&amp;</a:t>
            </a:r>
            <a:r>
              <a:rPr lang="en-CA" sz="1200" spc="-118">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Associates.</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17</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June</a:t>
            </a:r>
            <a:r>
              <a:rPr lang="en-CA" sz="1200" spc="-58">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58">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30">
                <a:solidFill>
                  <a:srgbClr val="2576B7"/>
                </a:solidFill>
                <a:latin typeface="Roboto Condensed Light" panose="02000000000000000000" pitchFamily="2" charset="0"/>
                <a:cs typeface="Arial Narrow"/>
              </a:rPr>
              <a:t>.</a:t>
            </a:r>
            <a:r>
              <a:rPr lang="en-CA" sz="1200" spc="-61">
                <a:solidFill>
                  <a:srgbClr val="2576B7"/>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rPr>
              <a:t>&lt;</a:t>
            </a:r>
            <a:r>
              <a:rPr lang="en-CA" sz="1200" spc="-36">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2576B7"/>
                </a:solidFill>
                <a:latin typeface="Roboto Condensed Light" panose="02000000000000000000" pitchFamily="2" charset="0"/>
                <a:cs typeface="Arial Narrow"/>
              </a:rPr>
              <a:t>.</a:t>
            </a:r>
            <a:endParaRPr lang="en-CA" sz="120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a:solidFill>
                <a:srgbClr val="000000"/>
              </a:solidFill>
            </a:endParaRPr>
          </a:p>
          <a:p>
            <a:pPr marL="0" indent="0" algn="l">
              <a:lnSpc>
                <a:spcPct val="110000"/>
              </a:lnSpc>
              <a:spcAft>
                <a:spcPts val="1200"/>
              </a:spcAft>
              <a:buFont typeface="Arial" panose="020B0604020202020204" pitchFamily="34" charset="0"/>
              <a:buNone/>
              <a:tabLst/>
            </a:pPr>
            <a:endParaRPr lang="en-US" sz="120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err="1">
              <a:solidFill>
                <a:srgbClr val="000000"/>
              </a:solidFill>
              <a:latin typeface="Roboto Condensed Light" panose="02000000000000000000" pitchFamily="2" charset="0"/>
              <a:ea typeface="Roboto Condensed Light" panose="02000000000000000000" pitchFamily="2" charset="0"/>
            </a:endParaRPr>
          </a:p>
        </p:txBody>
      </p:sp>
      <p:sp>
        <p:nvSpPr>
          <p:cNvPr id="8" name="Text Placeholder 10">
            <a:extLst>
              <a:ext uri="{FF2B5EF4-FFF2-40B4-BE49-F238E27FC236}">
                <a16:creationId xmlns:a16="http://schemas.microsoft.com/office/drawing/2014/main" id="{1EAEE0FF-8280-464B-BE45-2710E99284E9}"/>
              </a:ext>
            </a:extLst>
          </p:cNvPr>
          <p:cNvSpPr>
            <a:spLocks noGrp="1"/>
          </p:cNvSpPr>
          <p:nvPr>
            <p:ph type="body" sz="quarter" idx="14" hasCustomPrompt="1"/>
          </p:nvPr>
        </p:nvSpPr>
        <p:spPr>
          <a:xfrm>
            <a:off x="6205538"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Tx/>
              <a:buChar char="•"/>
              <a:tabLst/>
              <a:defRPr sz="1600" baseline="0">
                <a:solidFill>
                  <a:srgbClr val="2576B7"/>
                </a:solidFill>
                <a:latin typeface="Roboto Condensed Light" panose="02000000000000000000" pitchFamily="2" charset="0"/>
                <a:ea typeface="+mn-lt"/>
                <a:cs typeface="+mn-lt"/>
              </a:defRPr>
            </a:lvl1pPr>
          </a:lstStyle>
          <a:p>
            <a:pPr marL="7701" marR="242975" indent="0" algn="l">
              <a:lnSpc>
                <a:spcPct val="110000"/>
              </a:lnSpc>
              <a:spcBef>
                <a:spcPts val="55"/>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Bersin</a:t>
            </a:r>
            <a:r>
              <a:rPr lang="en-CA" sz="1200" spc="-30">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Josh.</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“Time</a:t>
            </a:r>
            <a:r>
              <a:rPr lang="en-CA" sz="1200" spc="-64">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to</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Scrap</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12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Appraisals?”</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Forbes</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Magazine.</a:t>
            </a:r>
            <a:r>
              <a:rPr lang="en-CA" sz="1200" spc="-64">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5</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June</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64">
                <a:solidFill>
                  <a:srgbClr val="000000"/>
                </a:solidFill>
                <a:latin typeface="Roboto Condensed Light" panose="02000000000000000000" pitchFamily="2" charset="0"/>
                <a:cs typeface="Arial Narrow"/>
              </a:rPr>
              <a:t> </a:t>
            </a:r>
            <a:r>
              <a:rPr lang="en-CA" sz="1200" spc="-42">
                <a:solidFill>
                  <a:srgbClr val="000000"/>
                </a:solidFill>
                <a:latin typeface="Roboto Condensed Light" panose="02000000000000000000" pitchFamily="2" charset="0"/>
                <a:cs typeface="Arial Narrow"/>
              </a:rPr>
              <a:t>Web.  </a:t>
            </a:r>
            <a:r>
              <a:rPr lang="en-CA" sz="1200" spc="-21">
                <a:solidFill>
                  <a:srgbClr val="000000"/>
                </a:solidFill>
                <a:latin typeface="Roboto Condensed Light" panose="02000000000000000000" pitchFamily="2" charset="0"/>
                <a:cs typeface="Arial Narrow"/>
              </a:rPr>
              <a:t>30 </a:t>
            </a:r>
            <a:r>
              <a:rPr lang="en-CA" sz="1200" spc="-24">
                <a:solidFill>
                  <a:srgbClr val="000000"/>
                </a:solidFill>
                <a:latin typeface="Roboto Condensed Light" panose="02000000000000000000" pitchFamily="2" charset="0"/>
                <a:cs typeface="Arial Narrow"/>
              </a:rPr>
              <a:t>Oct </a:t>
            </a:r>
            <a:r>
              <a:rPr lang="en-CA" sz="1200" spc="-30">
                <a:solidFill>
                  <a:srgbClr val="000000"/>
                </a:solidFill>
                <a:latin typeface="Roboto Condensed Light" panose="02000000000000000000" pitchFamily="2" charset="0"/>
                <a:cs typeface="Arial Narrow"/>
              </a:rPr>
              <a:t>2013. </a:t>
            </a:r>
            <a:r>
              <a:rPr lang="en-CA" sz="1200" spc="-36">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2576B7"/>
                </a:solidFill>
                <a:latin typeface="Roboto Condensed Light" panose="02000000000000000000" pitchFamily="2" charset="0"/>
                <a:cs typeface="Arial Narrow"/>
              </a:rPr>
              <a:t> </a:t>
            </a:r>
            <a:r>
              <a:rPr lang="en-CA" sz="1200" spc="-33">
                <a:solidFill>
                  <a:srgbClr val="2576B7"/>
                </a:solidFill>
                <a:latin typeface="Roboto Condensed Light" panose="02000000000000000000" pitchFamily="2" charset="0"/>
                <a:cs typeface="Arial Narrow"/>
              </a:rPr>
              <a:t>appraisals/&gt;.</a:t>
            </a:r>
            <a:endParaRPr lang="en-CA" sz="1200" spc="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a:solidFill>
                  <a:srgbClr val="000000"/>
                </a:solidFill>
                <a:latin typeface="Roboto Condensed Light" panose="02000000000000000000" pitchFamily="2" charset="0"/>
                <a:cs typeface="Arial Narrow"/>
              </a:rPr>
              <a:t>Cheese,</a:t>
            </a:r>
            <a:r>
              <a:rPr lang="en-CA" sz="1200" spc="-67">
                <a:solidFill>
                  <a:srgbClr val="000000"/>
                </a:solidFill>
                <a:latin typeface="Roboto Condensed Light" panose="02000000000000000000" pitchFamily="2" charset="0"/>
                <a:cs typeface="Arial Narrow"/>
              </a:rPr>
              <a:t> </a:t>
            </a:r>
            <a:r>
              <a:rPr lang="en-CA" sz="1200" spc="-39">
                <a:solidFill>
                  <a:srgbClr val="000000"/>
                </a:solidFill>
                <a:latin typeface="Roboto Condensed Light" panose="02000000000000000000" pitchFamily="2" charset="0"/>
                <a:cs typeface="Arial Narrow"/>
              </a:rPr>
              <a:t>Peter,</a:t>
            </a:r>
            <a:r>
              <a:rPr lang="en-CA" sz="1200" spc="-64">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et</a:t>
            </a:r>
            <a:r>
              <a:rPr lang="en-CA" sz="1200" spc="-64">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al.</a:t>
            </a:r>
            <a:r>
              <a:rPr lang="en-CA" sz="1200" spc="-64">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Creating</a:t>
            </a:r>
            <a:r>
              <a:rPr lang="en-CA" sz="1200" spc="-64">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an</a:t>
            </a:r>
            <a:r>
              <a:rPr lang="en-CA" sz="1200" spc="-12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Agile</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Organization.”</a:t>
            </a:r>
            <a:r>
              <a:rPr lang="en-CA" sz="1200" spc="-12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Accenture.</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2009.</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4">
                <a:solidFill>
                  <a:srgbClr val="000000"/>
                </a:solidFill>
                <a:latin typeface="Roboto Condensed Light" panose="02000000000000000000" pitchFamily="2" charset="0"/>
                <a:cs typeface="Arial Narrow"/>
              </a:rPr>
              <a:t> </a:t>
            </a:r>
            <a:r>
              <a:rPr lang="en-CA" sz="1200" spc="-49">
                <a:solidFill>
                  <a:srgbClr val="000000"/>
                </a:solidFill>
                <a:latin typeface="Roboto Condensed Light" panose="02000000000000000000" pitchFamily="2" charset="0"/>
                <a:cs typeface="Arial Narrow"/>
              </a:rPr>
              <a:t>Nov.</a:t>
            </a:r>
            <a:r>
              <a:rPr lang="en-CA" sz="1200" spc="-64">
                <a:solidFill>
                  <a:srgbClr val="000000"/>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2576B7"/>
                </a:solidFill>
                <a:latin typeface="Roboto Condensed Light" panose="02000000000000000000" pitchFamily="2" charset="0"/>
                <a:cs typeface="Arial Narrow"/>
              </a:rPr>
              <a:t> </a:t>
            </a:r>
            <a:r>
              <a:rPr lang="en-CA" sz="1200" spc="-30">
                <a:solidFill>
                  <a:srgbClr val="2576B7"/>
                </a:solidFill>
                <a:latin typeface="Roboto Condensed Light" panose="02000000000000000000" pitchFamily="2" charset="0"/>
                <a:cs typeface="Arial Narrow"/>
              </a:rPr>
              <a:t>pdf&gt;.</a:t>
            </a:r>
            <a:endParaRPr lang="en-CA" sz="1200" spc="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Croxon</a:t>
            </a:r>
            <a:r>
              <a:rPr lang="en-CA" sz="1200" spc="-30">
                <a:solidFill>
                  <a:srgbClr val="000000"/>
                </a:solidFill>
                <a:latin typeface="Roboto Condensed Light" panose="02000000000000000000" pitchFamily="2" charset="0"/>
                <a:cs typeface="Arial Narrow"/>
              </a:rPr>
              <a:t>,</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Bruce</a:t>
            </a:r>
            <a:r>
              <a:rPr lang="en-CA" sz="1200" spc="-67">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et</a:t>
            </a:r>
            <a:r>
              <a:rPr lang="en-CA" sz="1200" spc="-64">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al.</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“Dinner</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Series:</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67">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Management</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with</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Bruce</a:t>
            </a:r>
            <a:r>
              <a:rPr lang="en-CA" sz="1200" spc="-67">
                <a:solidFill>
                  <a:srgbClr val="000000"/>
                </a:solidFill>
                <a:latin typeface="Roboto Condensed Light" panose="02000000000000000000" pitchFamily="2" charset="0"/>
                <a:cs typeface="Arial Narrow"/>
              </a:rPr>
              <a:t> </a:t>
            </a:r>
            <a:r>
              <a:rPr lang="en-CA" sz="1200" spc="-30" err="1">
                <a:solidFill>
                  <a:srgbClr val="000000"/>
                </a:solidFill>
                <a:latin typeface="Roboto Condensed Light" panose="02000000000000000000" pitchFamily="2" charset="0"/>
                <a:cs typeface="Arial Narrow"/>
              </a:rPr>
              <a:t>Croxon</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from</a:t>
            </a:r>
            <a:r>
              <a:rPr lang="en-CA" sz="1200" spc="-67">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CBC’s  ‘Dragon’s </a:t>
            </a:r>
            <a:r>
              <a:rPr lang="en-CA" sz="1200" spc="-30">
                <a:solidFill>
                  <a:srgbClr val="000000"/>
                </a:solidFill>
                <a:latin typeface="Roboto Condensed Light" panose="02000000000000000000" pitchFamily="2" charset="0"/>
                <a:cs typeface="Arial Narrow"/>
              </a:rPr>
              <a:t>Den’” </a:t>
            </a:r>
            <a:r>
              <a:rPr lang="en-CA" sz="1200" spc="-49">
                <a:solidFill>
                  <a:srgbClr val="000000"/>
                </a:solidFill>
                <a:latin typeface="Roboto Condensed Light" panose="02000000000000000000" pitchFamily="2" charset="0"/>
                <a:cs typeface="Arial Narrow"/>
              </a:rPr>
              <a:t>HRPA Toronto </a:t>
            </a:r>
            <a:r>
              <a:rPr lang="en-CA" sz="1200" spc="-39">
                <a:solidFill>
                  <a:srgbClr val="000000"/>
                </a:solidFill>
                <a:latin typeface="Roboto Condensed Light" panose="02000000000000000000" pitchFamily="2" charset="0"/>
                <a:cs typeface="Arial Narrow"/>
              </a:rPr>
              <a:t>Chapter. </a:t>
            </a:r>
            <a:r>
              <a:rPr lang="en-CA" sz="1200" spc="-33">
                <a:solidFill>
                  <a:srgbClr val="000000"/>
                </a:solidFill>
                <a:latin typeface="Roboto Condensed Light" panose="02000000000000000000" pitchFamily="2" charset="0"/>
                <a:cs typeface="Arial Narrow"/>
              </a:rPr>
              <a:t>Sheraton </a:t>
            </a:r>
            <a:r>
              <a:rPr lang="en-CA" sz="1200" spc="-30">
                <a:solidFill>
                  <a:srgbClr val="000000"/>
                </a:solidFill>
                <a:latin typeface="Roboto Condensed Light" panose="02000000000000000000" pitchFamily="2" charset="0"/>
                <a:cs typeface="Arial Narrow"/>
              </a:rPr>
              <a:t>Hotel, </a:t>
            </a:r>
            <a:r>
              <a:rPr lang="en-CA" sz="1200" spc="-45">
                <a:solidFill>
                  <a:srgbClr val="000000"/>
                </a:solidFill>
                <a:latin typeface="Roboto Condensed Light" panose="02000000000000000000" pitchFamily="2" charset="0"/>
                <a:cs typeface="Arial Narrow"/>
              </a:rPr>
              <a:t>Toronto, </a:t>
            </a:r>
            <a:r>
              <a:rPr lang="en-CA" sz="1200" spc="-24">
                <a:solidFill>
                  <a:srgbClr val="000000"/>
                </a:solidFill>
                <a:latin typeface="Roboto Condensed Light" panose="02000000000000000000" pitchFamily="2" charset="0"/>
                <a:cs typeface="Arial Narrow"/>
              </a:rPr>
              <a:t>ON. </a:t>
            </a:r>
            <a:r>
              <a:rPr lang="en-CA" sz="1200" spc="-21">
                <a:solidFill>
                  <a:srgbClr val="000000"/>
                </a:solidFill>
                <a:latin typeface="Roboto Condensed Light" panose="02000000000000000000" pitchFamily="2" charset="0"/>
                <a:cs typeface="Arial Narrow"/>
              </a:rPr>
              <a:t>12 </a:t>
            </a:r>
            <a:r>
              <a:rPr lang="en-CA" sz="1200" spc="-49">
                <a:solidFill>
                  <a:srgbClr val="000000"/>
                </a:solidFill>
                <a:latin typeface="Roboto Condensed Light" panose="02000000000000000000" pitchFamily="2" charset="0"/>
                <a:cs typeface="Arial Narrow"/>
              </a:rPr>
              <a:t>Nov. </a:t>
            </a:r>
            <a:r>
              <a:rPr lang="en-CA" sz="1200" spc="-30">
                <a:solidFill>
                  <a:srgbClr val="000000"/>
                </a:solidFill>
                <a:latin typeface="Roboto Condensed Light" panose="02000000000000000000" pitchFamily="2" charset="0"/>
                <a:cs typeface="Arial Narrow"/>
              </a:rPr>
              <a:t>2013. </a:t>
            </a:r>
            <a:r>
              <a:rPr lang="en-CA" sz="1200" spc="-36">
                <a:solidFill>
                  <a:srgbClr val="000000"/>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err="1">
                <a:solidFill>
                  <a:srgbClr val="000000"/>
                </a:solidFill>
                <a:latin typeface="Roboto Condensed Light" panose="02000000000000000000" pitchFamily="2" charset="0"/>
                <a:cs typeface="Arial Narrow"/>
              </a:rPr>
              <a:t>Culbert</a:t>
            </a:r>
            <a:r>
              <a:rPr lang="en-CA" sz="1200" spc="-33">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Samuel. </a:t>
            </a:r>
            <a:r>
              <a:rPr lang="en-CA" sz="1200" spc="-24">
                <a:solidFill>
                  <a:srgbClr val="000000"/>
                </a:solidFill>
                <a:latin typeface="Roboto Condensed Light" panose="02000000000000000000" pitchFamily="2" charset="0"/>
                <a:cs typeface="Arial Narrow"/>
              </a:rPr>
              <a:t>“10 </a:t>
            </a:r>
            <a:r>
              <a:rPr lang="en-CA" sz="1200" spc="-33">
                <a:solidFill>
                  <a:srgbClr val="000000"/>
                </a:solidFill>
                <a:latin typeface="Roboto Condensed Light" panose="02000000000000000000" pitchFamily="2" charset="0"/>
                <a:cs typeface="Arial Narrow"/>
              </a:rPr>
              <a:t>Reasons </a:t>
            </a:r>
            <a:r>
              <a:rPr lang="en-CA" sz="1200" spc="-18">
                <a:solidFill>
                  <a:srgbClr val="000000"/>
                </a:solidFill>
                <a:latin typeface="Roboto Condensed Light" panose="02000000000000000000" pitchFamily="2" charset="0"/>
                <a:cs typeface="Arial Narrow"/>
              </a:rPr>
              <a:t>to </a:t>
            </a:r>
            <a:r>
              <a:rPr lang="en-CA" sz="1200" spc="-24">
                <a:solidFill>
                  <a:srgbClr val="000000"/>
                </a:solidFill>
                <a:latin typeface="Roboto Condensed Light" panose="02000000000000000000" pitchFamily="2" charset="0"/>
                <a:cs typeface="Arial Narrow"/>
              </a:rPr>
              <a:t>Get Rid </a:t>
            </a:r>
            <a:r>
              <a:rPr lang="en-CA" sz="1200" spc="-18">
                <a:solidFill>
                  <a:srgbClr val="000000"/>
                </a:solidFill>
                <a:latin typeface="Roboto Condensed Light" panose="02000000000000000000" pitchFamily="2" charset="0"/>
                <a:cs typeface="Arial Narrow"/>
              </a:rPr>
              <a:t>of </a:t>
            </a:r>
            <a:r>
              <a:rPr lang="en-CA" sz="1200" spc="-33">
                <a:solidFill>
                  <a:srgbClr val="000000"/>
                </a:solidFill>
                <a:latin typeface="Roboto Condensed Light" panose="02000000000000000000" pitchFamily="2" charset="0"/>
                <a:cs typeface="Arial Narrow"/>
              </a:rPr>
              <a:t>Performance Reviews.” </a:t>
            </a:r>
            <a:r>
              <a:rPr lang="en-CA" sz="1200" spc="-30">
                <a:solidFill>
                  <a:srgbClr val="000000"/>
                </a:solidFill>
                <a:latin typeface="Roboto Condensed Light" panose="02000000000000000000" pitchFamily="2" charset="0"/>
                <a:cs typeface="Arial Narrow"/>
              </a:rPr>
              <a:t>Huffington </a:t>
            </a:r>
            <a:r>
              <a:rPr lang="en-CA" sz="1200" spc="-27">
                <a:solidFill>
                  <a:srgbClr val="000000"/>
                </a:solidFill>
                <a:latin typeface="Roboto Condensed Light" panose="02000000000000000000" pitchFamily="2" charset="0"/>
                <a:cs typeface="Arial Narrow"/>
              </a:rPr>
              <a:t>Post </a:t>
            </a:r>
            <a:r>
              <a:rPr lang="en-CA" sz="1200" spc="-36">
                <a:solidFill>
                  <a:srgbClr val="000000"/>
                </a:solidFill>
                <a:latin typeface="Roboto Condensed Light" panose="02000000000000000000" pitchFamily="2" charset="0"/>
                <a:cs typeface="Arial Narrow"/>
              </a:rPr>
              <a:t>Business.  </a:t>
            </a:r>
            <a:r>
              <a:rPr lang="en-CA" sz="1200" spc="-21">
                <a:solidFill>
                  <a:srgbClr val="000000"/>
                </a:solidFill>
                <a:latin typeface="Roboto Condensed Light" panose="02000000000000000000" pitchFamily="2" charset="0"/>
                <a:cs typeface="Arial Narrow"/>
              </a:rPr>
              <a:t>18</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Dec.</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2012.</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28</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30">
                <a:solidFill>
                  <a:srgbClr val="2576B7"/>
                </a:solidFill>
                <a:latin typeface="Roboto Condensed Light" panose="02000000000000000000" pitchFamily="2" charset="0"/>
                <a:cs typeface="Arial Narrow"/>
              </a:rPr>
              <a:t>.</a:t>
            </a:r>
            <a:r>
              <a:rPr lang="en-CA" sz="1200" spc="-58">
                <a:solidFill>
                  <a:srgbClr val="2576B7"/>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2576B7"/>
                </a:solidFill>
                <a:latin typeface="Roboto Condensed Light" panose="02000000000000000000" pitchFamily="2" charset="0"/>
                <a:cs typeface="Arial Narrow"/>
              </a:rPr>
              <a:t> reviews_b_2325104.html&gt;.</a:t>
            </a:r>
            <a:endParaRPr lang="en-CA" sz="1200" spc="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a:solidFill>
                  <a:srgbClr val="000000"/>
                </a:solidFill>
                <a:latin typeface="Roboto Condensed Light" panose="02000000000000000000" pitchFamily="2" charset="0"/>
                <a:cs typeface="Arial Narrow"/>
              </a:rPr>
              <a:t>Denning, </a:t>
            </a:r>
            <a:r>
              <a:rPr lang="en-CA" sz="1200" spc="-30">
                <a:solidFill>
                  <a:srgbClr val="000000"/>
                </a:solidFill>
                <a:latin typeface="Roboto Condensed Light" panose="02000000000000000000" pitchFamily="2" charset="0"/>
                <a:cs typeface="Arial Narrow"/>
              </a:rPr>
              <a:t>Steve. </a:t>
            </a:r>
            <a:r>
              <a:rPr lang="en-CA" sz="1200" spc="-27">
                <a:solidFill>
                  <a:srgbClr val="000000"/>
                </a:solidFill>
                <a:latin typeface="Roboto Condensed Light" panose="02000000000000000000" pitchFamily="2" charset="0"/>
                <a:cs typeface="Arial Narrow"/>
              </a:rPr>
              <a:t>“The Case </a:t>
            </a:r>
            <a:r>
              <a:rPr lang="en-CA" sz="1200" spc="-30">
                <a:solidFill>
                  <a:srgbClr val="000000"/>
                </a:solidFill>
                <a:latin typeface="Roboto Condensed Light" panose="02000000000000000000" pitchFamily="2" charset="0"/>
                <a:cs typeface="Arial Narrow"/>
              </a:rPr>
              <a:t>Against Agile: </a:t>
            </a:r>
            <a:r>
              <a:rPr lang="en-CA" sz="1200" spc="-64">
                <a:solidFill>
                  <a:srgbClr val="000000"/>
                </a:solidFill>
                <a:latin typeface="Roboto Condensed Light" panose="02000000000000000000" pitchFamily="2" charset="0"/>
                <a:cs typeface="Arial Narrow"/>
              </a:rPr>
              <a:t>Ten </a:t>
            </a:r>
            <a:r>
              <a:rPr lang="en-CA" sz="1200" spc="-33">
                <a:solidFill>
                  <a:srgbClr val="000000"/>
                </a:solidFill>
                <a:latin typeface="Roboto Condensed Light" panose="02000000000000000000" pitchFamily="2" charset="0"/>
                <a:cs typeface="Arial Narrow"/>
              </a:rPr>
              <a:t>Perennial Management Objections.” </a:t>
            </a:r>
            <a:r>
              <a:rPr lang="en-CA" sz="1200" spc="-36">
                <a:solidFill>
                  <a:srgbClr val="000000"/>
                </a:solidFill>
                <a:latin typeface="Roboto Condensed Light" panose="02000000000000000000" pitchFamily="2" charset="0"/>
                <a:cs typeface="Arial Narrow"/>
              </a:rPr>
              <a:t>Forbes  </a:t>
            </a:r>
            <a:r>
              <a:rPr lang="en-CA" sz="1200" spc="-33">
                <a:solidFill>
                  <a:srgbClr val="000000"/>
                </a:solidFill>
                <a:latin typeface="Roboto Condensed Light" panose="02000000000000000000" pitchFamily="2" charset="0"/>
                <a:cs typeface="Arial Narrow"/>
              </a:rPr>
              <a:t>Magazine.</a:t>
            </a:r>
            <a:r>
              <a:rPr lang="en-CA" sz="1200" spc="-64">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17</a:t>
            </a:r>
            <a:r>
              <a:rPr lang="en-CA" sz="1200" spc="-124">
                <a:solidFill>
                  <a:srgbClr val="000000"/>
                </a:solidFill>
                <a:latin typeface="Roboto Condensed Light" panose="02000000000000000000" pitchFamily="2" charset="0"/>
                <a:cs typeface="Arial Narrow"/>
              </a:rPr>
              <a:t> </a:t>
            </a:r>
            <a:r>
              <a:rPr lang="en-CA" sz="1200" spc="-42">
                <a:solidFill>
                  <a:srgbClr val="000000"/>
                </a:solidFill>
                <a:latin typeface="Roboto Condensed Light" panose="02000000000000000000" pitchFamily="2" charset="0"/>
                <a:cs typeface="Arial Narrow"/>
              </a:rPr>
              <a:t>Apr.</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2012.</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4">
                <a:solidFill>
                  <a:srgbClr val="000000"/>
                </a:solidFill>
                <a:latin typeface="Roboto Condensed Light" panose="02000000000000000000" pitchFamily="2" charset="0"/>
                <a:cs typeface="Arial Narrow"/>
              </a:rPr>
              <a:t> </a:t>
            </a:r>
            <a:r>
              <a:rPr lang="en-CA" sz="1200" spc="-49">
                <a:solidFill>
                  <a:srgbClr val="000000"/>
                </a:solidFill>
                <a:latin typeface="Roboto Condensed Light" panose="02000000000000000000" pitchFamily="2" charset="0"/>
                <a:cs typeface="Arial Narrow"/>
              </a:rPr>
              <a:t>Nov.</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58">
                <a:solidFill>
                  <a:srgbClr val="000000"/>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2576B7"/>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the-case-against-agile-ten-perennial-management-objections/&gt;.</a:t>
            </a:r>
            <a:endParaRPr lang="en-CA" sz="1200" spc="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Estis</a:t>
            </a:r>
            <a:r>
              <a:rPr lang="en-CA" sz="1200" spc="-30">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Ryan.</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“Blowing</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up</a:t>
            </a:r>
            <a:r>
              <a:rPr lang="en-CA" sz="1200" spc="-61">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the</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Review:</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Interview</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with</a:t>
            </a:r>
            <a:r>
              <a:rPr lang="en-CA" sz="1200" spc="-12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Adobe’s</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Donna</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Morris.”</a:t>
            </a:r>
            <a:r>
              <a:rPr lang="en-CA" sz="1200" spc="-64">
                <a:solidFill>
                  <a:srgbClr val="000000"/>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Ryan  </a:t>
            </a:r>
            <a:r>
              <a:rPr lang="en-CA" sz="1200" spc="-30" err="1">
                <a:solidFill>
                  <a:srgbClr val="000000"/>
                </a:solidFill>
                <a:latin typeface="Roboto Condensed Light" panose="02000000000000000000" pitchFamily="2" charset="0"/>
                <a:cs typeface="Arial Narrow"/>
              </a:rPr>
              <a:t>Estis</a:t>
            </a:r>
            <a:r>
              <a:rPr lang="en-CA" sz="1200" spc="-61">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&amp;</a:t>
            </a:r>
            <a:r>
              <a:rPr lang="en-CA" sz="1200" spc="-118">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Associates.</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17</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June</a:t>
            </a:r>
            <a:r>
              <a:rPr lang="en-CA" sz="1200" spc="-58">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58">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30">
                <a:solidFill>
                  <a:srgbClr val="2576B7"/>
                </a:solidFill>
                <a:latin typeface="Roboto Condensed Light" panose="02000000000000000000" pitchFamily="2" charset="0"/>
                <a:cs typeface="Arial Narrow"/>
              </a:rPr>
              <a:t>.</a:t>
            </a:r>
            <a:r>
              <a:rPr lang="en-CA" sz="1200" spc="-61">
                <a:solidFill>
                  <a:srgbClr val="2576B7"/>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rPr>
              <a:t>&lt;</a:t>
            </a:r>
            <a:r>
              <a:rPr lang="en-CA" sz="1200" spc="-36">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2576B7"/>
                </a:solidFill>
                <a:latin typeface="Roboto Condensed Light" panose="02000000000000000000" pitchFamily="2" charset="0"/>
                <a:cs typeface="Arial Narrow"/>
              </a:rPr>
              <a:t>.</a:t>
            </a:r>
            <a:endParaRPr lang="en-CA" sz="120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a:solidFill>
                <a:srgbClr val="000000"/>
              </a:solidFill>
            </a:endParaRPr>
          </a:p>
          <a:p>
            <a:pPr marL="0" indent="0" algn="l">
              <a:lnSpc>
                <a:spcPct val="110000"/>
              </a:lnSpc>
              <a:spcAft>
                <a:spcPts val="1200"/>
              </a:spcAft>
              <a:buFont typeface="Arial" panose="020B0604020202020204" pitchFamily="34" charset="0"/>
              <a:buNone/>
              <a:tabLst/>
            </a:pPr>
            <a:endParaRPr lang="en-US" sz="120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err="1">
              <a:solidFill>
                <a:srgbClr val="000000"/>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984813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buFontTx/>
              <a:defRPr b="0" i="0">
                <a:solidFill>
                  <a:srgbClr val="4A4A4A"/>
                </a:solidFill>
                <a:ea typeface="+mj-lt"/>
                <a:cs typeface="+mj-lt"/>
              </a:defRPr>
            </a:lvl1pPr>
          </a:lstStyle>
          <a:p>
            <a:r>
              <a:rPr lang="en-US"/>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9" y="1085064"/>
            <a:ext cx="4656325" cy="726888"/>
          </a:xfrm>
          <a:prstGeom prst="rect">
            <a:avLst/>
          </a:prstGeom>
        </p:spPr>
        <p:txBody>
          <a:bodyPr lIns="0" tIns="0" rIns="0" bIns="0">
            <a:noAutofit/>
          </a:bodyPr>
          <a:lstStyle>
            <a:lvl1pPr marL="0" indent="0">
              <a:lnSpc>
                <a:spcPct val="100000"/>
              </a:lnSpc>
              <a:buFontTx/>
              <a:buNone/>
              <a:defRPr sz="1200" b="0" i="0">
                <a:solidFill>
                  <a:srgbClr val="2576B7"/>
                </a:solidFill>
                <a:latin typeface="Montserrat SemiBold" pitchFamily="2" charset="77"/>
                <a:ea typeface="+mn-lt"/>
                <a:cs typeface="+mn-lt"/>
              </a:defRPr>
            </a:lvl1pPr>
          </a:lstStyle>
          <a:p>
            <a:pPr lvl="0"/>
            <a:r>
              <a:rPr lang="en-US"/>
              <a:t>Click to edit Master text styles</a:t>
            </a:r>
          </a:p>
        </p:txBody>
      </p:sp>
    </p:spTree>
    <p:extLst>
      <p:ext uri="{BB962C8B-B14F-4D97-AF65-F5344CB8AC3E}">
        <p14:creationId xmlns:p14="http://schemas.microsoft.com/office/powerpoint/2010/main" val="1982130350"/>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900"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sz="1800">
              <a:ea typeface="+mn-lt"/>
              <a:cs typeface="+mn-lt"/>
            </a:endParaRPr>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3"/>
            <a:ext cx="8480612" cy="519691"/>
          </a:xfrm>
        </p:spPr>
        <p:txBody>
          <a:bodyPr>
            <a:noAutofit/>
          </a:bodyPr>
          <a:lstStyle>
            <a:lvl1pPr>
              <a:lnSpc>
                <a:spcPct val="90000"/>
              </a:lnSpc>
              <a:buFontTx/>
              <a:defRPr b="0" i="0">
                <a:solidFill>
                  <a:srgbClr val="4A4A4A"/>
                </a:solidFill>
                <a:ea typeface="+mj-lt"/>
                <a:cs typeface="+mj-lt"/>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9" y="1177271"/>
            <a:ext cx="5686987" cy="456696"/>
          </a:xfrm>
          <a:prstGeom prst="rect">
            <a:avLst/>
          </a:prstGeom>
        </p:spPr>
        <p:txBody>
          <a:bodyPr lIns="0" tIns="0" rIns="0" bIns="0">
            <a:noAutofit/>
          </a:bodyPr>
          <a:lstStyle>
            <a:lvl1pPr marL="0" indent="0">
              <a:lnSpc>
                <a:spcPct val="90000"/>
              </a:lnSpc>
              <a:buFontTx/>
              <a:buNone/>
              <a:defRPr sz="2000" b="0" i="0">
                <a:solidFill>
                  <a:srgbClr val="4A4A4A"/>
                </a:solidFill>
                <a:latin typeface="Montserrat SemiBold" pitchFamily="2" charset="77"/>
                <a:ea typeface="+mn-lt"/>
                <a:cs typeface="+mn-lt"/>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5" y="662318"/>
            <a:ext cx="2531187" cy="3783558"/>
          </a:xfrm>
          <a:prstGeom prst="rect">
            <a:avLst/>
          </a:prstGeom>
        </p:spPr>
        <p:txBody>
          <a:bodyPr lIns="0" tIns="0" rIns="0" bIns="0" numCol="1" spcCol="360000">
            <a:noAutofit/>
          </a:bodyPr>
          <a:lstStyle>
            <a:lvl1pPr marL="0" indent="0">
              <a:lnSpc>
                <a:spcPct val="110000"/>
              </a:lnSpc>
              <a:buFontTx/>
              <a:buNone/>
              <a:defRPr sz="1200" b="0" i="0">
                <a:solidFill>
                  <a:schemeClr val="bg1"/>
                </a:solidFill>
                <a:latin typeface="Roboto Condensed Light" panose="02000000000000000000" pitchFamily="2" charset="0"/>
                <a:ea typeface="+mn-lt"/>
                <a:cs typeface="+mn-lt"/>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FontTx/>
              <a:buNone/>
              <a:defRPr sz="1800" b="0" i="0">
                <a:solidFill>
                  <a:srgbClr val="2576B7"/>
                </a:solidFill>
                <a:latin typeface="Montserrat SemiBold" pitchFamily="2" charset="77"/>
                <a:ea typeface="+mn-lt"/>
                <a:cs typeface="+mn-lt"/>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5" y="4720830"/>
            <a:ext cx="2542732" cy="473616"/>
          </a:xfrm>
          <a:prstGeom prst="rect">
            <a:avLst/>
          </a:prstGeom>
        </p:spPr>
        <p:txBody>
          <a:bodyPr lIns="0" tIns="0" rIns="0" bIns="0">
            <a:noAutofit/>
          </a:bodyPr>
          <a:lstStyle>
            <a:lvl1pPr marL="0" indent="0">
              <a:lnSpc>
                <a:spcPct val="90000"/>
              </a:lnSpc>
              <a:buFontTx/>
              <a:buNone/>
              <a:defRPr sz="1600" b="0" i="0">
                <a:solidFill>
                  <a:schemeClr val="bg1"/>
                </a:solidFill>
                <a:latin typeface="Exo" panose="02000503000000000000" pitchFamily="2" charset="77"/>
                <a:ea typeface="+mn-lt"/>
                <a:cs typeface="+mn-lt"/>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31"/>
            <a:ext cx="2544797" cy="1324301"/>
          </a:xfrm>
          <a:prstGeom prst="rect">
            <a:avLst/>
          </a:prstGeom>
        </p:spPr>
        <p:txBody>
          <a:bodyPr lIns="0" tIns="0" rIns="0" bIns="0" numCol="1" spcCol="360000">
            <a:noAutofit/>
          </a:bodyPr>
          <a:lstStyle>
            <a:lvl1pPr marL="0" indent="0">
              <a:lnSpc>
                <a:spcPct val="110000"/>
              </a:lnSpc>
              <a:buFontTx/>
              <a:buNone/>
              <a:defRPr sz="1200" b="0" i="0">
                <a:solidFill>
                  <a:schemeClr val="bg1"/>
                </a:solidFill>
                <a:latin typeface="Roboto Condensed Light" panose="02000000000000000000" pitchFamily="2" charset="0"/>
                <a:ea typeface="+mn-lt"/>
                <a:cs typeface="+mn-lt"/>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4" y="4835638"/>
            <a:ext cx="7070567" cy="939371"/>
          </a:xfrm>
          <a:prstGeom prst="rect">
            <a:avLst/>
          </a:prstGeom>
        </p:spPr>
        <p:txBody>
          <a:bodyPr lIns="0" tIns="0" rIns="0" bIns="0">
            <a:noAutofit/>
          </a:bodyPr>
          <a:lstStyle>
            <a:lvl1pPr marL="0" indent="0">
              <a:lnSpc>
                <a:spcPct val="90000"/>
              </a:lnSpc>
              <a:buFontTx/>
              <a:buNone/>
              <a:defRPr sz="2000" b="1" i="0" spc="0">
                <a:solidFill>
                  <a:srgbClr val="4A4A4A"/>
                </a:solidFill>
                <a:latin typeface="Montserrat SemiBold" panose="020B0604020202020204" charset="0"/>
                <a:ea typeface="+mn-lt"/>
                <a:cs typeface="+mn-lt"/>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5"/>
            <a:ext cx="5237948" cy="1263015"/>
          </a:xfrm>
          <a:prstGeom prst="rect">
            <a:avLst/>
          </a:prstGeom>
        </p:spPr>
        <p:txBody>
          <a:bodyPr lIns="0" tIns="0" rIns="0" bIns="0">
            <a:noAutofit/>
          </a:bodyPr>
          <a:lstStyle>
            <a:lvl1pPr marL="0" indent="0">
              <a:lnSpc>
                <a:spcPct val="90000"/>
              </a:lnSpc>
              <a:buFontTx/>
              <a:buNone/>
              <a:defRPr sz="1600" b="0" i="0">
                <a:solidFill>
                  <a:srgbClr val="000000"/>
                </a:solidFill>
                <a:latin typeface="Exo" panose="02000503000000000000" pitchFamily="2" charset="77"/>
                <a:ea typeface="+mn-lt"/>
                <a:cs typeface="+mn-lt"/>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2" y="6449570"/>
            <a:ext cx="3438335"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a:solidFill>
                  <a:schemeClr val="bg1"/>
                </a:solidFill>
                <a:latin typeface="Exo" panose="02000503000000000000" pitchFamily="2" charset="77"/>
                <a:ea typeface="+mn-lt"/>
                <a:cs typeface="+mn-lt"/>
              </a:rPr>
              <a:t>Info-</a:t>
            </a:r>
            <a:r>
              <a:rPr lang="en-CA" sz="800" spc="-103">
                <a:solidFill>
                  <a:schemeClr val="bg1"/>
                </a:solidFill>
                <a:latin typeface="Exo" panose="02000503000000000000" pitchFamily="2" charset="77"/>
                <a:ea typeface="+mn-lt"/>
                <a:cs typeface="+mn-lt"/>
              </a:rPr>
              <a:t>T</a:t>
            </a:r>
            <a:r>
              <a:rPr lang="en-CA" sz="800" spc="-15">
                <a:solidFill>
                  <a:schemeClr val="bg1"/>
                </a:solidFill>
                <a:latin typeface="Exo" panose="02000503000000000000" pitchFamily="2" charset="77"/>
                <a:ea typeface="+mn-lt"/>
                <a:cs typeface="+mn-lt"/>
              </a:rPr>
              <a:t>ec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Researc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Grou</a:t>
            </a:r>
            <a:r>
              <a:rPr lang="en-CA" sz="800" spc="6">
                <a:solidFill>
                  <a:schemeClr val="bg1"/>
                </a:solidFill>
                <a:latin typeface="Exo" panose="02000503000000000000" pitchFamily="2" charset="77"/>
                <a:ea typeface="+mn-lt"/>
                <a:cs typeface="+mn-lt"/>
              </a:rPr>
              <a:t>p  |  </a:t>
            </a:r>
            <a:fld id="{81D60167-4931-47E6-BA6A-407CBD079E47}" type="slidenum">
              <a:rPr lang="en-CA" sz="800" spc="6" smtClean="0">
                <a:solidFill>
                  <a:schemeClr val="bg1"/>
                </a:solidFill>
                <a:latin typeface="Exo" panose="02000503000000000000" pitchFamily="2" charset="77"/>
                <a:ea typeface="+mn-lt"/>
                <a:cs typeface="+mn-lt"/>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spc="6">
              <a:solidFill>
                <a:schemeClr val="bg1"/>
              </a:solidFill>
              <a:latin typeface="Exo" panose="02000503000000000000" pitchFamily="2" charset="77"/>
              <a:ea typeface="+mn-lt"/>
              <a:cs typeface="+mn-lt"/>
            </a:endParaRPr>
          </a:p>
        </p:txBody>
      </p:sp>
    </p:spTree>
    <p:extLst>
      <p:ext uri="{BB962C8B-B14F-4D97-AF65-F5344CB8AC3E}">
        <p14:creationId xmlns:p14="http://schemas.microsoft.com/office/powerpoint/2010/main" val="159472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7" y="544769"/>
            <a:ext cx="5632357" cy="1130188"/>
          </a:xfrm>
        </p:spPr>
        <p:txBody>
          <a:bodyPr>
            <a:noAutofit/>
          </a:bodyPr>
          <a:lstStyle>
            <a:lvl1pPr>
              <a:buFontTx/>
              <a:defRPr b="0" i="0">
                <a:ea typeface="+mj-lt"/>
                <a:cs typeface="+mj-lt"/>
              </a:defRPr>
            </a:lvl1pPr>
          </a:lstStyle>
          <a:p>
            <a:r>
              <a:rPr lang="en-US"/>
              <a:t>Click to edit Master title style</a:t>
            </a:r>
          </a:p>
        </p:txBody>
      </p:sp>
    </p:spTree>
    <p:extLst>
      <p:ext uri="{BB962C8B-B14F-4D97-AF65-F5344CB8AC3E}">
        <p14:creationId xmlns:p14="http://schemas.microsoft.com/office/powerpoint/2010/main" val="370020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81123"/>
      </p:ext>
    </p:extLst>
  </p:cSld>
  <p:clrMapOvr>
    <a:masterClrMapping/>
  </p:clrMapOvr>
  <p:extLst>
    <p:ext uri="{DCECCB84-F9BA-43D5-87BE-67443E8EF086}">
      <p15:sldGuideLst xmlns:p15="http://schemas.microsoft.com/office/powerpoint/2012/main">
        <p15:guide id="1" orient="horz" pos="57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buFontTx/>
              <a:defRPr b="0" i="0">
                <a:ea typeface="+mj-lt"/>
                <a:cs typeface="+mj-lt"/>
              </a:defRPr>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FontTx/>
              <a:buNone/>
              <a:defRPr sz="2000" b="0" i="0" spc="0">
                <a:solidFill>
                  <a:srgbClr val="2576B7"/>
                </a:solidFill>
                <a:latin typeface="Montserrat Medium" pitchFamily="2" charset="77"/>
                <a:ea typeface="+mn-lt"/>
                <a:cs typeface="+mn-lt"/>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70" indent="-17937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587" indent="-171433">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8916" indent="-17460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245" indent="-177782">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050" indent="-171433">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1225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9" y="1648758"/>
            <a:ext cx="5686987" cy="456696"/>
          </a:xfrm>
          <a:prstGeom prst="rect">
            <a:avLst/>
          </a:prstGeom>
        </p:spPr>
        <p:txBody>
          <a:bodyPr lIns="0" tIns="0" rIns="0" bIns="0">
            <a:noAutofit/>
          </a:bodyPr>
          <a:lstStyle>
            <a:lvl1pPr marL="0" indent="0">
              <a:lnSpc>
                <a:spcPct val="110000"/>
              </a:lnSpc>
              <a:buFontTx/>
              <a:buNone/>
              <a:defRPr sz="2000" b="0" i="0">
                <a:solidFill>
                  <a:srgbClr val="4A4A4A"/>
                </a:solidFill>
                <a:latin typeface="Montserrat SemiBold" pitchFamily="2" charset="77"/>
                <a:ea typeface="+mn-lt"/>
                <a:cs typeface="+mn-lt"/>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FontTx/>
              <a:buNone/>
              <a:defRPr sz="1600" b="0" i="0">
                <a:solidFill>
                  <a:srgbClr val="2576B7"/>
                </a:solidFill>
                <a:latin typeface="Exo" panose="02000503000000000000" pitchFamily="2" charset="77"/>
                <a:ea typeface="+mn-lt"/>
                <a:cs typeface="+mn-lt"/>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7" y="530021"/>
            <a:ext cx="7885768" cy="1130188"/>
          </a:xfrm>
        </p:spPr>
        <p:txBody>
          <a:bodyPr>
            <a:noAutofit/>
          </a:bodyPr>
          <a:lstStyle>
            <a:lvl1pPr>
              <a:lnSpc>
                <a:spcPct val="90000"/>
              </a:lnSpc>
              <a:buFontTx/>
              <a:defRPr b="0" i="0">
                <a:solidFill>
                  <a:srgbClr val="4A4A4A"/>
                </a:solidFill>
                <a:ea typeface="+mj-lt"/>
                <a:cs typeface="+mj-lt"/>
              </a:defRPr>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6" y="3114373"/>
            <a:ext cx="6678613" cy="2403927"/>
          </a:xfrm>
          <a:prstGeom prst="rect">
            <a:avLst/>
          </a:prstGeom>
        </p:spPr>
        <p:txBody>
          <a:bodyPr lIns="0" tIns="0" rIns="0" bIns="0" numCol="1" spcCol="292608"/>
          <a:lstStyle>
            <a:lvl1pPr marL="179370" indent="-17937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587" indent="-171433">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8916" indent="-17460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245" indent="-177782">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050" indent="-171433">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6312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Slide-Dark-bk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9" y="1648758"/>
            <a:ext cx="5686987" cy="456696"/>
          </a:xfrm>
          <a:prstGeom prst="rect">
            <a:avLst/>
          </a:prstGeom>
        </p:spPr>
        <p:txBody>
          <a:bodyPr lIns="0" tIns="0" rIns="0" bIns="0">
            <a:noAutofit/>
          </a:bodyPr>
          <a:lstStyle>
            <a:lvl1pPr marL="0" indent="0">
              <a:lnSpc>
                <a:spcPct val="110000"/>
              </a:lnSpc>
              <a:buFontTx/>
              <a:buNone/>
              <a:defRPr sz="2000" b="0" i="0">
                <a:solidFill>
                  <a:srgbClr val="4A4A4A"/>
                </a:solidFill>
                <a:latin typeface="Montserrat SemiBold" pitchFamily="2" charset="77"/>
                <a:ea typeface="+mn-lt"/>
                <a:cs typeface="+mn-lt"/>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FontTx/>
              <a:buNone/>
              <a:defRPr sz="1600" b="0" i="0">
                <a:solidFill>
                  <a:srgbClr val="2576B7"/>
                </a:solidFill>
                <a:latin typeface="Exo" panose="02000503000000000000" pitchFamily="2" charset="77"/>
                <a:ea typeface="+mn-lt"/>
                <a:cs typeface="+mn-lt"/>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buFontTx/>
              <a:defRPr b="0" i="0">
                <a:ea typeface="+mj-lt"/>
                <a:cs typeface="+mj-lt"/>
              </a:defRPr>
            </a:lvl1pPr>
          </a:lstStyle>
          <a:p>
            <a:r>
              <a:rPr lang="en-US"/>
              <a:t>Click to edit Master title style</a:t>
            </a:r>
          </a:p>
        </p:txBody>
      </p:sp>
      <p:sp>
        <p:nvSpPr>
          <p:cNvPr id="8" name="Rectangle 7">
            <a:extLst>
              <a:ext uri="{FF2B5EF4-FFF2-40B4-BE49-F238E27FC236}">
                <a16:creationId xmlns:a16="http://schemas.microsoft.com/office/drawing/2014/main" id="{5BD26176-8E72-8545-BF35-F0975CEECAC1}"/>
              </a:ext>
            </a:extLst>
          </p:cNvPr>
          <p:cNvSpPr/>
          <p:nvPr userDrawn="1"/>
        </p:nvSpPr>
        <p:spPr>
          <a:xfrm>
            <a:off x="8005764" y="0"/>
            <a:ext cx="4187824" cy="6858000"/>
          </a:xfrm>
          <a:prstGeom prst="rect">
            <a:avLst/>
          </a:prstGeom>
          <a:gradFill>
            <a:gsLst>
              <a:gs pos="0">
                <a:srgbClr val="414141"/>
              </a:gs>
              <a:gs pos="85000">
                <a:schemeClr val="tx2">
                  <a:lumMod val="5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1800">
              <a:ea typeface="+mn-lt"/>
              <a:cs typeface="+mn-lt"/>
            </a:endParaRP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ea typeface="+mn-lt"/>
                <a:cs typeface="+mn-lt"/>
              </a:rPr>
              <a:t>Info-</a:t>
            </a:r>
            <a:r>
              <a:rPr lang="en-CA" sz="800" spc="-103">
                <a:solidFill>
                  <a:schemeClr val="bg1"/>
                </a:solidFill>
                <a:latin typeface="Exo" panose="02000503000000000000" pitchFamily="2" charset="77"/>
                <a:ea typeface="+mn-lt"/>
                <a:cs typeface="+mn-lt"/>
              </a:rPr>
              <a:t>T</a:t>
            </a:r>
            <a:r>
              <a:rPr lang="en-CA" sz="800" spc="-15">
                <a:solidFill>
                  <a:schemeClr val="bg1"/>
                </a:solidFill>
                <a:latin typeface="Exo" panose="02000503000000000000" pitchFamily="2" charset="77"/>
                <a:ea typeface="+mn-lt"/>
                <a:cs typeface="+mn-lt"/>
              </a:rPr>
              <a:t>ec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Researc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Grou</a:t>
            </a:r>
            <a:r>
              <a:rPr lang="en-CA" sz="800" spc="6">
                <a:solidFill>
                  <a:schemeClr val="bg1"/>
                </a:solidFill>
                <a:latin typeface="Exo" panose="02000503000000000000" pitchFamily="2" charset="77"/>
                <a:ea typeface="+mn-lt"/>
                <a:cs typeface="+mn-lt"/>
              </a:rPr>
              <a:t>p  |  </a:t>
            </a:r>
            <a:fld id="{81D60167-4931-47E6-BA6A-407CBD079E47}" type="slidenum">
              <a:rPr lang="en-CA" sz="800" spc="6" smtClean="0">
                <a:solidFill>
                  <a:schemeClr val="bg1"/>
                </a:solidFill>
                <a:latin typeface="Exo" panose="02000503000000000000" pitchFamily="2" charset="77"/>
                <a:ea typeface="+mn-lt"/>
                <a:cs typeface="+mn-lt"/>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ea typeface="+mn-lt"/>
              <a:cs typeface="+mn-lt"/>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70" indent="-17937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587" indent="-171433">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8916" indent="-17460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245" indent="-177782">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050" indent="-171433">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5841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9" y="1648758"/>
            <a:ext cx="5686987" cy="456696"/>
          </a:xfrm>
          <a:prstGeom prst="rect">
            <a:avLst/>
          </a:prstGeom>
        </p:spPr>
        <p:txBody>
          <a:bodyPr lIns="0" tIns="0" rIns="0" bIns="0">
            <a:noAutofit/>
          </a:bodyPr>
          <a:lstStyle>
            <a:lvl1pPr marL="0" indent="0">
              <a:lnSpc>
                <a:spcPct val="110000"/>
              </a:lnSpc>
              <a:buFontTx/>
              <a:buNone/>
              <a:defRPr sz="2000" b="0" i="0">
                <a:solidFill>
                  <a:srgbClr val="4A4A4A"/>
                </a:solidFill>
                <a:latin typeface="Montserrat SemiBold" pitchFamily="2" charset="77"/>
                <a:ea typeface="+mn-lt"/>
                <a:cs typeface="+mn-lt"/>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FontTx/>
              <a:buNone/>
              <a:defRPr sz="1600" b="0" i="0">
                <a:solidFill>
                  <a:srgbClr val="2576B7"/>
                </a:solidFill>
                <a:latin typeface="Exo" panose="02000503000000000000" pitchFamily="2" charset="77"/>
                <a:ea typeface="+mn-lt"/>
                <a:cs typeface="+mn-lt"/>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buFontTx/>
              <a:defRPr b="0" i="0">
                <a:ea typeface="+mj-lt"/>
                <a:cs typeface="+mj-lt"/>
              </a:defRPr>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ea typeface="+mn-lt"/>
                <a:cs typeface="+mn-lt"/>
              </a:rPr>
              <a:t>Info-</a:t>
            </a:r>
            <a:r>
              <a:rPr lang="en-CA" sz="800" spc="-103">
                <a:solidFill>
                  <a:schemeClr val="bg1"/>
                </a:solidFill>
                <a:latin typeface="Exo" panose="02000503000000000000" pitchFamily="2" charset="77"/>
                <a:ea typeface="+mn-lt"/>
                <a:cs typeface="+mn-lt"/>
              </a:rPr>
              <a:t>T</a:t>
            </a:r>
            <a:r>
              <a:rPr lang="en-CA" sz="800" spc="-15">
                <a:solidFill>
                  <a:schemeClr val="bg1"/>
                </a:solidFill>
                <a:latin typeface="Exo" panose="02000503000000000000" pitchFamily="2" charset="77"/>
                <a:ea typeface="+mn-lt"/>
                <a:cs typeface="+mn-lt"/>
              </a:rPr>
              <a:t>ec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Researc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Grou</a:t>
            </a:r>
            <a:r>
              <a:rPr lang="en-CA" sz="800" spc="6">
                <a:solidFill>
                  <a:schemeClr val="bg1"/>
                </a:solidFill>
                <a:latin typeface="Exo" panose="02000503000000000000" pitchFamily="2" charset="77"/>
                <a:ea typeface="+mn-lt"/>
                <a:cs typeface="+mn-lt"/>
              </a:rPr>
              <a:t>p  |  </a:t>
            </a:r>
            <a:fld id="{81D60167-4931-47E6-BA6A-407CBD079E47}" type="slidenum">
              <a:rPr lang="en-CA" sz="800" spc="6" smtClean="0">
                <a:solidFill>
                  <a:schemeClr val="bg1"/>
                </a:solidFill>
                <a:latin typeface="Exo" panose="02000503000000000000" pitchFamily="2" charset="77"/>
                <a:ea typeface="+mn-lt"/>
                <a:cs typeface="+mn-lt"/>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ea typeface="+mn-lt"/>
              <a:cs typeface="+mn-lt"/>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1800">
              <a:ea typeface="+mn-lt"/>
              <a:cs typeface="+mn-lt"/>
            </a:endParaRPr>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4" y="6451498"/>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ea typeface="+mn-lt"/>
                <a:cs typeface="+mn-lt"/>
              </a:rPr>
              <a:t>Info-</a:t>
            </a:r>
            <a:r>
              <a:rPr lang="en-CA" sz="800" spc="-103">
                <a:solidFill>
                  <a:schemeClr val="tx1">
                    <a:lumMod val="50000"/>
                  </a:schemeClr>
                </a:solidFill>
                <a:latin typeface="Exo" panose="02000503000000000000" pitchFamily="2" charset="77"/>
                <a:ea typeface="+mn-lt"/>
                <a:cs typeface="+mn-lt"/>
              </a:rPr>
              <a:t>T</a:t>
            </a:r>
            <a:r>
              <a:rPr lang="en-CA" sz="800" spc="-15">
                <a:solidFill>
                  <a:schemeClr val="tx1">
                    <a:lumMod val="50000"/>
                  </a:schemeClr>
                </a:solidFill>
                <a:latin typeface="Exo" panose="02000503000000000000" pitchFamily="2" charset="77"/>
                <a:ea typeface="+mn-lt"/>
                <a:cs typeface="+mn-lt"/>
              </a:rPr>
              <a:t>ec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Researc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Grou</a:t>
            </a:r>
            <a:r>
              <a:rPr lang="en-CA" sz="800" spc="6">
                <a:solidFill>
                  <a:schemeClr val="tx1">
                    <a:lumMod val="50000"/>
                  </a:schemeClr>
                </a:solidFill>
                <a:latin typeface="Exo" panose="02000503000000000000" pitchFamily="2" charset="77"/>
                <a:ea typeface="+mn-lt"/>
                <a:cs typeface="+mn-lt"/>
              </a:rPr>
              <a:t>p  |  </a:t>
            </a:r>
            <a:fld id="{81D60167-4931-47E6-BA6A-407CBD079E47}" type="slidenum">
              <a:rPr lang="en-CA" sz="800" spc="6" smtClean="0">
                <a:solidFill>
                  <a:schemeClr val="tx1">
                    <a:lumMod val="50000"/>
                  </a:schemeClr>
                </a:solidFill>
                <a:latin typeface="Exo" panose="02000503000000000000" pitchFamily="2" charset="77"/>
                <a:ea typeface="+mn-lt"/>
                <a:cs typeface="+mn-lt"/>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ea typeface="+mn-lt"/>
              <a:cs typeface="+mn-lt"/>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6" y="3135637"/>
            <a:ext cx="5689600" cy="2744168"/>
          </a:xfrm>
          <a:prstGeom prst="rect">
            <a:avLst/>
          </a:prstGeom>
        </p:spPr>
        <p:txBody>
          <a:bodyPr lIns="0" tIns="0" rIns="0" bIns="0" numCol="1" spcCol="292608"/>
          <a:lstStyle>
            <a:lvl1pPr marL="179370" indent="-17937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587" indent="-171433">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8916" indent="-17460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245" indent="-177782">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050" indent="-171433">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375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Generic">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3B516A-EFFC-6246-AECE-1B5BAC3B0EDB}"/>
              </a:ext>
            </a:extLst>
          </p:cNvPr>
          <p:cNvSpPr>
            <a:spLocks noGrp="1"/>
          </p:cNvSpPr>
          <p:nvPr>
            <p:ph idx="1"/>
          </p:nvPr>
        </p:nvSpPr>
        <p:spPr/>
        <p:txBody>
          <a:bodyPr/>
          <a:lstStyle>
            <a:lvl1pPr marL="0" indent="0">
              <a:buFontTx/>
              <a:buNone/>
              <a:defRPr sz="2400" b="1" i="0">
                <a:solidFill>
                  <a:srgbClr val="717272"/>
                </a:solidFill>
                <a:latin typeface="Montserrat" pitchFamily="2" charset="77"/>
                <a:ea typeface="+mn-lt"/>
                <a:cs typeface="+mn-lt"/>
              </a:defRPr>
            </a:lvl1pPr>
            <a:lvl2pPr marL="685731" indent="-228577">
              <a:buFont typeface="Arial" panose="020B0604020202020204" pitchFamily="34" charset="0"/>
              <a:buChar char="○"/>
              <a:defRPr sz="2400">
                <a:solidFill>
                  <a:srgbClr val="4B4B4B"/>
                </a:solidFill>
                <a:ea typeface="+mn-lt"/>
                <a:cs typeface="+mn-lt"/>
              </a:defRPr>
            </a:lvl2pPr>
            <a:lvl3pPr marL="1142886" indent="-228577">
              <a:buFont typeface="Arial" panose="020B0604020202020204" pitchFamily="34" charset="0"/>
              <a:buChar char="-"/>
              <a:defRPr>
                <a:solidFill>
                  <a:srgbClr val="4B4B4B"/>
                </a:solidFill>
                <a:ea typeface="+mn-lt"/>
                <a:cs typeface="+mn-lt"/>
              </a:defRPr>
            </a:lvl3pPr>
            <a:lvl4pPr marL="1600040" indent="-228577">
              <a:buFont typeface="Arial" panose="020B0604020202020204" pitchFamily="34" charset="0"/>
              <a:buChar char="•"/>
              <a:defRPr>
                <a:solidFill>
                  <a:srgbClr val="4B4B4B"/>
                </a:solidFill>
                <a:ea typeface="+mn-lt"/>
                <a:cs typeface="+mn-lt"/>
              </a:defRPr>
            </a:lvl4pPr>
            <a:lvl5pPr marL="2057194" indent="-228577">
              <a:buFont typeface="Arial" panose="020B0604020202020204" pitchFamily="34" charset="0"/>
              <a:buChar char="○"/>
              <a:defRPr sz="1600">
                <a:solidFill>
                  <a:srgbClr val="4B4B4B"/>
                </a:solidFill>
                <a:ea typeface="+mn-lt"/>
                <a:cs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FC5C15C3-F5A7-0545-90DA-E2F93B1D238D}"/>
              </a:ext>
            </a:extLst>
          </p:cNvPr>
          <p:cNvSpPr>
            <a:spLocks noGrp="1"/>
          </p:cNvSpPr>
          <p:nvPr>
            <p:ph type="title"/>
          </p:nvPr>
        </p:nvSpPr>
        <p:spPr>
          <a:xfrm>
            <a:off x="1073868" y="1091623"/>
            <a:ext cx="10516970" cy="831706"/>
          </a:xfrm>
        </p:spPr>
        <p:txBody>
          <a:bodyPr/>
          <a:lstStyle>
            <a:lvl1pPr>
              <a:buFontTx/>
              <a:defRPr b="1" i="0">
                <a:latin typeface="Montserrat" pitchFamily="2" charset="77"/>
                <a:ea typeface="+mj-lt"/>
                <a:cs typeface="+mj-lt"/>
              </a:defRPr>
            </a:lvl1pPr>
          </a:lstStyle>
          <a:p>
            <a:r>
              <a:rPr lang="en-US"/>
              <a:t>Click to edit Master title style</a:t>
            </a:r>
          </a:p>
        </p:txBody>
      </p:sp>
    </p:spTree>
    <p:extLst>
      <p:ext uri="{BB962C8B-B14F-4D97-AF65-F5344CB8AC3E}">
        <p14:creationId xmlns:p14="http://schemas.microsoft.com/office/powerpoint/2010/main" val="1850910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E52F795C-27C2-8046-8EBA-637111198D80}"/>
              </a:ext>
            </a:extLst>
          </p:cNvPr>
          <p:cNvSpPr>
            <a:spLocks noGrp="1"/>
          </p:cNvSpPr>
          <p:nvPr>
            <p:ph type="title"/>
          </p:nvPr>
        </p:nvSpPr>
        <p:spPr>
          <a:xfrm>
            <a:off x="369016" y="528899"/>
            <a:ext cx="10516970" cy="1325563"/>
          </a:xfrm>
          <a:prstGeom prst="rect">
            <a:avLst/>
          </a:prstGeom>
        </p:spPr>
        <p:txBody>
          <a:bodyPr vert="horz" lIns="0" tIns="0" rIns="0" bIns="0" rtlCol="0" anchor="t">
            <a:normAutofit/>
          </a:bodyPr>
          <a:lstStyle>
            <a:lvl1pPr>
              <a:buFontTx/>
              <a:defRPr sz="4000" b="1" i="0">
                <a:solidFill>
                  <a:srgbClr val="717171"/>
                </a:solidFill>
                <a:latin typeface="Montserrat SemiBold" pitchFamily="2" charset="77"/>
                <a:ea typeface="+mj-lt"/>
                <a:cs typeface="+mj-lt"/>
              </a:defRPr>
            </a:lvl1pPr>
          </a:lstStyle>
          <a:p>
            <a:r>
              <a:rPr lang="en-US"/>
              <a:t>Click to edit Master title style</a:t>
            </a:r>
          </a:p>
        </p:txBody>
      </p:sp>
      <p:sp>
        <p:nvSpPr>
          <p:cNvPr id="3" name="Text Placeholder 4">
            <a:extLst>
              <a:ext uri="{FF2B5EF4-FFF2-40B4-BE49-F238E27FC236}">
                <a16:creationId xmlns:a16="http://schemas.microsoft.com/office/drawing/2014/main" id="{410EDEE3-640B-504D-9EE5-6837D51D0F1B}"/>
              </a:ext>
            </a:extLst>
          </p:cNvPr>
          <p:cNvSpPr>
            <a:spLocks noGrp="1"/>
          </p:cNvSpPr>
          <p:nvPr>
            <p:ph type="body" sz="quarter" idx="10"/>
          </p:nvPr>
        </p:nvSpPr>
        <p:spPr>
          <a:xfrm>
            <a:off x="369939" y="1098122"/>
            <a:ext cx="3832724" cy="616383"/>
          </a:xfrm>
          <a:prstGeom prst="rect">
            <a:avLst/>
          </a:prstGeom>
        </p:spPr>
        <p:txBody>
          <a:bodyPr lIns="0" tIns="0" rIns="0" bIns="0"/>
          <a:lstStyle>
            <a:lvl1pPr marL="0" indent="0">
              <a:lnSpc>
                <a:spcPct val="110000"/>
              </a:lnSpc>
              <a:buFontTx/>
              <a:buNone/>
              <a:defRPr sz="1600" b="0" i="0">
                <a:solidFill>
                  <a:srgbClr val="717171"/>
                </a:solidFill>
                <a:latin typeface="Exo" panose="02000503000000000000" pitchFamily="2" charset="77"/>
                <a:ea typeface="+mn-lt"/>
                <a:cs typeface="+mn-lt"/>
              </a:defRPr>
            </a:lvl1pPr>
            <a:lvl2pPr marL="457108" indent="0">
              <a:lnSpc>
                <a:spcPct val="110000"/>
              </a:lnSpc>
              <a:buFontTx/>
              <a:buNone/>
              <a:defRPr sz="1600" b="0" i="0">
                <a:solidFill>
                  <a:srgbClr val="717171"/>
                </a:solidFill>
                <a:latin typeface="Exo" panose="02000503000000000000" pitchFamily="2" charset="77"/>
                <a:ea typeface="+mn-lt"/>
                <a:cs typeface="+mn-lt"/>
              </a:defRPr>
            </a:lvl2pPr>
            <a:lvl3pPr marL="914218" indent="0">
              <a:lnSpc>
                <a:spcPct val="110000"/>
              </a:lnSpc>
              <a:buFontTx/>
              <a:buNone/>
              <a:defRPr sz="1600" b="0" i="0">
                <a:solidFill>
                  <a:srgbClr val="717171"/>
                </a:solidFill>
                <a:latin typeface="Exo" panose="02000503000000000000" pitchFamily="2" charset="77"/>
                <a:ea typeface="+mn-lt"/>
                <a:cs typeface="+mn-lt"/>
              </a:defRPr>
            </a:lvl3pPr>
            <a:lvl4pPr marL="1371326" indent="0">
              <a:lnSpc>
                <a:spcPct val="110000"/>
              </a:lnSpc>
              <a:buFontTx/>
              <a:buNone/>
              <a:defRPr sz="1600" b="0" i="0">
                <a:solidFill>
                  <a:srgbClr val="717171"/>
                </a:solidFill>
                <a:latin typeface="Exo" panose="02000503000000000000" pitchFamily="2" charset="77"/>
                <a:ea typeface="+mn-lt"/>
                <a:cs typeface="+mn-lt"/>
              </a:defRPr>
            </a:lvl4pPr>
            <a:lvl5pPr marL="1828434" indent="0">
              <a:lnSpc>
                <a:spcPct val="110000"/>
              </a:lnSpc>
              <a:buFontTx/>
              <a:buNone/>
              <a:defRPr sz="1600" b="0" i="0">
                <a:solidFill>
                  <a:srgbClr val="717171"/>
                </a:solidFill>
                <a:latin typeface="Exo" panose="02000503000000000000" pitchFamily="2" charset="77"/>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6436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6" y="1648758"/>
            <a:ext cx="5686987" cy="456696"/>
          </a:xfrm>
          <a:prstGeom prst="rect">
            <a:avLst/>
          </a:prstGeom>
        </p:spPr>
        <p:txBody>
          <a:bodyPr lIns="0" tIns="0" rIns="0" bIns="0">
            <a:noAutofit/>
          </a:bodyPr>
          <a:lstStyle>
            <a:lvl1pPr marL="0" indent="0">
              <a:lnSpc>
                <a:spcPct val="110000"/>
              </a:lnSpc>
              <a:buFontTx/>
              <a:buNone/>
              <a:defRPr sz="2000" b="0" i="0">
                <a:solidFill>
                  <a:srgbClr val="4A4A4A"/>
                </a:solidFill>
                <a:latin typeface="Montserrat SemiBold" pitchFamily="2" charset="77"/>
                <a:ea typeface="+mn-lt"/>
                <a:cs typeface="+mn-lt"/>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buFontTx/>
              <a:defRPr b="0" i="0">
                <a:ea typeface="+mj-lt"/>
                <a:cs typeface="+mj-lt"/>
              </a:defRPr>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3"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1800">
              <a:solidFill>
                <a:srgbClr val="1E5E92"/>
              </a:solidFill>
              <a:ea typeface="+mn-lt"/>
              <a:cs typeface="+mn-lt"/>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FontTx/>
              <a:buNone/>
              <a:defRPr sz="2000" b="0" i="0" spc="0">
                <a:solidFill>
                  <a:schemeClr val="bg1"/>
                </a:solidFill>
                <a:latin typeface="Montserrat Medium" pitchFamily="2" charset="77"/>
                <a:ea typeface="+mn-lt"/>
                <a:cs typeface="+mn-lt"/>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ea typeface="+mn-lt"/>
                <a:cs typeface="+mn-lt"/>
              </a:rPr>
              <a:t>Info-</a:t>
            </a:r>
            <a:r>
              <a:rPr lang="en-CA" sz="800" spc="-103">
                <a:solidFill>
                  <a:schemeClr val="bg1"/>
                </a:solidFill>
                <a:latin typeface="Exo" panose="02000503000000000000" pitchFamily="2" charset="77"/>
                <a:ea typeface="+mn-lt"/>
                <a:cs typeface="+mn-lt"/>
              </a:rPr>
              <a:t>T</a:t>
            </a:r>
            <a:r>
              <a:rPr lang="en-CA" sz="800" spc="-15">
                <a:solidFill>
                  <a:schemeClr val="bg1"/>
                </a:solidFill>
                <a:latin typeface="Exo" panose="02000503000000000000" pitchFamily="2" charset="77"/>
                <a:ea typeface="+mn-lt"/>
                <a:cs typeface="+mn-lt"/>
              </a:rPr>
              <a:t>ec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Researc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Grou</a:t>
            </a:r>
            <a:r>
              <a:rPr lang="en-CA" sz="800" spc="6">
                <a:solidFill>
                  <a:schemeClr val="bg1"/>
                </a:solidFill>
                <a:latin typeface="Exo" panose="02000503000000000000" pitchFamily="2" charset="77"/>
                <a:ea typeface="+mn-lt"/>
                <a:cs typeface="+mn-lt"/>
              </a:rPr>
              <a:t>p  |  </a:t>
            </a:r>
            <a:fld id="{81D60167-4931-47E6-BA6A-407CBD079E47}" type="slidenum">
              <a:rPr lang="en-CA" sz="800" spc="6" smtClean="0">
                <a:solidFill>
                  <a:schemeClr val="bg1"/>
                </a:solidFill>
                <a:latin typeface="Exo" panose="02000503000000000000" pitchFamily="2" charset="77"/>
                <a:ea typeface="+mn-lt"/>
                <a:cs typeface="+mn-lt"/>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ea typeface="+mn-lt"/>
              <a:cs typeface="+mn-lt"/>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6" y="2508316"/>
            <a:ext cx="6678613" cy="3243898"/>
          </a:xfrm>
          <a:prstGeom prst="rect">
            <a:avLst/>
          </a:prstGeom>
        </p:spPr>
        <p:txBody>
          <a:bodyPr lIns="0" tIns="0" rIns="0" bIns="0" numCol="1" spcCol="292608"/>
          <a:lstStyle>
            <a:lvl1pPr marL="179370" indent="-17937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587" indent="-171433">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8916" indent="-17460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245" indent="-177782">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050" indent="-171433">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398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ivid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0F3D0AD-86D8-2D4D-BCBE-2699EBE711E0}"/>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FontTx/>
              <a:buNone/>
              <a:defRPr sz="4400" b="1" i="0">
                <a:solidFill>
                  <a:srgbClr val="2576B7"/>
                </a:solidFill>
                <a:latin typeface="Montserrat SemiBold" pitchFamily="2" charset="77"/>
                <a:ea typeface="+mn-lt"/>
                <a:cs typeface="+mn-lt"/>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AC10CD92-8C94-1749-AA26-057CEA6B36C0}"/>
              </a:ext>
            </a:extLst>
          </p:cNvPr>
          <p:cNvSpPr>
            <a:spLocks noGrp="1"/>
          </p:cNvSpPr>
          <p:nvPr>
            <p:ph type="body" sz="quarter" idx="11" hasCustomPrompt="1"/>
          </p:nvPr>
        </p:nvSpPr>
        <p:spPr>
          <a:xfrm>
            <a:off x="650875" y="2166970"/>
            <a:ext cx="6589897" cy="2139216"/>
          </a:xfrm>
          <a:prstGeom prst="rect">
            <a:avLst/>
          </a:prstGeom>
        </p:spPr>
        <p:txBody>
          <a:bodyPr/>
          <a:lstStyle>
            <a:lvl1pPr marL="0" indent="0">
              <a:lnSpc>
                <a:spcPct val="100000"/>
              </a:lnSpc>
              <a:buFontTx/>
              <a:buNone/>
              <a:defRPr sz="2000" b="0" i="0">
                <a:solidFill>
                  <a:srgbClr val="2576B7"/>
                </a:solidFill>
                <a:latin typeface="Montserrat Medium" pitchFamily="2" charset="77"/>
                <a:ea typeface="+mn-lt"/>
                <a:cs typeface="+mn-lt"/>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31217224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9" y="1648758"/>
            <a:ext cx="5686987" cy="456696"/>
          </a:xfrm>
          <a:prstGeom prst="rect">
            <a:avLst/>
          </a:prstGeom>
        </p:spPr>
        <p:txBody>
          <a:bodyPr lIns="0" tIns="0" rIns="0" bIns="0">
            <a:noAutofit/>
          </a:bodyPr>
          <a:lstStyle>
            <a:lvl1pPr marL="0" indent="0">
              <a:lnSpc>
                <a:spcPct val="90000"/>
              </a:lnSpc>
              <a:buFontTx/>
              <a:buNone/>
              <a:defRPr sz="2000" b="0" i="0">
                <a:solidFill>
                  <a:srgbClr val="4A4A4A"/>
                </a:solidFill>
                <a:latin typeface="Montserrat SemiBold" pitchFamily="2" charset="77"/>
                <a:ea typeface="+mn-lt"/>
                <a:cs typeface="+mn-lt"/>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90000"/>
              </a:lnSpc>
              <a:buFontTx/>
              <a:buNone/>
              <a:defRPr sz="1600" b="0" i="0">
                <a:solidFill>
                  <a:srgbClr val="2576B7"/>
                </a:solidFill>
                <a:latin typeface="Exo" panose="02000503000000000000" pitchFamily="2" charset="77"/>
                <a:ea typeface="+mn-lt"/>
                <a:cs typeface="+mn-lt"/>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14">
            <a:extLst>
              <a:ext uri="{FF2B5EF4-FFF2-40B4-BE49-F238E27FC236}">
                <a16:creationId xmlns:a16="http://schemas.microsoft.com/office/drawing/2014/main" id="{4B8B8A6C-F3E5-4C48-A9BB-D5FCE566C12E}"/>
              </a:ext>
            </a:extLst>
          </p:cNvPr>
          <p:cNvSpPr>
            <a:spLocks noGrp="1"/>
          </p:cNvSpPr>
          <p:nvPr>
            <p:ph type="body" sz="quarter" idx="12"/>
          </p:nvPr>
        </p:nvSpPr>
        <p:spPr>
          <a:xfrm>
            <a:off x="371476" y="3127759"/>
            <a:ext cx="3744912" cy="2680175"/>
          </a:xfrm>
          <a:prstGeom prst="rect">
            <a:avLst/>
          </a:prstGeom>
        </p:spPr>
        <p:txBody>
          <a:bodyPr lIns="0" tIns="0" rIns="0" bIns="0" numCol="1" spcCol="360000">
            <a:noAutofit/>
          </a:bodyPr>
          <a:lstStyle>
            <a:lvl1pPr marL="0" indent="0">
              <a:lnSpc>
                <a:spcPct val="110000"/>
              </a:lnSpc>
              <a:buFontTx/>
              <a:buNone/>
              <a:defRPr sz="1400" b="0" i="0">
                <a:solidFill>
                  <a:srgbClr val="000000"/>
                </a:solidFill>
                <a:latin typeface="Roboto Condensed Light" panose="02000000000000000000" pitchFamily="2" charset="0"/>
                <a:ea typeface="+mn-lt"/>
                <a:cs typeface="+mn-lt"/>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7" y="530021"/>
            <a:ext cx="8533862" cy="1130188"/>
          </a:xfrm>
        </p:spPr>
        <p:txBody>
          <a:bodyPr>
            <a:noAutofit/>
          </a:bodyPr>
          <a:lstStyle>
            <a:lvl1pPr>
              <a:lnSpc>
                <a:spcPct val="90000"/>
              </a:lnSpc>
              <a:buFontTx/>
              <a:defRPr b="0" i="0">
                <a:ea typeface="+mj-lt"/>
                <a:cs typeface="+mj-lt"/>
              </a:defRPr>
            </a:lvl1pPr>
          </a:lstStyle>
          <a:p>
            <a:r>
              <a:rPr lang="en-US"/>
              <a:t>Click to edit Master title style</a:t>
            </a:r>
          </a:p>
        </p:txBody>
      </p:sp>
    </p:spTree>
    <p:extLst>
      <p:ext uri="{BB962C8B-B14F-4D97-AF65-F5344CB8AC3E}">
        <p14:creationId xmlns:p14="http://schemas.microsoft.com/office/powerpoint/2010/main" val="538810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olours">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ED6855-6CC7-58FF-EDD0-466593AD8E9F}"/>
              </a:ext>
            </a:extLst>
          </p:cNvPr>
          <p:cNvPicPr>
            <a:picLocks noChangeAspect="1"/>
          </p:cNvPicPr>
          <p:nvPr userDrawn="1"/>
        </p:nvPicPr>
        <p:blipFill>
          <a:blip r:embed="rId2" cstate="screen">
            <a:alphaModFix amt="66000"/>
            <a:extLst>
              <a:ext uri="{28A0092B-C50C-407E-A947-70E740481C1C}">
                <a14:useLocalDpi xmlns:a14="http://schemas.microsoft.com/office/drawing/2010/main"/>
              </a:ext>
            </a:extLst>
          </a:blip>
          <a:srcRect/>
          <a:stretch/>
        </p:blipFill>
        <p:spPr>
          <a:xfrm>
            <a:off x="0" y="0"/>
            <a:ext cx="12193588" cy="6858000"/>
          </a:xfrm>
          <a:prstGeom prst="rect">
            <a:avLst/>
          </a:prstGeom>
          <a:effectLst/>
        </p:spPr>
      </p:pic>
      <p:sp>
        <p:nvSpPr>
          <p:cNvPr id="3" name="Title 2">
            <a:extLst>
              <a:ext uri="{FF2B5EF4-FFF2-40B4-BE49-F238E27FC236}">
                <a16:creationId xmlns:a16="http://schemas.microsoft.com/office/drawing/2014/main" id="{4E221A20-951A-764D-B6F1-80B2C908A706}"/>
              </a:ext>
            </a:extLst>
          </p:cNvPr>
          <p:cNvSpPr>
            <a:spLocks noGrp="1"/>
          </p:cNvSpPr>
          <p:nvPr>
            <p:ph type="title"/>
          </p:nvPr>
        </p:nvSpPr>
        <p:spPr>
          <a:xfrm>
            <a:off x="375593" y="488457"/>
            <a:ext cx="8601721" cy="1130188"/>
          </a:xfrm>
        </p:spPr>
        <p:txBody>
          <a:bodyPr/>
          <a:lstStyle>
            <a:lvl1pPr>
              <a:buFontTx/>
              <a:defRPr sz="4500">
                <a:ea typeface="+mj-lt"/>
                <a:cs typeface="+mj-lt"/>
              </a:defRPr>
            </a:lvl1pPr>
          </a:lstStyle>
          <a:p>
            <a:r>
              <a:rPr lang="en-GB"/>
              <a:t>Click to edit Master title style</a:t>
            </a:r>
            <a:endParaRPr lang="en-US"/>
          </a:p>
        </p:txBody>
      </p:sp>
    </p:spTree>
    <p:extLst>
      <p:ext uri="{BB962C8B-B14F-4D97-AF65-F5344CB8AC3E}">
        <p14:creationId xmlns:p14="http://schemas.microsoft.com/office/powerpoint/2010/main" val="4075155114"/>
      </p:ext>
    </p:extLst>
  </p:cSld>
  <p:clrMapOvr>
    <a:masterClrMapping/>
  </p:clrMapOvr>
  <p:extLst>
    <p:ext uri="{DCECCB84-F9BA-43D5-87BE-67443E8EF086}">
      <p15:sldGuideLst xmlns:p15="http://schemas.microsoft.com/office/powerpoint/2012/main">
        <p15:guide id="1" orient="horz" pos="413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9739219" cy="1130188"/>
          </a:xfrm>
        </p:spPr>
        <p:txBody>
          <a:bodyPr>
            <a:noAutofit/>
          </a:bodyPr>
          <a:lstStyle>
            <a:lvl1pPr>
              <a:buFontTx/>
              <a:defRPr b="0" i="0">
                <a:solidFill>
                  <a:srgbClr val="4A4A4A"/>
                </a:solidFill>
                <a:ea typeface="+mj-lt"/>
                <a:cs typeface="+mj-lt"/>
              </a:defRPr>
            </a:lvl1pPr>
          </a:lstStyle>
          <a:p>
            <a:r>
              <a:rPr lang="en-US"/>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ct val="110000"/>
              </a:lnSpc>
              <a:buFontTx/>
              <a:buNone/>
              <a:defRPr sz="2000" b="0" i="0" spc="0">
                <a:solidFill>
                  <a:srgbClr val="4A4A4A"/>
                </a:solidFill>
                <a:latin typeface="Montserrat Medium" pitchFamily="2" charset="77"/>
                <a:ea typeface="+mn-lt"/>
                <a:cs typeface="+mn-lt"/>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ct val="110000"/>
              </a:lnSpc>
              <a:spcBef>
                <a:spcPts val="0"/>
              </a:spcBef>
              <a:buFontTx/>
              <a:buNone/>
              <a:defRPr sz="1200" b="0" i="0">
                <a:solidFill>
                  <a:srgbClr val="2576B7"/>
                </a:solidFill>
                <a:latin typeface="Montserrat SemiBold" pitchFamily="2" charset="77"/>
                <a:ea typeface="+mn-lt"/>
                <a:cs typeface="+mn-lt"/>
              </a:defRPr>
            </a:lvl1pPr>
            <a:lvl2pPr marL="457200" indent="0">
              <a:lnSpc>
                <a:spcPct val="110000"/>
              </a:lnSpc>
              <a:spcBef>
                <a:spcPts val="0"/>
              </a:spcBef>
              <a:buFontTx/>
              <a:buNone/>
              <a:defRPr sz="1200" b="0" i="0">
                <a:solidFill>
                  <a:srgbClr val="2576B7"/>
                </a:solidFill>
                <a:latin typeface="Montserrat Medium" pitchFamily="2" charset="77"/>
                <a:ea typeface="+mn-lt"/>
                <a:cs typeface="+mn-lt"/>
              </a:defRPr>
            </a:lvl2pPr>
            <a:lvl3pPr marL="914400" indent="0">
              <a:lnSpc>
                <a:spcPct val="110000"/>
              </a:lnSpc>
              <a:spcBef>
                <a:spcPts val="0"/>
              </a:spcBef>
              <a:buFontTx/>
              <a:buNone/>
              <a:defRPr sz="1200" b="0" i="0">
                <a:solidFill>
                  <a:srgbClr val="2576B7"/>
                </a:solidFill>
                <a:latin typeface="Montserrat Medium" pitchFamily="2" charset="77"/>
                <a:ea typeface="+mn-lt"/>
                <a:cs typeface="+mn-lt"/>
              </a:defRPr>
            </a:lvl3pPr>
            <a:lvl4pPr marL="1371600" indent="0">
              <a:lnSpc>
                <a:spcPct val="110000"/>
              </a:lnSpc>
              <a:spcBef>
                <a:spcPts val="0"/>
              </a:spcBef>
              <a:buFontTx/>
              <a:buNone/>
              <a:defRPr sz="1200" b="0" i="0">
                <a:solidFill>
                  <a:srgbClr val="2576B7"/>
                </a:solidFill>
                <a:latin typeface="Montserrat Medium" pitchFamily="2" charset="77"/>
                <a:ea typeface="+mn-lt"/>
                <a:cs typeface="+mn-lt"/>
              </a:defRPr>
            </a:lvl4pPr>
            <a:lvl5pPr marL="1828800" indent="0">
              <a:lnSpc>
                <a:spcPct val="110000"/>
              </a:lnSpc>
              <a:spcBef>
                <a:spcPts val="0"/>
              </a:spcBef>
              <a:buFontTx/>
              <a:buNone/>
              <a:defRPr sz="1200" b="0" i="0">
                <a:solidFill>
                  <a:srgbClr val="2576B7"/>
                </a:solidFill>
                <a:latin typeface="Montserrat Medium" pitchFamily="2" charset="77"/>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6" y="1753404"/>
            <a:ext cx="6661150" cy="4218417"/>
          </a:xfrm>
          <a:prstGeom prst="rect">
            <a:avLst/>
          </a:prstGeom>
        </p:spPr>
        <p:txBody>
          <a:bodyPr lIns="0" tIns="0" rIns="0" bIns="0"/>
          <a:lstStyle>
            <a:lvl1pPr marL="179388" indent="-179388">
              <a:lnSpc>
                <a:spcPct val="110000"/>
              </a:lnSpc>
              <a:spcBef>
                <a:spcPts val="0"/>
              </a:spcBef>
              <a:spcAft>
                <a:spcPts val="800"/>
              </a:spcAft>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650" indent="-171450">
              <a:lnSpc>
                <a:spcPct val="110000"/>
              </a:lnSpc>
              <a:spcBef>
                <a:spcPts val="0"/>
              </a:spcBef>
              <a:spcAft>
                <a:spcPts val="800"/>
              </a:spcAft>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9025" indent="-174625">
              <a:lnSpc>
                <a:spcPct val="110000"/>
              </a:lnSpc>
              <a:spcBef>
                <a:spcPts val="0"/>
              </a:spcBef>
              <a:spcAft>
                <a:spcPts val="800"/>
              </a:spcAft>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400" indent="-177800">
              <a:lnSpc>
                <a:spcPct val="110000"/>
              </a:lnSpc>
              <a:spcBef>
                <a:spcPts val="0"/>
              </a:spcBef>
              <a:spcAft>
                <a:spcPts val="800"/>
              </a:spcAft>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250" indent="-171450">
              <a:lnSpc>
                <a:spcPct val="110000"/>
              </a:lnSpc>
              <a:spcBef>
                <a:spcPts val="0"/>
              </a:spcBef>
              <a:spcAft>
                <a:spcPts val="800"/>
              </a:spcAft>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646507"/>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53D7C-9231-539C-A074-ADA80D9866FE}"/>
              </a:ext>
            </a:extLst>
          </p:cNvPr>
          <p:cNvSpPr>
            <a:spLocks noGrp="1"/>
          </p:cNvSpPr>
          <p:nvPr>
            <p:ph type="ctrTitle"/>
          </p:nvPr>
        </p:nvSpPr>
        <p:spPr>
          <a:xfrm>
            <a:off x="1524200" y="1122363"/>
            <a:ext cx="9145191" cy="2387600"/>
          </a:xfrm>
        </p:spPr>
        <p:txBody>
          <a:bodyPr anchor="b"/>
          <a:lstStyle>
            <a:lvl1pPr algn="ctr">
              <a:buFontTx/>
              <a:defRPr sz="5999">
                <a:ea typeface="+mj-lt"/>
                <a:cs typeface="+mj-lt"/>
              </a:defRPr>
            </a:lvl1pPr>
          </a:lstStyle>
          <a:p>
            <a:r>
              <a:rPr lang="en-US"/>
              <a:t>Click to edit Master title style</a:t>
            </a:r>
          </a:p>
        </p:txBody>
      </p:sp>
      <p:sp>
        <p:nvSpPr>
          <p:cNvPr id="3" name="Subtitle 2">
            <a:extLst>
              <a:ext uri="{FF2B5EF4-FFF2-40B4-BE49-F238E27FC236}">
                <a16:creationId xmlns:a16="http://schemas.microsoft.com/office/drawing/2014/main" id="{71ECC8F6-09BE-1F38-28D3-9C7FC868D1DB}"/>
              </a:ext>
            </a:extLst>
          </p:cNvPr>
          <p:cNvSpPr>
            <a:spLocks noGrp="1"/>
          </p:cNvSpPr>
          <p:nvPr>
            <p:ph type="subTitle" idx="1"/>
          </p:nvPr>
        </p:nvSpPr>
        <p:spPr>
          <a:xfrm>
            <a:off x="1524200" y="3602038"/>
            <a:ext cx="9145191" cy="1655762"/>
          </a:xfrm>
        </p:spPr>
        <p:txBody>
          <a:bodyPr/>
          <a:lstStyle>
            <a:lvl1pPr marL="0" indent="0" algn="ctr">
              <a:buFontTx/>
              <a:buNone/>
              <a:defRPr sz="2400">
                <a:ea typeface="+mn-lt"/>
                <a:cs typeface="+mn-lt"/>
              </a:defRPr>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9A6EF1-69D1-48E2-EAB3-681A0018ED38}"/>
              </a:ext>
            </a:extLst>
          </p:cNvPr>
          <p:cNvSpPr>
            <a:spLocks noGrp="1"/>
          </p:cNvSpPr>
          <p:nvPr>
            <p:ph type="dt" sz="half" idx="10"/>
          </p:nvPr>
        </p:nvSpPr>
        <p:spPr/>
        <p:txBody>
          <a:bodyPr/>
          <a:lstStyle>
            <a:lvl1pPr>
              <a:buFontTx/>
              <a:defRPr>
                <a:ea typeface="+mn-lt"/>
                <a:cs typeface="+mn-lt"/>
              </a:defRPr>
            </a:lvl1pPr>
          </a:lstStyle>
          <a:p>
            <a:fld id="{C8C2CA8D-07D4-4291-A7FF-7FF65CBFAA34}" type="datetimeFigureOut">
              <a:rPr lang="en-US" smtClean="0"/>
              <a:pPr/>
              <a:t>7/25/2025</a:t>
            </a:fld>
            <a:endParaRPr lang="en-US"/>
          </a:p>
        </p:txBody>
      </p:sp>
      <p:sp>
        <p:nvSpPr>
          <p:cNvPr id="5" name="Footer Placeholder 4">
            <a:extLst>
              <a:ext uri="{FF2B5EF4-FFF2-40B4-BE49-F238E27FC236}">
                <a16:creationId xmlns:a16="http://schemas.microsoft.com/office/drawing/2014/main" id="{615AC3ED-26CD-4ED3-9C63-310713E8F526}"/>
              </a:ext>
            </a:extLst>
          </p:cNvPr>
          <p:cNvSpPr>
            <a:spLocks noGrp="1"/>
          </p:cNvSpPr>
          <p:nvPr>
            <p:ph type="ftr" sz="quarter" idx="11"/>
          </p:nvPr>
        </p:nvSpPr>
        <p:spPr/>
        <p:txBody>
          <a:bodyPr/>
          <a:lstStyle>
            <a:lvl1pPr>
              <a:defRPr>
                <a:ea typeface="+mn-lt"/>
                <a:cs typeface="+mn-lt"/>
              </a:defRPr>
            </a:lvl1pPr>
          </a:lstStyle>
          <a:p>
            <a:endParaRPr lang="en-US"/>
          </a:p>
        </p:txBody>
      </p:sp>
      <p:sp>
        <p:nvSpPr>
          <p:cNvPr id="6" name="Slide Number Placeholder 5">
            <a:extLst>
              <a:ext uri="{FF2B5EF4-FFF2-40B4-BE49-F238E27FC236}">
                <a16:creationId xmlns:a16="http://schemas.microsoft.com/office/drawing/2014/main" id="{DEC04EBD-0F74-F6EC-37ED-B5EE44D66E13}"/>
              </a:ext>
            </a:extLst>
          </p:cNvPr>
          <p:cNvSpPr>
            <a:spLocks noGrp="1"/>
          </p:cNvSpPr>
          <p:nvPr>
            <p:ph type="sldNum" sz="quarter" idx="12"/>
          </p:nvPr>
        </p:nvSpPr>
        <p:spPr/>
        <p:txBody>
          <a:bodyPr/>
          <a:lstStyle>
            <a:lvl1pPr>
              <a:buFontTx/>
              <a:defRPr>
                <a:ea typeface="+mn-lt"/>
                <a:cs typeface="+mn-lt"/>
              </a:defRPr>
            </a:lvl1pPr>
          </a:lstStyle>
          <a:p>
            <a:fld id="{7AE5EE1F-5112-4E2B-ACA8-9D0C9BB6BD8B}" type="slidenum">
              <a:rPr lang="en-US" smtClean="0"/>
              <a:pPr/>
              <a:t>‹#›</a:t>
            </a:fld>
            <a:endParaRPr lang="en-US"/>
          </a:p>
        </p:txBody>
      </p:sp>
    </p:spTree>
    <p:extLst>
      <p:ext uri="{BB962C8B-B14F-4D97-AF65-F5344CB8AC3E}">
        <p14:creationId xmlns:p14="http://schemas.microsoft.com/office/powerpoint/2010/main" val="468679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hases tab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1" y="5054266"/>
            <a:ext cx="12193586" cy="1937084"/>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a:ea typeface="+mn-lt"/>
              <a:cs typeface="+mn-lt"/>
            </a:endParaRPr>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5"/>
            <a:ext cx="8480612" cy="519691"/>
          </a:xfrm>
        </p:spPr>
        <p:txBody>
          <a:bodyPr>
            <a:noAutofit/>
          </a:bodyPr>
          <a:lstStyle>
            <a:lvl1pPr>
              <a:lnSpc>
                <a:spcPct val="90000"/>
              </a:lnSpc>
              <a:buFontTx/>
              <a:defRPr b="0" i="0">
                <a:solidFill>
                  <a:srgbClr val="4A4A4A"/>
                </a:solidFill>
                <a:ea typeface="+mj-lt"/>
                <a:cs typeface="+mj-lt"/>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90" y="1177271"/>
            <a:ext cx="5686987" cy="456696"/>
          </a:xfrm>
          <a:prstGeom prst="rect">
            <a:avLst/>
          </a:prstGeom>
        </p:spPr>
        <p:txBody>
          <a:bodyPr lIns="0" tIns="0" rIns="0" bIns="0">
            <a:noAutofit/>
          </a:bodyPr>
          <a:lstStyle>
            <a:lvl1pPr marL="0" indent="0">
              <a:lnSpc>
                <a:spcPct val="110000"/>
              </a:lnSpc>
              <a:buFontTx/>
              <a:buNone/>
              <a:defRPr sz="2000" b="0" i="0">
                <a:solidFill>
                  <a:srgbClr val="4A4A4A"/>
                </a:solidFill>
                <a:latin typeface="Montserrat SemiBold" pitchFamily="2" charset="77"/>
                <a:ea typeface="+mn-lt"/>
                <a:cs typeface="+mn-lt"/>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371477" y="5198228"/>
            <a:ext cx="5689600" cy="1334923"/>
          </a:xfrm>
          <a:prstGeom prst="rect">
            <a:avLst/>
          </a:prstGeom>
        </p:spPr>
        <p:txBody>
          <a:bodyPr lIns="0" tIns="0" rIns="0" bIns="0" numCol="2" spcCol="360000">
            <a:noAutofit/>
          </a:bodyPr>
          <a:lstStyle>
            <a:lvl1pPr marL="0" indent="0">
              <a:lnSpc>
                <a:spcPct val="110000"/>
              </a:lnSpc>
              <a:buFontTx/>
              <a:buNone/>
              <a:defRPr sz="1200" b="0" i="0">
                <a:solidFill>
                  <a:schemeClr val="bg1"/>
                </a:solidFill>
                <a:latin typeface="Roboto Condensed Light" panose="02000000000000000000" pitchFamily="2" charset="0"/>
                <a:ea typeface="+mn-lt"/>
                <a:cs typeface="+mn-lt"/>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7193883" y="5190061"/>
            <a:ext cx="2542732" cy="473616"/>
          </a:xfrm>
          <a:prstGeom prst="rect">
            <a:avLst/>
          </a:prstGeom>
        </p:spPr>
        <p:txBody>
          <a:bodyPr lIns="0" tIns="0" rIns="0" bIns="0">
            <a:noAutofit/>
          </a:bodyPr>
          <a:lstStyle>
            <a:lvl1pPr marL="0" indent="0">
              <a:lnSpc>
                <a:spcPct val="110000"/>
              </a:lnSpc>
              <a:buFontTx/>
              <a:buNone/>
              <a:defRPr sz="1600" b="0" i="0">
                <a:solidFill>
                  <a:schemeClr val="bg1"/>
                </a:solidFill>
                <a:latin typeface="Exo" panose="02000503000000000000" pitchFamily="2" charset="77"/>
                <a:ea typeface="+mn-lt"/>
                <a:cs typeface="+mn-lt"/>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87CC9A51-A52D-E842-9650-65635AA1CCED}"/>
              </a:ext>
            </a:extLst>
          </p:cNvPr>
          <p:cNvSpPr>
            <a:spLocks noGrp="1"/>
          </p:cNvSpPr>
          <p:nvPr>
            <p:ph type="body" sz="quarter" idx="16"/>
          </p:nvPr>
        </p:nvSpPr>
        <p:spPr>
          <a:xfrm>
            <a:off x="1814520" y="2667857"/>
            <a:ext cx="2076769" cy="371902"/>
          </a:xfrm>
          <a:prstGeom prst="rect">
            <a:avLst/>
          </a:prstGeom>
        </p:spPr>
        <p:txBody>
          <a:bodyPr lIns="0" tIns="0" rIns="0" bIns="0">
            <a:noAutofit/>
          </a:bodyPr>
          <a:lstStyle>
            <a:lvl1pPr marL="0" indent="0" algn="ctr">
              <a:lnSpc>
                <a:spcPct val="110000"/>
              </a:lnSpc>
              <a:buFontTx/>
              <a:buNone/>
              <a:defRPr sz="1800" b="0" i="0">
                <a:solidFill>
                  <a:srgbClr val="2576B7"/>
                </a:solidFill>
                <a:latin typeface="Montserrat SemiBold" pitchFamily="2" charset="77"/>
                <a:ea typeface="+mn-lt"/>
                <a:cs typeface="+mn-lt"/>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EE7AE534-5D92-7542-94CD-46B93F8B035B}"/>
              </a:ext>
            </a:extLst>
          </p:cNvPr>
          <p:cNvSpPr>
            <a:spLocks noGrp="1"/>
          </p:cNvSpPr>
          <p:nvPr>
            <p:ph type="body" sz="quarter" idx="17"/>
          </p:nvPr>
        </p:nvSpPr>
        <p:spPr>
          <a:xfrm>
            <a:off x="1943584" y="2947634"/>
            <a:ext cx="1818640" cy="1048604"/>
          </a:xfrm>
          <a:prstGeom prst="rect">
            <a:avLst/>
          </a:prstGeom>
        </p:spPr>
        <p:txBody>
          <a:bodyPr lIns="0" tIns="0" rIns="0" bIns="0">
            <a:noAutofit/>
          </a:bodyPr>
          <a:lstStyle>
            <a:lvl1pPr marL="0" indent="0" algn="ctr">
              <a:lnSpc>
                <a:spcPct val="110000"/>
              </a:lnSpc>
              <a:spcBef>
                <a:spcPts val="0"/>
              </a:spcBef>
              <a:buFontTx/>
              <a:buNone/>
              <a:defRPr sz="1200" b="0" i="0">
                <a:solidFill>
                  <a:srgbClr val="2576B7"/>
                </a:solidFill>
                <a:latin typeface="Roboto Condensed Light" panose="02000000000000000000" pitchFamily="2" charset="0"/>
                <a:ea typeface="+mn-lt"/>
                <a:cs typeface="+mn-lt"/>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9556F70E-8924-D244-81F8-898F318C8A2A}"/>
              </a:ext>
            </a:extLst>
          </p:cNvPr>
          <p:cNvSpPr txBox="1"/>
          <p:nvPr userDrawn="1"/>
        </p:nvSpPr>
        <p:spPr>
          <a:xfrm>
            <a:off x="8804023" y="6449572"/>
            <a:ext cx="3438335" cy="13183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ea typeface="+mn-lt"/>
                <a:cs typeface="+mn-lt"/>
              </a:rPr>
              <a:t>Info-</a:t>
            </a:r>
            <a:r>
              <a:rPr lang="en-CA" sz="800" spc="-103">
                <a:solidFill>
                  <a:schemeClr val="bg1"/>
                </a:solidFill>
                <a:latin typeface="Exo" panose="02000503000000000000" pitchFamily="2" charset="77"/>
                <a:ea typeface="+mn-lt"/>
                <a:cs typeface="+mn-lt"/>
              </a:rPr>
              <a:t>T</a:t>
            </a:r>
            <a:r>
              <a:rPr lang="en-CA" sz="800" spc="-15">
                <a:solidFill>
                  <a:schemeClr val="bg1"/>
                </a:solidFill>
                <a:latin typeface="Exo" panose="02000503000000000000" pitchFamily="2" charset="77"/>
                <a:ea typeface="+mn-lt"/>
                <a:cs typeface="+mn-lt"/>
              </a:rPr>
              <a:t>ec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Researc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Grou</a:t>
            </a:r>
            <a:r>
              <a:rPr lang="en-CA" sz="800" spc="6">
                <a:solidFill>
                  <a:schemeClr val="bg1"/>
                </a:solidFill>
                <a:latin typeface="Exo" panose="02000503000000000000" pitchFamily="2" charset="77"/>
                <a:ea typeface="+mn-lt"/>
                <a:cs typeface="+mn-lt"/>
              </a:rPr>
              <a:t>p  |  </a:t>
            </a:r>
            <a:fld id="{81D60167-4931-47E6-BA6A-407CBD079E47}" type="slidenum">
              <a:rPr lang="en-CA" sz="800" spc="6" smtClean="0">
                <a:solidFill>
                  <a:schemeClr val="bg1"/>
                </a:solidFill>
                <a:latin typeface="Exo" panose="02000503000000000000" pitchFamily="2" charset="77"/>
                <a:ea typeface="+mn-lt"/>
                <a:cs typeface="+mn-lt"/>
              </a:rPr>
              <a:pPr marL="7699" marR="242927" lvl="0" indent="0" algn="r" defTabSz="55438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ea typeface="+mn-lt"/>
              <a:cs typeface="+mn-lt"/>
            </a:endParaRPr>
          </a:p>
        </p:txBody>
      </p:sp>
    </p:spTree>
    <p:extLst>
      <p:ext uri="{BB962C8B-B14F-4D97-AF65-F5344CB8AC3E}">
        <p14:creationId xmlns:p14="http://schemas.microsoft.com/office/powerpoint/2010/main" val="37627267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buFontTx/>
              <a:defRPr b="0" i="0">
                <a:ea typeface="+mj-lt"/>
                <a:cs typeface="+mj-lt"/>
              </a:defRPr>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FontTx/>
              <a:buNone/>
              <a:defRPr sz="2000" b="0" i="0" spc="0">
                <a:solidFill>
                  <a:srgbClr val="2576B7"/>
                </a:solidFill>
                <a:latin typeface="Montserrat Medium" pitchFamily="2" charset="77"/>
                <a:ea typeface="+mn-lt"/>
                <a:cs typeface="+mn-lt"/>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52" indent="-179352">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524" indent="-171416">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8807" indent="-174591">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090" indent="-177764">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1999850" indent="-171416">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8372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ontent Slide-Dark-bk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90" y="1648758"/>
            <a:ext cx="5686987" cy="456696"/>
          </a:xfrm>
          <a:prstGeom prst="rect">
            <a:avLst/>
          </a:prstGeom>
        </p:spPr>
        <p:txBody>
          <a:bodyPr lIns="0" tIns="0" rIns="0" bIns="0">
            <a:noAutofit/>
          </a:bodyPr>
          <a:lstStyle>
            <a:lvl1pPr marL="0" indent="0">
              <a:lnSpc>
                <a:spcPct val="110000"/>
              </a:lnSpc>
              <a:buFontTx/>
              <a:buNone/>
              <a:defRPr sz="2000" b="0" i="0">
                <a:solidFill>
                  <a:srgbClr val="4A4A4A"/>
                </a:solidFill>
                <a:latin typeface="Montserrat SemiBold" pitchFamily="2" charset="77"/>
                <a:ea typeface="+mn-lt"/>
                <a:cs typeface="+mn-lt"/>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FontTx/>
              <a:buNone/>
              <a:defRPr sz="1600" b="0" i="0">
                <a:solidFill>
                  <a:srgbClr val="2576B7"/>
                </a:solidFill>
                <a:latin typeface="Exo" panose="02000503000000000000" pitchFamily="2" charset="77"/>
                <a:ea typeface="+mn-lt"/>
                <a:cs typeface="+mn-lt"/>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buFontTx/>
              <a:defRPr b="0" i="0">
                <a:ea typeface="+mj-lt"/>
                <a:cs typeface="+mj-lt"/>
              </a:defRPr>
            </a:lvl1pPr>
          </a:lstStyle>
          <a:p>
            <a:r>
              <a:rPr lang="en-US"/>
              <a:t>Click to edit Master title style</a:t>
            </a:r>
          </a:p>
        </p:txBody>
      </p:sp>
      <p:sp>
        <p:nvSpPr>
          <p:cNvPr id="8" name="Rectangle 7">
            <a:extLst>
              <a:ext uri="{FF2B5EF4-FFF2-40B4-BE49-F238E27FC236}">
                <a16:creationId xmlns:a16="http://schemas.microsoft.com/office/drawing/2014/main" id="{5BD26176-8E72-8545-BF35-F0975CEECAC1}"/>
              </a:ext>
            </a:extLst>
          </p:cNvPr>
          <p:cNvSpPr/>
          <p:nvPr userDrawn="1"/>
        </p:nvSpPr>
        <p:spPr>
          <a:xfrm>
            <a:off x="8005764" y="0"/>
            <a:ext cx="4187824" cy="6858000"/>
          </a:xfrm>
          <a:prstGeom prst="rect">
            <a:avLst/>
          </a:prstGeom>
          <a:gradFill>
            <a:gsLst>
              <a:gs pos="0">
                <a:srgbClr val="414141"/>
              </a:gs>
              <a:gs pos="85000">
                <a:schemeClr val="tx2">
                  <a:lumMod val="5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1800">
              <a:ea typeface="+mn-lt"/>
              <a:cs typeface="+mn-lt"/>
            </a:endParaRP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3" y="6449572"/>
            <a:ext cx="3438335" cy="13183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ea typeface="+mn-lt"/>
                <a:cs typeface="+mn-lt"/>
              </a:rPr>
              <a:t>Info-</a:t>
            </a:r>
            <a:r>
              <a:rPr lang="en-CA" sz="800" spc="-103">
                <a:solidFill>
                  <a:schemeClr val="bg1"/>
                </a:solidFill>
                <a:latin typeface="Exo" panose="02000503000000000000" pitchFamily="2" charset="77"/>
                <a:ea typeface="+mn-lt"/>
                <a:cs typeface="+mn-lt"/>
              </a:rPr>
              <a:t>T</a:t>
            </a:r>
            <a:r>
              <a:rPr lang="en-CA" sz="800" spc="-15">
                <a:solidFill>
                  <a:schemeClr val="bg1"/>
                </a:solidFill>
                <a:latin typeface="Exo" panose="02000503000000000000" pitchFamily="2" charset="77"/>
                <a:ea typeface="+mn-lt"/>
                <a:cs typeface="+mn-lt"/>
              </a:rPr>
              <a:t>ec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Researc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Grou</a:t>
            </a:r>
            <a:r>
              <a:rPr lang="en-CA" sz="800" spc="6">
                <a:solidFill>
                  <a:schemeClr val="bg1"/>
                </a:solidFill>
                <a:latin typeface="Exo" panose="02000503000000000000" pitchFamily="2" charset="77"/>
                <a:ea typeface="+mn-lt"/>
                <a:cs typeface="+mn-lt"/>
              </a:rPr>
              <a:t>p  |  </a:t>
            </a:r>
            <a:fld id="{81D60167-4931-47E6-BA6A-407CBD079E47}" type="slidenum">
              <a:rPr lang="en-CA" sz="800" spc="6" smtClean="0">
                <a:solidFill>
                  <a:schemeClr val="bg1"/>
                </a:solidFill>
                <a:latin typeface="Exo" panose="02000503000000000000" pitchFamily="2" charset="77"/>
                <a:ea typeface="+mn-lt"/>
                <a:cs typeface="+mn-lt"/>
              </a:rPr>
              <a:pPr marL="7699" marR="242927" lvl="0" indent="0" algn="r" defTabSz="55438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ea typeface="+mn-lt"/>
              <a:cs typeface="+mn-lt"/>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52" indent="-179352">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524" indent="-171416">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8807" indent="-174591">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090" indent="-177764">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1999850" indent="-171416">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48814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900"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sz="1800">
              <a:ea typeface="+mn-lt"/>
              <a:cs typeface="+mn-lt"/>
            </a:endParaRPr>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3"/>
            <a:ext cx="8480612" cy="519691"/>
          </a:xfrm>
        </p:spPr>
        <p:txBody>
          <a:bodyPr>
            <a:noAutofit/>
          </a:bodyPr>
          <a:lstStyle>
            <a:lvl1pPr>
              <a:lnSpc>
                <a:spcPct val="90000"/>
              </a:lnSpc>
              <a:buFontTx/>
              <a:defRPr b="0" i="0">
                <a:solidFill>
                  <a:srgbClr val="4A4A4A"/>
                </a:solidFill>
                <a:ea typeface="+mj-lt"/>
                <a:cs typeface="+mj-lt"/>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9" y="1177271"/>
            <a:ext cx="5686987" cy="456696"/>
          </a:xfrm>
          <a:prstGeom prst="rect">
            <a:avLst/>
          </a:prstGeom>
        </p:spPr>
        <p:txBody>
          <a:bodyPr lIns="0" tIns="0" rIns="0" bIns="0">
            <a:noAutofit/>
          </a:bodyPr>
          <a:lstStyle>
            <a:lvl1pPr marL="0" indent="0">
              <a:lnSpc>
                <a:spcPct val="90000"/>
              </a:lnSpc>
              <a:buFontTx/>
              <a:buNone/>
              <a:defRPr sz="2000" b="0" i="0">
                <a:solidFill>
                  <a:srgbClr val="4A4A4A"/>
                </a:solidFill>
                <a:latin typeface="Montserrat SemiBold" pitchFamily="2" charset="77"/>
                <a:ea typeface="+mn-lt"/>
                <a:cs typeface="+mn-lt"/>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5" y="662318"/>
            <a:ext cx="2531187" cy="3783558"/>
          </a:xfrm>
          <a:prstGeom prst="rect">
            <a:avLst/>
          </a:prstGeom>
        </p:spPr>
        <p:txBody>
          <a:bodyPr lIns="0" tIns="0" rIns="0" bIns="0" numCol="1" spcCol="360000">
            <a:noAutofit/>
          </a:bodyPr>
          <a:lstStyle>
            <a:lvl1pPr marL="0" indent="0">
              <a:lnSpc>
                <a:spcPct val="110000"/>
              </a:lnSpc>
              <a:buFontTx/>
              <a:buNone/>
              <a:defRPr sz="1200" b="0" i="0">
                <a:solidFill>
                  <a:schemeClr val="bg1"/>
                </a:solidFill>
                <a:latin typeface="Roboto Condensed Light" panose="02000000000000000000" pitchFamily="2" charset="0"/>
                <a:ea typeface="+mn-lt"/>
                <a:cs typeface="+mn-lt"/>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FontTx/>
              <a:buNone/>
              <a:defRPr sz="1800" b="0" i="0">
                <a:solidFill>
                  <a:srgbClr val="2576B7"/>
                </a:solidFill>
                <a:latin typeface="Montserrat SemiBold" pitchFamily="2" charset="77"/>
                <a:ea typeface="+mn-lt"/>
                <a:cs typeface="+mn-lt"/>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5" y="4720830"/>
            <a:ext cx="2542732" cy="473616"/>
          </a:xfrm>
          <a:prstGeom prst="rect">
            <a:avLst/>
          </a:prstGeom>
        </p:spPr>
        <p:txBody>
          <a:bodyPr lIns="0" tIns="0" rIns="0" bIns="0">
            <a:noAutofit/>
          </a:bodyPr>
          <a:lstStyle>
            <a:lvl1pPr marL="0" indent="0">
              <a:lnSpc>
                <a:spcPct val="90000"/>
              </a:lnSpc>
              <a:buFontTx/>
              <a:buNone/>
              <a:defRPr sz="1600" b="0" i="0">
                <a:solidFill>
                  <a:schemeClr val="bg1"/>
                </a:solidFill>
                <a:latin typeface="Exo" panose="02000503000000000000" pitchFamily="2" charset="77"/>
                <a:ea typeface="+mn-lt"/>
                <a:cs typeface="+mn-lt"/>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31"/>
            <a:ext cx="2544797" cy="1324301"/>
          </a:xfrm>
          <a:prstGeom prst="rect">
            <a:avLst/>
          </a:prstGeom>
        </p:spPr>
        <p:txBody>
          <a:bodyPr lIns="0" tIns="0" rIns="0" bIns="0" numCol="1" spcCol="360000">
            <a:noAutofit/>
          </a:bodyPr>
          <a:lstStyle>
            <a:lvl1pPr marL="0" indent="0">
              <a:lnSpc>
                <a:spcPct val="110000"/>
              </a:lnSpc>
              <a:buFontTx/>
              <a:buNone/>
              <a:defRPr sz="1200" b="0" i="0">
                <a:solidFill>
                  <a:schemeClr val="bg1"/>
                </a:solidFill>
                <a:latin typeface="Roboto Condensed Light" panose="02000000000000000000" pitchFamily="2" charset="0"/>
                <a:ea typeface="+mn-lt"/>
                <a:cs typeface="+mn-lt"/>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4" y="4835638"/>
            <a:ext cx="7070567" cy="939371"/>
          </a:xfrm>
          <a:prstGeom prst="rect">
            <a:avLst/>
          </a:prstGeom>
        </p:spPr>
        <p:txBody>
          <a:bodyPr lIns="0" tIns="0" rIns="0" bIns="0">
            <a:noAutofit/>
          </a:bodyPr>
          <a:lstStyle>
            <a:lvl1pPr marL="0" indent="0">
              <a:lnSpc>
                <a:spcPct val="90000"/>
              </a:lnSpc>
              <a:buFontTx/>
              <a:buNone/>
              <a:defRPr sz="2000" b="1" i="0" spc="0">
                <a:solidFill>
                  <a:srgbClr val="4A4A4A"/>
                </a:solidFill>
                <a:latin typeface="Montserrat SemiBold" panose="020B0604020202020204" charset="0"/>
                <a:ea typeface="+mn-lt"/>
                <a:cs typeface="+mn-lt"/>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5"/>
            <a:ext cx="5237948" cy="1263015"/>
          </a:xfrm>
          <a:prstGeom prst="rect">
            <a:avLst/>
          </a:prstGeom>
        </p:spPr>
        <p:txBody>
          <a:bodyPr lIns="0" tIns="0" rIns="0" bIns="0">
            <a:noAutofit/>
          </a:bodyPr>
          <a:lstStyle>
            <a:lvl1pPr marL="0" indent="0">
              <a:lnSpc>
                <a:spcPct val="90000"/>
              </a:lnSpc>
              <a:buFontTx/>
              <a:buNone/>
              <a:defRPr sz="1600" b="0" i="0">
                <a:solidFill>
                  <a:srgbClr val="000000"/>
                </a:solidFill>
                <a:latin typeface="Exo" panose="02000503000000000000" pitchFamily="2" charset="77"/>
                <a:ea typeface="+mn-lt"/>
                <a:cs typeface="+mn-lt"/>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2" y="6449570"/>
            <a:ext cx="3438335"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a:solidFill>
                  <a:schemeClr val="bg1"/>
                </a:solidFill>
                <a:latin typeface="Exo" panose="02000503000000000000" pitchFamily="2" charset="77"/>
                <a:ea typeface="+mn-lt"/>
                <a:cs typeface="+mn-lt"/>
              </a:rPr>
              <a:t>Info-</a:t>
            </a:r>
            <a:r>
              <a:rPr lang="en-CA" sz="800" spc="-103">
                <a:solidFill>
                  <a:schemeClr val="bg1"/>
                </a:solidFill>
                <a:latin typeface="Exo" panose="02000503000000000000" pitchFamily="2" charset="77"/>
                <a:ea typeface="+mn-lt"/>
                <a:cs typeface="+mn-lt"/>
              </a:rPr>
              <a:t>T</a:t>
            </a:r>
            <a:r>
              <a:rPr lang="en-CA" sz="800" spc="-15">
                <a:solidFill>
                  <a:schemeClr val="bg1"/>
                </a:solidFill>
                <a:latin typeface="Exo" panose="02000503000000000000" pitchFamily="2" charset="77"/>
                <a:ea typeface="+mn-lt"/>
                <a:cs typeface="+mn-lt"/>
              </a:rPr>
              <a:t>ec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Researc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Grou</a:t>
            </a:r>
            <a:r>
              <a:rPr lang="en-CA" sz="800" spc="6">
                <a:solidFill>
                  <a:schemeClr val="bg1"/>
                </a:solidFill>
                <a:latin typeface="Exo" panose="02000503000000000000" pitchFamily="2" charset="77"/>
                <a:ea typeface="+mn-lt"/>
                <a:cs typeface="+mn-lt"/>
              </a:rPr>
              <a:t>p  |  </a:t>
            </a:r>
            <a:fld id="{81D60167-4931-47E6-BA6A-407CBD079E47}" type="slidenum">
              <a:rPr lang="en-CA" sz="800" spc="6" smtClean="0">
                <a:solidFill>
                  <a:schemeClr val="bg1"/>
                </a:solidFill>
                <a:latin typeface="Exo" panose="02000503000000000000" pitchFamily="2" charset="77"/>
                <a:ea typeface="+mn-lt"/>
                <a:cs typeface="+mn-lt"/>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spc="6">
              <a:solidFill>
                <a:schemeClr val="bg1"/>
              </a:solidFill>
              <a:latin typeface="Exo" panose="02000503000000000000" pitchFamily="2" charset="77"/>
              <a:ea typeface="+mn-lt"/>
              <a:cs typeface="+mn-lt"/>
            </a:endParaRPr>
          </a:p>
        </p:txBody>
      </p:sp>
    </p:spTree>
    <p:extLst>
      <p:ext uri="{BB962C8B-B14F-4D97-AF65-F5344CB8AC3E}">
        <p14:creationId xmlns:p14="http://schemas.microsoft.com/office/powerpoint/2010/main" val="586114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9" y="1648758"/>
            <a:ext cx="5686987" cy="456696"/>
          </a:xfrm>
          <a:prstGeom prst="rect">
            <a:avLst/>
          </a:prstGeom>
        </p:spPr>
        <p:txBody>
          <a:bodyPr lIns="0" tIns="0" rIns="0" bIns="0">
            <a:noAutofit/>
          </a:bodyPr>
          <a:lstStyle>
            <a:lvl1pPr marL="0" indent="0">
              <a:lnSpc>
                <a:spcPct val="110000"/>
              </a:lnSpc>
              <a:buFontTx/>
              <a:buNone/>
              <a:defRPr sz="2000" b="0" i="0">
                <a:solidFill>
                  <a:srgbClr val="4A4A4A"/>
                </a:solidFill>
                <a:latin typeface="Montserrat SemiBold" pitchFamily="2" charset="77"/>
                <a:ea typeface="+mn-lt"/>
                <a:cs typeface="+mn-lt"/>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FontTx/>
              <a:buNone/>
              <a:defRPr sz="1600" b="0" i="0">
                <a:solidFill>
                  <a:srgbClr val="2576B7"/>
                </a:solidFill>
                <a:latin typeface="Exo" panose="02000503000000000000" pitchFamily="2" charset="77"/>
                <a:ea typeface="+mn-lt"/>
                <a:cs typeface="+mn-lt"/>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buFontTx/>
              <a:defRPr b="0" i="0">
                <a:ea typeface="+mj-lt"/>
                <a:cs typeface="+mj-lt"/>
              </a:defRPr>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2" y="6449570"/>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ea typeface="+mn-lt"/>
                <a:cs typeface="+mn-lt"/>
              </a:rPr>
              <a:t>Info-</a:t>
            </a:r>
            <a:r>
              <a:rPr lang="en-CA" sz="800" spc="-103">
                <a:solidFill>
                  <a:schemeClr val="bg1"/>
                </a:solidFill>
                <a:latin typeface="Exo" panose="02000503000000000000" pitchFamily="2" charset="77"/>
                <a:ea typeface="+mn-lt"/>
                <a:cs typeface="+mn-lt"/>
              </a:rPr>
              <a:t>T</a:t>
            </a:r>
            <a:r>
              <a:rPr lang="en-CA" sz="800" spc="-15">
                <a:solidFill>
                  <a:schemeClr val="bg1"/>
                </a:solidFill>
                <a:latin typeface="Exo" panose="02000503000000000000" pitchFamily="2" charset="77"/>
                <a:ea typeface="+mn-lt"/>
                <a:cs typeface="+mn-lt"/>
              </a:rPr>
              <a:t>ec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Researc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Grou</a:t>
            </a:r>
            <a:r>
              <a:rPr lang="en-CA" sz="800" spc="6">
                <a:solidFill>
                  <a:schemeClr val="bg1"/>
                </a:solidFill>
                <a:latin typeface="Exo" panose="02000503000000000000" pitchFamily="2" charset="77"/>
                <a:ea typeface="+mn-lt"/>
                <a:cs typeface="+mn-lt"/>
              </a:rPr>
              <a:t>p  |  </a:t>
            </a:r>
            <a:fld id="{81D60167-4931-47E6-BA6A-407CBD079E47}" type="slidenum">
              <a:rPr lang="en-CA" sz="800" spc="6" smtClean="0">
                <a:solidFill>
                  <a:schemeClr val="bg1"/>
                </a:solidFill>
                <a:latin typeface="Exo" panose="02000503000000000000" pitchFamily="2" charset="77"/>
                <a:ea typeface="+mn-lt"/>
                <a:cs typeface="+mn-lt"/>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ea typeface="+mn-lt"/>
              <a:cs typeface="+mn-lt"/>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1800">
              <a:ea typeface="+mn-lt"/>
              <a:cs typeface="+mn-lt"/>
            </a:endParaRPr>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4" y="6451498"/>
            <a:ext cx="3438335" cy="13183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1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ea typeface="+mn-lt"/>
                <a:cs typeface="+mn-lt"/>
              </a:rPr>
              <a:t>Info-</a:t>
            </a:r>
            <a:r>
              <a:rPr lang="en-CA" sz="800" spc="-103">
                <a:solidFill>
                  <a:schemeClr val="tx1">
                    <a:lumMod val="50000"/>
                  </a:schemeClr>
                </a:solidFill>
                <a:latin typeface="Exo" panose="02000503000000000000" pitchFamily="2" charset="77"/>
                <a:ea typeface="+mn-lt"/>
                <a:cs typeface="+mn-lt"/>
              </a:rPr>
              <a:t>T</a:t>
            </a:r>
            <a:r>
              <a:rPr lang="en-CA" sz="800" spc="-15">
                <a:solidFill>
                  <a:schemeClr val="tx1">
                    <a:lumMod val="50000"/>
                  </a:schemeClr>
                </a:solidFill>
                <a:latin typeface="Exo" panose="02000503000000000000" pitchFamily="2" charset="77"/>
                <a:ea typeface="+mn-lt"/>
                <a:cs typeface="+mn-lt"/>
              </a:rPr>
              <a:t>ec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Researc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Grou</a:t>
            </a:r>
            <a:r>
              <a:rPr lang="en-CA" sz="800" spc="6">
                <a:solidFill>
                  <a:schemeClr val="tx1">
                    <a:lumMod val="50000"/>
                  </a:schemeClr>
                </a:solidFill>
                <a:latin typeface="Exo" panose="02000503000000000000" pitchFamily="2" charset="77"/>
                <a:ea typeface="+mn-lt"/>
                <a:cs typeface="+mn-lt"/>
              </a:rPr>
              <a:t>p  |  </a:t>
            </a:r>
            <a:fld id="{81D60167-4931-47E6-BA6A-407CBD079E47}" type="slidenum">
              <a:rPr lang="en-CA" sz="800" spc="6" smtClean="0">
                <a:solidFill>
                  <a:schemeClr val="tx1">
                    <a:lumMod val="50000"/>
                  </a:schemeClr>
                </a:solidFill>
                <a:latin typeface="Exo" panose="02000503000000000000" pitchFamily="2" charset="77"/>
                <a:ea typeface="+mn-lt"/>
                <a:cs typeface="+mn-lt"/>
              </a:rPr>
              <a:pPr marL="7700" marR="242951" lvl="0" indent="0" algn="r" defTabSz="554437" rtl="0" eaLnBrk="1" fontAlgn="auto" latinLnBrk="0" hangingPunct="1">
                <a:lnSpc>
                  <a:spcPct val="11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ea typeface="+mn-lt"/>
              <a:cs typeface="+mn-lt"/>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6" y="3135637"/>
            <a:ext cx="5689600" cy="2744168"/>
          </a:xfrm>
          <a:prstGeom prst="rect">
            <a:avLst/>
          </a:prstGeom>
        </p:spPr>
        <p:txBody>
          <a:bodyPr lIns="0" tIns="0" rIns="0" bIns="0" numCol="1" spcCol="292608"/>
          <a:lstStyle>
            <a:lvl1pPr marL="179370" indent="-17937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587" indent="-171433">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8916" indent="-17460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245" indent="-177782">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050" indent="-171433">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26411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7" y="544769"/>
            <a:ext cx="5632357" cy="1130188"/>
          </a:xfrm>
        </p:spPr>
        <p:txBody>
          <a:bodyPr>
            <a:noAutofit/>
          </a:bodyPr>
          <a:lstStyle>
            <a:lvl1pPr>
              <a:buFontTx/>
              <a:defRPr b="0" i="0">
                <a:ea typeface="+mj-lt"/>
                <a:cs typeface="+mj-lt"/>
              </a:defRPr>
            </a:lvl1pPr>
          </a:lstStyle>
          <a:p>
            <a:r>
              <a:rPr lang="en-US"/>
              <a:t>Click to edit Master title style</a:t>
            </a:r>
          </a:p>
        </p:txBody>
      </p:sp>
    </p:spTree>
    <p:extLst>
      <p:ext uri="{BB962C8B-B14F-4D97-AF65-F5344CB8AC3E}">
        <p14:creationId xmlns:p14="http://schemas.microsoft.com/office/powerpoint/2010/main" val="17320307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buFontTx/>
              <a:defRPr b="0" i="0">
                <a:solidFill>
                  <a:srgbClr val="4A4A4A"/>
                </a:solidFill>
                <a:ea typeface="+mj-lt"/>
                <a:cs typeface="+mj-lt"/>
              </a:defRPr>
            </a:lvl1pPr>
          </a:lstStyle>
          <a:p>
            <a:r>
              <a:rPr lang="en-US"/>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9" y="1085064"/>
            <a:ext cx="4656325" cy="726888"/>
          </a:xfrm>
          <a:prstGeom prst="rect">
            <a:avLst/>
          </a:prstGeom>
        </p:spPr>
        <p:txBody>
          <a:bodyPr lIns="0" tIns="0" rIns="0" bIns="0">
            <a:noAutofit/>
          </a:bodyPr>
          <a:lstStyle>
            <a:lvl1pPr marL="0" indent="0">
              <a:lnSpc>
                <a:spcPct val="100000"/>
              </a:lnSpc>
              <a:buFontTx/>
              <a:buNone/>
              <a:defRPr sz="1200" b="0" i="0">
                <a:solidFill>
                  <a:srgbClr val="2576B7"/>
                </a:solidFill>
                <a:latin typeface="Montserrat SemiBold" pitchFamily="2" charset="77"/>
                <a:ea typeface="+mn-lt"/>
                <a:cs typeface="+mn-lt"/>
              </a:defRPr>
            </a:lvl1pPr>
          </a:lstStyle>
          <a:p>
            <a:pPr lvl="0"/>
            <a:r>
              <a:rPr lang="en-US"/>
              <a:t>Click to edit Master text styles</a:t>
            </a:r>
          </a:p>
        </p:txBody>
      </p:sp>
    </p:spTree>
    <p:extLst>
      <p:ext uri="{BB962C8B-B14F-4D97-AF65-F5344CB8AC3E}">
        <p14:creationId xmlns:p14="http://schemas.microsoft.com/office/powerpoint/2010/main" val="3287726003"/>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9" y="1648758"/>
            <a:ext cx="5686987" cy="456696"/>
          </a:xfrm>
          <a:prstGeom prst="rect">
            <a:avLst/>
          </a:prstGeom>
        </p:spPr>
        <p:txBody>
          <a:bodyPr lIns="0" tIns="0" rIns="0" bIns="0">
            <a:noAutofit/>
          </a:bodyPr>
          <a:lstStyle>
            <a:lvl1pPr marL="0" indent="0">
              <a:lnSpc>
                <a:spcPct val="110000"/>
              </a:lnSpc>
              <a:buFontTx/>
              <a:buNone/>
              <a:defRPr sz="2000" b="0" i="0">
                <a:solidFill>
                  <a:srgbClr val="848585"/>
                </a:solidFill>
                <a:latin typeface="Montserrat SemiBold" pitchFamily="2" charset="77"/>
                <a:ea typeface="+mn-lt"/>
                <a:cs typeface="+mn-lt"/>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FontTx/>
              <a:buNone/>
              <a:defRPr sz="1600" b="0" i="0">
                <a:solidFill>
                  <a:srgbClr val="2576B7"/>
                </a:solidFill>
                <a:latin typeface="Exo" panose="02000503000000000000" pitchFamily="2" charset="77"/>
                <a:ea typeface="+mn-lt"/>
                <a:cs typeface="+mn-lt"/>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7" y="530021"/>
            <a:ext cx="7885768" cy="1130188"/>
          </a:xfrm>
        </p:spPr>
        <p:txBody>
          <a:bodyPr>
            <a:noAutofit/>
          </a:bodyPr>
          <a:lstStyle>
            <a:lvl1pPr>
              <a:lnSpc>
                <a:spcPct val="90000"/>
              </a:lnSpc>
              <a:buFontTx/>
              <a:defRPr b="0" i="0">
                <a:ea typeface="+mj-lt"/>
                <a:cs typeface="+mj-lt"/>
              </a:defRPr>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6" y="3114373"/>
            <a:ext cx="6678613" cy="2403927"/>
          </a:xfrm>
          <a:prstGeom prst="rect">
            <a:avLst/>
          </a:prstGeom>
        </p:spPr>
        <p:txBody>
          <a:bodyPr lIns="0" tIns="0" rIns="0" bIns="0" numCol="1" spcCol="292608"/>
          <a:lstStyle>
            <a:lvl1pPr marL="179370" indent="-17937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587" indent="-171433">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8916" indent="-17460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245" indent="-177782">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050" indent="-171433">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51955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E52F795C-27C2-8046-8EBA-637111198D80}"/>
              </a:ext>
            </a:extLst>
          </p:cNvPr>
          <p:cNvSpPr>
            <a:spLocks noGrp="1"/>
          </p:cNvSpPr>
          <p:nvPr>
            <p:ph type="title"/>
          </p:nvPr>
        </p:nvSpPr>
        <p:spPr>
          <a:xfrm>
            <a:off x="369016" y="528897"/>
            <a:ext cx="10516970" cy="1325563"/>
          </a:xfrm>
          <a:prstGeom prst="rect">
            <a:avLst/>
          </a:prstGeom>
        </p:spPr>
        <p:txBody>
          <a:bodyPr vert="horz" lIns="0" tIns="0" rIns="0" bIns="0" rtlCol="0" anchor="t">
            <a:normAutofit/>
          </a:bodyPr>
          <a:lstStyle>
            <a:lvl1pPr>
              <a:buFontTx/>
              <a:defRPr sz="4000" b="1" i="0">
                <a:solidFill>
                  <a:srgbClr val="717171"/>
                </a:solidFill>
                <a:latin typeface="Montserrat SemiBold" pitchFamily="2" charset="77"/>
                <a:ea typeface="+mj-lt"/>
                <a:cs typeface="+mj-lt"/>
              </a:defRPr>
            </a:lvl1pPr>
          </a:lstStyle>
          <a:p>
            <a:r>
              <a:rPr lang="en-US"/>
              <a:t>Click to edit Master title style</a:t>
            </a:r>
          </a:p>
        </p:txBody>
      </p:sp>
      <p:sp>
        <p:nvSpPr>
          <p:cNvPr id="3" name="Text Placeholder 4">
            <a:extLst>
              <a:ext uri="{FF2B5EF4-FFF2-40B4-BE49-F238E27FC236}">
                <a16:creationId xmlns:a16="http://schemas.microsoft.com/office/drawing/2014/main" id="{410EDEE3-640B-504D-9EE5-6837D51D0F1B}"/>
              </a:ext>
            </a:extLst>
          </p:cNvPr>
          <p:cNvSpPr>
            <a:spLocks noGrp="1"/>
          </p:cNvSpPr>
          <p:nvPr>
            <p:ph type="body" sz="quarter" idx="10"/>
          </p:nvPr>
        </p:nvSpPr>
        <p:spPr>
          <a:xfrm>
            <a:off x="369938" y="1098120"/>
            <a:ext cx="3832724" cy="616383"/>
          </a:xfrm>
          <a:prstGeom prst="rect">
            <a:avLst/>
          </a:prstGeom>
        </p:spPr>
        <p:txBody>
          <a:bodyPr lIns="0" tIns="0" rIns="0" bIns="0"/>
          <a:lstStyle>
            <a:lvl1pPr marL="0" indent="0">
              <a:lnSpc>
                <a:spcPct val="110000"/>
              </a:lnSpc>
              <a:buFontTx/>
              <a:buNone/>
              <a:defRPr sz="1600" b="0" i="0">
                <a:solidFill>
                  <a:srgbClr val="717171"/>
                </a:solidFill>
                <a:latin typeface="Exo" panose="02000503000000000000" pitchFamily="2" charset="77"/>
                <a:ea typeface="+mn-lt"/>
                <a:cs typeface="+mn-lt"/>
              </a:defRPr>
            </a:lvl1pPr>
            <a:lvl2pPr marL="457154" indent="0">
              <a:lnSpc>
                <a:spcPct val="110000"/>
              </a:lnSpc>
              <a:buFontTx/>
              <a:buNone/>
              <a:defRPr sz="1600" b="0" i="0">
                <a:solidFill>
                  <a:srgbClr val="717171"/>
                </a:solidFill>
                <a:latin typeface="Exo" panose="02000503000000000000" pitchFamily="2" charset="77"/>
                <a:ea typeface="+mn-lt"/>
                <a:cs typeface="+mn-lt"/>
              </a:defRPr>
            </a:lvl2pPr>
            <a:lvl3pPr marL="914309" indent="0">
              <a:lnSpc>
                <a:spcPct val="110000"/>
              </a:lnSpc>
              <a:buFontTx/>
              <a:buNone/>
              <a:defRPr sz="1600" b="0" i="0">
                <a:solidFill>
                  <a:srgbClr val="717171"/>
                </a:solidFill>
                <a:latin typeface="Exo" panose="02000503000000000000" pitchFamily="2" charset="77"/>
                <a:ea typeface="+mn-lt"/>
                <a:cs typeface="+mn-lt"/>
              </a:defRPr>
            </a:lvl3pPr>
            <a:lvl4pPr marL="1371463" indent="0">
              <a:lnSpc>
                <a:spcPct val="110000"/>
              </a:lnSpc>
              <a:buFontTx/>
              <a:buNone/>
              <a:defRPr sz="1600" b="0" i="0">
                <a:solidFill>
                  <a:srgbClr val="717171"/>
                </a:solidFill>
                <a:latin typeface="Exo" panose="02000503000000000000" pitchFamily="2" charset="77"/>
                <a:ea typeface="+mn-lt"/>
                <a:cs typeface="+mn-lt"/>
              </a:defRPr>
            </a:lvl4pPr>
            <a:lvl5pPr marL="1828617" indent="0">
              <a:lnSpc>
                <a:spcPct val="110000"/>
              </a:lnSpc>
              <a:buFontTx/>
              <a:buNone/>
              <a:defRPr sz="1600" b="0" i="0">
                <a:solidFill>
                  <a:srgbClr val="717171"/>
                </a:solidFill>
                <a:latin typeface="Exo" panose="02000503000000000000" pitchFamily="2" charset="77"/>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6717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9F5F89-FF8D-5F49-8452-D4CC10E288E8}"/>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3016800" y="1843701"/>
            <a:ext cx="5994371" cy="3373199"/>
          </a:xfrm>
          <a:prstGeom prst="rect">
            <a:avLst/>
          </a:prstGeom>
        </p:spPr>
      </p:pic>
      <p:pic>
        <p:nvPicPr>
          <p:cNvPr id="11" name="Picture 10">
            <a:extLst>
              <a:ext uri="{FF2B5EF4-FFF2-40B4-BE49-F238E27FC236}">
                <a16:creationId xmlns:a16="http://schemas.microsoft.com/office/drawing/2014/main" id="{C05D3A47-8F5D-9647-A863-1DE56A91E3A4}"/>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853200" y="1742101"/>
            <a:ext cx="5994372" cy="3373199"/>
          </a:xfrm>
          <a:prstGeom prst="rect">
            <a:avLst/>
          </a:prstGeom>
        </p:spPr>
      </p:pic>
      <p:pic>
        <p:nvPicPr>
          <p:cNvPr id="12" name="Picture 11">
            <a:extLst>
              <a:ext uri="{FF2B5EF4-FFF2-40B4-BE49-F238E27FC236}">
                <a16:creationId xmlns:a16="http://schemas.microsoft.com/office/drawing/2014/main" id="{05757B9C-9790-5541-AD21-63015BF19168}"/>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6934995" y="1742101"/>
            <a:ext cx="5994637" cy="3373349"/>
          </a:xfrm>
          <a:prstGeom prst="rect">
            <a:avLst/>
          </a:prstGeom>
        </p:spPr>
      </p:pic>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buFontTx/>
              <a:defRPr b="0" i="0">
                <a:solidFill>
                  <a:srgbClr val="4A4A4A"/>
                </a:solidFill>
                <a:ea typeface="+mj-lt"/>
                <a:cs typeface="+mj-lt"/>
              </a:defRPr>
            </a:lvl1pPr>
          </a:lstStyle>
          <a:p>
            <a:r>
              <a:rPr lang="en-US"/>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FontTx/>
              <a:buNone/>
              <a:defRPr sz="1800" b="0" i="0">
                <a:solidFill>
                  <a:srgbClr val="B3252E"/>
                </a:solidFill>
                <a:latin typeface="Exo" panose="02000503000000000000" pitchFamily="2" charset="77"/>
                <a:ea typeface="+mn-lt"/>
                <a:cs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FontTx/>
              <a:buNone/>
              <a:defRPr sz="1800" b="0" i="0">
                <a:solidFill>
                  <a:srgbClr val="F17A26"/>
                </a:solidFill>
                <a:latin typeface="Exo" panose="02000503000000000000" pitchFamily="2" charset="77"/>
                <a:ea typeface="+mn-lt"/>
                <a:cs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FontTx/>
              <a:buNone/>
              <a:defRPr sz="1800" b="0" i="0">
                <a:solidFill>
                  <a:srgbClr val="2B9E48"/>
                </a:solidFill>
                <a:latin typeface="Exo" panose="02000503000000000000" pitchFamily="2" charset="77"/>
                <a:ea typeface="+mn-lt"/>
                <a:cs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6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9025" indent="-174625">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400" indent="-17780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2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6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9025" indent="-174625">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400" indent="-17780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2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6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9025" indent="-174625">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400" indent="-17780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2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0146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5" y="1648758"/>
            <a:ext cx="5686987" cy="456696"/>
          </a:xfrm>
          <a:prstGeom prst="rect">
            <a:avLst/>
          </a:prstGeom>
        </p:spPr>
        <p:txBody>
          <a:bodyPr lIns="0" tIns="0" rIns="0" bIns="0">
            <a:noAutofit/>
          </a:bodyPr>
          <a:lstStyle>
            <a:lvl1pPr marL="0" indent="0">
              <a:lnSpc>
                <a:spcPct val="110000"/>
              </a:lnSpc>
              <a:buFontTx/>
              <a:buNone/>
              <a:defRPr sz="2000" b="0" i="0">
                <a:solidFill>
                  <a:srgbClr val="4A4A4A"/>
                </a:solidFill>
                <a:latin typeface="Montserrat SemiBold" pitchFamily="2" charset="77"/>
                <a:ea typeface="+mn-lt"/>
                <a:cs typeface="+mn-lt"/>
              </a:defRPr>
            </a:lvl1pPr>
            <a:lvl2pPr marL="457062" indent="0">
              <a:lnSpc>
                <a:spcPts val="2400"/>
              </a:lnSpc>
              <a:buNone/>
              <a:defRPr sz="2000">
                <a:solidFill>
                  <a:srgbClr val="848585"/>
                </a:solidFill>
                <a:latin typeface="Arial" panose="020B0604020202020204" pitchFamily="34" charset="0"/>
                <a:cs typeface="Arial" panose="020B0604020202020204" pitchFamily="34" charset="0"/>
              </a:defRPr>
            </a:lvl2pPr>
            <a:lvl3pPr marL="914127" indent="0">
              <a:lnSpc>
                <a:spcPts val="2400"/>
              </a:lnSpc>
              <a:buNone/>
              <a:defRPr sz="2000">
                <a:solidFill>
                  <a:srgbClr val="848585"/>
                </a:solidFill>
                <a:latin typeface="Arial" panose="020B0604020202020204" pitchFamily="34" charset="0"/>
                <a:cs typeface="Arial" panose="020B0604020202020204" pitchFamily="34" charset="0"/>
              </a:defRPr>
            </a:lvl3pPr>
            <a:lvl4pPr marL="1371189" indent="0">
              <a:lnSpc>
                <a:spcPts val="2400"/>
              </a:lnSpc>
              <a:buNone/>
              <a:defRPr sz="2000">
                <a:solidFill>
                  <a:srgbClr val="848585"/>
                </a:solidFill>
                <a:latin typeface="Arial" panose="020B0604020202020204" pitchFamily="34" charset="0"/>
                <a:cs typeface="Arial" panose="020B0604020202020204" pitchFamily="34" charset="0"/>
              </a:defRPr>
            </a:lvl4pPr>
            <a:lvl5pPr marL="1828251"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buFontTx/>
              <a:defRPr b="0" i="0">
                <a:ea typeface="+mj-lt"/>
                <a:cs typeface="+mj-lt"/>
              </a:defRPr>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1092">
              <a:solidFill>
                <a:srgbClr val="1E5E92"/>
              </a:solidFill>
              <a:ea typeface="+mn-lt"/>
              <a:cs typeface="+mn-lt"/>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60" y="952504"/>
            <a:ext cx="3289943" cy="5367277"/>
          </a:xfrm>
          <a:prstGeom prst="rect">
            <a:avLst/>
          </a:prstGeom>
        </p:spPr>
        <p:txBody>
          <a:bodyPr lIns="0" tIns="0" rIns="0" bIns="0" anchor="ctr" anchorCtr="0">
            <a:noAutofit/>
          </a:bodyPr>
          <a:lstStyle>
            <a:lvl1pPr marL="0" indent="0">
              <a:lnSpc>
                <a:spcPct val="110000"/>
              </a:lnSpc>
              <a:buFontTx/>
              <a:buNone/>
              <a:defRPr sz="2000" b="0" i="0" spc="0">
                <a:solidFill>
                  <a:schemeClr val="bg1"/>
                </a:solidFill>
                <a:latin typeface="Montserrat Medium" pitchFamily="2" charset="77"/>
                <a:ea typeface="+mn-lt"/>
                <a:cs typeface="+mn-lt"/>
              </a:defRPr>
            </a:lvl1pPr>
            <a:lvl2pPr marL="457062" indent="0">
              <a:lnSpc>
                <a:spcPts val="2400"/>
              </a:lnSpc>
              <a:buNone/>
              <a:defRPr sz="2000">
                <a:solidFill>
                  <a:srgbClr val="848585"/>
                </a:solidFill>
                <a:latin typeface="Arial" panose="020B0604020202020204" pitchFamily="34" charset="0"/>
                <a:cs typeface="Arial" panose="020B0604020202020204" pitchFamily="34" charset="0"/>
              </a:defRPr>
            </a:lvl2pPr>
            <a:lvl3pPr marL="914127" indent="0">
              <a:lnSpc>
                <a:spcPts val="2400"/>
              </a:lnSpc>
              <a:buNone/>
              <a:defRPr sz="2000">
                <a:solidFill>
                  <a:srgbClr val="848585"/>
                </a:solidFill>
                <a:latin typeface="Arial" panose="020B0604020202020204" pitchFamily="34" charset="0"/>
                <a:cs typeface="Arial" panose="020B0604020202020204" pitchFamily="34" charset="0"/>
              </a:defRPr>
            </a:lvl3pPr>
            <a:lvl4pPr marL="1371189" indent="0">
              <a:lnSpc>
                <a:spcPts val="2400"/>
              </a:lnSpc>
              <a:buNone/>
              <a:defRPr sz="2000">
                <a:solidFill>
                  <a:srgbClr val="848585"/>
                </a:solidFill>
                <a:latin typeface="Arial" panose="020B0604020202020204" pitchFamily="34" charset="0"/>
                <a:cs typeface="Arial" panose="020B0604020202020204" pitchFamily="34" charset="0"/>
              </a:defRPr>
            </a:lvl4pPr>
            <a:lvl5pPr marL="1828251"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34" indent="-179334">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461" indent="-171399">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8698" indent="-174574">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8935" indent="-177746">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1999650" indent="-171399">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2027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buFontTx/>
              <a:defRPr b="0" i="0">
                <a:ea typeface="+mj-lt"/>
                <a:cs typeface="+mj-lt"/>
              </a:defRPr>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FontTx/>
              <a:buNone/>
              <a:defRPr sz="2000" b="0" i="0" spc="0">
                <a:solidFill>
                  <a:srgbClr val="2576B7"/>
                </a:solidFill>
                <a:latin typeface="Montserrat Medium" pitchFamily="2" charset="77"/>
                <a:ea typeface="+mn-lt"/>
                <a:cs typeface="+mn-lt"/>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70" indent="-17937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587" indent="-171433">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8916" indent="-17460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245" indent="-177782">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050" indent="-171433">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86029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9" y="1648758"/>
            <a:ext cx="5686987" cy="456696"/>
          </a:xfrm>
          <a:prstGeom prst="rect">
            <a:avLst/>
          </a:prstGeom>
        </p:spPr>
        <p:txBody>
          <a:bodyPr lIns="0" tIns="0" rIns="0" bIns="0">
            <a:noAutofit/>
          </a:bodyPr>
          <a:lstStyle>
            <a:lvl1pPr marL="0" indent="0">
              <a:lnSpc>
                <a:spcPct val="110000"/>
              </a:lnSpc>
              <a:buFontTx/>
              <a:buNone/>
              <a:defRPr sz="2000" b="0" i="0">
                <a:solidFill>
                  <a:srgbClr val="4A4A4A"/>
                </a:solidFill>
                <a:latin typeface="Montserrat SemiBold" pitchFamily="2" charset="77"/>
                <a:ea typeface="+mn-lt"/>
                <a:cs typeface="+mn-lt"/>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FontTx/>
              <a:buNone/>
              <a:defRPr sz="1600" b="0" i="0">
                <a:solidFill>
                  <a:srgbClr val="2576B7"/>
                </a:solidFill>
                <a:latin typeface="Exo" panose="02000503000000000000" pitchFamily="2" charset="77"/>
                <a:ea typeface="+mn-lt"/>
                <a:cs typeface="+mn-lt"/>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7" y="530021"/>
            <a:ext cx="7885768" cy="1130188"/>
          </a:xfrm>
        </p:spPr>
        <p:txBody>
          <a:bodyPr>
            <a:noAutofit/>
          </a:bodyPr>
          <a:lstStyle>
            <a:lvl1pPr>
              <a:lnSpc>
                <a:spcPct val="90000"/>
              </a:lnSpc>
              <a:buFontTx/>
              <a:defRPr b="0" i="0">
                <a:solidFill>
                  <a:srgbClr val="4A4A4A"/>
                </a:solidFill>
                <a:ea typeface="+mj-lt"/>
                <a:cs typeface="+mj-lt"/>
              </a:defRPr>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6" y="3114373"/>
            <a:ext cx="6678613" cy="2403927"/>
          </a:xfrm>
          <a:prstGeom prst="rect">
            <a:avLst/>
          </a:prstGeom>
        </p:spPr>
        <p:txBody>
          <a:bodyPr lIns="0" tIns="0" rIns="0" bIns="0" numCol="1" spcCol="292608"/>
          <a:lstStyle>
            <a:lvl1pPr marL="179370" indent="-17937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587" indent="-171433">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8916" indent="-17460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245" indent="-177782">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050" indent="-171433">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99479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900"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sz="1800">
              <a:ea typeface="+mn-lt"/>
              <a:cs typeface="+mn-lt"/>
            </a:endParaRPr>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3"/>
            <a:ext cx="8480612" cy="519691"/>
          </a:xfrm>
        </p:spPr>
        <p:txBody>
          <a:bodyPr>
            <a:noAutofit/>
          </a:bodyPr>
          <a:lstStyle>
            <a:lvl1pPr>
              <a:lnSpc>
                <a:spcPct val="90000"/>
              </a:lnSpc>
              <a:buFontTx/>
              <a:defRPr b="0" i="0">
                <a:ea typeface="+mj-lt"/>
                <a:cs typeface="+mj-lt"/>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9" y="1177271"/>
            <a:ext cx="5686987" cy="456696"/>
          </a:xfrm>
          <a:prstGeom prst="rect">
            <a:avLst/>
          </a:prstGeom>
        </p:spPr>
        <p:txBody>
          <a:bodyPr lIns="0" tIns="0" rIns="0" bIns="0">
            <a:noAutofit/>
          </a:bodyPr>
          <a:lstStyle>
            <a:lvl1pPr marL="0" indent="0">
              <a:lnSpc>
                <a:spcPct val="90000"/>
              </a:lnSpc>
              <a:buFontTx/>
              <a:buNone/>
              <a:defRPr sz="2000" b="0" i="0">
                <a:solidFill>
                  <a:srgbClr val="848585"/>
                </a:solidFill>
                <a:latin typeface="Montserrat SemiBold" pitchFamily="2" charset="77"/>
                <a:ea typeface="+mn-lt"/>
                <a:cs typeface="+mn-lt"/>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5" y="662318"/>
            <a:ext cx="2531187" cy="3783558"/>
          </a:xfrm>
          <a:prstGeom prst="rect">
            <a:avLst/>
          </a:prstGeom>
        </p:spPr>
        <p:txBody>
          <a:bodyPr lIns="0" tIns="0" rIns="0" bIns="0" numCol="1" spcCol="360000">
            <a:noAutofit/>
          </a:bodyPr>
          <a:lstStyle>
            <a:lvl1pPr marL="0" indent="0">
              <a:lnSpc>
                <a:spcPct val="110000"/>
              </a:lnSpc>
              <a:buFontTx/>
              <a:buNone/>
              <a:defRPr sz="1200" b="0" i="0">
                <a:solidFill>
                  <a:schemeClr val="bg1"/>
                </a:solidFill>
                <a:latin typeface="Roboto Condensed Light" panose="02000000000000000000" pitchFamily="2" charset="0"/>
                <a:ea typeface="+mn-lt"/>
                <a:cs typeface="+mn-lt"/>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FontTx/>
              <a:buNone/>
              <a:defRPr sz="1800" b="0" i="0">
                <a:solidFill>
                  <a:srgbClr val="2576B7"/>
                </a:solidFill>
                <a:latin typeface="Montserrat SemiBold" pitchFamily="2" charset="77"/>
                <a:ea typeface="+mn-lt"/>
                <a:cs typeface="+mn-lt"/>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5" y="4720830"/>
            <a:ext cx="2542732" cy="473616"/>
          </a:xfrm>
          <a:prstGeom prst="rect">
            <a:avLst/>
          </a:prstGeom>
        </p:spPr>
        <p:txBody>
          <a:bodyPr lIns="0" tIns="0" rIns="0" bIns="0">
            <a:noAutofit/>
          </a:bodyPr>
          <a:lstStyle>
            <a:lvl1pPr marL="0" indent="0">
              <a:lnSpc>
                <a:spcPct val="90000"/>
              </a:lnSpc>
              <a:buFontTx/>
              <a:buNone/>
              <a:defRPr sz="1600" b="0" i="0">
                <a:solidFill>
                  <a:schemeClr val="bg1"/>
                </a:solidFill>
                <a:latin typeface="Exo" panose="02000503000000000000" pitchFamily="2" charset="77"/>
                <a:ea typeface="+mn-lt"/>
                <a:cs typeface="+mn-lt"/>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31"/>
            <a:ext cx="2544797" cy="1324301"/>
          </a:xfrm>
          <a:prstGeom prst="rect">
            <a:avLst/>
          </a:prstGeom>
        </p:spPr>
        <p:txBody>
          <a:bodyPr lIns="0" tIns="0" rIns="0" bIns="0" numCol="1" spcCol="360000">
            <a:noAutofit/>
          </a:bodyPr>
          <a:lstStyle>
            <a:lvl1pPr marL="0" indent="0">
              <a:lnSpc>
                <a:spcPct val="110000"/>
              </a:lnSpc>
              <a:buFontTx/>
              <a:buNone/>
              <a:defRPr sz="1200" b="0" i="0">
                <a:solidFill>
                  <a:schemeClr val="bg1"/>
                </a:solidFill>
                <a:latin typeface="Roboto Condensed Light" panose="02000000000000000000" pitchFamily="2" charset="0"/>
                <a:ea typeface="+mn-lt"/>
                <a:cs typeface="+mn-lt"/>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4" y="4835638"/>
            <a:ext cx="7070567" cy="939371"/>
          </a:xfrm>
          <a:prstGeom prst="rect">
            <a:avLst/>
          </a:prstGeom>
        </p:spPr>
        <p:txBody>
          <a:bodyPr lIns="0" tIns="0" rIns="0" bIns="0">
            <a:noAutofit/>
          </a:bodyPr>
          <a:lstStyle>
            <a:lvl1pPr marL="0" indent="0">
              <a:lnSpc>
                <a:spcPct val="90000"/>
              </a:lnSpc>
              <a:buFontTx/>
              <a:buNone/>
              <a:defRPr sz="2000" b="1" i="0" spc="0">
                <a:solidFill>
                  <a:srgbClr val="858585"/>
                </a:solidFill>
                <a:latin typeface="Montserrat SemiBold" panose="020B0604020202020204" charset="0"/>
                <a:ea typeface="+mn-lt"/>
                <a:cs typeface="+mn-lt"/>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5"/>
            <a:ext cx="5237948" cy="1263015"/>
          </a:xfrm>
          <a:prstGeom prst="rect">
            <a:avLst/>
          </a:prstGeom>
        </p:spPr>
        <p:txBody>
          <a:bodyPr lIns="0" tIns="0" rIns="0" bIns="0">
            <a:noAutofit/>
          </a:bodyPr>
          <a:lstStyle>
            <a:lvl1pPr marL="0" indent="0">
              <a:lnSpc>
                <a:spcPct val="90000"/>
              </a:lnSpc>
              <a:buFontTx/>
              <a:buNone/>
              <a:defRPr sz="1600" b="0" i="0">
                <a:solidFill>
                  <a:srgbClr val="848585"/>
                </a:solidFill>
                <a:latin typeface="Exo" panose="02000503000000000000" pitchFamily="2" charset="77"/>
                <a:ea typeface="+mn-lt"/>
                <a:cs typeface="+mn-lt"/>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2" y="6449570"/>
            <a:ext cx="3438335"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a:solidFill>
                  <a:schemeClr val="bg1"/>
                </a:solidFill>
                <a:latin typeface="Exo" panose="02000503000000000000" pitchFamily="2" charset="77"/>
                <a:ea typeface="+mn-lt"/>
                <a:cs typeface="+mn-lt"/>
              </a:rPr>
              <a:t>Info-</a:t>
            </a:r>
            <a:r>
              <a:rPr lang="en-CA" sz="800" spc="-103">
                <a:solidFill>
                  <a:schemeClr val="bg1"/>
                </a:solidFill>
                <a:latin typeface="Exo" panose="02000503000000000000" pitchFamily="2" charset="77"/>
                <a:ea typeface="+mn-lt"/>
                <a:cs typeface="+mn-lt"/>
              </a:rPr>
              <a:t>T</a:t>
            </a:r>
            <a:r>
              <a:rPr lang="en-CA" sz="800" spc="-15">
                <a:solidFill>
                  <a:schemeClr val="bg1"/>
                </a:solidFill>
                <a:latin typeface="Exo" panose="02000503000000000000" pitchFamily="2" charset="77"/>
                <a:ea typeface="+mn-lt"/>
                <a:cs typeface="+mn-lt"/>
              </a:rPr>
              <a:t>ec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Researc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Grou</a:t>
            </a:r>
            <a:r>
              <a:rPr lang="en-CA" sz="800" spc="6">
                <a:solidFill>
                  <a:schemeClr val="bg1"/>
                </a:solidFill>
                <a:latin typeface="Exo" panose="02000503000000000000" pitchFamily="2" charset="77"/>
                <a:ea typeface="+mn-lt"/>
                <a:cs typeface="+mn-lt"/>
              </a:rPr>
              <a:t>p  |  </a:t>
            </a:r>
            <a:fld id="{81D60167-4931-47E6-BA6A-407CBD079E47}" type="slidenum">
              <a:rPr lang="en-CA" sz="800" spc="6" smtClean="0">
                <a:solidFill>
                  <a:schemeClr val="bg1"/>
                </a:solidFill>
                <a:latin typeface="Exo" panose="02000503000000000000" pitchFamily="2" charset="77"/>
                <a:ea typeface="+mn-lt"/>
                <a:cs typeface="+mn-lt"/>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spc="6">
              <a:solidFill>
                <a:schemeClr val="bg1"/>
              </a:solidFill>
              <a:latin typeface="Exo" panose="02000503000000000000" pitchFamily="2" charset="77"/>
              <a:ea typeface="+mn-lt"/>
              <a:cs typeface="+mn-lt"/>
            </a:endParaRPr>
          </a:p>
        </p:txBody>
      </p:sp>
    </p:spTree>
    <p:extLst>
      <p:ext uri="{BB962C8B-B14F-4D97-AF65-F5344CB8AC3E}">
        <p14:creationId xmlns:p14="http://schemas.microsoft.com/office/powerpoint/2010/main" val="2790725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9" y="1648758"/>
            <a:ext cx="5686987" cy="456696"/>
          </a:xfrm>
          <a:prstGeom prst="rect">
            <a:avLst/>
          </a:prstGeom>
        </p:spPr>
        <p:txBody>
          <a:bodyPr lIns="0" tIns="0" rIns="0" bIns="0">
            <a:noAutofit/>
          </a:bodyPr>
          <a:lstStyle>
            <a:lvl1pPr marL="0" indent="0">
              <a:lnSpc>
                <a:spcPct val="90000"/>
              </a:lnSpc>
              <a:buFontTx/>
              <a:buNone/>
              <a:defRPr sz="2000" b="0" i="0">
                <a:solidFill>
                  <a:srgbClr val="848585"/>
                </a:solidFill>
                <a:latin typeface="Montserrat SemiBold" pitchFamily="2" charset="77"/>
                <a:ea typeface="+mn-lt"/>
                <a:cs typeface="+mn-lt"/>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90000"/>
              </a:lnSpc>
              <a:buFontTx/>
              <a:buNone/>
              <a:defRPr sz="1600" b="0" i="0">
                <a:solidFill>
                  <a:srgbClr val="2576B7"/>
                </a:solidFill>
                <a:latin typeface="Exo" panose="02000503000000000000" pitchFamily="2" charset="77"/>
                <a:ea typeface="+mn-lt"/>
                <a:cs typeface="+mn-lt"/>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14">
            <a:extLst>
              <a:ext uri="{FF2B5EF4-FFF2-40B4-BE49-F238E27FC236}">
                <a16:creationId xmlns:a16="http://schemas.microsoft.com/office/drawing/2014/main" id="{4B8B8A6C-F3E5-4C48-A9BB-D5FCE566C12E}"/>
              </a:ext>
            </a:extLst>
          </p:cNvPr>
          <p:cNvSpPr>
            <a:spLocks noGrp="1"/>
          </p:cNvSpPr>
          <p:nvPr>
            <p:ph type="body" sz="quarter" idx="12"/>
          </p:nvPr>
        </p:nvSpPr>
        <p:spPr>
          <a:xfrm>
            <a:off x="371476" y="3127759"/>
            <a:ext cx="3744912" cy="2680175"/>
          </a:xfrm>
          <a:prstGeom prst="rect">
            <a:avLst/>
          </a:prstGeom>
        </p:spPr>
        <p:txBody>
          <a:bodyPr lIns="0" tIns="0" rIns="0" bIns="0" numCol="1" spcCol="360000">
            <a:noAutofit/>
          </a:bodyPr>
          <a:lstStyle>
            <a:lvl1pPr marL="0" indent="0">
              <a:lnSpc>
                <a:spcPct val="110000"/>
              </a:lnSpc>
              <a:buFontTx/>
              <a:buNone/>
              <a:defRPr sz="1400" b="0" i="0">
                <a:solidFill>
                  <a:srgbClr val="000000"/>
                </a:solidFill>
                <a:latin typeface="Roboto Condensed Light" panose="02000000000000000000" pitchFamily="2" charset="0"/>
                <a:ea typeface="+mn-lt"/>
                <a:cs typeface="+mn-lt"/>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39749"/>
            <a:ext cx="4967041" cy="1130188"/>
          </a:xfrm>
        </p:spPr>
        <p:txBody>
          <a:bodyPr>
            <a:noAutofit/>
          </a:bodyPr>
          <a:lstStyle>
            <a:lvl1pPr>
              <a:lnSpc>
                <a:spcPct val="90000"/>
              </a:lnSpc>
              <a:buFontTx/>
              <a:defRPr sz="3000" b="0" i="0">
                <a:ea typeface="+mj-lt"/>
                <a:cs typeface="+mj-lt"/>
              </a:defRPr>
            </a:lvl1pPr>
          </a:lstStyle>
          <a:p>
            <a:r>
              <a:rPr lang="en-US"/>
              <a:t>Click to edit Master title style</a:t>
            </a:r>
          </a:p>
        </p:txBody>
      </p:sp>
    </p:spTree>
    <p:extLst>
      <p:ext uri="{BB962C8B-B14F-4D97-AF65-F5344CB8AC3E}">
        <p14:creationId xmlns:p14="http://schemas.microsoft.com/office/powerpoint/2010/main" val="11735899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Back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CED2D3-C5F7-A340-9A6C-DD3EEEE7C8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9" y="3195536"/>
            <a:ext cx="2341433" cy="466933"/>
          </a:xfrm>
          <a:prstGeom prst="rect">
            <a:avLst/>
          </a:prstGeom>
        </p:spPr>
      </p:pic>
    </p:spTree>
    <p:extLst>
      <p:ext uri="{BB962C8B-B14F-4D97-AF65-F5344CB8AC3E}">
        <p14:creationId xmlns:p14="http://schemas.microsoft.com/office/powerpoint/2010/main" val="18953523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buFontTx/>
              <a:defRPr b="0" i="0">
                <a:ea typeface="+mj-lt"/>
                <a:cs typeface="+mj-lt"/>
              </a:defRPr>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FontTx/>
              <a:buNone/>
              <a:defRPr sz="2000" b="0" i="0" spc="0">
                <a:solidFill>
                  <a:srgbClr val="2576B7"/>
                </a:solidFill>
                <a:latin typeface="Montserrat Medium" pitchFamily="2" charset="77"/>
                <a:ea typeface="+mn-lt"/>
                <a:cs typeface="+mn-lt"/>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70" indent="-17937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587" indent="-171433">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8916" indent="-17460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245" indent="-177782">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050" indent="-171433">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27710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9" y="1648758"/>
            <a:ext cx="5686987" cy="456696"/>
          </a:xfrm>
          <a:prstGeom prst="rect">
            <a:avLst/>
          </a:prstGeom>
        </p:spPr>
        <p:txBody>
          <a:bodyPr lIns="0" tIns="0" rIns="0" bIns="0">
            <a:noAutofit/>
          </a:bodyPr>
          <a:lstStyle>
            <a:lvl1pPr marL="0" indent="0">
              <a:lnSpc>
                <a:spcPct val="90000"/>
              </a:lnSpc>
              <a:buFontTx/>
              <a:buNone/>
              <a:defRPr sz="2000" b="0" i="0">
                <a:solidFill>
                  <a:srgbClr val="4A4A4A"/>
                </a:solidFill>
                <a:latin typeface="Montserrat SemiBold" pitchFamily="2" charset="77"/>
                <a:ea typeface="+mn-lt"/>
                <a:cs typeface="+mn-lt"/>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90000"/>
              </a:lnSpc>
              <a:buFontTx/>
              <a:buNone/>
              <a:defRPr sz="1600" b="0" i="0">
                <a:solidFill>
                  <a:srgbClr val="2576B7"/>
                </a:solidFill>
                <a:latin typeface="Exo" panose="02000503000000000000" pitchFamily="2" charset="77"/>
                <a:ea typeface="+mn-lt"/>
                <a:cs typeface="+mn-lt"/>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14">
            <a:extLst>
              <a:ext uri="{FF2B5EF4-FFF2-40B4-BE49-F238E27FC236}">
                <a16:creationId xmlns:a16="http://schemas.microsoft.com/office/drawing/2014/main" id="{4B8B8A6C-F3E5-4C48-A9BB-D5FCE566C12E}"/>
              </a:ext>
            </a:extLst>
          </p:cNvPr>
          <p:cNvSpPr>
            <a:spLocks noGrp="1"/>
          </p:cNvSpPr>
          <p:nvPr>
            <p:ph type="body" sz="quarter" idx="12"/>
          </p:nvPr>
        </p:nvSpPr>
        <p:spPr>
          <a:xfrm>
            <a:off x="371476" y="3127759"/>
            <a:ext cx="3744912" cy="2680175"/>
          </a:xfrm>
          <a:prstGeom prst="rect">
            <a:avLst/>
          </a:prstGeom>
        </p:spPr>
        <p:txBody>
          <a:bodyPr lIns="0" tIns="0" rIns="0" bIns="0" numCol="1" spcCol="360000">
            <a:noAutofit/>
          </a:bodyPr>
          <a:lstStyle>
            <a:lvl1pPr marL="0" indent="0">
              <a:lnSpc>
                <a:spcPct val="110000"/>
              </a:lnSpc>
              <a:buFontTx/>
              <a:buNone/>
              <a:defRPr sz="1400" b="0" i="0">
                <a:solidFill>
                  <a:srgbClr val="000000"/>
                </a:solidFill>
                <a:latin typeface="Roboto Condensed Light" panose="02000000000000000000" pitchFamily="2" charset="0"/>
                <a:ea typeface="+mn-lt"/>
                <a:cs typeface="+mn-lt"/>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7" y="530021"/>
            <a:ext cx="8533862" cy="1130188"/>
          </a:xfrm>
        </p:spPr>
        <p:txBody>
          <a:bodyPr>
            <a:noAutofit/>
          </a:bodyPr>
          <a:lstStyle>
            <a:lvl1pPr>
              <a:lnSpc>
                <a:spcPct val="90000"/>
              </a:lnSpc>
              <a:buFontTx/>
              <a:defRPr b="0" i="0">
                <a:ea typeface="+mj-lt"/>
                <a:cs typeface="+mj-lt"/>
              </a:defRPr>
            </a:lvl1pPr>
          </a:lstStyle>
          <a:p>
            <a:r>
              <a:rPr lang="en-US"/>
              <a:t>Click to edit Master title style</a:t>
            </a:r>
          </a:p>
        </p:txBody>
      </p:sp>
    </p:spTree>
    <p:extLst>
      <p:ext uri="{BB962C8B-B14F-4D97-AF65-F5344CB8AC3E}">
        <p14:creationId xmlns:p14="http://schemas.microsoft.com/office/powerpoint/2010/main" val="9418864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90" y="1648758"/>
            <a:ext cx="5686987" cy="456696"/>
          </a:xfrm>
          <a:prstGeom prst="rect">
            <a:avLst/>
          </a:prstGeom>
        </p:spPr>
        <p:txBody>
          <a:bodyPr lIns="0" tIns="0" rIns="0" bIns="0">
            <a:noAutofit/>
          </a:bodyPr>
          <a:lstStyle>
            <a:lvl1pPr marL="0" indent="0">
              <a:lnSpc>
                <a:spcPct val="110000"/>
              </a:lnSpc>
              <a:buFontTx/>
              <a:buNone/>
              <a:defRPr sz="2000" b="0" i="0">
                <a:solidFill>
                  <a:srgbClr val="4A4A4A"/>
                </a:solidFill>
                <a:latin typeface="Montserrat SemiBold" pitchFamily="2" charset="77"/>
                <a:ea typeface="+mn-lt"/>
                <a:cs typeface="+mn-lt"/>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FontTx/>
              <a:buNone/>
              <a:defRPr sz="1600" b="0" i="0">
                <a:solidFill>
                  <a:srgbClr val="2576B7"/>
                </a:solidFill>
                <a:latin typeface="Exo" panose="02000503000000000000" pitchFamily="2" charset="77"/>
                <a:ea typeface="+mn-lt"/>
                <a:cs typeface="+mn-lt"/>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8" y="530021"/>
            <a:ext cx="7885768" cy="1130188"/>
          </a:xfrm>
        </p:spPr>
        <p:txBody>
          <a:bodyPr>
            <a:noAutofit/>
          </a:bodyPr>
          <a:lstStyle>
            <a:lvl1pPr>
              <a:lnSpc>
                <a:spcPct val="90000"/>
              </a:lnSpc>
              <a:buFontTx/>
              <a:defRPr b="0" i="0">
                <a:solidFill>
                  <a:srgbClr val="4A4A4A"/>
                </a:solidFill>
                <a:ea typeface="+mj-lt"/>
                <a:cs typeface="+mj-lt"/>
              </a:defRPr>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7" y="3114375"/>
            <a:ext cx="6678613" cy="2403927"/>
          </a:xfrm>
          <a:prstGeom prst="rect">
            <a:avLst/>
          </a:prstGeom>
        </p:spPr>
        <p:txBody>
          <a:bodyPr lIns="0" tIns="0" rIns="0" bIns="0" numCol="1" spcCol="292608"/>
          <a:lstStyle>
            <a:lvl1pPr marL="179352" indent="-179352">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524" indent="-171416">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8807" indent="-174591">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090" indent="-177764">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1999850" indent="-171416">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40703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ummary of Accomplishm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B14535-AFB4-DB4C-ADB9-BBB42A2A64E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a:stretch/>
        </p:blipFill>
        <p:spPr>
          <a:xfrm>
            <a:off x="8148638" y="-1"/>
            <a:ext cx="4044950" cy="6873276"/>
          </a:xfrm>
          <a:prstGeom prst="rect">
            <a:avLst/>
          </a:prstGeom>
        </p:spPr>
      </p:pic>
      <p:sp>
        <p:nvSpPr>
          <p:cNvPr id="18" name="Rectangle 17">
            <a:extLst>
              <a:ext uri="{FF2B5EF4-FFF2-40B4-BE49-F238E27FC236}">
                <a16:creationId xmlns:a16="http://schemas.microsoft.com/office/drawing/2014/main" id="{75343A8B-D3CE-D643-83E5-369C20113AA8}"/>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Roboto Condensed Light" panose="02000000000000000000" pitchFamily="2" charset="0"/>
              <a:ea typeface="+mn-lt"/>
              <a:cs typeface="+mn-lt"/>
            </a:endParaRPr>
          </a:p>
        </p:txBody>
      </p:sp>
      <p:sp>
        <p:nvSpPr>
          <p:cNvPr id="14" name="Text Placeholder 13">
            <a:extLst>
              <a:ext uri="{FF2B5EF4-FFF2-40B4-BE49-F238E27FC236}">
                <a16:creationId xmlns:a16="http://schemas.microsoft.com/office/drawing/2014/main" id="{B3A129CD-E31F-6C4B-AE63-A4E96E7F66D2}"/>
              </a:ext>
            </a:extLst>
          </p:cNvPr>
          <p:cNvSpPr>
            <a:spLocks noGrp="1"/>
          </p:cNvSpPr>
          <p:nvPr>
            <p:ph type="body" sz="quarter" idx="10" hasCustomPrompt="1"/>
          </p:nvPr>
        </p:nvSpPr>
        <p:spPr>
          <a:xfrm>
            <a:off x="374493" y="1827340"/>
            <a:ext cx="5319668" cy="377825"/>
          </a:xfrm>
          <a:prstGeom prst="rect">
            <a:avLst/>
          </a:prstGeom>
        </p:spPr>
        <p:txBody>
          <a:bodyPr lIns="0">
            <a:noAutofit/>
          </a:bodyPr>
          <a:lstStyle>
            <a:lvl1pPr marL="0" indent="0">
              <a:lnSpc>
                <a:spcPct val="110000"/>
              </a:lnSpc>
              <a:buFontTx/>
              <a:buNone/>
              <a:defRPr sz="2000" b="1" i="0" u="none">
                <a:solidFill>
                  <a:schemeClr val="accent1"/>
                </a:solidFill>
                <a:latin typeface="Montserrat SemiBold" pitchFamily="2" charset="77"/>
                <a:ea typeface="+mn-lt"/>
                <a:cs typeface="+mn-lt"/>
              </a:defRPr>
            </a:lvl1pPr>
            <a:lvl2pPr>
              <a:defRPr sz="2000" b="1" i="0">
                <a:solidFill>
                  <a:schemeClr val="accent1"/>
                </a:solidFill>
                <a:latin typeface="Montserrat SemiBold" pitchFamily="2" charset="77"/>
              </a:defRPr>
            </a:lvl2pPr>
            <a:lvl3pPr>
              <a:defRPr sz="2000" b="1" i="0">
                <a:solidFill>
                  <a:schemeClr val="accent1"/>
                </a:solidFill>
                <a:latin typeface="Montserrat SemiBold" pitchFamily="2" charset="77"/>
              </a:defRPr>
            </a:lvl3pPr>
            <a:lvl4pPr>
              <a:defRPr sz="2000" b="1" i="0">
                <a:solidFill>
                  <a:schemeClr val="accent1"/>
                </a:solidFill>
                <a:latin typeface="Montserrat SemiBold" pitchFamily="2" charset="77"/>
              </a:defRPr>
            </a:lvl4pPr>
            <a:lvl5pPr>
              <a:defRPr sz="2000" b="1" i="0">
                <a:solidFill>
                  <a:schemeClr val="accent1"/>
                </a:solidFill>
                <a:latin typeface="Montserrat SemiBold" pitchFamily="2" charset="77"/>
              </a:defRPr>
            </a:lvl5pPr>
          </a:lstStyle>
          <a:p>
            <a:pPr lvl="0"/>
            <a:r>
              <a:rPr lang="en-US"/>
              <a:t>Problem Solved</a:t>
            </a:r>
          </a:p>
        </p:txBody>
      </p:sp>
      <p:sp>
        <p:nvSpPr>
          <p:cNvPr id="10" name="TextBox 9">
            <a:extLst>
              <a:ext uri="{FF2B5EF4-FFF2-40B4-BE49-F238E27FC236}">
                <a16:creationId xmlns:a16="http://schemas.microsoft.com/office/drawing/2014/main" id="{79D91D97-00C2-684C-8E8B-1CA8A8AB29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ea typeface="+mn-lt"/>
                <a:cs typeface="+mn-lt"/>
              </a:rPr>
              <a:t>Info-</a:t>
            </a:r>
            <a:r>
              <a:rPr lang="en-CA" sz="800" spc="-103">
                <a:solidFill>
                  <a:schemeClr val="bg1"/>
                </a:solidFill>
                <a:latin typeface="Exo" panose="02000503000000000000" pitchFamily="2" charset="77"/>
                <a:ea typeface="+mn-lt"/>
                <a:cs typeface="+mn-lt"/>
              </a:rPr>
              <a:t>T</a:t>
            </a:r>
            <a:r>
              <a:rPr lang="en-CA" sz="800" spc="-15">
                <a:solidFill>
                  <a:schemeClr val="bg1"/>
                </a:solidFill>
                <a:latin typeface="Exo" panose="02000503000000000000" pitchFamily="2" charset="77"/>
                <a:ea typeface="+mn-lt"/>
                <a:cs typeface="+mn-lt"/>
              </a:rPr>
              <a:t>ec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Researc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Grou</a:t>
            </a:r>
            <a:r>
              <a:rPr lang="en-CA" sz="800" spc="6">
                <a:solidFill>
                  <a:schemeClr val="bg1"/>
                </a:solidFill>
                <a:latin typeface="Exo" panose="02000503000000000000" pitchFamily="2" charset="77"/>
                <a:ea typeface="+mn-lt"/>
                <a:cs typeface="+mn-lt"/>
              </a:rPr>
              <a:t>p  |  </a:t>
            </a:r>
            <a:fld id="{81D60167-4931-47E6-BA6A-407CBD079E47}" type="slidenum">
              <a:rPr lang="en-CA" sz="800" spc="6" smtClean="0">
                <a:solidFill>
                  <a:schemeClr val="bg1"/>
                </a:solidFill>
                <a:latin typeface="Exo" panose="02000503000000000000" pitchFamily="2" charset="77"/>
                <a:ea typeface="+mn-lt"/>
                <a:cs typeface="+mn-lt"/>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ea typeface="+mn-lt"/>
              <a:cs typeface="+mn-lt"/>
            </a:endParaRPr>
          </a:p>
        </p:txBody>
      </p:sp>
      <p:sp>
        <p:nvSpPr>
          <p:cNvPr id="13" name="Text Placeholder 4">
            <a:extLst>
              <a:ext uri="{FF2B5EF4-FFF2-40B4-BE49-F238E27FC236}">
                <a16:creationId xmlns:a16="http://schemas.microsoft.com/office/drawing/2014/main" id="{3A86E219-348B-4147-B8CE-5C090235D034}"/>
              </a:ext>
            </a:extLst>
          </p:cNvPr>
          <p:cNvSpPr>
            <a:spLocks noGrp="1"/>
          </p:cNvSpPr>
          <p:nvPr>
            <p:ph type="body" sz="quarter" idx="33"/>
          </p:nvPr>
        </p:nvSpPr>
        <p:spPr>
          <a:xfrm>
            <a:off x="371476" y="2306297"/>
            <a:ext cx="5689600" cy="3839322"/>
          </a:xfrm>
          <a:prstGeom prst="rect">
            <a:avLst/>
          </a:prstGeom>
        </p:spPr>
        <p:txBody>
          <a:bodyPr lIns="0" tIns="0" rIns="0" bIns="0" numCol="1" spcCol="292608"/>
          <a:lstStyle>
            <a:lvl1pPr marL="179388" indent="-17938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6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9025" indent="-174625">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400" indent="-17780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2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319794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ea typeface="+mn-lt"/>
              <a:cs typeface="+mn-lt"/>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buFontTx/>
              <a:defRPr b="0" i="0">
                <a:solidFill>
                  <a:schemeClr val="bg1"/>
                </a:solidFill>
                <a:ea typeface="+mj-lt"/>
                <a:cs typeface="+mj-lt"/>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FontTx/>
              <a:buNone/>
              <a:defRPr sz="1800" b="0" i="0">
                <a:solidFill>
                  <a:srgbClr val="2576B7"/>
                </a:solidFill>
                <a:latin typeface="Exo" panose="02000503000000000000" pitchFamily="2" charset="77"/>
                <a:ea typeface="+mn-lt"/>
                <a:cs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FontTx/>
              <a:buNone/>
              <a:defRPr sz="1800" b="0" i="0">
                <a:solidFill>
                  <a:srgbClr val="2576B7"/>
                </a:solidFill>
                <a:latin typeface="Exo" panose="02000503000000000000" pitchFamily="2" charset="77"/>
                <a:ea typeface="+mn-lt"/>
                <a:cs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FontTx/>
              <a:buNone/>
              <a:defRPr sz="1800" b="0" i="0">
                <a:solidFill>
                  <a:srgbClr val="2576B7"/>
                </a:solidFill>
                <a:latin typeface="Exo" panose="02000503000000000000" pitchFamily="2" charset="77"/>
                <a:ea typeface="+mn-lt"/>
                <a:cs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FontTx/>
              <a:buNone/>
              <a:defRPr sz="2000" b="0" i="0" spc="0">
                <a:solidFill>
                  <a:schemeClr val="bg1"/>
                </a:solidFill>
                <a:latin typeface="Montserrat Medium" pitchFamily="2" charset="77"/>
                <a:ea typeface="+mn-lt"/>
                <a:cs typeface="+mn-lt"/>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6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9025" indent="-174625">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400" indent="-17780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2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6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9025" indent="-174625">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400" indent="-17780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2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6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9025" indent="-174625">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400" indent="-17780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2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373356"/>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FontTx/>
              <a:buNone/>
              <a:defRPr sz="2000" b="0" i="0">
                <a:solidFill>
                  <a:srgbClr val="848585"/>
                </a:solidFill>
                <a:latin typeface="Montserrat SemiBold" pitchFamily="2" charset="77"/>
                <a:ea typeface="+mn-lt"/>
                <a:cs typeface="+mn-lt"/>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FontTx/>
              <a:buNone/>
              <a:defRPr sz="1600" b="0" i="0">
                <a:solidFill>
                  <a:srgbClr val="2576B7"/>
                </a:solidFill>
                <a:latin typeface="Exo" panose="02000503000000000000" pitchFamily="2" charset="77"/>
                <a:ea typeface="+mn-lt"/>
                <a:cs typeface="+mn-lt"/>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buFontTx/>
              <a:defRPr b="0" i="0">
                <a:ea typeface="+mj-lt"/>
                <a:cs typeface="+mj-lt"/>
              </a:defRPr>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ea typeface="+mn-lt"/>
                <a:cs typeface="+mn-lt"/>
              </a:rPr>
              <a:t>Info-</a:t>
            </a:r>
            <a:r>
              <a:rPr lang="en-CA" sz="800" spc="-103">
                <a:solidFill>
                  <a:schemeClr val="bg1"/>
                </a:solidFill>
                <a:latin typeface="Exo" panose="02000503000000000000" pitchFamily="2" charset="77"/>
                <a:ea typeface="+mn-lt"/>
                <a:cs typeface="+mn-lt"/>
              </a:rPr>
              <a:t>T</a:t>
            </a:r>
            <a:r>
              <a:rPr lang="en-CA" sz="800" spc="-15">
                <a:solidFill>
                  <a:schemeClr val="bg1"/>
                </a:solidFill>
                <a:latin typeface="Exo" panose="02000503000000000000" pitchFamily="2" charset="77"/>
                <a:ea typeface="+mn-lt"/>
                <a:cs typeface="+mn-lt"/>
              </a:rPr>
              <a:t>ec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Researc</a:t>
            </a:r>
            <a:r>
              <a:rPr lang="en-CA" sz="800" spc="6">
                <a:solidFill>
                  <a:schemeClr val="bg1"/>
                </a:solidFill>
                <a:latin typeface="Exo" panose="02000503000000000000" pitchFamily="2" charset="77"/>
                <a:ea typeface="+mn-lt"/>
                <a:cs typeface="+mn-lt"/>
              </a:rPr>
              <a:t>h</a:t>
            </a:r>
            <a:r>
              <a:rPr lang="en-CA" sz="800" spc="-39">
                <a:solidFill>
                  <a:schemeClr val="bg1"/>
                </a:solidFill>
                <a:latin typeface="Exo" panose="02000503000000000000" pitchFamily="2" charset="77"/>
                <a:ea typeface="+mn-lt"/>
                <a:cs typeface="+mn-lt"/>
              </a:rPr>
              <a:t> </a:t>
            </a:r>
            <a:r>
              <a:rPr lang="en-CA" sz="800" spc="-15">
                <a:solidFill>
                  <a:schemeClr val="bg1"/>
                </a:solidFill>
                <a:latin typeface="Exo" panose="02000503000000000000" pitchFamily="2" charset="77"/>
                <a:ea typeface="+mn-lt"/>
                <a:cs typeface="+mn-lt"/>
              </a:rPr>
              <a:t>Grou</a:t>
            </a:r>
            <a:r>
              <a:rPr lang="en-CA" sz="800" spc="6">
                <a:solidFill>
                  <a:schemeClr val="bg1"/>
                </a:solidFill>
                <a:latin typeface="Exo" panose="02000503000000000000" pitchFamily="2" charset="77"/>
                <a:ea typeface="+mn-lt"/>
                <a:cs typeface="+mn-lt"/>
              </a:rPr>
              <a:t>p  |  </a:t>
            </a:r>
            <a:fld id="{81D60167-4931-47E6-BA6A-407CBD079E47}" type="slidenum">
              <a:rPr lang="en-CA" sz="800" spc="6" smtClean="0">
                <a:solidFill>
                  <a:schemeClr val="bg1"/>
                </a:solidFill>
                <a:latin typeface="Exo" panose="02000503000000000000" pitchFamily="2" charset="77"/>
                <a:ea typeface="+mn-lt"/>
                <a:cs typeface="+mn-lt"/>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ea typeface="+mn-lt"/>
              <a:cs typeface="+mn-lt"/>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ea typeface="+mn-lt"/>
              <a:cs typeface="+mn-lt"/>
            </a:endParaRPr>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3" y="6451496"/>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ea typeface="+mn-lt"/>
                <a:cs typeface="+mn-lt"/>
              </a:rPr>
              <a:t>Info-</a:t>
            </a:r>
            <a:r>
              <a:rPr lang="en-CA" sz="800" spc="-103">
                <a:solidFill>
                  <a:schemeClr val="tx1">
                    <a:lumMod val="50000"/>
                  </a:schemeClr>
                </a:solidFill>
                <a:latin typeface="Exo" panose="02000503000000000000" pitchFamily="2" charset="77"/>
                <a:ea typeface="+mn-lt"/>
                <a:cs typeface="+mn-lt"/>
              </a:rPr>
              <a:t>T</a:t>
            </a:r>
            <a:r>
              <a:rPr lang="en-CA" sz="800" spc="-15">
                <a:solidFill>
                  <a:schemeClr val="tx1">
                    <a:lumMod val="50000"/>
                  </a:schemeClr>
                </a:solidFill>
                <a:latin typeface="Exo" panose="02000503000000000000" pitchFamily="2" charset="77"/>
                <a:ea typeface="+mn-lt"/>
                <a:cs typeface="+mn-lt"/>
              </a:rPr>
              <a:t>ec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Researc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Grou</a:t>
            </a:r>
            <a:r>
              <a:rPr lang="en-CA" sz="800" spc="6">
                <a:solidFill>
                  <a:schemeClr val="tx1">
                    <a:lumMod val="50000"/>
                  </a:schemeClr>
                </a:solidFill>
                <a:latin typeface="Exo" panose="02000503000000000000" pitchFamily="2" charset="77"/>
                <a:ea typeface="+mn-lt"/>
                <a:cs typeface="+mn-lt"/>
              </a:rPr>
              <a:t>p  |  </a:t>
            </a:r>
            <a:fld id="{81D60167-4931-47E6-BA6A-407CBD079E47}" type="slidenum">
              <a:rPr lang="en-CA" sz="800" spc="6" smtClean="0">
                <a:solidFill>
                  <a:schemeClr val="tx1">
                    <a:lumMod val="50000"/>
                  </a:schemeClr>
                </a:solidFill>
                <a:latin typeface="Exo" panose="02000503000000000000" pitchFamily="2" charset="77"/>
                <a:ea typeface="+mn-lt"/>
                <a:cs typeface="+mn-lt"/>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ea typeface="+mn-lt"/>
              <a:cs typeface="+mn-lt"/>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5" y="3135637"/>
            <a:ext cx="5689600" cy="2744168"/>
          </a:xfrm>
          <a:prstGeom prst="rect">
            <a:avLst/>
          </a:prstGeom>
        </p:spPr>
        <p:txBody>
          <a:bodyPr lIns="0" tIns="0" rIns="0" bIns="0" numCol="1" spcCol="292608"/>
          <a:lstStyle>
            <a:lvl1pPr marL="179388" indent="-17938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6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9025" indent="-174625">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400" indent="-17780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2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16393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E52F795C-27C2-8046-8EBA-637111198D80}"/>
              </a:ext>
            </a:extLst>
          </p:cNvPr>
          <p:cNvSpPr>
            <a:spLocks noGrp="1"/>
          </p:cNvSpPr>
          <p:nvPr>
            <p:ph type="title"/>
          </p:nvPr>
        </p:nvSpPr>
        <p:spPr>
          <a:xfrm>
            <a:off x="369016" y="528895"/>
            <a:ext cx="10516970" cy="1325563"/>
          </a:xfrm>
          <a:prstGeom prst="rect">
            <a:avLst/>
          </a:prstGeom>
        </p:spPr>
        <p:txBody>
          <a:bodyPr vert="horz" lIns="0" tIns="0" rIns="0" bIns="0" rtlCol="0" anchor="t">
            <a:normAutofit/>
          </a:bodyPr>
          <a:lstStyle>
            <a:lvl1pPr>
              <a:buFontTx/>
              <a:defRPr sz="4000" b="1" i="0">
                <a:solidFill>
                  <a:srgbClr val="717171"/>
                </a:solidFill>
                <a:latin typeface="Montserrat SemiBold" pitchFamily="2" charset="77"/>
                <a:ea typeface="+mj-lt"/>
                <a:cs typeface="+mj-lt"/>
              </a:defRPr>
            </a:lvl1pPr>
          </a:lstStyle>
          <a:p>
            <a:r>
              <a:rPr lang="en-US"/>
              <a:t>Click to edit Master title style</a:t>
            </a:r>
          </a:p>
        </p:txBody>
      </p:sp>
      <p:sp>
        <p:nvSpPr>
          <p:cNvPr id="3" name="Text Placeholder 4">
            <a:extLst>
              <a:ext uri="{FF2B5EF4-FFF2-40B4-BE49-F238E27FC236}">
                <a16:creationId xmlns:a16="http://schemas.microsoft.com/office/drawing/2014/main" id="{410EDEE3-640B-504D-9EE5-6837D51D0F1B}"/>
              </a:ext>
            </a:extLst>
          </p:cNvPr>
          <p:cNvSpPr>
            <a:spLocks noGrp="1"/>
          </p:cNvSpPr>
          <p:nvPr>
            <p:ph type="body" sz="quarter" idx="10"/>
          </p:nvPr>
        </p:nvSpPr>
        <p:spPr>
          <a:xfrm>
            <a:off x="369937" y="1098118"/>
            <a:ext cx="3832724" cy="616383"/>
          </a:xfrm>
          <a:prstGeom prst="rect">
            <a:avLst/>
          </a:prstGeom>
        </p:spPr>
        <p:txBody>
          <a:bodyPr lIns="0" tIns="0" rIns="0" bIns="0"/>
          <a:lstStyle>
            <a:lvl1pPr marL="0" indent="0">
              <a:lnSpc>
                <a:spcPct val="110000"/>
              </a:lnSpc>
              <a:buFontTx/>
              <a:buNone/>
              <a:defRPr sz="1600" b="0" i="0">
                <a:solidFill>
                  <a:srgbClr val="717171"/>
                </a:solidFill>
                <a:latin typeface="Exo" panose="02000503000000000000" pitchFamily="2" charset="77"/>
                <a:ea typeface="+mn-lt"/>
                <a:cs typeface="+mn-lt"/>
              </a:defRPr>
            </a:lvl1pPr>
            <a:lvl2pPr marL="457200" indent="0">
              <a:lnSpc>
                <a:spcPct val="110000"/>
              </a:lnSpc>
              <a:buFontTx/>
              <a:buNone/>
              <a:defRPr sz="1600" b="0" i="0">
                <a:solidFill>
                  <a:srgbClr val="717171"/>
                </a:solidFill>
                <a:latin typeface="Exo" panose="02000503000000000000" pitchFamily="2" charset="77"/>
                <a:ea typeface="+mn-lt"/>
                <a:cs typeface="+mn-lt"/>
              </a:defRPr>
            </a:lvl2pPr>
            <a:lvl3pPr marL="914400" indent="0">
              <a:lnSpc>
                <a:spcPct val="110000"/>
              </a:lnSpc>
              <a:buFontTx/>
              <a:buNone/>
              <a:defRPr sz="1600" b="0" i="0">
                <a:solidFill>
                  <a:srgbClr val="717171"/>
                </a:solidFill>
                <a:latin typeface="Exo" panose="02000503000000000000" pitchFamily="2" charset="77"/>
                <a:ea typeface="+mn-lt"/>
                <a:cs typeface="+mn-lt"/>
              </a:defRPr>
            </a:lvl3pPr>
            <a:lvl4pPr marL="1371600" indent="0">
              <a:lnSpc>
                <a:spcPct val="110000"/>
              </a:lnSpc>
              <a:buFontTx/>
              <a:buNone/>
              <a:defRPr sz="1600" b="0" i="0">
                <a:solidFill>
                  <a:srgbClr val="717171"/>
                </a:solidFill>
                <a:latin typeface="Exo" panose="02000503000000000000" pitchFamily="2" charset="77"/>
                <a:ea typeface="+mn-lt"/>
                <a:cs typeface="+mn-lt"/>
              </a:defRPr>
            </a:lvl4pPr>
            <a:lvl5pPr marL="1828800" indent="0">
              <a:lnSpc>
                <a:spcPct val="110000"/>
              </a:lnSpc>
              <a:buFontTx/>
              <a:buNone/>
              <a:defRPr sz="1600" b="0" i="0">
                <a:solidFill>
                  <a:srgbClr val="717171"/>
                </a:solidFill>
                <a:latin typeface="Exo" panose="02000503000000000000" pitchFamily="2" charset="77"/>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8458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a:stretch/>
        </p:blipFill>
        <p:spPr>
          <a:xfrm>
            <a:off x="1"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3"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ea typeface="+mn-lt"/>
              <a:cs typeface="+mn-lt"/>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7" y="530021"/>
            <a:ext cx="2644071" cy="1163598"/>
          </a:xfrm>
        </p:spPr>
        <p:txBody>
          <a:bodyPr>
            <a:noAutofit/>
          </a:bodyPr>
          <a:lstStyle>
            <a:lvl1pPr>
              <a:buFontTx/>
              <a:defRPr b="0" i="0">
                <a:solidFill>
                  <a:schemeClr val="bg1"/>
                </a:solidFill>
                <a:ea typeface="+mj-lt"/>
                <a:cs typeface="+mj-lt"/>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7" marR="0" indent="-230165" algn="l" defTabSz="914309" rtl="0" eaLnBrk="1" fontAlgn="auto" latinLnBrk="0" hangingPunct="1">
              <a:lnSpc>
                <a:spcPct val="90000"/>
              </a:lnSpc>
              <a:spcBef>
                <a:spcPts val="1000"/>
              </a:spcBef>
              <a:spcAft>
                <a:spcPts val="800"/>
              </a:spcAft>
              <a:buClrTx/>
              <a:buSzTx/>
              <a:buFontTx/>
              <a:buNone/>
              <a:tabLst>
                <a:tab pos="439694" algn="l"/>
              </a:tabLst>
              <a:defRPr sz="1600" b="0" i="0">
                <a:solidFill>
                  <a:srgbClr val="4A4A4A"/>
                </a:solidFill>
                <a:latin typeface="Montserrat Medium" pitchFamily="2" charset="77"/>
                <a:ea typeface="+mn-lt"/>
                <a:cs typeface="+mn-lt"/>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3802222411"/>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E52F795C-27C2-8046-8EBA-637111198D80}"/>
              </a:ext>
            </a:extLst>
          </p:cNvPr>
          <p:cNvSpPr>
            <a:spLocks noGrp="1"/>
          </p:cNvSpPr>
          <p:nvPr>
            <p:ph type="title"/>
          </p:nvPr>
        </p:nvSpPr>
        <p:spPr>
          <a:xfrm>
            <a:off x="369016" y="528897"/>
            <a:ext cx="10516970" cy="1325563"/>
          </a:xfrm>
          <a:prstGeom prst="rect">
            <a:avLst/>
          </a:prstGeom>
        </p:spPr>
        <p:txBody>
          <a:bodyPr vert="horz" lIns="0" tIns="0" rIns="0" bIns="0" rtlCol="0" anchor="t">
            <a:normAutofit/>
          </a:bodyPr>
          <a:lstStyle>
            <a:lvl1pPr>
              <a:buFontTx/>
              <a:defRPr sz="4000" b="1" i="0">
                <a:solidFill>
                  <a:srgbClr val="717171"/>
                </a:solidFill>
                <a:latin typeface="Montserrat SemiBold" pitchFamily="2" charset="77"/>
                <a:ea typeface="+mj-lt"/>
                <a:cs typeface="+mj-lt"/>
              </a:defRPr>
            </a:lvl1pPr>
          </a:lstStyle>
          <a:p>
            <a:r>
              <a:rPr lang="en-US"/>
              <a:t>Click to edit Master title style</a:t>
            </a:r>
          </a:p>
        </p:txBody>
      </p:sp>
      <p:sp>
        <p:nvSpPr>
          <p:cNvPr id="3" name="Text Placeholder 4">
            <a:extLst>
              <a:ext uri="{FF2B5EF4-FFF2-40B4-BE49-F238E27FC236}">
                <a16:creationId xmlns:a16="http://schemas.microsoft.com/office/drawing/2014/main" id="{410EDEE3-640B-504D-9EE5-6837D51D0F1B}"/>
              </a:ext>
            </a:extLst>
          </p:cNvPr>
          <p:cNvSpPr>
            <a:spLocks noGrp="1"/>
          </p:cNvSpPr>
          <p:nvPr>
            <p:ph type="body" sz="quarter" idx="10"/>
          </p:nvPr>
        </p:nvSpPr>
        <p:spPr>
          <a:xfrm>
            <a:off x="369938" y="1098120"/>
            <a:ext cx="3832724" cy="616383"/>
          </a:xfrm>
          <a:prstGeom prst="rect">
            <a:avLst/>
          </a:prstGeom>
        </p:spPr>
        <p:txBody>
          <a:bodyPr lIns="0" tIns="0" rIns="0" bIns="0"/>
          <a:lstStyle>
            <a:lvl1pPr marL="0" indent="0">
              <a:lnSpc>
                <a:spcPct val="110000"/>
              </a:lnSpc>
              <a:buFontTx/>
              <a:buNone/>
              <a:defRPr sz="1600" b="0" i="0">
                <a:solidFill>
                  <a:srgbClr val="717171"/>
                </a:solidFill>
                <a:latin typeface="Exo" panose="02000503000000000000" pitchFamily="2" charset="77"/>
                <a:ea typeface="+mn-lt"/>
                <a:cs typeface="+mn-lt"/>
              </a:defRPr>
            </a:lvl1pPr>
            <a:lvl2pPr marL="457154" indent="0">
              <a:lnSpc>
                <a:spcPct val="110000"/>
              </a:lnSpc>
              <a:buFontTx/>
              <a:buNone/>
              <a:defRPr sz="1600" b="0" i="0">
                <a:solidFill>
                  <a:srgbClr val="717171"/>
                </a:solidFill>
                <a:latin typeface="Exo" panose="02000503000000000000" pitchFamily="2" charset="77"/>
                <a:ea typeface="+mn-lt"/>
                <a:cs typeface="+mn-lt"/>
              </a:defRPr>
            </a:lvl2pPr>
            <a:lvl3pPr marL="914309" indent="0">
              <a:lnSpc>
                <a:spcPct val="110000"/>
              </a:lnSpc>
              <a:buFontTx/>
              <a:buNone/>
              <a:defRPr sz="1600" b="0" i="0">
                <a:solidFill>
                  <a:srgbClr val="717171"/>
                </a:solidFill>
                <a:latin typeface="Exo" panose="02000503000000000000" pitchFamily="2" charset="77"/>
                <a:ea typeface="+mn-lt"/>
                <a:cs typeface="+mn-lt"/>
              </a:defRPr>
            </a:lvl3pPr>
            <a:lvl4pPr marL="1371463" indent="0">
              <a:lnSpc>
                <a:spcPct val="110000"/>
              </a:lnSpc>
              <a:buFontTx/>
              <a:buNone/>
              <a:defRPr sz="1600" b="0" i="0">
                <a:solidFill>
                  <a:srgbClr val="717171"/>
                </a:solidFill>
                <a:latin typeface="Exo" panose="02000503000000000000" pitchFamily="2" charset="77"/>
                <a:ea typeface="+mn-lt"/>
                <a:cs typeface="+mn-lt"/>
              </a:defRPr>
            </a:lvl4pPr>
            <a:lvl5pPr marL="1828617" indent="0">
              <a:lnSpc>
                <a:spcPct val="110000"/>
              </a:lnSpc>
              <a:buFontTx/>
              <a:buNone/>
              <a:defRPr sz="1600" b="0" i="0">
                <a:solidFill>
                  <a:srgbClr val="717171"/>
                </a:solidFill>
                <a:latin typeface="Exo" panose="02000503000000000000" pitchFamily="2" charset="77"/>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5286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seStudy-Overview">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933AFED-7F68-D14D-8FF8-7CF369A24AA9}"/>
              </a:ext>
            </a:extLst>
          </p:cNvPr>
          <p:cNvSpPr/>
          <p:nvPr userDrawn="1"/>
        </p:nvSpPr>
        <p:spPr>
          <a:xfrm>
            <a:off x="467837" y="2211573"/>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ea typeface="+mn-lt"/>
              <a:cs typeface="+mn-lt"/>
            </a:endParaRPr>
          </a:p>
        </p:txBody>
      </p:sp>
      <p:sp>
        <p:nvSpPr>
          <p:cNvPr id="26" name="Rectangle 25">
            <a:extLst>
              <a:ext uri="{FF2B5EF4-FFF2-40B4-BE49-F238E27FC236}">
                <a16:creationId xmlns:a16="http://schemas.microsoft.com/office/drawing/2014/main" id="{B38A9B09-49D1-CE44-A049-6DA802C9A72D}"/>
              </a:ext>
            </a:extLst>
          </p:cNvPr>
          <p:cNvSpPr/>
          <p:nvPr userDrawn="1"/>
        </p:nvSpPr>
        <p:spPr>
          <a:xfrm>
            <a:off x="4354834" y="2200941"/>
            <a:ext cx="3678865" cy="3891517"/>
          </a:xfrm>
          <a:prstGeom prst="rect">
            <a:avLst/>
          </a:prstGeom>
          <a:gradFill>
            <a:gsLst>
              <a:gs pos="0">
                <a:srgbClr val="299D48">
                  <a:alpha val="17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ea typeface="+mn-lt"/>
              <a:cs typeface="+mn-lt"/>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buFontTx/>
              <a:defRPr b="0" i="0">
                <a:ea typeface="+mj-lt"/>
                <a:cs typeface="+mj-lt"/>
              </a:defRPr>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27458"/>
            <a:ext cx="1411479" cy="381201"/>
          </a:xfrm>
          <a:prstGeom prst="rect">
            <a:avLst/>
          </a:prstGeom>
        </p:spPr>
        <p:txBody>
          <a:bodyPr lIns="0" tIns="0" rIns="0" bIns="0">
            <a:noAutofit/>
          </a:bodyPr>
          <a:lstStyle>
            <a:lvl1pPr marL="0" indent="0" algn="l">
              <a:lnSpc>
                <a:spcPct val="110000"/>
              </a:lnSpc>
              <a:buFontTx/>
              <a:buNone/>
              <a:defRPr sz="1200" b="0" i="0">
                <a:solidFill>
                  <a:srgbClr val="2576B7"/>
                </a:solidFill>
                <a:latin typeface="Montserrat SemiBold" pitchFamily="2" charset="77"/>
                <a:ea typeface="+mn-lt"/>
                <a:cs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FontTx/>
              <a:buNone/>
              <a:defRPr sz="800" b="0" i="0">
                <a:solidFill>
                  <a:srgbClr val="2576B7"/>
                </a:solidFill>
                <a:latin typeface="Montserrat SemiBold" pitchFamily="2" charset="77"/>
                <a:ea typeface="+mn-lt"/>
                <a:cs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27458"/>
            <a:ext cx="2450131" cy="381201"/>
          </a:xfrm>
          <a:prstGeom prst="rect">
            <a:avLst/>
          </a:prstGeom>
        </p:spPr>
        <p:txBody>
          <a:bodyPr lIns="0" tIns="0" rIns="0" bIns="0">
            <a:noAutofit/>
          </a:bodyPr>
          <a:lstStyle>
            <a:lvl1pPr marL="0" indent="0" algn="l">
              <a:lnSpc>
                <a:spcPct val="110000"/>
              </a:lnSpc>
              <a:buFontTx/>
              <a:buNone/>
              <a:defRPr sz="1200" b="0" i="0">
                <a:solidFill>
                  <a:srgbClr val="2576B7"/>
                </a:solidFill>
                <a:latin typeface="Montserrat SemiBold" pitchFamily="2" charset="77"/>
                <a:ea typeface="+mn-lt"/>
                <a:cs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FontTx/>
              <a:buNone/>
              <a:defRPr sz="800" b="0" i="0">
                <a:solidFill>
                  <a:srgbClr val="2576B7"/>
                </a:solidFill>
                <a:latin typeface="Montserrat SemiBold" pitchFamily="2" charset="77"/>
                <a:ea typeface="+mn-lt"/>
                <a:cs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FontTx/>
              <a:buNone/>
              <a:defRPr sz="1600" b="0" i="0">
                <a:solidFill>
                  <a:srgbClr val="000000"/>
                </a:solidFill>
                <a:latin typeface="Exo" panose="02000503000000000000" pitchFamily="2" charset="77"/>
                <a:ea typeface="+mn-lt"/>
                <a:cs typeface="+mn-lt"/>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882007" y="2478199"/>
            <a:ext cx="2777181" cy="939371"/>
          </a:xfrm>
          <a:prstGeom prst="rect">
            <a:avLst/>
          </a:prstGeom>
        </p:spPr>
        <p:txBody>
          <a:bodyPr lIns="0" tIns="0" rIns="0" bIns="0">
            <a:noAutofit/>
          </a:bodyPr>
          <a:lstStyle>
            <a:lvl1pPr marL="0" indent="0">
              <a:lnSpc>
                <a:spcPct val="110000"/>
              </a:lnSpc>
              <a:buFontTx/>
              <a:buNone/>
              <a:defRPr sz="2000" b="1" i="0" spc="0">
                <a:solidFill>
                  <a:srgbClr val="F17A26"/>
                </a:solidFill>
                <a:latin typeface="Montserrat SemiBold" panose="020B0604020202020204" charset="0"/>
                <a:ea typeface="+mn-lt"/>
                <a:cs typeface="+mn-lt"/>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1">
            <a:extLst>
              <a:ext uri="{FF2B5EF4-FFF2-40B4-BE49-F238E27FC236}">
                <a16:creationId xmlns:a16="http://schemas.microsoft.com/office/drawing/2014/main" id="{12597800-6F28-C54E-B9B2-4BE07EA00286}"/>
              </a:ext>
            </a:extLst>
          </p:cNvPr>
          <p:cNvSpPr>
            <a:spLocks noGrp="1"/>
          </p:cNvSpPr>
          <p:nvPr>
            <p:ph type="body" sz="quarter" idx="33"/>
          </p:nvPr>
        </p:nvSpPr>
        <p:spPr>
          <a:xfrm>
            <a:off x="4782344" y="2478199"/>
            <a:ext cx="2777181" cy="939371"/>
          </a:xfrm>
          <a:prstGeom prst="rect">
            <a:avLst/>
          </a:prstGeom>
        </p:spPr>
        <p:txBody>
          <a:bodyPr lIns="0" tIns="0" rIns="0" bIns="0">
            <a:noAutofit/>
          </a:bodyPr>
          <a:lstStyle>
            <a:lvl1pPr marL="0" indent="0">
              <a:lnSpc>
                <a:spcPct val="110000"/>
              </a:lnSpc>
              <a:buFontTx/>
              <a:buNone/>
              <a:defRPr sz="2000" b="1" i="0" spc="0">
                <a:solidFill>
                  <a:srgbClr val="299D48"/>
                </a:solidFill>
                <a:latin typeface="Montserrat SemiBold" panose="020B0604020202020204" charset="0"/>
                <a:ea typeface="+mn-lt"/>
                <a:cs typeface="+mn-lt"/>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Rectangle 19">
            <a:extLst>
              <a:ext uri="{FF2B5EF4-FFF2-40B4-BE49-F238E27FC236}">
                <a16:creationId xmlns:a16="http://schemas.microsoft.com/office/drawing/2014/main" id="{19BB4306-6F73-514A-8275-451C49DE6376}"/>
              </a:ext>
            </a:extLst>
          </p:cNvPr>
          <p:cNvSpPr/>
          <p:nvPr userDrawn="1"/>
        </p:nvSpPr>
        <p:spPr>
          <a:xfrm>
            <a:off x="4274820" y="2124635"/>
            <a:ext cx="7612380"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a typeface="+mn-lt"/>
              <a:cs typeface="+mn-lt"/>
            </a:endParaRPr>
          </a:p>
        </p:txBody>
      </p:sp>
      <p:sp>
        <p:nvSpPr>
          <p:cNvPr id="23" name="Rectangle 22">
            <a:extLst>
              <a:ext uri="{FF2B5EF4-FFF2-40B4-BE49-F238E27FC236}">
                <a16:creationId xmlns:a16="http://schemas.microsoft.com/office/drawing/2014/main" id="{06CD7AF2-1439-1042-84B1-9FA17C1579F2}"/>
              </a:ext>
            </a:extLst>
          </p:cNvPr>
          <p:cNvSpPr/>
          <p:nvPr userDrawn="1"/>
        </p:nvSpPr>
        <p:spPr>
          <a:xfrm>
            <a:off x="381794" y="2124635"/>
            <a:ext cx="3887787"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a typeface="+mn-lt"/>
              <a:cs typeface="+mn-lt"/>
            </a:endParaRP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8002111" y="2124635"/>
            <a:ext cx="38880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a typeface="+mn-lt"/>
              <a:cs typeface="+mn-lt"/>
            </a:endParaRP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497094" y="2478199"/>
            <a:ext cx="2777181" cy="939371"/>
          </a:xfrm>
          <a:prstGeom prst="rect">
            <a:avLst/>
          </a:prstGeom>
        </p:spPr>
        <p:txBody>
          <a:bodyPr lIns="0" tIns="0" rIns="0" bIns="0">
            <a:noAutofit/>
          </a:bodyPr>
          <a:lstStyle>
            <a:lvl1pPr marL="0" indent="0">
              <a:lnSpc>
                <a:spcPct val="110000"/>
              </a:lnSpc>
              <a:buFontTx/>
              <a:buNone/>
              <a:defRPr sz="2000" b="1" i="0" spc="0">
                <a:solidFill>
                  <a:srgbClr val="2576B7"/>
                </a:solidFill>
                <a:latin typeface="Montserrat SemiBold" panose="020B0604020202020204" charset="0"/>
                <a:ea typeface="+mn-lt"/>
                <a:cs typeface="+mn-lt"/>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Rectangle 28">
            <a:extLst>
              <a:ext uri="{FF2B5EF4-FFF2-40B4-BE49-F238E27FC236}">
                <a16:creationId xmlns:a16="http://schemas.microsoft.com/office/drawing/2014/main" id="{D84F50E7-9C84-0041-B92B-5909E8001F65}"/>
              </a:ext>
            </a:extLst>
          </p:cNvPr>
          <p:cNvSpPr/>
          <p:nvPr userDrawn="1"/>
        </p:nvSpPr>
        <p:spPr>
          <a:xfrm>
            <a:off x="8001845" y="2119122"/>
            <a:ext cx="38880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Roboto Condensed Light" panose="02000000000000000000" pitchFamily="2" charset="0"/>
              <a:ea typeface="+mn-lt"/>
              <a:cs typeface="+mn-lt"/>
            </a:endParaRPr>
          </a:p>
        </p:txBody>
      </p:sp>
      <p:sp>
        <p:nvSpPr>
          <p:cNvPr id="21" name="Text Placeholder 4">
            <a:extLst>
              <a:ext uri="{FF2B5EF4-FFF2-40B4-BE49-F238E27FC236}">
                <a16:creationId xmlns:a16="http://schemas.microsoft.com/office/drawing/2014/main" id="{D66884E8-D3EE-4E4C-B7CB-7A9079FAB012}"/>
              </a:ext>
            </a:extLst>
          </p:cNvPr>
          <p:cNvSpPr>
            <a:spLocks noGrp="1"/>
          </p:cNvSpPr>
          <p:nvPr>
            <p:ph type="body" sz="quarter" idx="36"/>
          </p:nvPr>
        </p:nvSpPr>
        <p:spPr>
          <a:xfrm>
            <a:off x="881838" y="2816659"/>
            <a:ext cx="2924618" cy="3084411"/>
          </a:xfrm>
          <a:prstGeom prst="rect">
            <a:avLst/>
          </a:prstGeom>
        </p:spPr>
        <p:txBody>
          <a:bodyPr lIns="0" tIns="0" rIns="0" bIns="0" numCol="1" spcCol="292608"/>
          <a:lstStyle>
            <a:lvl1pPr marL="179388" indent="-17938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6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9025" indent="-174625">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400" indent="-17780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2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4">
            <a:extLst>
              <a:ext uri="{FF2B5EF4-FFF2-40B4-BE49-F238E27FC236}">
                <a16:creationId xmlns:a16="http://schemas.microsoft.com/office/drawing/2014/main" id="{39AD2FE5-1A1C-8F4A-8981-1B6428087B4F}"/>
              </a:ext>
            </a:extLst>
          </p:cNvPr>
          <p:cNvSpPr>
            <a:spLocks noGrp="1"/>
          </p:cNvSpPr>
          <p:nvPr>
            <p:ph type="body" sz="quarter" idx="37"/>
          </p:nvPr>
        </p:nvSpPr>
        <p:spPr>
          <a:xfrm>
            <a:off x="4788992" y="2816659"/>
            <a:ext cx="2924618" cy="3084411"/>
          </a:xfrm>
          <a:prstGeom prst="rect">
            <a:avLst/>
          </a:prstGeom>
        </p:spPr>
        <p:txBody>
          <a:bodyPr lIns="0" tIns="0" rIns="0" bIns="0" numCol="1" spcCol="292608"/>
          <a:lstStyle>
            <a:lvl1pPr marL="179388" indent="-17938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6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9025" indent="-174625">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400" indent="-17780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2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4">
            <a:extLst>
              <a:ext uri="{FF2B5EF4-FFF2-40B4-BE49-F238E27FC236}">
                <a16:creationId xmlns:a16="http://schemas.microsoft.com/office/drawing/2014/main" id="{9B48A8C3-06D8-B942-939C-E150561466EB}"/>
              </a:ext>
            </a:extLst>
          </p:cNvPr>
          <p:cNvSpPr>
            <a:spLocks noGrp="1"/>
          </p:cNvSpPr>
          <p:nvPr>
            <p:ph type="body" sz="quarter" idx="38"/>
          </p:nvPr>
        </p:nvSpPr>
        <p:spPr>
          <a:xfrm>
            <a:off x="8501526" y="2816659"/>
            <a:ext cx="2924618" cy="3084411"/>
          </a:xfrm>
          <a:prstGeom prst="rect">
            <a:avLst/>
          </a:prstGeom>
        </p:spPr>
        <p:txBody>
          <a:bodyPr lIns="0" tIns="0" rIns="0" bIns="0" numCol="1" spcCol="292608"/>
          <a:lstStyle>
            <a:lvl1pPr marL="179388" indent="-17938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6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9025" indent="-174625">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400" indent="-17780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2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7978983"/>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seStudy-Challeng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CCCD150-1E43-B047-BBCD-E7CD4E6655BC}"/>
              </a:ext>
            </a:extLst>
          </p:cNvPr>
          <p:cNvSpPr/>
          <p:nvPr userDrawn="1"/>
        </p:nvSpPr>
        <p:spPr>
          <a:xfrm>
            <a:off x="471384" y="2215122"/>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ea typeface="+mn-lt"/>
              <a:cs typeface="+mn-lt"/>
            </a:endParaRP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a typeface="+mn-lt"/>
              <a:cs typeface="+mn-lt"/>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buFontTx/>
              <a:defRPr b="0" i="0">
                <a:solidFill>
                  <a:srgbClr val="4A4A4A"/>
                </a:solidFill>
                <a:ea typeface="+mj-lt"/>
                <a:cs typeface="+mj-lt"/>
              </a:defRPr>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27458"/>
            <a:ext cx="1411479" cy="381201"/>
          </a:xfrm>
          <a:prstGeom prst="rect">
            <a:avLst/>
          </a:prstGeom>
        </p:spPr>
        <p:txBody>
          <a:bodyPr lIns="0" tIns="0" rIns="0" bIns="0">
            <a:noAutofit/>
          </a:bodyPr>
          <a:lstStyle>
            <a:lvl1pPr marL="0" indent="0" algn="l">
              <a:lnSpc>
                <a:spcPct val="110000"/>
              </a:lnSpc>
              <a:buFontTx/>
              <a:buNone/>
              <a:defRPr sz="1200" b="0" i="0">
                <a:solidFill>
                  <a:srgbClr val="2576B7"/>
                </a:solidFill>
                <a:latin typeface="Montserrat SemiBold" pitchFamily="2" charset="77"/>
                <a:ea typeface="+mn-lt"/>
                <a:cs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FontTx/>
              <a:buNone/>
              <a:defRPr sz="800" b="0" i="0">
                <a:solidFill>
                  <a:srgbClr val="2576B7"/>
                </a:solidFill>
                <a:latin typeface="Montserrat SemiBold" pitchFamily="2" charset="77"/>
                <a:ea typeface="+mn-lt"/>
                <a:cs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27458"/>
            <a:ext cx="2450131" cy="381201"/>
          </a:xfrm>
          <a:prstGeom prst="rect">
            <a:avLst/>
          </a:prstGeom>
        </p:spPr>
        <p:txBody>
          <a:bodyPr lIns="0" tIns="0" rIns="0" bIns="0">
            <a:noAutofit/>
          </a:bodyPr>
          <a:lstStyle>
            <a:lvl1pPr marL="0" indent="0" algn="l">
              <a:lnSpc>
                <a:spcPct val="110000"/>
              </a:lnSpc>
              <a:buFontTx/>
              <a:buNone/>
              <a:defRPr sz="1200" b="0" i="0">
                <a:solidFill>
                  <a:srgbClr val="2576B7"/>
                </a:solidFill>
                <a:latin typeface="Montserrat SemiBold" pitchFamily="2" charset="77"/>
                <a:ea typeface="+mn-lt"/>
                <a:cs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FontTx/>
              <a:buNone/>
              <a:defRPr sz="800" b="0" i="0">
                <a:solidFill>
                  <a:srgbClr val="2576B7"/>
                </a:solidFill>
                <a:latin typeface="Montserrat SemiBold" pitchFamily="2" charset="77"/>
                <a:ea typeface="+mn-lt"/>
                <a:cs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FontTx/>
              <a:buNone/>
              <a:defRPr sz="1600" b="0" i="0">
                <a:solidFill>
                  <a:srgbClr val="000000"/>
                </a:solidFill>
                <a:latin typeface="Exo" panose="02000503000000000000" pitchFamily="2" charset="77"/>
                <a:ea typeface="+mn-lt"/>
                <a:cs typeface="+mn-lt"/>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FontTx/>
              <a:buNone/>
              <a:defRPr sz="1600" b="0" i="0">
                <a:solidFill>
                  <a:srgbClr val="000000"/>
                </a:solidFill>
                <a:latin typeface="Exo" panose="02000503000000000000" pitchFamily="2" charset="77"/>
                <a:ea typeface="+mn-lt"/>
                <a:cs typeface="+mn-lt"/>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FontTx/>
              <a:buNone/>
              <a:defRPr sz="2000" b="1" i="0" spc="0">
                <a:solidFill>
                  <a:srgbClr val="F17A26"/>
                </a:solidFill>
                <a:latin typeface="Montserrat SemiBold" panose="020B0604020202020204" charset="0"/>
                <a:ea typeface="+mn-lt"/>
                <a:cs typeface="+mn-lt"/>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7CC5F6BB-EA9F-D840-8B69-03B879A19A3B}"/>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1pPr>
            <a:lvl2pPr marL="6286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2pPr>
            <a:lvl3pPr marL="1089025" indent="-174625">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3pPr>
            <a:lvl4pPr marL="1549400" indent="-17780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4pPr>
            <a:lvl5pPr marL="2000250" indent="-171450">
              <a:lnSpc>
                <a:spcPct val="110000"/>
              </a:lnSpc>
              <a:buFont typeface="Arial" panose="020B0604020202020204" pitchFamily="34" charset="0"/>
              <a:buChar char="○"/>
              <a:tabLst/>
              <a:defRPr sz="1400">
                <a:solidFill>
                  <a:srgbClr val="000000"/>
                </a:solidFill>
                <a:latin typeface="Roboto Condensed Light" panose="02000000000000000000" pitchFamily="2" charset="0"/>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8869445"/>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50" name="TextBox 49">
            <a:extLst>
              <a:ext uri="{FF2B5EF4-FFF2-40B4-BE49-F238E27FC236}">
                <a16:creationId xmlns:a16="http://schemas.microsoft.com/office/drawing/2014/main" id="{6B791024-EAF8-076F-CFD7-014E04ED533A}"/>
              </a:ext>
            </a:extLst>
          </p:cNvPr>
          <p:cNvSpPr txBox="1"/>
          <p:nvPr userDrawn="1"/>
        </p:nvSpPr>
        <p:spPr>
          <a:xfrm>
            <a:off x="656277" y="5561419"/>
            <a:ext cx="10821037" cy="283997"/>
          </a:xfrm>
          <a:prstGeom prst="rect">
            <a:avLst/>
          </a:prstGeom>
        </p:spPr>
        <p:txBody>
          <a:bodyPr vert="horz" wrap="square" lIns="0" tIns="6930" rIns="0" bIns="0" rtlCol="0">
            <a:spAutoFit/>
          </a:bodyPr>
          <a:lstStyle/>
          <a:p>
            <a:pPr marL="7700" marR="242951" algn="ctr" defTabSz="554437">
              <a:lnSpc>
                <a:spcPct val="90000"/>
              </a:lnSpc>
              <a:spcBef>
                <a:spcPts val="1000"/>
              </a:spcBef>
              <a:buFontTx/>
              <a:defRPr/>
            </a:pPr>
            <a:r>
              <a:rPr lang="en-US" sz="2000" b="1">
                <a:solidFill>
                  <a:srgbClr val="2576B7"/>
                </a:solidFill>
                <a:latin typeface="Montserrat SemiBold" pitchFamily="2" charset="77"/>
                <a:ea typeface="+mn-lt"/>
                <a:cs typeface="+mn-lt"/>
              </a:rPr>
              <a:t>Diagnostics and consistent frameworks are used throughout all five options.</a:t>
            </a:r>
          </a:p>
        </p:txBody>
      </p:sp>
      <p:sp>
        <p:nvSpPr>
          <p:cNvPr id="51" name="TextBox 50">
            <a:extLst>
              <a:ext uri="{FF2B5EF4-FFF2-40B4-BE49-F238E27FC236}">
                <a16:creationId xmlns:a16="http://schemas.microsoft.com/office/drawing/2014/main" id="{8F5072F3-E70B-2C43-C1C0-6D3CF768B840}"/>
              </a:ext>
            </a:extLst>
          </p:cNvPr>
          <p:cNvSpPr txBox="1"/>
          <p:nvPr userDrawn="1"/>
        </p:nvSpPr>
        <p:spPr>
          <a:xfrm>
            <a:off x="336842" y="514802"/>
            <a:ext cx="8704381" cy="1032921"/>
          </a:xfrm>
          <a:prstGeom prst="rect">
            <a:avLst/>
          </a:prstGeom>
        </p:spPr>
        <p:txBody>
          <a:bodyPr vert="horz" wrap="square" lIns="0" tIns="6930" rIns="0" bIns="0" rtlCol="0">
            <a:noAutofit/>
          </a:bodyPr>
          <a:lstStyle/>
          <a:p>
            <a:pPr marL="7700" marR="242951" defTabSz="914400">
              <a:lnSpc>
                <a:spcPct val="90000"/>
              </a:lnSpc>
              <a:spcBef>
                <a:spcPts val="55"/>
              </a:spcBef>
              <a:buFontTx/>
            </a:pPr>
            <a:r>
              <a:rPr lang="en-US" sz="4000" b="1">
                <a:solidFill>
                  <a:srgbClr val="717171"/>
                </a:solidFill>
                <a:latin typeface="Montserrat SemiBold" pitchFamily="2" charset="77"/>
                <a:ea typeface="+mn-lt"/>
                <a:cs typeface="+mn-lt"/>
              </a:rPr>
              <a:t>Info-Tech offers various levels of support to best suit your needs</a:t>
            </a:r>
            <a:endParaRPr lang="en-US" sz="4000" b="1" spc="-30">
              <a:solidFill>
                <a:srgbClr val="717171"/>
              </a:solidFill>
              <a:latin typeface="Montserrat SemiBold" pitchFamily="2" charset="77"/>
              <a:ea typeface="+mn-lt"/>
              <a:cs typeface="+mn-lt"/>
            </a:endParaRPr>
          </a:p>
        </p:txBody>
      </p:sp>
      <p:sp>
        <p:nvSpPr>
          <p:cNvPr id="52" name="Oval 51">
            <a:extLst>
              <a:ext uri="{FF2B5EF4-FFF2-40B4-BE49-F238E27FC236}">
                <a16:creationId xmlns:a16="http://schemas.microsoft.com/office/drawing/2014/main" id="{60CAD05B-9E3A-AEA6-74CA-2D2568DF49D8}"/>
              </a:ext>
            </a:extLst>
          </p:cNvPr>
          <p:cNvSpPr/>
          <p:nvPr userDrawn="1"/>
        </p:nvSpPr>
        <p:spPr>
          <a:xfrm>
            <a:off x="274320" y="2240271"/>
            <a:ext cx="2476619" cy="2425468"/>
          </a:xfrm>
          <a:prstGeom prst="ellipse">
            <a:avLst/>
          </a:prstGeom>
          <a:solidFill>
            <a:srgbClr val="2576B7">
              <a:alpha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53" name="TextBox 52">
            <a:extLst>
              <a:ext uri="{FF2B5EF4-FFF2-40B4-BE49-F238E27FC236}">
                <a16:creationId xmlns:a16="http://schemas.microsoft.com/office/drawing/2014/main" id="{2162824E-6355-E161-8CF5-8F751FA607C7}"/>
              </a:ext>
            </a:extLst>
          </p:cNvPr>
          <p:cNvSpPr txBox="1"/>
          <p:nvPr userDrawn="1"/>
        </p:nvSpPr>
        <p:spPr>
          <a:xfrm>
            <a:off x="367292" y="3088728"/>
            <a:ext cx="2290675" cy="256297"/>
          </a:xfrm>
          <a:prstGeom prst="rect">
            <a:avLst/>
          </a:prstGeom>
        </p:spPr>
        <p:txBody>
          <a:bodyPr vert="horz" wrap="square" lIns="0" tIns="6930" rIns="0" bIns="0" rtlCol="0">
            <a:spAutoFit/>
          </a:bodyPr>
          <a:lstStyle/>
          <a:p>
            <a:pPr algn="ctr" defTabSz="914400">
              <a:lnSpc>
                <a:spcPct val="90000"/>
              </a:lnSpc>
              <a:buSzPts val="2800"/>
              <a:buFontTx/>
              <a:buNone/>
            </a:pPr>
            <a:r>
              <a:rPr lang="en-US" sz="1800" b="1">
                <a:solidFill>
                  <a:srgbClr val="FFFFFF"/>
                </a:solidFill>
                <a:latin typeface="Montserrat SemiBold" pitchFamily="2" charset="77"/>
                <a:ea typeface="+mn-lt"/>
                <a:cs typeface="+mn-lt"/>
              </a:rPr>
              <a:t>DIY Toolkit</a:t>
            </a:r>
          </a:p>
        </p:txBody>
      </p:sp>
      <p:sp>
        <p:nvSpPr>
          <p:cNvPr id="54" name="TextBox 53">
            <a:extLst>
              <a:ext uri="{FF2B5EF4-FFF2-40B4-BE49-F238E27FC236}">
                <a16:creationId xmlns:a16="http://schemas.microsoft.com/office/drawing/2014/main" id="{DE17B4F7-F9EB-3A0F-E91D-46FA964EAAF4}"/>
              </a:ext>
            </a:extLst>
          </p:cNvPr>
          <p:cNvSpPr txBox="1"/>
          <p:nvPr userDrawn="1"/>
        </p:nvSpPr>
        <p:spPr>
          <a:xfrm>
            <a:off x="616075" y="3444232"/>
            <a:ext cx="1793108" cy="884482"/>
          </a:xfrm>
          <a:prstGeom prst="rect">
            <a:avLst/>
          </a:prstGeom>
        </p:spPr>
        <p:txBody>
          <a:bodyPr vert="horz" wrap="square" lIns="0" tIns="6930" rIns="0" bIns="0" rtlCol="0">
            <a:spAutoFit/>
          </a:bodyPr>
          <a:lstStyle/>
          <a:p>
            <a:pPr algn="ctr" defTabSz="914400">
              <a:lnSpc>
                <a:spcPct val="110000"/>
              </a:lnSpc>
              <a:buFontTx/>
            </a:pPr>
            <a:r>
              <a:rPr lang="en-CA" sz="1050">
                <a:solidFill>
                  <a:srgbClr val="FFFFFF"/>
                </a:solidFill>
                <a:ea typeface="+mn-lt"/>
                <a:cs typeface="+mn-lt"/>
              </a:rPr>
              <a:t>“Our team has already made this critical project a priority, and we have the time and capability, but some guidance along the way would be helpful.” </a:t>
            </a:r>
          </a:p>
        </p:txBody>
      </p:sp>
      <p:sp>
        <p:nvSpPr>
          <p:cNvPr id="55" name="Oval 54">
            <a:extLst>
              <a:ext uri="{FF2B5EF4-FFF2-40B4-BE49-F238E27FC236}">
                <a16:creationId xmlns:a16="http://schemas.microsoft.com/office/drawing/2014/main" id="{C9C15458-B577-DD45-F485-0155425D0E1C}"/>
              </a:ext>
            </a:extLst>
          </p:cNvPr>
          <p:cNvSpPr/>
          <p:nvPr userDrawn="1"/>
        </p:nvSpPr>
        <p:spPr>
          <a:xfrm>
            <a:off x="2600923" y="2240271"/>
            <a:ext cx="2476619" cy="2425468"/>
          </a:xfrm>
          <a:prstGeom prst="ellipse">
            <a:avLst/>
          </a:prstGeom>
          <a:solidFill>
            <a:srgbClr val="2576B7">
              <a:alpha val="8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56" name="TextBox 55">
            <a:extLst>
              <a:ext uri="{FF2B5EF4-FFF2-40B4-BE49-F238E27FC236}">
                <a16:creationId xmlns:a16="http://schemas.microsoft.com/office/drawing/2014/main" id="{7DC73D5F-EF2D-D315-AFB3-93D6EB794425}"/>
              </a:ext>
            </a:extLst>
          </p:cNvPr>
          <p:cNvSpPr txBox="1"/>
          <p:nvPr userDrawn="1"/>
        </p:nvSpPr>
        <p:spPr>
          <a:xfrm>
            <a:off x="2693895" y="2839429"/>
            <a:ext cx="2290675" cy="505596"/>
          </a:xfrm>
          <a:prstGeom prst="rect">
            <a:avLst/>
          </a:prstGeom>
        </p:spPr>
        <p:txBody>
          <a:bodyPr vert="horz" wrap="square" lIns="0" tIns="6930" rIns="0" bIns="0" rtlCol="0">
            <a:spAutoFit/>
          </a:bodyPr>
          <a:lstStyle/>
          <a:p>
            <a:pPr algn="ctr" defTabSz="914400">
              <a:lnSpc>
                <a:spcPct val="90000"/>
              </a:lnSpc>
              <a:buSzPts val="2800"/>
              <a:buFontTx/>
              <a:buNone/>
            </a:pPr>
            <a:r>
              <a:rPr lang="en-US" sz="1800" b="1">
                <a:solidFill>
                  <a:srgbClr val="FFFFFF"/>
                </a:solidFill>
                <a:latin typeface="Montserrat SemiBold" pitchFamily="2" charset="77"/>
                <a:ea typeface="+mn-lt"/>
                <a:cs typeface="+mn-lt"/>
              </a:rPr>
              <a:t>Guided Implementation</a:t>
            </a:r>
          </a:p>
        </p:txBody>
      </p:sp>
      <p:sp>
        <p:nvSpPr>
          <p:cNvPr id="57" name="TextBox 56">
            <a:extLst>
              <a:ext uri="{FF2B5EF4-FFF2-40B4-BE49-F238E27FC236}">
                <a16:creationId xmlns:a16="http://schemas.microsoft.com/office/drawing/2014/main" id="{95287F5B-E01D-7B37-786B-65CCC0E19689}"/>
              </a:ext>
            </a:extLst>
          </p:cNvPr>
          <p:cNvSpPr txBox="1"/>
          <p:nvPr userDrawn="1"/>
        </p:nvSpPr>
        <p:spPr>
          <a:xfrm>
            <a:off x="2942678" y="3444231"/>
            <a:ext cx="1793108" cy="1062223"/>
          </a:xfrm>
          <a:prstGeom prst="rect">
            <a:avLst/>
          </a:prstGeom>
        </p:spPr>
        <p:txBody>
          <a:bodyPr vert="horz" wrap="square" lIns="0" tIns="6930" rIns="0" bIns="0" rtlCol="0">
            <a:spAutoFit/>
          </a:bodyPr>
          <a:lstStyle/>
          <a:p>
            <a:pPr algn="ctr" defTabSz="914400">
              <a:lnSpc>
                <a:spcPct val="110000"/>
              </a:lnSpc>
              <a:buFontTx/>
            </a:pPr>
            <a:r>
              <a:rPr lang="en-CA" sz="1050">
                <a:solidFill>
                  <a:srgbClr val="FFFFFF"/>
                </a:solidFill>
                <a:ea typeface="+mn-lt"/>
                <a:cs typeface="+mn-lt"/>
              </a:rPr>
              <a:t>“Our team knows that we need to fix a process, but we need assistance to determine where to focus. Some check-ins along the way would help keep us on track.”</a:t>
            </a:r>
          </a:p>
          <a:p>
            <a:pPr algn="ctr" defTabSz="914400">
              <a:lnSpc>
                <a:spcPct val="110000"/>
              </a:lnSpc>
            </a:pPr>
            <a:endParaRPr lang="en-CA" sz="1050">
              <a:solidFill>
                <a:srgbClr val="FFFFFF"/>
              </a:solidFill>
              <a:ea typeface="+mn-lt"/>
              <a:cs typeface="+mn-lt"/>
            </a:endParaRPr>
          </a:p>
        </p:txBody>
      </p:sp>
      <p:sp>
        <p:nvSpPr>
          <p:cNvPr id="58" name="Oval 57">
            <a:extLst>
              <a:ext uri="{FF2B5EF4-FFF2-40B4-BE49-F238E27FC236}">
                <a16:creationId xmlns:a16="http://schemas.microsoft.com/office/drawing/2014/main" id="{84C88947-3B79-7CFE-8DCF-7875D94E931D}"/>
              </a:ext>
            </a:extLst>
          </p:cNvPr>
          <p:cNvSpPr/>
          <p:nvPr userDrawn="1"/>
        </p:nvSpPr>
        <p:spPr>
          <a:xfrm>
            <a:off x="4891598" y="2240271"/>
            <a:ext cx="2476619" cy="2425468"/>
          </a:xfrm>
          <a:prstGeom prst="ellipse">
            <a:avLst/>
          </a:prstGeom>
          <a:solidFill>
            <a:srgbClr val="2576B7">
              <a:alpha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59" name="TextBox 58">
            <a:extLst>
              <a:ext uri="{FF2B5EF4-FFF2-40B4-BE49-F238E27FC236}">
                <a16:creationId xmlns:a16="http://schemas.microsoft.com/office/drawing/2014/main" id="{B0E6BCC1-53F0-AC00-B0DE-F20FE8AA69BC}"/>
              </a:ext>
            </a:extLst>
          </p:cNvPr>
          <p:cNvSpPr txBox="1"/>
          <p:nvPr userDrawn="1"/>
        </p:nvSpPr>
        <p:spPr>
          <a:xfrm>
            <a:off x="4984570" y="3088728"/>
            <a:ext cx="2290675" cy="256297"/>
          </a:xfrm>
          <a:prstGeom prst="rect">
            <a:avLst/>
          </a:prstGeom>
        </p:spPr>
        <p:txBody>
          <a:bodyPr vert="horz" wrap="square" lIns="0" tIns="6930" rIns="0" bIns="0" rtlCol="0">
            <a:spAutoFit/>
          </a:bodyPr>
          <a:lstStyle/>
          <a:p>
            <a:pPr algn="ctr" defTabSz="914400">
              <a:lnSpc>
                <a:spcPct val="90000"/>
              </a:lnSpc>
              <a:buSzPts val="2800"/>
              <a:buFontTx/>
              <a:buNone/>
            </a:pPr>
            <a:r>
              <a:rPr lang="en-US" sz="1800" b="1">
                <a:solidFill>
                  <a:srgbClr val="FFFFFF"/>
                </a:solidFill>
                <a:latin typeface="Montserrat SemiBold" pitchFamily="2" charset="77"/>
                <a:ea typeface="+mn-lt"/>
                <a:cs typeface="+mn-lt"/>
              </a:rPr>
              <a:t>Workshop</a:t>
            </a:r>
          </a:p>
        </p:txBody>
      </p:sp>
      <p:sp>
        <p:nvSpPr>
          <p:cNvPr id="60" name="TextBox 59">
            <a:extLst>
              <a:ext uri="{FF2B5EF4-FFF2-40B4-BE49-F238E27FC236}">
                <a16:creationId xmlns:a16="http://schemas.microsoft.com/office/drawing/2014/main" id="{5B4FB144-1875-2E00-FCEC-CBEC52167214}"/>
              </a:ext>
            </a:extLst>
          </p:cNvPr>
          <p:cNvSpPr txBox="1"/>
          <p:nvPr userDrawn="1"/>
        </p:nvSpPr>
        <p:spPr>
          <a:xfrm>
            <a:off x="5280303" y="3444231"/>
            <a:ext cx="1699208" cy="1062223"/>
          </a:xfrm>
          <a:prstGeom prst="rect">
            <a:avLst/>
          </a:prstGeom>
        </p:spPr>
        <p:txBody>
          <a:bodyPr vert="horz" wrap="square" lIns="0" tIns="6930" rIns="0" bIns="0" rtlCol="0">
            <a:spAutoFit/>
          </a:bodyPr>
          <a:lstStyle/>
          <a:p>
            <a:pPr algn="ctr" defTabSz="914400">
              <a:lnSpc>
                <a:spcPct val="110000"/>
              </a:lnSpc>
              <a:buFontTx/>
            </a:pPr>
            <a:r>
              <a:rPr lang="en-CA" sz="1050">
                <a:solidFill>
                  <a:srgbClr val="FFFFFF"/>
                </a:solidFill>
                <a:ea typeface="+mn-lt"/>
                <a:cs typeface="+mn-lt"/>
              </a:rPr>
              <a:t>“We need to hit the ground running and get this project kicked off immediately. Our team has the ability to take this over once we get a framework and strategy in place.”</a:t>
            </a:r>
          </a:p>
        </p:txBody>
      </p:sp>
      <p:sp>
        <p:nvSpPr>
          <p:cNvPr id="61" name="Oval 60">
            <a:extLst>
              <a:ext uri="{FF2B5EF4-FFF2-40B4-BE49-F238E27FC236}">
                <a16:creationId xmlns:a16="http://schemas.microsoft.com/office/drawing/2014/main" id="{6365EEF0-D3CF-4B51-BC81-4882EFC987D9}"/>
              </a:ext>
            </a:extLst>
          </p:cNvPr>
          <p:cNvSpPr/>
          <p:nvPr userDrawn="1"/>
        </p:nvSpPr>
        <p:spPr>
          <a:xfrm>
            <a:off x="7150940" y="2240271"/>
            <a:ext cx="2476619" cy="2425468"/>
          </a:xfrm>
          <a:prstGeom prst="ellipse">
            <a:avLst/>
          </a:prstGeom>
          <a:solidFill>
            <a:srgbClr val="2576B7">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62" name="TextBox 61">
            <a:extLst>
              <a:ext uri="{FF2B5EF4-FFF2-40B4-BE49-F238E27FC236}">
                <a16:creationId xmlns:a16="http://schemas.microsoft.com/office/drawing/2014/main" id="{BEEEF651-C60A-21C4-1524-1EBDB1053A2F}"/>
              </a:ext>
            </a:extLst>
          </p:cNvPr>
          <p:cNvSpPr txBox="1"/>
          <p:nvPr userDrawn="1"/>
        </p:nvSpPr>
        <p:spPr>
          <a:xfrm>
            <a:off x="7150940" y="2590130"/>
            <a:ext cx="2476620" cy="754895"/>
          </a:xfrm>
          <a:prstGeom prst="rect">
            <a:avLst/>
          </a:prstGeom>
        </p:spPr>
        <p:txBody>
          <a:bodyPr vert="horz" wrap="square" lIns="0" tIns="6930" rIns="0" bIns="0" rtlCol="0">
            <a:spAutoFit/>
          </a:bodyPr>
          <a:lstStyle/>
          <a:p>
            <a:pPr algn="ctr" defTabSz="914400">
              <a:lnSpc>
                <a:spcPct val="90000"/>
              </a:lnSpc>
              <a:buSzPts val="2800"/>
              <a:buFontTx/>
              <a:buNone/>
            </a:pPr>
            <a:r>
              <a:rPr lang="en-US" sz="1800" b="1">
                <a:solidFill>
                  <a:srgbClr val="FFFFFF"/>
                </a:solidFill>
                <a:latin typeface="Montserrat SemiBold" pitchFamily="2" charset="77"/>
                <a:ea typeface="+mn-lt"/>
                <a:cs typeface="+mn-lt"/>
              </a:rPr>
              <a:t>Executive &amp; Technical Counseling</a:t>
            </a:r>
          </a:p>
        </p:txBody>
      </p:sp>
      <p:sp>
        <p:nvSpPr>
          <p:cNvPr id="63" name="TextBox 62">
            <a:extLst>
              <a:ext uri="{FF2B5EF4-FFF2-40B4-BE49-F238E27FC236}">
                <a16:creationId xmlns:a16="http://schemas.microsoft.com/office/drawing/2014/main" id="{3A0B26C8-AF68-0E42-279F-0053B8C0BB55}"/>
              </a:ext>
            </a:extLst>
          </p:cNvPr>
          <p:cNvSpPr txBox="1"/>
          <p:nvPr userDrawn="1"/>
        </p:nvSpPr>
        <p:spPr>
          <a:xfrm>
            <a:off x="7492695" y="3444232"/>
            <a:ext cx="1793108" cy="1239964"/>
          </a:xfrm>
          <a:prstGeom prst="rect">
            <a:avLst/>
          </a:prstGeom>
        </p:spPr>
        <p:txBody>
          <a:bodyPr vert="horz" wrap="square" lIns="0" tIns="6930" rIns="0" bIns="0" rtlCol="0">
            <a:spAutoFit/>
          </a:bodyPr>
          <a:lstStyle/>
          <a:p>
            <a:pPr algn="ctr" defTabSz="914400">
              <a:lnSpc>
                <a:spcPct val="110000"/>
              </a:lnSpc>
              <a:buFontTx/>
            </a:pPr>
            <a:r>
              <a:rPr lang="en-CA" sz="1050">
                <a:solidFill>
                  <a:srgbClr val="FFFFFF"/>
                </a:solidFill>
                <a:ea typeface="+mn-lt"/>
                <a:cs typeface="+mn-lt"/>
              </a:rPr>
              <a:t>“Our team and processes are maturing; however, to expedite the journey we’ll need a seasoned practitioner to coach and validate approaches, deliverables, and opportunities.”</a:t>
            </a:r>
          </a:p>
          <a:p>
            <a:pPr algn="ctr" defTabSz="914400">
              <a:lnSpc>
                <a:spcPct val="110000"/>
              </a:lnSpc>
            </a:pPr>
            <a:endParaRPr lang="en-CA" sz="1050">
              <a:solidFill>
                <a:srgbClr val="FFFFFF"/>
              </a:solidFill>
              <a:ea typeface="+mn-lt"/>
              <a:cs typeface="+mn-lt"/>
            </a:endParaRPr>
          </a:p>
        </p:txBody>
      </p:sp>
      <p:sp>
        <p:nvSpPr>
          <p:cNvPr id="64" name="Oval 63">
            <a:extLst>
              <a:ext uri="{FF2B5EF4-FFF2-40B4-BE49-F238E27FC236}">
                <a16:creationId xmlns:a16="http://schemas.microsoft.com/office/drawing/2014/main" id="{6CA6B75F-970E-B07B-F04A-355F5AFBB964}"/>
              </a:ext>
            </a:extLst>
          </p:cNvPr>
          <p:cNvSpPr/>
          <p:nvPr userDrawn="1"/>
        </p:nvSpPr>
        <p:spPr>
          <a:xfrm>
            <a:off x="9382651" y="2240271"/>
            <a:ext cx="2476619" cy="2425468"/>
          </a:xfrm>
          <a:prstGeom prst="ellipse">
            <a:avLst/>
          </a:prstGeom>
          <a:solidFill>
            <a:srgbClr val="2576B7">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65" name="TextBox 64">
            <a:extLst>
              <a:ext uri="{FF2B5EF4-FFF2-40B4-BE49-F238E27FC236}">
                <a16:creationId xmlns:a16="http://schemas.microsoft.com/office/drawing/2014/main" id="{5A4376F4-53D6-B53C-9B4A-DD70B0652847}"/>
              </a:ext>
            </a:extLst>
          </p:cNvPr>
          <p:cNvSpPr txBox="1"/>
          <p:nvPr userDrawn="1"/>
        </p:nvSpPr>
        <p:spPr>
          <a:xfrm>
            <a:off x="9475623" y="3088728"/>
            <a:ext cx="2290675" cy="256297"/>
          </a:xfrm>
          <a:prstGeom prst="rect">
            <a:avLst/>
          </a:prstGeom>
        </p:spPr>
        <p:txBody>
          <a:bodyPr vert="horz" wrap="square" lIns="0" tIns="6930" rIns="0" bIns="0" rtlCol="0">
            <a:spAutoFit/>
          </a:bodyPr>
          <a:lstStyle/>
          <a:p>
            <a:pPr algn="ctr" defTabSz="914400">
              <a:lnSpc>
                <a:spcPct val="90000"/>
              </a:lnSpc>
              <a:buSzPts val="2800"/>
              <a:buFontTx/>
              <a:buNone/>
            </a:pPr>
            <a:r>
              <a:rPr lang="en-US" sz="1800" b="1">
                <a:solidFill>
                  <a:srgbClr val="FFFFFF"/>
                </a:solidFill>
                <a:latin typeface="Montserrat SemiBold" pitchFamily="2" charset="77"/>
                <a:ea typeface="+mn-lt"/>
                <a:cs typeface="+mn-lt"/>
              </a:rPr>
              <a:t>Consulting</a:t>
            </a:r>
          </a:p>
        </p:txBody>
      </p:sp>
      <p:sp>
        <p:nvSpPr>
          <p:cNvPr id="66" name="TextBox 65">
            <a:extLst>
              <a:ext uri="{FF2B5EF4-FFF2-40B4-BE49-F238E27FC236}">
                <a16:creationId xmlns:a16="http://schemas.microsoft.com/office/drawing/2014/main" id="{2C78779F-F8D9-C25C-C1C5-F02B942AD9C8}"/>
              </a:ext>
            </a:extLst>
          </p:cNvPr>
          <p:cNvSpPr txBox="1"/>
          <p:nvPr userDrawn="1"/>
        </p:nvSpPr>
        <p:spPr>
          <a:xfrm>
            <a:off x="9724406" y="3444232"/>
            <a:ext cx="1793108" cy="884482"/>
          </a:xfrm>
          <a:prstGeom prst="rect">
            <a:avLst/>
          </a:prstGeom>
        </p:spPr>
        <p:txBody>
          <a:bodyPr vert="horz" wrap="square" lIns="0" tIns="6930" rIns="0" bIns="0" rtlCol="0">
            <a:spAutoFit/>
          </a:bodyPr>
          <a:lstStyle/>
          <a:p>
            <a:pPr algn="ctr" defTabSz="914400">
              <a:lnSpc>
                <a:spcPct val="110000"/>
              </a:lnSpc>
              <a:buFontTx/>
            </a:pPr>
            <a:r>
              <a:rPr lang="en-CA" sz="1050">
                <a:solidFill>
                  <a:srgbClr val="FFFFFF"/>
                </a:solidFill>
                <a:ea typeface="+mn-lt"/>
                <a:cs typeface="+mn-lt"/>
              </a:rPr>
              <a:t>“Our team does not have the time or the knowledge to take this project on. We need assistance through the entirety of this project.”</a:t>
            </a:r>
          </a:p>
          <a:p>
            <a:pPr algn="ctr" defTabSz="914400">
              <a:lnSpc>
                <a:spcPct val="110000"/>
              </a:lnSpc>
            </a:pPr>
            <a:endParaRPr lang="en-CA" sz="1050">
              <a:solidFill>
                <a:srgbClr val="FFFFFF"/>
              </a:solidFill>
              <a:ea typeface="+mn-lt"/>
              <a:cs typeface="+mn-lt"/>
            </a:endParaRPr>
          </a:p>
        </p:txBody>
      </p:sp>
    </p:spTree>
    <p:extLst>
      <p:ext uri="{BB962C8B-B14F-4D97-AF65-F5344CB8AC3E}">
        <p14:creationId xmlns:p14="http://schemas.microsoft.com/office/powerpoint/2010/main" val="3792006705"/>
      </p:ext>
    </p:extLst>
  </p:cSld>
  <p:clrMapOvr>
    <a:masterClrMapping/>
  </p:clrMapOvr>
  <p:extLst>
    <p:ext uri="{DCECCB84-F9BA-43D5-87BE-67443E8EF086}">
      <p15:sldGuideLst xmlns:p15="http://schemas.microsoft.com/office/powerpoint/2012/main">
        <p15:guide id="1" orient="horz" pos="1865" userDrawn="1">
          <p15:clr>
            <a:srgbClr val="FBAE40"/>
          </p15:clr>
        </p15:guide>
        <p15:guide id="2" orient="horz" pos="197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dditional Suppor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FDF7C4F-1942-A845-B557-F88B7A27320F}"/>
              </a:ext>
            </a:extLst>
          </p:cNvPr>
          <p:cNvSpPr>
            <a:spLocks noGrp="1"/>
          </p:cNvSpPr>
          <p:nvPr>
            <p:ph type="pic" sz="quarter" idx="11"/>
          </p:nvPr>
        </p:nvSpPr>
        <p:spPr>
          <a:xfrm>
            <a:off x="6061075"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9" name="object 7">
            <a:extLst>
              <a:ext uri="{FF2B5EF4-FFF2-40B4-BE49-F238E27FC236}">
                <a16:creationId xmlns:a16="http://schemas.microsoft.com/office/drawing/2014/main" id="{84D0A54C-032B-734B-AB0B-44B5BEA685CC}"/>
              </a:ext>
            </a:extLst>
          </p:cNvPr>
          <p:cNvSpPr/>
          <p:nvPr userDrawn="1"/>
        </p:nvSpPr>
        <p:spPr>
          <a:xfrm>
            <a:off x="-8709" y="3310826"/>
            <a:ext cx="54000" cy="1224000"/>
          </a:xfrm>
          <a:custGeom>
            <a:avLst/>
            <a:gdLst/>
            <a:ahLst/>
            <a:cxnLst/>
            <a:rect l="l" t="t" r="r" b="b"/>
            <a:pathLst>
              <a:path w="104775" h="2171065">
                <a:moveTo>
                  <a:pt x="0" y="2170782"/>
                </a:moveTo>
                <a:lnTo>
                  <a:pt x="104708" y="2170782"/>
                </a:lnTo>
                <a:lnTo>
                  <a:pt x="104708" y="0"/>
                </a:lnTo>
                <a:lnTo>
                  <a:pt x="0" y="0"/>
                </a:lnTo>
                <a:lnTo>
                  <a:pt x="0" y="2170782"/>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a typeface="+mn-lt"/>
              <a:cs typeface="+mn-lt"/>
            </a:endParaRPr>
          </a:p>
        </p:txBody>
      </p:sp>
      <p:sp>
        <p:nvSpPr>
          <p:cNvPr id="18" name="Picture Placeholder 16">
            <a:extLst>
              <a:ext uri="{FF2B5EF4-FFF2-40B4-BE49-F238E27FC236}">
                <a16:creationId xmlns:a16="http://schemas.microsoft.com/office/drawing/2014/main" id="{5DB72151-D5F9-F64A-A051-C8EBC82549B2}"/>
              </a:ext>
            </a:extLst>
          </p:cNvPr>
          <p:cNvSpPr>
            <a:spLocks noGrp="1"/>
          </p:cNvSpPr>
          <p:nvPr>
            <p:ph type="pic" sz="quarter" idx="12"/>
          </p:nvPr>
        </p:nvSpPr>
        <p:spPr>
          <a:xfrm>
            <a:off x="9131227"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20" name="Picture Placeholder 19">
            <a:extLst>
              <a:ext uri="{FF2B5EF4-FFF2-40B4-BE49-F238E27FC236}">
                <a16:creationId xmlns:a16="http://schemas.microsoft.com/office/drawing/2014/main" id="{077EFE0D-4219-394E-9FD0-38C929E33BA2}"/>
              </a:ext>
            </a:extLst>
          </p:cNvPr>
          <p:cNvSpPr>
            <a:spLocks noGrp="1"/>
          </p:cNvSpPr>
          <p:nvPr>
            <p:ph type="pic" sz="quarter" idx="13"/>
          </p:nvPr>
        </p:nvSpPr>
        <p:spPr>
          <a:xfrm>
            <a:off x="6066872" y="541857"/>
            <a:ext cx="1026078" cy="98414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200" b="1" i="0">
                <a:latin typeface="Montserrat SemiBold" pitchFamily="2" charset="77"/>
              </a:defRPr>
            </a:lvl1pPr>
          </a:lstStyle>
          <a:p>
            <a:endParaRPr lang="en-US"/>
          </a:p>
        </p:txBody>
      </p:sp>
      <p:sp>
        <p:nvSpPr>
          <p:cNvPr id="27" name="Text Placeholder 26">
            <a:extLst>
              <a:ext uri="{FF2B5EF4-FFF2-40B4-BE49-F238E27FC236}">
                <a16:creationId xmlns:a16="http://schemas.microsoft.com/office/drawing/2014/main" id="{5EBCF6F3-8C74-8448-B393-09691B01DD72}"/>
              </a:ext>
            </a:extLst>
          </p:cNvPr>
          <p:cNvSpPr>
            <a:spLocks noGrp="1"/>
          </p:cNvSpPr>
          <p:nvPr>
            <p:ph type="body" sz="quarter" idx="14" hasCustomPrompt="1"/>
          </p:nvPr>
        </p:nvSpPr>
        <p:spPr>
          <a:xfrm>
            <a:off x="6052596" y="4561399"/>
            <a:ext cx="2669129" cy="292307"/>
          </a:xfrm>
          <a:prstGeom prst="rect">
            <a:avLst/>
          </a:prstGeom>
        </p:spPr>
        <p:txBody>
          <a:bodyPr lIns="0" tIns="0" rIns="0" bIns="0">
            <a:noAutofit/>
          </a:bodyPr>
          <a:lstStyle>
            <a:lvl1pPr marL="0" indent="0">
              <a:lnSpc>
                <a:spcPct val="110000"/>
              </a:lnSpc>
              <a:buFontTx/>
              <a:buNone/>
              <a:defRPr sz="1600" b="1" i="0">
                <a:solidFill>
                  <a:srgbClr val="2576B7"/>
                </a:solidFill>
                <a:latin typeface="Montserrat SemiBold" panose="020B0604020202020204" charset="0"/>
                <a:ea typeface="+mn-lt"/>
                <a:cs typeface="+mn-lt"/>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9" name="Text Placeholder 26">
            <a:extLst>
              <a:ext uri="{FF2B5EF4-FFF2-40B4-BE49-F238E27FC236}">
                <a16:creationId xmlns:a16="http://schemas.microsoft.com/office/drawing/2014/main" id="{2AB9A0CE-721B-C049-A1F0-90286778FBFA}"/>
              </a:ext>
            </a:extLst>
          </p:cNvPr>
          <p:cNvSpPr>
            <a:spLocks noGrp="1"/>
          </p:cNvSpPr>
          <p:nvPr>
            <p:ph type="body" sz="quarter" idx="16" hasCustomPrompt="1"/>
          </p:nvPr>
        </p:nvSpPr>
        <p:spPr>
          <a:xfrm>
            <a:off x="9121775" y="4561399"/>
            <a:ext cx="2669129" cy="292307"/>
          </a:xfrm>
          <a:prstGeom prst="rect">
            <a:avLst/>
          </a:prstGeom>
        </p:spPr>
        <p:txBody>
          <a:bodyPr lIns="0" tIns="0" rIns="0" bIns="0">
            <a:noAutofit/>
          </a:bodyPr>
          <a:lstStyle>
            <a:lvl1pPr marL="0" indent="0">
              <a:lnSpc>
                <a:spcPct val="110000"/>
              </a:lnSpc>
              <a:buFontTx/>
              <a:buNone/>
              <a:defRPr sz="1600" b="1" i="0">
                <a:solidFill>
                  <a:srgbClr val="2576B7"/>
                </a:solidFill>
                <a:latin typeface="Montserrat SemiBold" panose="020B0604020202020204" charset="0"/>
                <a:ea typeface="+mn-lt"/>
                <a:cs typeface="+mn-lt"/>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4"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6061075" y="2497122"/>
            <a:ext cx="5832475" cy="661714"/>
          </a:xfrm>
          <a:prstGeom prst="rect">
            <a:avLst/>
          </a:prstGeom>
        </p:spPr>
        <p:txBody>
          <a:bodyPr lIns="0" tIns="0" rIns="0" bIns="0">
            <a:noAutofit/>
          </a:bodyPr>
          <a:lstStyle>
            <a:lvl1pPr marL="0" indent="0">
              <a:lnSpc>
                <a:spcPct val="110000"/>
              </a:lnSpc>
              <a:buFontTx/>
              <a:buNone/>
              <a:defRPr sz="1600" b="0" i="0" spc="0">
                <a:solidFill>
                  <a:srgbClr val="2576B7"/>
                </a:solidFill>
                <a:latin typeface="Exo" panose="020B0604020202020204" charset="0"/>
                <a:ea typeface="+mn-lt"/>
                <a:cs typeface="+mn-lt"/>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1">
            <a:extLst>
              <a:ext uri="{FF2B5EF4-FFF2-40B4-BE49-F238E27FC236}">
                <a16:creationId xmlns:a16="http://schemas.microsoft.com/office/drawing/2014/main" id="{85DDFA7D-F891-5541-AA0E-D25B89A7FB95}"/>
              </a:ext>
            </a:extLst>
          </p:cNvPr>
          <p:cNvSpPr>
            <a:spLocks noGrp="1"/>
          </p:cNvSpPr>
          <p:nvPr>
            <p:ph type="body" sz="quarter" idx="36" hasCustomPrompt="1"/>
          </p:nvPr>
        </p:nvSpPr>
        <p:spPr>
          <a:xfrm>
            <a:off x="7336972" y="778330"/>
            <a:ext cx="2960914" cy="1028700"/>
          </a:xfrm>
          <a:prstGeom prst="rect">
            <a:avLst/>
          </a:prstGeom>
        </p:spPr>
        <p:txBody>
          <a:bodyPr lIns="0" tIns="0" rIns="0" bIns="0">
            <a:noAutofit/>
          </a:bodyPr>
          <a:lstStyle>
            <a:lvl1pPr marL="0" indent="0">
              <a:lnSpc>
                <a:spcPct val="110000"/>
              </a:lnSpc>
              <a:spcBef>
                <a:spcPts val="0"/>
              </a:spcBef>
              <a:buFontTx/>
              <a:buNone/>
              <a:defRPr sz="1200" b="0" i="0" spc="0">
                <a:solidFill>
                  <a:srgbClr val="2576B7"/>
                </a:solidFill>
                <a:latin typeface="Montserrat" panose="020B0604020202020204" charset="0"/>
                <a:ea typeface="+mn-lt"/>
                <a:cs typeface="+mn-lt"/>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Contact your account representative for more information.</a:t>
            </a:r>
            <a:br>
              <a:rPr lang="en-US"/>
            </a:br>
            <a:r>
              <a:rPr lang="en-US" err="1"/>
              <a:t>workshops@infotech.com</a:t>
            </a:r>
            <a:r>
              <a:rPr lang="en-US"/>
              <a:t>   </a:t>
            </a:r>
            <a:br>
              <a:rPr lang="en-US"/>
            </a:br>
            <a:r>
              <a:rPr lang="en-US"/>
              <a:t>1-888-670-8889</a:t>
            </a:r>
          </a:p>
          <a:p>
            <a:pPr lvl="0"/>
            <a:endParaRPr lang="en-US"/>
          </a:p>
        </p:txBody>
      </p:sp>
      <p:sp>
        <p:nvSpPr>
          <p:cNvPr id="31" name="Text Placeholder 14">
            <a:extLst>
              <a:ext uri="{FF2B5EF4-FFF2-40B4-BE49-F238E27FC236}">
                <a16:creationId xmlns:a16="http://schemas.microsoft.com/office/drawing/2014/main" id="{D7149EE9-D7CB-2245-A969-E3DC476D8DF6}"/>
              </a:ext>
            </a:extLst>
          </p:cNvPr>
          <p:cNvSpPr>
            <a:spLocks noGrp="1"/>
          </p:cNvSpPr>
          <p:nvPr>
            <p:ph type="body" sz="quarter" idx="38"/>
          </p:nvPr>
        </p:nvSpPr>
        <p:spPr>
          <a:xfrm>
            <a:off x="6061075" y="4884772"/>
            <a:ext cx="2916238" cy="1371497"/>
          </a:xfrm>
          <a:prstGeom prst="rect">
            <a:avLst/>
          </a:prstGeom>
        </p:spPr>
        <p:txBody>
          <a:bodyPr lIns="0" tIns="0" rIns="0" bIns="0" numCol="1" spcCol="360000">
            <a:noAutofit/>
          </a:bodyPr>
          <a:lstStyle>
            <a:lvl1pPr marL="0" indent="0">
              <a:lnSpc>
                <a:spcPct val="110000"/>
              </a:lnSpc>
              <a:buFontTx/>
              <a:buNone/>
              <a:defRPr sz="1400" b="0" i="0">
                <a:solidFill>
                  <a:srgbClr val="000000"/>
                </a:solidFill>
                <a:latin typeface="Roboto Condensed Light" panose="02000000000000000000" pitchFamily="2" charset="0"/>
                <a:ea typeface="+mn-lt"/>
                <a:cs typeface="+mn-lt"/>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4">
            <a:extLst>
              <a:ext uri="{FF2B5EF4-FFF2-40B4-BE49-F238E27FC236}">
                <a16:creationId xmlns:a16="http://schemas.microsoft.com/office/drawing/2014/main" id="{D7149EE9-D7CB-2245-A969-E3DC476D8DF6}"/>
              </a:ext>
            </a:extLst>
          </p:cNvPr>
          <p:cNvSpPr>
            <a:spLocks noGrp="1"/>
          </p:cNvSpPr>
          <p:nvPr>
            <p:ph type="body" sz="quarter" idx="39"/>
          </p:nvPr>
        </p:nvSpPr>
        <p:spPr>
          <a:xfrm>
            <a:off x="9131227" y="4884772"/>
            <a:ext cx="2762323" cy="1371497"/>
          </a:xfrm>
          <a:prstGeom prst="rect">
            <a:avLst/>
          </a:prstGeom>
        </p:spPr>
        <p:txBody>
          <a:bodyPr lIns="0" tIns="0" rIns="0" bIns="0" numCol="1" spcCol="360000">
            <a:noAutofit/>
          </a:bodyPr>
          <a:lstStyle>
            <a:lvl1pPr marL="0" indent="0">
              <a:lnSpc>
                <a:spcPct val="110000"/>
              </a:lnSpc>
              <a:buFontTx/>
              <a:buNone/>
              <a:defRPr sz="1400" b="0" i="0">
                <a:solidFill>
                  <a:srgbClr val="000000"/>
                </a:solidFill>
                <a:latin typeface="Roboto Condensed Light" panose="02000000000000000000" pitchFamily="2" charset="0"/>
                <a:ea typeface="+mn-lt"/>
                <a:cs typeface="+mn-lt"/>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4">
            <a:extLst>
              <a:ext uri="{FF2B5EF4-FFF2-40B4-BE49-F238E27FC236}">
                <a16:creationId xmlns:a16="http://schemas.microsoft.com/office/drawing/2014/main" id="{D7149EE9-D7CB-2245-A969-E3DC476D8DF6}"/>
              </a:ext>
            </a:extLst>
          </p:cNvPr>
          <p:cNvSpPr>
            <a:spLocks noGrp="1"/>
          </p:cNvSpPr>
          <p:nvPr>
            <p:ph type="body" sz="quarter" idx="40"/>
          </p:nvPr>
        </p:nvSpPr>
        <p:spPr>
          <a:xfrm>
            <a:off x="354106" y="3310826"/>
            <a:ext cx="4733832" cy="1801477"/>
          </a:xfrm>
          <a:prstGeom prst="rect">
            <a:avLst/>
          </a:prstGeom>
        </p:spPr>
        <p:txBody>
          <a:bodyPr lIns="0" tIns="0" rIns="0" bIns="0" numCol="1" spcCol="360000">
            <a:noAutofit/>
          </a:bodyPr>
          <a:lstStyle>
            <a:lvl1pPr marL="0" indent="0">
              <a:lnSpc>
                <a:spcPct val="110000"/>
              </a:lnSpc>
              <a:buFontTx/>
              <a:buNone/>
              <a:defRPr sz="1400" b="0" i="0">
                <a:solidFill>
                  <a:srgbClr val="000000"/>
                </a:solidFill>
                <a:latin typeface="Roboto Condensed Light" panose="02000000000000000000" pitchFamily="2" charset="0"/>
                <a:ea typeface="+mn-lt"/>
                <a:cs typeface="+mn-lt"/>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272561956"/>
      </p:ext>
    </p:extLst>
  </p:cSld>
  <p:clrMapOvr>
    <a:masterClrMapping/>
  </p:clrMapOvr>
  <p:extLst>
    <p:ext uri="{DCECCB84-F9BA-43D5-87BE-67443E8EF086}">
      <p15:sldGuideLst xmlns:p15="http://schemas.microsoft.com/office/powerpoint/2012/main">
        <p15:guide id="1" orient="horz" pos="845"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48.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5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52.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theme" Target="../theme/theme8.xml"/><Relationship Id="rId4" Type="http://schemas.openxmlformats.org/officeDocument/2006/relationships/slideLayout" Target="../slideLayouts/slideLayout4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5965031" y="6040551"/>
            <a:ext cx="3221785" cy="502469"/>
          </a:xfrm>
          <a:prstGeom prst="rect">
            <a:avLst/>
          </a:prstGeom>
        </p:spPr>
        <p:txBody>
          <a:bodyPr vert="horz" wrap="square" lIns="0" tIns="2310" rIns="0" bIns="0" rtlCol="0">
            <a:noAutofit/>
          </a:bodyPr>
          <a:lstStyle/>
          <a:p>
            <a:pPr marL="7701" marR="3081" indent="33886" algn="r">
              <a:lnSpc>
                <a:spcPts val="958"/>
              </a:lnSpc>
              <a:spcBef>
                <a:spcPts val="18"/>
              </a:spcBef>
              <a:buFontTx/>
            </a:pPr>
            <a:r>
              <a:rPr sz="788" b="0" i="0" spc="-6">
                <a:solidFill>
                  <a:schemeClr val="tx1"/>
                </a:solidFill>
                <a:latin typeface="+mn-lt"/>
                <a:ea typeface="+mn-lt"/>
                <a:cs typeface="+mn-lt"/>
              </a:rPr>
              <a:t>Info-Tech </a:t>
            </a:r>
            <a:r>
              <a:rPr sz="788" b="0" i="0" spc="3">
                <a:solidFill>
                  <a:schemeClr val="tx1"/>
                </a:solidFill>
                <a:latin typeface="+mn-lt"/>
                <a:ea typeface="+mn-lt"/>
                <a:cs typeface="+mn-lt"/>
              </a:rPr>
              <a:t>Research </a:t>
            </a:r>
            <a:r>
              <a:rPr sz="788" b="0" i="0" spc="6">
                <a:solidFill>
                  <a:schemeClr val="tx1"/>
                </a:solidFill>
                <a:latin typeface="+mn-lt"/>
                <a:ea typeface="+mn-lt"/>
                <a:cs typeface="+mn-lt"/>
              </a:rPr>
              <a:t>Group </a:t>
            </a:r>
            <a:r>
              <a:rPr sz="788" b="0" i="0" spc="3">
                <a:solidFill>
                  <a:schemeClr val="tx1"/>
                </a:solidFill>
                <a:latin typeface="+mn-lt"/>
                <a:ea typeface="+mn-lt"/>
                <a:cs typeface="+mn-lt"/>
              </a:rPr>
              <a:t>Inc. </a:t>
            </a:r>
            <a:r>
              <a:rPr sz="788" b="0" i="0">
                <a:solidFill>
                  <a:schemeClr val="tx1"/>
                </a:solidFill>
                <a:latin typeface="+mn-lt"/>
                <a:ea typeface="+mn-lt"/>
                <a:cs typeface="+mn-lt"/>
              </a:rPr>
              <a:t>is </a:t>
            </a:r>
            <a:r>
              <a:rPr sz="788" b="0" i="0" spc="6">
                <a:solidFill>
                  <a:schemeClr val="tx1"/>
                </a:solidFill>
                <a:latin typeface="+mn-lt"/>
                <a:ea typeface="+mn-lt"/>
                <a:cs typeface="+mn-lt"/>
              </a:rPr>
              <a:t>a </a:t>
            </a:r>
            <a:r>
              <a:rPr sz="788" b="0" i="0">
                <a:solidFill>
                  <a:schemeClr val="tx1"/>
                </a:solidFill>
                <a:latin typeface="+mn-lt"/>
                <a:ea typeface="+mn-lt"/>
                <a:cs typeface="+mn-lt"/>
              </a:rPr>
              <a:t>global leader </a:t>
            </a:r>
            <a:r>
              <a:rPr sz="788" b="0" i="0" spc="3">
                <a:solidFill>
                  <a:schemeClr val="tx1"/>
                </a:solidFill>
                <a:latin typeface="+mn-lt"/>
                <a:ea typeface="+mn-lt"/>
                <a:cs typeface="+mn-lt"/>
              </a:rPr>
              <a:t>in </a:t>
            </a:r>
            <a:r>
              <a:rPr sz="788" b="0" i="0">
                <a:solidFill>
                  <a:schemeClr val="tx1"/>
                </a:solidFill>
                <a:latin typeface="+mn-lt"/>
                <a:ea typeface="+mn-lt"/>
                <a:cs typeface="+mn-lt"/>
              </a:rPr>
              <a:t>providing </a:t>
            </a:r>
            <a:r>
              <a:rPr sz="788" b="0" i="0" spc="3">
                <a:solidFill>
                  <a:schemeClr val="tx1"/>
                </a:solidFill>
                <a:latin typeface="+mn-lt"/>
                <a:ea typeface="+mn-lt"/>
                <a:cs typeface="+mn-lt"/>
              </a:rPr>
              <a:t>IT research</a:t>
            </a:r>
            <a:r>
              <a:rPr sz="788" b="0" i="0" spc="64">
                <a:solidFill>
                  <a:schemeClr val="tx1"/>
                </a:solidFill>
                <a:latin typeface="+mn-lt"/>
                <a:ea typeface="+mn-lt"/>
                <a:cs typeface="+mn-lt"/>
              </a:rPr>
              <a:t> </a:t>
            </a:r>
            <a:r>
              <a:rPr sz="788" b="0" i="0" spc="3">
                <a:solidFill>
                  <a:schemeClr val="tx1"/>
                </a:solidFill>
                <a:latin typeface="+mn-lt"/>
                <a:ea typeface="+mn-lt"/>
                <a:cs typeface="+mn-lt"/>
              </a:rPr>
              <a:t>and</a:t>
            </a:r>
            <a:r>
              <a:rPr sz="788" b="0" i="0" spc="9">
                <a:solidFill>
                  <a:schemeClr val="tx1"/>
                </a:solidFill>
                <a:latin typeface="+mn-lt"/>
                <a:ea typeface="+mn-lt"/>
                <a:cs typeface="+mn-lt"/>
              </a:rPr>
              <a:t> </a:t>
            </a:r>
            <a:r>
              <a:rPr sz="788" b="0" i="0">
                <a:solidFill>
                  <a:schemeClr val="tx1"/>
                </a:solidFill>
                <a:latin typeface="+mn-lt"/>
                <a:ea typeface="+mn-lt"/>
                <a:cs typeface="+mn-lt"/>
              </a:rPr>
              <a:t>advice. </a:t>
            </a:r>
            <a:r>
              <a:rPr sz="788" b="0" i="0" spc="-6">
                <a:solidFill>
                  <a:schemeClr val="tx1"/>
                </a:solidFill>
                <a:latin typeface="+mn-lt"/>
                <a:ea typeface="+mn-lt"/>
                <a:cs typeface="+mn-lt"/>
              </a:rPr>
              <a:t>Info-Tech’s </a:t>
            </a:r>
            <a:r>
              <a:rPr sz="788" b="0" i="0">
                <a:solidFill>
                  <a:schemeClr val="tx1"/>
                </a:solidFill>
                <a:latin typeface="+mn-lt"/>
                <a:ea typeface="+mn-lt"/>
                <a:cs typeface="+mn-lt"/>
              </a:rPr>
              <a:t>products </a:t>
            </a:r>
            <a:r>
              <a:rPr sz="788" b="0" i="0" spc="3">
                <a:solidFill>
                  <a:schemeClr val="tx1"/>
                </a:solidFill>
                <a:latin typeface="+mn-lt"/>
                <a:ea typeface="+mn-lt"/>
                <a:cs typeface="+mn-lt"/>
              </a:rPr>
              <a:t>and services </a:t>
            </a:r>
            <a:r>
              <a:rPr sz="788" b="0" i="0" spc="6">
                <a:solidFill>
                  <a:schemeClr val="tx1"/>
                </a:solidFill>
                <a:latin typeface="+mn-lt"/>
                <a:ea typeface="+mn-lt"/>
                <a:cs typeface="+mn-lt"/>
              </a:rPr>
              <a:t>combine </a:t>
            </a:r>
            <a:r>
              <a:rPr sz="788" b="0" i="0">
                <a:solidFill>
                  <a:schemeClr val="tx1"/>
                </a:solidFill>
                <a:latin typeface="+mn-lt"/>
                <a:ea typeface="+mn-lt"/>
                <a:cs typeface="+mn-lt"/>
              </a:rPr>
              <a:t>actionable insight </a:t>
            </a:r>
            <a:r>
              <a:rPr sz="788" b="0" i="0" spc="3">
                <a:solidFill>
                  <a:schemeClr val="tx1"/>
                </a:solidFill>
                <a:latin typeface="+mn-lt"/>
                <a:ea typeface="+mn-lt"/>
                <a:cs typeface="+mn-lt"/>
              </a:rPr>
              <a:t>and relevant</a:t>
            </a:r>
            <a:r>
              <a:rPr sz="788" b="0" i="0" spc="76">
                <a:solidFill>
                  <a:schemeClr val="tx1"/>
                </a:solidFill>
                <a:latin typeface="+mn-lt"/>
                <a:ea typeface="+mn-lt"/>
                <a:cs typeface="+mn-lt"/>
              </a:rPr>
              <a:t> </a:t>
            </a:r>
            <a:r>
              <a:rPr sz="788" b="0" i="0" spc="3">
                <a:solidFill>
                  <a:schemeClr val="tx1"/>
                </a:solidFill>
                <a:latin typeface="+mn-lt"/>
                <a:ea typeface="+mn-lt"/>
                <a:cs typeface="+mn-lt"/>
              </a:rPr>
              <a:t>advice</a:t>
            </a:r>
            <a:r>
              <a:rPr sz="788" b="0" i="0" spc="12">
                <a:solidFill>
                  <a:schemeClr val="tx1"/>
                </a:solidFill>
                <a:latin typeface="+mn-lt"/>
                <a:ea typeface="+mn-lt"/>
                <a:cs typeface="+mn-lt"/>
              </a:rPr>
              <a:t> </a:t>
            </a:r>
            <a:r>
              <a:rPr sz="788" b="0" i="0">
                <a:solidFill>
                  <a:schemeClr val="tx1"/>
                </a:solidFill>
                <a:latin typeface="+mn-lt"/>
                <a:ea typeface="+mn-lt"/>
                <a:cs typeface="+mn-lt"/>
              </a:rPr>
              <a:t>with </a:t>
            </a:r>
            <a:r>
              <a:rPr sz="788" b="0" i="0" spc="3">
                <a:solidFill>
                  <a:schemeClr val="tx1"/>
                </a:solidFill>
                <a:latin typeface="+mn-lt"/>
                <a:ea typeface="+mn-lt"/>
                <a:cs typeface="+mn-lt"/>
              </a:rPr>
              <a:t>ready-to-use tools and templates that cover the full spectrum of IT</a:t>
            </a:r>
            <a:r>
              <a:rPr sz="788" b="0" i="0" spc="73">
                <a:solidFill>
                  <a:schemeClr val="tx1"/>
                </a:solidFill>
                <a:latin typeface="+mn-lt"/>
                <a:ea typeface="+mn-lt"/>
                <a:cs typeface="+mn-lt"/>
              </a:rPr>
              <a:t> </a:t>
            </a:r>
            <a:r>
              <a:rPr sz="788" b="0" i="0" spc="3">
                <a:solidFill>
                  <a:schemeClr val="tx1"/>
                </a:solidFill>
                <a:latin typeface="+mn-lt"/>
                <a:ea typeface="+mn-lt"/>
                <a:cs typeface="+mn-lt"/>
              </a:rPr>
              <a:t>concerns.</a:t>
            </a:r>
            <a:endParaRPr sz="788" b="0" i="0">
              <a:solidFill>
                <a:schemeClr val="tx1"/>
              </a:solidFill>
              <a:latin typeface="+mn-lt"/>
              <a:ea typeface="+mn-lt"/>
              <a:cs typeface="+mn-lt"/>
            </a:endParaRPr>
          </a:p>
          <a:p>
            <a:pPr marR="3851" algn="r">
              <a:lnSpc>
                <a:spcPts val="931"/>
              </a:lnSpc>
              <a:buFontTx/>
            </a:pPr>
            <a:r>
              <a:rPr sz="788" b="0" i="0" spc="6">
                <a:solidFill>
                  <a:schemeClr val="tx1"/>
                </a:solidFill>
                <a:latin typeface="+mn-lt"/>
                <a:ea typeface="+mn-lt"/>
                <a:cs typeface="+mn-lt"/>
              </a:rPr>
              <a:t>© </a:t>
            </a:r>
            <a:r>
              <a:rPr sz="788" b="0" i="0" spc="3">
                <a:solidFill>
                  <a:schemeClr val="tx1"/>
                </a:solidFill>
                <a:latin typeface="+mn-lt"/>
                <a:ea typeface="+mn-lt"/>
                <a:cs typeface="+mn-lt"/>
              </a:rPr>
              <a:t>1997-20</a:t>
            </a:r>
            <a:r>
              <a:rPr lang="en-US" sz="788" b="0" i="0" spc="3">
                <a:solidFill>
                  <a:schemeClr val="tx1"/>
                </a:solidFill>
                <a:latin typeface="+mn-lt"/>
                <a:ea typeface="+mn-lt"/>
                <a:cs typeface="+mn-lt"/>
              </a:rPr>
              <a:t>25</a:t>
            </a:r>
            <a:r>
              <a:rPr sz="788" b="0" i="0" spc="3">
                <a:solidFill>
                  <a:schemeClr val="tx1"/>
                </a:solidFill>
                <a:latin typeface="+mn-lt"/>
                <a:ea typeface="+mn-lt"/>
                <a:cs typeface="+mn-lt"/>
              </a:rPr>
              <a:t> </a:t>
            </a:r>
            <a:r>
              <a:rPr sz="788" b="0" i="0" spc="-6">
                <a:solidFill>
                  <a:schemeClr val="tx1"/>
                </a:solidFill>
                <a:latin typeface="+mn-lt"/>
                <a:ea typeface="+mn-lt"/>
                <a:cs typeface="+mn-lt"/>
              </a:rPr>
              <a:t>Info-Tech </a:t>
            </a:r>
            <a:r>
              <a:rPr sz="788" b="0" i="0" spc="3">
                <a:solidFill>
                  <a:schemeClr val="tx1"/>
                </a:solidFill>
                <a:latin typeface="+mn-lt"/>
                <a:ea typeface="+mn-lt"/>
                <a:cs typeface="+mn-lt"/>
              </a:rPr>
              <a:t>Research </a:t>
            </a:r>
            <a:r>
              <a:rPr sz="788" b="0" i="0" spc="6">
                <a:solidFill>
                  <a:schemeClr val="tx1"/>
                </a:solidFill>
                <a:latin typeface="+mn-lt"/>
                <a:ea typeface="+mn-lt"/>
                <a:cs typeface="+mn-lt"/>
              </a:rPr>
              <a:t>Group</a:t>
            </a:r>
            <a:r>
              <a:rPr sz="788" b="0" i="0" spc="-27">
                <a:solidFill>
                  <a:schemeClr val="tx1"/>
                </a:solidFill>
                <a:latin typeface="+mn-lt"/>
                <a:ea typeface="+mn-lt"/>
                <a:cs typeface="+mn-lt"/>
              </a:rPr>
              <a:t> </a:t>
            </a:r>
            <a:r>
              <a:rPr sz="788" b="0" i="0" spc="3">
                <a:solidFill>
                  <a:schemeClr val="tx1"/>
                </a:solidFill>
                <a:latin typeface="+mn-lt"/>
                <a:ea typeface="+mn-lt"/>
                <a:cs typeface="+mn-lt"/>
              </a:rPr>
              <a:t>Inc.</a:t>
            </a:r>
            <a:endParaRPr sz="788" b="0" i="0">
              <a:solidFill>
                <a:schemeClr val="tx1"/>
              </a:solidFill>
              <a:latin typeface="+mn-lt"/>
              <a:ea typeface="+mn-lt"/>
              <a:cs typeface="+mn-lt"/>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1943" y="6057692"/>
            <a:ext cx="2341433" cy="466933"/>
          </a:xfrm>
          <a:prstGeom prst="rect">
            <a:avLst/>
          </a:prstGeom>
        </p:spPr>
      </p:pic>
    </p:spTree>
    <p:extLst>
      <p:ext uri="{BB962C8B-B14F-4D97-AF65-F5344CB8AC3E}">
        <p14:creationId xmlns:p14="http://schemas.microsoft.com/office/powerpoint/2010/main" val="200115512"/>
      </p:ext>
    </p:extLst>
  </p:cSld>
  <p:clrMap bg1="lt1" tx1="dk1" bg2="lt2" tx2="dk2" accent1="accent1" accent2="accent2" accent3="accent3" accent4="accent4" accent5="accent5" accent6="accent6" hlink="hlink" folHlink="folHlink"/>
  <p:sldLayoutIdLst>
    <p:sldLayoutId id="2147483716"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09" y="6356351"/>
            <a:ext cx="2743557" cy="365125"/>
          </a:xfrm>
          <a:prstGeom prst="rect">
            <a:avLst/>
          </a:prstGeom>
        </p:spPr>
        <p:txBody>
          <a:bodyPr vert="horz" lIns="91440" tIns="45720" rIns="91440" bIns="45720" rtlCol="0" anchor="ctr"/>
          <a:lstStyle>
            <a:lvl1pPr algn="l">
              <a:buFontTx/>
              <a:defRPr sz="1200">
                <a:solidFill>
                  <a:schemeClr val="tx1">
                    <a:tint val="75000"/>
                  </a:schemeClr>
                </a:solidFill>
                <a:ea typeface="+mn-lt"/>
                <a:cs typeface="+mn-lt"/>
              </a:defRPr>
            </a:lvl1pPr>
          </a:lstStyle>
          <a:p>
            <a:fld id="{C764DE79-268F-4C1A-8933-263129D2AF90}" type="datetimeFigureOut">
              <a:rPr lang="en-US" smtClean="0"/>
              <a:pPr/>
              <a:t>7/25/2025</a:t>
            </a:fld>
            <a:endParaRPr lang="en-US"/>
          </a:p>
        </p:txBody>
      </p:sp>
      <p:sp>
        <p:nvSpPr>
          <p:cNvPr id="5" name="Footer Placeholder 4"/>
          <p:cNvSpPr>
            <a:spLocks noGrp="1"/>
          </p:cNvSpPr>
          <p:nvPr>
            <p:ph type="ftr" sz="quarter" idx="3"/>
          </p:nvPr>
        </p:nvSpPr>
        <p:spPr>
          <a:xfrm>
            <a:off x="4039126" y="6356351"/>
            <a:ext cx="4115336" cy="365125"/>
          </a:xfrm>
          <a:prstGeom prst="rect">
            <a:avLst/>
          </a:prstGeom>
        </p:spPr>
        <p:txBody>
          <a:bodyPr vert="horz" lIns="91440" tIns="45720" rIns="91440" bIns="45720" rtlCol="0" anchor="ctr"/>
          <a:lstStyle>
            <a:lvl1pPr algn="ctr">
              <a:defRPr sz="1200">
                <a:solidFill>
                  <a:schemeClr val="tx1">
                    <a:tint val="75000"/>
                  </a:schemeClr>
                </a:solidFill>
                <a:ea typeface="+mn-lt"/>
                <a:cs typeface="+mn-lt"/>
              </a:defRPr>
            </a:lvl1pPr>
          </a:lstStyle>
          <a:p>
            <a:endParaRPr lang="en-US"/>
          </a:p>
        </p:txBody>
      </p:sp>
      <p:sp>
        <p:nvSpPr>
          <p:cNvPr id="6" name="Slide Number Placeholder 5"/>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buFontTx/>
              <a:defRPr sz="1200">
                <a:solidFill>
                  <a:schemeClr val="tx1">
                    <a:tint val="75000"/>
                  </a:schemeClr>
                </a:solidFill>
                <a:ea typeface="+mn-lt"/>
                <a:cs typeface="+mn-lt"/>
              </a:defRPr>
            </a:lvl1pPr>
          </a:lstStyle>
          <a:p>
            <a:fld id="{48F63A3B-78C7-47BE-AE5E-E10140E04643}" type="slidenum">
              <a:rPr lang="en-US" smtClean="0"/>
              <a:pPr/>
              <a:t>‹#›</a:t>
            </a:fld>
            <a:endParaRPr lang="en-US"/>
          </a:p>
        </p:txBody>
      </p:sp>
      <p:sp>
        <p:nvSpPr>
          <p:cNvPr id="7" name="TextBox 6">
            <a:extLst>
              <a:ext uri="{FF2B5EF4-FFF2-40B4-BE49-F238E27FC236}">
                <a16:creationId xmlns:a16="http://schemas.microsoft.com/office/drawing/2014/main" id="{6BE510BC-E384-335E-1B82-14135FABB7FD}"/>
              </a:ext>
            </a:extLst>
          </p:cNvPr>
          <p:cNvSpPr txBox="1"/>
          <p:nvPr userDrawn="1"/>
        </p:nvSpPr>
        <p:spPr>
          <a:xfrm>
            <a:off x="8804024" y="6449571"/>
            <a:ext cx="3323324" cy="123111"/>
          </a:xfrm>
          <a:prstGeom prst="rect">
            <a:avLst/>
          </a:prstGeom>
        </p:spPr>
        <p:txBody>
          <a:bodyPr vert="horz" wrap="square" lIns="0" tIns="0" rIns="91428" bIns="0" rtlCol="0">
            <a:spAutoFit/>
          </a:bodyPr>
          <a:lstStyle/>
          <a:p>
            <a:pPr marL="7700" marR="242931" lvl="0" indent="0" algn="r" defTabSz="554391" rtl="0" eaLnBrk="1" fontAlgn="auto" latinLnBrk="0" hangingPunct="1">
              <a:lnSpc>
                <a:spcPct val="100000"/>
              </a:lnSpc>
              <a:spcBef>
                <a:spcPts val="55"/>
              </a:spcBef>
              <a:spcAft>
                <a:spcPts val="0"/>
              </a:spcAft>
              <a:buClrTx/>
              <a:buSzTx/>
              <a:buFontTx/>
              <a:buNone/>
              <a:tabLst/>
              <a:defRPr/>
            </a:pPr>
            <a:r>
              <a:rPr lang="en-CA" sz="800" spc="-17">
                <a:solidFill>
                  <a:schemeClr val="tx1">
                    <a:lumMod val="50000"/>
                  </a:schemeClr>
                </a:solidFill>
                <a:latin typeface="Exo" panose="02000503000000000000" pitchFamily="2" charset="77"/>
                <a:ea typeface="+mn-lt"/>
                <a:cs typeface="+mn-lt"/>
              </a:rPr>
              <a:t>Info-</a:t>
            </a:r>
            <a:r>
              <a:rPr lang="en-CA" sz="800" spc="-103">
                <a:solidFill>
                  <a:schemeClr val="tx1">
                    <a:lumMod val="50000"/>
                  </a:schemeClr>
                </a:solidFill>
                <a:latin typeface="Exo" panose="02000503000000000000" pitchFamily="2" charset="77"/>
                <a:ea typeface="+mn-lt"/>
                <a:cs typeface="+mn-lt"/>
              </a:rPr>
              <a:t>T</a:t>
            </a:r>
            <a:r>
              <a:rPr lang="en-CA" sz="800" spc="-15">
                <a:solidFill>
                  <a:schemeClr val="tx1">
                    <a:lumMod val="50000"/>
                  </a:schemeClr>
                </a:solidFill>
                <a:latin typeface="Exo" panose="02000503000000000000" pitchFamily="2" charset="77"/>
                <a:ea typeface="+mn-lt"/>
                <a:cs typeface="+mn-lt"/>
              </a:rPr>
              <a:t>ec</a:t>
            </a:r>
            <a:r>
              <a:rPr lang="en-CA" sz="800" spc="5">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Researc</a:t>
            </a:r>
            <a:r>
              <a:rPr lang="en-CA" sz="800" spc="5">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Grou</a:t>
            </a:r>
            <a:r>
              <a:rPr lang="en-CA" sz="800" spc="5">
                <a:solidFill>
                  <a:schemeClr val="tx1">
                    <a:lumMod val="50000"/>
                  </a:schemeClr>
                </a:solidFill>
                <a:latin typeface="Exo" panose="02000503000000000000" pitchFamily="2" charset="77"/>
                <a:ea typeface="+mn-lt"/>
                <a:cs typeface="+mn-lt"/>
              </a:rPr>
              <a:t>p  |  </a:t>
            </a:r>
            <a:fld id="{81D60167-4931-47E6-BA6A-407CBD079E47}" type="slidenum">
              <a:rPr lang="en-CA" sz="800" spc="5" smtClean="0">
                <a:solidFill>
                  <a:schemeClr val="tx1">
                    <a:lumMod val="50000"/>
                  </a:schemeClr>
                </a:solidFill>
                <a:latin typeface="Exo" panose="02000503000000000000" pitchFamily="2" charset="77"/>
                <a:ea typeface="+mn-lt"/>
                <a:cs typeface="+mn-lt"/>
              </a:rPr>
              <a:pPr marL="7700" marR="242931" lvl="0" indent="0" algn="r" defTabSz="554391" rtl="0" eaLnBrk="1" fontAlgn="auto" latinLnBrk="0" hangingPunct="1">
                <a:lnSpc>
                  <a:spcPct val="100000"/>
                </a:lnSpc>
                <a:spcBef>
                  <a:spcPts val="55"/>
                </a:spcBef>
                <a:spcAft>
                  <a:spcPts val="0"/>
                </a:spcAft>
                <a:buClrTx/>
                <a:buSzTx/>
                <a:buFontTx/>
                <a:buNone/>
                <a:tabLst/>
                <a:defRPr/>
              </a:pPr>
              <a:t>‹#›</a:t>
            </a:fld>
            <a:endParaRPr sz="800" spc="5">
              <a:solidFill>
                <a:schemeClr val="tx1">
                  <a:lumMod val="50000"/>
                </a:schemeClr>
              </a:solidFill>
              <a:latin typeface="Exo" panose="02000503000000000000" pitchFamily="2" charset="77"/>
              <a:ea typeface="+mn-lt"/>
              <a:cs typeface="+mn-lt"/>
            </a:endParaRPr>
          </a:p>
        </p:txBody>
      </p:sp>
    </p:spTree>
    <p:extLst>
      <p:ext uri="{BB962C8B-B14F-4D97-AF65-F5344CB8AC3E}">
        <p14:creationId xmlns:p14="http://schemas.microsoft.com/office/powerpoint/2010/main" val="1487339134"/>
      </p:ext>
    </p:extLst>
  </p:cSld>
  <p:clrMap bg1="lt1" tx1="dk1" bg2="lt2" tx2="dk2" accent1="accent1" accent2="accent2" accent3="accent3" accent4="accent4" accent5="accent5" accent6="accent6" hlink="hlink" folHlink="folHlink"/>
  <p:sldLayoutIdLst>
    <p:sldLayoutId id="2147484304" r:id="rId1"/>
    <p:sldLayoutId id="2147484311" r:id="rId2"/>
  </p:sldLayoutIdLst>
  <p:hf hdr="0" ftr="0" dt="0"/>
  <p:txStyles>
    <p:titleStyle>
      <a:lvl1pPr algn="l" defTabSz="914400" rtl="0" eaLnBrk="1" latinLnBrk="0" hangingPunct="1">
        <a:lnSpc>
          <a:spcPct val="90000"/>
        </a:lnSpc>
        <a:spcBef>
          <a:spcPct val="0"/>
        </a:spcBef>
        <a:buFontTx/>
        <a:buNone/>
        <a:defRPr sz="4400" kern="1200">
          <a:solidFill>
            <a:schemeClr val="tx1"/>
          </a:solidFill>
          <a:latin typeface="+mj-lt"/>
          <a:ea typeface="+mj-lt"/>
          <a:cs typeface="+mj-lt"/>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lt"/>
          <a:cs typeface="+mn-lt"/>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lt"/>
          <a:cs typeface="+mn-lt"/>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lt"/>
          <a:cs typeface="+mn-lt"/>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lt"/>
          <a:cs typeface="+mn-lt"/>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lt"/>
          <a:cs typeface="+mn-l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95">
          <p15:clr>
            <a:srgbClr val="F26B43"/>
          </p15:clr>
        </p15:guide>
        <p15:guide id="2" pos="5091">
          <p15:clr>
            <a:srgbClr val="F26B43"/>
          </p15:clr>
        </p15:guide>
        <p15:guide id="3" pos="5212">
          <p15:clr>
            <a:srgbClr val="F26B43"/>
          </p15:clr>
        </p15:guide>
        <p15:guide id="4" pos="5921">
          <p15:clr>
            <a:srgbClr val="F26B43"/>
          </p15:clr>
        </p15:guide>
        <p15:guide id="5" pos="4273">
          <p15:clr>
            <a:srgbClr val="F26B43"/>
          </p15:clr>
        </p15:guide>
        <p15:guide id="6" pos="3579">
          <p15:clr>
            <a:srgbClr val="F26B43"/>
          </p15:clr>
        </p15:guide>
        <p15:guide id="7" pos="3457">
          <p15:clr>
            <a:srgbClr val="F26B43"/>
          </p15:clr>
        </p15:guide>
        <p15:guide id="8" pos="2761">
          <p15:clr>
            <a:srgbClr val="F26B43"/>
          </p15:clr>
        </p15:guide>
        <p15:guide id="9" pos="6028">
          <p15:clr>
            <a:srgbClr val="F26B43"/>
          </p15:clr>
        </p15:guide>
        <p15:guide id="10" pos="6724">
          <p15:clr>
            <a:srgbClr val="F26B43"/>
          </p15:clr>
        </p15:guide>
        <p15:guide id="11" pos="6844">
          <p15:clr>
            <a:srgbClr val="F26B43"/>
          </p15:clr>
        </p15:guide>
        <p15:guide id="12" pos="7540">
          <p15:clr>
            <a:srgbClr val="F26B43"/>
          </p15:clr>
        </p15:guide>
        <p15:guide id="13" pos="7649">
          <p15:clr>
            <a:srgbClr val="F26B43"/>
          </p15:clr>
        </p15:guide>
        <p15:guide id="14" pos="8353">
          <p15:clr>
            <a:srgbClr val="F26B43"/>
          </p15:clr>
        </p15:guide>
        <p15:guide id="15" pos="8477">
          <p15:clr>
            <a:srgbClr val="F26B43"/>
          </p15:clr>
        </p15:guide>
        <p15:guide id="16" pos="9173">
          <p15:clr>
            <a:srgbClr val="F26B43"/>
          </p15:clr>
        </p15:guide>
        <p15:guide id="17" pos="9293">
          <p15:clr>
            <a:srgbClr val="F26B43"/>
          </p15:clr>
        </p15:guide>
        <p15:guide id="18" pos="9989">
          <p15:clr>
            <a:srgbClr val="F26B43"/>
          </p15:clr>
        </p15:guide>
        <p15:guide id="19" pos="2641">
          <p15:clr>
            <a:srgbClr val="F26B43"/>
          </p15:clr>
        </p15:guide>
        <p15:guide id="20" pos="1945">
          <p15:clr>
            <a:srgbClr val="F26B43"/>
          </p15:clr>
        </p15:guide>
        <p15:guide id="21" pos="1824">
          <p15:clr>
            <a:srgbClr val="F26B43"/>
          </p15:clr>
        </p15:guide>
        <p15:guide id="22" pos="1129">
          <p15:clr>
            <a:srgbClr val="F26B43"/>
          </p15:clr>
        </p15:guide>
        <p15:guide id="23" pos="1008">
          <p15:clr>
            <a:srgbClr val="F26B43"/>
          </p15:clr>
        </p15:guide>
        <p15:guide id="24" pos="312">
          <p15:clr>
            <a:srgbClr val="F26B43"/>
          </p15:clr>
        </p15:guide>
        <p15:guide id="25" orient="horz" pos="80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8"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3" y="6449572"/>
            <a:ext cx="3438335" cy="12311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0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ea typeface="+mn-lt"/>
                <a:cs typeface="+mn-lt"/>
              </a:rPr>
              <a:t>Info-</a:t>
            </a:r>
            <a:r>
              <a:rPr lang="en-CA" sz="800" spc="-103">
                <a:solidFill>
                  <a:schemeClr val="tx1">
                    <a:lumMod val="50000"/>
                  </a:schemeClr>
                </a:solidFill>
                <a:latin typeface="Exo" panose="02000503000000000000" pitchFamily="2" charset="77"/>
                <a:ea typeface="+mn-lt"/>
                <a:cs typeface="+mn-lt"/>
              </a:rPr>
              <a:t>T</a:t>
            </a:r>
            <a:r>
              <a:rPr lang="en-CA" sz="800" spc="-15">
                <a:solidFill>
                  <a:schemeClr val="tx1">
                    <a:lumMod val="50000"/>
                  </a:schemeClr>
                </a:solidFill>
                <a:latin typeface="Exo" panose="02000503000000000000" pitchFamily="2" charset="77"/>
                <a:ea typeface="+mn-lt"/>
                <a:cs typeface="+mn-lt"/>
              </a:rPr>
              <a:t>ec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Researc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Grou</a:t>
            </a:r>
            <a:r>
              <a:rPr lang="en-CA" sz="800" spc="6">
                <a:solidFill>
                  <a:schemeClr val="tx1">
                    <a:lumMod val="50000"/>
                  </a:schemeClr>
                </a:solidFill>
                <a:latin typeface="Exo" panose="02000503000000000000" pitchFamily="2" charset="77"/>
                <a:ea typeface="+mn-lt"/>
                <a:cs typeface="+mn-lt"/>
              </a:rPr>
              <a:t>p  |  </a:t>
            </a:r>
            <a:fld id="{81D60167-4931-47E6-BA6A-407CBD079E47}" type="slidenum">
              <a:rPr lang="en-CA" sz="800" spc="6" smtClean="0">
                <a:solidFill>
                  <a:schemeClr val="tx1">
                    <a:lumMod val="50000"/>
                  </a:schemeClr>
                </a:solidFill>
                <a:latin typeface="Exo" panose="02000503000000000000" pitchFamily="2" charset="77"/>
                <a:ea typeface="+mn-lt"/>
                <a:cs typeface="+mn-lt"/>
              </a:rPr>
              <a:pPr marL="7699" marR="242927" lvl="0" indent="0" algn="r" defTabSz="554382" rtl="0" eaLnBrk="1" fontAlgn="auto" latinLnBrk="0" hangingPunct="1">
                <a:lnSpc>
                  <a:spcPct val="10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ea typeface="+mn-lt"/>
              <a:cs typeface="+mn-lt"/>
            </a:endParaRPr>
          </a:p>
        </p:txBody>
      </p:sp>
    </p:spTree>
    <p:extLst>
      <p:ext uri="{BB962C8B-B14F-4D97-AF65-F5344CB8AC3E}">
        <p14:creationId xmlns:p14="http://schemas.microsoft.com/office/powerpoint/2010/main" val="1696029632"/>
      </p:ext>
    </p:extLst>
  </p:cSld>
  <p:clrMap bg1="lt1" tx1="dk1" bg2="lt2" tx2="dk2" accent1="accent1" accent2="accent2" accent3="accent3" accent4="accent4" accent5="accent5" accent6="accent6" hlink="hlink" folHlink="folHlink"/>
  <p:sldLayoutIdLst>
    <p:sldLayoutId id="2147484334" r:id="rId1"/>
  </p:sldLayoutIdLst>
  <p:hf hdr="0" ftr="0" dt="0"/>
  <p:txStyles>
    <p:titleStyle>
      <a:lvl1pPr algn="l" defTabSz="914218" rtl="0" eaLnBrk="1" latinLnBrk="0" hangingPunct="1">
        <a:lnSpc>
          <a:spcPct val="90000"/>
        </a:lnSpc>
        <a:spcBef>
          <a:spcPct val="0"/>
        </a:spcBef>
        <a:buFontTx/>
        <a:buNone/>
        <a:defRPr sz="4000" b="0" i="0" kern="1200">
          <a:solidFill>
            <a:srgbClr val="4A4A4A"/>
          </a:solidFill>
          <a:latin typeface="Montserrat SemiBold" pitchFamily="2" charset="77"/>
          <a:ea typeface="+mj-lt"/>
          <a:cs typeface="+mj-lt"/>
        </a:defRPr>
      </a:lvl1pPr>
    </p:titleStyle>
    <p:bodyStyle>
      <a:lvl1pPr marL="228554" indent="-228554"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2" indent="-228554"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2" indent="-228554"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8"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8"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2"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8" rtl="0" eaLnBrk="1" latinLnBrk="0" hangingPunct="1">
        <a:defRPr sz="1800" kern="1200">
          <a:solidFill>
            <a:schemeClr val="tx1"/>
          </a:solidFill>
          <a:latin typeface="+mn-lt"/>
          <a:ea typeface="+mn-ea"/>
          <a:cs typeface="+mn-cs"/>
        </a:defRPr>
      </a:lvl1pPr>
      <a:lvl2pPr marL="457108" algn="l" defTabSz="914218" rtl="0" eaLnBrk="1" latinLnBrk="0" hangingPunct="1">
        <a:defRPr sz="1800" kern="1200">
          <a:solidFill>
            <a:schemeClr val="tx1"/>
          </a:solidFill>
          <a:latin typeface="+mn-lt"/>
          <a:ea typeface="+mn-ea"/>
          <a:cs typeface="+mn-cs"/>
        </a:defRPr>
      </a:lvl2pPr>
      <a:lvl3pPr marL="914218" algn="l" defTabSz="914218" rtl="0" eaLnBrk="1" latinLnBrk="0" hangingPunct="1">
        <a:defRPr sz="1800" kern="1200">
          <a:solidFill>
            <a:schemeClr val="tx1"/>
          </a:solidFill>
          <a:latin typeface="+mn-lt"/>
          <a:ea typeface="+mn-ea"/>
          <a:cs typeface="+mn-cs"/>
        </a:defRPr>
      </a:lvl3pPr>
      <a:lvl4pPr marL="1371326" algn="l" defTabSz="914218" rtl="0" eaLnBrk="1" latinLnBrk="0" hangingPunct="1">
        <a:defRPr sz="1800" kern="1200">
          <a:solidFill>
            <a:schemeClr val="tx1"/>
          </a:solidFill>
          <a:latin typeface="+mn-lt"/>
          <a:ea typeface="+mn-ea"/>
          <a:cs typeface="+mn-cs"/>
        </a:defRPr>
      </a:lvl4pPr>
      <a:lvl5pPr marL="1828434" algn="l" defTabSz="914218" rtl="0" eaLnBrk="1" latinLnBrk="0" hangingPunct="1">
        <a:defRPr sz="1800" kern="1200">
          <a:solidFill>
            <a:schemeClr val="tx1"/>
          </a:solidFill>
          <a:latin typeface="+mn-lt"/>
          <a:ea typeface="+mn-ea"/>
          <a:cs typeface="+mn-cs"/>
        </a:defRPr>
      </a:lvl5pPr>
      <a:lvl6pPr marL="2285542" algn="l" defTabSz="914218" rtl="0" eaLnBrk="1" latinLnBrk="0" hangingPunct="1">
        <a:defRPr sz="1800" kern="1200">
          <a:solidFill>
            <a:schemeClr val="tx1"/>
          </a:solidFill>
          <a:latin typeface="+mn-lt"/>
          <a:ea typeface="+mn-ea"/>
          <a:cs typeface="+mn-cs"/>
        </a:defRPr>
      </a:lvl6pPr>
      <a:lvl7pPr marL="2742652" algn="l" defTabSz="914218" rtl="0" eaLnBrk="1" latinLnBrk="0" hangingPunct="1">
        <a:defRPr sz="1800" kern="1200">
          <a:solidFill>
            <a:schemeClr val="tx1"/>
          </a:solidFill>
          <a:latin typeface="+mn-lt"/>
          <a:ea typeface="+mn-ea"/>
          <a:cs typeface="+mn-cs"/>
        </a:defRPr>
      </a:lvl7pPr>
      <a:lvl8pPr marL="3199760" algn="l" defTabSz="914218" rtl="0" eaLnBrk="1" latinLnBrk="0" hangingPunct="1">
        <a:defRPr sz="1800" kern="1200">
          <a:solidFill>
            <a:schemeClr val="tx1"/>
          </a:solidFill>
          <a:latin typeface="+mn-lt"/>
          <a:ea typeface="+mn-ea"/>
          <a:cs typeface="+mn-cs"/>
        </a:defRPr>
      </a:lvl8pPr>
      <a:lvl9pPr marL="3656868" algn="l" defTabSz="9142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ea typeface="+mn-lt"/>
                <a:cs typeface="+mn-lt"/>
              </a:rPr>
              <a:t>Info-</a:t>
            </a:r>
            <a:r>
              <a:rPr lang="en-CA" sz="800" spc="-103">
                <a:solidFill>
                  <a:schemeClr val="tx1">
                    <a:lumMod val="50000"/>
                  </a:schemeClr>
                </a:solidFill>
                <a:latin typeface="Exo" panose="02000503000000000000" pitchFamily="2" charset="77"/>
                <a:ea typeface="+mn-lt"/>
                <a:cs typeface="+mn-lt"/>
              </a:rPr>
              <a:t>T</a:t>
            </a:r>
            <a:r>
              <a:rPr lang="en-CA" sz="800" spc="-15">
                <a:solidFill>
                  <a:schemeClr val="tx1">
                    <a:lumMod val="50000"/>
                  </a:schemeClr>
                </a:solidFill>
                <a:latin typeface="Exo" panose="02000503000000000000" pitchFamily="2" charset="77"/>
                <a:ea typeface="+mn-lt"/>
                <a:cs typeface="+mn-lt"/>
              </a:rPr>
              <a:t>ec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Researc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Grou</a:t>
            </a:r>
            <a:r>
              <a:rPr lang="en-CA" sz="800" spc="6">
                <a:solidFill>
                  <a:schemeClr val="tx1">
                    <a:lumMod val="50000"/>
                  </a:schemeClr>
                </a:solidFill>
                <a:latin typeface="Exo" panose="02000503000000000000" pitchFamily="2" charset="77"/>
                <a:ea typeface="+mn-lt"/>
                <a:cs typeface="+mn-lt"/>
              </a:rPr>
              <a:t>p  |  </a:t>
            </a:r>
            <a:fld id="{81D60167-4931-47E6-BA6A-407CBD079E47}" type="slidenum">
              <a:rPr lang="en-CA" sz="800" spc="6" smtClean="0">
                <a:solidFill>
                  <a:schemeClr val="tx1">
                    <a:lumMod val="50000"/>
                  </a:schemeClr>
                </a:solidFill>
                <a:latin typeface="Exo" panose="02000503000000000000" pitchFamily="2" charset="77"/>
                <a:ea typeface="+mn-lt"/>
                <a:cs typeface="+mn-lt"/>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ea typeface="+mn-lt"/>
              <a:cs typeface="+mn-lt"/>
            </a:endParaRPr>
          </a:p>
        </p:txBody>
      </p:sp>
    </p:spTree>
    <p:extLst>
      <p:ext uri="{BB962C8B-B14F-4D97-AF65-F5344CB8AC3E}">
        <p14:creationId xmlns:p14="http://schemas.microsoft.com/office/powerpoint/2010/main" val="1773160222"/>
      </p:ext>
    </p:extLst>
  </p:cSld>
  <p:clrMap bg1="lt1" tx1="dk1" bg2="lt2" tx2="dk2" accent1="accent1" accent2="accent2" accent3="accent3" accent4="accent4" accent5="accent5" accent6="accent6" hlink="hlink" folHlink="folHlink"/>
  <p:sldLayoutIdLst>
    <p:sldLayoutId id="2147484366" r:id="rId1"/>
    <p:sldLayoutId id="2147484426" r:id="rId2"/>
  </p:sldLayoutIdLst>
  <p:hf hdr="0" ftr="0" dt="0"/>
  <p:txStyles>
    <p:titleStyle>
      <a:lvl1pPr algn="l" defTabSz="914400" rtl="0" eaLnBrk="1" latinLnBrk="0" hangingPunct="1">
        <a:lnSpc>
          <a:spcPct val="90000"/>
        </a:lnSpc>
        <a:spcBef>
          <a:spcPct val="0"/>
        </a:spcBef>
        <a:buFontTx/>
        <a:buNone/>
        <a:defRPr sz="4000" b="0" i="0" kern="1200">
          <a:solidFill>
            <a:srgbClr val="4A4A4A"/>
          </a:solidFill>
          <a:latin typeface="Montserrat SemiBold" pitchFamily="2" charset="77"/>
          <a:ea typeface="+mj-lt"/>
          <a:cs typeface="+mj-lt"/>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ea typeface="+mn-lt"/>
                <a:cs typeface="+mn-lt"/>
              </a:rPr>
              <a:t>Info-</a:t>
            </a:r>
            <a:r>
              <a:rPr lang="en-CA" sz="800" spc="-103">
                <a:solidFill>
                  <a:schemeClr val="tx1">
                    <a:lumMod val="50000"/>
                  </a:schemeClr>
                </a:solidFill>
                <a:latin typeface="Exo" panose="02000503000000000000" pitchFamily="2" charset="77"/>
                <a:ea typeface="+mn-lt"/>
                <a:cs typeface="+mn-lt"/>
              </a:rPr>
              <a:t>T</a:t>
            </a:r>
            <a:r>
              <a:rPr lang="en-CA" sz="800" spc="-15">
                <a:solidFill>
                  <a:schemeClr val="tx1">
                    <a:lumMod val="50000"/>
                  </a:schemeClr>
                </a:solidFill>
                <a:latin typeface="Exo" panose="02000503000000000000" pitchFamily="2" charset="77"/>
                <a:ea typeface="+mn-lt"/>
                <a:cs typeface="+mn-lt"/>
              </a:rPr>
              <a:t>ec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Researc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Grou</a:t>
            </a:r>
            <a:r>
              <a:rPr lang="en-CA" sz="800" spc="6">
                <a:solidFill>
                  <a:schemeClr val="tx1">
                    <a:lumMod val="50000"/>
                  </a:schemeClr>
                </a:solidFill>
                <a:latin typeface="Exo" panose="02000503000000000000" pitchFamily="2" charset="77"/>
                <a:ea typeface="+mn-lt"/>
                <a:cs typeface="+mn-lt"/>
              </a:rPr>
              <a:t>p  |  </a:t>
            </a:r>
            <a:fld id="{81D60167-4931-47E6-BA6A-407CBD079E47}" type="slidenum">
              <a:rPr lang="en-CA" sz="800" spc="6" smtClean="0">
                <a:solidFill>
                  <a:schemeClr val="tx1">
                    <a:lumMod val="50000"/>
                  </a:schemeClr>
                </a:solidFill>
                <a:latin typeface="Exo" panose="02000503000000000000" pitchFamily="2" charset="77"/>
                <a:ea typeface="+mn-lt"/>
                <a:cs typeface="+mn-lt"/>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ea typeface="+mn-lt"/>
              <a:cs typeface="+mn-lt"/>
            </a:endParaRPr>
          </a:p>
        </p:txBody>
      </p:sp>
    </p:spTree>
    <p:extLst>
      <p:ext uri="{BB962C8B-B14F-4D97-AF65-F5344CB8AC3E}">
        <p14:creationId xmlns:p14="http://schemas.microsoft.com/office/powerpoint/2010/main" val="2444842617"/>
      </p:ext>
    </p:extLst>
  </p:cSld>
  <p:clrMap bg1="lt1" tx1="dk1" bg2="lt2" tx2="dk2" accent1="accent1" accent2="accent2" accent3="accent3" accent4="accent4" accent5="accent5" accent6="accent6" hlink="hlink" folHlink="folHlink"/>
  <p:sldLayoutIdLst>
    <p:sldLayoutId id="2147484486" r:id="rId1"/>
  </p:sldLayoutIdLst>
  <p:hf hdr="0" ftr="0" dt="0"/>
  <p:txStyles>
    <p:titleStyle>
      <a:lvl1pPr algn="l" defTabSz="914400" rtl="0" eaLnBrk="1" latinLnBrk="0" hangingPunct="1">
        <a:lnSpc>
          <a:spcPct val="90000"/>
        </a:lnSpc>
        <a:spcBef>
          <a:spcPct val="0"/>
        </a:spcBef>
        <a:buFontTx/>
        <a:buNone/>
        <a:defRPr sz="4000" b="0" i="0" kern="1200">
          <a:solidFill>
            <a:srgbClr val="717171"/>
          </a:solidFill>
          <a:latin typeface="Montserrat SemiBold" pitchFamily="2" charset="77"/>
          <a:ea typeface="+mj-lt"/>
          <a:cs typeface="+mj-lt"/>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384386"/>
      </p:ext>
    </p:extLst>
  </p:cSld>
  <p:clrMap bg1="lt1" tx1="dk1" bg2="lt2" tx2="dk2" accent1="accent1" accent2="accent2" accent3="accent3" accent4="accent4" accent5="accent5" accent6="accent6" hlink="hlink" folHlink="folHlink"/>
  <p:sldLayoutIdLst>
    <p:sldLayoutId id="2147484687"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18">
        <a:defRPr>
          <a:latin typeface="+mn-lt"/>
          <a:ea typeface="+mn-ea"/>
          <a:cs typeface="+mn-cs"/>
        </a:defRPr>
      </a:lvl2pPr>
      <a:lvl3pPr marL="554437">
        <a:defRPr>
          <a:latin typeface="+mn-lt"/>
          <a:ea typeface="+mn-ea"/>
          <a:cs typeface="+mn-cs"/>
        </a:defRPr>
      </a:lvl3pPr>
      <a:lvl4pPr marL="831655">
        <a:defRPr>
          <a:latin typeface="+mn-lt"/>
          <a:ea typeface="+mn-ea"/>
          <a:cs typeface="+mn-cs"/>
        </a:defRPr>
      </a:lvl4pPr>
      <a:lvl5pPr marL="1108873">
        <a:defRPr>
          <a:latin typeface="+mn-lt"/>
          <a:ea typeface="+mn-ea"/>
          <a:cs typeface="+mn-cs"/>
        </a:defRPr>
      </a:lvl5pPr>
      <a:lvl6pPr marL="1386091">
        <a:defRPr>
          <a:latin typeface="+mn-lt"/>
          <a:ea typeface="+mn-ea"/>
          <a:cs typeface="+mn-cs"/>
        </a:defRPr>
      </a:lvl6pPr>
      <a:lvl7pPr marL="1663310">
        <a:defRPr>
          <a:latin typeface="+mn-lt"/>
          <a:ea typeface="+mn-ea"/>
          <a:cs typeface="+mn-cs"/>
        </a:defRPr>
      </a:lvl7pPr>
      <a:lvl8pPr marL="1940529">
        <a:defRPr>
          <a:latin typeface="+mn-lt"/>
          <a:ea typeface="+mn-ea"/>
          <a:cs typeface="+mn-cs"/>
        </a:defRPr>
      </a:lvl8pPr>
      <a:lvl9pPr marL="2217747">
        <a:defRPr>
          <a:latin typeface="+mn-lt"/>
          <a:ea typeface="+mn-ea"/>
          <a:cs typeface="+mn-cs"/>
        </a:defRPr>
      </a:lvl9pPr>
    </p:bodyStyle>
    <p:otherStyle>
      <a:lvl1pPr marL="0">
        <a:defRPr>
          <a:latin typeface="+mn-lt"/>
          <a:ea typeface="+mn-ea"/>
          <a:cs typeface="+mn-cs"/>
        </a:defRPr>
      </a:lvl1pPr>
      <a:lvl2pPr marL="277218">
        <a:defRPr>
          <a:latin typeface="+mn-lt"/>
          <a:ea typeface="+mn-ea"/>
          <a:cs typeface="+mn-cs"/>
        </a:defRPr>
      </a:lvl2pPr>
      <a:lvl3pPr marL="554437">
        <a:defRPr>
          <a:latin typeface="+mn-lt"/>
          <a:ea typeface="+mn-ea"/>
          <a:cs typeface="+mn-cs"/>
        </a:defRPr>
      </a:lvl3pPr>
      <a:lvl4pPr marL="831655">
        <a:defRPr>
          <a:latin typeface="+mn-lt"/>
          <a:ea typeface="+mn-ea"/>
          <a:cs typeface="+mn-cs"/>
        </a:defRPr>
      </a:lvl4pPr>
      <a:lvl5pPr marL="1108873">
        <a:defRPr>
          <a:latin typeface="+mn-lt"/>
          <a:ea typeface="+mn-ea"/>
          <a:cs typeface="+mn-cs"/>
        </a:defRPr>
      </a:lvl5pPr>
      <a:lvl6pPr marL="1386091">
        <a:defRPr>
          <a:latin typeface="+mn-lt"/>
          <a:ea typeface="+mn-ea"/>
          <a:cs typeface="+mn-cs"/>
        </a:defRPr>
      </a:lvl6pPr>
      <a:lvl7pPr marL="1663310">
        <a:defRPr>
          <a:latin typeface="+mn-lt"/>
          <a:ea typeface="+mn-ea"/>
          <a:cs typeface="+mn-cs"/>
        </a:defRPr>
      </a:lvl7pPr>
      <a:lvl8pPr marL="1940529">
        <a:defRPr>
          <a:latin typeface="+mn-lt"/>
          <a:ea typeface="+mn-ea"/>
          <a:cs typeface="+mn-cs"/>
        </a:defRPr>
      </a:lvl8pPr>
      <a:lvl9pPr marL="2217747">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7"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2" y="6449570"/>
            <a:ext cx="3438335"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ea typeface="+mn-lt"/>
                <a:cs typeface="+mn-lt"/>
              </a:rPr>
              <a:t>Info-</a:t>
            </a:r>
            <a:r>
              <a:rPr lang="en-CA" sz="800" spc="-103">
                <a:solidFill>
                  <a:schemeClr val="tx1">
                    <a:lumMod val="50000"/>
                  </a:schemeClr>
                </a:solidFill>
                <a:latin typeface="Exo" panose="02000503000000000000" pitchFamily="2" charset="77"/>
                <a:ea typeface="+mn-lt"/>
                <a:cs typeface="+mn-lt"/>
              </a:rPr>
              <a:t>T</a:t>
            </a:r>
            <a:r>
              <a:rPr lang="en-CA" sz="800" spc="-15">
                <a:solidFill>
                  <a:schemeClr val="tx1">
                    <a:lumMod val="50000"/>
                  </a:schemeClr>
                </a:solidFill>
                <a:latin typeface="Exo" panose="02000503000000000000" pitchFamily="2" charset="77"/>
                <a:ea typeface="+mn-lt"/>
                <a:cs typeface="+mn-lt"/>
              </a:rPr>
              <a:t>ec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Researc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Grou</a:t>
            </a:r>
            <a:r>
              <a:rPr lang="en-CA" sz="800" spc="6">
                <a:solidFill>
                  <a:schemeClr val="tx1">
                    <a:lumMod val="50000"/>
                  </a:schemeClr>
                </a:solidFill>
                <a:latin typeface="Exo" panose="02000503000000000000" pitchFamily="2" charset="77"/>
                <a:ea typeface="+mn-lt"/>
                <a:cs typeface="+mn-lt"/>
              </a:rPr>
              <a:t>p  |  </a:t>
            </a:r>
            <a:fld id="{81D60167-4931-47E6-BA6A-407CBD079E47}" type="slidenum">
              <a:rPr lang="en-CA" sz="800" spc="6" smtClean="0">
                <a:solidFill>
                  <a:schemeClr val="tx1">
                    <a:lumMod val="50000"/>
                  </a:schemeClr>
                </a:solidFill>
                <a:latin typeface="Exo" panose="02000503000000000000" pitchFamily="2" charset="77"/>
                <a:ea typeface="+mn-lt"/>
                <a:cs typeface="+mn-lt"/>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ea typeface="+mn-lt"/>
              <a:cs typeface="+mn-lt"/>
            </a:endParaRPr>
          </a:p>
        </p:txBody>
      </p:sp>
    </p:spTree>
    <p:extLst>
      <p:ext uri="{BB962C8B-B14F-4D97-AF65-F5344CB8AC3E}">
        <p14:creationId xmlns:p14="http://schemas.microsoft.com/office/powerpoint/2010/main" val="3023174437"/>
      </p:ext>
    </p:extLst>
  </p:cSld>
  <p:clrMap bg1="lt1" tx1="dk1" bg2="lt2" tx2="dk2" accent1="accent1" accent2="accent2" accent3="accent3" accent4="accent4" accent5="accent5" accent6="accent6" hlink="hlink" folHlink="folHlink"/>
  <p:sldLayoutIdLst>
    <p:sldLayoutId id="2147484689" r:id="rId1"/>
  </p:sldLayoutIdLst>
  <p:hf hdr="0" ftr="0" dt="0"/>
  <p:txStyles>
    <p:titleStyle>
      <a:lvl1pPr algn="l" defTabSz="914309" rtl="0" eaLnBrk="1" latinLnBrk="0" hangingPunct="1">
        <a:lnSpc>
          <a:spcPct val="90000"/>
        </a:lnSpc>
        <a:spcBef>
          <a:spcPct val="0"/>
        </a:spcBef>
        <a:buFontTx/>
        <a:buNone/>
        <a:defRPr sz="4000" b="0" i="0" kern="1200">
          <a:solidFill>
            <a:srgbClr val="717171"/>
          </a:solidFill>
          <a:latin typeface="Montserrat SemiBold" pitchFamily="2" charset="77"/>
          <a:ea typeface="+mj-lt"/>
          <a:cs typeface="+mj-lt"/>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ea typeface="+mn-lt"/>
                <a:cs typeface="+mn-lt"/>
              </a:rPr>
              <a:t>Info-</a:t>
            </a:r>
            <a:r>
              <a:rPr lang="en-CA" sz="800" spc="-103">
                <a:solidFill>
                  <a:schemeClr val="tx1">
                    <a:lumMod val="50000"/>
                  </a:schemeClr>
                </a:solidFill>
                <a:latin typeface="Exo" panose="02000503000000000000" pitchFamily="2" charset="77"/>
                <a:ea typeface="+mn-lt"/>
                <a:cs typeface="+mn-lt"/>
              </a:rPr>
              <a:t>T</a:t>
            </a:r>
            <a:r>
              <a:rPr lang="en-CA" sz="800" spc="-15">
                <a:solidFill>
                  <a:schemeClr val="tx1">
                    <a:lumMod val="50000"/>
                  </a:schemeClr>
                </a:solidFill>
                <a:latin typeface="Exo" panose="02000503000000000000" pitchFamily="2" charset="77"/>
                <a:ea typeface="+mn-lt"/>
                <a:cs typeface="+mn-lt"/>
              </a:rPr>
              <a:t>ec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Researc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Grou</a:t>
            </a:r>
            <a:r>
              <a:rPr lang="en-CA" sz="800" spc="6">
                <a:solidFill>
                  <a:schemeClr val="tx1">
                    <a:lumMod val="50000"/>
                  </a:schemeClr>
                </a:solidFill>
                <a:latin typeface="Exo" panose="02000503000000000000" pitchFamily="2" charset="77"/>
                <a:ea typeface="+mn-lt"/>
                <a:cs typeface="+mn-lt"/>
              </a:rPr>
              <a:t>p  |  </a:t>
            </a:r>
            <a:fld id="{81D60167-4931-47E6-BA6A-407CBD079E47}" type="slidenum">
              <a:rPr lang="en-CA" sz="800" spc="6" smtClean="0">
                <a:solidFill>
                  <a:schemeClr val="tx1">
                    <a:lumMod val="50000"/>
                  </a:schemeClr>
                </a:solidFill>
                <a:latin typeface="Exo" panose="02000503000000000000" pitchFamily="2" charset="77"/>
                <a:ea typeface="+mn-lt"/>
                <a:cs typeface="+mn-lt"/>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ea typeface="+mn-lt"/>
              <a:cs typeface="+mn-lt"/>
            </a:endParaRPr>
          </a:p>
        </p:txBody>
      </p:sp>
    </p:spTree>
    <p:extLst>
      <p:ext uri="{BB962C8B-B14F-4D97-AF65-F5344CB8AC3E}">
        <p14:creationId xmlns:p14="http://schemas.microsoft.com/office/powerpoint/2010/main" val="3961882258"/>
      </p:ext>
    </p:extLst>
  </p:cSld>
  <p:clrMap bg1="lt1" tx1="dk1" bg2="lt2" tx2="dk2" accent1="accent1" accent2="accent2" accent3="accent3" accent4="accent4" accent5="accent5" accent6="accent6" hlink="hlink" folHlink="folHlink"/>
  <p:sldLayoutIdLst>
    <p:sldLayoutId id="2147483700" r:id="rId1"/>
    <p:sldLayoutId id="2147483672" r:id="rId2"/>
    <p:sldLayoutId id="2147483677" r:id="rId3"/>
    <p:sldLayoutId id="2147483676" r:id="rId4"/>
    <p:sldLayoutId id="2147483697" r:id="rId5"/>
    <p:sldLayoutId id="2147483704" r:id="rId6"/>
    <p:sldLayoutId id="2147483695" r:id="rId7"/>
    <p:sldLayoutId id="2147483693" r:id="rId8"/>
    <p:sldLayoutId id="2147483685" r:id="rId9"/>
    <p:sldLayoutId id="2147483741" r:id="rId10"/>
    <p:sldLayoutId id="2147483738" r:id="rId11"/>
    <p:sldLayoutId id="2147483740" r:id="rId12"/>
    <p:sldLayoutId id="2147483904" r:id="rId13"/>
    <p:sldLayoutId id="2147483905" r:id="rId14"/>
    <p:sldLayoutId id="2147483971" r:id="rId15"/>
  </p:sldLayoutIdLst>
  <p:hf hdr="0" ftr="0" dt="0"/>
  <p:txStyles>
    <p:titleStyle>
      <a:lvl1pPr algn="l" defTabSz="914400" rtl="0" eaLnBrk="1" latinLnBrk="0" hangingPunct="1">
        <a:lnSpc>
          <a:spcPct val="90000"/>
        </a:lnSpc>
        <a:spcBef>
          <a:spcPct val="0"/>
        </a:spcBef>
        <a:buFontTx/>
        <a:buNone/>
        <a:defRPr sz="4000" b="0" i="0" kern="1200">
          <a:solidFill>
            <a:srgbClr val="4A4A4A"/>
          </a:solidFill>
          <a:latin typeface="Montserrat SemiBold" pitchFamily="2" charset="77"/>
          <a:ea typeface="+mj-lt"/>
          <a:cs typeface="+mj-lt"/>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userDrawn="1">
          <p15:clr>
            <a:srgbClr val="F26B43"/>
          </p15:clr>
        </p15:guide>
        <p15:guide id="2" pos="3818" userDrawn="1">
          <p15:clr>
            <a:srgbClr val="F26B43"/>
          </p15:clr>
        </p15:guide>
        <p15:guide id="3" pos="3909" userDrawn="1">
          <p15:clr>
            <a:srgbClr val="F26B43"/>
          </p15:clr>
        </p15:guide>
        <p15:guide id="4" pos="4441" userDrawn="1">
          <p15:clr>
            <a:srgbClr val="F26B43"/>
          </p15:clr>
        </p15:guide>
        <p15:guide id="5" pos="3205" userDrawn="1">
          <p15:clr>
            <a:srgbClr val="F26B43"/>
          </p15:clr>
        </p15:guide>
        <p15:guide id="6" pos="2684" userDrawn="1">
          <p15:clr>
            <a:srgbClr val="F26B43"/>
          </p15:clr>
        </p15:guide>
        <p15:guide id="7" pos="2593" userDrawn="1">
          <p15:clr>
            <a:srgbClr val="F26B43"/>
          </p15:clr>
        </p15:guide>
        <p15:guide id="8" pos="2071" userDrawn="1">
          <p15:clr>
            <a:srgbClr val="F26B43"/>
          </p15:clr>
        </p15:guide>
        <p15:guide id="9" pos="4521" userDrawn="1">
          <p15:clr>
            <a:srgbClr val="F26B43"/>
          </p15:clr>
        </p15:guide>
        <p15:guide id="10" pos="5043" userDrawn="1">
          <p15:clr>
            <a:srgbClr val="F26B43"/>
          </p15:clr>
        </p15:guide>
        <p15:guide id="11" pos="5133" userDrawn="1">
          <p15:clr>
            <a:srgbClr val="F26B43"/>
          </p15:clr>
        </p15:guide>
        <p15:guide id="12" pos="5655" userDrawn="1">
          <p15:clr>
            <a:srgbClr val="F26B43"/>
          </p15:clr>
        </p15:guide>
        <p15:guide id="13" pos="5737" userDrawn="1">
          <p15:clr>
            <a:srgbClr val="F26B43"/>
          </p15:clr>
        </p15:guide>
        <p15:guide id="14" pos="6265" userDrawn="1">
          <p15:clr>
            <a:srgbClr val="F26B43"/>
          </p15:clr>
        </p15:guide>
        <p15:guide id="15" pos="6358" userDrawn="1">
          <p15:clr>
            <a:srgbClr val="F26B43"/>
          </p15:clr>
        </p15:guide>
        <p15:guide id="16" pos="6880" userDrawn="1">
          <p15:clr>
            <a:srgbClr val="F26B43"/>
          </p15:clr>
        </p15:guide>
        <p15:guide id="17" pos="6970" userDrawn="1">
          <p15:clr>
            <a:srgbClr val="F26B43"/>
          </p15:clr>
        </p15:guide>
        <p15:guide id="18" pos="7492" userDrawn="1">
          <p15:clr>
            <a:srgbClr val="F26B43"/>
          </p15:clr>
        </p15:guide>
        <p15:guide id="19" pos="1981" userDrawn="1">
          <p15:clr>
            <a:srgbClr val="F26B43"/>
          </p15:clr>
        </p15:guide>
        <p15:guide id="20" pos="1459" userDrawn="1">
          <p15:clr>
            <a:srgbClr val="F26B43"/>
          </p15:clr>
        </p15:guide>
        <p15:guide id="21" pos="1368" userDrawn="1">
          <p15:clr>
            <a:srgbClr val="F26B43"/>
          </p15:clr>
        </p15:guide>
        <p15:guide id="22" pos="847" userDrawn="1">
          <p15:clr>
            <a:srgbClr val="F26B43"/>
          </p15:clr>
        </p15:guide>
        <p15:guide id="23" pos="756" userDrawn="1">
          <p15:clr>
            <a:srgbClr val="F26B43"/>
          </p15:clr>
        </p15:guide>
        <p15:guide id="24" pos="234" userDrawn="1">
          <p15:clr>
            <a:srgbClr val="F26B43"/>
          </p15:clr>
        </p15:guide>
        <p15:guide id="25" orient="horz" pos="60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7"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2" y="6449570"/>
            <a:ext cx="3438335"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ea typeface="+mn-lt"/>
                <a:cs typeface="+mn-lt"/>
              </a:rPr>
              <a:t>Info-</a:t>
            </a:r>
            <a:r>
              <a:rPr lang="en-CA" sz="800" spc="-103">
                <a:solidFill>
                  <a:schemeClr val="tx1">
                    <a:lumMod val="50000"/>
                  </a:schemeClr>
                </a:solidFill>
                <a:latin typeface="Exo" panose="02000503000000000000" pitchFamily="2" charset="77"/>
                <a:ea typeface="+mn-lt"/>
                <a:cs typeface="+mn-lt"/>
              </a:rPr>
              <a:t>T</a:t>
            </a:r>
            <a:r>
              <a:rPr lang="en-CA" sz="800" spc="-15">
                <a:solidFill>
                  <a:schemeClr val="tx1">
                    <a:lumMod val="50000"/>
                  </a:schemeClr>
                </a:solidFill>
                <a:latin typeface="Exo" panose="02000503000000000000" pitchFamily="2" charset="77"/>
                <a:ea typeface="+mn-lt"/>
                <a:cs typeface="+mn-lt"/>
              </a:rPr>
              <a:t>ec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Researc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Grou</a:t>
            </a:r>
            <a:r>
              <a:rPr lang="en-CA" sz="800" spc="6">
                <a:solidFill>
                  <a:schemeClr val="tx1">
                    <a:lumMod val="50000"/>
                  </a:schemeClr>
                </a:solidFill>
                <a:latin typeface="Exo" panose="02000503000000000000" pitchFamily="2" charset="77"/>
                <a:ea typeface="+mn-lt"/>
                <a:cs typeface="+mn-lt"/>
              </a:rPr>
              <a:t>p  |  </a:t>
            </a:r>
            <a:fld id="{81D60167-4931-47E6-BA6A-407CBD079E47}" type="slidenum">
              <a:rPr lang="en-CA" sz="800" spc="6" smtClean="0">
                <a:solidFill>
                  <a:schemeClr val="tx1">
                    <a:lumMod val="50000"/>
                  </a:schemeClr>
                </a:solidFill>
                <a:latin typeface="Exo" panose="02000503000000000000" pitchFamily="2" charset="77"/>
                <a:ea typeface="+mn-lt"/>
                <a:cs typeface="+mn-lt"/>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ea typeface="+mn-lt"/>
              <a:cs typeface="+mn-lt"/>
            </a:endParaRPr>
          </a:p>
        </p:txBody>
      </p:sp>
    </p:spTree>
    <p:extLst>
      <p:ext uri="{BB962C8B-B14F-4D97-AF65-F5344CB8AC3E}">
        <p14:creationId xmlns:p14="http://schemas.microsoft.com/office/powerpoint/2010/main" val="1727880490"/>
      </p:ext>
    </p:extLst>
  </p:cSld>
  <p:clrMap bg1="lt1" tx1="dk1" bg2="lt2" tx2="dk2" accent1="accent1" accent2="accent2" accent3="accent3" accent4="accent4" accent5="accent5" accent6="accent6" hlink="hlink" folHlink="folHlink"/>
  <p:sldLayoutIdLst>
    <p:sldLayoutId id="2147483839" r:id="rId1"/>
    <p:sldLayoutId id="2147483856" r:id="rId2"/>
    <p:sldLayoutId id="2147483861" r:id="rId3"/>
    <p:sldLayoutId id="2147483862" r:id="rId4"/>
    <p:sldLayoutId id="2147483875" r:id="rId5"/>
    <p:sldLayoutId id="2147483879" r:id="rId6"/>
    <p:sldLayoutId id="2147483880" r:id="rId7"/>
    <p:sldLayoutId id="2147483888" r:id="rId8"/>
    <p:sldLayoutId id="2147483891" r:id="rId9"/>
  </p:sldLayoutIdLst>
  <p:hf hdr="0" ftr="0" dt="0"/>
  <p:txStyles>
    <p:titleStyle>
      <a:lvl1pPr algn="l" defTabSz="914309" rtl="0" eaLnBrk="1" latinLnBrk="0" hangingPunct="1">
        <a:lnSpc>
          <a:spcPct val="90000"/>
        </a:lnSpc>
        <a:spcBef>
          <a:spcPct val="0"/>
        </a:spcBef>
        <a:buFontTx/>
        <a:buNone/>
        <a:defRPr sz="4000" b="0" i="0" kern="1200">
          <a:solidFill>
            <a:srgbClr val="4A4A4A"/>
          </a:solidFill>
          <a:latin typeface="Montserrat SemiBold" pitchFamily="2" charset="77"/>
          <a:ea typeface="+mj-lt"/>
          <a:cs typeface="+mj-lt"/>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B96C9A-15DF-6454-10EA-222E187AE691}"/>
              </a:ext>
            </a:extLst>
          </p:cNvPr>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07EE3F-F7B7-EC51-0A65-E9DCFCB747B2}"/>
              </a:ext>
            </a:extLst>
          </p:cNvPr>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EF7AD9-A172-C57D-7011-5B9EE2291F6C}"/>
              </a:ext>
            </a:extLst>
          </p:cNvPr>
          <p:cNvSpPr>
            <a:spLocks noGrp="1"/>
          </p:cNvSpPr>
          <p:nvPr>
            <p:ph type="dt" sz="half" idx="2"/>
          </p:nvPr>
        </p:nvSpPr>
        <p:spPr>
          <a:xfrm>
            <a:off x="838309" y="6356351"/>
            <a:ext cx="2743557" cy="365125"/>
          </a:xfrm>
          <a:prstGeom prst="rect">
            <a:avLst/>
          </a:prstGeom>
        </p:spPr>
        <p:txBody>
          <a:bodyPr vert="horz" lIns="91440" tIns="45720" rIns="91440" bIns="45720" rtlCol="0" anchor="ctr"/>
          <a:lstStyle>
            <a:lvl1pPr algn="l">
              <a:buFontTx/>
              <a:defRPr sz="1200">
                <a:solidFill>
                  <a:schemeClr val="tx1">
                    <a:tint val="82000"/>
                  </a:schemeClr>
                </a:solidFill>
                <a:ea typeface="+mn-lt"/>
                <a:cs typeface="+mn-lt"/>
              </a:defRPr>
            </a:lvl1pPr>
          </a:lstStyle>
          <a:p>
            <a:fld id="{C8C2CA8D-07D4-4291-A7FF-7FF65CBFAA34}" type="datetimeFigureOut">
              <a:rPr lang="en-US" smtClean="0"/>
              <a:pPr/>
              <a:t>7/25/2025</a:t>
            </a:fld>
            <a:endParaRPr lang="en-US"/>
          </a:p>
        </p:txBody>
      </p:sp>
      <p:sp>
        <p:nvSpPr>
          <p:cNvPr id="5" name="Footer Placeholder 4">
            <a:extLst>
              <a:ext uri="{FF2B5EF4-FFF2-40B4-BE49-F238E27FC236}">
                <a16:creationId xmlns:a16="http://schemas.microsoft.com/office/drawing/2014/main" id="{5F2CD5E6-0230-DE5A-C1CD-BC040D20686A}"/>
              </a:ext>
            </a:extLst>
          </p:cNvPr>
          <p:cNvSpPr>
            <a:spLocks noGrp="1"/>
          </p:cNvSpPr>
          <p:nvPr>
            <p:ph type="ftr" sz="quarter" idx="3"/>
          </p:nvPr>
        </p:nvSpPr>
        <p:spPr>
          <a:xfrm>
            <a:off x="4039126" y="6356351"/>
            <a:ext cx="4115336" cy="365125"/>
          </a:xfrm>
          <a:prstGeom prst="rect">
            <a:avLst/>
          </a:prstGeom>
        </p:spPr>
        <p:txBody>
          <a:bodyPr vert="horz" lIns="91440" tIns="45720" rIns="91440" bIns="45720" rtlCol="0" anchor="ctr"/>
          <a:lstStyle>
            <a:lvl1pPr algn="ctr">
              <a:defRPr sz="1200">
                <a:solidFill>
                  <a:schemeClr val="tx1">
                    <a:tint val="82000"/>
                  </a:schemeClr>
                </a:solidFill>
                <a:ea typeface="+mn-lt"/>
                <a:cs typeface="+mn-lt"/>
              </a:defRPr>
            </a:lvl1pPr>
          </a:lstStyle>
          <a:p>
            <a:endParaRPr lang="en-US"/>
          </a:p>
        </p:txBody>
      </p:sp>
      <p:sp>
        <p:nvSpPr>
          <p:cNvPr id="6" name="Slide Number Placeholder 5">
            <a:extLst>
              <a:ext uri="{FF2B5EF4-FFF2-40B4-BE49-F238E27FC236}">
                <a16:creationId xmlns:a16="http://schemas.microsoft.com/office/drawing/2014/main" id="{4B3E8ED1-76A5-1D4F-9F18-C30C00A5C0DD}"/>
              </a:ext>
            </a:extLst>
          </p:cNvPr>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buFontTx/>
              <a:defRPr sz="1200">
                <a:solidFill>
                  <a:schemeClr val="tx1">
                    <a:tint val="82000"/>
                  </a:schemeClr>
                </a:solidFill>
                <a:ea typeface="+mn-lt"/>
                <a:cs typeface="+mn-lt"/>
              </a:defRPr>
            </a:lvl1pPr>
          </a:lstStyle>
          <a:p>
            <a:fld id="{7AE5EE1F-5112-4E2B-ACA8-9D0C9BB6BD8B}" type="slidenum">
              <a:rPr lang="en-US" smtClean="0"/>
              <a:pPr/>
              <a:t>‹#›</a:t>
            </a:fld>
            <a:endParaRPr lang="en-US"/>
          </a:p>
        </p:txBody>
      </p:sp>
    </p:spTree>
    <p:extLst>
      <p:ext uri="{BB962C8B-B14F-4D97-AF65-F5344CB8AC3E}">
        <p14:creationId xmlns:p14="http://schemas.microsoft.com/office/powerpoint/2010/main" val="1957729654"/>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4595" r:id="rId4"/>
    <p:sldLayoutId id="2147484598" r:id="rId5"/>
    <p:sldLayoutId id="2147484623" r:id="rId6"/>
  </p:sldLayoutIdLst>
  <p:txStyles>
    <p:titleStyle>
      <a:lvl1pPr algn="l" defTabSz="914400" rtl="0" eaLnBrk="1" latinLnBrk="0" hangingPunct="1">
        <a:lnSpc>
          <a:spcPct val="90000"/>
        </a:lnSpc>
        <a:spcBef>
          <a:spcPct val="0"/>
        </a:spcBef>
        <a:buFontTx/>
        <a:buNone/>
        <a:defRPr sz="4400" kern="1200">
          <a:solidFill>
            <a:schemeClr val="tx1"/>
          </a:solidFill>
          <a:latin typeface="+mj-lt"/>
          <a:ea typeface="+mj-lt"/>
          <a:cs typeface="+mj-lt"/>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lt"/>
          <a:cs typeface="+mn-lt"/>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lt"/>
          <a:cs typeface="+mn-lt"/>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lt"/>
          <a:cs typeface="+mn-lt"/>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lt"/>
          <a:cs typeface="+mn-lt"/>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lt"/>
          <a:cs typeface="+mn-l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8"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3" y="6449572"/>
            <a:ext cx="3438335" cy="12311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0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ea typeface="+mn-lt"/>
                <a:cs typeface="+mn-lt"/>
              </a:rPr>
              <a:t>Info-</a:t>
            </a:r>
            <a:r>
              <a:rPr lang="en-CA" sz="800" spc="-103">
                <a:solidFill>
                  <a:schemeClr val="tx1">
                    <a:lumMod val="50000"/>
                  </a:schemeClr>
                </a:solidFill>
                <a:latin typeface="Exo" panose="02000503000000000000" pitchFamily="2" charset="77"/>
                <a:ea typeface="+mn-lt"/>
                <a:cs typeface="+mn-lt"/>
              </a:rPr>
              <a:t>T</a:t>
            </a:r>
            <a:r>
              <a:rPr lang="en-CA" sz="800" spc="-15">
                <a:solidFill>
                  <a:schemeClr val="tx1">
                    <a:lumMod val="50000"/>
                  </a:schemeClr>
                </a:solidFill>
                <a:latin typeface="Exo" panose="02000503000000000000" pitchFamily="2" charset="77"/>
                <a:ea typeface="+mn-lt"/>
                <a:cs typeface="+mn-lt"/>
              </a:rPr>
              <a:t>ec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Researc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Grou</a:t>
            </a:r>
            <a:r>
              <a:rPr lang="en-CA" sz="800" spc="6">
                <a:solidFill>
                  <a:schemeClr val="tx1">
                    <a:lumMod val="50000"/>
                  </a:schemeClr>
                </a:solidFill>
                <a:latin typeface="Exo" panose="02000503000000000000" pitchFamily="2" charset="77"/>
                <a:ea typeface="+mn-lt"/>
                <a:cs typeface="+mn-lt"/>
              </a:rPr>
              <a:t>p  |  </a:t>
            </a:r>
            <a:fld id="{81D60167-4931-47E6-BA6A-407CBD079E47}" type="slidenum">
              <a:rPr lang="en-CA" sz="800" spc="6" smtClean="0">
                <a:solidFill>
                  <a:schemeClr val="tx1">
                    <a:lumMod val="50000"/>
                  </a:schemeClr>
                </a:solidFill>
                <a:latin typeface="Exo" panose="02000503000000000000" pitchFamily="2" charset="77"/>
                <a:ea typeface="+mn-lt"/>
                <a:cs typeface="+mn-lt"/>
              </a:rPr>
              <a:pPr marL="7699" marR="242927" lvl="0" indent="0" algn="r" defTabSz="554382" rtl="0" eaLnBrk="1" fontAlgn="auto" latinLnBrk="0" hangingPunct="1">
                <a:lnSpc>
                  <a:spcPct val="10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ea typeface="+mn-lt"/>
              <a:cs typeface="+mn-lt"/>
            </a:endParaRPr>
          </a:p>
        </p:txBody>
      </p:sp>
    </p:spTree>
    <p:extLst>
      <p:ext uri="{BB962C8B-B14F-4D97-AF65-F5344CB8AC3E}">
        <p14:creationId xmlns:p14="http://schemas.microsoft.com/office/powerpoint/2010/main" val="549573594"/>
      </p:ext>
    </p:extLst>
  </p:cSld>
  <p:clrMap bg1="lt1" tx1="dk1" bg2="lt2" tx2="dk2" accent1="accent1" accent2="accent2" accent3="accent3" accent4="accent4" accent5="accent5" accent6="accent6" hlink="hlink" folHlink="folHlink"/>
  <p:sldLayoutIdLst>
    <p:sldLayoutId id="2147484017" r:id="rId1"/>
    <p:sldLayoutId id="2147484024" r:id="rId2"/>
    <p:sldLayoutId id="2147484025" r:id="rId3"/>
    <p:sldLayoutId id="2147484026" r:id="rId4"/>
    <p:sldLayoutId id="2147484027" r:id="rId5"/>
    <p:sldLayoutId id="2147484029" r:id="rId6"/>
  </p:sldLayoutIdLst>
  <p:hf hdr="0" ftr="0" dt="0"/>
  <p:txStyles>
    <p:titleStyle>
      <a:lvl1pPr algn="l" defTabSz="914218" rtl="0" eaLnBrk="1" latinLnBrk="0" hangingPunct="1">
        <a:lnSpc>
          <a:spcPct val="90000"/>
        </a:lnSpc>
        <a:spcBef>
          <a:spcPct val="0"/>
        </a:spcBef>
        <a:buFontTx/>
        <a:buNone/>
        <a:defRPr sz="4000" b="0" i="0" kern="1200">
          <a:solidFill>
            <a:srgbClr val="4A4A4A"/>
          </a:solidFill>
          <a:latin typeface="Montserrat SemiBold" pitchFamily="2" charset="77"/>
          <a:ea typeface="+mj-lt"/>
          <a:cs typeface="+mj-lt"/>
        </a:defRPr>
      </a:lvl1pPr>
    </p:titleStyle>
    <p:bodyStyle>
      <a:lvl1pPr marL="228554" indent="-228554"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2" indent="-228554"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2" indent="-228554"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8"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8"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2"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8" rtl="0" eaLnBrk="1" latinLnBrk="0" hangingPunct="1">
        <a:defRPr sz="1800" kern="1200">
          <a:solidFill>
            <a:schemeClr val="tx1"/>
          </a:solidFill>
          <a:latin typeface="+mn-lt"/>
          <a:ea typeface="+mn-ea"/>
          <a:cs typeface="+mn-cs"/>
        </a:defRPr>
      </a:lvl1pPr>
      <a:lvl2pPr marL="457108" algn="l" defTabSz="914218" rtl="0" eaLnBrk="1" latinLnBrk="0" hangingPunct="1">
        <a:defRPr sz="1800" kern="1200">
          <a:solidFill>
            <a:schemeClr val="tx1"/>
          </a:solidFill>
          <a:latin typeface="+mn-lt"/>
          <a:ea typeface="+mn-ea"/>
          <a:cs typeface="+mn-cs"/>
        </a:defRPr>
      </a:lvl2pPr>
      <a:lvl3pPr marL="914218" algn="l" defTabSz="914218" rtl="0" eaLnBrk="1" latinLnBrk="0" hangingPunct="1">
        <a:defRPr sz="1800" kern="1200">
          <a:solidFill>
            <a:schemeClr val="tx1"/>
          </a:solidFill>
          <a:latin typeface="+mn-lt"/>
          <a:ea typeface="+mn-ea"/>
          <a:cs typeface="+mn-cs"/>
        </a:defRPr>
      </a:lvl3pPr>
      <a:lvl4pPr marL="1371326" algn="l" defTabSz="914218" rtl="0" eaLnBrk="1" latinLnBrk="0" hangingPunct="1">
        <a:defRPr sz="1800" kern="1200">
          <a:solidFill>
            <a:schemeClr val="tx1"/>
          </a:solidFill>
          <a:latin typeface="+mn-lt"/>
          <a:ea typeface="+mn-ea"/>
          <a:cs typeface="+mn-cs"/>
        </a:defRPr>
      </a:lvl4pPr>
      <a:lvl5pPr marL="1828434" algn="l" defTabSz="914218" rtl="0" eaLnBrk="1" latinLnBrk="0" hangingPunct="1">
        <a:defRPr sz="1800" kern="1200">
          <a:solidFill>
            <a:schemeClr val="tx1"/>
          </a:solidFill>
          <a:latin typeface="+mn-lt"/>
          <a:ea typeface="+mn-ea"/>
          <a:cs typeface="+mn-cs"/>
        </a:defRPr>
      </a:lvl5pPr>
      <a:lvl6pPr marL="2285542" algn="l" defTabSz="914218" rtl="0" eaLnBrk="1" latinLnBrk="0" hangingPunct="1">
        <a:defRPr sz="1800" kern="1200">
          <a:solidFill>
            <a:schemeClr val="tx1"/>
          </a:solidFill>
          <a:latin typeface="+mn-lt"/>
          <a:ea typeface="+mn-ea"/>
          <a:cs typeface="+mn-cs"/>
        </a:defRPr>
      </a:lvl6pPr>
      <a:lvl7pPr marL="2742652" algn="l" defTabSz="914218" rtl="0" eaLnBrk="1" latinLnBrk="0" hangingPunct="1">
        <a:defRPr sz="1800" kern="1200">
          <a:solidFill>
            <a:schemeClr val="tx1"/>
          </a:solidFill>
          <a:latin typeface="+mn-lt"/>
          <a:ea typeface="+mn-ea"/>
          <a:cs typeface="+mn-cs"/>
        </a:defRPr>
      </a:lvl7pPr>
      <a:lvl8pPr marL="3199760" algn="l" defTabSz="914218" rtl="0" eaLnBrk="1" latinLnBrk="0" hangingPunct="1">
        <a:defRPr sz="1800" kern="1200">
          <a:solidFill>
            <a:schemeClr val="tx1"/>
          </a:solidFill>
          <a:latin typeface="+mn-lt"/>
          <a:ea typeface="+mn-ea"/>
          <a:cs typeface="+mn-cs"/>
        </a:defRPr>
      </a:lvl8pPr>
      <a:lvl9pPr marL="3656868" algn="l" defTabSz="9142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7"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2" y="6449570"/>
            <a:ext cx="3438335"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ea typeface="+mn-lt"/>
                <a:cs typeface="+mn-lt"/>
              </a:rPr>
              <a:t>Info-</a:t>
            </a:r>
            <a:r>
              <a:rPr lang="en-CA" sz="800" spc="-103">
                <a:solidFill>
                  <a:schemeClr val="tx1">
                    <a:lumMod val="50000"/>
                  </a:schemeClr>
                </a:solidFill>
                <a:latin typeface="Exo" panose="02000503000000000000" pitchFamily="2" charset="77"/>
                <a:ea typeface="+mn-lt"/>
                <a:cs typeface="+mn-lt"/>
              </a:rPr>
              <a:t>T</a:t>
            </a:r>
            <a:r>
              <a:rPr lang="en-CA" sz="800" spc="-15">
                <a:solidFill>
                  <a:schemeClr val="tx1">
                    <a:lumMod val="50000"/>
                  </a:schemeClr>
                </a:solidFill>
                <a:latin typeface="Exo" panose="02000503000000000000" pitchFamily="2" charset="77"/>
                <a:ea typeface="+mn-lt"/>
                <a:cs typeface="+mn-lt"/>
              </a:rPr>
              <a:t>ec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Researc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Grou</a:t>
            </a:r>
            <a:r>
              <a:rPr lang="en-CA" sz="800" spc="6">
                <a:solidFill>
                  <a:schemeClr val="tx1">
                    <a:lumMod val="50000"/>
                  </a:schemeClr>
                </a:solidFill>
                <a:latin typeface="Exo" panose="02000503000000000000" pitchFamily="2" charset="77"/>
                <a:ea typeface="+mn-lt"/>
                <a:cs typeface="+mn-lt"/>
              </a:rPr>
              <a:t>p  |  </a:t>
            </a:r>
            <a:fld id="{81D60167-4931-47E6-BA6A-407CBD079E47}" type="slidenum">
              <a:rPr lang="en-CA" sz="800" spc="6" smtClean="0">
                <a:solidFill>
                  <a:schemeClr val="tx1">
                    <a:lumMod val="50000"/>
                  </a:schemeClr>
                </a:solidFill>
                <a:latin typeface="Exo" panose="02000503000000000000" pitchFamily="2" charset="77"/>
                <a:ea typeface="+mn-lt"/>
                <a:cs typeface="+mn-lt"/>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ea typeface="+mn-lt"/>
              <a:cs typeface="+mn-lt"/>
            </a:endParaRPr>
          </a:p>
        </p:txBody>
      </p:sp>
    </p:spTree>
    <p:extLst>
      <p:ext uri="{BB962C8B-B14F-4D97-AF65-F5344CB8AC3E}">
        <p14:creationId xmlns:p14="http://schemas.microsoft.com/office/powerpoint/2010/main" val="3984686890"/>
      </p:ext>
    </p:extLst>
  </p:cSld>
  <p:clrMap bg1="lt1" tx1="dk1" bg2="lt2" tx2="dk2" accent1="accent1" accent2="accent2" accent3="accent3" accent4="accent4" accent5="accent5" accent6="accent6" hlink="hlink" folHlink="folHlink"/>
  <p:sldLayoutIdLst>
    <p:sldLayoutId id="2147484079" r:id="rId1"/>
    <p:sldLayoutId id="2147484087" r:id="rId2"/>
  </p:sldLayoutIdLst>
  <p:hf hdr="0" ftr="0" dt="0"/>
  <p:txStyles>
    <p:titleStyle>
      <a:lvl1pPr algn="l" defTabSz="914309" rtl="0" eaLnBrk="1" latinLnBrk="0" hangingPunct="1">
        <a:lnSpc>
          <a:spcPct val="90000"/>
        </a:lnSpc>
        <a:spcBef>
          <a:spcPct val="0"/>
        </a:spcBef>
        <a:buFontTx/>
        <a:buNone/>
        <a:defRPr sz="4000" b="0" i="0" kern="1200">
          <a:solidFill>
            <a:srgbClr val="717171"/>
          </a:solidFill>
          <a:latin typeface="Montserrat SemiBold" pitchFamily="2" charset="77"/>
          <a:ea typeface="+mj-lt"/>
          <a:cs typeface="+mj-lt"/>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9"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p:nvSpPr>
        <p:spPr>
          <a:xfrm>
            <a:off x="8804024" y="6449574"/>
            <a:ext cx="3438335" cy="123111"/>
          </a:xfrm>
          <a:prstGeom prst="rect">
            <a:avLst/>
          </a:prstGeom>
        </p:spPr>
        <p:txBody>
          <a:bodyPr vert="horz" wrap="square" lIns="0" tIns="0" rIns="91404" bIns="0" rtlCol="0">
            <a:spAutoFit/>
          </a:bodyPr>
          <a:lstStyle/>
          <a:p>
            <a:pPr marL="7698" marR="242903" lvl="0" indent="0" algn="r" defTabSz="554327" rtl="0" eaLnBrk="1" fontAlgn="auto" latinLnBrk="0" hangingPunct="1">
              <a:lnSpc>
                <a:spcPct val="10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ea typeface="+mn-lt"/>
                <a:cs typeface="+mn-lt"/>
              </a:rPr>
              <a:t>Info-</a:t>
            </a:r>
            <a:r>
              <a:rPr lang="en-CA" sz="800" spc="-103">
                <a:solidFill>
                  <a:schemeClr val="tx1">
                    <a:lumMod val="50000"/>
                  </a:schemeClr>
                </a:solidFill>
                <a:latin typeface="Exo" panose="02000503000000000000" pitchFamily="2" charset="77"/>
                <a:ea typeface="+mn-lt"/>
                <a:cs typeface="+mn-lt"/>
              </a:rPr>
              <a:t>T</a:t>
            </a:r>
            <a:r>
              <a:rPr lang="en-CA" sz="800" spc="-15">
                <a:solidFill>
                  <a:schemeClr val="tx1">
                    <a:lumMod val="50000"/>
                  </a:schemeClr>
                </a:solidFill>
                <a:latin typeface="Exo" panose="02000503000000000000" pitchFamily="2" charset="77"/>
                <a:ea typeface="+mn-lt"/>
                <a:cs typeface="+mn-lt"/>
              </a:rPr>
              <a:t>ec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Researc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Grou</a:t>
            </a:r>
            <a:r>
              <a:rPr lang="en-CA" sz="800" spc="6">
                <a:solidFill>
                  <a:schemeClr val="tx1">
                    <a:lumMod val="50000"/>
                  </a:schemeClr>
                </a:solidFill>
                <a:latin typeface="Exo" panose="02000503000000000000" pitchFamily="2" charset="77"/>
                <a:ea typeface="+mn-lt"/>
                <a:cs typeface="+mn-lt"/>
              </a:rPr>
              <a:t>p  |  </a:t>
            </a:r>
            <a:fld id="{81D60167-4931-47E6-BA6A-407CBD079E47}" type="slidenum">
              <a:rPr lang="en-CA" sz="800" spc="6" smtClean="0">
                <a:solidFill>
                  <a:schemeClr val="tx1">
                    <a:lumMod val="50000"/>
                  </a:schemeClr>
                </a:solidFill>
                <a:latin typeface="Exo" panose="02000503000000000000" pitchFamily="2" charset="77"/>
                <a:ea typeface="+mn-lt"/>
                <a:cs typeface="+mn-lt"/>
              </a:rPr>
              <a:pPr marL="7698" marR="242903" lvl="0" indent="0" algn="r" defTabSz="554327" rtl="0" eaLnBrk="1" fontAlgn="auto" latinLnBrk="0" hangingPunct="1">
                <a:lnSpc>
                  <a:spcPct val="10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ea typeface="+mn-lt"/>
              <a:cs typeface="+mn-lt"/>
            </a:endParaRPr>
          </a:p>
        </p:txBody>
      </p:sp>
    </p:spTree>
    <p:extLst>
      <p:ext uri="{BB962C8B-B14F-4D97-AF65-F5344CB8AC3E}">
        <p14:creationId xmlns:p14="http://schemas.microsoft.com/office/powerpoint/2010/main" val="526721773"/>
      </p:ext>
    </p:extLst>
  </p:cSld>
  <p:clrMap bg1="lt1" tx1="dk1" bg2="lt2" tx2="dk2" accent1="accent1" accent2="accent2" accent3="accent3" accent4="accent4" accent5="accent5" accent6="accent6" hlink="hlink" folHlink="folHlink"/>
  <p:sldLayoutIdLst>
    <p:sldLayoutId id="2147484175" r:id="rId1"/>
  </p:sldLayoutIdLst>
  <p:hf hdr="0" ftr="0" dt="0"/>
  <p:txStyles>
    <p:titleStyle>
      <a:lvl1pPr algn="l" defTabSz="914127" rtl="0" eaLnBrk="1" latinLnBrk="0" hangingPunct="1">
        <a:lnSpc>
          <a:spcPct val="90000"/>
        </a:lnSpc>
        <a:spcBef>
          <a:spcPct val="0"/>
        </a:spcBef>
        <a:buFontTx/>
        <a:buNone/>
        <a:defRPr sz="4000" b="0" i="0" kern="1200">
          <a:solidFill>
            <a:srgbClr val="4A4A4A"/>
          </a:solidFill>
          <a:latin typeface="Montserrat SemiBold" pitchFamily="2" charset="77"/>
          <a:ea typeface="+mj-lt"/>
          <a:cs typeface="+mj-lt"/>
        </a:defRPr>
      </a:lvl1pPr>
    </p:titleStyle>
    <p:bodyStyle>
      <a:lvl1pPr marL="228531" indent="-228531" algn="l" defTabSz="91412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93" indent="-228531" algn="l" defTabSz="91412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8" indent="-228531" algn="l" defTabSz="91412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2" indent="-228531" algn="l" defTabSz="9141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7" indent="-228531" algn="l" defTabSz="9141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3" indent="-228531" algn="l" defTabSz="9141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7" rtl="0" eaLnBrk="1" latinLnBrk="0" hangingPunct="1">
        <a:defRPr sz="1800" kern="1200">
          <a:solidFill>
            <a:schemeClr val="tx1"/>
          </a:solidFill>
          <a:latin typeface="+mn-lt"/>
          <a:ea typeface="+mn-ea"/>
          <a:cs typeface="+mn-cs"/>
        </a:defRPr>
      </a:lvl1pPr>
      <a:lvl2pPr marL="457062" algn="l" defTabSz="914127" rtl="0" eaLnBrk="1" latinLnBrk="0" hangingPunct="1">
        <a:defRPr sz="1800" kern="1200">
          <a:solidFill>
            <a:schemeClr val="tx1"/>
          </a:solidFill>
          <a:latin typeface="+mn-lt"/>
          <a:ea typeface="+mn-ea"/>
          <a:cs typeface="+mn-cs"/>
        </a:defRPr>
      </a:lvl2pPr>
      <a:lvl3pPr marL="914127" algn="l" defTabSz="914127" rtl="0" eaLnBrk="1" latinLnBrk="0" hangingPunct="1">
        <a:defRPr sz="1800" kern="1200">
          <a:solidFill>
            <a:schemeClr val="tx1"/>
          </a:solidFill>
          <a:latin typeface="+mn-lt"/>
          <a:ea typeface="+mn-ea"/>
          <a:cs typeface="+mn-cs"/>
        </a:defRPr>
      </a:lvl3pPr>
      <a:lvl4pPr marL="1371189" algn="l" defTabSz="914127" rtl="0" eaLnBrk="1" latinLnBrk="0" hangingPunct="1">
        <a:defRPr sz="1800" kern="1200">
          <a:solidFill>
            <a:schemeClr val="tx1"/>
          </a:solidFill>
          <a:latin typeface="+mn-lt"/>
          <a:ea typeface="+mn-ea"/>
          <a:cs typeface="+mn-cs"/>
        </a:defRPr>
      </a:lvl4pPr>
      <a:lvl5pPr marL="1828251" algn="l" defTabSz="914127" rtl="0" eaLnBrk="1" latinLnBrk="0" hangingPunct="1">
        <a:defRPr sz="1800" kern="1200">
          <a:solidFill>
            <a:schemeClr val="tx1"/>
          </a:solidFill>
          <a:latin typeface="+mn-lt"/>
          <a:ea typeface="+mn-ea"/>
          <a:cs typeface="+mn-cs"/>
        </a:defRPr>
      </a:lvl5pPr>
      <a:lvl6pPr marL="2285313" algn="l" defTabSz="914127" rtl="0" eaLnBrk="1" latinLnBrk="0" hangingPunct="1">
        <a:defRPr sz="1800" kern="1200">
          <a:solidFill>
            <a:schemeClr val="tx1"/>
          </a:solidFill>
          <a:latin typeface="+mn-lt"/>
          <a:ea typeface="+mn-ea"/>
          <a:cs typeface="+mn-cs"/>
        </a:defRPr>
      </a:lvl6pPr>
      <a:lvl7pPr marL="2742378" algn="l" defTabSz="914127" rtl="0" eaLnBrk="1" latinLnBrk="0" hangingPunct="1">
        <a:defRPr sz="1800" kern="1200">
          <a:solidFill>
            <a:schemeClr val="tx1"/>
          </a:solidFill>
          <a:latin typeface="+mn-lt"/>
          <a:ea typeface="+mn-ea"/>
          <a:cs typeface="+mn-cs"/>
        </a:defRPr>
      </a:lvl7pPr>
      <a:lvl8pPr marL="3199440" algn="l" defTabSz="914127" rtl="0" eaLnBrk="1" latinLnBrk="0" hangingPunct="1">
        <a:defRPr sz="1800" kern="1200">
          <a:solidFill>
            <a:schemeClr val="tx1"/>
          </a:solidFill>
          <a:latin typeface="+mn-lt"/>
          <a:ea typeface="+mn-ea"/>
          <a:cs typeface="+mn-cs"/>
        </a:defRPr>
      </a:lvl8pPr>
      <a:lvl9pPr marL="3656502" algn="l" defTabSz="91412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7"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2" y="6449570"/>
            <a:ext cx="3438335"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ea typeface="+mn-lt"/>
                <a:cs typeface="+mn-lt"/>
              </a:rPr>
              <a:t>Info-</a:t>
            </a:r>
            <a:r>
              <a:rPr lang="en-CA" sz="800" spc="-103">
                <a:solidFill>
                  <a:schemeClr val="tx1">
                    <a:lumMod val="50000"/>
                  </a:schemeClr>
                </a:solidFill>
                <a:latin typeface="Exo" panose="02000503000000000000" pitchFamily="2" charset="77"/>
                <a:ea typeface="+mn-lt"/>
                <a:cs typeface="+mn-lt"/>
              </a:rPr>
              <a:t>T</a:t>
            </a:r>
            <a:r>
              <a:rPr lang="en-CA" sz="800" spc="-15">
                <a:solidFill>
                  <a:schemeClr val="tx1">
                    <a:lumMod val="50000"/>
                  </a:schemeClr>
                </a:solidFill>
                <a:latin typeface="Exo" panose="02000503000000000000" pitchFamily="2" charset="77"/>
                <a:ea typeface="+mn-lt"/>
                <a:cs typeface="+mn-lt"/>
              </a:rPr>
              <a:t>ec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Researc</a:t>
            </a:r>
            <a:r>
              <a:rPr lang="en-CA" sz="800" spc="6">
                <a:solidFill>
                  <a:schemeClr val="tx1">
                    <a:lumMod val="50000"/>
                  </a:schemeClr>
                </a:solidFill>
                <a:latin typeface="Exo" panose="02000503000000000000" pitchFamily="2" charset="77"/>
                <a:ea typeface="+mn-lt"/>
                <a:cs typeface="+mn-lt"/>
              </a:rPr>
              <a:t>h</a:t>
            </a:r>
            <a:r>
              <a:rPr lang="en-CA" sz="800" spc="-39">
                <a:solidFill>
                  <a:schemeClr val="tx1">
                    <a:lumMod val="50000"/>
                  </a:schemeClr>
                </a:solidFill>
                <a:latin typeface="Exo" panose="02000503000000000000" pitchFamily="2" charset="77"/>
                <a:ea typeface="+mn-lt"/>
                <a:cs typeface="+mn-lt"/>
              </a:rPr>
              <a:t> </a:t>
            </a:r>
            <a:r>
              <a:rPr lang="en-CA" sz="800" spc="-15">
                <a:solidFill>
                  <a:schemeClr val="tx1">
                    <a:lumMod val="50000"/>
                  </a:schemeClr>
                </a:solidFill>
                <a:latin typeface="Exo" panose="02000503000000000000" pitchFamily="2" charset="77"/>
                <a:ea typeface="+mn-lt"/>
                <a:cs typeface="+mn-lt"/>
              </a:rPr>
              <a:t>Grou</a:t>
            </a:r>
            <a:r>
              <a:rPr lang="en-CA" sz="800" spc="6">
                <a:solidFill>
                  <a:schemeClr val="tx1">
                    <a:lumMod val="50000"/>
                  </a:schemeClr>
                </a:solidFill>
                <a:latin typeface="Exo" panose="02000503000000000000" pitchFamily="2" charset="77"/>
                <a:ea typeface="+mn-lt"/>
                <a:cs typeface="+mn-lt"/>
              </a:rPr>
              <a:t>p  |  </a:t>
            </a:r>
            <a:fld id="{81D60167-4931-47E6-BA6A-407CBD079E47}" type="slidenum">
              <a:rPr lang="en-CA" sz="800" spc="6" smtClean="0">
                <a:solidFill>
                  <a:schemeClr val="tx1">
                    <a:lumMod val="50000"/>
                  </a:schemeClr>
                </a:solidFill>
                <a:latin typeface="Exo" panose="02000503000000000000" pitchFamily="2" charset="77"/>
                <a:ea typeface="+mn-lt"/>
                <a:cs typeface="+mn-lt"/>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ea typeface="+mn-lt"/>
              <a:cs typeface="+mn-lt"/>
            </a:endParaRPr>
          </a:p>
        </p:txBody>
      </p:sp>
    </p:spTree>
    <p:extLst>
      <p:ext uri="{BB962C8B-B14F-4D97-AF65-F5344CB8AC3E}">
        <p14:creationId xmlns:p14="http://schemas.microsoft.com/office/powerpoint/2010/main" val="2019306274"/>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91" r:id="rId3"/>
    <p:sldLayoutId id="2147484204" r:id="rId4"/>
  </p:sldLayoutIdLst>
  <p:hf hdr="0" ftr="0" dt="0"/>
  <p:txStyles>
    <p:titleStyle>
      <a:lvl1pPr algn="l" defTabSz="914309" rtl="0" eaLnBrk="1" latinLnBrk="0" hangingPunct="1">
        <a:lnSpc>
          <a:spcPct val="90000"/>
        </a:lnSpc>
        <a:spcBef>
          <a:spcPct val="0"/>
        </a:spcBef>
        <a:buFontTx/>
        <a:buNone/>
        <a:defRPr sz="4000" b="0" i="0" kern="1200">
          <a:solidFill>
            <a:srgbClr val="4A4A4A"/>
          </a:solidFill>
          <a:latin typeface="Montserrat SemiBold" pitchFamily="2" charset="77"/>
          <a:ea typeface="+mj-lt"/>
          <a:cs typeface="+mj-lt"/>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540934"/>
      </p:ext>
    </p:extLst>
  </p:cSld>
  <p:clrMap bg1="lt1" tx1="dk1" bg2="lt2" tx2="dk2" accent1="accent1" accent2="accent2" accent3="accent3" accent4="accent4" accent5="accent5" accent6="accent6" hlink="hlink" folHlink="folHlink"/>
  <p:sldLayoutIdLst>
    <p:sldLayoutId id="2147484251"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18">
        <a:defRPr>
          <a:latin typeface="+mn-lt"/>
          <a:ea typeface="+mn-ea"/>
          <a:cs typeface="+mn-cs"/>
        </a:defRPr>
      </a:lvl2pPr>
      <a:lvl3pPr marL="554437">
        <a:defRPr>
          <a:latin typeface="+mn-lt"/>
          <a:ea typeface="+mn-ea"/>
          <a:cs typeface="+mn-cs"/>
        </a:defRPr>
      </a:lvl3pPr>
      <a:lvl4pPr marL="831655">
        <a:defRPr>
          <a:latin typeface="+mn-lt"/>
          <a:ea typeface="+mn-ea"/>
          <a:cs typeface="+mn-cs"/>
        </a:defRPr>
      </a:lvl4pPr>
      <a:lvl5pPr marL="1108873">
        <a:defRPr>
          <a:latin typeface="+mn-lt"/>
          <a:ea typeface="+mn-ea"/>
          <a:cs typeface="+mn-cs"/>
        </a:defRPr>
      </a:lvl5pPr>
      <a:lvl6pPr marL="1386091">
        <a:defRPr>
          <a:latin typeface="+mn-lt"/>
          <a:ea typeface="+mn-ea"/>
          <a:cs typeface="+mn-cs"/>
        </a:defRPr>
      </a:lvl6pPr>
      <a:lvl7pPr marL="1663310">
        <a:defRPr>
          <a:latin typeface="+mn-lt"/>
          <a:ea typeface="+mn-ea"/>
          <a:cs typeface="+mn-cs"/>
        </a:defRPr>
      </a:lvl7pPr>
      <a:lvl8pPr marL="1940529">
        <a:defRPr>
          <a:latin typeface="+mn-lt"/>
          <a:ea typeface="+mn-ea"/>
          <a:cs typeface="+mn-cs"/>
        </a:defRPr>
      </a:lvl8pPr>
      <a:lvl9pPr marL="2217747">
        <a:defRPr>
          <a:latin typeface="+mn-lt"/>
          <a:ea typeface="+mn-ea"/>
          <a:cs typeface="+mn-cs"/>
        </a:defRPr>
      </a:lvl9pPr>
    </p:bodyStyle>
    <p:otherStyle>
      <a:lvl1pPr marL="0">
        <a:defRPr>
          <a:latin typeface="+mn-lt"/>
          <a:ea typeface="+mn-ea"/>
          <a:cs typeface="+mn-cs"/>
        </a:defRPr>
      </a:lvl1pPr>
      <a:lvl2pPr marL="277218">
        <a:defRPr>
          <a:latin typeface="+mn-lt"/>
          <a:ea typeface="+mn-ea"/>
          <a:cs typeface="+mn-cs"/>
        </a:defRPr>
      </a:lvl2pPr>
      <a:lvl3pPr marL="554437">
        <a:defRPr>
          <a:latin typeface="+mn-lt"/>
          <a:ea typeface="+mn-ea"/>
          <a:cs typeface="+mn-cs"/>
        </a:defRPr>
      </a:lvl3pPr>
      <a:lvl4pPr marL="831655">
        <a:defRPr>
          <a:latin typeface="+mn-lt"/>
          <a:ea typeface="+mn-ea"/>
          <a:cs typeface="+mn-cs"/>
        </a:defRPr>
      </a:lvl4pPr>
      <a:lvl5pPr marL="1108873">
        <a:defRPr>
          <a:latin typeface="+mn-lt"/>
          <a:ea typeface="+mn-ea"/>
          <a:cs typeface="+mn-cs"/>
        </a:defRPr>
      </a:lvl5pPr>
      <a:lvl6pPr marL="1386091">
        <a:defRPr>
          <a:latin typeface="+mn-lt"/>
          <a:ea typeface="+mn-ea"/>
          <a:cs typeface="+mn-cs"/>
        </a:defRPr>
      </a:lvl6pPr>
      <a:lvl7pPr marL="1663310">
        <a:defRPr>
          <a:latin typeface="+mn-lt"/>
          <a:ea typeface="+mn-ea"/>
          <a:cs typeface="+mn-cs"/>
        </a:defRPr>
      </a:lvl7pPr>
      <a:lvl8pPr marL="1940529">
        <a:defRPr>
          <a:latin typeface="+mn-lt"/>
          <a:ea typeface="+mn-ea"/>
          <a:cs typeface="+mn-cs"/>
        </a:defRPr>
      </a:lvl8pPr>
      <a:lvl9pPr marL="2217747">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emf"/><Relationship Id="rId3" Type="http://schemas.openxmlformats.org/officeDocument/2006/relationships/hyperlink" Target="https://www.infotech.com/research/cx-ai-use-case-discovery-tool" TargetMode="External"/><Relationship Id="rId7" Type="http://schemas.openxmlformats.org/officeDocument/2006/relationships/hyperlink" Target="https://www.infotech.com/research/solution-development-and-implementation-report" TargetMode="External"/><Relationship Id="rId12"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hyperlink" Target="https://www.infotech.com/research/ai-pilot-project-shortlisting-tool" TargetMode="External"/><Relationship Id="rId10" Type="http://schemas.openxmlformats.org/officeDocument/2006/relationships/image" Target="../media/image20.png"/><Relationship Id="rId4" Type="http://schemas.openxmlformats.org/officeDocument/2006/relationships/hyperlink" Target="https://www.infotech.com/research/solution-path-and-size-estimation-tool" TargetMode="External"/><Relationship Id="rId9" Type="http://schemas.openxmlformats.org/officeDocument/2006/relationships/hyperlink" Target="https://www.infotech.com/research/cx-kpi-value-mapping-tool" TargetMode="External"/><Relationship Id="rId14"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0.xml"/><Relationship Id="rId1" Type="http://schemas.openxmlformats.org/officeDocument/2006/relationships/slideLayout" Target="../slideLayouts/slideLayout53.xml"/><Relationship Id="rId4" Type="http://schemas.openxmlformats.org/officeDocument/2006/relationships/image" Target="../media/image110.svg"/></Relationships>
</file>

<file path=ppt/slides/_rels/slide101.xml.rels><?xml version="1.0" encoding="UTF-8" standalone="yes"?>
<Relationships xmlns="http://schemas.openxmlformats.org/package/2006/relationships"><Relationship Id="rId3" Type="http://schemas.openxmlformats.org/officeDocument/2006/relationships/hyperlink" Target="https://www.infotech.com/research/solution-development-and-implementation-report" TargetMode="External"/><Relationship Id="rId2" Type="http://schemas.openxmlformats.org/officeDocument/2006/relationships/notesSlide" Target="../notesSlides/notesSlide101.xml"/><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10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2.xml"/><Relationship Id="rId1" Type="http://schemas.openxmlformats.org/officeDocument/2006/relationships/slideLayout" Target="../slideLayouts/slideLayout2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3.xml"/><Relationship Id="rId1" Type="http://schemas.openxmlformats.org/officeDocument/2006/relationships/slideLayout" Target="../slideLayouts/slideLayout20.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slides/_rels/slide10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4.xml"/><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6.xml"/><Relationship Id="rId1" Type="http://schemas.openxmlformats.org/officeDocument/2006/relationships/slideLayout" Target="../slideLayouts/slideLayout53.xml"/><Relationship Id="rId4" Type="http://schemas.openxmlformats.org/officeDocument/2006/relationships/image" Target="../media/image110.svg"/></Relationships>
</file>

<file path=ppt/slides/_rels/slide107.xml.rels><?xml version="1.0" encoding="UTF-8" standalone="yes"?>
<Relationships xmlns="http://schemas.openxmlformats.org/package/2006/relationships"><Relationship Id="rId3" Type="http://schemas.openxmlformats.org/officeDocument/2006/relationships/hyperlink" Target="https://www.infotech.com/research/solution-development-and-implementation-report" TargetMode="External"/><Relationship Id="rId2" Type="http://schemas.openxmlformats.org/officeDocument/2006/relationships/notesSlide" Target="../notesSlides/notesSlide107.xml"/><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10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8.xml"/><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50.xml"/><Relationship Id="rId5" Type="http://schemas.openxmlformats.org/officeDocument/2006/relationships/chart" Target="../charts/chart7.xml"/><Relationship Id="rId4" Type="http://schemas.openxmlformats.org/officeDocument/2006/relationships/chart" Target="../charts/chart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2.xml"/><Relationship Id="rId1" Type="http://schemas.openxmlformats.org/officeDocument/2006/relationships/slideLayout" Target="../slideLayouts/slideLayout51.xml"/><Relationship Id="rId4" Type="http://schemas.openxmlformats.org/officeDocument/2006/relationships/image" Target="../media/image110.svg"/></Relationships>
</file>

<file path=ppt/slides/_rels/slide113.xml.rels><?xml version="1.0" encoding="UTF-8" standalone="yes"?>
<Relationships xmlns="http://schemas.openxmlformats.org/package/2006/relationships"><Relationship Id="rId3" Type="http://schemas.openxmlformats.org/officeDocument/2006/relationships/hyperlink" Target="https://www.infotech.com/research/solution-development-and-implementation-report" TargetMode="External"/><Relationship Id="rId2" Type="http://schemas.openxmlformats.org/officeDocument/2006/relationships/notesSlide" Target="../notesSlides/notesSlide113.xml"/><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5.xml"/><Relationship Id="rId1" Type="http://schemas.openxmlformats.org/officeDocument/2006/relationships/slideLayout" Target="../slideLayouts/slideLayout22.xml"/></Relationships>
</file>

<file path=ppt/slides/_rels/slide1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16.xml"/><Relationship Id="rId1" Type="http://schemas.openxmlformats.org/officeDocument/2006/relationships/slideLayout" Target="../slideLayouts/slideLayout44.xml"/><Relationship Id="rId4" Type="http://schemas.openxmlformats.org/officeDocument/2006/relationships/chart" Target="../charts/chart1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137.png"/><Relationship Id="rId3" Type="http://schemas.openxmlformats.org/officeDocument/2006/relationships/image" Target="../media/image129.png"/><Relationship Id="rId7" Type="http://schemas.openxmlformats.org/officeDocument/2006/relationships/image" Target="../media/image67.png"/><Relationship Id="rId12" Type="http://schemas.openxmlformats.org/officeDocument/2006/relationships/image" Target="../media/image136.svg"/><Relationship Id="rId2" Type="http://schemas.openxmlformats.org/officeDocument/2006/relationships/notesSlide" Target="../notesSlides/notesSlide118.xml"/><Relationship Id="rId1" Type="http://schemas.openxmlformats.org/officeDocument/2006/relationships/slideLayout" Target="../slideLayouts/slideLayout25.xml"/><Relationship Id="rId6" Type="http://schemas.openxmlformats.org/officeDocument/2006/relationships/image" Target="../media/image132.svg"/><Relationship Id="rId11" Type="http://schemas.openxmlformats.org/officeDocument/2006/relationships/image" Target="../media/image135.png"/><Relationship Id="rId5" Type="http://schemas.openxmlformats.org/officeDocument/2006/relationships/image" Target="../media/image131.png"/><Relationship Id="rId10" Type="http://schemas.openxmlformats.org/officeDocument/2006/relationships/image" Target="../media/image134.svg"/><Relationship Id="rId4" Type="http://schemas.openxmlformats.org/officeDocument/2006/relationships/image" Target="../media/image130.svg"/><Relationship Id="rId9" Type="http://schemas.openxmlformats.org/officeDocument/2006/relationships/image" Target="../media/image133.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0.xml"/><Relationship Id="rId1" Type="http://schemas.openxmlformats.org/officeDocument/2006/relationships/slideLayout" Target="../slideLayouts/slideLayout53.xml"/><Relationship Id="rId4" Type="http://schemas.openxmlformats.org/officeDocument/2006/relationships/image" Target="../media/image110.svg"/></Relationships>
</file>

<file path=ppt/slides/_rels/slide121.xml.rels><?xml version="1.0" encoding="UTF-8" standalone="yes"?>
<Relationships xmlns="http://schemas.openxmlformats.org/package/2006/relationships"><Relationship Id="rId3" Type="http://schemas.openxmlformats.org/officeDocument/2006/relationships/hyperlink" Target="https://www.infotech.com/research/solution-development-and-implementation-report" TargetMode="External"/><Relationship Id="rId2" Type="http://schemas.openxmlformats.org/officeDocument/2006/relationships/notesSlide" Target="../notesSlides/notesSlide121.xml"/><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1.xml"/></Relationships>
</file>

<file path=ppt/slides/_rels/slide123.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38.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23.xml"/><Relationship Id="rId1" Type="http://schemas.openxmlformats.org/officeDocument/2006/relationships/slideLayout" Target="../slideLayouts/slideLayout48.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4.xml"/></Relationships>
</file>

<file path=ppt/slides/_rels/slide12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5.xml"/><Relationship Id="rId1" Type="http://schemas.openxmlformats.org/officeDocument/2006/relationships/slideLayout" Target="../slideLayouts/slideLayout33.xml"/></Relationships>
</file>

<file path=ppt/slides/_rels/slide126.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51.png"/><Relationship Id="rId2" Type="http://schemas.openxmlformats.org/officeDocument/2006/relationships/notesSlide" Target="../notesSlides/notesSlide126.xml"/><Relationship Id="rId1" Type="http://schemas.openxmlformats.org/officeDocument/2006/relationships/slideLayout" Target="../slideLayouts/slideLayout17.xml"/><Relationship Id="rId6" Type="http://schemas.openxmlformats.org/officeDocument/2006/relationships/hyperlink" Target="https://www.infotech.com/research/solution-path-and-size-estimation-tool" TargetMode="External"/><Relationship Id="rId5" Type="http://schemas.openxmlformats.org/officeDocument/2006/relationships/image" Target="../media/image140.png"/><Relationship Id="rId4" Type="http://schemas.openxmlformats.org/officeDocument/2006/relationships/image" Target="../media/image110.svg"/></Relationships>
</file>

<file path=ppt/slides/_rels/slide127.xml.rels><?xml version="1.0" encoding="UTF-8" standalone="yes"?>
<Relationships xmlns="http://schemas.openxmlformats.org/package/2006/relationships"><Relationship Id="rId3" Type="http://schemas.openxmlformats.org/officeDocument/2006/relationships/hyperlink" Target="https://www.softwarereviews.com/" TargetMode="External"/><Relationship Id="rId2" Type="http://schemas.openxmlformats.org/officeDocument/2006/relationships/notesSlide" Target="../notesSlides/notesSlide127.xml"/><Relationship Id="rId1" Type="http://schemas.openxmlformats.org/officeDocument/2006/relationships/slideLayout" Target="../slideLayouts/slideLayout48.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128.xml.rels><?xml version="1.0" encoding="UTF-8" standalone="yes"?>
<Relationships xmlns="http://schemas.openxmlformats.org/package/2006/relationships"><Relationship Id="rId3" Type="http://schemas.openxmlformats.org/officeDocument/2006/relationships/hyperlink" Target="https://www.infotech.com/research/solution-development-and-implementation-report" TargetMode="External"/><Relationship Id="rId2" Type="http://schemas.openxmlformats.org/officeDocument/2006/relationships/notesSlide" Target="../notesSlides/notesSlide128.xml"/><Relationship Id="rId1" Type="http://schemas.openxmlformats.org/officeDocument/2006/relationships/slideLayout" Target="../slideLayouts/slideLayout20.xml"/><Relationship Id="rId5" Type="http://schemas.openxmlformats.org/officeDocument/2006/relationships/image" Target="../media/image51.png"/><Relationship Id="rId4" Type="http://schemas.openxmlformats.org/officeDocument/2006/relationships/hyperlink" Target="https://www.infotech.com/research/solution-path-and-size-estimation-tool"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29.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47.svg"/><Relationship Id="rId2" Type="http://schemas.openxmlformats.org/officeDocument/2006/relationships/notesSlide" Target="../notesSlides/notesSlide130.xml"/><Relationship Id="rId1" Type="http://schemas.openxmlformats.org/officeDocument/2006/relationships/slideLayout" Target="../slideLayouts/slideLayout37.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10.svg"/></Relationships>
</file>

<file path=ppt/slides/_rels/slide131.xml.rels><?xml version="1.0" encoding="UTF-8" standalone="yes"?>
<Relationships xmlns="http://schemas.openxmlformats.org/package/2006/relationships"><Relationship Id="rId3" Type="http://schemas.openxmlformats.org/officeDocument/2006/relationships/hyperlink" Target="https://www.infotech.com/research/solution-development-and-implementation-report" TargetMode="External"/><Relationship Id="rId2" Type="http://schemas.openxmlformats.org/officeDocument/2006/relationships/notesSlide" Target="../notesSlides/notesSlide131.xml"/><Relationship Id="rId1" Type="http://schemas.openxmlformats.org/officeDocument/2006/relationships/slideLayout" Target="../slideLayouts/slideLayout32.xml"/><Relationship Id="rId5" Type="http://schemas.openxmlformats.org/officeDocument/2006/relationships/image" Target="../media/image51.png"/><Relationship Id="rId4" Type="http://schemas.openxmlformats.org/officeDocument/2006/relationships/hyperlink" Target="https://www.infotech.com/research/solution-path-and-size-estimation-tool" TargetMode="Externa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4.xml"/></Relationships>
</file>

<file path=ppt/slides/_rels/slide13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3.xml"/><Relationship Id="rId1" Type="http://schemas.openxmlformats.org/officeDocument/2006/relationships/slideLayout" Target="../slideLayouts/slideLayout32.xml"/></Relationships>
</file>

<file path=ppt/slides/_rels/slide13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4.xml"/><Relationship Id="rId1" Type="http://schemas.openxmlformats.org/officeDocument/2006/relationships/slideLayout" Target="../slideLayouts/slideLayout3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6.xml"/><Relationship Id="rId1" Type="http://schemas.openxmlformats.org/officeDocument/2006/relationships/slideLayout" Target="../slideLayouts/slideLayout32.xml"/><Relationship Id="rId5" Type="http://schemas.openxmlformats.org/officeDocument/2006/relationships/image" Target="../media/image150.png"/><Relationship Id="rId4" Type="http://schemas.openxmlformats.org/officeDocument/2006/relationships/image" Target="../media/image110.svg"/></Relationships>
</file>

<file path=ppt/slides/_rels/slide137.xml.rels><?xml version="1.0" encoding="UTF-8" standalone="yes"?>
<Relationships xmlns="http://schemas.openxmlformats.org/package/2006/relationships"><Relationship Id="rId3" Type="http://schemas.openxmlformats.org/officeDocument/2006/relationships/hyperlink" Target="https://www.infotech.com/research/solution-development-and-implementation-report" TargetMode="External"/><Relationship Id="rId2" Type="http://schemas.openxmlformats.org/officeDocument/2006/relationships/notesSlide" Target="../notesSlides/notesSlide137.xml"/><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1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8.xml"/><Relationship Id="rId1" Type="http://schemas.openxmlformats.org/officeDocument/2006/relationships/slideLayout" Target="../slideLayouts/slideLayout35.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slideLayout" Target="../slideLayouts/slideLayout2.xml"/><Relationship Id="rId47" Type="http://schemas.openxmlformats.org/officeDocument/2006/relationships/diagramColors" Target="../diagrams/colors1.xml"/><Relationship Id="rId50" Type="http://schemas.openxmlformats.org/officeDocument/2006/relationships/hyperlink" Target="https://www.infotech.com/research/solution-development-and-implementation-report" TargetMode="External"/><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diagramLayout" Target="../diagrams/layout1.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image" Target="../media/image26.pn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diagramData" Target="../diagrams/data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notesSlide" Target="../notesSlides/notesSlide14.xml"/><Relationship Id="rId48" Type="http://schemas.microsoft.com/office/2007/relationships/diagramDrawing" Target="../diagrams/drawing1.xml"/><Relationship Id="rId8" Type="http://schemas.openxmlformats.org/officeDocument/2006/relationships/tags" Target="../tags/tag8.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diagramQuickStyle" Target="../diagrams/quickStyle1.xml"/><Relationship Id="rId20" Type="http://schemas.openxmlformats.org/officeDocument/2006/relationships/tags" Target="../tags/tag20.xml"/><Relationship Id="rId41" Type="http://schemas.openxmlformats.org/officeDocument/2006/relationships/tags" Target="../tags/tag41.xml"/><Relationship Id="rId1" Type="http://schemas.openxmlformats.org/officeDocument/2006/relationships/tags" Target="../tags/tag1.xml"/><Relationship Id="rId6" Type="http://schemas.openxmlformats.org/officeDocument/2006/relationships/tags" Target="../tags/tag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1.xml"/><Relationship Id="rId1" Type="http://schemas.openxmlformats.org/officeDocument/2006/relationships/slideLayout" Target="../slideLayouts/slideLayout32.xml"/><Relationship Id="rId4" Type="http://schemas.openxmlformats.org/officeDocument/2006/relationships/image" Target="../media/image110.svg"/></Relationships>
</file>

<file path=ppt/slides/_rels/slide14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2.xml"/><Relationship Id="rId1" Type="http://schemas.openxmlformats.org/officeDocument/2006/relationships/slideLayout" Target="../slideLayouts/slideLayout32.xml"/><Relationship Id="rId4" Type="http://schemas.openxmlformats.org/officeDocument/2006/relationships/image" Target="../media/image152.svg"/></Relationships>
</file>

<file path=ppt/slides/_rels/slide143.xml.rels><?xml version="1.0" encoding="UTF-8" standalone="yes"?>
<Relationships xmlns="http://schemas.openxmlformats.org/package/2006/relationships"><Relationship Id="rId3" Type="http://schemas.openxmlformats.org/officeDocument/2006/relationships/hyperlink" Target="https://www.infotech.com/research/solution-development-and-implementation-report" TargetMode="External"/><Relationship Id="rId2" Type="http://schemas.openxmlformats.org/officeDocument/2006/relationships/notesSlide" Target="../notesSlides/notesSlide143.xml"/><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14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4.xml"/><Relationship Id="rId1" Type="http://schemas.openxmlformats.org/officeDocument/2006/relationships/slideLayout" Target="../slideLayouts/slideLayout3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7.xml"/><Relationship Id="rId1" Type="http://schemas.openxmlformats.org/officeDocument/2006/relationships/slideLayout" Target="../slideLayouts/slideLayout32.xml"/><Relationship Id="rId4" Type="http://schemas.openxmlformats.org/officeDocument/2006/relationships/image" Target="../media/image110.svg"/></Relationships>
</file>

<file path=ppt/slides/_rels/slide148.xml.rels><?xml version="1.0" encoding="UTF-8" standalone="yes"?>
<Relationships xmlns="http://schemas.openxmlformats.org/package/2006/relationships"><Relationship Id="rId3" Type="http://schemas.openxmlformats.org/officeDocument/2006/relationships/hyperlink" Target="https://www.infotech.com/research/solution-development-and-implementation-report" TargetMode="External"/><Relationship Id="rId2" Type="http://schemas.openxmlformats.org/officeDocument/2006/relationships/notesSlide" Target="../notesSlides/notesSlide148.xml"/><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1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9.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hyperlink" Target="mailto:workshops@infotech.com"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5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50.xml"/><Relationship Id="rId1" Type="http://schemas.openxmlformats.org/officeDocument/2006/relationships/slideLayout" Target="../slideLayouts/slideLayout35.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32.xml"/></Relationships>
</file>

<file path=ppt/slides/_rels/slide1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2.xml"/><Relationship Id="rId1" Type="http://schemas.openxmlformats.org/officeDocument/2006/relationships/slideLayout" Target="../slideLayouts/slideLayout32.xml"/><Relationship Id="rId4" Type="http://schemas.openxmlformats.org/officeDocument/2006/relationships/image" Target="../media/image110.svg"/></Relationships>
</file>

<file path=ppt/slides/_rels/slide153.xml.rels><?xml version="1.0" encoding="UTF-8" standalone="yes"?>
<Relationships xmlns="http://schemas.openxmlformats.org/package/2006/relationships"><Relationship Id="rId3" Type="http://schemas.openxmlformats.org/officeDocument/2006/relationships/hyperlink" Target="https://www.infotech.com/research/solution-development-and-implementation-report" TargetMode="External"/><Relationship Id="rId2" Type="http://schemas.openxmlformats.org/officeDocument/2006/relationships/notesSlide" Target="../notesSlides/notesSlide153.xml"/><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4.xml"/></Relationships>
</file>

<file path=ppt/slides/_rels/slide15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55.xml"/><Relationship Id="rId1" Type="http://schemas.openxmlformats.org/officeDocument/2006/relationships/slideLayout" Target="../slideLayouts/slideLayout3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2.xml"/></Relationships>
</file>

<file path=ppt/slides/_rels/slide1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8.xml"/><Relationship Id="rId1" Type="http://schemas.openxmlformats.org/officeDocument/2006/relationships/slideLayout" Target="../slideLayouts/slideLayout32.xml"/><Relationship Id="rId4" Type="http://schemas.openxmlformats.org/officeDocument/2006/relationships/image" Target="../media/image110.svg"/></Relationships>
</file>

<file path=ppt/slides/_rels/slide159.xml.rels><?xml version="1.0" encoding="UTF-8" standalone="yes"?>
<Relationships xmlns="http://schemas.openxmlformats.org/package/2006/relationships"><Relationship Id="rId3" Type="http://schemas.openxmlformats.org/officeDocument/2006/relationships/hyperlink" Target="https://www.infotech.com/research/solution-development-and-implementation-report" TargetMode="External"/><Relationship Id="rId2" Type="http://schemas.openxmlformats.org/officeDocument/2006/relationships/notesSlide" Target="../notesSlides/notesSlide159.xml"/><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6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60.xml"/><Relationship Id="rId1" Type="http://schemas.openxmlformats.org/officeDocument/2006/relationships/slideLayout" Target="../slideLayouts/slideLayout35.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2.xml"/></Relationships>
</file>

<file path=ppt/slides/_rels/slide1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3.xml"/><Relationship Id="rId1" Type="http://schemas.openxmlformats.org/officeDocument/2006/relationships/slideLayout" Target="../slideLayouts/slideLayout32.xml"/><Relationship Id="rId4" Type="http://schemas.openxmlformats.org/officeDocument/2006/relationships/image" Target="../media/image110.svg"/></Relationships>
</file>

<file path=ppt/slides/_rels/slide164.xml.rels><?xml version="1.0" encoding="UTF-8" standalone="yes"?>
<Relationships xmlns="http://schemas.openxmlformats.org/package/2006/relationships"><Relationship Id="rId3" Type="http://schemas.openxmlformats.org/officeDocument/2006/relationships/hyperlink" Target="https://www.infotech.com/research/solution-development-and-implementation-report" TargetMode="External"/><Relationship Id="rId2" Type="http://schemas.openxmlformats.org/officeDocument/2006/relationships/notesSlide" Target="../notesSlides/notesSlide164.xml"/><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16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65.xml"/><Relationship Id="rId1" Type="http://schemas.openxmlformats.org/officeDocument/2006/relationships/slideLayout" Target="../slideLayouts/slideLayout3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32.xml"/></Relationships>
</file>

<file path=ppt/slides/_rels/slide1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7.xml"/><Relationship Id="rId1" Type="http://schemas.openxmlformats.org/officeDocument/2006/relationships/slideLayout" Target="../slideLayouts/slideLayout32.xml"/><Relationship Id="rId4" Type="http://schemas.openxmlformats.org/officeDocument/2006/relationships/image" Target="../media/image110.svg"/></Relationships>
</file>

<file path=ppt/slides/_rels/slide168.xml.rels><?xml version="1.0" encoding="UTF-8" standalone="yes"?>
<Relationships xmlns="http://schemas.openxmlformats.org/package/2006/relationships"><Relationship Id="rId3" Type="http://schemas.openxmlformats.org/officeDocument/2006/relationships/hyperlink" Target="https://www.infotech.com/research/solution-development-and-implementation-report" TargetMode="External"/><Relationship Id="rId2" Type="http://schemas.openxmlformats.org/officeDocument/2006/relationships/notesSlide" Target="../notesSlides/notesSlide168.xml"/><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1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9.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32.xml"/></Relationships>
</file>

<file path=ppt/slides/_rels/slide17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71.xml"/><Relationship Id="rId1" Type="http://schemas.openxmlformats.org/officeDocument/2006/relationships/slideLayout" Target="../slideLayouts/slideLayout36.xml"/><Relationship Id="rId4" Type="http://schemas.openxmlformats.org/officeDocument/2006/relationships/image" Target="../media/image126.svg"/></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32.xml"/></Relationships>
</file>

<file path=ppt/slides/_rels/slide1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3.xml"/><Relationship Id="rId1" Type="http://schemas.openxmlformats.org/officeDocument/2006/relationships/slideLayout" Target="../slideLayouts/slideLayout32.xml"/><Relationship Id="rId4" Type="http://schemas.openxmlformats.org/officeDocument/2006/relationships/image" Target="../media/image110.svg"/></Relationships>
</file>

<file path=ppt/slides/_rels/slide174.xml.rels><?xml version="1.0" encoding="UTF-8" standalone="yes"?>
<Relationships xmlns="http://schemas.openxmlformats.org/package/2006/relationships"><Relationship Id="rId3" Type="http://schemas.openxmlformats.org/officeDocument/2006/relationships/hyperlink" Target="https://www.infotech.com/research/solution-development-and-implementation-report" TargetMode="External"/><Relationship Id="rId2" Type="http://schemas.openxmlformats.org/officeDocument/2006/relationships/notesSlide" Target="../notesSlides/notesSlide174.xml"/><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31.xml"/></Relationships>
</file>

<file path=ppt/slides/_rels/slide17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6.xml"/><Relationship Id="rId1" Type="http://schemas.openxmlformats.org/officeDocument/2006/relationships/slideLayout" Target="../slideLayouts/slideLayout2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34.xml"/></Relationships>
</file>

<file path=ppt/slides/_rels/slide17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78.xml"/><Relationship Id="rId1" Type="http://schemas.openxmlformats.org/officeDocument/2006/relationships/slideLayout" Target="../slideLayouts/slideLayout3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2.xml"/></Relationships>
</file>

<file path=ppt/slides/_rels/slide18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81.xml"/><Relationship Id="rId1" Type="http://schemas.openxmlformats.org/officeDocument/2006/relationships/slideLayout" Target="../slideLayouts/slideLayout32.xml"/><Relationship Id="rId4" Type="http://schemas.openxmlformats.org/officeDocument/2006/relationships/image" Target="../media/image110.svg"/></Relationships>
</file>

<file path=ppt/slides/_rels/slide182.xml.rels><?xml version="1.0" encoding="UTF-8" standalone="yes"?>
<Relationships xmlns="http://schemas.openxmlformats.org/package/2006/relationships"><Relationship Id="rId3" Type="http://schemas.openxmlformats.org/officeDocument/2006/relationships/hyperlink" Target="https://www.infotech.com/research/solution-development-and-implementation-report" TargetMode="External"/><Relationship Id="rId2" Type="http://schemas.openxmlformats.org/officeDocument/2006/relationships/notesSlide" Target="../notesSlides/notesSlide182.xml"/><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18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83.xml"/><Relationship Id="rId1" Type="http://schemas.openxmlformats.org/officeDocument/2006/relationships/slideLayout" Target="../slideLayouts/slideLayout3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3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2.xml"/></Relationships>
</file>

<file path=ppt/slides/_rels/slide1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86.xml"/><Relationship Id="rId1" Type="http://schemas.openxmlformats.org/officeDocument/2006/relationships/slideLayout" Target="../slideLayouts/slideLayout32.xml"/><Relationship Id="rId4" Type="http://schemas.openxmlformats.org/officeDocument/2006/relationships/image" Target="../media/image110.svg"/></Relationships>
</file>

<file path=ppt/slides/_rels/slide187.xml.rels><?xml version="1.0" encoding="UTF-8" standalone="yes"?>
<Relationships xmlns="http://schemas.openxmlformats.org/package/2006/relationships"><Relationship Id="rId3" Type="http://schemas.openxmlformats.org/officeDocument/2006/relationships/hyperlink" Target="https://www.infotech.com/research/solution-development-and-implementation-report" TargetMode="External"/><Relationship Id="rId2" Type="http://schemas.openxmlformats.org/officeDocument/2006/relationships/notesSlide" Target="../notesSlides/notesSlide187.xml"/><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18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88.xml"/><Relationship Id="rId1" Type="http://schemas.openxmlformats.org/officeDocument/2006/relationships/slideLayout" Target="../slideLayouts/slideLayout33.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32.xml"/></Relationships>
</file>

<file path=ppt/slides/_rels/slide19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91.xml"/><Relationship Id="rId1" Type="http://schemas.openxmlformats.org/officeDocument/2006/relationships/slideLayout" Target="../slideLayouts/slideLayout32.xml"/><Relationship Id="rId4" Type="http://schemas.openxmlformats.org/officeDocument/2006/relationships/image" Target="../media/image110.svg"/></Relationships>
</file>

<file path=ppt/slides/_rels/slide192.xml.rels><?xml version="1.0" encoding="UTF-8" standalone="yes"?>
<Relationships xmlns="http://schemas.openxmlformats.org/package/2006/relationships"><Relationship Id="rId3" Type="http://schemas.openxmlformats.org/officeDocument/2006/relationships/hyperlink" Target="https://www.infotech.com/research/solution-development-and-implementation-report" TargetMode="External"/><Relationship Id="rId2" Type="http://schemas.openxmlformats.org/officeDocument/2006/relationships/notesSlide" Target="../notesSlides/notesSlide192.xml"/><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19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93.xml"/><Relationship Id="rId1" Type="http://schemas.openxmlformats.org/officeDocument/2006/relationships/slideLayout" Target="../slideLayouts/slideLayout3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32.xml"/></Relationships>
</file>

<file path=ppt/slides/_rels/slide195.xml.rels><?xml version="1.0" encoding="UTF-8" standalone="yes"?>
<Relationships xmlns="http://schemas.openxmlformats.org/package/2006/relationships"><Relationship Id="rId3" Type="http://schemas.openxmlformats.org/officeDocument/2006/relationships/image" Target="../media/image1470.png"/><Relationship Id="rId2" Type="http://schemas.openxmlformats.org/officeDocument/2006/relationships/notesSlide" Target="../notesSlides/notesSlide195.xml"/><Relationship Id="rId1" Type="http://schemas.openxmlformats.org/officeDocument/2006/relationships/slideLayout" Target="../slideLayouts/slideLayout38.xml"/><Relationship Id="rId4" Type="http://schemas.openxmlformats.org/officeDocument/2006/relationships/hyperlink" Target="https://www.infotech.com/research/ss/position-and-agree-on-roi-to-maximize-the-impact-of-data-and-analytics" TargetMode="Externa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32.xml"/></Relationships>
</file>

<file path=ppt/slides/_rels/slide19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97.xml"/><Relationship Id="rId1" Type="http://schemas.openxmlformats.org/officeDocument/2006/relationships/slideLayout" Target="../slideLayouts/slideLayout32.xml"/><Relationship Id="rId4" Type="http://schemas.openxmlformats.org/officeDocument/2006/relationships/image" Target="../media/image110.svg"/></Relationships>
</file>

<file path=ppt/slides/_rels/slide198.xml.rels><?xml version="1.0" encoding="UTF-8" standalone="yes"?>
<Relationships xmlns="http://schemas.openxmlformats.org/package/2006/relationships"><Relationship Id="rId3" Type="http://schemas.openxmlformats.org/officeDocument/2006/relationships/hyperlink" Target="https://www.infotech.com/research/solution-development-and-implementation-report" TargetMode="External"/><Relationship Id="rId2" Type="http://schemas.openxmlformats.org/officeDocument/2006/relationships/notesSlide" Target="../notesSlides/notesSlide198.xml"/><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19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9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49.xml"/></Relationships>
</file>

<file path=ppt/slides/_rels/slide20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01.xml"/><Relationship Id="rId1" Type="http://schemas.openxmlformats.org/officeDocument/2006/relationships/slideLayout" Target="../slideLayouts/slideLayout9.xml"/><Relationship Id="rId5" Type="http://schemas.openxmlformats.org/officeDocument/2006/relationships/image" Target="../media/image155.png"/><Relationship Id="rId4" Type="http://schemas.openxmlformats.org/officeDocument/2006/relationships/image" Target="../media/image23.emf"/></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47.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6.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6.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6.xml"/></Relationships>
</file>

<file path=ppt/slides/_rels/slide206.xml.rels><?xml version="1.0" encoding="UTF-8" standalone="yes"?>
<Relationships xmlns="http://schemas.openxmlformats.org/package/2006/relationships"><Relationship Id="rId8" Type="http://schemas.openxmlformats.org/officeDocument/2006/relationships/hyperlink" Target="https://www.infotech.com/research/ss/build-your-ai-solution-selection-criteria" TargetMode="External"/><Relationship Id="rId3" Type="http://schemas.openxmlformats.org/officeDocument/2006/relationships/hyperlink" Target="https://www.infotech.com/research/ss/build-your-ai-strategy-roadmap" TargetMode="External"/><Relationship Id="rId7" Type="http://schemas.openxmlformats.org/officeDocument/2006/relationships/hyperlink" Target="https://www.infotech.com/research/ss/build-an-it-risk-management-program" TargetMode="External"/><Relationship Id="rId12" Type="http://schemas.openxmlformats.org/officeDocument/2006/relationships/hyperlink" Target="https://www.infotech.com/research/ss/develop-an-it-strategy-to-support-customer-service" TargetMode="External"/><Relationship Id="rId2" Type="http://schemas.openxmlformats.org/officeDocument/2006/relationships/notesSlide" Target="../notesSlides/notesSlide206.xml"/><Relationship Id="rId1" Type="http://schemas.openxmlformats.org/officeDocument/2006/relationships/slideLayout" Target="../slideLayouts/slideLayout10.xml"/><Relationship Id="rId6" Type="http://schemas.openxmlformats.org/officeDocument/2006/relationships/hyperlink" Target="https://www.infotech.com/research/ss/develop-responsible-ai-guiding-principles" TargetMode="External"/><Relationship Id="rId11" Type="http://schemas.openxmlformats.org/officeDocument/2006/relationships/hyperlink" Target="https://www.infotech.com/research/ss/build-a-strong-technology-foundation-for-customer-experience-management" TargetMode="External"/><Relationship Id="rId5" Type="http://schemas.openxmlformats.org/officeDocument/2006/relationships/hyperlink" Target="https://www.infotech.com/research/ss/improve-governance-and-stakeholder-engagement-to-curb-shadow-ai" TargetMode="External"/><Relationship Id="rId10" Type="http://schemas.openxmlformats.org/officeDocument/2006/relationships/hyperlink" Target="https://www.infotech.com/research/ss/launch-your-ai-proof-of-concept" TargetMode="External"/><Relationship Id="rId4" Type="http://schemas.openxmlformats.org/officeDocument/2006/relationships/hyperlink" Target="https://www.infotech.com/research/ss/govern-the-use-of-ai-responsibly-with-a-fit-for-purpose-structure" TargetMode="External"/><Relationship Id="rId9" Type="http://schemas.openxmlformats.org/officeDocument/2006/relationships/hyperlink" Target="https://www.infotech.com/research/ss/the-rapid-application-selection-framework" TargetMode="Externa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39.xml"/><Relationship Id="rId4" Type="http://schemas.openxmlformats.org/officeDocument/2006/relationships/hyperlink" Target="https://www.infotech.com/research/cx-kpi-value-mapping-tool"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hyperlink" Target="https://www.infotech.com/research/cx-kpi-value-mapping-tool" TargetMode="External"/><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hyperlink" Target="https://www.infotech.com/research/cx-kpi-value-mapping-tool" TargetMode="External"/><Relationship Id="rId2" Type="http://schemas.openxmlformats.org/officeDocument/2006/relationships/notesSlide" Target="../notesSlides/notesSlide37.xml"/><Relationship Id="rId1" Type="http://schemas.openxmlformats.org/officeDocument/2006/relationships/slideLayout" Target="../slideLayouts/slideLayout20.xml"/><Relationship Id="rId5" Type="http://schemas.openxmlformats.org/officeDocument/2006/relationships/image" Target="../media/image51.png"/><Relationship Id="rId4" Type="http://schemas.openxmlformats.org/officeDocument/2006/relationships/hyperlink" Target="https://www.infotech.com/research/ai-pilot-project-shortlisting-too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7.xml"/><Relationship Id="rId5" Type="http://schemas.openxmlformats.org/officeDocument/2006/relationships/image" Target="../media/image51.png"/><Relationship Id="rId4" Type="http://schemas.openxmlformats.org/officeDocument/2006/relationships/hyperlink" Target="https://www.infotech.com/research/cx-ai-use-case-discovery-too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hyperlink" Target="https://www.infotech.com/research/cx-ai-use-case-discovery-tool" TargetMode="External"/><Relationship Id="rId2" Type="http://schemas.openxmlformats.org/officeDocument/2006/relationships/notesSlide" Target="../notesSlides/notesSlide44.xml"/><Relationship Id="rId1" Type="http://schemas.openxmlformats.org/officeDocument/2006/relationships/slideLayout" Target="../slideLayouts/slideLayout20.xml"/><Relationship Id="rId5" Type="http://schemas.openxmlformats.org/officeDocument/2006/relationships/image" Target="../media/image51.png"/><Relationship Id="rId4" Type="http://schemas.openxmlformats.org/officeDocument/2006/relationships/hyperlink" Target="https://www.infotech.com/research/ai-pilot-project-shortlisting-tool"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hyperlink" Target="https://www.infotech.com/research/ai-pilot-project-shortlisting-tool" TargetMode="External"/><Relationship Id="rId2" Type="http://schemas.openxmlformats.org/officeDocument/2006/relationships/notesSlide" Target="../notesSlides/notesSlide46.xml"/><Relationship Id="rId1" Type="http://schemas.openxmlformats.org/officeDocument/2006/relationships/slideLayout" Target="../slideLayouts/slideLayout40.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hyperlink" Target="https://www.infotech.com/research/ai-pilot-project-shortlisting-tool" TargetMode="External"/><Relationship Id="rId2" Type="http://schemas.openxmlformats.org/officeDocument/2006/relationships/notesSlide" Target="../notesSlides/notesSlide47.xml"/><Relationship Id="rId1" Type="http://schemas.openxmlformats.org/officeDocument/2006/relationships/slideLayout" Target="../slideLayouts/slideLayout41.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hyperlink" Target="https://www.infotech.com/research/ai-pilot-project-shortlisting-tool" TargetMode="External"/><Relationship Id="rId2" Type="http://schemas.openxmlformats.org/officeDocument/2006/relationships/notesSlide" Target="../notesSlides/notesSlide48.xml"/><Relationship Id="rId1" Type="http://schemas.openxmlformats.org/officeDocument/2006/relationships/slideLayout" Target="../slideLayouts/slideLayout41.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29.xml"/><Relationship Id="rId6" Type="http://schemas.openxmlformats.org/officeDocument/2006/relationships/image" Target="../media/image62.png"/><Relationship Id="rId5" Type="http://schemas.microsoft.com/office/2007/relationships/hdphoto" Target="../media/hdphoto3.wdp"/><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svg"/><Relationship Id="rId2" Type="http://schemas.openxmlformats.org/officeDocument/2006/relationships/notesSlide" Target="../notesSlides/notesSlide51.xml"/><Relationship Id="rId1" Type="http://schemas.openxmlformats.org/officeDocument/2006/relationships/slideLayout" Target="../slideLayouts/slideLayout29.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41.xml"/><Relationship Id="rId6" Type="http://schemas.openxmlformats.org/officeDocument/2006/relationships/hyperlink" Target="https://www.infotech.com/research/ss/govern-the-use-of-ai-responsibly-with-a-fit-for-purpose-structure" TargetMode="External"/><Relationship Id="rId5" Type="http://schemas.openxmlformats.org/officeDocument/2006/relationships/hyperlink" Target="https://www.infotech.com/research/ss/develop-responsible-ai-guiding-principles" TargetMode="External"/><Relationship Id="rId4" Type="http://schemas.openxmlformats.org/officeDocument/2006/relationships/hyperlink" Target="https://www.infotech.com/research/ss/an-ai-primer-for-business-leaders" TargetMode="External"/></Relationships>
</file>

<file path=ppt/slides/_rels/slide56.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56.xml"/><Relationship Id="rId1" Type="http://schemas.openxmlformats.org/officeDocument/2006/relationships/slideLayout" Target="../slideLayouts/slideLayout2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19.xml"/><Relationship Id="rId5" Type="http://schemas.openxmlformats.org/officeDocument/2006/relationships/chart" Target="../charts/chart13.xml"/><Relationship Id="rId4" Type="http://schemas.openxmlformats.org/officeDocument/2006/relationships/chart" Target="../charts/chart12.xml"/></Relationships>
</file>

<file path=ppt/slides/_rels/slide5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18" Type="http://schemas.openxmlformats.org/officeDocument/2006/relationships/image" Target="../media/image94.png"/><Relationship Id="rId3" Type="http://schemas.openxmlformats.org/officeDocument/2006/relationships/image" Target="../media/image79.png"/><Relationship Id="rId21" Type="http://schemas.openxmlformats.org/officeDocument/2006/relationships/image" Target="../media/image97.png"/><Relationship Id="rId7" Type="http://schemas.openxmlformats.org/officeDocument/2006/relationships/image" Target="../media/image83.jpeg"/><Relationship Id="rId12" Type="http://schemas.openxmlformats.org/officeDocument/2006/relationships/image" Target="../media/image88.png"/><Relationship Id="rId17" Type="http://schemas.openxmlformats.org/officeDocument/2006/relationships/image" Target="../media/image93.svg"/><Relationship Id="rId2" Type="http://schemas.openxmlformats.org/officeDocument/2006/relationships/notesSlide" Target="../notesSlides/notesSlide58.xml"/><Relationship Id="rId16" Type="http://schemas.openxmlformats.org/officeDocument/2006/relationships/image" Target="../media/image92.png"/><Relationship Id="rId20" Type="http://schemas.openxmlformats.org/officeDocument/2006/relationships/image" Target="../media/image96.jpeg"/><Relationship Id="rId1" Type="http://schemas.openxmlformats.org/officeDocument/2006/relationships/slideLayout" Target="../slideLayouts/slideLayout46.xml"/><Relationship Id="rId6" Type="http://schemas.openxmlformats.org/officeDocument/2006/relationships/image" Target="../media/image82.svg"/><Relationship Id="rId11" Type="http://schemas.openxmlformats.org/officeDocument/2006/relationships/image" Target="../media/image87.svg"/><Relationship Id="rId24" Type="http://schemas.openxmlformats.org/officeDocument/2006/relationships/image" Target="../media/image100.svg"/><Relationship Id="rId5" Type="http://schemas.openxmlformats.org/officeDocument/2006/relationships/image" Target="../media/image81.png"/><Relationship Id="rId15" Type="http://schemas.openxmlformats.org/officeDocument/2006/relationships/image" Target="../media/image91.svg"/><Relationship Id="rId23" Type="http://schemas.openxmlformats.org/officeDocument/2006/relationships/image" Target="../media/image99.png"/><Relationship Id="rId10" Type="http://schemas.openxmlformats.org/officeDocument/2006/relationships/image" Target="../media/image86.png"/><Relationship Id="rId19" Type="http://schemas.openxmlformats.org/officeDocument/2006/relationships/image" Target="../media/image95.svg"/><Relationship Id="rId4" Type="http://schemas.openxmlformats.org/officeDocument/2006/relationships/image" Target="../media/image80.svg"/><Relationship Id="rId9" Type="http://schemas.openxmlformats.org/officeDocument/2006/relationships/image" Target="../media/image85.svg"/><Relationship Id="rId14" Type="http://schemas.openxmlformats.org/officeDocument/2006/relationships/image" Target="../media/image90.png"/><Relationship Id="rId22" Type="http://schemas.openxmlformats.org/officeDocument/2006/relationships/image" Target="../media/image98.sv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hyperlink" Target="https://www.infotech.com/research/ai-pilot-project-shortlisting-tool" TargetMode="External"/><Relationship Id="rId2" Type="http://schemas.openxmlformats.org/officeDocument/2006/relationships/notesSlide" Target="../notesSlides/notesSlide62.xml"/><Relationship Id="rId1" Type="http://schemas.openxmlformats.org/officeDocument/2006/relationships/slideLayout" Target="../slideLayouts/slideLayout41.xml"/><Relationship Id="rId6" Type="http://schemas.openxmlformats.org/officeDocument/2006/relationships/hyperlink" Target="https://www.infotech.com/research/cx-ai-use-case-discovery-tool" TargetMode="External"/><Relationship Id="rId5" Type="http://schemas.openxmlformats.org/officeDocument/2006/relationships/image" Target="../media/image51.png"/><Relationship Id="rId4" Type="http://schemas.openxmlformats.org/officeDocument/2006/relationships/hyperlink" Target="https://www.infotech.com/research/cx-kpi-value-mapping-tool"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infotech.com/research/ai-pilot-project-shortlisting-tool" TargetMode="External"/><Relationship Id="rId2" Type="http://schemas.openxmlformats.org/officeDocument/2006/relationships/notesSlide" Target="../notesSlides/notesSlide63.xml"/><Relationship Id="rId1" Type="http://schemas.openxmlformats.org/officeDocument/2006/relationships/slideLayout" Target="../slideLayouts/slideLayout41.xml"/><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4.xml"/><Relationship Id="rId1" Type="http://schemas.openxmlformats.org/officeDocument/2006/relationships/slideLayout" Target="../slideLayouts/slideLayout29.xml"/><Relationship Id="rId4" Type="http://schemas.openxmlformats.org/officeDocument/2006/relationships/image" Target="../media/image104.svg"/></Relationships>
</file>

<file path=ppt/slides/_rels/slide65.xml.rels><?xml version="1.0" encoding="UTF-8" standalone="yes"?>
<Relationships xmlns="http://schemas.openxmlformats.org/package/2006/relationships"><Relationship Id="rId3" Type="http://schemas.openxmlformats.org/officeDocument/2006/relationships/hyperlink" Target="https://www.infotech.com/research/ai-pilot-project-shortlisting-tool" TargetMode="External"/><Relationship Id="rId2" Type="http://schemas.openxmlformats.org/officeDocument/2006/relationships/notesSlide" Target="../notesSlides/notesSlide65.xml"/><Relationship Id="rId1" Type="http://schemas.openxmlformats.org/officeDocument/2006/relationships/slideLayout" Target="../slideLayouts/slideLayout41.xml"/><Relationship Id="rId6" Type="http://schemas.openxmlformats.org/officeDocument/2006/relationships/hyperlink" Target="https://www.infotech.com/research/cx-ai-use-case-discovery-tool" TargetMode="External"/><Relationship Id="rId5" Type="http://schemas.openxmlformats.org/officeDocument/2006/relationships/hyperlink" Target="https://www.infotech.com/research/cx-kpi-value-mapping-tool" TargetMode="External"/><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7.xml"/><Relationship Id="rId1" Type="http://schemas.openxmlformats.org/officeDocument/2006/relationships/slideLayout" Target="../slideLayouts/slideLayout42.xml"/><Relationship Id="rId5" Type="http://schemas.openxmlformats.org/officeDocument/2006/relationships/image" Target="../media/image107.png"/><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hart" Target="../charts/chart1.xml"/><Relationship Id="rId7"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15.png"/><Relationship Id="rId5" Type="http://schemas.openxmlformats.org/officeDocument/2006/relationships/chart" Target="../charts/chart2.xml"/><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chart" Target="../charts/char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0.xml"/><Relationship Id="rId1" Type="http://schemas.openxmlformats.org/officeDocument/2006/relationships/slideLayout" Target="../slideLayouts/slideLayout33.xml"/><Relationship Id="rId4" Type="http://schemas.microsoft.com/office/2007/relationships/hdphoto" Target="../media/hdphoto4.wdp"/></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3.xml"/><Relationship Id="rId1" Type="http://schemas.openxmlformats.org/officeDocument/2006/relationships/slideLayout" Target="../slideLayouts/slideLayout41.xml"/><Relationship Id="rId5" Type="http://schemas.openxmlformats.org/officeDocument/2006/relationships/image" Target="../media/image111.jpeg"/><Relationship Id="rId4" Type="http://schemas.openxmlformats.org/officeDocument/2006/relationships/image" Target="../media/image110.svg"/></Relationships>
</file>

<file path=ppt/slides/_rels/slide74.xml.rels><?xml version="1.0" encoding="UTF-8" standalone="yes"?>
<Relationships xmlns="http://schemas.openxmlformats.org/package/2006/relationships"><Relationship Id="rId3" Type="http://schemas.openxmlformats.org/officeDocument/2006/relationships/hyperlink" Target="https://www.infotech.com/research/solution-development-and-implementation-report" TargetMode="External"/><Relationship Id="rId2" Type="http://schemas.openxmlformats.org/officeDocument/2006/relationships/notesSlide" Target="../notesSlides/notesSlide74.xml"/><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7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5.xml"/><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6.xml"/><Relationship Id="rId1" Type="http://schemas.openxmlformats.org/officeDocument/2006/relationships/slideLayout" Target="../slideLayouts/slideLayout20.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8.xml"/><Relationship Id="rId1" Type="http://schemas.openxmlformats.org/officeDocument/2006/relationships/slideLayout" Target="../slideLayouts/slideLayout53.xml"/><Relationship Id="rId4" Type="http://schemas.openxmlformats.org/officeDocument/2006/relationships/image" Target="../media/image110.svg"/></Relationships>
</file>

<file path=ppt/slides/_rels/slide79.xml.rels><?xml version="1.0" encoding="UTF-8" standalone="yes"?>
<Relationships xmlns="http://schemas.openxmlformats.org/package/2006/relationships"><Relationship Id="rId3" Type="http://schemas.openxmlformats.org/officeDocument/2006/relationships/hyperlink" Target="https://www.infotech.com/research/solution-development-and-implementation-report" TargetMode="External"/><Relationship Id="rId2" Type="http://schemas.openxmlformats.org/officeDocument/2006/relationships/notesSlide" Target="../notesSlides/notesSlide79.xml"/><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0.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3.xml"/><Relationship Id="rId1" Type="http://schemas.openxmlformats.org/officeDocument/2006/relationships/slideLayout" Target="../slideLayouts/slideLayout51.xml"/><Relationship Id="rId4" Type="http://schemas.openxmlformats.org/officeDocument/2006/relationships/image" Target="../media/image110.svg"/></Relationships>
</file>

<file path=ppt/slides/_rels/slide84.xml.rels><?xml version="1.0" encoding="UTF-8" standalone="yes"?>
<Relationships xmlns="http://schemas.openxmlformats.org/package/2006/relationships"><Relationship Id="rId3" Type="http://schemas.openxmlformats.org/officeDocument/2006/relationships/hyperlink" Target="https://www.infotech.com/research/solution-development-and-implementation-report" TargetMode="External"/><Relationship Id="rId2" Type="http://schemas.openxmlformats.org/officeDocument/2006/relationships/notesSlide" Target="../notesSlides/notesSlide84.xml"/><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8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5.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8.xml"/><Relationship Id="rId1" Type="http://schemas.openxmlformats.org/officeDocument/2006/relationships/slideLayout" Target="../slideLayouts/slideLayout53.xml"/><Relationship Id="rId4" Type="http://schemas.openxmlformats.org/officeDocument/2006/relationships/image" Target="../media/image110.svg"/></Relationships>
</file>

<file path=ppt/slides/_rels/slide89.xml.rels><?xml version="1.0" encoding="UTF-8" standalone="yes"?>
<Relationships xmlns="http://schemas.openxmlformats.org/package/2006/relationships"><Relationship Id="rId3" Type="http://schemas.openxmlformats.org/officeDocument/2006/relationships/hyperlink" Target="https://www.infotech.com/research/solution-development-and-implementation-report" TargetMode="External"/><Relationship Id="rId2" Type="http://schemas.openxmlformats.org/officeDocument/2006/relationships/notesSlide" Target="../notesSlides/notesSlide89.xml"/><Relationship Id="rId1" Type="http://schemas.openxmlformats.org/officeDocument/2006/relationships/slideLayout" Target="../slideLayouts/slideLayout41.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3.xml"/></Relationships>
</file>

<file path=ppt/slides/_rels/slide9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1.xm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2.xml"/><Relationship Id="rId1" Type="http://schemas.openxmlformats.org/officeDocument/2006/relationships/slideLayout" Target="../slideLayouts/slideLayout20.xml"/><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21.sv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4.xml"/><Relationship Id="rId1" Type="http://schemas.openxmlformats.org/officeDocument/2006/relationships/slideLayout" Target="../slideLayouts/slideLayout53.xml"/><Relationship Id="rId4" Type="http://schemas.openxmlformats.org/officeDocument/2006/relationships/image" Target="../media/image110.svg"/></Relationships>
</file>

<file path=ppt/slides/_rels/slide95.xml.rels><?xml version="1.0" encoding="UTF-8" standalone="yes"?>
<Relationships xmlns="http://schemas.openxmlformats.org/package/2006/relationships"><Relationship Id="rId3" Type="http://schemas.openxmlformats.org/officeDocument/2006/relationships/hyperlink" Target="https://www.infotech.com/research/solution-development-and-implementation-report" TargetMode="External"/><Relationship Id="rId2" Type="http://schemas.openxmlformats.org/officeDocument/2006/relationships/notesSlide" Target="../notesSlides/notesSlide95.xml"/><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9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6.xml"/><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8.xml"/><Relationship Id="rId1" Type="http://schemas.openxmlformats.org/officeDocument/2006/relationships/slideLayout" Target="../slideLayouts/slideLayout20.xml"/><Relationship Id="rId4" Type="http://schemas.openxmlformats.org/officeDocument/2006/relationships/image" Target="../media/image126.sv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69062D9-2B73-AD4E-A744-A96E487D619D}"/>
              </a:ext>
            </a:extLst>
          </p:cNvPr>
          <p:cNvSpPr>
            <a:spLocks noGrp="1"/>
          </p:cNvSpPr>
          <p:nvPr>
            <p:ph type="title" idx="4294967295"/>
          </p:nvPr>
        </p:nvSpPr>
        <p:spPr>
          <a:xfrm>
            <a:off x="650874" y="1391732"/>
            <a:ext cx="7385845" cy="7323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2576B7"/>
                </a:solidFill>
                <a:effectLst/>
                <a:uLnTx/>
                <a:uFillTx/>
                <a:latin typeface="Montserrat SemiBold" pitchFamily="2" charset="77"/>
                <a:ea typeface="+mn-lt"/>
                <a:cs typeface="+mn-lt"/>
              </a:rPr>
              <a:t>Implement AI for Customer Experience</a:t>
            </a:r>
          </a:p>
        </p:txBody>
      </p:sp>
      <p:sp>
        <p:nvSpPr>
          <p:cNvPr id="7" name="Text Placeholder 2">
            <a:extLst>
              <a:ext uri="{FF2B5EF4-FFF2-40B4-BE49-F238E27FC236}">
                <a16:creationId xmlns:a16="http://schemas.microsoft.com/office/drawing/2014/main" id="{DF0D6BEB-9829-8DC7-997B-641736A1EE2D}"/>
              </a:ext>
            </a:extLst>
          </p:cNvPr>
          <p:cNvSpPr>
            <a:spLocks noGrp="1"/>
          </p:cNvSpPr>
          <p:nvPr>
            <p:ph type="body" sz="quarter" idx="11"/>
          </p:nvPr>
        </p:nvSpPr>
        <p:spPr>
          <a:xfrm>
            <a:off x="650874" y="2840038"/>
            <a:ext cx="5703888" cy="1893888"/>
          </a:xfrm>
        </p:spPr>
        <p:txBody>
          <a:bodyPr>
            <a:noAutofit/>
          </a:bodyPr>
          <a:lstStyle/>
          <a:p>
            <a:r>
              <a:rPr lang="en-US" sz="1800" dirty="0"/>
              <a:t>Use AI to supercharge your customer experience outcomes and propel your brand forward.</a:t>
            </a:r>
          </a:p>
        </p:txBody>
      </p:sp>
    </p:spTree>
    <p:extLst>
      <p:ext uri="{BB962C8B-B14F-4D97-AF65-F5344CB8AC3E}">
        <p14:creationId xmlns:p14="http://schemas.microsoft.com/office/powerpoint/2010/main" val="2052685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6BB3CB-E573-174B-83BB-8EEF9C3E5BF1}"/>
              </a:ext>
            </a:extLst>
          </p:cNvPr>
          <p:cNvSpPr>
            <a:spLocks/>
          </p:cNvSpPr>
          <p:nvPr/>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1E5E92"/>
              </a:solidFill>
              <a:effectLst/>
              <a:uLnTx/>
              <a:uFillTx/>
              <a:latin typeface="Roboto Condensed Light" panose="02000000000000000000" pitchFamily="2" charset="0"/>
              <a:ea typeface="+mn-lt"/>
              <a:cs typeface="+mn-lt"/>
            </a:endParaRPr>
          </a:p>
        </p:txBody>
      </p:sp>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a:xfrm>
            <a:off x="5226982" y="1178421"/>
            <a:ext cx="5686987" cy="456696"/>
          </a:xfrm>
        </p:spPr>
        <p:txBody>
          <a:bodyPr/>
          <a:lstStyle/>
          <a:p>
            <a:pPr lvl="0">
              <a:lnSpc>
                <a:spcPct val="100000"/>
              </a:lnSpc>
            </a:pPr>
            <a:r>
              <a:rPr lang="en-US" sz="1400">
                <a:solidFill>
                  <a:srgbClr val="000000"/>
                </a:solidFill>
                <a:latin typeface="Montserrat" pitchFamily="2" charset="77"/>
              </a:rPr>
              <a:t>Each step of this blueprint is accompanied by supporting deliverables to help you accomplish your goals:</a:t>
            </a:r>
          </a:p>
          <a:p>
            <a:endParaRPr lang="en-US" sz="1800">
              <a:solidFill>
                <a:srgbClr val="000000"/>
              </a:solidFill>
            </a:endParaRPr>
          </a:p>
        </p:txBody>
      </p:sp>
      <p:sp>
        <p:nvSpPr>
          <p:cNvPr id="4" name="Title 3">
            <a:extLst>
              <a:ext uri="{FF2B5EF4-FFF2-40B4-BE49-F238E27FC236}">
                <a16:creationId xmlns:a16="http://schemas.microsoft.com/office/drawing/2014/main" id="{58FD480F-D98C-5C4A-9642-E63AD86D3330}"/>
              </a:ext>
            </a:extLst>
          </p:cNvPr>
          <p:cNvSpPr>
            <a:spLocks noGrp="1"/>
          </p:cNvSpPr>
          <p:nvPr>
            <p:ph type="title"/>
          </p:nvPr>
        </p:nvSpPr>
        <p:spPr>
          <a:xfrm>
            <a:off x="5194300" y="542721"/>
            <a:ext cx="5956300" cy="605627"/>
          </a:xfrm>
        </p:spPr>
        <p:txBody>
          <a:bodyPr/>
          <a:lstStyle/>
          <a:p>
            <a:r>
              <a:rPr lang="en-US"/>
              <a:t>Blueprint deliverables</a:t>
            </a:r>
          </a:p>
        </p:txBody>
      </p:sp>
      <p:sp>
        <p:nvSpPr>
          <p:cNvPr id="10" name="Text Placeholder 6">
            <a:extLst>
              <a:ext uri="{FF2B5EF4-FFF2-40B4-BE49-F238E27FC236}">
                <a16:creationId xmlns:a16="http://schemas.microsoft.com/office/drawing/2014/main" id="{082B9CCD-7DA0-4B2D-BFEC-F2E76798C491}"/>
              </a:ext>
            </a:extLst>
          </p:cNvPr>
          <p:cNvSpPr txBox="1">
            <a:spLocks/>
          </p:cNvSpPr>
          <p:nvPr/>
        </p:nvSpPr>
        <p:spPr>
          <a:xfrm>
            <a:off x="770615" y="643160"/>
            <a:ext cx="2719621" cy="45663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ontserrat SemiBold" pitchFamily="2" charset="77"/>
                <a:ea typeface="+mn-lt"/>
                <a:cs typeface="+mn-lt"/>
              </a:rPr>
              <a:t>Key deliverable</a:t>
            </a:r>
            <a:endParaRPr kumimoji="0" lang="en-US" sz="2000" b="0" i="0" u="none" strike="noStrike" kern="1200" cap="none" spc="0" normalizeH="0" baseline="0" noProof="0" dirty="0">
              <a:ln>
                <a:noFill/>
              </a:ln>
              <a:solidFill>
                <a:srgbClr val="FFFFFF"/>
              </a:solidFill>
              <a:effectLst/>
              <a:uLnTx/>
              <a:uFillTx/>
              <a:latin typeface="Montserrat SemiBold" pitchFamily="2" charset="77"/>
              <a:ea typeface="+mn-lt"/>
              <a:cs typeface="+mn-lt"/>
            </a:endParaRPr>
          </a:p>
        </p:txBody>
      </p:sp>
      <p:sp>
        <p:nvSpPr>
          <p:cNvPr id="12" name="TextBox 11">
            <a:extLst>
              <a:ext uri="{FF2B5EF4-FFF2-40B4-BE49-F238E27FC236}">
                <a16:creationId xmlns:a16="http://schemas.microsoft.com/office/drawing/2014/main" id="{569449DD-6B21-4B47-B1C6-FB02CD3414D0}"/>
              </a:ext>
            </a:extLst>
          </p:cNvPr>
          <p:cNvSpPr txBox="1">
            <a:spLocks/>
          </p:cNvSpPr>
          <p:nvPr/>
        </p:nvSpPr>
        <p:spPr>
          <a:xfrm>
            <a:off x="4633584" y="2630888"/>
            <a:ext cx="2102268" cy="430887"/>
          </a:xfrm>
          <a:prstGeom prst="rect">
            <a:avLst/>
          </a:prstGeom>
        </p:spPr>
        <p:txBody>
          <a:bodyPr vert="horz" wrap="square" lIns="0" tIns="0" rIns="0" bIns="0" rtlCol="0">
            <a:spAutoFit/>
          </a:bodyPr>
          <a:lstStyle/>
          <a:p>
            <a:pPr marL="289917" marR="242951" lvl="1" indent="0" algn="ctr" defTabSz="554437" rtl="0" eaLnBrk="1" fontAlgn="auto" latinLnBrk="0" hangingPunct="1">
              <a:lnSpc>
                <a:spcPct val="100000"/>
              </a:lnSpc>
              <a:spcBef>
                <a:spcPts val="55"/>
              </a:spcBef>
              <a:spcAft>
                <a:spcPts val="0"/>
              </a:spcAft>
              <a:buClrTx/>
              <a:buSzTx/>
              <a:buFontTx/>
              <a:buNone/>
              <a:tabLst/>
              <a:defRPr/>
            </a:pPr>
            <a:r>
              <a:rPr kumimoji="0" lang="en-US" sz="1400" b="0" i="0" u="none" strike="noStrike" kern="1200" cap="none" spc="-30" normalizeH="0" baseline="0" noProof="0" dirty="0">
                <a:ln>
                  <a:noFill/>
                </a:ln>
                <a:solidFill>
                  <a:srgbClr val="2576B7"/>
                </a:solidFill>
                <a:effectLst/>
                <a:uLnTx/>
                <a:uFillTx/>
                <a:latin typeface="Montserrat" pitchFamily="2" charset="77"/>
                <a:ea typeface="+mn-lt"/>
                <a:cs typeface="+mn-lt"/>
                <a:hlinkClick r:id="rId3"/>
              </a:rPr>
              <a:t>CX AI Use Case Discovery Tool</a:t>
            </a:r>
            <a:endParaRPr kumimoji="0" lang="en-US" sz="1400" b="0" i="0" u="none" strike="noStrike" kern="1200" cap="none" spc="-30" normalizeH="0" baseline="0" noProof="0" dirty="0">
              <a:ln>
                <a:noFill/>
              </a:ln>
              <a:solidFill>
                <a:srgbClr val="2576B7"/>
              </a:solidFill>
              <a:effectLst/>
              <a:uLnTx/>
              <a:uFillTx/>
              <a:latin typeface="Montserrat" pitchFamily="2" charset="77"/>
              <a:ea typeface="+mn-lt"/>
              <a:cs typeface="+mn-lt"/>
            </a:endParaRPr>
          </a:p>
        </p:txBody>
      </p:sp>
      <p:sp>
        <p:nvSpPr>
          <p:cNvPr id="13" name="Text Placeholder 7">
            <a:extLst>
              <a:ext uri="{FF2B5EF4-FFF2-40B4-BE49-F238E27FC236}">
                <a16:creationId xmlns:a16="http://schemas.microsoft.com/office/drawing/2014/main" id="{883DD862-27A6-49BD-B644-3AA5AA9A8E3B}"/>
              </a:ext>
            </a:extLst>
          </p:cNvPr>
          <p:cNvSpPr txBox="1">
            <a:spLocks/>
          </p:cNvSpPr>
          <p:nvPr/>
        </p:nvSpPr>
        <p:spPr>
          <a:xfrm>
            <a:off x="4954948" y="3117657"/>
            <a:ext cx="1459541" cy="687492"/>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lt"/>
                <a:cs typeface="+mn-lt"/>
              </a:rPr>
              <a:t>Identify the right opportunities and challenges for your CX AI pilot project.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rgbClr val="000000"/>
              </a:solidFill>
              <a:effectLst/>
              <a:uLnTx/>
              <a:uFillTx/>
              <a:latin typeface="+mn-lt"/>
              <a:ea typeface="+mn-lt"/>
              <a:cs typeface="+mn-lt"/>
            </a:endParaRPr>
          </a:p>
        </p:txBody>
      </p:sp>
      <p:sp>
        <p:nvSpPr>
          <p:cNvPr id="19" name="TextBox 18">
            <a:extLst>
              <a:ext uri="{FF2B5EF4-FFF2-40B4-BE49-F238E27FC236}">
                <a16:creationId xmlns:a16="http://schemas.microsoft.com/office/drawing/2014/main" id="{3F40C270-1BB1-47ED-B351-7E5BA06F2437}"/>
              </a:ext>
            </a:extLst>
          </p:cNvPr>
          <p:cNvSpPr txBox="1">
            <a:spLocks/>
          </p:cNvSpPr>
          <p:nvPr/>
        </p:nvSpPr>
        <p:spPr>
          <a:xfrm>
            <a:off x="4514161" y="5008845"/>
            <a:ext cx="2221690" cy="646331"/>
          </a:xfrm>
          <a:prstGeom prst="rect">
            <a:avLst/>
          </a:prstGeom>
        </p:spPr>
        <p:txBody>
          <a:bodyPr vert="horz" wrap="square" lIns="0" tIns="0" rIns="0" bIns="0" rtlCol="0" anchor="t">
            <a:spAutoFit/>
          </a:bodyPr>
          <a:lstStyle/>
          <a:p>
            <a:pPr marL="289560" marR="242570" lvl="1" indent="0" algn="ctr" defTabSz="554437" rtl="0" eaLnBrk="1" fontAlgn="auto" latinLnBrk="0" hangingPunct="1">
              <a:lnSpc>
                <a:spcPct val="100000"/>
              </a:lnSpc>
              <a:spcBef>
                <a:spcPts val="55"/>
              </a:spcBef>
              <a:spcAft>
                <a:spcPts val="0"/>
              </a:spcAft>
              <a:buClrTx/>
              <a:buSzTx/>
              <a:buFontTx/>
              <a:buNone/>
              <a:tabLst/>
              <a:defRPr/>
            </a:pPr>
            <a:r>
              <a:rPr kumimoji="0" lang="en-US" sz="1400" b="0" i="0" u="none" strike="noStrike" kern="1200" cap="none" spc="-30" normalizeH="0" baseline="0" noProof="0" dirty="0">
                <a:ln>
                  <a:noFill/>
                </a:ln>
                <a:solidFill>
                  <a:srgbClr val="2576B7"/>
                </a:solidFill>
                <a:effectLst/>
                <a:uLnTx/>
                <a:uFillTx/>
                <a:latin typeface="Montserrat"/>
                <a:ea typeface="+mn-lt"/>
                <a:cs typeface="+mn-lt"/>
                <a:hlinkClick r:id="rId4"/>
              </a:rPr>
              <a:t>Solution Path and Size Estimation Tool</a:t>
            </a:r>
            <a:endParaRPr kumimoji="0" lang="en-US" sz="1400" b="0" i="0" u="none" strike="noStrike" kern="1200" cap="none" spc="-30" normalizeH="0" baseline="0" noProof="0" dirty="0">
              <a:ln>
                <a:noFill/>
              </a:ln>
              <a:solidFill>
                <a:srgbClr val="2576B7"/>
              </a:solidFill>
              <a:effectLst/>
              <a:uLnTx/>
              <a:uFillTx/>
              <a:latin typeface="Montserrat" pitchFamily="2" charset="77"/>
              <a:ea typeface="+mn-lt"/>
              <a:cs typeface="+mn-lt"/>
            </a:endParaRPr>
          </a:p>
        </p:txBody>
      </p:sp>
      <p:sp>
        <p:nvSpPr>
          <p:cNvPr id="22" name="TextBox 21">
            <a:extLst>
              <a:ext uri="{FF2B5EF4-FFF2-40B4-BE49-F238E27FC236}">
                <a16:creationId xmlns:a16="http://schemas.microsoft.com/office/drawing/2014/main" id="{A099B95D-3827-48AF-8DF9-3D996A6D6405}"/>
              </a:ext>
            </a:extLst>
          </p:cNvPr>
          <p:cNvSpPr txBox="1">
            <a:spLocks/>
          </p:cNvSpPr>
          <p:nvPr/>
        </p:nvSpPr>
        <p:spPr>
          <a:xfrm>
            <a:off x="8195486" y="2655375"/>
            <a:ext cx="2110289" cy="430887"/>
          </a:xfrm>
          <a:prstGeom prst="rect">
            <a:avLst/>
          </a:prstGeom>
        </p:spPr>
        <p:txBody>
          <a:bodyPr vert="horz" wrap="square" lIns="0" tIns="0" rIns="0" bIns="0" rtlCol="0">
            <a:spAutoFit/>
          </a:bodyPr>
          <a:lstStyle/>
          <a:p>
            <a:pPr marL="289917" marR="242951" lvl="1" indent="0" algn="ctr" defTabSz="554437" rtl="0" eaLnBrk="1" fontAlgn="auto" latinLnBrk="0" hangingPunct="1">
              <a:lnSpc>
                <a:spcPct val="100000"/>
              </a:lnSpc>
              <a:spcBef>
                <a:spcPts val="55"/>
              </a:spcBef>
              <a:spcAft>
                <a:spcPts val="0"/>
              </a:spcAft>
              <a:buClrTx/>
              <a:buSzTx/>
              <a:buFontTx/>
              <a:buNone/>
              <a:tabLst/>
              <a:defRPr/>
            </a:pPr>
            <a:r>
              <a:rPr kumimoji="0" lang="en-US" sz="1400" b="0" i="0" u="none" strike="noStrike" kern="1200" cap="none" spc="-30" normalizeH="0" baseline="0" noProof="0">
                <a:ln>
                  <a:noFill/>
                </a:ln>
                <a:solidFill>
                  <a:srgbClr val="2576B7"/>
                </a:solidFill>
                <a:effectLst/>
                <a:uLnTx/>
                <a:uFillTx/>
                <a:latin typeface="Montserrat" pitchFamily="2" charset="77"/>
                <a:ea typeface="+mn-lt"/>
                <a:cs typeface="+mn-lt"/>
                <a:hlinkClick r:id="rId5"/>
              </a:rPr>
              <a:t>AI Pilot Project Shortlisting Tool</a:t>
            </a:r>
            <a:endParaRPr kumimoji="0" lang="en-US" sz="1400" b="0" i="0" u="none" strike="noStrike" kern="1200" cap="none" spc="-30" normalizeH="0" baseline="0" noProof="0">
              <a:ln>
                <a:noFill/>
              </a:ln>
              <a:solidFill>
                <a:srgbClr val="2576B7"/>
              </a:solidFill>
              <a:effectLst/>
              <a:uLnTx/>
              <a:uFillTx/>
              <a:latin typeface="Montserrat" pitchFamily="2" charset="77"/>
              <a:ea typeface="+mn-lt"/>
              <a:cs typeface="+mn-lt"/>
            </a:endParaRPr>
          </a:p>
        </p:txBody>
      </p:sp>
      <p:sp>
        <p:nvSpPr>
          <p:cNvPr id="23" name="Text Placeholder 7">
            <a:extLst>
              <a:ext uri="{FF2B5EF4-FFF2-40B4-BE49-F238E27FC236}">
                <a16:creationId xmlns:a16="http://schemas.microsoft.com/office/drawing/2014/main" id="{F3AD2D30-E8D4-496B-A0FA-E6B5ADE9B4F2}"/>
              </a:ext>
            </a:extLst>
          </p:cNvPr>
          <p:cNvSpPr txBox="1">
            <a:spLocks/>
          </p:cNvSpPr>
          <p:nvPr/>
        </p:nvSpPr>
        <p:spPr>
          <a:xfrm>
            <a:off x="8504572" y="3160408"/>
            <a:ext cx="1492116" cy="702602"/>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lt"/>
                <a:cs typeface="+mn-lt"/>
              </a:rPr>
              <a:t>Assess candidate opportunities based on value and feasibility and select your pilot CX AI use case.</a:t>
            </a:r>
          </a:p>
        </p:txBody>
      </p:sp>
      <p:pic>
        <p:nvPicPr>
          <p:cNvPr id="26" name="Picture 25">
            <a:extLst>
              <a:ext uri="{FF2B5EF4-FFF2-40B4-BE49-F238E27FC236}">
                <a16:creationId xmlns:a16="http://schemas.microsoft.com/office/drawing/2014/main" id="{F3EF4C0D-37A3-4190-A441-861D960D228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07547" y="4331302"/>
            <a:ext cx="634918" cy="634918"/>
          </a:xfrm>
          <a:prstGeom prst="rect">
            <a:avLst/>
          </a:prstGeom>
        </p:spPr>
      </p:pic>
      <p:sp>
        <p:nvSpPr>
          <p:cNvPr id="29" name="Rectangle 28">
            <a:extLst>
              <a:ext uri="{FF2B5EF4-FFF2-40B4-BE49-F238E27FC236}">
                <a16:creationId xmlns:a16="http://schemas.microsoft.com/office/drawing/2014/main" id="{EF584645-5E2C-4554-AC9F-77DC7EE720BE}"/>
              </a:ext>
            </a:extLst>
          </p:cNvPr>
          <p:cNvSpPr>
            <a:spLocks/>
          </p:cNvSpPr>
          <p:nvPr/>
        </p:nvSpPr>
        <p:spPr>
          <a:xfrm>
            <a:off x="554199" y="5036204"/>
            <a:ext cx="3152453" cy="738664"/>
          </a:xfrm>
          <a:prstGeom prst="rect">
            <a:avLst/>
          </a:prstGeom>
        </p:spPr>
        <p:txBody>
          <a:bodyPr wrap="square">
            <a:spAutoFit/>
          </a:bodyPr>
          <a:lstStyle/>
          <a:p>
            <a:pPr marL="0" marR="0" lvl="0" indent="0" algn="ctr" defTabSz="5544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ontserrat" panose="00000500000000000000" pitchFamily="2" charset="0"/>
                <a:ea typeface="+mn-lt"/>
                <a:cs typeface="+mn-lt"/>
              </a:rPr>
              <a:t>A highly detailed and compelling report outlining your project scope and delivery plan. </a:t>
            </a:r>
          </a:p>
        </p:txBody>
      </p:sp>
      <p:sp>
        <p:nvSpPr>
          <p:cNvPr id="11" name="TextBox 10">
            <a:extLst>
              <a:ext uri="{FF2B5EF4-FFF2-40B4-BE49-F238E27FC236}">
                <a16:creationId xmlns:a16="http://schemas.microsoft.com/office/drawing/2014/main" id="{091E1421-6653-E23B-6FA2-E222C14DAFCB}"/>
              </a:ext>
            </a:extLst>
          </p:cNvPr>
          <p:cNvSpPr txBox="1">
            <a:spLocks/>
          </p:cNvSpPr>
          <p:nvPr/>
        </p:nvSpPr>
        <p:spPr>
          <a:xfrm>
            <a:off x="333443" y="1319572"/>
            <a:ext cx="3593965" cy="430887"/>
          </a:xfrm>
          <a:prstGeom prst="rect">
            <a:avLst/>
          </a:prstGeom>
        </p:spPr>
        <p:txBody>
          <a:bodyPr vert="horz" wrap="square" lIns="0" tIns="0" rIns="0" bIns="0" rtlCol="0">
            <a:spAutoFit/>
          </a:bodyPr>
          <a:lstStyle/>
          <a:p>
            <a:pPr marL="289888" marR="242927" lvl="1" indent="0" algn="ctr" defTabSz="554382" rtl="0" eaLnBrk="1" fontAlgn="auto" latinLnBrk="0" hangingPunct="1">
              <a:lnSpc>
                <a:spcPct val="100000"/>
              </a:lnSpc>
              <a:spcBef>
                <a:spcPts val="55"/>
              </a:spcBef>
              <a:spcAft>
                <a:spcPts val="0"/>
              </a:spcAft>
              <a:buClrTx/>
              <a:buSzTx/>
              <a:buFontTx/>
              <a:buNone/>
              <a:tabLst/>
              <a:defRPr/>
            </a:pPr>
            <a:r>
              <a:rPr lang="en-US" sz="1400" b="1" spc="-30" dirty="0">
                <a:solidFill>
                  <a:schemeClr val="bg1"/>
                </a:solidFill>
                <a:latin typeface="Montserrat" pitchFamily="2" charset="77"/>
                <a:ea typeface="+mn-lt"/>
                <a:cs typeface="+mn-lt"/>
                <a:hlinkClick r:id="rId7">
                  <a:extLst>
                    <a:ext uri="{A12FA001-AC4F-418D-AE19-62706E023703}">
                      <ahyp:hlinkClr xmlns:ahyp="http://schemas.microsoft.com/office/drawing/2018/hyperlinkcolor" val="tx"/>
                    </a:ext>
                  </a:extLst>
                </a:hlinkClick>
              </a:rPr>
              <a:t>CX AI Solution Development and Implementation Report</a:t>
            </a:r>
            <a:endParaRPr kumimoji="0" lang="en-US" sz="1400" b="1" u="none" strike="noStrike" kern="1200" cap="none" spc="-30" normalizeH="0" baseline="0" noProof="0" dirty="0">
              <a:ln>
                <a:noFill/>
              </a:ln>
              <a:solidFill>
                <a:schemeClr val="bg1"/>
              </a:solidFill>
              <a:effectLst/>
              <a:uLnTx/>
              <a:uFillTx/>
              <a:latin typeface="Montserrat" pitchFamily="2" charset="77"/>
              <a:ea typeface="+mn-lt"/>
              <a:cs typeface="+mn-lt"/>
            </a:endParaRPr>
          </a:p>
        </p:txBody>
      </p:sp>
      <p:pic>
        <p:nvPicPr>
          <p:cNvPr id="17" name="Picture 16">
            <a:extLst>
              <a:ext uri="{FF2B5EF4-FFF2-40B4-BE49-F238E27FC236}">
                <a16:creationId xmlns:a16="http://schemas.microsoft.com/office/drawing/2014/main" id="{FB05BBC3-F72C-3853-F41D-19D694118D5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97295" y="4119641"/>
            <a:ext cx="866261" cy="866261"/>
          </a:xfrm>
          <a:prstGeom prst="rect">
            <a:avLst/>
          </a:prstGeom>
        </p:spPr>
      </p:pic>
      <p:sp>
        <p:nvSpPr>
          <p:cNvPr id="14" name="Text Placeholder 7">
            <a:extLst>
              <a:ext uri="{FF2B5EF4-FFF2-40B4-BE49-F238E27FC236}">
                <a16:creationId xmlns:a16="http://schemas.microsoft.com/office/drawing/2014/main" id="{0F951765-C579-5E4C-819B-210D28E65F43}"/>
              </a:ext>
            </a:extLst>
          </p:cNvPr>
          <p:cNvSpPr txBox="1">
            <a:spLocks/>
          </p:cNvSpPr>
          <p:nvPr/>
        </p:nvSpPr>
        <p:spPr>
          <a:xfrm>
            <a:off x="4895236" y="5670207"/>
            <a:ext cx="1459541" cy="687492"/>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lt"/>
                <a:cs typeface="+mn-lt"/>
              </a:rPr>
              <a:t>Determine if you will buy, build, or outsource your CX AI solution and determine a high-level initial cost estimation.</a:t>
            </a:r>
          </a:p>
        </p:txBody>
      </p:sp>
      <p:pic>
        <p:nvPicPr>
          <p:cNvPr id="20" name="Picture 19">
            <a:extLst>
              <a:ext uri="{FF2B5EF4-FFF2-40B4-BE49-F238E27FC236}">
                <a16:creationId xmlns:a16="http://schemas.microsoft.com/office/drawing/2014/main" id="{80CDF82A-728A-32E9-9D9C-14F77673C1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67259" y="1995287"/>
            <a:ext cx="634918" cy="634918"/>
          </a:xfrm>
          <a:prstGeom prst="rect">
            <a:avLst/>
          </a:prstGeom>
        </p:spPr>
      </p:pic>
      <p:pic>
        <p:nvPicPr>
          <p:cNvPr id="24" name="Picture 23">
            <a:extLst>
              <a:ext uri="{FF2B5EF4-FFF2-40B4-BE49-F238E27FC236}">
                <a16:creationId xmlns:a16="http://schemas.microsoft.com/office/drawing/2014/main" id="{D4E43501-B7CE-68F4-EA50-F6A641B57A6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33171" y="2003411"/>
            <a:ext cx="634918" cy="634918"/>
          </a:xfrm>
          <a:prstGeom prst="rect">
            <a:avLst/>
          </a:prstGeom>
        </p:spPr>
      </p:pic>
      <p:pic>
        <p:nvPicPr>
          <p:cNvPr id="34" name="Picture 33">
            <a:extLst>
              <a:ext uri="{FF2B5EF4-FFF2-40B4-BE49-F238E27FC236}">
                <a16:creationId xmlns:a16="http://schemas.microsoft.com/office/drawing/2014/main" id="{91EC040A-656F-6821-860B-D9FF954CB7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7887" y="4350984"/>
            <a:ext cx="634918" cy="634918"/>
          </a:xfrm>
          <a:prstGeom prst="rect">
            <a:avLst/>
          </a:prstGeom>
        </p:spPr>
      </p:pic>
      <p:sp>
        <p:nvSpPr>
          <p:cNvPr id="35" name="TextBox 34">
            <a:extLst>
              <a:ext uri="{FF2B5EF4-FFF2-40B4-BE49-F238E27FC236}">
                <a16:creationId xmlns:a16="http://schemas.microsoft.com/office/drawing/2014/main" id="{8F760871-1615-4E82-BD2B-8F8881A72886}"/>
              </a:ext>
            </a:extLst>
          </p:cNvPr>
          <p:cNvSpPr txBox="1">
            <a:spLocks/>
          </p:cNvSpPr>
          <p:nvPr/>
        </p:nvSpPr>
        <p:spPr>
          <a:xfrm>
            <a:off x="8220202" y="4992720"/>
            <a:ext cx="2110289" cy="430887"/>
          </a:xfrm>
          <a:prstGeom prst="rect">
            <a:avLst/>
          </a:prstGeom>
        </p:spPr>
        <p:txBody>
          <a:bodyPr vert="horz" wrap="square" lIns="0" tIns="0" rIns="0" bIns="0" rtlCol="0">
            <a:spAutoFit/>
          </a:bodyPr>
          <a:lstStyle/>
          <a:p>
            <a:pPr marL="289917" marR="242951" lvl="1" indent="0" algn="ctr" defTabSz="554437" rtl="0" eaLnBrk="1" fontAlgn="auto" latinLnBrk="0" hangingPunct="1">
              <a:lnSpc>
                <a:spcPct val="100000"/>
              </a:lnSpc>
              <a:spcBef>
                <a:spcPts val="55"/>
              </a:spcBef>
              <a:spcAft>
                <a:spcPts val="0"/>
              </a:spcAft>
              <a:buClrTx/>
              <a:buSzTx/>
              <a:buFontTx/>
              <a:buNone/>
              <a:tabLst/>
              <a:defRPr/>
            </a:pPr>
            <a:r>
              <a:rPr kumimoji="0" lang="en-US" sz="1400" b="0" i="0" u="none" strike="noStrike" kern="1200" cap="none" spc="-30" normalizeH="0" baseline="0" noProof="0" dirty="0">
                <a:ln>
                  <a:noFill/>
                </a:ln>
                <a:solidFill>
                  <a:srgbClr val="2576B7"/>
                </a:solidFill>
                <a:effectLst/>
                <a:uLnTx/>
                <a:uFillTx/>
                <a:latin typeface="Montserrat" pitchFamily="2" charset="77"/>
                <a:ea typeface="+mn-lt"/>
                <a:cs typeface="+mn-lt"/>
                <a:hlinkClick r:id="rId9"/>
              </a:rPr>
              <a:t>KPI Value Mapping Tool</a:t>
            </a:r>
            <a:endParaRPr kumimoji="0" lang="en-US" sz="1400" b="0" i="0" u="none" strike="noStrike" kern="1200" cap="none" spc="-30" normalizeH="0" baseline="0" noProof="0" dirty="0">
              <a:ln>
                <a:noFill/>
              </a:ln>
              <a:solidFill>
                <a:srgbClr val="2576B7"/>
              </a:solidFill>
              <a:effectLst/>
              <a:uLnTx/>
              <a:uFillTx/>
              <a:latin typeface="Montserrat" pitchFamily="2" charset="77"/>
              <a:ea typeface="+mn-lt"/>
              <a:cs typeface="+mn-lt"/>
            </a:endParaRPr>
          </a:p>
        </p:txBody>
      </p:sp>
      <p:sp>
        <p:nvSpPr>
          <p:cNvPr id="37" name="Text Placeholder 7">
            <a:extLst>
              <a:ext uri="{FF2B5EF4-FFF2-40B4-BE49-F238E27FC236}">
                <a16:creationId xmlns:a16="http://schemas.microsoft.com/office/drawing/2014/main" id="{2DC8056D-E4FC-DF1E-6A57-9920E9906F5C}"/>
              </a:ext>
            </a:extLst>
          </p:cNvPr>
          <p:cNvSpPr txBox="1">
            <a:spLocks/>
          </p:cNvSpPr>
          <p:nvPr/>
        </p:nvSpPr>
        <p:spPr>
          <a:xfrm>
            <a:off x="8545576" y="5483769"/>
            <a:ext cx="1459541" cy="687492"/>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lt"/>
                <a:cs typeface="+mn-lt"/>
              </a:rPr>
              <a:t>Analyze your key CX KPIs and map them to potential use cases.</a:t>
            </a:r>
          </a:p>
        </p:txBody>
      </p:sp>
      <p:pic>
        <p:nvPicPr>
          <p:cNvPr id="42" name="Picture 41">
            <a:extLst>
              <a:ext uri="{FF2B5EF4-FFF2-40B4-BE49-F238E27FC236}">
                <a16:creationId xmlns:a16="http://schemas.microsoft.com/office/drawing/2014/main" id="{65F5E592-601F-3B1A-C1B5-D778CA68975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0276" y="2670118"/>
            <a:ext cx="1619926" cy="820359"/>
          </a:xfrm>
          <a:prstGeom prst="rect">
            <a:avLst/>
          </a:prstGeom>
          <a:effectLst>
            <a:outerShdw blurRad="50800" dist="38100" dir="5400000" algn="t" rotWithShape="0">
              <a:prstClr val="black">
                <a:alpha val="40000"/>
              </a:prstClr>
            </a:outerShdw>
          </a:effectLst>
        </p:spPr>
      </p:pic>
      <p:pic>
        <p:nvPicPr>
          <p:cNvPr id="44" name="Picture 43">
            <a:extLst>
              <a:ext uri="{FF2B5EF4-FFF2-40B4-BE49-F238E27FC236}">
                <a16:creationId xmlns:a16="http://schemas.microsoft.com/office/drawing/2014/main" id="{6CDCB41F-FD82-8F5A-504D-1D3AC1193A91}"/>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0134778" y="2714749"/>
            <a:ext cx="1687240" cy="694051"/>
          </a:xfrm>
          <a:prstGeom prst="rect">
            <a:avLst/>
          </a:prstGeom>
          <a:ln>
            <a:solidFill>
              <a:schemeClr val="accent1"/>
            </a:solidFill>
          </a:ln>
          <a:effectLst>
            <a:outerShdw blurRad="50800" dist="38100" dir="5400000" algn="t" rotWithShape="0">
              <a:prstClr val="black">
                <a:alpha val="40000"/>
              </a:prstClr>
            </a:outerShdw>
          </a:effectLst>
        </p:spPr>
      </p:pic>
      <p:pic>
        <p:nvPicPr>
          <p:cNvPr id="45" name="Picture 44">
            <a:extLst>
              <a:ext uri="{FF2B5EF4-FFF2-40B4-BE49-F238E27FC236}">
                <a16:creationId xmlns:a16="http://schemas.microsoft.com/office/drawing/2014/main" id="{2381BA1C-43A1-0F2A-739B-AD3D3EF9D26B}"/>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6600276" y="4845284"/>
            <a:ext cx="1619926" cy="725757"/>
          </a:xfrm>
          <a:prstGeom prst="rect">
            <a:avLst/>
          </a:prstGeom>
          <a:ln>
            <a:solidFill>
              <a:schemeClr val="accent1"/>
            </a:solidFill>
          </a:ln>
          <a:effectLst>
            <a:outerShdw blurRad="50800" dist="38100" dir="5400000" algn="t" rotWithShape="0">
              <a:prstClr val="black">
                <a:alpha val="40000"/>
              </a:prstClr>
            </a:outerShdw>
          </a:effectLst>
        </p:spPr>
      </p:pic>
      <p:pic>
        <p:nvPicPr>
          <p:cNvPr id="46" name="Picture 45">
            <a:extLst>
              <a:ext uri="{FF2B5EF4-FFF2-40B4-BE49-F238E27FC236}">
                <a16:creationId xmlns:a16="http://schemas.microsoft.com/office/drawing/2014/main" id="{FD79404B-EEBE-BE20-8C58-55C06416D1AF}"/>
              </a:ext>
            </a:extLst>
          </p:cNvPr>
          <p:cNvPicPr>
            <a:picLocks noChangeAspect="1"/>
          </p:cNvPicPr>
          <p:nvPr/>
        </p:nvPicPr>
        <p:blipFill>
          <a:blip r:embed="rId13"/>
          <a:stretch>
            <a:fillRect/>
          </a:stretch>
        </p:blipFill>
        <p:spPr>
          <a:xfrm>
            <a:off x="10268612" y="4797982"/>
            <a:ext cx="1611066" cy="820359"/>
          </a:xfrm>
          <a:prstGeom prst="rect">
            <a:avLst/>
          </a:prstGeom>
          <a:ln>
            <a:solidFill>
              <a:schemeClr val="tx1"/>
            </a:solidFill>
          </a:ln>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A4D5EEF8-ABDC-7BFD-890C-B8841FD045A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24699" y="2108674"/>
            <a:ext cx="3011452" cy="16666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343388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48189-D699-9B97-81F4-7ABD1F030DEE}"/>
            </a:ext>
          </a:extLst>
        </p:cNvPr>
        <p:cNvGrpSpPr/>
        <p:nvPr/>
      </p:nvGrpSpPr>
      <p:grpSpPr>
        <a:xfrm>
          <a:off x="0" y="0"/>
          <a:ext cx="0" cy="0"/>
          <a:chOff x="0" y="0"/>
          <a:chExt cx="0" cy="0"/>
        </a:xfrm>
      </p:grpSpPr>
      <p:pic>
        <p:nvPicPr>
          <p:cNvPr id="2" name="Graphic 1" descr="Checkbox Checked with solid fill">
            <a:extLst>
              <a:ext uri="{FF2B5EF4-FFF2-40B4-BE49-F238E27FC236}">
                <a16:creationId xmlns:a16="http://schemas.microsoft.com/office/drawing/2014/main" id="{933E4C24-D092-8DD7-B858-6CE9582B77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4972" y="52306"/>
            <a:ext cx="642402" cy="642402"/>
          </a:xfrm>
          <a:prstGeom prst="rect">
            <a:avLst/>
          </a:prstGeom>
        </p:spPr>
      </p:pic>
      <p:sp>
        <p:nvSpPr>
          <p:cNvPr id="7" name="Title 10">
            <a:extLst>
              <a:ext uri="{FF2B5EF4-FFF2-40B4-BE49-F238E27FC236}">
                <a16:creationId xmlns:a16="http://schemas.microsoft.com/office/drawing/2014/main" id="{4EF05E2C-FE94-BB3F-4B71-E9BC5B4761B0}"/>
              </a:ext>
            </a:extLst>
          </p:cNvPr>
          <p:cNvSpPr>
            <a:spLocks noGrp="1"/>
          </p:cNvSpPr>
          <p:nvPr>
            <p:ph type="title"/>
          </p:nvPr>
        </p:nvSpPr>
        <p:spPr>
          <a:xfrm>
            <a:off x="369762" y="418486"/>
            <a:ext cx="9594045" cy="392261"/>
          </a:xfrm>
        </p:spPr>
        <p:txBody>
          <a:bodyPr/>
          <a:lstStyle/>
          <a:p>
            <a:r>
              <a:rPr lang="en-US" sz="2800">
                <a:solidFill>
                  <a:schemeClr val="accent1"/>
                </a:solidFill>
              </a:rPr>
              <a:t>2.2.2</a:t>
            </a:r>
            <a:r>
              <a:rPr lang="en-US" sz="2800"/>
              <a:t> Map your target-state process – Agent Assist</a:t>
            </a:r>
          </a:p>
        </p:txBody>
      </p:sp>
      <p:sp>
        <p:nvSpPr>
          <p:cNvPr id="6" name="TextBox 5">
            <a:extLst>
              <a:ext uri="{FF2B5EF4-FFF2-40B4-BE49-F238E27FC236}">
                <a16:creationId xmlns:a16="http://schemas.microsoft.com/office/drawing/2014/main" id="{E0D8A7C3-428B-EAC5-10A4-E469479A5570}"/>
              </a:ext>
            </a:extLst>
          </p:cNvPr>
          <p:cNvSpPr txBox="1">
            <a:spLocks/>
          </p:cNvSpPr>
          <p:nvPr/>
        </p:nvSpPr>
        <p:spPr>
          <a:xfrm>
            <a:off x="399810" y="827715"/>
            <a:ext cx="4886893" cy="369332"/>
          </a:xfrm>
          <a:prstGeom prst="rect">
            <a:avLst/>
          </a:prstGeom>
          <a:noFill/>
        </p:spPr>
        <p:txBody>
          <a:bodyPr wrap="square">
            <a:spAutoFit/>
          </a:bodyPr>
          <a:lstStyle/>
          <a:p>
            <a:pPr lvl="0" defTabSz="914400">
              <a:defRPr/>
            </a:pPr>
            <a:r>
              <a:rPr lang="en-US" sz="1800" b="1">
                <a:solidFill>
                  <a:srgbClr val="5E3391"/>
                </a:solidFill>
                <a:latin typeface="Roboto Condensed Light" panose="02000000000000000000" pitchFamily="2" charset="0"/>
                <a:ea typeface="+mn-lt"/>
                <a:cs typeface="+mn-lt"/>
              </a:rPr>
              <a:t>Completed Example for Agent Assist Solution:</a:t>
            </a:r>
          </a:p>
        </p:txBody>
      </p:sp>
      <p:sp>
        <p:nvSpPr>
          <p:cNvPr id="4" name="Rectangle 3">
            <a:extLst>
              <a:ext uri="{FF2B5EF4-FFF2-40B4-BE49-F238E27FC236}">
                <a16:creationId xmlns:a16="http://schemas.microsoft.com/office/drawing/2014/main" id="{D824D6C6-44D1-8535-460E-3D4A21BCA32D}"/>
              </a:ext>
              <a:ext uri="{C183D7F6-B498-43B3-948B-1728B52AA6E4}">
                <adec:decorative xmlns:adec="http://schemas.microsoft.com/office/drawing/2017/decorative" val="1"/>
              </a:ext>
            </a:extLst>
          </p:cNvPr>
          <p:cNvSpPr>
            <a:spLocks/>
          </p:cNvSpPr>
          <p:nvPr/>
        </p:nvSpPr>
        <p:spPr>
          <a:xfrm>
            <a:off x="476360" y="1456070"/>
            <a:ext cx="5412443" cy="10619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 name="Rectangle 4">
            <a:extLst>
              <a:ext uri="{FF2B5EF4-FFF2-40B4-BE49-F238E27FC236}">
                <a16:creationId xmlns:a16="http://schemas.microsoft.com/office/drawing/2014/main" id="{67BB73EA-318A-BA86-7BF8-9B42FFBB7866}"/>
              </a:ext>
              <a:ext uri="{C183D7F6-B498-43B3-948B-1728B52AA6E4}">
                <adec:decorative xmlns:adec="http://schemas.microsoft.com/office/drawing/2017/decorative" val="1"/>
              </a:ext>
            </a:extLst>
          </p:cNvPr>
          <p:cNvSpPr>
            <a:spLocks/>
          </p:cNvSpPr>
          <p:nvPr/>
        </p:nvSpPr>
        <p:spPr>
          <a:xfrm>
            <a:off x="476358" y="1456070"/>
            <a:ext cx="106667" cy="10619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1" name="TextBox 50">
            <a:extLst>
              <a:ext uri="{FF2B5EF4-FFF2-40B4-BE49-F238E27FC236}">
                <a16:creationId xmlns:a16="http://schemas.microsoft.com/office/drawing/2014/main" id="{2292E0DE-C748-FA2C-1973-A76EFAED5392}"/>
              </a:ext>
            </a:extLst>
          </p:cNvPr>
          <p:cNvSpPr txBox="1">
            <a:spLocks/>
          </p:cNvSpPr>
          <p:nvPr/>
        </p:nvSpPr>
        <p:spPr>
          <a:xfrm>
            <a:off x="605372" y="1725504"/>
            <a:ext cx="678304" cy="553926"/>
          </a:xfrm>
          <a:prstGeom prst="rect">
            <a:avLst/>
          </a:prstGeom>
          <a:noFill/>
        </p:spPr>
        <p:txBody>
          <a:bodyPr wrap="none" rtlCol="0" anchor="ctr" anchorCtr="0">
            <a:spAutoFit/>
          </a:bodyPr>
          <a:lstStyle/>
          <a:p>
            <a:pPr algn="ctr" defTabSz="554437">
              <a:defRPr/>
            </a:pPr>
            <a:r>
              <a:rPr lang="en-US" sz="3000" b="1">
                <a:solidFill>
                  <a:srgbClr val="2576B7"/>
                </a:solidFill>
                <a:latin typeface="Montserrat SemiBold" pitchFamily="2" charset="77"/>
                <a:ea typeface="+mn-lt"/>
                <a:cs typeface="+mn-lt"/>
              </a:rPr>
              <a:t>01.</a:t>
            </a:r>
          </a:p>
        </p:txBody>
      </p:sp>
      <p:sp>
        <p:nvSpPr>
          <p:cNvPr id="28" name="Subtitle 2">
            <a:extLst>
              <a:ext uri="{FF2B5EF4-FFF2-40B4-BE49-F238E27FC236}">
                <a16:creationId xmlns:a16="http://schemas.microsoft.com/office/drawing/2014/main" id="{441B1C6B-02FD-540F-B83D-9D7BA0C933D3}"/>
              </a:ext>
            </a:extLst>
          </p:cNvPr>
          <p:cNvSpPr txBox="1">
            <a:spLocks/>
          </p:cNvSpPr>
          <p:nvPr/>
        </p:nvSpPr>
        <p:spPr>
          <a:xfrm>
            <a:off x="1394382" y="1649524"/>
            <a:ext cx="4408404" cy="677108"/>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lnSpc>
                <a:spcPct val="100000"/>
              </a:lnSpc>
              <a:spcBef>
                <a:spcPts val="0"/>
              </a:spcBef>
              <a:buFontTx/>
              <a:defRPr/>
            </a:pPr>
            <a:r>
              <a:rPr lang="en-US" sz="1100" b="1" dirty="0">
                <a:solidFill>
                  <a:srgbClr val="494949"/>
                </a:solidFill>
                <a:latin typeface="Roboto Condensed Light" panose="02000000000000000000" pitchFamily="2" charset="0"/>
                <a:ea typeface="+mn-lt"/>
                <a:cs typeface="+mn-lt"/>
              </a:rPr>
              <a:t>Future Workflow Overview</a:t>
            </a:r>
          </a:p>
          <a:p>
            <a:pPr marL="628604" lvl="1" indent="-171450" algn="l" defTabSz="914309" fontAlgn="ctr">
              <a:lnSpc>
                <a:spcPct val="100000"/>
              </a:lnSpc>
              <a:spcBef>
                <a:spcPts val="0"/>
              </a:spcBef>
              <a:buFont typeface="Arial" panose="020B0604020202020204" pitchFamily="34" charset="0"/>
              <a:buChar char="○"/>
              <a:defRPr/>
            </a:pPr>
            <a:r>
              <a:rPr lang="en-US" sz="1100" dirty="0">
                <a:solidFill>
                  <a:srgbClr val="494949"/>
                </a:solidFill>
                <a:latin typeface="Roboto Condensed Light" panose="02000000000000000000" pitchFamily="2" charset="0"/>
                <a:ea typeface="+mn-lt"/>
                <a:cs typeface="+mn-lt"/>
              </a:rPr>
              <a:t>We envision a streamlined contact center process where AI-driven Agent Assist tools provide real-time prompts to agents. This will cut average wait times by 67% and boost NPS by 5 points.</a:t>
            </a:r>
          </a:p>
        </p:txBody>
      </p:sp>
      <p:sp>
        <p:nvSpPr>
          <p:cNvPr id="8" name="Rectangle 7">
            <a:extLst>
              <a:ext uri="{FF2B5EF4-FFF2-40B4-BE49-F238E27FC236}">
                <a16:creationId xmlns:a16="http://schemas.microsoft.com/office/drawing/2014/main" id="{B1B40F23-61C2-2A8B-17A3-0C6D7716A9EE}"/>
              </a:ext>
              <a:ext uri="{C183D7F6-B498-43B3-948B-1728B52AA6E4}">
                <adec:decorative xmlns:adec="http://schemas.microsoft.com/office/drawing/2017/decorative" val="1"/>
              </a:ext>
            </a:extLst>
          </p:cNvPr>
          <p:cNvSpPr>
            <a:spLocks/>
          </p:cNvSpPr>
          <p:nvPr/>
        </p:nvSpPr>
        <p:spPr>
          <a:xfrm>
            <a:off x="476359" y="2636824"/>
            <a:ext cx="5412443" cy="19910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9" name="Rectangle 8">
            <a:extLst>
              <a:ext uri="{FF2B5EF4-FFF2-40B4-BE49-F238E27FC236}">
                <a16:creationId xmlns:a16="http://schemas.microsoft.com/office/drawing/2014/main" id="{B2F52F76-93B8-50DC-6642-661DD09A9617}"/>
              </a:ext>
              <a:ext uri="{C183D7F6-B498-43B3-948B-1728B52AA6E4}">
                <adec:decorative xmlns:adec="http://schemas.microsoft.com/office/drawing/2017/decorative" val="1"/>
              </a:ext>
            </a:extLst>
          </p:cNvPr>
          <p:cNvSpPr>
            <a:spLocks/>
          </p:cNvSpPr>
          <p:nvPr/>
        </p:nvSpPr>
        <p:spPr>
          <a:xfrm>
            <a:off x="476357" y="2636823"/>
            <a:ext cx="98530" cy="1991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2" name="TextBox 51">
            <a:extLst>
              <a:ext uri="{FF2B5EF4-FFF2-40B4-BE49-F238E27FC236}">
                <a16:creationId xmlns:a16="http://schemas.microsoft.com/office/drawing/2014/main" id="{8DA072DD-0E05-A0A7-3F46-90DD5B93EE8D}"/>
              </a:ext>
            </a:extLst>
          </p:cNvPr>
          <p:cNvSpPr txBox="1">
            <a:spLocks/>
          </p:cNvSpPr>
          <p:nvPr/>
        </p:nvSpPr>
        <p:spPr>
          <a:xfrm>
            <a:off x="562899" y="3199329"/>
            <a:ext cx="763252" cy="553926"/>
          </a:xfrm>
          <a:prstGeom prst="rect">
            <a:avLst/>
          </a:prstGeom>
          <a:noFill/>
        </p:spPr>
        <p:txBody>
          <a:bodyPr wrap="none" rtlCol="0" anchor="ctr" anchorCtr="0">
            <a:spAutoFit/>
          </a:bodyPr>
          <a:lstStyle/>
          <a:p>
            <a:pPr algn="ctr" defTabSz="554437">
              <a:defRPr/>
            </a:pPr>
            <a:r>
              <a:rPr lang="en-US" sz="3000" b="1">
                <a:solidFill>
                  <a:srgbClr val="5090C4"/>
                </a:solidFill>
                <a:latin typeface="Montserrat SemiBold" pitchFamily="2" charset="77"/>
                <a:ea typeface="+mn-lt"/>
                <a:cs typeface="+mn-lt"/>
              </a:rPr>
              <a:t>02.</a:t>
            </a:r>
          </a:p>
        </p:txBody>
      </p:sp>
      <p:sp>
        <p:nvSpPr>
          <p:cNvPr id="32" name="Subtitle 2">
            <a:extLst>
              <a:ext uri="{FF2B5EF4-FFF2-40B4-BE49-F238E27FC236}">
                <a16:creationId xmlns:a16="http://schemas.microsoft.com/office/drawing/2014/main" id="{8FD7BAD5-33A1-16A8-E07F-7272D887BD9F}"/>
              </a:ext>
            </a:extLst>
          </p:cNvPr>
          <p:cNvSpPr txBox="1">
            <a:spLocks/>
          </p:cNvSpPr>
          <p:nvPr/>
        </p:nvSpPr>
        <p:spPr>
          <a:xfrm>
            <a:off x="1326151" y="2804371"/>
            <a:ext cx="4476636" cy="1692551"/>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lnSpc>
                <a:spcPct val="100000"/>
              </a:lnSpc>
              <a:spcBef>
                <a:spcPts val="0"/>
              </a:spcBef>
              <a:buFontTx/>
              <a:defRPr/>
            </a:pPr>
            <a:r>
              <a:rPr lang="en-US" sz="1100" b="1">
                <a:solidFill>
                  <a:srgbClr val="494949"/>
                </a:solidFill>
                <a:latin typeface="Roboto Condensed Light" panose="02000000000000000000" pitchFamily="2" charset="0"/>
                <a:ea typeface="+mn-lt"/>
                <a:cs typeface="+mn-lt"/>
              </a:rPr>
              <a:t>Step-by-Step Flow</a:t>
            </a:r>
          </a:p>
          <a:p>
            <a:pPr marL="742876" lvl="1" indent="-285721" algn="l" defTabSz="914309" fontAlgn="ctr">
              <a:lnSpc>
                <a:spcPct val="100000"/>
              </a:lnSpc>
              <a:spcBef>
                <a:spcPts val="0"/>
              </a:spcBef>
              <a:buFont typeface="+mj-lt"/>
              <a:buAutoNum type="arabicPeriod"/>
              <a:defRPr/>
            </a:pPr>
            <a:r>
              <a:rPr lang="en-US" sz="1100" b="1">
                <a:solidFill>
                  <a:srgbClr val="494949"/>
                </a:solidFill>
                <a:latin typeface="Roboto Condensed Light" panose="02000000000000000000" pitchFamily="2" charset="0"/>
                <a:ea typeface="+mn-lt"/>
                <a:cs typeface="+mn-lt"/>
              </a:rPr>
              <a:t>Customer</a:t>
            </a:r>
            <a:r>
              <a:rPr lang="en-US" sz="1100">
                <a:solidFill>
                  <a:srgbClr val="494949"/>
                </a:solidFill>
                <a:latin typeface="Roboto Condensed Light" panose="02000000000000000000" pitchFamily="2" charset="0"/>
                <a:ea typeface="+mn-lt"/>
                <a:cs typeface="+mn-lt"/>
              </a:rPr>
              <a:t> calls the claims hotline; </a:t>
            </a:r>
            <a:r>
              <a:rPr lang="en-US" sz="1100" err="1">
                <a:solidFill>
                  <a:srgbClr val="494949"/>
                </a:solidFill>
                <a:latin typeface="Roboto Condensed Light" panose="02000000000000000000" pitchFamily="2" charset="0"/>
                <a:ea typeface="+mn-lt"/>
                <a:cs typeface="+mn-lt"/>
              </a:rPr>
              <a:t>IVR</a:t>
            </a:r>
            <a:r>
              <a:rPr lang="en-US" sz="1100">
                <a:solidFill>
                  <a:srgbClr val="494949"/>
                </a:solidFill>
                <a:latin typeface="Roboto Condensed Light" panose="02000000000000000000" pitchFamily="2" charset="0"/>
                <a:ea typeface="+mn-lt"/>
                <a:cs typeface="+mn-lt"/>
              </a:rPr>
              <a:t> collects policy number.</a:t>
            </a:r>
            <a:endParaRPr lang="en-US" sz="1100" b="1">
              <a:solidFill>
                <a:srgbClr val="494949"/>
              </a:solidFill>
              <a:latin typeface="Roboto Condensed Light" panose="02000000000000000000" pitchFamily="2" charset="0"/>
              <a:ea typeface="+mn-lt"/>
              <a:cs typeface="+mn-lt"/>
            </a:endParaRPr>
          </a:p>
          <a:p>
            <a:pPr marL="742876" lvl="1" indent="-285721" algn="l" defTabSz="914309" fontAlgn="ctr">
              <a:lnSpc>
                <a:spcPct val="100000"/>
              </a:lnSpc>
              <a:spcBef>
                <a:spcPts val="0"/>
              </a:spcBef>
              <a:buFont typeface="+mj-lt"/>
              <a:buAutoNum type="arabicPeriod"/>
              <a:defRPr/>
            </a:pPr>
            <a:r>
              <a:rPr lang="en-US" sz="1100" b="1">
                <a:solidFill>
                  <a:srgbClr val="494949"/>
                </a:solidFill>
                <a:latin typeface="Roboto Condensed Light" panose="02000000000000000000" pitchFamily="2" charset="0"/>
                <a:ea typeface="+mn-lt"/>
                <a:cs typeface="+mn-lt"/>
              </a:rPr>
              <a:t>CRM</a:t>
            </a:r>
            <a:r>
              <a:rPr lang="en-US" sz="1100">
                <a:solidFill>
                  <a:srgbClr val="494949"/>
                </a:solidFill>
                <a:latin typeface="Roboto Condensed Light" panose="02000000000000000000" pitchFamily="2" charset="0"/>
                <a:ea typeface="+mn-lt"/>
                <a:cs typeface="+mn-lt"/>
              </a:rPr>
              <a:t> fetches the customer’s policy details and queues them for the agent.</a:t>
            </a:r>
            <a:endParaRPr lang="en-US" sz="1100" b="1">
              <a:solidFill>
                <a:srgbClr val="494949"/>
              </a:solidFill>
              <a:latin typeface="Roboto Condensed Light" panose="02000000000000000000" pitchFamily="2" charset="0"/>
              <a:ea typeface="+mn-lt"/>
              <a:cs typeface="+mn-lt"/>
            </a:endParaRPr>
          </a:p>
          <a:p>
            <a:pPr marL="742876" lvl="1" indent="-285721" algn="l" defTabSz="914309" fontAlgn="ctr">
              <a:lnSpc>
                <a:spcPct val="100000"/>
              </a:lnSpc>
              <a:spcBef>
                <a:spcPts val="0"/>
              </a:spcBef>
              <a:buFont typeface="+mj-lt"/>
              <a:buAutoNum type="arabicPeriod" startAt="3"/>
              <a:defRPr/>
            </a:pPr>
            <a:r>
              <a:rPr lang="en-US" sz="1100">
                <a:solidFill>
                  <a:srgbClr val="494949"/>
                </a:solidFill>
                <a:latin typeface="Roboto Condensed Light" panose="02000000000000000000" pitchFamily="2" charset="0"/>
                <a:ea typeface="+mn-lt"/>
                <a:cs typeface="+mn-lt"/>
              </a:rPr>
              <a:t>The </a:t>
            </a:r>
            <a:r>
              <a:rPr lang="en-US" sz="1100" b="1">
                <a:solidFill>
                  <a:srgbClr val="494949"/>
                </a:solidFill>
                <a:latin typeface="Roboto Condensed Light" panose="02000000000000000000" pitchFamily="2" charset="0"/>
                <a:ea typeface="+mn-lt"/>
                <a:cs typeface="+mn-lt"/>
              </a:rPr>
              <a:t>Agent Assist</a:t>
            </a:r>
            <a:r>
              <a:rPr lang="en-US" sz="1100">
                <a:solidFill>
                  <a:srgbClr val="494949"/>
                </a:solidFill>
                <a:latin typeface="Roboto Condensed Light" panose="02000000000000000000" pitchFamily="2" charset="0"/>
                <a:ea typeface="+mn-lt"/>
                <a:cs typeface="+mn-lt"/>
              </a:rPr>
              <a:t> tool </a:t>
            </a:r>
            <a:r>
              <a:rPr lang="en-US" sz="1100" b="1">
                <a:solidFill>
                  <a:srgbClr val="494949"/>
                </a:solidFill>
                <a:latin typeface="Roboto Condensed Light" panose="02000000000000000000" pitchFamily="2" charset="0"/>
                <a:ea typeface="+mn-lt"/>
                <a:cs typeface="+mn-lt"/>
              </a:rPr>
              <a:t>analyzes</a:t>
            </a:r>
            <a:r>
              <a:rPr lang="en-US" sz="1100">
                <a:solidFill>
                  <a:srgbClr val="494949"/>
                </a:solidFill>
                <a:latin typeface="Roboto Condensed Light" panose="02000000000000000000" pitchFamily="2" charset="0"/>
                <a:ea typeface="+mn-lt"/>
                <a:cs typeface="+mn-lt"/>
              </a:rPr>
              <a:t> the caller’s history and suggests likely queries or relevant knowledge base articles.</a:t>
            </a:r>
          </a:p>
          <a:p>
            <a:pPr marL="742876" lvl="1" indent="-285721" algn="l" defTabSz="914309" fontAlgn="ctr">
              <a:lnSpc>
                <a:spcPct val="100000"/>
              </a:lnSpc>
              <a:spcBef>
                <a:spcPts val="0"/>
              </a:spcBef>
              <a:buFont typeface="+mj-lt"/>
              <a:buAutoNum type="arabicPeriod" startAt="4"/>
              <a:defRPr/>
            </a:pPr>
            <a:r>
              <a:rPr lang="en-US" sz="1100" b="1">
                <a:solidFill>
                  <a:srgbClr val="494949"/>
                </a:solidFill>
                <a:latin typeface="Roboto Condensed Light" panose="02000000000000000000" pitchFamily="2" charset="0"/>
                <a:ea typeface="+mn-lt"/>
                <a:cs typeface="+mn-lt"/>
              </a:rPr>
              <a:t>Agent</a:t>
            </a:r>
            <a:r>
              <a:rPr lang="en-US" sz="1100">
                <a:solidFill>
                  <a:srgbClr val="494949"/>
                </a:solidFill>
                <a:latin typeface="Roboto Condensed Light" panose="02000000000000000000" pitchFamily="2" charset="0"/>
                <a:ea typeface="+mn-lt"/>
                <a:cs typeface="+mn-lt"/>
              </a:rPr>
              <a:t> quickly references suggested info, adds personal context, and updates the claim.</a:t>
            </a:r>
            <a:endParaRPr lang="en-US" sz="1100" b="1">
              <a:solidFill>
                <a:srgbClr val="494949"/>
              </a:solidFill>
              <a:latin typeface="Roboto Condensed Light" panose="02000000000000000000" pitchFamily="2" charset="0"/>
              <a:ea typeface="+mn-lt"/>
              <a:cs typeface="+mn-lt"/>
            </a:endParaRPr>
          </a:p>
          <a:p>
            <a:pPr marL="742876" lvl="1" indent="-285721" algn="l" defTabSz="914309" fontAlgn="ctr">
              <a:lnSpc>
                <a:spcPct val="100000"/>
              </a:lnSpc>
              <a:spcBef>
                <a:spcPts val="0"/>
              </a:spcBef>
              <a:buFont typeface="+mj-lt"/>
              <a:buAutoNum type="arabicPeriod" startAt="5"/>
              <a:defRPr/>
            </a:pPr>
            <a:r>
              <a:rPr lang="en-US" sz="1100">
                <a:solidFill>
                  <a:srgbClr val="494949"/>
                </a:solidFill>
                <a:latin typeface="Roboto Condensed Light" panose="02000000000000000000" pitchFamily="2" charset="0"/>
                <a:ea typeface="+mn-lt"/>
                <a:cs typeface="+mn-lt"/>
              </a:rPr>
              <a:t>The </a:t>
            </a:r>
            <a:r>
              <a:rPr lang="en-US" sz="1100" b="1">
                <a:solidFill>
                  <a:srgbClr val="494949"/>
                </a:solidFill>
                <a:latin typeface="Roboto Condensed Light" panose="02000000000000000000" pitchFamily="2" charset="0"/>
                <a:ea typeface="+mn-lt"/>
                <a:cs typeface="+mn-lt"/>
              </a:rPr>
              <a:t>CRM</a:t>
            </a:r>
            <a:r>
              <a:rPr lang="en-US" sz="1100">
                <a:solidFill>
                  <a:srgbClr val="494949"/>
                </a:solidFill>
                <a:latin typeface="Roboto Condensed Light" panose="02000000000000000000" pitchFamily="2" charset="0"/>
                <a:ea typeface="+mn-lt"/>
                <a:cs typeface="+mn-lt"/>
              </a:rPr>
              <a:t> auto-sends confirmation or next steps to the customer’s email.</a:t>
            </a:r>
          </a:p>
        </p:txBody>
      </p:sp>
      <p:sp>
        <p:nvSpPr>
          <p:cNvPr id="11" name="Rectangle 10">
            <a:extLst>
              <a:ext uri="{FF2B5EF4-FFF2-40B4-BE49-F238E27FC236}">
                <a16:creationId xmlns:a16="http://schemas.microsoft.com/office/drawing/2014/main" id="{FAFE4969-829B-6523-8572-9D3F80B0FFA0}"/>
              </a:ext>
              <a:ext uri="{C183D7F6-B498-43B3-948B-1728B52AA6E4}">
                <adec:decorative xmlns:adec="http://schemas.microsoft.com/office/drawing/2017/decorative" val="1"/>
              </a:ext>
            </a:extLst>
          </p:cNvPr>
          <p:cNvSpPr>
            <a:spLocks/>
          </p:cNvSpPr>
          <p:nvPr/>
        </p:nvSpPr>
        <p:spPr>
          <a:xfrm>
            <a:off x="476360" y="4866426"/>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2" name="Rectangle 11">
            <a:extLst>
              <a:ext uri="{FF2B5EF4-FFF2-40B4-BE49-F238E27FC236}">
                <a16:creationId xmlns:a16="http://schemas.microsoft.com/office/drawing/2014/main" id="{EA95D9FE-1673-1057-C38D-556D26082964}"/>
              </a:ext>
              <a:ext uri="{C183D7F6-B498-43B3-948B-1728B52AA6E4}">
                <adec:decorative xmlns:adec="http://schemas.microsoft.com/office/drawing/2017/decorative" val="1"/>
              </a:ext>
            </a:extLst>
          </p:cNvPr>
          <p:cNvSpPr>
            <a:spLocks/>
          </p:cNvSpPr>
          <p:nvPr/>
        </p:nvSpPr>
        <p:spPr>
          <a:xfrm>
            <a:off x="476358" y="4866426"/>
            <a:ext cx="106666" cy="1462302"/>
          </a:xfrm>
          <a:prstGeom prst="rect">
            <a:avLst/>
          </a:prstGeom>
          <a:solidFill>
            <a:schemeClr val="tx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3" name="TextBox 52">
            <a:extLst>
              <a:ext uri="{FF2B5EF4-FFF2-40B4-BE49-F238E27FC236}">
                <a16:creationId xmlns:a16="http://schemas.microsoft.com/office/drawing/2014/main" id="{8E0F8807-7BC4-810A-FE53-D36EB4F05B43}"/>
              </a:ext>
            </a:extLst>
          </p:cNvPr>
          <p:cNvSpPr txBox="1">
            <a:spLocks/>
          </p:cNvSpPr>
          <p:nvPr/>
        </p:nvSpPr>
        <p:spPr>
          <a:xfrm>
            <a:off x="562900" y="5135861"/>
            <a:ext cx="763252" cy="553926"/>
          </a:xfrm>
          <a:prstGeom prst="rect">
            <a:avLst/>
          </a:prstGeom>
          <a:noFill/>
        </p:spPr>
        <p:txBody>
          <a:bodyPr wrap="none" rtlCol="0" anchor="ctr" anchorCtr="0">
            <a:spAutoFit/>
          </a:bodyPr>
          <a:lstStyle/>
          <a:p>
            <a:pPr algn="ctr" defTabSz="554437">
              <a:defRPr/>
            </a:pPr>
            <a:r>
              <a:rPr lang="en-US" sz="3000" b="1">
                <a:solidFill>
                  <a:srgbClr val="15466D"/>
                </a:solidFill>
                <a:latin typeface="Montserrat SemiBold" pitchFamily="2" charset="77"/>
                <a:ea typeface="+mn-lt"/>
                <a:cs typeface="+mn-lt"/>
              </a:rPr>
              <a:t>03.</a:t>
            </a:r>
          </a:p>
        </p:txBody>
      </p:sp>
      <p:sp>
        <p:nvSpPr>
          <p:cNvPr id="35" name="Subtitle 2">
            <a:extLst>
              <a:ext uri="{FF2B5EF4-FFF2-40B4-BE49-F238E27FC236}">
                <a16:creationId xmlns:a16="http://schemas.microsoft.com/office/drawing/2014/main" id="{D75FB6F0-4E42-119E-337B-2848ECE45FCB}"/>
              </a:ext>
            </a:extLst>
          </p:cNvPr>
          <p:cNvSpPr txBox="1">
            <a:spLocks/>
          </p:cNvSpPr>
          <p:nvPr/>
        </p:nvSpPr>
        <p:spPr>
          <a:xfrm>
            <a:off x="1394382" y="4984480"/>
            <a:ext cx="4408404" cy="1031051"/>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lnSpc>
                <a:spcPct val="100000"/>
              </a:lnSpc>
              <a:spcBef>
                <a:spcPts val="0"/>
              </a:spcBef>
              <a:buFontTx/>
              <a:defRPr/>
            </a:pPr>
            <a:r>
              <a:rPr lang="en-US" sz="1100" b="1">
                <a:solidFill>
                  <a:srgbClr val="494949"/>
                </a:solidFill>
                <a:latin typeface="Roboto Condensed Light" panose="02000000000000000000" pitchFamily="2" charset="0"/>
                <a:ea typeface="+mn-lt"/>
                <a:cs typeface="+mn-lt"/>
              </a:rPr>
              <a:t>AI vs. Human Roles</a:t>
            </a:r>
          </a:p>
          <a:p>
            <a:pPr marL="628604" lvl="1" indent="-171450" algn="l" defTabSz="914309" fontAlgn="ctr">
              <a:lnSpc>
                <a:spcPct val="100000"/>
              </a:lnSpc>
              <a:spcBef>
                <a:spcPts val="0"/>
              </a:spcBef>
              <a:buFont typeface="Arial" panose="020B0604020202020204" pitchFamily="34" charset="0"/>
              <a:buChar char="○"/>
              <a:defRPr/>
            </a:pPr>
            <a:r>
              <a:rPr lang="en-US" sz="1100" b="1">
                <a:solidFill>
                  <a:srgbClr val="494949"/>
                </a:solidFill>
                <a:latin typeface="Roboto Condensed Light" panose="02000000000000000000" pitchFamily="2" charset="0"/>
                <a:ea typeface="+mn-lt"/>
                <a:cs typeface="+mn-lt"/>
              </a:rPr>
              <a:t>AI: </a:t>
            </a:r>
            <a:r>
              <a:rPr lang="en-US" sz="1100">
                <a:solidFill>
                  <a:srgbClr val="494949"/>
                </a:solidFill>
                <a:latin typeface="Roboto Condensed Light" panose="02000000000000000000" pitchFamily="2" charset="0"/>
                <a:ea typeface="+mn-lt"/>
                <a:cs typeface="+mn-lt"/>
              </a:rPr>
              <a:t>Real-time text analysis of call transcripts (when available), dynamic knowledge base recommendations, next-best-action prompts.</a:t>
            </a:r>
          </a:p>
          <a:p>
            <a:pPr marL="628604" lvl="1" indent="-171450" algn="l" defTabSz="914309" fontAlgn="ctr">
              <a:lnSpc>
                <a:spcPct val="100000"/>
              </a:lnSpc>
              <a:spcBef>
                <a:spcPts val="0"/>
              </a:spcBef>
              <a:buFont typeface="Arial" panose="020B0604020202020204" pitchFamily="34" charset="0"/>
              <a:buChar char="○"/>
              <a:defRPr/>
            </a:pPr>
            <a:r>
              <a:rPr lang="en-US" sz="1100" b="1">
                <a:solidFill>
                  <a:srgbClr val="494949"/>
                </a:solidFill>
                <a:latin typeface="Roboto Condensed Light" panose="02000000000000000000" pitchFamily="2" charset="0"/>
                <a:ea typeface="+mn-lt"/>
                <a:cs typeface="+mn-lt"/>
              </a:rPr>
              <a:t>Human Agent: </a:t>
            </a:r>
            <a:r>
              <a:rPr lang="en-US" sz="1100">
                <a:solidFill>
                  <a:srgbClr val="494949"/>
                </a:solidFill>
                <a:latin typeface="Roboto Condensed Light" panose="02000000000000000000" pitchFamily="2" charset="0"/>
                <a:ea typeface="+mn-lt"/>
                <a:cs typeface="+mn-lt"/>
              </a:rPr>
              <a:t>Applies emotional intelligence, clarifies complex policy details, escalates or negotiates sensitive claims.</a:t>
            </a:r>
          </a:p>
          <a:p>
            <a:pPr algn="l" defTabSz="914309" fontAlgn="ctr">
              <a:lnSpc>
                <a:spcPct val="100000"/>
              </a:lnSpc>
              <a:spcBef>
                <a:spcPts val="0"/>
              </a:spcBef>
              <a:defRPr/>
            </a:pPr>
            <a:endParaRPr lang="en-US" sz="1200">
              <a:solidFill>
                <a:srgbClr val="494949"/>
              </a:solidFill>
              <a:latin typeface="Roboto Condensed Light" panose="02000000000000000000" pitchFamily="2" charset="0"/>
              <a:ea typeface="+mn-lt"/>
              <a:cs typeface="+mn-lt"/>
            </a:endParaRPr>
          </a:p>
        </p:txBody>
      </p:sp>
      <p:sp>
        <p:nvSpPr>
          <p:cNvPr id="18" name="Rectangle 17">
            <a:extLst>
              <a:ext uri="{FF2B5EF4-FFF2-40B4-BE49-F238E27FC236}">
                <a16:creationId xmlns:a16="http://schemas.microsoft.com/office/drawing/2014/main" id="{064AA628-3874-F715-3FD7-0521A4F9EE04}"/>
              </a:ext>
              <a:ext uri="{C183D7F6-B498-43B3-948B-1728B52AA6E4}">
                <adec:decorative xmlns:adec="http://schemas.microsoft.com/office/drawing/2017/decorative" val="1"/>
              </a:ext>
            </a:extLst>
          </p:cNvPr>
          <p:cNvSpPr>
            <a:spLocks/>
          </p:cNvSpPr>
          <p:nvPr/>
        </p:nvSpPr>
        <p:spPr>
          <a:xfrm>
            <a:off x="6411384" y="1456069"/>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9" name="Rectangle 18">
            <a:extLst>
              <a:ext uri="{FF2B5EF4-FFF2-40B4-BE49-F238E27FC236}">
                <a16:creationId xmlns:a16="http://schemas.microsoft.com/office/drawing/2014/main" id="{61414ADF-0284-ACAE-9398-C9B8A5B5EE3F}"/>
              </a:ext>
              <a:ext uri="{C183D7F6-B498-43B3-948B-1728B52AA6E4}">
                <adec:decorative xmlns:adec="http://schemas.microsoft.com/office/drawing/2017/decorative" val="1"/>
              </a:ext>
            </a:extLst>
          </p:cNvPr>
          <p:cNvSpPr>
            <a:spLocks/>
          </p:cNvSpPr>
          <p:nvPr/>
        </p:nvSpPr>
        <p:spPr>
          <a:xfrm>
            <a:off x="6411382" y="1456069"/>
            <a:ext cx="106666" cy="14623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8" name="TextBox 57">
            <a:extLst>
              <a:ext uri="{FF2B5EF4-FFF2-40B4-BE49-F238E27FC236}">
                <a16:creationId xmlns:a16="http://schemas.microsoft.com/office/drawing/2014/main" id="{E6B148E9-0748-5522-ABC1-528D3E5F4495}"/>
              </a:ext>
            </a:extLst>
          </p:cNvPr>
          <p:cNvSpPr txBox="1">
            <a:spLocks/>
          </p:cNvSpPr>
          <p:nvPr/>
        </p:nvSpPr>
        <p:spPr>
          <a:xfrm>
            <a:off x="6469198" y="1725504"/>
            <a:ext cx="800115" cy="553926"/>
          </a:xfrm>
          <a:prstGeom prst="rect">
            <a:avLst/>
          </a:prstGeom>
          <a:noFill/>
        </p:spPr>
        <p:txBody>
          <a:bodyPr wrap="none" rtlCol="0" anchor="ctr" anchorCtr="0">
            <a:spAutoFit/>
          </a:bodyPr>
          <a:lstStyle/>
          <a:p>
            <a:pPr algn="ctr" defTabSz="554437">
              <a:defRPr/>
            </a:pPr>
            <a:r>
              <a:rPr lang="en-US" sz="3000" b="1">
                <a:solidFill>
                  <a:srgbClr val="15466D"/>
                </a:solidFill>
                <a:latin typeface="Montserrat SemiBold" pitchFamily="2" charset="77"/>
                <a:ea typeface="+mn-lt"/>
                <a:cs typeface="+mn-lt"/>
              </a:rPr>
              <a:t>04.</a:t>
            </a:r>
          </a:p>
        </p:txBody>
      </p:sp>
      <p:sp>
        <p:nvSpPr>
          <p:cNvPr id="41" name="Subtitle 2">
            <a:extLst>
              <a:ext uri="{FF2B5EF4-FFF2-40B4-BE49-F238E27FC236}">
                <a16:creationId xmlns:a16="http://schemas.microsoft.com/office/drawing/2014/main" id="{A86BAD4E-2924-0D1A-7900-0E808BB0D785}"/>
              </a:ext>
            </a:extLst>
          </p:cNvPr>
          <p:cNvSpPr txBox="1">
            <a:spLocks/>
          </p:cNvSpPr>
          <p:nvPr/>
        </p:nvSpPr>
        <p:spPr>
          <a:xfrm>
            <a:off x="7327125" y="1621340"/>
            <a:ext cx="4225629" cy="1184786"/>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lnSpc>
                <a:spcPct val="100000"/>
              </a:lnSpc>
              <a:spcBef>
                <a:spcPts val="0"/>
              </a:spcBef>
              <a:buFontTx/>
              <a:defRPr/>
            </a:pPr>
            <a:r>
              <a:rPr lang="en-US" sz="1100" b="1">
                <a:solidFill>
                  <a:srgbClr val="494949"/>
                </a:solidFill>
                <a:latin typeface="Roboto Condensed Light" panose="02000000000000000000" pitchFamily="2" charset="0"/>
                <a:ea typeface="+mn-lt"/>
                <a:cs typeface="+mn-lt"/>
              </a:rPr>
              <a:t>System &amp; Data Integration</a:t>
            </a:r>
          </a:p>
          <a:p>
            <a:pPr marL="628604" lvl="1" indent="-171450" algn="l" defTabSz="914309" fontAlgn="ctr">
              <a:lnSpc>
                <a:spcPct val="100000"/>
              </a:lnSpc>
              <a:spcBef>
                <a:spcPts val="0"/>
              </a:spcBef>
              <a:buFont typeface="Arial" panose="020B0604020202020204" pitchFamily="34" charset="0"/>
              <a:buChar char="○"/>
              <a:defRPr/>
            </a:pPr>
            <a:r>
              <a:rPr lang="en-US" sz="1100">
                <a:solidFill>
                  <a:srgbClr val="494949"/>
                </a:solidFill>
                <a:latin typeface="Roboto Condensed Light" panose="02000000000000000000" pitchFamily="2" charset="0"/>
                <a:ea typeface="+mn-lt"/>
                <a:cs typeface="+mn-lt"/>
              </a:rPr>
              <a:t>Agent Assist uses API connections to our CRM and Knowledge Base.</a:t>
            </a:r>
          </a:p>
          <a:p>
            <a:pPr marL="628604" lvl="1" indent="-171450" algn="l" defTabSz="914309" fontAlgn="ctr">
              <a:lnSpc>
                <a:spcPct val="100000"/>
              </a:lnSpc>
              <a:spcBef>
                <a:spcPts val="0"/>
              </a:spcBef>
              <a:buFont typeface="Arial" panose="020B0604020202020204" pitchFamily="34" charset="0"/>
              <a:buChar char="○"/>
              <a:defRPr/>
            </a:pPr>
            <a:r>
              <a:rPr lang="en-US" sz="1100">
                <a:solidFill>
                  <a:srgbClr val="494949"/>
                </a:solidFill>
                <a:latin typeface="Roboto Condensed Light" panose="02000000000000000000" pitchFamily="2" charset="0"/>
                <a:ea typeface="+mn-lt"/>
                <a:cs typeface="+mn-lt"/>
              </a:rPr>
              <a:t>Call audio and transcripts are captured in a cloud data lake for ongoing model improvement.</a:t>
            </a:r>
          </a:p>
          <a:p>
            <a:pPr marL="628604" lvl="1" indent="-171450" algn="l" defTabSz="914309" fontAlgn="ctr">
              <a:lnSpc>
                <a:spcPct val="100000"/>
              </a:lnSpc>
              <a:spcBef>
                <a:spcPts val="0"/>
              </a:spcBef>
              <a:buFont typeface="Arial" panose="020B0604020202020204" pitchFamily="34" charset="0"/>
              <a:buChar char="○"/>
              <a:defRPr/>
            </a:pPr>
            <a:r>
              <a:rPr lang="en-US" sz="1100">
                <a:solidFill>
                  <a:srgbClr val="494949"/>
                </a:solidFill>
                <a:latin typeface="Roboto Condensed Light" panose="02000000000000000000" pitchFamily="2" charset="0"/>
                <a:ea typeface="+mn-lt"/>
                <a:cs typeface="+mn-lt"/>
              </a:rPr>
              <a:t>Real-time dashboards allow supervisors to monitor call volumes and AI suggestions usage rates.</a:t>
            </a:r>
          </a:p>
        </p:txBody>
      </p:sp>
      <p:sp>
        <p:nvSpPr>
          <p:cNvPr id="20" name="Rectangle 19">
            <a:extLst>
              <a:ext uri="{FF2B5EF4-FFF2-40B4-BE49-F238E27FC236}">
                <a16:creationId xmlns:a16="http://schemas.microsoft.com/office/drawing/2014/main" id="{7C9539A1-E6E6-8E31-4DAE-E684C86E9462}"/>
              </a:ext>
              <a:ext uri="{C183D7F6-B498-43B3-948B-1728B52AA6E4}">
                <adec:decorative xmlns:adec="http://schemas.microsoft.com/office/drawing/2017/decorative" val="1"/>
              </a:ext>
            </a:extLst>
          </p:cNvPr>
          <p:cNvSpPr>
            <a:spLocks/>
          </p:cNvSpPr>
          <p:nvPr/>
        </p:nvSpPr>
        <p:spPr>
          <a:xfrm>
            <a:off x="6411383" y="3091868"/>
            <a:ext cx="5412443" cy="14623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21" name="Rectangle 20">
            <a:extLst>
              <a:ext uri="{FF2B5EF4-FFF2-40B4-BE49-F238E27FC236}">
                <a16:creationId xmlns:a16="http://schemas.microsoft.com/office/drawing/2014/main" id="{3D6F8E5F-6D52-94A7-C349-CD27BD69CC6A}"/>
              </a:ext>
              <a:ext uri="{C183D7F6-B498-43B3-948B-1728B52AA6E4}">
                <adec:decorative xmlns:adec="http://schemas.microsoft.com/office/drawing/2017/decorative" val="1"/>
              </a:ext>
            </a:extLst>
          </p:cNvPr>
          <p:cNvSpPr>
            <a:spLocks/>
          </p:cNvSpPr>
          <p:nvPr/>
        </p:nvSpPr>
        <p:spPr>
          <a:xfrm>
            <a:off x="6411381" y="3091868"/>
            <a:ext cx="106666" cy="1462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9" name="TextBox 58">
            <a:extLst>
              <a:ext uri="{FF2B5EF4-FFF2-40B4-BE49-F238E27FC236}">
                <a16:creationId xmlns:a16="http://schemas.microsoft.com/office/drawing/2014/main" id="{3C8618CF-2CA3-4DBF-7536-22753EA48754}"/>
              </a:ext>
            </a:extLst>
          </p:cNvPr>
          <p:cNvSpPr txBox="1">
            <a:spLocks/>
          </p:cNvSpPr>
          <p:nvPr/>
        </p:nvSpPr>
        <p:spPr>
          <a:xfrm>
            <a:off x="6487626" y="3361303"/>
            <a:ext cx="763252" cy="553926"/>
          </a:xfrm>
          <a:prstGeom prst="rect">
            <a:avLst/>
          </a:prstGeom>
          <a:noFill/>
        </p:spPr>
        <p:txBody>
          <a:bodyPr wrap="none" rtlCol="0" anchor="ctr" anchorCtr="0">
            <a:spAutoFit/>
          </a:bodyPr>
          <a:lstStyle/>
          <a:p>
            <a:pPr algn="ctr" defTabSz="554437">
              <a:defRPr/>
            </a:pPr>
            <a:r>
              <a:rPr lang="en-US" sz="3000" b="1">
                <a:solidFill>
                  <a:srgbClr val="299C47"/>
                </a:solidFill>
                <a:latin typeface="Montserrat SemiBold" pitchFamily="2" charset="77"/>
                <a:ea typeface="+mn-lt"/>
                <a:cs typeface="+mn-lt"/>
              </a:rPr>
              <a:t>05.</a:t>
            </a:r>
          </a:p>
        </p:txBody>
      </p:sp>
      <p:sp>
        <p:nvSpPr>
          <p:cNvPr id="44" name="Subtitle 2">
            <a:extLst>
              <a:ext uri="{FF2B5EF4-FFF2-40B4-BE49-F238E27FC236}">
                <a16:creationId xmlns:a16="http://schemas.microsoft.com/office/drawing/2014/main" id="{E6A53503-6CA7-B463-49E4-8AA64E9FF36E}"/>
              </a:ext>
            </a:extLst>
          </p:cNvPr>
          <p:cNvSpPr txBox="1">
            <a:spLocks/>
          </p:cNvSpPr>
          <p:nvPr/>
        </p:nvSpPr>
        <p:spPr>
          <a:xfrm>
            <a:off x="7368825" y="3450026"/>
            <a:ext cx="4155340" cy="846276"/>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lnSpc>
                <a:spcPct val="100000"/>
              </a:lnSpc>
              <a:spcBef>
                <a:spcPts val="0"/>
              </a:spcBef>
              <a:buFontTx/>
              <a:defRPr/>
            </a:pPr>
            <a:r>
              <a:rPr lang="en-US" sz="1100" b="1">
                <a:solidFill>
                  <a:srgbClr val="494949"/>
                </a:solidFill>
                <a:latin typeface="Roboto Condensed Light" panose="02000000000000000000" pitchFamily="2" charset="0"/>
                <a:ea typeface="+mn-lt"/>
                <a:cs typeface="+mn-lt"/>
              </a:rPr>
              <a:t>Compliance &amp; Governance</a:t>
            </a:r>
          </a:p>
          <a:p>
            <a:pPr marL="628604" lvl="1" indent="-171450" algn="l" defTabSz="914309" fontAlgn="ctr">
              <a:lnSpc>
                <a:spcPct val="100000"/>
              </a:lnSpc>
              <a:spcBef>
                <a:spcPts val="0"/>
              </a:spcBef>
              <a:buFont typeface="Arial" panose="020B0604020202020204" pitchFamily="34" charset="0"/>
              <a:buChar char="○"/>
              <a:defRPr/>
            </a:pPr>
            <a:r>
              <a:rPr lang="en-US" sz="1100">
                <a:solidFill>
                  <a:srgbClr val="494949"/>
                </a:solidFill>
                <a:latin typeface="Roboto Condensed Light" panose="02000000000000000000" pitchFamily="2" charset="0"/>
                <a:ea typeface="+mn-lt"/>
                <a:cs typeface="+mn-lt"/>
              </a:rPr>
              <a:t>All customer data usage complies with state insurance regulations and the broader company privacy policy.</a:t>
            </a:r>
          </a:p>
          <a:p>
            <a:pPr marL="628604" lvl="1" indent="-171450" algn="l" defTabSz="914309" fontAlgn="ctr">
              <a:lnSpc>
                <a:spcPct val="100000"/>
              </a:lnSpc>
              <a:spcBef>
                <a:spcPts val="0"/>
              </a:spcBef>
              <a:buFont typeface="Arial" panose="020B0604020202020204" pitchFamily="34" charset="0"/>
              <a:buChar char="○"/>
              <a:defRPr/>
            </a:pPr>
            <a:r>
              <a:rPr lang="en-US" sz="1100">
                <a:solidFill>
                  <a:srgbClr val="494949"/>
                </a:solidFill>
                <a:latin typeface="Roboto Condensed Light" panose="02000000000000000000" pitchFamily="2" charset="0"/>
                <a:ea typeface="+mn-lt"/>
                <a:cs typeface="+mn-lt"/>
              </a:rPr>
              <a:t>Monthly AI audits check for suggestion accuracy, bias, and potential data leaks.</a:t>
            </a:r>
          </a:p>
        </p:txBody>
      </p:sp>
      <p:sp>
        <p:nvSpPr>
          <p:cNvPr id="22" name="Rectangle 21">
            <a:extLst>
              <a:ext uri="{FF2B5EF4-FFF2-40B4-BE49-F238E27FC236}">
                <a16:creationId xmlns:a16="http://schemas.microsoft.com/office/drawing/2014/main" id="{605D9247-7394-D403-FA13-8DCE7D2AAAD1}"/>
              </a:ext>
              <a:ext uri="{C183D7F6-B498-43B3-948B-1728B52AA6E4}">
                <adec:decorative xmlns:adec="http://schemas.microsoft.com/office/drawing/2017/decorative" val="1"/>
              </a:ext>
            </a:extLst>
          </p:cNvPr>
          <p:cNvSpPr>
            <a:spLocks/>
          </p:cNvSpPr>
          <p:nvPr/>
        </p:nvSpPr>
        <p:spPr>
          <a:xfrm>
            <a:off x="6411384" y="4866426"/>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23" name="Rectangle 22">
            <a:extLst>
              <a:ext uri="{FF2B5EF4-FFF2-40B4-BE49-F238E27FC236}">
                <a16:creationId xmlns:a16="http://schemas.microsoft.com/office/drawing/2014/main" id="{3A4CB1E6-7AAE-97AC-05C9-4C6C75437BB8}"/>
              </a:ext>
              <a:ext uri="{C183D7F6-B498-43B3-948B-1728B52AA6E4}">
                <adec:decorative xmlns:adec="http://schemas.microsoft.com/office/drawing/2017/decorative" val="1"/>
              </a:ext>
            </a:extLst>
          </p:cNvPr>
          <p:cNvSpPr>
            <a:spLocks/>
          </p:cNvSpPr>
          <p:nvPr/>
        </p:nvSpPr>
        <p:spPr>
          <a:xfrm>
            <a:off x="6411382" y="4866426"/>
            <a:ext cx="106666" cy="14623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60" name="TextBox 59">
            <a:extLst>
              <a:ext uri="{FF2B5EF4-FFF2-40B4-BE49-F238E27FC236}">
                <a16:creationId xmlns:a16="http://schemas.microsoft.com/office/drawing/2014/main" id="{A72C1BFA-0605-DEB8-CC21-EC79B411ACF2}"/>
              </a:ext>
            </a:extLst>
          </p:cNvPr>
          <p:cNvSpPr txBox="1">
            <a:spLocks/>
          </p:cNvSpPr>
          <p:nvPr/>
        </p:nvSpPr>
        <p:spPr>
          <a:xfrm>
            <a:off x="6479614" y="5135861"/>
            <a:ext cx="779280" cy="553926"/>
          </a:xfrm>
          <a:prstGeom prst="rect">
            <a:avLst/>
          </a:prstGeom>
          <a:noFill/>
        </p:spPr>
        <p:txBody>
          <a:bodyPr wrap="none" rtlCol="0" anchor="ctr" anchorCtr="0">
            <a:spAutoFit/>
          </a:bodyPr>
          <a:lstStyle/>
          <a:p>
            <a:pPr algn="ctr" defTabSz="554437">
              <a:defRPr/>
            </a:pPr>
            <a:r>
              <a:rPr lang="en-US" sz="3000" b="1">
                <a:solidFill>
                  <a:srgbClr val="494A4A"/>
                </a:solidFill>
                <a:latin typeface="Montserrat SemiBold" pitchFamily="2" charset="77"/>
                <a:ea typeface="+mn-lt"/>
                <a:cs typeface="+mn-lt"/>
              </a:rPr>
              <a:t>06.</a:t>
            </a:r>
          </a:p>
        </p:txBody>
      </p:sp>
      <p:sp>
        <p:nvSpPr>
          <p:cNvPr id="47" name="Subtitle 2">
            <a:extLst>
              <a:ext uri="{FF2B5EF4-FFF2-40B4-BE49-F238E27FC236}">
                <a16:creationId xmlns:a16="http://schemas.microsoft.com/office/drawing/2014/main" id="{084481A1-EDED-BCDF-D2DF-3704DE274CE0}"/>
              </a:ext>
            </a:extLst>
          </p:cNvPr>
          <p:cNvSpPr txBox="1">
            <a:spLocks/>
          </p:cNvSpPr>
          <p:nvPr/>
        </p:nvSpPr>
        <p:spPr>
          <a:xfrm>
            <a:off x="7368825" y="5005184"/>
            <a:ext cx="4155340" cy="846276"/>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lnSpc>
                <a:spcPct val="100000"/>
              </a:lnSpc>
              <a:spcBef>
                <a:spcPts val="0"/>
              </a:spcBef>
              <a:buFontTx/>
              <a:defRPr/>
            </a:pPr>
            <a:r>
              <a:rPr lang="en-US" sz="1100" b="1">
                <a:solidFill>
                  <a:srgbClr val="494949"/>
                </a:solidFill>
                <a:latin typeface="Roboto Condensed Light" panose="02000000000000000000" pitchFamily="2" charset="0"/>
                <a:ea typeface="+mn-lt"/>
                <a:cs typeface="+mn-lt"/>
              </a:rPr>
              <a:t>Validation &amp; Stakeholder Sign-off</a:t>
            </a:r>
          </a:p>
          <a:p>
            <a:pPr marL="628604" lvl="1" indent="-171450" algn="l" defTabSz="914309" fontAlgn="ctr">
              <a:lnSpc>
                <a:spcPct val="100000"/>
              </a:lnSpc>
              <a:spcBef>
                <a:spcPts val="0"/>
              </a:spcBef>
              <a:buFont typeface="Arial" panose="020B0604020202020204" pitchFamily="34" charset="0"/>
              <a:buChar char="○"/>
              <a:defRPr/>
            </a:pPr>
            <a:r>
              <a:rPr lang="en-US" sz="1100">
                <a:solidFill>
                  <a:srgbClr val="494949"/>
                </a:solidFill>
                <a:latin typeface="Roboto Condensed Light" panose="02000000000000000000" pitchFamily="2" charset="0"/>
                <a:ea typeface="+mn-lt"/>
                <a:cs typeface="+mn-lt"/>
              </a:rPr>
              <a:t>Pilot testers (10 agents) confirm the system reduces average handle time by ~25% in initial trials.</a:t>
            </a:r>
          </a:p>
          <a:p>
            <a:pPr marL="628604" lvl="1" indent="-171450" algn="l" defTabSz="914309" fontAlgn="ctr">
              <a:lnSpc>
                <a:spcPct val="100000"/>
              </a:lnSpc>
              <a:spcBef>
                <a:spcPts val="0"/>
              </a:spcBef>
              <a:buFont typeface="Arial" panose="020B0604020202020204" pitchFamily="34" charset="0"/>
              <a:buChar char="○"/>
              <a:defRPr/>
            </a:pPr>
            <a:r>
              <a:rPr lang="en-US" sz="1100">
                <a:solidFill>
                  <a:srgbClr val="494949"/>
                </a:solidFill>
                <a:latin typeface="Roboto Condensed Light" panose="02000000000000000000" pitchFamily="2" charset="0"/>
                <a:ea typeface="+mn-lt"/>
                <a:cs typeface="+mn-lt"/>
              </a:rPr>
              <a:t>Head of Claims supports full rollout, given strong pilot feedback and improved policy resolution rates.</a:t>
            </a:r>
          </a:p>
        </p:txBody>
      </p:sp>
    </p:spTree>
    <p:extLst>
      <p:ext uri="{BB962C8B-B14F-4D97-AF65-F5344CB8AC3E}">
        <p14:creationId xmlns:p14="http://schemas.microsoft.com/office/powerpoint/2010/main" val="37185304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C1EB2-2413-DEA1-07AE-D47F9383DB6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74D19C3-EDE8-BC66-4597-DDB06776E355}"/>
              </a:ext>
            </a:extLst>
          </p:cNvPr>
          <p:cNvSpPr>
            <a:spLocks noGrp="1"/>
          </p:cNvSpPr>
          <p:nvPr>
            <p:ph type="title"/>
          </p:nvPr>
        </p:nvSpPr>
        <p:spPr>
          <a:xfrm>
            <a:off x="354854" y="545146"/>
            <a:ext cx="6027690" cy="844229"/>
          </a:xfrm>
        </p:spPr>
        <p:txBody>
          <a:bodyPr/>
          <a:lstStyle/>
          <a:p>
            <a:r>
              <a:rPr lang="en-US" sz="3200">
                <a:solidFill>
                  <a:schemeClr val="accent1"/>
                </a:solidFill>
              </a:rPr>
              <a:t>2.2.2</a:t>
            </a:r>
            <a:r>
              <a:rPr lang="en-US" sz="3200"/>
              <a:t> Map your target-state process</a:t>
            </a:r>
          </a:p>
        </p:txBody>
      </p:sp>
      <p:sp>
        <p:nvSpPr>
          <p:cNvPr id="12" name="Text Placeholder 6">
            <a:extLst>
              <a:ext uri="{FF2B5EF4-FFF2-40B4-BE49-F238E27FC236}">
                <a16:creationId xmlns:a16="http://schemas.microsoft.com/office/drawing/2014/main" id="{9D6B389E-0640-DDA1-FDFB-6BA69A662DB2}"/>
              </a:ext>
            </a:extLst>
          </p:cNvPr>
          <p:cNvSpPr txBox="1">
            <a:spLocks/>
          </p:cNvSpPr>
          <p:nvPr/>
        </p:nvSpPr>
        <p:spPr>
          <a:xfrm>
            <a:off x="350625" y="1769605"/>
            <a:ext cx="6460544"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a:solidFill>
                  <a:srgbClr val="F17A26"/>
                </a:solidFill>
                <a:ea typeface="+mn-lt"/>
                <a:cs typeface="+mn-lt"/>
              </a:rPr>
              <a:t>Objective: Map your target-state process to understand how your final </a:t>
            </a:r>
            <a:r>
              <a:rPr lang="en-US" sz="1400" err="1">
                <a:solidFill>
                  <a:srgbClr val="F17A26"/>
                </a:solidFill>
                <a:ea typeface="+mn-lt"/>
                <a:cs typeface="+mn-lt"/>
              </a:rPr>
              <a:t>AI+CX</a:t>
            </a:r>
            <a:r>
              <a:rPr lang="en-US" sz="1400">
                <a:solidFill>
                  <a:srgbClr val="F17A26"/>
                </a:solidFill>
                <a:ea typeface="+mn-lt"/>
                <a:cs typeface="+mn-lt"/>
              </a:rPr>
              <a:t> solution will be used.</a:t>
            </a:r>
          </a:p>
        </p:txBody>
      </p:sp>
      <p:sp>
        <p:nvSpPr>
          <p:cNvPr id="4" name="Text Placeholder 3">
            <a:extLst>
              <a:ext uri="{FF2B5EF4-FFF2-40B4-BE49-F238E27FC236}">
                <a16:creationId xmlns:a16="http://schemas.microsoft.com/office/drawing/2014/main" id="{E8465B2E-3927-163D-B76E-982200635A2E}"/>
              </a:ext>
            </a:extLst>
          </p:cNvPr>
          <p:cNvSpPr>
            <a:spLocks noGrp="1"/>
          </p:cNvSpPr>
          <p:nvPr>
            <p:ph type="body" sz="quarter" idx="11"/>
          </p:nvPr>
        </p:nvSpPr>
        <p:spPr>
          <a:xfrm>
            <a:off x="350625" y="2473578"/>
            <a:ext cx="4115672" cy="269713"/>
          </a:xfrm>
        </p:spPr>
        <p:txBody>
          <a:bodyPr/>
          <a:lstStyle/>
          <a:p>
            <a:r>
              <a:rPr lang="en-US" sz="1600">
                <a:latin typeface="Exo" panose="02000503000000000000" pitchFamily="2" charset="77"/>
              </a:rPr>
              <a:t>2 hours</a:t>
            </a:r>
          </a:p>
        </p:txBody>
      </p:sp>
      <p:sp>
        <p:nvSpPr>
          <p:cNvPr id="5" name="Text Placeholder 4">
            <a:extLst>
              <a:ext uri="{FF2B5EF4-FFF2-40B4-BE49-F238E27FC236}">
                <a16:creationId xmlns:a16="http://schemas.microsoft.com/office/drawing/2014/main" id="{1F8B9EE6-2A3A-B558-B502-D565747074BC}"/>
              </a:ext>
            </a:extLst>
          </p:cNvPr>
          <p:cNvSpPr>
            <a:spLocks noGrp="1"/>
          </p:cNvSpPr>
          <p:nvPr>
            <p:ph type="body" sz="quarter" idx="33"/>
          </p:nvPr>
        </p:nvSpPr>
        <p:spPr>
          <a:xfrm>
            <a:off x="350625" y="2914360"/>
            <a:ext cx="5910816" cy="2514891"/>
          </a:xfrm>
          <a:prstGeom prst="rect">
            <a:avLst/>
          </a:prstGeom>
        </p:spPr>
        <p:txBody>
          <a:bodyPr lIns="0" tIns="0" rIns="0" bIns="0" numCol="1" spcCol="292608" anchor="t"/>
          <a:lstStyle/>
          <a:p>
            <a:pPr marL="342832" indent="-342832">
              <a:buAutoNum type="arabicPeriod"/>
            </a:pPr>
            <a:r>
              <a:rPr lang="en-US" dirty="0">
                <a:latin typeface="+mn-lt"/>
              </a:rPr>
              <a:t>Read through both the </a:t>
            </a:r>
            <a:r>
              <a:rPr lang="en-US" b="1" dirty="0">
                <a:latin typeface="+mn-lt"/>
              </a:rPr>
              <a:t>sample template</a:t>
            </a:r>
            <a:r>
              <a:rPr lang="en-US" dirty="0">
                <a:latin typeface="+mn-lt"/>
              </a:rPr>
              <a:t> as well as the </a:t>
            </a:r>
            <a:r>
              <a:rPr lang="en-US" b="1" dirty="0">
                <a:latin typeface="+mn-lt"/>
              </a:rPr>
              <a:t>completed example</a:t>
            </a:r>
            <a:r>
              <a:rPr lang="en-US" dirty="0">
                <a:latin typeface="+mn-lt"/>
              </a:rPr>
              <a:t> included in this section to understand the details and context around mapping the </a:t>
            </a:r>
            <a:r>
              <a:rPr lang="en-US" b="1" dirty="0">
                <a:latin typeface="+mn-lt"/>
              </a:rPr>
              <a:t>target-state process </a:t>
            </a:r>
            <a:r>
              <a:rPr lang="en-US" dirty="0">
                <a:latin typeface="+mn-lt"/>
              </a:rPr>
              <a:t>for your solution.</a:t>
            </a:r>
          </a:p>
          <a:p>
            <a:pPr marL="342832" indent="-342832">
              <a:buFont typeface="Arial" panose="020B0604020202020204" pitchFamily="34" charset="0"/>
              <a:buAutoNum type="arabicPeriod"/>
            </a:pPr>
            <a:r>
              <a:rPr lang="en-US" dirty="0">
                <a:latin typeface="+mn-lt"/>
              </a:rPr>
              <a:t>Open the </a:t>
            </a:r>
            <a:r>
              <a:rPr lang="en-US" i="1" dirty="0">
                <a:latin typeface="+mn-lt"/>
              </a:rPr>
              <a:t>AI for CX: </a:t>
            </a:r>
            <a:r>
              <a:rPr lang="en-US" i="1" dirty="0">
                <a:latin typeface="+mn-lt"/>
                <a:hlinkClick r:id="rId3"/>
              </a:rPr>
              <a:t>Solution Development and Implementation Report</a:t>
            </a:r>
            <a:r>
              <a:rPr lang="en-US" i="1" dirty="0">
                <a:latin typeface="+mn-lt"/>
              </a:rPr>
              <a:t> (</a:t>
            </a:r>
            <a:r>
              <a:rPr lang="en-US" i="1" dirty="0" err="1">
                <a:latin typeface="+mn-lt"/>
              </a:rPr>
              <a:t>SDAIR</a:t>
            </a:r>
            <a:r>
              <a:rPr lang="en-US" i="1" dirty="0">
                <a:latin typeface="+mn-lt"/>
              </a:rPr>
              <a:t>)</a:t>
            </a:r>
            <a:r>
              <a:rPr lang="en-US" dirty="0">
                <a:latin typeface="+mn-lt"/>
              </a:rPr>
              <a:t> and navigate to section </a:t>
            </a:r>
            <a:r>
              <a:rPr lang="en-US" b="1" dirty="0">
                <a:latin typeface="+mn-lt"/>
              </a:rPr>
              <a:t>2.2.2.</a:t>
            </a:r>
          </a:p>
          <a:p>
            <a:pPr marL="342832" indent="-342832">
              <a:buAutoNum type="arabicPeriod"/>
            </a:pPr>
            <a:r>
              <a:rPr lang="en-US" dirty="0">
                <a:latin typeface="+mn-lt"/>
              </a:rPr>
              <a:t>Follow the </a:t>
            </a:r>
            <a:r>
              <a:rPr lang="en-US" b="1" dirty="0">
                <a:latin typeface="+mn-lt"/>
              </a:rPr>
              <a:t>prompts</a:t>
            </a:r>
            <a:r>
              <a:rPr lang="en-US" dirty="0">
                <a:latin typeface="+mn-lt"/>
              </a:rPr>
              <a:t> in the </a:t>
            </a:r>
            <a:r>
              <a:rPr lang="en-US" b="1" dirty="0">
                <a:latin typeface="+mn-lt"/>
              </a:rPr>
              <a:t>sample template</a:t>
            </a:r>
            <a:r>
              <a:rPr lang="en-US" dirty="0">
                <a:latin typeface="+mn-lt"/>
              </a:rPr>
              <a:t> that was showcased within this section and complete the </a:t>
            </a:r>
            <a:r>
              <a:rPr lang="en-US" b="1" dirty="0">
                <a:latin typeface="+mn-lt"/>
              </a:rPr>
              <a:t>target-state process </a:t>
            </a:r>
            <a:r>
              <a:rPr lang="en-US" dirty="0">
                <a:latin typeface="+mn-lt"/>
              </a:rPr>
              <a:t>section of the </a:t>
            </a:r>
            <a:r>
              <a:rPr lang="en-US" dirty="0" err="1">
                <a:latin typeface="+mn-lt"/>
              </a:rPr>
              <a:t>SDAIR</a:t>
            </a:r>
            <a:r>
              <a:rPr lang="en-US" dirty="0">
                <a:latin typeface="+mn-lt"/>
              </a:rPr>
              <a:t>. </a:t>
            </a:r>
          </a:p>
        </p:txBody>
      </p:sp>
      <p:sp>
        <p:nvSpPr>
          <p:cNvPr id="6" name="Rectangle 5">
            <a:extLst>
              <a:ext uri="{FF2B5EF4-FFF2-40B4-BE49-F238E27FC236}">
                <a16:creationId xmlns:a16="http://schemas.microsoft.com/office/drawing/2014/main" id="{9DA45AC0-7F2C-A56E-8C7D-C4FDBB92E1CD}"/>
              </a:ext>
            </a:extLst>
          </p:cNvPr>
          <p:cNvSpPr>
            <a:spLocks/>
          </p:cNvSpPr>
          <p:nvPr/>
        </p:nvSpPr>
        <p:spPr>
          <a:xfrm>
            <a:off x="853502" y="5724777"/>
            <a:ext cx="548322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dirty="0">
                <a:solidFill>
                  <a:srgbClr val="FFFFFF"/>
                </a:solidFill>
                <a:latin typeface="Exo" panose="02000503000000000000" pitchFamily="2" charset="77"/>
                <a:ea typeface="+mn-lt"/>
                <a:cs typeface="+mn-lt"/>
              </a:rPr>
              <a:t>Download </a:t>
            </a:r>
            <a:r>
              <a:rPr lang="en-US" sz="1200" dirty="0">
                <a:solidFill>
                  <a:schemeClr val="bg1"/>
                </a:solidFill>
                <a:latin typeface="Exo" panose="02000503000000000000" pitchFamily="2" charset="77"/>
                <a:ea typeface="+mn-lt"/>
                <a:cs typeface="+mn-lt"/>
              </a:rPr>
              <a:t>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Solution Development and Implementation Report</a:t>
            </a:r>
            <a:endParaRPr lang="en-US" sz="1200" dirty="0">
              <a:solidFill>
                <a:schemeClr val="bg1"/>
              </a:solidFill>
              <a:latin typeface="Exo" panose="02000503000000000000" pitchFamily="2" charset="77"/>
              <a:ea typeface="+mn-lt"/>
              <a:cs typeface="+mn-lt"/>
            </a:endParaRPr>
          </a:p>
        </p:txBody>
      </p:sp>
      <p:sp>
        <p:nvSpPr>
          <p:cNvPr id="7" name="Rectangle 6">
            <a:extLst>
              <a:ext uri="{FF2B5EF4-FFF2-40B4-BE49-F238E27FC236}">
                <a16:creationId xmlns:a16="http://schemas.microsoft.com/office/drawing/2014/main" id="{33D961C2-E367-4750-D737-CC7430652B58}"/>
              </a:ext>
              <a:ext uri="{C183D7F6-B498-43B3-948B-1728B52AA6E4}">
                <adec:decorative xmlns:adec="http://schemas.microsoft.com/office/drawing/2017/decorative" val="1"/>
              </a:ext>
            </a:extLst>
          </p:cNvPr>
          <p:cNvSpPr>
            <a:spLocks noChangeAspect="1"/>
          </p:cNvSpPr>
          <p:nvPr/>
        </p:nvSpPr>
        <p:spPr>
          <a:xfrm>
            <a:off x="274474" y="5724779"/>
            <a:ext cx="579029"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8" name="Picture 7">
            <a:extLst>
              <a:ext uri="{FF2B5EF4-FFF2-40B4-BE49-F238E27FC236}">
                <a16:creationId xmlns:a16="http://schemas.microsoft.com/office/drawing/2014/main" id="{C3FF0EC5-2095-C23C-0E05-FA22ECE47FD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20698" y="5836236"/>
            <a:ext cx="260815" cy="244963"/>
          </a:xfrm>
          <a:prstGeom prst="rect">
            <a:avLst/>
          </a:prstGeom>
        </p:spPr>
      </p:pic>
      <p:sp>
        <p:nvSpPr>
          <p:cNvPr id="2" name="Rectangle 1">
            <a:extLst>
              <a:ext uri="{FF2B5EF4-FFF2-40B4-BE49-F238E27FC236}">
                <a16:creationId xmlns:a16="http://schemas.microsoft.com/office/drawing/2014/main" id="{25EEB573-A330-7150-65B4-BF6240031DED}"/>
              </a:ext>
              <a:ext uri="{C183D7F6-B498-43B3-948B-1728B52AA6E4}">
                <adec:decorative xmlns:adec="http://schemas.microsoft.com/office/drawing/2017/decorative" val="1"/>
              </a:ext>
            </a:extLst>
          </p:cNvPr>
          <p:cNvSpPr>
            <a:spLocks/>
          </p:cNvSpPr>
          <p:nvPr/>
        </p:nvSpPr>
        <p:spPr>
          <a:xfrm>
            <a:off x="730111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A6688134-1536-F2AB-2770-72F8E60B55D4}"/>
              </a:ext>
            </a:extLst>
          </p:cNvPr>
          <p:cNvGraphicFramePr>
            <a:graphicFrameLocks/>
          </p:cNvGraphicFramePr>
          <p:nvPr>
            <p:extLst>
              <p:ext uri="{D42A27DB-BD31-4B8C-83A1-F6EECF244321}">
                <p14:modId xmlns:p14="http://schemas.microsoft.com/office/powerpoint/2010/main" val="3024839729"/>
              </p:ext>
            </p:extLst>
          </p:nvPr>
        </p:nvGraphicFramePr>
        <p:xfrm>
          <a:off x="7285762" y="936980"/>
          <a:ext cx="4453438" cy="5198945"/>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a:solidFill>
                            <a:srgbClr val="000000"/>
                          </a:solidFill>
                          <a:latin typeface="+mn-lt"/>
                          <a:ea typeface="+mn-lt"/>
                          <a:cs typeface="+mn-lt"/>
                        </a:rPr>
                        <a:t>Target-State Process Definition Template</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a:solidFill>
                            <a:srgbClr val="000000"/>
                          </a:solidFill>
                          <a:latin typeface="+mn-lt"/>
                          <a:ea typeface="+mn-lt"/>
                          <a:cs typeface="+mn-lt"/>
                        </a:rPr>
                        <a:t>Target-State Process Completed Example</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a:solidFill>
                            <a:srgbClr val="000000"/>
                          </a:solidFill>
                          <a:latin typeface="+mn-lt"/>
                          <a:ea typeface="+mn-lt"/>
                          <a:cs typeface="+mn-lt"/>
                        </a:rPr>
                        <a:t>Defined target-state process for your top use case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Implement AI for CX </a:t>
                      </a:r>
                      <a:r>
                        <a:rPr lang="en-US" sz="1200" b="0" i="0" u="none" strike="noStrike" baseline="0">
                          <a:solidFill>
                            <a:srgbClr val="000000"/>
                          </a:solidFill>
                          <a:latin typeface="+mn-lt"/>
                          <a:ea typeface="+mn-lt"/>
                          <a:cs typeface="+mn-lt"/>
                        </a:rPr>
                        <a:t>blueprint</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AI for CX </a:t>
                      </a:r>
                      <a:r>
                        <a:rPr lang="en-US" sz="1200" b="0" i="1" u="none" strike="noStrike" baseline="0" err="1">
                          <a:solidFill>
                            <a:srgbClr val="000000"/>
                          </a:solidFill>
                          <a:latin typeface="+mn-lt"/>
                          <a:ea typeface="+mn-lt"/>
                          <a:cs typeface="+mn-lt"/>
                        </a:rPr>
                        <a:t>SDAIR</a:t>
                      </a:r>
                      <a:endParaRPr lang="en-US" sz="1200" b="0" i="1" u="none" strike="noStrike" baseline="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business stakeholders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10970280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E692E37-6F11-E098-E9FD-6AF0CE620374}"/>
              </a:ext>
            </a:extLst>
          </p:cNvPr>
          <p:cNvSpPr>
            <a:spLocks noGrp="1"/>
          </p:cNvSpPr>
          <p:nvPr>
            <p:ph type="title"/>
          </p:nvPr>
        </p:nvSpPr>
        <p:spPr>
          <a:xfrm>
            <a:off x="354854" y="530022"/>
            <a:ext cx="6558804" cy="503971"/>
          </a:xfrm>
        </p:spPr>
        <p:txBody>
          <a:bodyPr/>
          <a:lstStyle/>
          <a:p>
            <a:r>
              <a:rPr lang="en-US" sz="3600">
                <a:solidFill>
                  <a:schemeClr val="accent1"/>
                </a:solidFill>
              </a:rPr>
              <a:t>Define your user requirements</a:t>
            </a:r>
          </a:p>
        </p:txBody>
      </p:sp>
      <p:sp>
        <p:nvSpPr>
          <p:cNvPr id="9" name="Text Placeholder 3">
            <a:extLst>
              <a:ext uri="{FF2B5EF4-FFF2-40B4-BE49-F238E27FC236}">
                <a16:creationId xmlns:a16="http://schemas.microsoft.com/office/drawing/2014/main" id="{66290FED-09C3-E39D-866E-ADAE7DB2F837}"/>
              </a:ext>
            </a:extLst>
          </p:cNvPr>
          <p:cNvSpPr txBox="1">
            <a:spLocks/>
          </p:cNvSpPr>
          <p:nvPr/>
        </p:nvSpPr>
        <p:spPr>
          <a:xfrm>
            <a:off x="264162" y="1707160"/>
            <a:ext cx="6255245" cy="669891"/>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FontTx/>
              <a:buNone/>
            </a:pPr>
            <a:r>
              <a:rPr lang="en-US" sz="1800">
                <a:solidFill>
                  <a:srgbClr val="2576B7"/>
                </a:solidFill>
                <a:latin typeface="Montserrat Medium" panose="00000600000000000000" pitchFamily="2" charset="0"/>
                <a:ea typeface="+mn-lt"/>
                <a:cs typeface="+mn-lt"/>
              </a:rPr>
              <a:t>Why user requirements matter</a:t>
            </a:r>
          </a:p>
        </p:txBody>
      </p:sp>
      <p:sp>
        <p:nvSpPr>
          <p:cNvPr id="10" name="Text Placeholder 4">
            <a:extLst>
              <a:ext uri="{FF2B5EF4-FFF2-40B4-BE49-F238E27FC236}">
                <a16:creationId xmlns:a16="http://schemas.microsoft.com/office/drawing/2014/main" id="{7CD1C75D-F86B-8CD3-AE80-42359ED4F459}"/>
              </a:ext>
            </a:extLst>
          </p:cNvPr>
          <p:cNvSpPr txBox="1">
            <a:spLocks/>
          </p:cNvSpPr>
          <p:nvPr/>
        </p:nvSpPr>
        <p:spPr>
          <a:xfrm>
            <a:off x="418800" y="2298670"/>
            <a:ext cx="6255245" cy="2602633"/>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400">
                <a:solidFill>
                  <a:srgbClr val="494949"/>
                </a:solidFill>
                <a:latin typeface="Roboto Condensed Light"/>
                <a:ea typeface="+mn-lt"/>
                <a:cs typeface="+mn-lt"/>
              </a:rPr>
              <a:t>Clearly specifying </a:t>
            </a:r>
            <a:r>
              <a:rPr lang="en-US" sz="1400" b="1">
                <a:solidFill>
                  <a:srgbClr val="494949"/>
                </a:solidFill>
                <a:latin typeface="Roboto Condensed Light"/>
                <a:ea typeface="+mn-lt"/>
                <a:cs typeface="+mn-lt"/>
              </a:rPr>
              <a:t>user requirements</a:t>
            </a:r>
            <a:r>
              <a:rPr lang="en-US" sz="1400">
                <a:solidFill>
                  <a:srgbClr val="494949"/>
                </a:solidFill>
                <a:latin typeface="Roboto Condensed Light"/>
                <a:ea typeface="+mn-lt"/>
                <a:cs typeface="+mn-lt"/>
              </a:rPr>
              <a:t> ensures your AI solution meets the actual needs of the people who will interact with it – be they frontline agents, supervisors, or end customers. In AI and CX projects, it’s especially easy for technical capabilities to overshadow </a:t>
            </a:r>
            <a:r>
              <a:rPr lang="en-US" sz="1400" b="1">
                <a:solidFill>
                  <a:srgbClr val="494949"/>
                </a:solidFill>
                <a:latin typeface="Roboto Condensed Light"/>
                <a:ea typeface="+mn-lt"/>
                <a:cs typeface="+mn-lt"/>
              </a:rPr>
              <a:t>practical usability</a:t>
            </a:r>
            <a:r>
              <a:rPr lang="en-US" sz="1400">
                <a:solidFill>
                  <a:srgbClr val="494949"/>
                </a:solidFill>
                <a:latin typeface="Roboto Condensed Light"/>
                <a:ea typeface="+mn-lt"/>
                <a:cs typeface="+mn-lt"/>
              </a:rPr>
              <a:t> and </a:t>
            </a:r>
            <a:r>
              <a:rPr lang="en-US" sz="1400" b="1">
                <a:solidFill>
                  <a:srgbClr val="494949"/>
                </a:solidFill>
                <a:latin typeface="Roboto Condensed Light"/>
                <a:ea typeface="+mn-lt"/>
                <a:cs typeface="+mn-lt"/>
              </a:rPr>
              <a:t>user satisfaction</a:t>
            </a:r>
            <a:r>
              <a:rPr lang="en-US" sz="1400">
                <a:solidFill>
                  <a:srgbClr val="494949"/>
                </a:solidFill>
                <a:latin typeface="Roboto Condensed Light"/>
                <a:ea typeface="+mn-lt"/>
                <a:cs typeface="+mn-lt"/>
              </a:rPr>
              <a:t>, making this step vital to long-term success.</a:t>
            </a:r>
          </a:p>
          <a:p>
            <a:pPr marL="0" indent="0">
              <a:buFontTx/>
              <a:buNone/>
            </a:pPr>
            <a:r>
              <a:rPr lang="en-US" sz="1400">
                <a:solidFill>
                  <a:srgbClr val="494949"/>
                </a:solidFill>
                <a:latin typeface="Roboto Condensed Light"/>
                <a:ea typeface="+mn-lt"/>
                <a:cs typeface="+mn-lt"/>
              </a:rPr>
              <a:t>Well-defined user requirements help you:</a:t>
            </a:r>
          </a:p>
          <a:p>
            <a:pPr fontAlgn="ctr"/>
            <a:r>
              <a:rPr lang="en-US" sz="1400" b="1">
                <a:solidFill>
                  <a:srgbClr val="494949"/>
                </a:solidFill>
                <a:latin typeface="Roboto Condensed Light"/>
                <a:ea typeface="+mn-lt"/>
                <a:cs typeface="+mn-lt"/>
              </a:rPr>
              <a:t>Build user-centric solutions</a:t>
            </a:r>
            <a:r>
              <a:rPr lang="en-US" sz="1400">
                <a:solidFill>
                  <a:srgbClr val="494949"/>
                </a:solidFill>
                <a:latin typeface="Roboto Condensed Light"/>
                <a:ea typeface="+mn-lt"/>
                <a:cs typeface="+mn-lt"/>
              </a:rPr>
              <a:t>, ensuring the AI tool delivers real value rather than just novel features.</a:t>
            </a:r>
          </a:p>
          <a:p>
            <a:pPr fontAlgn="ctr"/>
            <a:r>
              <a:rPr lang="en-US" sz="1400" b="1">
                <a:solidFill>
                  <a:srgbClr val="494949"/>
                </a:solidFill>
                <a:latin typeface="Roboto Condensed Light"/>
                <a:ea typeface="+mn-lt"/>
                <a:cs typeface="+mn-lt"/>
              </a:rPr>
              <a:t>Prevent adoption barriers</a:t>
            </a:r>
            <a:r>
              <a:rPr lang="en-US" sz="1400">
                <a:solidFill>
                  <a:srgbClr val="494949"/>
                </a:solidFill>
                <a:latin typeface="Roboto Condensed Light"/>
                <a:ea typeface="+mn-lt"/>
                <a:cs typeface="+mn-lt"/>
              </a:rPr>
              <a:t>, as early user feedback can highlight potential friction points before they become major headaches.</a:t>
            </a:r>
          </a:p>
          <a:p>
            <a:pPr fontAlgn="ctr"/>
            <a:r>
              <a:rPr lang="en-US" sz="1400" b="1">
                <a:solidFill>
                  <a:srgbClr val="494949"/>
                </a:solidFill>
                <a:latin typeface="Roboto Condensed Light"/>
                <a:ea typeface="+mn-lt"/>
                <a:cs typeface="+mn-lt"/>
              </a:rPr>
              <a:t>Streamline development</a:t>
            </a:r>
            <a:r>
              <a:rPr lang="en-US" sz="1400">
                <a:solidFill>
                  <a:srgbClr val="494949"/>
                </a:solidFill>
                <a:latin typeface="Roboto Condensed Light"/>
                <a:ea typeface="+mn-lt"/>
                <a:cs typeface="+mn-lt"/>
              </a:rPr>
              <a:t>, allowing technical teams to focus on functionalities that meaningfully improve user outcomes and experience.</a:t>
            </a:r>
          </a:p>
        </p:txBody>
      </p:sp>
      <p:sp>
        <p:nvSpPr>
          <p:cNvPr id="13" name="Rectangle 12">
            <a:extLst>
              <a:ext uri="{FF2B5EF4-FFF2-40B4-BE49-F238E27FC236}">
                <a16:creationId xmlns:a16="http://schemas.microsoft.com/office/drawing/2014/main" id="{F6936A1D-FAB9-8AA7-25C7-50E5495AF94C}"/>
              </a:ext>
            </a:extLst>
          </p:cNvPr>
          <p:cNvSpPr>
            <a:spLocks/>
          </p:cNvSpPr>
          <p:nvPr/>
        </p:nvSpPr>
        <p:spPr>
          <a:xfrm>
            <a:off x="190500" y="5353051"/>
            <a:ext cx="6723159" cy="1174849"/>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600"/>
              </a:spcBef>
            </a:pPr>
            <a:r>
              <a:rPr lang="en-US" sz="1300" b="1">
                <a:solidFill>
                  <a:srgbClr val="FFFFFF"/>
                </a:solidFill>
                <a:latin typeface="Roboto Condensed Light"/>
                <a:ea typeface="+mn-lt"/>
                <a:cs typeface="+mn-lt"/>
              </a:rPr>
              <a:t>Info-Tech Insight </a:t>
            </a:r>
          </a:p>
          <a:p>
            <a:pPr defTabSz="554437">
              <a:spcBef>
                <a:spcPts val="600"/>
              </a:spcBef>
            </a:pPr>
            <a:r>
              <a:rPr lang="en-US" sz="1300">
                <a:solidFill>
                  <a:srgbClr val="FFFFFF"/>
                </a:solidFill>
                <a:latin typeface="Roboto Condensed Light"/>
                <a:ea typeface="+mn-lt"/>
                <a:cs typeface="+mn-lt"/>
              </a:rPr>
              <a:t>By investing time in understanding </a:t>
            </a:r>
            <a:r>
              <a:rPr lang="en-US" sz="1300" b="1">
                <a:solidFill>
                  <a:srgbClr val="FFFFFF"/>
                </a:solidFill>
                <a:latin typeface="Roboto Condensed Light"/>
                <a:ea typeface="+mn-lt"/>
                <a:cs typeface="+mn-lt"/>
              </a:rPr>
              <a:t>who</a:t>
            </a:r>
            <a:r>
              <a:rPr lang="en-US" sz="1300">
                <a:solidFill>
                  <a:srgbClr val="FFFFFF"/>
                </a:solidFill>
                <a:latin typeface="Roboto Condensed Light"/>
                <a:ea typeface="+mn-lt"/>
                <a:cs typeface="+mn-lt"/>
              </a:rPr>
              <a:t> your users are, </a:t>
            </a:r>
            <a:r>
              <a:rPr lang="en-US" sz="1300" b="1">
                <a:solidFill>
                  <a:srgbClr val="FFFFFF"/>
                </a:solidFill>
                <a:latin typeface="Roboto Condensed Light"/>
                <a:ea typeface="+mn-lt"/>
                <a:cs typeface="+mn-lt"/>
              </a:rPr>
              <a:t>what</a:t>
            </a:r>
            <a:r>
              <a:rPr lang="en-US" sz="1300">
                <a:solidFill>
                  <a:srgbClr val="FFFFFF"/>
                </a:solidFill>
                <a:latin typeface="Roboto Condensed Light"/>
                <a:ea typeface="+mn-lt"/>
                <a:cs typeface="+mn-lt"/>
              </a:rPr>
              <a:t> they need, and </a:t>
            </a:r>
            <a:r>
              <a:rPr lang="en-US" sz="1300" b="1">
                <a:solidFill>
                  <a:srgbClr val="FFFFFF"/>
                </a:solidFill>
                <a:latin typeface="Roboto Condensed Light"/>
                <a:ea typeface="+mn-lt"/>
                <a:cs typeface="+mn-lt"/>
              </a:rPr>
              <a:t>why</a:t>
            </a:r>
            <a:r>
              <a:rPr lang="en-US" sz="1300">
                <a:solidFill>
                  <a:srgbClr val="FFFFFF"/>
                </a:solidFill>
                <a:latin typeface="Roboto Condensed Light"/>
                <a:ea typeface="+mn-lt"/>
                <a:cs typeface="+mn-lt"/>
              </a:rPr>
              <a:t> they need it, you set the stage for an AI initiative that’s both </a:t>
            </a:r>
            <a:r>
              <a:rPr lang="en-US" sz="1300" b="1">
                <a:solidFill>
                  <a:srgbClr val="FFFFFF"/>
                </a:solidFill>
                <a:latin typeface="Roboto Condensed Light"/>
                <a:ea typeface="+mn-lt"/>
                <a:cs typeface="+mn-lt"/>
              </a:rPr>
              <a:t>technically robust</a:t>
            </a:r>
            <a:r>
              <a:rPr lang="en-US" sz="1300">
                <a:solidFill>
                  <a:srgbClr val="FFFFFF"/>
                </a:solidFill>
                <a:latin typeface="Roboto Condensed Light"/>
                <a:ea typeface="+mn-lt"/>
                <a:cs typeface="+mn-lt"/>
              </a:rPr>
              <a:t> and </a:t>
            </a:r>
            <a:r>
              <a:rPr lang="en-US" sz="1300" b="1">
                <a:solidFill>
                  <a:srgbClr val="FFFFFF"/>
                </a:solidFill>
                <a:latin typeface="Roboto Condensed Light"/>
                <a:ea typeface="+mn-lt"/>
                <a:cs typeface="+mn-lt"/>
              </a:rPr>
              <a:t>actively embraced</a:t>
            </a:r>
            <a:r>
              <a:rPr lang="en-US" sz="1300">
                <a:solidFill>
                  <a:srgbClr val="FFFFFF"/>
                </a:solidFill>
                <a:latin typeface="Roboto Condensed Light"/>
                <a:ea typeface="+mn-lt"/>
                <a:cs typeface="+mn-lt"/>
              </a:rPr>
              <a:t> by its intended audience.</a:t>
            </a:r>
            <a:endParaRPr lang="en-US" sz="1300">
              <a:solidFill>
                <a:srgbClr val="FFFFFF"/>
              </a:solidFill>
              <a:ea typeface="+mn-lt"/>
              <a:cs typeface="+mn-lt"/>
            </a:endParaRPr>
          </a:p>
        </p:txBody>
      </p:sp>
      <p:sp>
        <p:nvSpPr>
          <p:cNvPr id="14" name="Rectangle 13">
            <a:extLst>
              <a:ext uri="{FF2B5EF4-FFF2-40B4-BE49-F238E27FC236}">
                <a16:creationId xmlns:a16="http://schemas.microsoft.com/office/drawing/2014/main" id="{E0306ECA-9B5B-5688-B817-6D8A4CCC2531}"/>
              </a:ext>
              <a:ext uri="{C183D7F6-B498-43B3-948B-1728B52AA6E4}">
                <adec:decorative xmlns:adec="http://schemas.microsoft.com/office/drawing/2017/decorative" val="1"/>
              </a:ext>
            </a:extLst>
          </p:cNvPr>
          <p:cNvSpPr>
            <a:spLocks/>
          </p:cNvSpPr>
          <p:nvPr/>
        </p:nvSpPr>
        <p:spPr>
          <a:xfrm>
            <a:off x="190500" y="5353050"/>
            <a:ext cx="6723159" cy="1174850"/>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300">
              <a:solidFill>
                <a:srgbClr val="2576B7"/>
              </a:solidFill>
              <a:ea typeface="+mn-lt"/>
              <a:cs typeface="+mn-lt"/>
            </a:endParaRPr>
          </a:p>
        </p:txBody>
      </p:sp>
      <p:pic>
        <p:nvPicPr>
          <p:cNvPr id="2050" name="Picture 2">
            <a:extLst>
              <a:ext uri="{FF2B5EF4-FFF2-40B4-BE49-F238E27FC236}">
                <a16:creationId xmlns:a16="http://schemas.microsoft.com/office/drawing/2014/main" id="{60761734-D27C-6F90-A105-A2C61E90E88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7095728" y="895"/>
            <a:ext cx="5096272" cy="685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6820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C122C-A6B5-1761-BFEE-2C32EB966B9D}"/>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44B3477A-9B77-4759-856F-57951BAD274C}"/>
              </a:ext>
            </a:extLst>
          </p:cNvPr>
          <p:cNvSpPr txBox="1">
            <a:spLocks/>
          </p:cNvSpPr>
          <p:nvPr/>
        </p:nvSpPr>
        <p:spPr>
          <a:xfrm>
            <a:off x="371060" y="450242"/>
            <a:ext cx="11520980" cy="55288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defTabSz="914218">
              <a:defRPr/>
            </a:pPr>
            <a:r>
              <a:rPr lang="en-US" sz="3400">
                <a:solidFill>
                  <a:srgbClr val="2576B7"/>
                </a:solidFill>
                <a:ea typeface="+mj-lt"/>
                <a:cs typeface="+mj-lt"/>
              </a:rPr>
              <a:t>Best practices for defining user requirements</a:t>
            </a:r>
          </a:p>
        </p:txBody>
      </p:sp>
      <p:sp>
        <p:nvSpPr>
          <p:cNvPr id="9" name="Text Placeholder 4">
            <a:extLst>
              <a:ext uri="{FF2B5EF4-FFF2-40B4-BE49-F238E27FC236}">
                <a16:creationId xmlns:a16="http://schemas.microsoft.com/office/drawing/2014/main" id="{98522B1D-BD45-6ECB-8093-962025D93745}"/>
              </a:ext>
            </a:extLst>
          </p:cNvPr>
          <p:cNvSpPr txBox="1">
            <a:spLocks/>
          </p:cNvSpPr>
          <p:nvPr/>
        </p:nvSpPr>
        <p:spPr>
          <a:xfrm>
            <a:off x="371060" y="1081368"/>
            <a:ext cx="11520980" cy="299157"/>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10000"/>
              </a:lnSpc>
              <a:buFontTx/>
            </a:pPr>
            <a:r>
              <a:rPr lang="en-US">
                <a:solidFill>
                  <a:srgbClr val="FFFFFF">
                    <a:lumMod val="50000"/>
                  </a:srgbClr>
                </a:solidFill>
                <a:latin typeface="Montserrat SemiBold"/>
                <a:ea typeface="+mn-lt"/>
                <a:cs typeface="+mn-lt"/>
              </a:rPr>
              <a:t>When dealing with customer-facing solutions, there are special nuances that need to be considered.</a:t>
            </a:r>
          </a:p>
        </p:txBody>
      </p:sp>
      <p:sp>
        <p:nvSpPr>
          <p:cNvPr id="19" name="Rounded Rectangle 3">
            <a:extLst>
              <a:ext uri="{FF2B5EF4-FFF2-40B4-BE49-F238E27FC236}">
                <a16:creationId xmlns:a16="http://schemas.microsoft.com/office/drawing/2014/main" id="{336278D9-DFC1-B6E2-8975-91DC64B54C0C}"/>
              </a:ext>
              <a:ext uri="{C183D7F6-B498-43B3-948B-1728B52AA6E4}">
                <adec:decorative xmlns:adec="http://schemas.microsoft.com/office/drawing/2017/decorative" val="1"/>
              </a:ext>
            </a:extLst>
          </p:cNvPr>
          <p:cNvSpPr>
            <a:spLocks/>
          </p:cNvSpPr>
          <p:nvPr/>
        </p:nvSpPr>
        <p:spPr>
          <a:xfrm>
            <a:off x="531142" y="1815887"/>
            <a:ext cx="5216595" cy="4798302"/>
          </a:xfrm>
          <a:prstGeom prst="roundRect">
            <a:avLst/>
          </a:prstGeom>
          <a:solidFill>
            <a:schemeClr val="bg2"/>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endParaRPr lang="en-US" sz="900">
              <a:solidFill>
                <a:srgbClr val="FFFFFF"/>
              </a:solidFill>
              <a:latin typeface="Roboto Condensed Light" panose="02000000000000000000" pitchFamily="2" charset="0"/>
              <a:ea typeface="+mn-lt"/>
              <a:cs typeface="+mn-lt"/>
            </a:endParaRPr>
          </a:p>
        </p:txBody>
      </p:sp>
      <p:sp>
        <p:nvSpPr>
          <p:cNvPr id="20" name="Oval 19">
            <a:extLst>
              <a:ext uri="{FF2B5EF4-FFF2-40B4-BE49-F238E27FC236}">
                <a16:creationId xmlns:a16="http://schemas.microsoft.com/office/drawing/2014/main" id="{7F630217-6276-33C6-3177-D88D73D079D7}"/>
              </a:ext>
              <a:ext uri="{C183D7F6-B498-43B3-948B-1728B52AA6E4}">
                <adec:decorative xmlns:adec="http://schemas.microsoft.com/office/drawing/2017/decorative" val="1"/>
              </a:ext>
            </a:extLst>
          </p:cNvPr>
          <p:cNvSpPr>
            <a:spLocks/>
          </p:cNvSpPr>
          <p:nvPr/>
        </p:nvSpPr>
        <p:spPr>
          <a:xfrm>
            <a:off x="266144" y="1438490"/>
            <a:ext cx="1048715" cy="10487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endParaRPr lang="en-US" sz="900">
              <a:solidFill>
                <a:srgbClr val="FFFFFF"/>
              </a:solidFill>
              <a:latin typeface="Roboto Condensed Light" panose="02000000000000000000" pitchFamily="2" charset="0"/>
              <a:ea typeface="+mn-lt"/>
              <a:cs typeface="+mn-lt"/>
            </a:endParaRPr>
          </a:p>
        </p:txBody>
      </p:sp>
      <p:pic>
        <p:nvPicPr>
          <p:cNvPr id="32" name="Graphic 31">
            <a:extLst>
              <a:ext uri="{FF2B5EF4-FFF2-40B4-BE49-F238E27FC236}">
                <a16:creationId xmlns:a16="http://schemas.microsoft.com/office/drawing/2014/main" id="{B36685F1-F305-454E-FB02-E23D89F5E0E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584" y="1504386"/>
            <a:ext cx="837836" cy="837836"/>
          </a:xfrm>
          <a:prstGeom prst="rect">
            <a:avLst/>
          </a:prstGeom>
        </p:spPr>
      </p:pic>
      <p:sp>
        <p:nvSpPr>
          <p:cNvPr id="25" name="TextBox 24">
            <a:extLst>
              <a:ext uri="{FF2B5EF4-FFF2-40B4-BE49-F238E27FC236}">
                <a16:creationId xmlns:a16="http://schemas.microsoft.com/office/drawing/2014/main" id="{889479C7-B22C-F7EC-5C9D-101B83016160}"/>
              </a:ext>
            </a:extLst>
          </p:cNvPr>
          <p:cNvSpPr txBox="1">
            <a:spLocks/>
          </p:cNvSpPr>
          <p:nvPr/>
        </p:nvSpPr>
        <p:spPr>
          <a:xfrm>
            <a:off x="1661745" y="1961291"/>
            <a:ext cx="3246796" cy="307777"/>
          </a:xfrm>
          <a:prstGeom prst="rect">
            <a:avLst/>
          </a:prstGeom>
          <a:noFill/>
        </p:spPr>
        <p:txBody>
          <a:bodyPr wrap="square" rtlCol="0" anchor="ctr">
            <a:spAutoFit/>
          </a:bodyPr>
          <a:lstStyle/>
          <a:p>
            <a:pPr defTabSz="554382"/>
            <a:r>
              <a:rPr lang="en-US" sz="1400" b="1">
                <a:solidFill>
                  <a:srgbClr val="494949"/>
                </a:solidFill>
                <a:latin typeface="Montserrat" pitchFamily="2" charset="77"/>
                <a:ea typeface="+mn-lt"/>
                <a:cs typeface="+mn-lt"/>
              </a:rPr>
              <a:t>General Best Practices for AI/ML</a:t>
            </a:r>
          </a:p>
        </p:txBody>
      </p:sp>
      <p:sp>
        <p:nvSpPr>
          <p:cNvPr id="27" name="Subtitle 2">
            <a:extLst>
              <a:ext uri="{FF2B5EF4-FFF2-40B4-BE49-F238E27FC236}">
                <a16:creationId xmlns:a16="http://schemas.microsoft.com/office/drawing/2014/main" id="{7F589348-33C2-B56B-C1F5-86ABEA9D39D7}"/>
              </a:ext>
            </a:extLst>
          </p:cNvPr>
          <p:cNvSpPr txBox="1">
            <a:spLocks/>
          </p:cNvSpPr>
          <p:nvPr/>
        </p:nvSpPr>
        <p:spPr>
          <a:xfrm>
            <a:off x="790500" y="2482689"/>
            <a:ext cx="4943112" cy="3757940"/>
          </a:xfrm>
          <a:prstGeom prst="rect">
            <a:avLst/>
          </a:prstGeom>
        </p:spPr>
        <p:txBody>
          <a:bodyPr vert="horz" wrap="square" lIns="45708" tIns="22854" rIns="45708" bIns="22854"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fontAlgn="ctr">
              <a:buFontTx/>
            </a:pPr>
            <a:r>
              <a:rPr lang="en-US" sz="1200" b="1">
                <a:solidFill>
                  <a:srgbClr val="494949"/>
                </a:solidFill>
                <a:latin typeface="Roboto Condensed Light"/>
                <a:ea typeface="+mn-lt"/>
                <a:cs typeface="+mn-lt"/>
              </a:rPr>
              <a:t>Early &amp; Ongoing Engagement</a:t>
            </a:r>
          </a:p>
          <a:p>
            <a:pPr marL="361950" indent="-171450" algn="l" fontAlgn="ctr">
              <a:spcBef>
                <a:spcPts val="0"/>
              </a:spcBef>
              <a:buFont typeface="Arial" panose="020B0604020202020204" pitchFamily="34" charset="0"/>
              <a:buChar char="•"/>
            </a:pPr>
            <a:r>
              <a:rPr lang="en-US" sz="950">
                <a:solidFill>
                  <a:srgbClr val="494949"/>
                </a:solidFill>
                <a:latin typeface="Roboto Condensed Light"/>
                <a:ea typeface="+mn-lt"/>
                <a:cs typeface="+mn-lt"/>
              </a:rPr>
              <a:t>Involve users right from the start – during requirements gathering, prototyping, and testing.</a:t>
            </a:r>
          </a:p>
          <a:p>
            <a:pPr marL="361950" indent="-171450" algn="l" fontAlgn="ctr">
              <a:spcBef>
                <a:spcPts val="0"/>
              </a:spcBef>
              <a:buFont typeface="Arial" panose="020B0604020202020204" pitchFamily="34" charset="0"/>
              <a:buChar char="•"/>
            </a:pPr>
            <a:r>
              <a:rPr lang="en-US" sz="950">
                <a:solidFill>
                  <a:srgbClr val="494949"/>
                </a:solidFill>
                <a:latin typeface="Roboto Condensed Light"/>
                <a:ea typeface="+mn-lt"/>
                <a:cs typeface="+mn-lt"/>
              </a:rPr>
              <a:t>This fosters a sense of ownership and surfaces user needs before major design decisions are locked in.</a:t>
            </a:r>
          </a:p>
          <a:p>
            <a:pPr algn="l" fontAlgn="ctr">
              <a:buFontTx/>
            </a:pPr>
            <a:r>
              <a:rPr lang="en-US" sz="1200" b="1">
                <a:solidFill>
                  <a:srgbClr val="494949"/>
                </a:solidFill>
                <a:latin typeface="Roboto Condensed Light"/>
                <a:ea typeface="+mn-lt"/>
                <a:cs typeface="+mn-lt"/>
              </a:rPr>
              <a:t>Focus on User Experience (</a:t>
            </a:r>
            <a:r>
              <a:rPr lang="en-US" sz="1200" b="1" err="1">
                <a:solidFill>
                  <a:srgbClr val="494949"/>
                </a:solidFill>
                <a:latin typeface="Roboto Condensed Light"/>
                <a:ea typeface="+mn-lt"/>
                <a:cs typeface="+mn-lt"/>
              </a:rPr>
              <a:t>UX</a:t>
            </a:r>
            <a:r>
              <a:rPr lang="en-US" sz="1200" b="1">
                <a:solidFill>
                  <a:srgbClr val="494949"/>
                </a:solidFill>
                <a:latin typeface="Roboto Condensed Light"/>
                <a:ea typeface="+mn-lt"/>
                <a:cs typeface="+mn-lt"/>
              </a:rPr>
              <a:t>)</a:t>
            </a:r>
          </a:p>
          <a:p>
            <a:pPr marL="361950" indent="-171450" algn="l" fontAlgn="ctr">
              <a:spcBef>
                <a:spcPts val="0"/>
              </a:spcBef>
              <a:buFont typeface="Arial" panose="020B0604020202020204" pitchFamily="34" charset="0"/>
              <a:buChar char="•"/>
            </a:pPr>
            <a:r>
              <a:rPr lang="en-US" sz="950">
                <a:solidFill>
                  <a:srgbClr val="494949"/>
                </a:solidFill>
                <a:latin typeface="Roboto Condensed Light"/>
                <a:ea typeface="+mn-lt"/>
                <a:cs typeface="+mn-lt"/>
              </a:rPr>
              <a:t>Even if the AI model is cutting-edge, a clunky interface or confusing workflow can hamper adoption.</a:t>
            </a:r>
          </a:p>
          <a:p>
            <a:pPr marL="361950" indent="-171450" algn="l" fontAlgn="ctr">
              <a:spcBef>
                <a:spcPts val="0"/>
              </a:spcBef>
              <a:buFont typeface="Arial" panose="020B0604020202020204" pitchFamily="34" charset="0"/>
              <a:buChar char="•"/>
            </a:pPr>
            <a:r>
              <a:rPr lang="en-US" sz="950">
                <a:solidFill>
                  <a:srgbClr val="494949"/>
                </a:solidFill>
                <a:latin typeface="Roboto Condensed Light"/>
                <a:ea typeface="+mn-lt"/>
                <a:cs typeface="+mn-lt"/>
              </a:rPr>
              <a:t>Keep the user journey seamless – limit extra clicks, ensure intuitive navigation, and align with existing tools.</a:t>
            </a:r>
          </a:p>
          <a:p>
            <a:pPr algn="l" fontAlgn="ctr">
              <a:buFontTx/>
            </a:pPr>
            <a:r>
              <a:rPr lang="en-US" sz="1200" b="1">
                <a:solidFill>
                  <a:srgbClr val="494949"/>
                </a:solidFill>
                <a:latin typeface="Roboto Condensed Light"/>
                <a:ea typeface="+mn-lt"/>
                <a:cs typeface="+mn-lt"/>
              </a:rPr>
              <a:t>Adapt for Different User Personas</a:t>
            </a:r>
          </a:p>
          <a:p>
            <a:pPr marL="361950" indent="-171450" algn="l" fontAlgn="ctr">
              <a:spcBef>
                <a:spcPts val="0"/>
              </a:spcBef>
              <a:buFont typeface="Arial" panose="020B0604020202020204" pitchFamily="34" charset="0"/>
              <a:buChar char="•"/>
            </a:pPr>
            <a:r>
              <a:rPr lang="en-US" sz="950">
                <a:solidFill>
                  <a:srgbClr val="494949"/>
                </a:solidFill>
                <a:latin typeface="Roboto Condensed Light"/>
                <a:ea typeface="+mn-lt"/>
                <a:cs typeface="+mn-lt"/>
              </a:rPr>
              <a:t>Not all users have the same needs or skill levels. Agents, supervisors, and external customers each have distinct expectations.</a:t>
            </a:r>
          </a:p>
          <a:p>
            <a:pPr marL="361950" indent="-171450" algn="l" fontAlgn="ctr">
              <a:spcBef>
                <a:spcPts val="0"/>
              </a:spcBef>
              <a:buFont typeface="Arial" panose="020B0604020202020204" pitchFamily="34" charset="0"/>
              <a:buChar char="•"/>
            </a:pPr>
            <a:r>
              <a:rPr lang="en-US" sz="950">
                <a:solidFill>
                  <a:srgbClr val="494949"/>
                </a:solidFill>
                <a:latin typeface="Roboto Condensed Light"/>
                <a:ea typeface="+mn-lt"/>
                <a:cs typeface="+mn-lt"/>
              </a:rPr>
              <a:t>Tailor features and interfaces to each persona, ensuring maximum value.</a:t>
            </a:r>
          </a:p>
          <a:p>
            <a:pPr algn="l" fontAlgn="ctr">
              <a:buFontTx/>
            </a:pPr>
            <a:r>
              <a:rPr lang="en-US" sz="1200" b="1">
                <a:solidFill>
                  <a:srgbClr val="494949"/>
                </a:solidFill>
                <a:latin typeface="Roboto Condensed Light"/>
                <a:ea typeface="+mn-lt"/>
                <a:cs typeface="+mn-lt"/>
              </a:rPr>
              <a:t>Incorporate Feedback Loops</a:t>
            </a:r>
          </a:p>
          <a:p>
            <a:pPr marL="361950" indent="-171450" algn="l" fontAlgn="ctr">
              <a:spcBef>
                <a:spcPts val="0"/>
              </a:spcBef>
              <a:buFont typeface="Arial" panose="020B0604020202020204" pitchFamily="34" charset="0"/>
              <a:buChar char="•"/>
            </a:pPr>
            <a:r>
              <a:rPr lang="en-US" sz="950">
                <a:solidFill>
                  <a:srgbClr val="494949"/>
                </a:solidFill>
                <a:latin typeface="Roboto Condensed Light"/>
                <a:ea typeface="+mn-lt"/>
                <a:cs typeface="+mn-lt"/>
              </a:rPr>
              <a:t>Users’ needs evolve. Build in mechanisms – like feedback forms or regular check-ins – to refine requirements over time.</a:t>
            </a:r>
          </a:p>
          <a:p>
            <a:pPr marL="361950" indent="-171450" algn="l" fontAlgn="ctr">
              <a:spcBef>
                <a:spcPts val="0"/>
              </a:spcBef>
              <a:buFont typeface="Arial" panose="020B0604020202020204" pitchFamily="34" charset="0"/>
              <a:buChar char="•"/>
            </a:pPr>
            <a:r>
              <a:rPr lang="en-US" sz="950">
                <a:solidFill>
                  <a:srgbClr val="494949"/>
                </a:solidFill>
                <a:latin typeface="Roboto Condensed Light"/>
                <a:ea typeface="+mn-lt"/>
                <a:cs typeface="+mn-lt"/>
              </a:rPr>
              <a:t>Update the AI model or UI as new pain points and opportunities arise.</a:t>
            </a:r>
          </a:p>
          <a:p>
            <a:pPr algn="l" fontAlgn="ctr">
              <a:buFontTx/>
            </a:pPr>
            <a:r>
              <a:rPr lang="en-US" sz="1200" b="1">
                <a:solidFill>
                  <a:srgbClr val="494949"/>
                </a:solidFill>
                <a:latin typeface="Roboto Condensed Light"/>
                <a:ea typeface="+mn-lt"/>
                <a:cs typeface="+mn-lt"/>
              </a:rPr>
              <a:t>Address Trust &amp; Transparency</a:t>
            </a:r>
          </a:p>
          <a:p>
            <a:pPr marL="361950" indent="-171450" algn="l" fontAlgn="ctr">
              <a:spcBef>
                <a:spcPts val="0"/>
              </a:spcBef>
              <a:buFont typeface="Arial" panose="020B0604020202020204" pitchFamily="34" charset="0"/>
              <a:buChar char="•"/>
            </a:pPr>
            <a:r>
              <a:rPr lang="en-US" sz="950">
                <a:solidFill>
                  <a:srgbClr val="494949"/>
                </a:solidFill>
                <a:latin typeface="Roboto Condensed Light"/>
                <a:ea typeface="+mn-lt"/>
                <a:cs typeface="+mn-lt"/>
              </a:rPr>
              <a:t>AI solutions often face skepticism around data usage or decision-making.</a:t>
            </a:r>
          </a:p>
          <a:p>
            <a:pPr marL="361950" indent="-171450" algn="l" fontAlgn="ctr">
              <a:spcBef>
                <a:spcPts val="0"/>
              </a:spcBef>
              <a:buFont typeface="Arial" panose="020B0604020202020204" pitchFamily="34" charset="0"/>
              <a:buChar char="•"/>
            </a:pPr>
            <a:r>
              <a:rPr lang="en-US" sz="950">
                <a:solidFill>
                  <a:srgbClr val="494949"/>
                </a:solidFill>
                <a:latin typeface="Roboto Condensed Light"/>
                <a:ea typeface="+mn-lt"/>
                <a:cs typeface="+mn-lt"/>
              </a:rPr>
              <a:t>Provide clear explanations or justifications for AI-driven recommendations when possible.</a:t>
            </a:r>
          </a:p>
        </p:txBody>
      </p:sp>
      <p:sp>
        <p:nvSpPr>
          <p:cNvPr id="21" name="Rounded Rectangle 13">
            <a:extLst>
              <a:ext uri="{FF2B5EF4-FFF2-40B4-BE49-F238E27FC236}">
                <a16:creationId xmlns:a16="http://schemas.microsoft.com/office/drawing/2014/main" id="{FB53874D-A901-E05B-2CFB-C0FEDC183431}"/>
              </a:ext>
              <a:ext uri="{C183D7F6-B498-43B3-948B-1728B52AA6E4}">
                <adec:decorative xmlns:adec="http://schemas.microsoft.com/office/drawing/2017/decorative" val="1"/>
              </a:ext>
            </a:extLst>
          </p:cNvPr>
          <p:cNvSpPr>
            <a:spLocks/>
          </p:cNvSpPr>
          <p:nvPr/>
        </p:nvSpPr>
        <p:spPr>
          <a:xfrm>
            <a:off x="6374365" y="1815887"/>
            <a:ext cx="5553080" cy="4798302"/>
          </a:xfrm>
          <a:prstGeom prst="roundRect">
            <a:avLst/>
          </a:prstGeom>
          <a:solidFill>
            <a:schemeClr val="bg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endParaRPr lang="en-US" sz="900">
              <a:solidFill>
                <a:srgbClr val="FFFFFF"/>
              </a:solidFill>
              <a:latin typeface="Roboto Condensed Light" panose="02000000000000000000" pitchFamily="2" charset="0"/>
              <a:ea typeface="+mn-lt"/>
              <a:cs typeface="+mn-lt"/>
            </a:endParaRPr>
          </a:p>
        </p:txBody>
      </p:sp>
      <p:sp>
        <p:nvSpPr>
          <p:cNvPr id="22" name="Oval 21">
            <a:extLst>
              <a:ext uri="{FF2B5EF4-FFF2-40B4-BE49-F238E27FC236}">
                <a16:creationId xmlns:a16="http://schemas.microsoft.com/office/drawing/2014/main" id="{F4B7CD8C-4F4C-E4A9-A35E-ED0001ABED3B}"/>
              </a:ext>
              <a:ext uri="{C183D7F6-B498-43B3-948B-1728B52AA6E4}">
                <adec:decorative xmlns:adec="http://schemas.microsoft.com/office/drawing/2017/decorative" val="1"/>
              </a:ext>
            </a:extLst>
          </p:cNvPr>
          <p:cNvSpPr>
            <a:spLocks/>
          </p:cNvSpPr>
          <p:nvPr/>
        </p:nvSpPr>
        <p:spPr>
          <a:xfrm>
            <a:off x="6068114" y="1452226"/>
            <a:ext cx="1048715" cy="104871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554382"/>
            <a:endParaRPr lang="en-US" sz="900">
              <a:solidFill>
                <a:srgbClr val="FFFFFF"/>
              </a:solidFill>
              <a:latin typeface="Roboto Condensed Light" panose="02000000000000000000" pitchFamily="2" charset="0"/>
              <a:ea typeface="+mn-lt"/>
              <a:cs typeface="+mn-lt"/>
            </a:endParaRPr>
          </a:p>
        </p:txBody>
      </p:sp>
      <p:pic>
        <p:nvPicPr>
          <p:cNvPr id="30" name="Graphic 29">
            <a:extLst>
              <a:ext uri="{FF2B5EF4-FFF2-40B4-BE49-F238E27FC236}">
                <a16:creationId xmlns:a16="http://schemas.microsoft.com/office/drawing/2014/main" id="{2E320D68-E6C0-5F3C-7F56-62E21448CF18}"/>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03664" y="1530466"/>
            <a:ext cx="777613" cy="777613"/>
          </a:xfrm>
          <a:prstGeom prst="rect">
            <a:avLst/>
          </a:prstGeom>
        </p:spPr>
      </p:pic>
      <p:sp>
        <p:nvSpPr>
          <p:cNvPr id="26" name="TextBox 25">
            <a:extLst>
              <a:ext uri="{FF2B5EF4-FFF2-40B4-BE49-F238E27FC236}">
                <a16:creationId xmlns:a16="http://schemas.microsoft.com/office/drawing/2014/main" id="{6B2B099A-1E13-5DF0-CC1B-C0F03117FC24}"/>
              </a:ext>
            </a:extLst>
          </p:cNvPr>
          <p:cNvSpPr txBox="1">
            <a:spLocks/>
          </p:cNvSpPr>
          <p:nvPr/>
        </p:nvSpPr>
        <p:spPr>
          <a:xfrm>
            <a:off x="7822902" y="1961291"/>
            <a:ext cx="3072483" cy="307777"/>
          </a:xfrm>
          <a:prstGeom prst="rect">
            <a:avLst/>
          </a:prstGeom>
          <a:noFill/>
        </p:spPr>
        <p:txBody>
          <a:bodyPr wrap="square" rtlCol="0" anchor="ctr">
            <a:spAutoFit/>
          </a:bodyPr>
          <a:lstStyle/>
          <a:p>
            <a:pPr defTabSz="554382"/>
            <a:r>
              <a:rPr lang="en-US" sz="1400" b="1" dirty="0">
                <a:solidFill>
                  <a:srgbClr val="494949"/>
                </a:solidFill>
                <a:latin typeface="Montserrat" pitchFamily="2" charset="77"/>
                <a:ea typeface="+mn-lt"/>
                <a:cs typeface="+mn-lt"/>
              </a:rPr>
              <a:t>CX-Specific Considerations</a:t>
            </a:r>
          </a:p>
        </p:txBody>
      </p:sp>
      <p:sp>
        <p:nvSpPr>
          <p:cNvPr id="33" name="Subtitle 2">
            <a:extLst>
              <a:ext uri="{FF2B5EF4-FFF2-40B4-BE49-F238E27FC236}">
                <a16:creationId xmlns:a16="http://schemas.microsoft.com/office/drawing/2014/main" id="{2EC68AF3-836F-EE19-EA7C-D2BB3F478392}"/>
              </a:ext>
            </a:extLst>
          </p:cNvPr>
          <p:cNvSpPr txBox="1">
            <a:spLocks/>
          </p:cNvSpPr>
          <p:nvPr/>
        </p:nvSpPr>
        <p:spPr>
          <a:xfrm>
            <a:off x="6592471" y="2566245"/>
            <a:ext cx="5216595" cy="2446812"/>
          </a:xfrm>
          <a:prstGeom prst="rect">
            <a:avLst/>
          </a:prstGeom>
        </p:spPr>
        <p:txBody>
          <a:bodyPr vert="horz" wrap="square" lIns="45708" tIns="22854" rIns="45708" bIns="22854"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fontAlgn="ctr">
              <a:buFontTx/>
            </a:pPr>
            <a:r>
              <a:rPr lang="en-US" sz="1200" b="1">
                <a:solidFill>
                  <a:srgbClr val="494949"/>
                </a:solidFill>
                <a:latin typeface="Roboto Condensed Light"/>
                <a:ea typeface="+mn-lt"/>
                <a:cs typeface="+mn-lt"/>
              </a:rPr>
              <a:t>Frontline Agent Needs</a:t>
            </a:r>
          </a:p>
          <a:p>
            <a:pPr marL="361950" indent="-171450" algn="l" fontAlgn="ctr">
              <a:spcBef>
                <a:spcPts val="0"/>
              </a:spcBef>
              <a:buFont typeface="Arial" panose="020B0604020202020204" pitchFamily="34" charset="0"/>
              <a:buChar char="•"/>
            </a:pPr>
            <a:r>
              <a:rPr lang="en-US" sz="950">
                <a:solidFill>
                  <a:srgbClr val="494949"/>
                </a:solidFill>
                <a:latin typeface="Roboto Condensed Light"/>
                <a:ea typeface="+mn-lt"/>
                <a:cs typeface="+mn-lt"/>
              </a:rPr>
              <a:t>Agents might need an instant view of a customer’s history, real-time suggestions, or shortcut tools.</a:t>
            </a:r>
          </a:p>
          <a:p>
            <a:pPr marL="361950" indent="-171450" algn="l" fontAlgn="ctr">
              <a:spcBef>
                <a:spcPts val="0"/>
              </a:spcBef>
              <a:buFont typeface="Arial" panose="020B0604020202020204" pitchFamily="34" charset="0"/>
              <a:buChar char="•"/>
            </a:pPr>
            <a:r>
              <a:rPr lang="en-US" sz="950">
                <a:solidFill>
                  <a:srgbClr val="494949"/>
                </a:solidFill>
                <a:latin typeface="Roboto Condensed Light"/>
                <a:ea typeface="+mn-lt"/>
                <a:cs typeface="+mn-lt"/>
              </a:rPr>
              <a:t>They also require confidence that AI suggestions are accurate, relevant, and won’t slow them down.</a:t>
            </a:r>
          </a:p>
          <a:p>
            <a:pPr algn="l" fontAlgn="ctr">
              <a:buFontTx/>
            </a:pPr>
            <a:r>
              <a:rPr lang="en-US" sz="1200" b="1">
                <a:solidFill>
                  <a:srgbClr val="494949"/>
                </a:solidFill>
                <a:latin typeface="Roboto Condensed Light"/>
                <a:ea typeface="+mn-lt"/>
                <a:cs typeface="+mn-lt"/>
              </a:rPr>
              <a:t>Customer Access &amp; Preferences</a:t>
            </a:r>
          </a:p>
          <a:p>
            <a:pPr marL="361950" indent="-171450" algn="l" fontAlgn="ctr">
              <a:spcBef>
                <a:spcPts val="0"/>
              </a:spcBef>
              <a:buFont typeface="Arial" panose="020B0604020202020204" pitchFamily="34" charset="0"/>
              <a:buChar char="•"/>
            </a:pPr>
            <a:r>
              <a:rPr lang="en-US" sz="950">
                <a:solidFill>
                  <a:srgbClr val="494949"/>
                </a:solidFill>
                <a:latin typeface="Roboto Condensed Light"/>
                <a:ea typeface="+mn-lt"/>
                <a:cs typeface="+mn-lt"/>
              </a:rPr>
              <a:t>If the AI solution extends to self-service or chatbots, ensure accessibility across devices and channels.</a:t>
            </a:r>
          </a:p>
          <a:p>
            <a:pPr marL="361950" indent="-171450" algn="l" fontAlgn="ctr">
              <a:spcBef>
                <a:spcPts val="0"/>
              </a:spcBef>
              <a:buFont typeface="Arial" panose="020B0604020202020204" pitchFamily="34" charset="0"/>
              <a:buChar char="•"/>
            </a:pPr>
            <a:r>
              <a:rPr lang="en-US" sz="950">
                <a:solidFill>
                  <a:srgbClr val="494949"/>
                </a:solidFill>
                <a:latin typeface="Roboto Condensed Light"/>
                <a:ea typeface="+mn-lt"/>
                <a:cs typeface="+mn-lt"/>
              </a:rPr>
              <a:t>Tailor language and tone to the brand voice so interactions feel consistent.</a:t>
            </a:r>
          </a:p>
          <a:p>
            <a:pPr algn="l" fontAlgn="ctr">
              <a:buFontTx/>
            </a:pPr>
            <a:r>
              <a:rPr lang="en-US" sz="1200" b="1">
                <a:solidFill>
                  <a:srgbClr val="494949"/>
                </a:solidFill>
                <a:latin typeface="Roboto Condensed Light"/>
                <a:ea typeface="+mn-lt"/>
                <a:cs typeface="+mn-lt"/>
              </a:rPr>
              <a:t>Performance Under Pressure</a:t>
            </a:r>
          </a:p>
          <a:p>
            <a:pPr marL="361950" indent="-171450" algn="l" fontAlgn="ctr">
              <a:spcBef>
                <a:spcPts val="0"/>
              </a:spcBef>
              <a:buFont typeface="Arial" panose="020B0604020202020204" pitchFamily="34" charset="0"/>
              <a:buChar char="•"/>
            </a:pPr>
            <a:r>
              <a:rPr lang="en-US" sz="950">
                <a:solidFill>
                  <a:srgbClr val="494949"/>
                </a:solidFill>
                <a:latin typeface="Roboto Condensed Light"/>
                <a:ea typeface="+mn-lt"/>
                <a:cs typeface="+mn-lt"/>
              </a:rPr>
              <a:t>Contact centers and CX environments can be high-stress. Requirements should emphasize speed, reliability, and user-friendly features that reduce cognitive load.</a:t>
            </a:r>
          </a:p>
          <a:p>
            <a:pPr algn="l" fontAlgn="ctr">
              <a:buFontTx/>
            </a:pPr>
            <a:r>
              <a:rPr lang="en-US" sz="1200" b="1">
                <a:solidFill>
                  <a:srgbClr val="494949"/>
                </a:solidFill>
                <a:latin typeface="Roboto Condensed Light"/>
                <a:ea typeface="+mn-lt"/>
                <a:cs typeface="+mn-lt"/>
              </a:rPr>
              <a:t>Privacy &amp; Comfort</a:t>
            </a:r>
          </a:p>
          <a:p>
            <a:pPr marL="361950" indent="-171450" algn="l" fontAlgn="ctr">
              <a:spcBef>
                <a:spcPts val="0"/>
              </a:spcBef>
              <a:buFont typeface="Arial" panose="020B0604020202020204" pitchFamily="34" charset="0"/>
              <a:buChar char="•"/>
            </a:pPr>
            <a:r>
              <a:rPr lang="en-US" sz="950">
                <a:solidFill>
                  <a:srgbClr val="494949"/>
                </a:solidFill>
                <a:latin typeface="Roboto Condensed Light"/>
                <a:ea typeface="+mn-lt"/>
                <a:cs typeface="+mn-lt"/>
              </a:rPr>
              <a:t>Some customers (and even agents) may be uncomfortable sharing or storing personal data.</a:t>
            </a:r>
          </a:p>
          <a:p>
            <a:pPr marL="361950" indent="-171450" algn="l" fontAlgn="ctr">
              <a:spcBef>
                <a:spcPts val="0"/>
              </a:spcBef>
              <a:buFont typeface="Arial" panose="020B0604020202020204" pitchFamily="34" charset="0"/>
              <a:buChar char="•"/>
            </a:pPr>
            <a:r>
              <a:rPr lang="en-US" sz="950">
                <a:solidFill>
                  <a:srgbClr val="494949"/>
                </a:solidFill>
                <a:latin typeface="Roboto Condensed Light"/>
                <a:ea typeface="+mn-lt"/>
                <a:cs typeface="+mn-lt"/>
              </a:rPr>
              <a:t>Clear privacy policies and user controls can help build trust in the AI system.</a:t>
            </a:r>
          </a:p>
        </p:txBody>
      </p:sp>
    </p:spTree>
    <p:extLst>
      <p:ext uri="{BB962C8B-B14F-4D97-AF65-F5344CB8AC3E}">
        <p14:creationId xmlns:p14="http://schemas.microsoft.com/office/powerpoint/2010/main" val="35230911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44AD84-E1FF-A57B-AF49-A6938CB02F9A}"/>
              </a:ext>
            </a:extLst>
          </p:cNvPr>
          <p:cNvSpPr>
            <a:spLocks noGrp="1"/>
          </p:cNvSpPr>
          <p:nvPr>
            <p:ph type="title"/>
          </p:nvPr>
        </p:nvSpPr>
        <p:spPr>
          <a:xfrm>
            <a:off x="355604" y="545521"/>
            <a:ext cx="3905726" cy="1129894"/>
          </a:xfrm>
        </p:spPr>
        <p:txBody>
          <a:bodyPr/>
          <a:lstStyle/>
          <a:p>
            <a:r>
              <a:rPr lang="en-US">
                <a:solidFill>
                  <a:schemeClr val="tx1"/>
                </a:solidFill>
              </a:rPr>
              <a:t>Prioritize decisively</a:t>
            </a:r>
          </a:p>
        </p:txBody>
      </p:sp>
      <p:sp>
        <p:nvSpPr>
          <p:cNvPr id="2" name="Text Placeholder 1">
            <a:extLst>
              <a:ext uri="{FF2B5EF4-FFF2-40B4-BE49-F238E27FC236}">
                <a16:creationId xmlns:a16="http://schemas.microsoft.com/office/drawing/2014/main" id="{9619FD87-7B64-E370-FBB3-3D39142F3C92}"/>
              </a:ext>
            </a:extLst>
          </p:cNvPr>
          <p:cNvSpPr>
            <a:spLocks noGrp="1"/>
          </p:cNvSpPr>
          <p:nvPr>
            <p:ph type="body" sz="quarter" idx="11"/>
          </p:nvPr>
        </p:nvSpPr>
        <p:spPr>
          <a:xfrm>
            <a:off x="369150" y="1748833"/>
            <a:ext cx="4115136" cy="669804"/>
          </a:xfrm>
        </p:spPr>
        <p:txBody>
          <a:bodyPr/>
          <a:lstStyle/>
          <a:p>
            <a:r>
              <a:rPr lang="en-US"/>
              <a:t>You won’t be able to meet every requirement.</a:t>
            </a:r>
          </a:p>
        </p:txBody>
      </p:sp>
      <p:sp>
        <p:nvSpPr>
          <p:cNvPr id="105" name="TextBox 104">
            <a:extLst>
              <a:ext uri="{FF2B5EF4-FFF2-40B4-BE49-F238E27FC236}">
                <a16:creationId xmlns:a16="http://schemas.microsoft.com/office/drawing/2014/main" id="{4A4D1E11-81A8-7DD9-12B1-DABD571D35A8}"/>
              </a:ext>
            </a:extLst>
          </p:cNvPr>
          <p:cNvSpPr txBox="1">
            <a:spLocks/>
          </p:cNvSpPr>
          <p:nvPr/>
        </p:nvSpPr>
        <p:spPr>
          <a:xfrm>
            <a:off x="156830" y="2788900"/>
            <a:ext cx="2418678" cy="430775"/>
          </a:xfrm>
          <a:prstGeom prst="rect">
            <a:avLst/>
          </a:prstGeom>
        </p:spPr>
        <p:txBody>
          <a:bodyPr vert="horz" wrap="square" lIns="0" tIns="0" rIns="0" bIns="0" rtlCol="0">
            <a:spAutoFit/>
          </a:bodyPr>
          <a:lstStyle/>
          <a:p>
            <a:pPr marL="289888" marR="242927" lvl="1" algn="ctr" defTabSz="554382">
              <a:spcBef>
                <a:spcPts val="55"/>
              </a:spcBef>
              <a:defRPr/>
            </a:pPr>
            <a:r>
              <a:rPr lang="en-US" sz="1400" spc="-30">
                <a:solidFill>
                  <a:srgbClr val="2576B7"/>
                </a:solidFill>
                <a:latin typeface="Montserrat" pitchFamily="2" charset="77"/>
                <a:ea typeface="+mn-lt"/>
                <a:cs typeface="+mn-lt"/>
              </a:rPr>
              <a:t>Everyone thinks their needs come first</a:t>
            </a:r>
          </a:p>
        </p:txBody>
      </p:sp>
      <p:sp>
        <p:nvSpPr>
          <p:cNvPr id="106" name="Text Placeholder 7">
            <a:extLst>
              <a:ext uri="{FF2B5EF4-FFF2-40B4-BE49-F238E27FC236}">
                <a16:creationId xmlns:a16="http://schemas.microsoft.com/office/drawing/2014/main" id="{02EB5236-AEBE-B863-EA03-0C22914CE140}"/>
              </a:ext>
            </a:extLst>
          </p:cNvPr>
          <p:cNvSpPr txBox="1">
            <a:spLocks/>
          </p:cNvSpPr>
          <p:nvPr/>
        </p:nvSpPr>
        <p:spPr>
          <a:xfrm>
            <a:off x="466401" y="3319689"/>
            <a:ext cx="1799532" cy="1388219"/>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14218">
              <a:lnSpc>
                <a:spcPct val="100000"/>
              </a:lnSpc>
              <a:spcBef>
                <a:spcPts val="300"/>
              </a:spcBef>
              <a:spcAft>
                <a:spcPts val="300"/>
              </a:spcAft>
              <a:buFontTx/>
              <a:defRPr/>
            </a:pPr>
            <a:r>
              <a:rPr lang="en-US">
                <a:solidFill>
                  <a:srgbClr val="494949"/>
                </a:solidFill>
                <a:ea typeface="+mn-lt"/>
                <a:cs typeface="+mn-lt"/>
              </a:rPr>
              <a:t>Each stakeholder may only see part of the picture. Most will only be concerned with how the solution will affect them.</a:t>
            </a:r>
          </a:p>
        </p:txBody>
      </p:sp>
      <p:sp>
        <p:nvSpPr>
          <p:cNvPr id="107" name="TextBox 106">
            <a:extLst>
              <a:ext uri="{FF2B5EF4-FFF2-40B4-BE49-F238E27FC236}">
                <a16:creationId xmlns:a16="http://schemas.microsoft.com/office/drawing/2014/main" id="{AEF96DAB-65F2-4312-16D6-4B3319B033EE}"/>
              </a:ext>
            </a:extLst>
          </p:cNvPr>
          <p:cNvSpPr txBox="1">
            <a:spLocks/>
          </p:cNvSpPr>
          <p:nvPr/>
        </p:nvSpPr>
        <p:spPr>
          <a:xfrm>
            <a:off x="156829" y="4811281"/>
            <a:ext cx="2418679" cy="430775"/>
          </a:xfrm>
          <a:prstGeom prst="rect">
            <a:avLst/>
          </a:prstGeom>
        </p:spPr>
        <p:txBody>
          <a:bodyPr vert="horz" wrap="square" lIns="0" tIns="0" rIns="0" bIns="0" rtlCol="0">
            <a:spAutoFit/>
          </a:bodyPr>
          <a:lstStyle/>
          <a:p>
            <a:pPr marL="289888" marR="242927" lvl="1" algn="ctr" defTabSz="554382">
              <a:spcBef>
                <a:spcPts val="55"/>
              </a:spcBef>
              <a:defRPr/>
            </a:pPr>
            <a:r>
              <a:rPr lang="en-US" sz="1400" spc="-30">
                <a:solidFill>
                  <a:srgbClr val="2576B7"/>
                </a:solidFill>
                <a:latin typeface="Montserrat" pitchFamily="2" charset="77"/>
                <a:ea typeface="+mn-lt"/>
                <a:cs typeface="+mn-lt"/>
              </a:rPr>
              <a:t>Focus on what matters most</a:t>
            </a:r>
          </a:p>
        </p:txBody>
      </p:sp>
      <p:sp>
        <p:nvSpPr>
          <p:cNvPr id="108" name="Text Placeholder 7">
            <a:extLst>
              <a:ext uri="{FF2B5EF4-FFF2-40B4-BE49-F238E27FC236}">
                <a16:creationId xmlns:a16="http://schemas.microsoft.com/office/drawing/2014/main" id="{9EEB63A2-E287-A7D6-2DE9-C312B5CFD3C7}"/>
              </a:ext>
            </a:extLst>
          </p:cNvPr>
          <p:cNvSpPr txBox="1">
            <a:spLocks/>
          </p:cNvSpPr>
          <p:nvPr/>
        </p:nvSpPr>
        <p:spPr>
          <a:xfrm>
            <a:off x="466401" y="5342070"/>
            <a:ext cx="1799532" cy="1306380"/>
          </a:xfrm>
          <a:prstGeom prst="rect">
            <a:avLst/>
          </a:prstGeom>
        </p:spPr>
        <p:txBody>
          <a:bodyPr lIns="0" tIns="0" rIns="0" bIns="0" numCol="1" spcCol="360000">
            <a:noAutofit/>
          </a:bodyPr>
          <a:lstStyle>
            <a:defPPr>
              <a:defRPr lang="en-US"/>
            </a:defPPr>
            <a:lvl1pPr marR="0" lvl="0" indent="0" algn="ctr" defTabSz="914400" fontAlgn="auto">
              <a:lnSpc>
                <a:spcPct val="100000"/>
              </a:lnSpc>
              <a:spcBef>
                <a:spcPts val="300"/>
              </a:spcBef>
              <a:spcAft>
                <a:spcPts val="300"/>
              </a:spcAft>
              <a:buClrTx/>
              <a:buSzTx/>
              <a:buFont typeface="Arial" panose="020B0604020202020204" pitchFamily="34" charset="0"/>
              <a:buNone/>
              <a:tabLst/>
              <a:defRPr kumimoji="0" sz="1200" b="0" i="0" u="none" strike="noStrike" cap="none" spc="0" normalizeH="0" baseline="0">
                <a:ln>
                  <a:noFill/>
                </a:ln>
                <a:solidFill>
                  <a:srgbClr val="000000"/>
                </a:solidFill>
                <a:effectLst/>
                <a:uLnTx/>
                <a:uFillTx/>
                <a:latin typeface="Roboto Condensed Light" panose="02000000000000000000" pitchFamily="2" charset="0"/>
                <a:ea typeface="Roboto Condensed Light" panose="02000000000000000000" pitchFamily="2" charset="0"/>
                <a:cs typeface="Arial Narrow" panose="020B0604020202020204" pitchFamily="34" charset="0"/>
              </a:defRPr>
            </a:lvl1pPr>
            <a:lvl2pPr marL="457200" indent="0" defTabSz="914400">
              <a:lnSpc>
                <a:spcPts val="1700"/>
              </a:lnSpc>
              <a:spcBef>
                <a:spcPts val="500"/>
              </a:spcBef>
              <a:buFont typeface="Arial" panose="020B0604020202020204" pitchFamily="34" charset="0"/>
              <a:buNone/>
              <a:defRPr sz="1400">
                <a:solidFill>
                  <a:srgbClr val="4B4B4B"/>
                </a:solidFill>
                <a:latin typeface="Arial" panose="020B0604020202020204" pitchFamily="34" charset="0"/>
                <a:cs typeface="Arial" panose="020B0604020202020204" pitchFamily="34" charset="0"/>
              </a:defRPr>
            </a:lvl2pPr>
            <a:lvl3pPr marL="914400" indent="0" defTabSz="914400">
              <a:lnSpc>
                <a:spcPts val="1700"/>
              </a:lnSpc>
              <a:spcBef>
                <a:spcPts val="500"/>
              </a:spcBef>
              <a:buFont typeface="Arial" panose="020B0604020202020204" pitchFamily="34" charset="0"/>
              <a:buNone/>
              <a:defRPr sz="1400">
                <a:solidFill>
                  <a:srgbClr val="4B4B4B"/>
                </a:solidFill>
                <a:latin typeface="Arial" panose="020B0604020202020204" pitchFamily="34" charset="0"/>
                <a:cs typeface="Arial" panose="020B0604020202020204" pitchFamily="34" charset="0"/>
              </a:defRPr>
            </a:lvl3pPr>
            <a:lvl4pPr marL="1371600" indent="0" defTabSz="914400">
              <a:lnSpc>
                <a:spcPts val="1700"/>
              </a:lnSpc>
              <a:spcBef>
                <a:spcPts val="500"/>
              </a:spcBef>
              <a:buFont typeface="Arial" panose="020B0604020202020204" pitchFamily="34" charset="0"/>
              <a:buNone/>
              <a:defRPr sz="1400">
                <a:solidFill>
                  <a:srgbClr val="4B4B4B"/>
                </a:solidFill>
                <a:latin typeface="Arial" panose="020B0604020202020204" pitchFamily="34" charset="0"/>
                <a:cs typeface="Arial" panose="020B0604020202020204" pitchFamily="34" charset="0"/>
              </a:defRPr>
            </a:lvl4pPr>
            <a:lvl5pPr marL="1828800" indent="0" defTabSz="914400">
              <a:lnSpc>
                <a:spcPts val="1700"/>
              </a:lnSpc>
              <a:spcBef>
                <a:spcPts val="500"/>
              </a:spcBef>
              <a:buFont typeface="Arial" panose="020B0604020202020204" pitchFamily="34" charset="0"/>
              <a:buNone/>
              <a:defRPr sz="1400">
                <a:solidFill>
                  <a:srgbClr val="4B4B4B"/>
                </a:solidFill>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defTabSz="914218">
              <a:buFontTx/>
            </a:pPr>
            <a:r>
              <a:rPr lang="en-US" sz="1400">
                <a:solidFill>
                  <a:srgbClr val="494949"/>
                </a:solidFill>
                <a:ea typeface="+mn-lt"/>
                <a:cs typeface="+mn-lt"/>
              </a:rPr>
              <a:t>Peer organizations may share some requirements, but each organization is different. Focus on what matters most to you.</a:t>
            </a:r>
          </a:p>
        </p:txBody>
      </p:sp>
      <p:sp>
        <p:nvSpPr>
          <p:cNvPr id="103" name="TextBox 102">
            <a:extLst>
              <a:ext uri="{FF2B5EF4-FFF2-40B4-BE49-F238E27FC236}">
                <a16:creationId xmlns:a16="http://schemas.microsoft.com/office/drawing/2014/main" id="{33231F84-C7C3-76EB-D131-1D43E466C3F7}"/>
              </a:ext>
            </a:extLst>
          </p:cNvPr>
          <p:cNvSpPr txBox="1">
            <a:spLocks/>
          </p:cNvSpPr>
          <p:nvPr/>
        </p:nvSpPr>
        <p:spPr>
          <a:xfrm>
            <a:off x="2850081" y="2788900"/>
            <a:ext cx="2418679" cy="430775"/>
          </a:xfrm>
          <a:prstGeom prst="rect">
            <a:avLst/>
          </a:prstGeom>
        </p:spPr>
        <p:txBody>
          <a:bodyPr vert="horz" wrap="square" lIns="0" tIns="0" rIns="0" bIns="0" rtlCol="0">
            <a:spAutoFit/>
          </a:bodyPr>
          <a:lstStyle/>
          <a:p>
            <a:pPr marL="289888" marR="242927" lvl="1" algn="ctr" defTabSz="554382">
              <a:spcBef>
                <a:spcPts val="55"/>
              </a:spcBef>
              <a:defRPr/>
            </a:pPr>
            <a:r>
              <a:rPr lang="en-US" sz="1400" spc="-30">
                <a:solidFill>
                  <a:srgbClr val="2576B7"/>
                </a:solidFill>
                <a:latin typeface="Montserrat" pitchFamily="2" charset="77"/>
                <a:ea typeface="+mn-lt"/>
                <a:cs typeface="+mn-lt"/>
              </a:rPr>
              <a:t>No solution can meet every requirement</a:t>
            </a:r>
          </a:p>
        </p:txBody>
      </p:sp>
      <p:sp>
        <p:nvSpPr>
          <p:cNvPr id="104" name="Text Placeholder 7">
            <a:extLst>
              <a:ext uri="{FF2B5EF4-FFF2-40B4-BE49-F238E27FC236}">
                <a16:creationId xmlns:a16="http://schemas.microsoft.com/office/drawing/2014/main" id="{84890E8A-304E-C878-B7C9-E98A5FEA0F82}"/>
              </a:ext>
            </a:extLst>
          </p:cNvPr>
          <p:cNvSpPr txBox="1">
            <a:spLocks/>
          </p:cNvSpPr>
          <p:nvPr/>
        </p:nvSpPr>
        <p:spPr>
          <a:xfrm>
            <a:off x="3159652" y="3319685"/>
            <a:ext cx="1799532" cy="129735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14218">
              <a:lnSpc>
                <a:spcPct val="100000"/>
              </a:lnSpc>
              <a:spcBef>
                <a:spcPts val="300"/>
              </a:spcBef>
              <a:spcAft>
                <a:spcPts val="300"/>
              </a:spcAft>
              <a:buFontTx/>
              <a:defRPr/>
            </a:pPr>
            <a:r>
              <a:rPr lang="en-US">
                <a:solidFill>
                  <a:srgbClr val="494949"/>
                </a:solidFill>
                <a:ea typeface="+mn-lt"/>
                <a:cs typeface="+mn-lt"/>
              </a:rPr>
              <a:t>Depending on the solution, there could be hundreds of requirements. No solution can meet all these perfectly.</a:t>
            </a:r>
          </a:p>
        </p:txBody>
      </p:sp>
      <p:sp>
        <p:nvSpPr>
          <p:cNvPr id="109" name="TextBox 108">
            <a:extLst>
              <a:ext uri="{FF2B5EF4-FFF2-40B4-BE49-F238E27FC236}">
                <a16:creationId xmlns:a16="http://schemas.microsoft.com/office/drawing/2014/main" id="{AB811FF5-2424-6B13-7CC9-A45AF776F51C}"/>
              </a:ext>
            </a:extLst>
          </p:cNvPr>
          <p:cNvSpPr txBox="1">
            <a:spLocks/>
          </p:cNvSpPr>
          <p:nvPr/>
        </p:nvSpPr>
        <p:spPr>
          <a:xfrm>
            <a:off x="2850081" y="4811281"/>
            <a:ext cx="2418679" cy="430775"/>
          </a:xfrm>
          <a:prstGeom prst="rect">
            <a:avLst/>
          </a:prstGeom>
        </p:spPr>
        <p:txBody>
          <a:bodyPr vert="horz" wrap="square" lIns="0" tIns="0" rIns="0" bIns="0" rtlCol="0">
            <a:spAutoFit/>
          </a:bodyPr>
          <a:lstStyle/>
          <a:p>
            <a:pPr marL="289888" marR="242927" lvl="1" algn="ctr" defTabSz="554382">
              <a:spcBef>
                <a:spcPts val="55"/>
              </a:spcBef>
              <a:defRPr/>
            </a:pPr>
            <a:r>
              <a:rPr lang="en-US" sz="1400" spc="-30">
                <a:solidFill>
                  <a:srgbClr val="2576B7"/>
                </a:solidFill>
                <a:latin typeface="Montserrat" pitchFamily="2" charset="77"/>
                <a:ea typeface="+mn-lt"/>
                <a:cs typeface="+mn-lt"/>
              </a:rPr>
              <a:t>Solution fit will be more obvious</a:t>
            </a:r>
          </a:p>
        </p:txBody>
      </p:sp>
      <p:sp>
        <p:nvSpPr>
          <p:cNvPr id="110" name="Text Placeholder 7">
            <a:extLst>
              <a:ext uri="{FF2B5EF4-FFF2-40B4-BE49-F238E27FC236}">
                <a16:creationId xmlns:a16="http://schemas.microsoft.com/office/drawing/2014/main" id="{79558101-D0D7-6331-EFC0-5B6F8C6C1F04}"/>
              </a:ext>
            </a:extLst>
          </p:cNvPr>
          <p:cNvSpPr txBox="1">
            <a:spLocks/>
          </p:cNvSpPr>
          <p:nvPr/>
        </p:nvSpPr>
        <p:spPr>
          <a:xfrm>
            <a:off x="3159652" y="5342072"/>
            <a:ext cx="1799532" cy="1306378"/>
          </a:xfrm>
          <a:prstGeom prst="rect">
            <a:avLst/>
          </a:prstGeom>
        </p:spPr>
        <p:txBody>
          <a:bodyPr lIns="0" tIns="0" rIns="0" bIns="0" numCol="1" spcCol="360000">
            <a:noAutofit/>
          </a:bodyPr>
          <a:lstStyle>
            <a:defPPr>
              <a:defRPr lang="en-US"/>
            </a:defPPr>
            <a:lvl1pPr indent="0" algn="ctr" defTabSz="914400">
              <a:lnSpc>
                <a:spcPct val="100000"/>
              </a:lnSpc>
              <a:spcBef>
                <a:spcPts val="300"/>
              </a:spcBef>
              <a:spcAft>
                <a:spcPts val="300"/>
              </a:spcAft>
              <a:buFont typeface="Arial" panose="020B0604020202020204" pitchFamily="34" charset="0"/>
              <a:buNone/>
              <a:defRPr sz="1200" b="0" i="0">
                <a:solidFill>
                  <a:srgbClr val="000000"/>
                </a:solidFill>
                <a:latin typeface="Roboto Condensed Light" panose="02000000000000000000" pitchFamily="2" charset="0"/>
                <a:ea typeface="Roboto Condensed Light" panose="02000000000000000000" pitchFamily="2" charset="0"/>
                <a:cs typeface="Arial Narrow" panose="020B0604020202020204" pitchFamily="34" charset="0"/>
              </a:defRPr>
            </a:lvl1pPr>
            <a:lvl2pPr marL="457200" indent="0" defTabSz="914400">
              <a:lnSpc>
                <a:spcPts val="1700"/>
              </a:lnSpc>
              <a:spcBef>
                <a:spcPts val="500"/>
              </a:spcBef>
              <a:buFont typeface="Arial" panose="020B0604020202020204" pitchFamily="34" charset="0"/>
              <a:buNone/>
              <a:defRPr sz="1400">
                <a:solidFill>
                  <a:srgbClr val="4B4B4B"/>
                </a:solidFill>
                <a:latin typeface="Arial" panose="020B0604020202020204" pitchFamily="34" charset="0"/>
                <a:cs typeface="Arial" panose="020B0604020202020204" pitchFamily="34" charset="0"/>
              </a:defRPr>
            </a:lvl2pPr>
            <a:lvl3pPr marL="914400" indent="0" defTabSz="914400">
              <a:lnSpc>
                <a:spcPts val="1700"/>
              </a:lnSpc>
              <a:spcBef>
                <a:spcPts val="500"/>
              </a:spcBef>
              <a:buFont typeface="Arial" panose="020B0604020202020204" pitchFamily="34" charset="0"/>
              <a:buNone/>
              <a:defRPr sz="1400">
                <a:solidFill>
                  <a:srgbClr val="4B4B4B"/>
                </a:solidFill>
                <a:latin typeface="Arial" panose="020B0604020202020204" pitchFamily="34" charset="0"/>
                <a:cs typeface="Arial" panose="020B0604020202020204" pitchFamily="34" charset="0"/>
              </a:defRPr>
            </a:lvl3pPr>
            <a:lvl4pPr marL="1371600" indent="0" defTabSz="914400">
              <a:lnSpc>
                <a:spcPts val="1700"/>
              </a:lnSpc>
              <a:spcBef>
                <a:spcPts val="500"/>
              </a:spcBef>
              <a:buFont typeface="Arial" panose="020B0604020202020204" pitchFamily="34" charset="0"/>
              <a:buNone/>
              <a:defRPr sz="1400">
                <a:solidFill>
                  <a:srgbClr val="4B4B4B"/>
                </a:solidFill>
                <a:latin typeface="Arial" panose="020B0604020202020204" pitchFamily="34" charset="0"/>
                <a:cs typeface="Arial" panose="020B0604020202020204" pitchFamily="34" charset="0"/>
              </a:defRPr>
            </a:lvl4pPr>
            <a:lvl5pPr marL="1828800" indent="0" defTabSz="914400">
              <a:lnSpc>
                <a:spcPts val="1700"/>
              </a:lnSpc>
              <a:spcBef>
                <a:spcPts val="500"/>
              </a:spcBef>
              <a:buFont typeface="Arial" panose="020B0604020202020204" pitchFamily="34" charset="0"/>
              <a:buNone/>
              <a:defRPr sz="1400">
                <a:solidFill>
                  <a:srgbClr val="4B4B4B"/>
                </a:solidFill>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defTabSz="914218">
              <a:buFontTx/>
            </a:pPr>
            <a:r>
              <a:rPr lang="en-US" sz="1400">
                <a:solidFill>
                  <a:srgbClr val="494949"/>
                </a:solidFill>
                <a:ea typeface="+mn-lt"/>
                <a:cs typeface="+mn-lt"/>
              </a:rPr>
              <a:t>A list of clear, prioritized requirements will help vendors better showcase their solutions.</a:t>
            </a:r>
          </a:p>
        </p:txBody>
      </p:sp>
      <p:sp>
        <p:nvSpPr>
          <p:cNvPr id="27" name="Rectangle 26">
            <a:extLst>
              <a:ext uri="{FF2B5EF4-FFF2-40B4-BE49-F238E27FC236}">
                <a16:creationId xmlns:a16="http://schemas.microsoft.com/office/drawing/2014/main" id="{A6BF3314-2CED-7B08-2870-14D2C37D42E0}"/>
              </a:ext>
              <a:ext uri="{C183D7F6-B498-43B3-948B-1728B52AA6E4}">
                <adec:decorative xmlns:adec="http://schemas.microsoft.com/office/drawing/2017/decorative" val="1"/>
              </a:ext>
            </a:extLst>
          </p:cNvPr>
          <p:cNvSpPr>
            <a:spLocks/>
          </p:cNvSpPr>
          <p:nvPr/>
        </p:nvSpPr>
        <p:spPr>
          <a:xfrm>
            <a:off x="5103435" y="895"/>
            <a:ext cx="7088567" cy="6856214"/>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lnSpc>
                <a:spcPct val="110000"/>
              </a:lnSpc>
            </a:pPr>
            <a:endParaRPr lang="en-US">
              <a:solidFill>
                <a:srgbClr val="FFFFFF"/>
              </a:solidFill>
              <a:latin typeface="Roboto Condensed Light"/>
              <a:ea typeface="+mn-lt"/>
              <a:cs typeface="+mn-lt"/>
            </a:endParaRPr>
          </a:p>
        </p:txBody>
      </p:sp>
      <p:pic>
        <p:nvPicPr>
          <p:cNvPr id="14" name="Picture 13">
            <a:extLst>
              <a:ext uri="{FF2B5EF4-FFF2-40B4-BE49-F238E27FC236}">
                <a16:creationId xmlns:a16="http://schemas.microsoft.com/office/drawing/2014/main" id="{72E33F39-DAEA-4F91-FB95-4DFFECB6264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94492" y="930655"/>
            <a:ext cx="6096528" cy="5377138"/>
          </a:xfrm>
          <a:prstGeom prst="rect">
            <a:avLst/>
          </a:prstGeom>
        </p:spPr>
      </p:pic>
      <p:sp>
        <p:nvSpPr>
          <p:cNvPr id="99" name="Rectangle 98">
            <a:extLst>
              <a:ext uri="{FF2B5EF4-FFF2-40B4-BE49-F238E27FC236}">
                <a16:creationId xmlns:a16="http://schemas.microsoft.com/office/drawing/2014/main" id="{8FF75382-3620-EE17-4BFF-35B56C63C930}"/>
              </a:ext>
            </a:extLst>
          </p:cNvPr>
          <p:cNvSpPr>
            <a:spLocks/>
          </p:cNvSpPr>
          <p:nvPr/>
        </p:nvSpPr>
        <p:spPr>
          <a:xfrm rot="1965057">
            <a:off x="7760995" y="2910067"/>
            <a:ext cx="269893" cy="461544"/>
          </a:xfrm>
          <a:prstGeom prst="rect">
            <a:avLst/>
          </a:prstGeom>
          <a:ln>
            <a:noFill/>
          </a:ln>
        </p:spPr>
        <p:txBody>
          <a:bodyPr wrap="square" anchor="ctr">
            <a:spAutoFit/>
          </a:bodyPr>
          <a:lstStyle/>
          <a:p>
            <a:pPr algn="ctr" defTabSz="554382"/>
            <a:r>
              <a:rPr lang="en-US" sz="2400" b="1">
                <a:solidFill>
                  <a:srgbClr val="FFFFFF"/>
                </a:solidFill>
                <a:latin typeface="Montserrat SemiBold" panose="00000700000000000000" pitchFamily="2" charset="0"/>
                <a:ea typeface="+mn-lt"/>
                <a:cs typeface="+mn-lt"/>
              </a:rPr>
              <a:t>1</a:t>
            </a:r>
            <a:endParaRPr lang="en-US" sz="1200" b="1">
              <a:solidFill>
                <a:srgbClr val="FFFFFF"/>
              </a:solidFill>
              <a:latin typeface="Montserrat SemiBold" panose="00000700000000000000" pitchFamily="2" charset="0"/>
              <a:ea typeface="+mn-lt"/>
              <a:cs typeface="+mn-lt"/>
            </a:endParaRPr>
          </a:p>
        </p:txBody>
      </p:sp>
      <p:sp>
        <p:nvSpPr>
          <p:cNvPr id="93" name="TextBox 92">
            <a:extLst>
              <a:ext uri="{FF2B5EF4-FFF2-40B4-BE49-F238E27FC236}">
                <a16:creationId xmlns:a16="http://schemas.microsoft.com/office/drawing/2014/main" id="{7FA52C43-381E-52E7-6116-CA05A3A82CCD}"/>
              </a:ext>
            </a:extLst>
          </p:cNvPr>
          <p:cNvSpPr txBox="1">
            <a:spLocks/>
          </p:cNvSpPr>
          <p:nvPr/>
        </p:nvSpPr>
        <p:spPr>
          <a:xfrm rot="19803190">
            <a:off x="8748487" y="2622460"/>
            <a:ext cx="1306428" cy="338466"/>
          </a:xfrm>
          <a:prstGeom prst="rect">
            <a:avLst/>
          </a:prstGeom>
          <a:noFill/>
          <a:ln>
            <a:noFill/>
          </a:ln>
        </p:spPr>
        <p:txBody>
          <a:bodyPr wrap="none" rtlCol="0" anchor="ctr" anchorCtr="0">
            <a:spAutoFit/>
          </a:bodyPr>
          <a:lstStyle/>
          <a:p>
            <a:pPr defTabSz="554382"/>
            <a:r>
              <a:rPr lang="en-US" sz="1600" b="1" dirty="0">
                <a:solidFill>
                  <a:srgbClr val="FFFFFF"/>
                </a:solidFill>
                <a:latin typeface="Montserrat SemiBold" panose="00000700000000000000" pitchFamily="2" charset="0"/>
                <a:ea typeface="+mn-lt"/>
                <a:cs typeface="+mn-lt"/>
              </a:rPr>
              <a:t>Must Have</a:t>
            </a:r>
          </a:p>
        </p:txBody>
      </p:sp>
      <p:sp>
        <p:nvSpPr>
          <p:cNvPr id="98" name="Rectangle 97">
            <a:extLst>
              <a:ext uri="{FF2B5EF4-FFF2-40B4-BE49-F238E27FC236}">
                <a16:creationId xmlns:a16="http://schemas.microsoft.com/office/drawing/2014/main" id="{7FC1A0BA-3D0D-B875-BB9B-5DDFBB1C4239}"/>
              </a:ext>
            </a:extLst>
          </p:cNvPr>
          <p:cNvSpPr>
            <a:spLocks/>
          </p:cNvSpPr>
          <p:nvPr/>
        </p:nvSpPr>
        <p:spPr>
          <a:xfrm rot="1965057">
            <a:off x="7584457" y="3464652"/>
            <a:ext cx="269893" cy="461544"/>
          </a:xfrm>
          <a:prstGeom prst="rect">
            <a:avLst/>
          </a:prstGeom>
          <a:ln>
            <a:noFill/>
          </a:ln>
        </p:spPr>
        <p:txBody>
          <a:bodyPr wrap="square" anchor="ctr">
            <a:spAutoFit/>
          </a:bodyPr>
          <a:lstStyle/>
          <a:p>
            <a:pPr algn="ctr" defTabSz="554382"/>
            <a:r>
              <a:rPr lang="en-US" sz="2400" b="1">
                <a:solidFill>
                  <a:srgbClr val="FFFFFF"/>
                </a:solidFill>
                <a:latin typeface="Montserrat SemiBold" panose="00000700000000000000" pitchFamily="2" charset="0"/>
                <a:ea typeface="+mn-lt"/>
                <a:cs typeface="+mn-lt"/>
              </a:rPr>
              <a:t>2</a:t>
            </a:r>
            <a:endParaRPr lang="en-US" sz="1200" b="1">
              <a:solidFill>
                <a:srgbClr val="FFFFFF"/>
              </a:solidFill>
              <a:latin typeface="Montserrat SemiBold" panose="00000700000000000000" pitchFamily="2" charset="0"/>
              <a:ea typeface="+mn-lt"/>
              <a:cs typeface="+mn-lt"/>
            </a:endParaRPr>
          </a:p>
        </p:txBody>
      </p:sp>
      <p:sp>
        <p:nvSpPr>
          <p:cNvPr id="92" name="TextBox 91">
            <a:extLst>
              <a:ext uri="{FF2B5EF4-FFF2-40B4-BE49-F238E27FC236}">
                <a16:creationId xmlns:a16="http://schemas.microsoft.com/office/drawing/2014/main" id="{CD34919E-668C-FE76-CA15-870B0937721B}"/>
              </a:ext>
            </a:extLst>
          </p:cNvPr>
          <p:cNvSpPr txBox="1">
            <a:spLocks/>
          </p:cNvSpPr>
          <p:nvPr/>
        </p:nvSpPr>
        <p:spPr>
          <a:xfrm rot="19803190">
            <a:off x="8948754" y="3137602"/>
            <a:ext cx="1522778" cy="338466"/>
          </a:xfrm>
          <a:prstGeom prst="rect">
            <a:avLst/>
          </a:prstGeom>
          <a:noFill/>
          <a:ln>
            <a:noFill/>
          </a:ln>
        </p:spPr>
        <p:txBody>
          <a:bodyPr wrap="none" rtlCol="0" anchor="ctr" anchorCtr="0">
            <a:spAutoFit/>
          </a:bodyPr>
          <a:lstStyle/>
          <a:p>
            <a:pPr defTabSz="554382"/>
            <a:r>
              <a:rPr lang="en-US" sz="1600" b="1">
                <a:solidFill>
                  <a:srgbClr val="FFFFFF"/>
                </a:solidFill>
                <a:latin typeface="Montserrat SemiBold" panose="00000700000000000000" pitchFamily="2" charset="0"/>
                <a:ea typeface="+mn-lt"/>
                <a:cs typeface="+mn-lt"/>
              </a:rPr>
              <a:t>Should Have</a:t>
            </a:r>
          </a:p>
        </p:txBody>
      </p:sp>
      <p:sp>
        <p:nvSpPr>
          <p:cNvPr id="97" name="Rectangle 96">
            <a:extLst>
              <a:ext uri="{FF2B5EF4-FFF2-40B4-BE49-F238E27FC236}">
                <a16:creationId xmlns:a16="http://schemas.microsoft.com/office/drawing/2014/main" id="{C25A0BA8-1800-5A9A-F202-782B4ECA6A69}"/>
              </a:ext>
            </a:extLst>
          </p:cNvPr>
          <p:cNvSpPr>
            <a:spLocks/>
          </p:cNvSpPr>
          <p:nvPr/>
        </p:nvSpPr>
        <p:spPr>
          <a:xfrm rot="1965057">
            <a:off x="7364948" y="4119174"/>
            <a:ext cx="269893" cy="461544"/>
          </a:xfrm>
          <a:prstGeom prst="rect">
            <a:avLst/>
          </a:prstGeom>
          <a:ln>
            <a:noFill/>
          </a:ln>
        </p:spPr>
        <p:txBody>
          <a:bodyPr wrap="square" anchor="ctr">
            <a:spAutoFit/>
          </a:bodyPr>
          <a:lstStyle/>
          <a:p>
            <a:pPr algn="ctr" defTabSz="554382"/>
            <a:r>
              <a:rPr lang="en-US" sz="2400" b="1">
                <a:solidFill>
                  <a:srgbClr val="FFFFFF"/>
                </a:solidFill>
                <a:latin typeface="Montserrat SemiBold" panose="00000700000000000000" pitchFamily="2" charset="0"/>
                <a:ea typeface="+mn-lt"/>
                <a:cs typeface="+mn-lt"/>
              </a:rPr>
              <a:t>3</a:t>
            </a:r>
            <a:endParaRPr lang="en-US" sz="1200" b="1">
              <a:solidFill>
                <a:srgbClr val="FFFFFF"/>
              </a:solidFill>
              <a:latin typeface="Montserrat SemiBold" panose="00000700000000000000" pitchFamily="2" charset="0"/>
              <a:ea typeface="+mn-lt"/>
              <a:cs typeface="+mn-lt"/>
            </a:endParaRPr>
          </a:p>
        </p:txBody>
      </p:sp>
      <p:sp>
        <p:nvSpPr>
          <p:cNvPr id="94" name="TextBox 93">
            <a:extLst>
              <a:ext uri="{FF2B5EF4-FFF2-40B4-BE49-F238E27FC236}">
                <a16:creationId xmlns:a16="http://schemas.microsoft.com/office/drawing/2014/main" id="{3A59CD81-A10E-ACF8-DA70-DFCD9135AD29}"/>
              </a:ext>
            </a:extLst>
          </p:cNvPr>
          <p:cNvSpPr txBox="1">
            <a:spLocks/>
          </p:cNvSpPr>
          <p:nvPr/>
        </p:nvSpPr>
        <p:spPr>
          <a:xfrm rot="19803190">
            <a:off x="9361731" y="3729089"/>
            <a:ext cx="1400981" cy="338466"/>
          </a:xfrm>
          <a:prstGeom prst="rect">
            <a:avLst/>
          </a:prstGeom>
          <a:noFill/>
          <a:ln>
            <a:noFill/>
          </a:ln>
        </p:spPr>
        <p:txBody>
          <a:bodyPr wrap="none" rtlCol="0" anchor="ctr" anchorCtr="0">
            <a:spAutoFit/>
          </a:bodyPr>
          <a:lstStyle/>
          <a:p>
            <a:pPr defTabSz="554382"/>
            <a:r>
              <a:rPr lang="en-US" sz="1600" b="1">
                <a:solidFill>
                  <a:srgbClr val="FFFFFF"/>
                </a:solidFill>
                <a:latin typeface="Montserrat SemiBold" panose="00000700000000000000" pitchFamily="2" charset="0"/>
                <a:ea typeface="+mn-lt"/>
                <a:cs typeface="+mn-lt"/>
              </a:rPr>
              <a:t>Could Have</a:t>
            </a:r>
          </a:p>
        </p:txBody>
      </p:sp>
      <p:sp>
        <p:nvSpPr>
          <p:cNvPr id="96" name="Rectangle 95">
            <a:extLst>
              <a:ext uri="{FF2B5EF4-FFF2-40B4-BE49-F238E27FC236}">
                <a16:creationId xmlns:a16="http://schemas.microsoft.com/office/drawing/2014/main" id="{35837488-C987-4BE3-B251-3C9175F6C637}"/>
              </a:ext>
            </a:extLst>
          </p:cNvPr>
          <p:cNvSpPr>
            <a:spLocks/>
          </p:cNvSpPr>
          <p:nvPr/>
        </p:nvSpPr>
        <p:spPr>
          <a:xfrm rot="1965057">
            <a:off x="7040523" y="4953960"/>
            <a:ext cx="392954" cy="461544"/>
          </a:xfrm>
          <a:prstGeom prst="rect">
            <a:avLst/>
          </a:prstGeom>
          <a:ln>
            <a:noFill/>
          </a:ln>
        </p:spPr>
        <p:txBody>
          <a:bodyPr wrap="none" anchor="ctr">
            <a:spAutoFit/>
          </a:bodyPr>
          <a:lstStyle/>
          <a:p>
            <a:pPr algn="ctr" defTabSz="554382"/>
            <a:r>
              <a:rPr lang="en-US" sz="2400" b="1">
                <a:solidFill>
                  <a:srgbClr val="FFFFFF"/>
                </a:solidFill>
                <a:latin typeface="Montserrat SemiBold" panose="00000700000000000000" pitchFamily="2" charset="0"/>
                <a:ea typeface="+mn-lt"/>
                <a:cs typeface="+mn-lt"/>
              </a:rPr>
              <a:t>4</a:t>
            </a:r>
            <a:endParaRPr lang="en-US" sz="1200" b="1">
              <a:solidFill>
                <a:srgbClr val="FFFFFF"/>
              </a:solidFill>
              <a:latin typeface="Montserrat SemiBold" panose="00000700000000000000" pitchFamily="2" charset="0"/>
              <a:ea typeface="+mn-lt"/>
              <a:cs typeface="+mn-lt"/>
            </a:endParaRPr>
          </a:p>
        </p:txBody>
      </p:sp>
      <p:sp>
        <p:nvSpPr>
          <p:cNvPr id="95" name="TextBox 94">
            <a:extLst>
              <a:ext uri="{FF2B5EF4-FFF2-40B4-BE49-F238E27FC236}">
                <a16:creationId xmlns:a16="http://schemas.microsoft.com/office/drawing/2014/main" id="{5F6DC5E4-84EA-22B0-11BD-93807919754A}"/>
              </a:ext>
            </a:extLst>
          </p:cNvPr>
          <p:cNvSpPr txBox="1">
            <a:spLocks/>
          </p:cNvSpPr>
          <p:nvPr/>
        </p:nvSpPr>
        <p:spPr>
          <a:xfrm rot="19803190">
            <a:off x="9795333" y="4481585"/>
            <a:ext cx="1423417" cy="338466"/>
          </a:xfrm>
          <a:prstGeom prst="rect">
            <a:avLst/>
          </a:prstGeom>
          <a:noFill/>
          <a:ln>
            <a:noFill/>
          </a:ln>
        </p:spPr>
        <p:txBody>
          <a:bodyPr wrap="none" rtlCol="0" anchor="ctr" anchorCtr="0">
            <a:spAutoFit/>
          </a:bodyPr>
          <a:lstStyle/>
          <a:p>
            <a:pPr defTabSz="554382"/>
            <a:r>
              <a:rPr lang="en-US" sz="1600" b="1">
                <a:solidFill>
                  <a:srgbClr val="FFFFFF"/>
                </a:solidFill>
                <a:latin typeface="Montserrat SemiBold" panose="00000700000000000000" pitchFamily="2" charset="0"/>
                <a:ea typeface="+mn-lt"/>
                <a:cs typeface="+mn-lt"/>
              </a:rPr>
              <a:t>Won’t Have</a:t>
            </a:r>
          </a:p>
        </p:txBody>
      </p:sp>
    </p:spTree>
    <p:extLst>
      <p:ext uri="{BB962C8B-B14F-4D97-AF65-F5344CB8AC3E}">
        <p14:creationId xmlns:p14="http://schemas.microsoft.com/office/powerpoint/2010/main" val="28710188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35CA0C9-160C-E4D7-29E9-87595D4D4ED2}"/>
              </a:ext>
            </a:extLst>
          </p:cNvPr>
          <p:cNvSpPr>
            <a:spLocks noGrp="1"/>
          </p:cNvSpPr>
          <p:nvPr>
            <p:ph type="title"/>
          </p:nvPr>
        </p:nvSpPr>
        <p:spPr>
          <a:xfrm>
            <a:off x="354854" y="545145"/>
            <a:ext cx="7955412" cy="562059"/>
          </a:xfrm>
        </p:spPr>
        <p:txBody>
          <a:bodyPr/>
          <a:lstStyle/>
          <a:p>
            <a:r>
              <a:rPr lang="en-US" sz="2800">
                <a:solidFill>
                  <a:schemeClr val="accent1"/>
                </a:solidFill>
              </a:rPr>
              <a:t>2.2.3</a:t>
            </a:r>
            <a:r>
              <a:rPr lang="en-US" sz="2800"/>
              <a:t> Define your user requirements</a:t>
            </a:r>
          </a:p>
        </p:txBody>
      </p:sp>
      <p:sp>
        <p:nvSpPr>
          <p:cNvPr id="4" name="Striped Right Arrow 3">
            <a:extLst>
              <a:ext uri="{FF2B5EF4-FFF2-40B4-BE49-F238E27FC236}">
                <a16:creationId xmlns:a16="http://schemas.microsoft.com/office/drawing/2014/main" id="{E5B11ADE-5B82-B543-A98C-90B4382373AD}"/>
              </a:ext>
              <a:ext uri="{C183D7F6-B498-43B3-948B-1728B52AA6E4}">
                <adec:decorative xmlns:adec="http://schemas.microsoft.com/office/drawing/2017/decorative" val="1"/>
              </a:ext>
            </a:extLst>
          </p:cNvPr>
          <p:cNvSpPr>
            <a:spLocks/>
          </p:cNvSpPr>
          <p:nvPr/>
        </p:nvSpPr>
        <p:spPr>
          <a:xfrm>
            <a:off x="400766" y="1494055"/>
            <a:ext cx="1426734" cy="1112013"/>
          </a:xfrm>
          <a:prstGeom prst="stripedRightArrow">
            <a:avLst>
              <a:gd name="adj1" fmla="val 68868"/>
              <a:gd name="adj2" fmla="val 4056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8" name="TextBox 7">
            <a:extLst>
              <a:ext uri="{FF2B5EF4-FFF2-40B4-BE49-F238E27FC236}">
                <a16:creationId xmlns:a16="http://schemas.microsoft.com/office/drawing/2014/main" id="{BF60F289-6442-D946-8E32-D1F0D157415E}"/>
              </a:ext>
            </a:extLst>
          </p:cNvPr>
          <p:cNvSpPr txBox="1">
            <a:spLocks/>
          </p:cNvSpPr>
          <p:nvPr/>
        </p:nvSpPr>
        <p:spPr>
          <a:xfrm>
            <a:off x="769592" y="1773061"/>
            <a:ext cx="590226"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Montserrat SemiBold" pitchFamily="2" charset="77"/>
                <a:ea typeface="+mn-lt"/>
                <a:cs typeface="+mn-lt"/>
              </a:rPr>
              <a:t>01</a:t>
            </a:r>
          </a:p>
        </p:txBody>
      </p:sp>
      <p:sp>
        <p:nvSpPr>
          <p:cNvPr id="12" name="TextBox 11">
            <a:extLst>
              <a:ext uri="{FF2B5EF4-FFF2-40B4-BE49-F238E27FC236}">
                <a16:creationId xmlns:a16="http://schemas.microsoft.com/office/drawing/2014/main" id="{A85CB60E-91F8-744D-A15E-88B9DB9E4A03}"/>
              </a:ext>
            </a:extLst>
          </p:cNvPr>
          <p:cNvSpPr txBox="1">
            <a:spLocks/>
          </p:cNvSpPr>
          <p:nvPr/>
        </p:nvSpPr>
        <p:spPr>
          <a:xfrm>
            <a:off x="1997880" y="1458493"/>
            <a:ext cx="1746861" cy="430887"/>
          </a:xfrm>
          <a:prstGeom prst="rect">
            <a:avLst/>
          </a:prstGeom>
          <a:noFill/>
        </p:spPr>
        <p:txBody>
          <a:bodyPr wrap="square" lIns="0" tIns="0" rIns="0" bIns="0" rtlCol="0" anchor="b" anchorCtr="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rgbClr val="494949"/>
                </a:solidFill>
                <a:effectLst/>
                <a:uLnTx/>
                <a:uFillTx/>
                <a:latin typeface="Exo" panose="02000303000000000000" pitchFamily="2" charset="0"/>
                <a:ea typeface="League Spartan" charset="0"/>
                <a:cs typeface="Poppins" pitchFamily="2" charset="77"/>
              </a:defRPr>
            </a:lvl1p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94949"/>
                </a:solidFill>
                <a:effectLst/>
                <a:uLnTx/>
                <a:uFillTx/>
                <a:latin typeface="Exo" panose="02000303000000000000" pitchFamily="2" charset="0"/>
                <a:ea typeface="+mn-lt"/>
                <a:cs typeface="+mn-lt"/>
              </a:rPr>
              <a:t>Define user persona and context</a:t>
            </a:r>
          </a:p>
        </p:txBody>
      </p:sp>
      <p:sp>
        <p:nvSpPr>
          <p:cNvPr id="13" name="Subtitle 2">
            <a:extLst>
              <a:ext uri="{FF2B5EF4-FFF2-40B4-BE49-F238E27FC236}">
                <a16:creationId xmlns:a16="http://schemas.microsoft.com/office/drawing/2014/main" id="{F76733AF-BE23-474C-929D-1845903E30DB}"/>
              </a:ext>
            </a:extLst>
          </p:cNvPr>
          <p:cNvSpPr txBox="1">
            <a:spLocks/>
          </p:cNvSpPr>
          <p:nvPr/>
        </p:nvSpPr>
        <p:spPr>
          <a:xfrm>
            <a:off x="1997878" y="1938904"/>
            <a:ext cx="2187260" cy="2132122"/>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Identify user groups (e.g. service desk agents, IT managers, end users) and describe their environments and responsibilities.</a:t>
            </a:r>
          </a:p>
          <a:p>
            <a:pPr algn="l">
              <a:lnSpc>
                <a:spcPts val="1750"/>
              </a:lnSpc>
              <a:buFontTx/>
              <a:defRPr/>
            </a:pPr>
            <a:r>
              <a:rPr kumimoji="0" lang="en-US" sz="1200" b="0" i="1" u="none" strike="noStrike" kern="1200" cap="none" spc="0" normalizeH="0" baseline="0" noProof="0">
                <a:ln>
                  <a:noFill/>
                </a:ln>
                <a:solidFill>
                  <a:srgbClr val="000000"/>
                </a:solidFill>
                <a:effectLst/>
                <a:uLnTx/>
                <a:uFillTx/>
                <a:latin typeface="+mn-lt"/>
                <a:ea typeface="+mn-lt"/>
                <a:cs typeface="+mn-lt"/>
              </a:rPr>
              <a:t>Example:</a:t>
            </a:r>
            <a:r>
              <a:rPr kumimoji="0" lang="en-US" sz="1200" b="0" i="0" u="none" strike="noStrike" kern="1200" cap="none" spc="0" normalizeH="0" baseline="0" noProof="0">
                <a:ln>
                  <a:noFill/>
                </a:ln>
                <a:solidFill>
                  <a:srgbClr val="000000"/>
                </a:solidFill>
                <a:effectLst/>
                <a:uLnTx/>
                <a:uFillTx/>
                <a:latin typeface="+mn-lt"/>
                <a:ea typeface="+mn-lt"/>
                <a:cs typeface="+mn-lt"/>
              </a:rPr>
              <a:t> </a:t>
            </a:r>
            <a:r>
              <a:rPr kumimoji="0" lang="en-US" sz="1200" b="0" i="1" u="none" strike="noStrike" kern="1200" cap="none" spc="0" normalizeH="0" baseline="0" noProof="0">
                <a:ln>
                  <a:noFill/>
                </a:ln>
                <a:solidFill>
                  <a:srgbClr val="494949"/>
                </a:solidFill>
                <a:effectLst/>
                <a:uLnTx/>
                <a:uFillTx/>
                <a:latin typeface="+mn-lt"/>
                <a:ea typeface="+mn-lt"/>
                <a:cs typeface="+mn-lt"/>
              </a:rPr>
              <a:t>“Persona: Contact Center Agent, typically handling 40 calls/day. Key challenge: Quick access to policy details.”</a:t>
            </a:r>
            <a:endParaRPr kumimoji="0" lang="en-US" sz="1200" b="0" i="0" u="none" strike="noStrike" kern="1200" cap="none" spc="0" normalizeH="0" baseline="0" noProof="0">
              <a:ln>
                <a:noFill/>
              </a:ln>
              <a:solidFill>
                <a:srgbClr val="494949"/>
              </a:solidFill>
              <a:effectLst/>
              <a:uLnTx/>
              <a:uFillTx/>
              <a:latin typeface="+mn-lt"/>
              <a:ea typeface="+mn-lt"/>
              <a:cs typeface="+mn-lt"/>
            </a:endParaRPr>
          </a:p>
          <a:p>
            <a:pPr marL="0" marR="0" lvl="0" indent="0" algn="l" defTabSz="1087636" rtl="0" eaLnBrk="1" fontAlgn="auto" latinLnBrk="0" hangingPunct="1">
              <a:lnSpc>
                <a:spcPts val="1750"/>
              </a:lnSpc>
              <a:spcBef>
                <a:spcPct val="20000"/>
              </a:spcBef>
              <a:spcAft>
                <a:spcPts val="0"/>
              </a:spcAft>
              <a:buClrTx/>
              <a:buSzTx/>
              <a:buFont typeface="Arial"/>
              <a:buNone/>
              <a:tabLst/>
              <a:defRPr/>
            </a:pPr>
            <a:endParaRPr kumimoji="0" lang="en-US" sz="1200" b="0" i="0" u="none" strike="noStrike" kern="1200" cap="none" spc="0" normalizeH="0" baseline="0" noProof="0">
              <a:ln>
                <a:noFill/>
              </a:ln>
              <a:solidFill>
                <a:srgbClr val="000000"/>
              </a:solidFill>
              <a:effectLst/>
              <a:uLnTx/>
              <a:uFillTx/>
              <a:latin typeface="+mn-lt"/>
              <a:ea typeface="+mn-lt"/>
              <a:cs typeface="+mn-lt"/>
            </a:endParaRPr>
          </a:p>
        </p:txBody>
      </p:sp>
      <p:sp>
        <p:nvSpPr>
          <p:cNvPr id="29" name="Striped Right Arrow 28">
            <a:extLst>
              <a:ext uri="{FF2B5EF4-FFF2-40B4-BE49-F238E27FC236}">
                <a16:creationId xmlns:a16="http://schemas.microsoft.com/office/drawing/2014/main" id="{04E9F17E-4752-1849-A873-45FA8F90307B}"/>
              </a:ext>
              <a:ext uri="{C183D7F6-B498-43B3-948B-1728B52AA6E4}">
                <adec:decorative xmlns:adec="http://schemas.microsoft.com/office/drawing/2017/decorative" val="1"/>
              </a:ext>
            </a:extLst>
          </p:cNvPr>
          <p:cNvSpPr>
            <a:spLocks/>
          </p:cNvSpPr>
          <p:nvPr/>
        </p:nvSpPr>
        <p:spPr>
          <a:xfrm>
            <a:off x="4355516" y="1494055"/>
            <a:ext cx="1426734" cy="1112013"/>
          </a:xfrm>
          <a:prstGeom prst="stripedRightArrow">
            <a:avLst>
              <a:gd name="adj1" fmla="val 68868"/>
              <a:gd name="adj2" fmla="val 4056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30" name="TextBox 29">
            <a:extLst>
              <a:ext uri="{FF2B5EF4-FFF2-40B4-BE49-F238E27FC236}">
                <a16:creationId xmlns:a16="http://schemas.microsoft.com/office/drawing/2014/main" id="{AA53E85A-2933-764D-BEAD-7D17D55AB8E0}"/>
              </a:ext>
            </a:extLst>
          </p:cNvPr>
          <p:cNvSpPr txBox="1">
            <a:spLocks/>
          </p:cNvSpPr>
          <p:nvPr/>
        </p:nvSpPr>
        <p:spPr>
          <a:xfrm>
            <a:off x="4685068" y="1773061"/>
            <a:ext cx="668774"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Montserrat SemiBold" pitchFamily="2" charset="77"/>
                <a:ea typeface="+mn-lt"/>
                <a:cs typeface="+mn-lt"/>
              </a:rPr>
              <a:t>02</a:t>
            </a:r>
          </a:p>
        </p:txBody>
      </p:sp>
      <p:sp>
        <p:nvSpPr>
          <p:cNvPr id="32" name="TextBox 31">
            <a:extLst>
              <a:ext uri="{FF2B5EF4-FFF2-40B4-BE49-F238E27FC236}">
                <a16:creationId xmlns:a16="http://schemas.microsoft.com/office/drawing/2014/main" id="{521D237E-087F-4542-8BC6-6BDFB2B72C33}"/>
              </a:ext>
            </a:extLst>
          </p:cNvPr>
          <p:cNvSpPr txBox="1">
            <a:spLocks/>
          </p:cNvSpPr>
          <p:nvPr/>
        </p:nvSpPr>
        <p:spPr>
          <a:xfrm>
            <a:off x="5952630" y="1458493"/>
            <a:ext cx="1703315" cy="430887"/>
          </a:xfrm>
          <a:prstGeom prst="rect">
            <a:avLst/>
          </a:prstGeom>
          <a:noFill/>
        </p:spPr>
        <p:txBody>
          <a:bodyPr wrap="square" lIns="0" tIns="0" rIns="0" bIns="0" rtlCol="0" anchor="b" anchorCtr="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rgbClr val="494949"/>
                </a:solidFill>
                <a:effectLst/>
                <a:uLnTx/>
                <a:uFillTx/>
                <a:latin typeface="Exo" panose="02000303000000000000" pitchFamily="2" charset="0"/>
                <a:ea typeface="League Spartan" charset="0"/>
                <a:cs typeface="Poppins" pitchFamily="2" charset="77"/>
              </a:defRPr>
            </a:lvl1p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94949"/>
                </a:solidFill>
                <a:effectLst/>
                <a:uLnTx/>
                <a:uFillTx/>
                <a:latin typeface="Exo" panose="02000303000000000000" pitchFamily="2" charset="0"/>
                <a:ea typeface="+mn-lt"/>
                <a:cs typeface="+mn-lt"/>
              </a:rPr>
              <a:t>Record functional requirements</a:t>
            </a:r>
          </a:p>
        </p:txBody>
      </p:sp>
      <p:sp>
        <p:nvSpPr>
          <p:cNvPr id="33" name="Subtitle 2">
            <a:extLst>
              <a:ext uri="{FF2B5EF4-FFF2-40B4-BE49-F238E27FC236}">
                <a16:creationId xmlns:a16="http://schemas.microsoft.com/office/drawing/2014/main" id="{88644221-301F-D841-9D83-A3B68B6CB2BE}"/>
              </a:ext>
            </a:extLst>
          </p:cNvPr>
          <p:cNvSpPr txBox="1">
            <a:spLocks/>
          </p:cNvSpPr>
          <p:nvPr/>
        </p:nvSpPr>
        <p:spPr>
          <a:xfrm>
            <a:off x="5952628" y="1938904"/>
            <a:ext cx="2187260" cy="186378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Document key features that users expect from an AI-powered tool. These may include integrations and automations.</a:t>
            </a:r>
          </a:p>
          <a:p>
            <a:pPr algn="l">
              <a:lnSpc>
                <a:spcPts val="1750"/>
              </a:lnSpc>
              <a:buFontTx/>
              <a:defRPr/>
            </a:pPr>
            <a:r>
              <a:rPr kumimoji="0" lang="en-US" sz="1200" b="0" i="1" u="none" strike="noStrike" kern="1200" cap="none" spc="0" normalizeH="0" baseline="0" noProof="0">
                <a:ln>
                  <a:noFill/>
                </a:ln>
                <a:solidFill>
                  <a:srgbClr val="000000"/>
                </a:solidFill>
                <a:effectLst/>
                <a:uLnTx/>
                <a:uFillTx/>
                <a:latin typeface="+mn-lt"/>
                <a:ea typeface="+mn-lt"/>
                <a:cs typeface="+mn-lt"/>
              </a:rPr>
              <a:t>Example: </a:t>
            </a:r>
            <a:r>
              <a:rPr kumimoji="0" lang="en-US" sz="1200" b="0" i="1" u="none" strike="noStrike" kern="1200" cap="none" spc="0" normalizeH="0" baseline="0" noProof="0">
                <a:ln>
                  <a:noFill/>
                </a:ln>
                <a:solidFill>
                  <a:srgbClr val="494949"/>
                </a:solidFill>
                <a:effectLst/>
                <a:uLnTx/>
                <a:uFillTx/>
                <a:latin typeface="+mn-lt"/>
                <a:ea typeface="+mn-lt"/>
                <a:cs typeface="+mn-lt"/>
              </a:rPr>
              <a:t>“Agents need </a:t>
            </a:r>
            <a:r>
              <a:rPr kumimoji="0" lang="en-US" sz="1200" b="1" i="1" u="none" strike="noStrike" kern="1200" cap="none" spc="0" normalizeH="0" baseline="0" noProof="0">
                <a:ln>
                  <a:noFill/>
                </a:ln>
                <a:solidFill>
                  <a:srgbClr val="494949"/>
                </a:solidFill>
                <a:effectLst/>
                <a:uLnTx/>
                <a:uFillTx/>
                <a:latin typeface="+mn-lt"/>
                <a:ea typeface="+mn-lt"/>
                <a:cs typeface="+mn-lt"/>
              </a:rPr>
              <a:t>[real-time prompts]</a:t>
            </a:r>
            <a:r>
              <a:rPr lang="en-US" sz="1200" b="1" i="1">
                <a:solidFill>
                  <a:srgbClr val="494949"/>
                </a:solidFill>
                <a:latin typeface="+mn-lt"/>
                <a:ea typeface="+mn-lt"/>
                <a:cs typeface="+mn-lt"/>
              </a:rPr>
              <a:t> </a:t>
            </a:r>
            <a:r>
              <a:rPr kumimoji="0" lang="en-US" sz="1200" b="0" i="1" u="none" strike="noStrike" kern="1200" cap="none" spc="0" normalizeH="0" baseline="0" noProof="0">
                <a:ln>
                  <a:noFill/>
                </a:ln>
                <a:solidFill>
                  <a:srgbClr val="494949"/>
                </a:solidFill>
                <a:effectLst/>
                <a:uLnTx/>
                <a:uFillTx/>
                <a:latin typeface="+mn-lt"/>
                <a:ea typeface="+mn-lt"/>
                <a:cs typeface="+mn-lt"/>
              </a:rPr>
              <a:t>for likely FAQs, </a:t>
            </a:r>
            <a:r>
              <a:rPr kumimoji="0" lang="en-US" sz="1200" b="1" i="1" u="none" strike="noStrike" kern="1200" cap="none" spc="0" normalizeH="0" baseline="0" noProof="0">
                <a:ln>
                  <a:noFill/>
                </a:ln>
                <a:solidFill>
                  <a:srgbClr val="494949"/>
                </a:solidFill>
                <a:effectLst/>
                <a:uLnTx/>
                <a:uFillTx/>
                <a:latin typeface="+mn-lt"/>
                <a:ea typeface="+mn-lt"/>
                <a:cs typeface="+mn-lt"/>
              </a:rPr>
              <a:t>automatic retrieval</a:t>
            </a:r>
            <a:r>
              <a:rPr kumimoji="0" lang="en-US" sz="1200" b="0" i="1" u="none" strike="noStrike" kern="1200" cap="none" spc="0" normalizeH="0" baseline="0" noProof="0">
                <a:ln>
                  <a:noFill/>
                </a:ln>
                <a:solidFill>
                  <a:srgbClr val="494949"/>
                </a:solidFill>
                <a:effectLst/>
                <a:uLnTx/>
                <a:uFillTx/>
                <a:latin typeface="+mn-lt"/>
                <a:ea typeface="+mn-lt"/>
                <a:cs typeface="+mn-lt"/>
              </a:rPr>
              <a:t> of relevant policy documents, and </a:t>
            </a:r>
            <a:r>
              <a:rPr kumimoji="0" lang="en-US" sz="1200" b="1" i="1" u="none" strike="noStrike" kern="1200" cap="none" spc="0" normalizeH="0" baseline="0" noProof="0">
                <a:ln>
                  <a:noFill/>
                </a:ln>
                <a:solidFill>
                  <a:srgbClr val="494949"/>
                </a:solidFill>
                <a:effectLst/>
                <a:uLnTx/>
                <a:uFillTx/>
                <a:latin typeface="+mn-lt"/>
                <a:ea typeface="+mn-lt"/>
                <a:cs typeface="+mn-lt"/>
              </a:rPr>
              <a:t>one-click</a:t>
            </a:r>
            <a:r>
              <a:rPr kumimoji="0" lang="en-US" sz="1200" b="0" i="1" u="none" strike="noStrike" kern="1200" cap="none" spc="0" normalizeH="0" baseline="0" noProof="0">
                <a:ln>
                  <a:noFill/>
                </a:ln>
                <a:solidFill>
                  <a:srgbClr val="494949"/>
                </a:solidFill>
                <a:effectLst/>
                <a:uLnTx/>
                <a:uFillTx/>
                <a:latin typeface="+mn-lt"/>
                <a:ea typeface="+mn-lt"/>
                <a:cs typeface="+mn-lt"/>
              </a:rPr>
              <a:t> data entry.”</a:t>
            </a:r>
            <a:endParaRPr kumimoji="0" lang="en-US" sz="1200" b="0" i="0" u="none" strike="noStrike" kern="1200" cap="none" spc="0" normalizeH="0" baseline="0" noProof="0">
              <a:ln>
                <a:noFill/>
              </a:ln>
              <a:solidFill>
                <a:srgbClr val="494949"/>
              </a:solidFill>
              <a:effectLst/>
              <a:uLnTx/>
              <a:uFillTx/>
              <a:latin typeface="+mn-lt"/>
              <a:ea typeface="+mn-lt"/>
              <a:cs typeface="+mn-lt"/>
            </a:endParaRPr>
          </a:p>
        </p:txBody>
      </p:sp>
      <p:sp>
        <p:nvSpPr>
          <p:cNvPr id="47" name="Striped Right Arrow 46">
            <a:extLst>
              <a:ext uri="{FF2B5EF4-FFF2-40B4-BE49-F238E27FC236}">
                <a16:creationId xmlns:a16="http://schemas.microsoft.com/office/drawing/2014/main" id="{11627B89-E2EB-174F-96B8-A65A0F2D396F}"/>
              </a:ext>
              <a:ext uri="{C183D7F6-B498-43B3-948B-1728B52AA6E4}">
                <adec:decorative xmlns:adec="http://schemas.microsoft.com/office/drawing/2017/decorative" val="1"/>
              </a:ext>
            </a:extLst>
          </p:cNvPr>
          <p:cNvSpPr>
            <a:spLocks/>
          </p:cNvSpPr>
          <p:nvPr/>
        </p:nvSpPr>
        <p:spPr>
          <a:xfrm>
            <a:off x="8310266" y="1494055"/>
            <a:ext cx="1426734" cy="1112013"/>
          </a:xfrm>
          <a:prstGeom prst="stripedRightArrow">
            <a:avLst>
              <a:gd name="adj1" fmla="val 68868"/>
              <a:gd name="adj2" fmla="val 4056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48" name="TextBox 47">
            <a:extLst>
              <a:ext uri="{FF2B5EF4-FFF2-40B4-BE49-F238E27FC236}">
                <a16:creationId xmlns:a16="http://schemas.microsoft.com/office/drawing/2014/main" id="{1CB48E82-44DD-9749-B691-CE10F144B389}"/>
              </a:ext>
            </a:extLst>
          </p:cNvPr>
          <p:cNvSpPr txBox="1">
            <a:spLocks/>
          </p:cNvSpPr>
          <p:nvPr/>
        </p:nvSpPr>
        <p:spPr>
          <a:xfrm>
            <a:off x="8639818" y="1773061"/>
            <a:ext cx="668774"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Montserrat SemiBold" pitchFamily="2" charset="77"/>
                <a:ea typeface="+mn-lt"/>
                <a:cs typeface="+mn-lt"/>
              </a:rPr>
              <a:t>03</a:t>
            </a:r>
          </a:p>
        </p:txBody>
      </p:sp>
      <p:sp>
        <p:nvSpPr>
          <p:cNvPr id="50" name="TextBox 49">
            <a:extLst>
              <a:ext uri="{FF2B5EF4-FFF2-40B4-BE49-F238E27FC236}">
                <a16:creationId xmlns:a16="http://schemas.microsoft.com/office/drawing/2014/main" id="{4A901EB0-B4D0-A248-9D44-9F759564EB49}"/>
              </a:ext>
            </a:extLst>
          </p:cNvPr>
          <p:cNvSpPr txBox="1">
            <a:spLocks/>
          </p:cNvSpPr>
          <p:nvPr/>
        </p:nvSpPr>
        <p:spPr>
          <a:xfrm>
            <a:off x="9907380" y="1458493"/>
            <a:ext cx="1989481" cy="430887"/>
          </a:xfrm>
          <a:prstGeom prst="rect">
            <a:avLst/>
          </a:prstGeom>
          <a:noFill/>
        </p:spPr>
        <p:txBody>
          <a:bodyPr wrap="square" lIns="0" tIns="0" rIns="0" bIns="0" rtlCol="0" anchor="b" anchorCtr="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rgbClr val="494949"/>
                </a:solidFill>
                <a:effectLst/>
                <a:uLnTx/>
                <a:uFillTx/>
                <a:latin typeface="Exo" panose="02000303000000000000" pitchFamily="2" charset="0"/>
                <a:ea typeface="League Spartan" charset="0"/>
                <a:cs typeface="Poppins" pitchFamily="2" charset="77"/>
              </a:defRPr>
            </a:lvl1p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Exo" panose="02000303000000000000" pitchFamily="2" charset="0"/>
                <a:ea typeface="+mn-lt"/>
                <a:cs typeface="+mn-lt"/>
              </a:rPr>
              <a:t>Capture non-functional requirements</a:t>
            </a:r>
          </a:p>
        </p:txBody>
      </p:sp>
      <p:sp>
        <p:nvSpPr>
          <p:cNvPr id="51" name="Subtitle 2">
            <a:extLst>
              <a:ext uri="{FF2B5EF4-FFF2-40B4-BE49-F238E27FC236}">
                <a16:creationId xmlns:a16="http://schemas.microsoft.com/office/drawing/2014/main" id="{769353BF-A57A-FB46-B0F3-F4B31C515A43}"/>
              </a:ext>
            </a:extLst>
          </p:cNvPr>
          <p:cNvSpPr txBox="1">
            <a:spLocks/>
          </p:cNvSpPr>
          <p:nvPr/>
        </p:nvSpPr>
        <p:spPr>
          <a:xfrm>
            <a:off x="9907378" y="1938904"/>
            <a:ext cx="2076537" cy="190129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Define performance-, security-, reliability-, and </a:t>
            </a:r>
            <a:r>
              <a:rPr kumimoji="0" lang="en-US" sz="1200" b="0" i="0" u="none" strike="noStrike" kern="1200" cap="none" spc="0" normalizeH="0" baseline="0" noProof="0" err="1">
                <a:ln>
                  <a:noFill/>
                </a:ln>
                <a:solidFill>
                  <a:srgbClr val="000000"/>
                </a:solidFill>
                <a:effectLst/>
                <a:uLnTx/>
                <a:uFillTx/>
                <a:latin typeface="+mn-lt"/>
                <a:ea typeface="+mn-lt"/>
                <a:cs typeface="+mn-lt"/>
              </a:rPr>
              <a:t>UX</a:t>
            </a:r>
            <a:r>
              <a:rPr kumimoji="0" lang="en-US" sz="1200" b="0" i="0" u="none" strike="noStrike" kern="1200" cap="none" spc="0" normalizeH="0" baseline="0" noProof="0">
                <a:ln>
                  <a:noFill/>
                </a:ln>
                <a:solidFill>
                  <a:srgbClr val="000000"/>
                </a:solidFill>
                <a:effectLst/>
                <a:uLnTx/>
                <a:uFillTx/>
                <a:latin typeface="+mn-lt"/>
                <a:ea typeface="+mn-lt"/>
                <a:cs typeface="+mn-lt"/>
              </a:rPr>
              <a:t>-related criteria.</a:t>
            </a:r>
          </a:p>
          <a:p>
            <a:pPr algn="l">
              <a:lnSpc>
                <a:spcPts val="1750"/>
              </a:lnSpc>
              <a:buFontTx/>
              <a:defRPr/>
            </a:pPr>
            <a:r>
              <a:rPr kumimoji="0" lang="en-US" sz="1200" b="0" i="1" u="none" strike="noStrike" kern="1200" cap="none" spc="0" normalizeH="0" baseline="0" noProof="0">
                <a:ln>
                  <a:noFill/>
                </a:ln>
                <a:solidFill>
                  <a:srgbClr val="000000"/>
                </a:solidFill>
                <a:effectLst/>
                <a:uLnTx/>
                <a:uFillTx/>
                <a:latin typeface="+mn-lt"/>
                <a:ea typeface="+mn-lt"/>
                <a:cs typeface="+mn-lt"/>
              </a:rPr>
              <a:t>Example:</a:t>
            </a:r>
            <a:r>
              <a:rPr kumimoji="0" lang="en-US" sz="1200" b="0" i="0" u="none" strike="noStrike" kern="1200" cap="none" spc="0" normalizeH="0" baseline="0" noProof="0">
                <a:ln>
                  <a:noFill/>
                </a:ln>
                <a:solidFill>
                  <a:srgbClr val="000000"/>
                </a:solidFill>
                <a:effectLst/>
                <a:uLnTx/>
                <a:uFillTx/>
                <a:latin typeface="+mn-lt"/>
                <a:ea typeface="+mn-lt"/>
                <a:cs typeface="+mn-lt"/>
              </a:rPr>
              <a:t> </a:t>
            </a:r>
            <a:r>
              <a:rPr kumimoji="0" lang="en-US" sz="1200" b="0" i="1" u="none" strike="noStrike" kern="1200" cap="none" spc="0" normalizeH="0" baseline="0" noProof="0">
                <a:ln>
                  <a:noFill/>
                </a:ln>
                <a:solidFill>
                  <a:srgbClr val="494949"/>
                </a:solidFill>
                <a:effectLst/>
                <a:uLnTx/>
                <a:uFillTx/>
                <a:latin typeface="+mn-lt"/>
                <a:ea typeface="+mn-lt"/>
                <a:cs typeface="+mn-lt"/>
              </a:rPr>
              <a:t>“System response should be under </a:t>
            </a:r>
            <a:r>
              <a:rPr kumimoji="0" lang="en-US" sz="1200" b="1" i="1" u="none" strike="noStrike" kern="1200" cap="none" spc="0" normalizeH="0" baseline="0" noProof="0">
                <a:ln>
                  <a:noFill/>
                </a:ln>
                <a:solidFill>
                  <a:srgbClr val="494949"/>
                </a:solidFill>
                <a:effectLst/>
                <a:uLnTx/>
                <a:uFillTx/>
                <a:latin typeface="+mn-lt"/>
                <a:ea typeface="+mn-lt"/>
                <a:cs typeface="+mn-lt"/>
              </a:rPr>
              <a:t>[2 seconds]</a:t>
            </a:r>
            <a:r>
              <a:rPr kumimoji="0" lang="en-US" sz="1200" b="0" i="1" u="none" strike="noStrike" kern="1200" cap="none" spc="0" normalizeH="0" baseline="0" noProof="0">
                <a:ln>
                  <a:noFill/>
                </a:ln>
                <a:solidFill>
                  <a:srgbClr val="494949"/>
                </a:solidFill>
                <a:effectLst/>
                <a:uLnTx/>
                <a:uFillTx/>
                <a:latin typeface="+mn-lt"/>
                <a:ea typeface="+mn-lt"/>
                <a:cs typeface="+mn-lt"/>
              </a:rPr>
              <a:t> for each AI prompt. Adhere to </a:t>
            </a:r>
            <a:r>
              <a:rPr kumimoji="0" lang="en-US" sz="1200" b="1" i="1" u="none" strike="noStrike" kern="1200" cap="none" spc="0" normalizeH="0" baseline="0" noProof="0">
                <a:ln>
                  <a:noFill/>
                </a:ln>
                <a:solidFill>
                  <a:srgbClr val="494949"/>
                </a:solidFill>
                <a:effectLst/>
                <a:uLnTx/>
                <a:uFillTx/>
                <a:latin typeface="+mn-lt"/>
                <a:ea typeface="+mn-lt"/>
                <a:cs typeface="+mn-lt"/>
              </a:rPr>
              <a:t>[GDPR/HIPAA]</a:t>
            </a:r>
            <a:r>
              <a:rPr kumimoji="0" lang="en-US" sz="1200" b="0" i="1" u="none" strike="noStrike" kern="1200" cap="none" spc="0" normalizeH="0" baseline="0" noProof="0">
                <a:ln>
                  <a:noFill/>
                </a:ln>
                <a:solidFill>
                  <a:srgbClr val="494949"/>
                </a:solidFill>
                <a:effectLst/>
                <a:uLnTx/>
                <a:uFillTx/>
                <a:latin typeface="+mn-lt"/>
                <a:ea typeface="+mn-lt"/>
                <a:cs typeface="+mn-lt"/>
              </a:rPr>
              <a:t> for data handling. Must integrate seamlessly with our </a:t>
            </a:r>
            <a:r>
              <a:rPr kumimoji="0" lang="en-US" sz="1200" b="1" i="1" u="none" strike="noStrike" kern="1200" cap="none" spc="0" normalizeH="0" baseline="0" noProof="0">
                <a:ln>
                  <a:noFill/>
                </a:ln>
                <a:solidFill>
                  <a:srgbClr val="494949"/>
                </a:solidFill>
                <a:effectLst/>
                <a:uLnTx/>
                <a:uFillTx/>
                <a:latin typeface="+mn-lt"/>
                <a:ea typeface="+mn-lt"/>
                <a:cs typeface="+mn-lt"/>
              </a:rPr>
              <a:t>[CRM]</a:t>
            </a:r>
            <a:r>
              <a:rPr kumimoji="0" lang="en-US" sz="1200" b="0" i="1" u="none" strike="noStrike" kern="1200" cap="none" spc="0" normalizeH="0" baseline="0" noProof="0">
                <a:ln>
                  <a:noFill/>
                </a:ln>
                <a:solidFill>
                  <a:srgbClr val="494949"/>
                </a:solidFill>
                <a:effectLst/>
                <a:uLnTx/>
                <a:uFillTx/>
                <a:latin typeface="+mn-lt"/>
                <a:ea typeface="+mn-lt"/>
                <a:cs typeface="+mn-lt"/>
              </a:rPr>
              <a:t>.”</a:t>
            </a:r>
            <a:endParaRPr kumimoji="0" lang="en-US" sz="1200" b="0" i="0" u="none" strike="noStrike" kern="1200" cap="none" spc="0" normalizeH="0" baseline="0" noProof="0">
              <a:ln>
                <a:noFill/>
              </a:ln>
              <a:solidFill>
                <a:srgbClr val="494949"/>
              </a:solidFill>
              <a:effectLst/>
              <a:uLnTx/>
              <a:uFillTx/>
              <a:latin typeface="+mn-lt"/>
              <a:ea typeface="+mn-lt"/>
              <a:cs typeface="+mn-lt"/>
            </a:endParaRPr>
          </a:p>
          <a:p>
            <a:pPr marL="0" marR="0" lvl="0" indent="0" algn="l" defTabSz="1087636" rtl="0" eaLnBrk="1" fontAlgn="auto" latinLnBrk="0" hangingPunct="1">
              <a:lnSpc>
                <a:spcPts val="1750"/>
              </a:lnSpc>
              <a:spcBef>
                <a:spcPct val="20000"/>
              </a:spcBef>
              <a:spcAft>
                <a:spcPts val="0"/>
              </a:spcAft>
              <a:buClrTx/>
              <a:buSzTx/>
              <a:buFont typeface="Arial"/>
              <a:buNone/>
              <a:tabLst/>
              <a:defRPr/>
            </a:pPr>
            <a:endParaRPr kumimoji="0" lang="en-US" sz="1200" b="0" i="0" u="none" strike="noStrike" kern="1200" cap="none" spc="0" normalizeH="0" baseline="0" noProof="0">
              <a:ln>
                <a:noFill/>
              </a:ln>
              <a:solidFill>
                <a:srgbClr val="000000"/>
              </a:solidFill>
              <a:effectLst/>
              <a:uLnTx/>
              <a:uFillTx/>
              <a:latin typeface="+mn-lt"/>
              <a:ea typeface="+mn-lt"/>
              <a:cs typeface="+mn-lt"/>
            </a:endParaRPr>
          </a:p>
        </p:txBody>
      </p:sp>
      <p:sp>
        <p:nvSpPr>
          <p:cNvPr id="5" name="Striped Right Arrow 4">
            <a:extLst>
              <a:ext uri="{FF2B5EF4-FFF2-40B4-BE49-F238E27FC236}">
                <a16:creationId xmlns:a16="http://schemas.microsoft.com/office/drawing/2014/main" id="{E33ECC10-E5B6-C74E-86F5-C7F9D4AA4C02}"/>
              </a:ext>
              <a:ext uri="{C183D7F6-B498-43B3-948B-1728B52AA6E4}">
                <adec:decorative xmlns:adec="http://schemas.microsoft.com/office/drawing/2017/decorative" val="1"/>
              </a:ext>
            </a:extLst>
          </p:cNvPr>
          <p:cNvSpPr>
            <a:spLocks/>
          </p:cNvSpPr>
          <p:nvPr/>
        </p:nvSpPr>
        <p:spPr>
          <a:xfrm>
            <a:off x="400766" y="4292034"/>
            <a:ext cx="1426734" cy="1112013"/>
          </a:xfrm>
          <a:prstGeom prst="stripedRightArrow">
            <a:avLst>
              <a:gd name="adj1" fmla="val 68868"/>
              <a:gd name="adj2" fmla="val 4056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9" name="TextBox 8">
            <a:extLst>
              <a:ext uri="{FF2B5EF4-FFF2-40B4-BE49-F238E27FC236}">
                <a16:creationId xmlns:a16="http://schemas.microsoft.com/office/drawing/2014/main" id="{80EAB16C-B27B-3242-9473-5DD16A3A7B3A}"/>
              </a:ext>
            </a:extLst>
          </p:cNvPr>
          <p:cNvSpPr txBox="1">
            <a:spLocks/>
          </p:cNvSpPr>
          <p:nvPr/>
        </p:nvSpPr>
        <p:spPr>
          <a:xfrm>
            <a:off x="711883" y="4571040"/>
            <a:ext cx="705642"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Montserrat SemiBold" pitchFamily="2" charset="77"/>
                <a:ea typeface="+mn-lt"/>
                <a:cs typeface="+mn-lt"/>
              </a:rPr>
              <a:t>04</a:t>
            </a:r>
          </a:p>
        </p:txBody>
      </p:sp>
      <p:sp>
        <p:nvSpPr>
          <p:cNvPr id="16" name="TextBox 15">
            <a:extLst>
              <a:ext uri="{FF2B5EF4-FFF2-40B4-BE49-F238E27FC236}">
                <a16:creationId xmlns:a16="http://schemas.microsoft.com/office/drawing/2014/main" id="{D6578599-B618-9E4E-8DDB-C1CA7CBFA28A}"/>
              </a:ext>
            </a:extLst>
          </p:cNvPr>
          <p:cNvSpPr txBox="1">
            <a:spLocks/>
          </p:cNvSpPr>
          <p:nvPr/>
        </p:nvSpPr>
        <p:spPr>
          <a:xfrm>
            <a:off x="1997879" y="4256471"/>
            <a:ext cx="1263672" cy="430887"/>
          </a:xfrm>
          <a:prstGeom prst="rect">
            <a:avLst/>
          </a:prstGeom>
          <a:noFill/>
        </p:spPr>
        <p:txBody>
          <a:bodyPr wrap="square" lIns="0" tIns="0" rIns="0" bIns="0" rtlCol="0" anchor="b" anchorCtr="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rgbClr val="494949"/>
                </a:solidFill>
                <a:effectLst/>
                <a:uLnTx/>
                <a:uFillTx/>
                <a:latin typeface="Exo" panose="02000303000000000000" pitchFamily="2" charset="0"/>
                <a:ea typeface="League Spartan" charset="0"/>
                <a:cs typeface="Poppins" pitchFamily="2" charset="77"/>
              </a:defRPr>
            </a:lvl1p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94949"/>
                </a:solidFill>
                <a:effectLst/>
                <a:uLnTx/>
                <a:uFillTx/>
                <a:latin typeface="Exo" panose="02000303000000000000" pitchFamily="2" charset="0"/>
                <a:ea typeface="+mn-lt"/>
                <a:cs typeface="+mn-lt"/>
              </a:rPr>
              <a:t>Set success criteria</a:t>
            </a:r>
          </a:p>
        </p:txBody>
      </p:sp>
      <p:sp>
        <p:nvSpPr>
          <p:cNvPr id="17" name="Subtitle 2">
            <a:extLst>
              <a:ext uri="{FF2B5EF4-FFF2-40B4-BE49-F238E27FC236}">
                <a16:creationId xmlns:a16="http://schemas.microsoft.com/office/drawing/2014/main" id="{31027187-6F4C-B040-B098-5632C201E278}"/>
              </a:ext>
            </a:extLst>
          </p:cNvPr>
          <p:cNvSpPr txBox="1">
            <a:spLocks/>
          </p:cNvSpPr>
          <p:nvPr/>
        </p:nvSpPr>
        <p:spPr>
          <a:xfrm>
            <a:off x="1997878" y="4736883"/>
            <a:ext cx="2187260" cy="190129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Define quantifiable goals that indicate the requirement is met.</a:t>
            </a:r>
          </a:p>
          <a:p>
            <a:pPr algn="l">
              <a:lnSpc>
                <a:spcPts val="1750"/>
              </a:lnSpc>
              <a:buFontTx/>
              <a:defRPr/>
            </a:pPr>
            <a:r>
              <a:rPr kumimoji="0" lang="en-US" sz="1200" b="0" i="1" u="none" strike="noStrike" kern="1200" cap="none" spc="0" normalizeH="0" baseline="0" noProof="0">
                <a:ln>
                  <a:noFill/>
                </a:ln>
                <a:solidFill>
                  <a:srgbClr val="000000"/>
                </a:solidFill>
                <a:effectLst/>
                <a:uLnTx/>
                <a:uFillTx/>
                <a:latin typeface="+mn-lt"/>
                <a:ea typeface="+mn-lt"/>
                <a:cs typeface="+mn-lt"/>
              </a:rPr>
              <a:t>Example: </a:t>
            </a:r>
            <a:r>
              <a:rPr kumimoji="0" lang="en-US" sz="1200" b="0" i="1" u="none" strike="noStrike" kern="1200" cap="none" spc="0" normalizeH="0" baseline="0" noProof="0">
                <a:ln>
                  <a:noFill/>
                </a:ln>
                <a:solidFill>
                  <a:srgbClr val="494949"/>
                </a:solidFill>
                <a:effectLst/>
                <a:uLnTx/>
                <a:uFillTx/>
                <a:latin typeface="+mn-lt"/>
                <a:ea typeface="+mn-lt"/>
                <a:cs typeface="+mn-lt"/>
              </a:rPr>
              <a:t>“Agents should adopt the tool in </a:t>
            </a:r>
            <a:r>
              <a:rPr kumimoji="0" lang="en-US" sz="1200" b="1" i="1" u="none" strike="noStrike" kern="1200" cap="none" spc="0" normalizeH="0" baseline="0" noProof="0">
                <a:ln>
                  <a:noFill/>
                </a:ln>
                <a:solidFill>
                  <a:srgbClr val="494949"/>
                </a:solidFill>
                <a:effectLst/>
                <a:uLnTx/>
                <a:uFillTx/>
                <a:latin typeface="+mn-lt"/>
                <a:ea typeface="+mn-lt"/>
                <a:cs typeface="+mn-lt"/>
              </a:rPr>
              <a:t>[80%]</a:t>
            </a:r>
            <a:r>
              <a:rPr kumimoji="0" lang="en-US" sz="1200" b="0" i="1" u="none" strike="noStrike" kern="1200" cap="none" spc="0" normalizeH="0" baseline="0" noProof="0">
                <a:ln>
                  <a:noFill/>
                </a:ln>
                <a:solidFill>
                  <a:srgbClr val="494949"/>
                </a:solidFill>
                <a:effectLst/>
                <a:uLnTx/>
                <a:uFillTx/>
                <a:latin typeface="+mn-lt"/>
                <a:ea typeface="+mn-lt"/>
                <a:cs typeface="+mn-lt"/>
              </a:rPr>
              <a:t> of calls within the first month. User satisfaction with the interface should rate at least </a:t>
            </a:r>
            <a:r>
              <a:rPr kumimoji="0" lang="en-US" sz="1200" b="1" i="1" u="none" strike="noStrike" kern="1200" cap="none" spc="0" normalizeH="0" baseline="0" noProof="0">
                <a:ln>
                  <a:noFill/>
                </a:ln>
                <a:solidFill>
                  <a:srgbClr val="494949"/>
                </a:solidFill>
                <a:effectLst/>
                <a:uLnTx/>
                <a:uFillTx/>
                <a:latin typeface="+mn-lt"/>
                <a:ea typeface="+mn-lt"/>
                <a:cs typeface="+mn-lt"/>
              </a:rPr>
              <a:t>[8/10]</a:t>
            </a:r>
            <a:r>
              <a:rPr kumimoji="0" lang="en-US" sz="1200" b="0" i="1" u="none" strike="noStrike" kern="1200" cap="none" spc="0" normalizeH="0" baseline="0" noProof="0">
                <a:ln>
                  <a:noFill/>
                </a:ln>
                <a:solidFill>
                  <a:srgbClr val="494949"/>
                </a:solidFill>
                <a:effectLst/>
                <a:uLnTx/>
                <a:uFillTx/>
                <a:latin typeface="+mn-lt"/>
                <a:ea typeface="+mn-lt"/>
                <a:cs typeface="+mn-lt"/>
              </a:rPr>
              <a:t> in post-call surveys.”</a:t>
            </a:r>
            <a:endParaRPr kumimoji="0" lang="en-US" sz="1200" b="0" i="0" u="none" strike="noStrike" kern="1200" cap="none" spc="0" normalizeH="0" baseline="0" noProof="0">
              <a:ln>
                <a:noFill/>
              </a:ln>
              <a:solidFill>
                <a:srgbClr val="494949"/>
              </a:solidFill>
              <a:effectLst/>
              <a:uLnTx/>
              <a:uFillTx/>
              <a:latin typeface="+mn-lt"/>
              <a:ea typeface="+mn-lt"/>
              <a:cs typeface="+mn-lt"/>
            </a:endParaRPr>
          </a:p>
          <a:p>
            <a:pPr marL="0" marR="0" lvl="0" indent="0" algn="l" defTabSz="1087636" rtl="0" eaLnBrk="1" fontAlgn="auto" latinLnBrk="0" hangingPunct="1">
              <a:lnSpc>
                <a:spcPts val="1750"/>
              </a:lnSpc>
              <a:spcBef>
                <a:spcPct val="20000"/>
              </a:spcBef>
              <a:spcAft>
                <a:spcPts val="0"/>
              </a:spcAft>
              <a:buClrTx/>
              <a:buSzTx/>
              <a:buFont typeface="Arial"/>
              <a:buNone/>
              <a:tabLst/>
              <a:defRPr/>
            </a:pPr>
            <a:endParaRPr kumimoji="0" lang="en-US" sz="1200" b="0" i="0" u="none" strike="noStrike" kern="1200" cap="none" spc="0" normalizeH="0" baseline="0" noProof="0">
              <a:ln>
                <a:noFill/>
              </a:ln>
              <a:solidFill>
                <a:srgbClr val="000000"/>
              </a:solidFill>
              <a:effectLst/>
              <a:uLnTx/>
              <a:uFillTx/>
              <a:latin typeface="+mn-lt"/>
              <a:ea typeface="+mn-lt"/>
              <a:cs typeface="+mn-lt"/>
            </a:endParaRPr>
          </a:p>
        </p:txBody>
      </p:sp>
      <p:sp>
        <p:nvSpPr>
          <p:cNvPr id="35" name="Striped Right Arrow 34">
            <a:extLst>
              <a:ext uri="{FF2B5EF4-FFF2-40B4-BE49-F238E27FC236}">
                <a16:creationId xmlns:a16="http://schemas.microsoft.com/office/drawing/2014/main" id="{64FDD874-DD04-6447-A3E8-14AD243F5C24}"/>
              </a:ext>
              <a:ext uri="{C183D7F6-B498-43B3-948B-1728B52AA6E4}">
                <adec:decorative xmlns:adec="http://schemas.microsoft.com/office/drawing/2017/decorative" val="1"/>
              </a:ext>
            </a:extLst>
          </p:cNvPr>
          <p:cNvSpPr>
            <a:spLocks/>
          </p:cNvSpPr>
          <p:nvPr/>
        </p:nvSpPr>
        <p:spPr>
          <a:xfrm>
            <a:off x="4355516" y="4292034"/>
            <a:ext cx="1426734" cy="1112013"/>
          </a:xfrm>
          <a:prstGeom prst="stripedRightArrow">
            <a:avLst>
              <a:gd name="adj1" fmla="val 68868"/>
              <a:gd name="adj2" fmla="val 4056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36" name="TextBox 35">
            <a:extLst>
              <a:ext uri="{FF2B5EF4-FFF2-40B4-BE49-F238E27FC236}">
                <a16:creationId xmlns:a16="http://schemas.microsoft.com/office/drawing/2014/main" id="{7906C6F0-B49B-5040-B24E-FCA198B2C1CF}"/>
              </a:ext>
            </a:extLst>
          </p:cNvPr>
          <p:cNvSpPr txBox="1">
            <a:spLocks/>
          </p:cNvSpPr>
          <p:nvPr/>
        </p:nvSpPr>
        <p:spPr>
          <a:xfrm>
            <a:off x="4685068" y="4571040"/>
            <a:ext cx="668774"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Montserrat SemiBold" pitchFamily="2" charset="77"/>
                <a:ea typeface="+mn-lt"/>
                <a:cs typeface="+mn-lt"/>
              </a:rPr>
              <a:t>05</a:t>
            </a:r>
          </a:p>
        </p:txBody>
      </p:sp>
      <p:sp>
        <p:nvSpPr>
          <p:cNvPr id="38" name="TextBox 37">
            <a:extLst>
              <a:ext uri="{FF2B5EF4-FFF2-40B4-BE49-F238E27FC236}">
                <a16:creationId xmlns:a16="http://schemas.microsoft.com/office/drawing/2014/main" id="{2D041640-DA08-AA45-B7F8-B20DD6B85341}"/>
              </a:ext>
            </a:extLst>
          </p:cNvPr>
          <p:cNvSpPr txBox="1">
            <a:spLocks/>
          </p:cNvSpPr>
          <p:nvPr/>
        </p:nvSpPr>
        <p:spPr>
          <a:xfrm>
            <a:off x="5952630" y="4256471"/>
            <a:ext cx="2042982" cy="430887"/>
          </a:xfrm>
          <a:prstGeom prst="rect">
            <a:avLst/>
          </a:prstGeom>
          <a:noFill/>
        </p:spPr>
        <p:txBody>
          <a:bodyPr wrap="square" lIns="0" tIns="0" rIns="0" bIns="0" rtlCol="0" anchor="b" anchorCtr="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rgbClr val="494949"/>
                </a:solidFill>
                <a:effectLst/>
                <a:uLnTx/>
                <a:uFillTx/>
                <a:latin typeface="Exo" panose="02000303000000000000" pitchFamily="2" charset="0"/>
                <a:ea typeface="League Spartan" charset="0"/>
                <a:cs typeface="Poppins" pitchFamily="2" charset="77"/>
              </a:defRPr>
            </a:lvl1p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94949"/>
                </a:solidFill>
                <a:effectLst/>
                <a:uLnTx/>
                <a:uFillTx/>
                <a:latin typeface="Exo" panose="02000303000000000000" pitchFamily="2" charset="0"/>
                <a:ea typeface="+mn-lt"/>
                <a:cs typeface="+mn-lt"/>
              </a:rPr>
              <a:t>Document priorities and dependencies</a:t>
            </a:r>
          </a:p>
        </p:txBody>
      </p:sp>
      <p:sp>
        <p:nvSpPr>
          <p:cNvPr id="39" name="Subtitle 2">
            <a:extLst>
              <a:ext uri="{FF2B5EF4-FFF2-40B4-BE49-F238E27FC236}">
                <a16:creationId xmlns:a16="http://schemas.microsoft.com/office/drawing/2014/main" id="{CBB9B27D-C3EC-714A-86D0-FE8493939CE3}"/>
              </a:ext>
            </a:extLst>
          </p:cNvPr>
          <p:cNvSpPr txBox="1">
            <a:spLocks/>
          </p:cNvSpPr>
          <p:nvPr/>
        </p:nvSpPr>
        <p:spPr>
          <a:xfrm>
            <a:off x="5952628" y="4736883"/>
            <a:ext cx="2187260" cy="190129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Assess which requirements are critical and flag any dependencies (e.g. access rights, system upgrades, and platform changes).</a:t>
            </a:r>
          </a:p>
          <a:p>
            <a:pPr algn="l">
              <a:lnSpc>
                <a:spcPts val="1750"/>
              </a:lnSpc>
              <a:buFontTx/>
              <a:defRPr/>
            </a:pPr>
            <a:r>
              <a:rPr kumimoji="0" lang="en-US" sz="1200" b="0" i="1" u="none" strike="noStrike" kern="1200" cap="none" spc="0" normalizeH="0" baseline="0" noProof="0">
                <a:ln>
                  <a:noFill/>
                </a:ln>
                <a:solidFill>
                  <a:srgbClr val="000000"/>
                </a:solidFill>
                <a:effectLst/>
                <a:uLnTx/>
                <a:uFillTx/>
                <a:latin typeface="+mn-lt"/>
                <a:ea typeface="+mn-lt"/>
                <a:cs typeface="+mn-lt"/>
              </a:rPr>
              <a:t>Example: </a:t>
            </a:r>
            <a:r>
              <a:rPr kumimoji="0" lang="en-US" sz="1200" b="0" i="1" u="none" strike="noStrike" kern="1200" cap="none" spc="0" normalizeH="0" baseline="0" noProof="0">
                <a:ln>
                  <a:noFill/>
                </a:ln>
                <a:solidFill>
                  <a:srgbClr val="494949"/>
                </a:solidFill>
                <a:effectLst/>
                <a:uLnTx/>
                <a:uFillTx/>
                <a:latin typeface="+mn-lt"/>
                <a:ea typeface="+mn-lt"/>
                <a:cs typeface="+mn-lt"/>
              </a:rPr>
              <a:t>“Priority: Must-have. Dependent on </a:t>
            </a:r>
            <a:r>
              <a:rPr kumimoji="0" lang="en-US" sz="1200" b="1" i="1" u="none" strike="noStrike" kern="1200" cap="none" spc="0" normalizeH="0" baseline="0" noProof="0">
                <a:ln>
                  <a:noFill/>
                </a:ln>
                <a:solidFill>
                  <a:srgbClr val="494949"/>
                </a:solidFill>
                <a:effectLst/>
                <a:uLnTx/>
                <a:uFillTx/>
                <a:latin typeface="+mn-lt"/>
                <a:ea typeface="+mn-lt"/>
                <a:cs typeface="+mn-lt"/>
              </a:rPr>
              <a:t>[CRM upgrade]</a:t>
            </a:r>
            <a:r>
              <a:rPr kumimoji="0" lang="en-US" sz="1200" b="0" i="1" u="none" strike="noStrike" kern="1200" cap="none" spc="0" normalizeH="0" baseline="0" noProof="0">
                <a:ln>
                  <a:noFill/>
                </a:ln>
                <a:solidFill>
                  <a:srgbClr val="494949"/>
                </a:solidFill>
                <a:effectLst/>
                <a:uLnTx/>
                <a:uFillTx/>
                <a:latin typeface="+mn-lt"/>
                <a:ea typeface="+mn-lt"/>
                <a:cs typeface="+mn-lt"/>
              </a:rPr>
              <a:t> scheduled for Q2.”</a:t>
            </a:r>
            <a:endParaRPr kumimoji="0" lang="en-US" sz="1200" b="0" i="0" u="none" strike="noStrike" kern="1200" cap="none" spc="0" normalizeH="0" baseline="0" noProof="0">
              <a:ln>
                <a:noFill/>
              </a:ln>
              <a:solidFill>
                <a:srgbClr val="494949"/>
              </a:solidFill>
              <a:effectLst/>
              <a:uLnTx/>
              <a:uFillTx/>
              <a:latin typeface="+mn-lt"/>
              <a:ea typeface="+mn-lt"/>
              <a:cs typeface="+mn-lt"/>
            </a:endParaRPr>
          </a:p>
          <a:p>
            <a:pPr marL="0" marR="0" lvl="0" indent="0" algn="l" defTabSz="1087636" rtl="0" eaLnBrk="1" fontAlgn="auto" latinLnBrk="0" hangingPunct="1">
              <a:lnSpc>
                <a:spcPts val="1750"/>
              </a:lnSpc>
              <a:spcBef>
                <a:spcPct val="20000"/>
              </a:spcBef>
              <a:spcAft>
                <a:spcPts val="0"/>
              </a:spcAft>
              <a:buClrTx/>
              <a:buSzTx/>
              <a:buFont typeface="Arial"/>
              <a:buNone/>
              <a:tabLst/>
              <a:defRPr/>
            </a:pPr>
            <a:endParaRPr kumimoji="0" lang="en-US" sz="1200" b="0" i="0" u="none" strike="noStrike" kern="1200" cap="none" spc="0" normalizeH="0" baseline="0" noProof="0">
              <a:ln>
                <a:noFill/>
              </a:ln>
              <a:solidFill>
                <a:srgbClr val="000000"/>
              </a:solidFill>
              <a:effectLst/>
              <a:uLnTx/>
              <a:uFillTx/>
              <a:latin typeface="+mn-lt"/>
              <a:ea typeface="+mn-lt"/>
              <a:cs typeface="+mn-lt"/>
            </a:endParaRPr>
          </a:p>
        </p:txBody>
      </p:sp>
      <p:sp>
        <p:nvSpPr>
          <p:cNvPr id="53" name="Striped Right Arrow 52">
            <a:extLst>
              <a:ext uri="{FF2B5EF4-FFF2-40B4-BE49-F238E27FC236}">
                <a16:creationId xmlns:a16="http://schemas.microsoft.com/office/drawing/2014/main" id="{9C778E78-7169-B64A-8BD9-E8C76BA4DBD3}"/>
              </a:ext>
              <a:ext uri="{C183D7F6-B498-43B3-948B-1728B52AA6E4}">
                <adec:decorative xmlns:adec="http://schemas.microsoft.com/office/drawing/2017/decorative" val="1"/>
              </a:ext>
            </a:extLst>
          </p:cNvPr>
          <p:cNvSpPr>
            <a:spLocks/>
          </p:cNvSpPr>
          <p:nvPr/>
        </p:nvSpPr>
        <p:spPr>
          <a:xfrm>
            <a:off x="8310266" y="4292034"/>
            <a:ext cx="1426734" cy="1112013"/>
          </a:xfrm>
          <a:prstGeom prst="stripedRightArrow">
            <a:avLst>
              <a:gd name="adj1" fmla="val 68868"/>
              <a:gd name="adj2" fmla="val 4056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54" name="TextBox 53">
            <a:extLst>
              <a:ext uri="{FF2B5EF4-FFF2-40B4-BE49-F238E27FC236}">
                <a16:creationId xmlns:a16="http://schemas.microsoft.com/office/drawing/2014/main" id="{F28A1956-9FCA-7B4C-9766-7B649424D6EF}"/>
              </a:ext>
            </a:extLst>
          </p:cNvPr>
          <p:cNvSpPr txBox="1">
            <a:spLocks/>
          </p:cNvSpPr>
          <p:nvPr/>
        </p:nvSpPr>
        <p:spPr>
          <a:xfrm>
            <a:off x="8631805" y="4571040"/>
            <a:ext cx="684803"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Montserrat SemiBold" pitchFamily="2" charset="77"/>
                <a:ea typeface="+mn-lt"/>
                <a:cs typeface="+mn-lt"/>
              </a:rPr>
              <a:t>06</a:t>
            </a:r>
          </a:p>
        </p:txBody>
      </p:sp>
      <p:sp>
        <p:nvSpPr>
          <p:cNvPr id="56" name="TextBox 55">
            <a:extLst>
              <a:ext uri="{FF2B5EF4-FFF2-40B4-BE49-F238E27FC236}">
                <a16:creationId xmlns:a16="http://schemas.microsoft.com/office/drawing/2014/main" id="{A852EF88-2BA1-6845-948C-F87948379ED5}"/>
              </a:ext>
            </a:extLst>
          </p:cNvPr>
          <p:cNvSpPr txBox="1">
            <a:spLocks/>
          </p:cNvSpPr>
          <p:nvPr/>
        </p:nvSpPr>
        <p:spPr>
          <a:xfrm>
            <a:off x="9907380" y="4256471"/>
            <a:ext cx="1586359" cy="430887"/>
          </a:xfrm>
          <a:prstGeom prst="rect">
            <a:avLst/>
          </a:prstGeom>
          <a:noFill/>
        </p:spPr>
        <p:txBody>
          <a:bodyPr wrap="square" lIns="0" tIns="0" rIns="0" bIns="0" rtlCol="0" anchor="b" anchorCtr="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rgbClr val="494949"/>
                </a:solidFill>
                <a:effectLst/>
                <a:uLnTx/>
                <a:uFillTx/>
                <a:latin typeface="Exo" panose="02000303000000000000" pitchFamily="2" charset="0"/>
                <a:ea typeface="League Spartan" charset="0"/>
                <a:cs typeface="Poppins" pitchFamily="2" charset="77"/>
              </a:defRPr>
            </a:lvl1p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94949"/>
                </a:solidFill>
                <a:effectLst/>
                <a:uLnTx/>
                <a:uFillTx/>
                <a:latin typeface="Exo" panose="02000303000000000000" pitchFamily="2" charset="0"/>
                <a:ea typeface="+mn-lt"/>
                <a:cs typeface="+mn-lt"/>
              </a:rPr>
              <a:t>Define validation and sign-off</a:t>
            </a:r>
          </a:p>
        </p:txBody>
      </p:sp>
      <p:sp>
        <p:nvSpPr>
          <p:cNvPr id="57" name="Subtitle 2">
            <a:extLst>
              <a:ext uri="{FF2B5EF4-FFF2-40B4-BE49-F238E27FC236}">
                <a16:creationId xmlns:a16="http://schemas.microsoft.com/office/drawing/2014/main" id="{04440C26-BBE6-4B43-97FC-33A74F65C5A1}"/>
              </a:ext>
            </a:extLst>
          </p:cNvPr>
          <p:cNvSpPr txBox="1">
            <a:spLocks/>
          </p:cNvSpPr>
          <p:nvPr/>
        </p:nvSpPr>
        <p:spPr>
          <a:xfrm>
            <a:off x="9907378" y="4736883"/>
            <a:ext cx="2076537" cy="1439048"/>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Assign responsibilities to test and approve the requirements.</a:t>
            </a:r>
          </a:p>
          <a:p>
            <a:pPr algn="l">
              <a:lnSpc>
                <a:spcPts val="1750"/>
              </a:lnSpc>
              <a:buFontTx/>
              <a:defRPr/>
            </a:pPr>
            <a:r>
              <a:rPr kumimoji="0" lang="en-US" sz="1200" b="0" i="1" u="none" strike="noStrike" kern="1200" cap="none" spc="0" normalizeH="0" baseline="0" noProof="0">
                <a:ln>
                  <a:noFill/>
                </a:ln>
                <a:solidFill>
                  <a:srgbClr val="000000"/>
                </a:solidFill>
                <a:effectLst/>
                <a:uLnTx/>
                <a:uFillTx/>
                <a:latin typeface="+mn-lt"/>
                <a:ea typeface="+mn-lt"/>
                <a:cs typeface="+mn-lt"/>
              </a:rPr>
              <a:t>Example: </a:t>
            </a:r>
            <a:r>
              <a:rPr kumimoji="0" lang="en-US" sz="1200" b="0" i="1" u="none" strike="noStrike" kern="1200" cap="none" spc="0" normalizeH="0" baseline="0" noProof="0">
                <a:ln>
                  <a:noFill/>
                </a:ln>
                <a:solidFill>
                  <a:srgbClr val="494949"/>
                </a:solidFill>
                <a:effectLst/>
                <a:uLnTx/>
                <a:uFillTx/>
                <a:latin typeface="+mn-lt"/>
                <a:ea typeface="+mn-lt"/>
                <a:cs typeface="+mn-lt"/>
              </a:rPr>
              <a:t>“Head of AI, CX lead, and Contact Center manager will review prototypes and approve final design.”</a:t>
            </a:r>
            <a:endParaRPr kumimoji="0" lang="en-US" sz="1200" b="0" i="0" u="none" strike="noStrike" kern="1200" cap="none" spc="0" normalizeH="0" baseline="0" noProof="0">
              <a:ln>
                <a:noFill/>
              </a:ln>
              <a:solidFill>
                <a:srgbClr val="494949"/>
              </a:solidFill>
              <a:effectLst/>
              <a:uLnTx/>
              <a:uFillTx/>
              <a:latin typeface="+mn-lt"/>
              <a:ea typeface="+mn-lt"/>
              <a:cs typeface="+mn-lt"/>
            </a:endParaRPr>
          </a:p>
          <a:p>
            <a:pPr marL="0" marR="0" lvl="0" indent="0" algn="l" defTabSz="1087636" rtl="0" eaLnBrk="1" fontAlgn="auto" latinLnBrk="0" hangingPunct="1">
              <a:lnSpc>
                <a:spcPts val="1750"/>
              </a:lnSpc>
              <a:spcBef>
                <a:spcPct val="20000"/>
              </a:spcBef>
              <a:spcAft>
                <a:spcPts val="0"/>
              </a:spcAft>
              <a:buClrTx/>
              <a:buSzTx/>
              <a:buFont typeface="Arial"/>
              <a:buNone/>
              <a:tabLst/>
              <a:defRPr/>
            </a:pPr>
            <a:endParaRPr kumimoji="0" lang="en-US" sz="1200" b="0" i="0" u="none" strike="noStrike" kern="1200" cap="none" spc="0" normalizeH="0" baseline="0" noProof="0">
              <a:ln>
                <a:noFill/>
              </a:ln>
              <a:solidFill>
                <a:srgbClr val="000000"/>
              </a:solidFill>
              <a:effectLst/>
              <a:uLnTx/>
              <a:uFillTx/>
              <a:latin typeface="+mn-lt"/>
              <a:ea typeface="+mn-lt"/>
              <a:cs typeface="+mn-lt"/>
            </a:endParaRPr>
          </a:p>
        </p:txBody>
      </p:sp>
    </p:spTree>
    <p:extLst>
      <p:ext uri="{BB962C8B-B14F-4D97-AF65-F5344CB8AC3E}">
        <p14:creationId xmlns:p14="http://schemas.microsoft.com/office/powerpoint/2010/main" val="26068115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7CD1F-93B1-6E29-4B65-FCB5EF50ABDB}"/>
            </a:ext>
          </a:extLst>
        </p:cNvPr>
        <p:cNvGrpSpPr/>
        <p:nvPr/>
      </p:nvGrpSpPr>
      <p:grpSpPr>
        <a:xfrm>
          <a:off x="0" y="0"/>
          <a:ext cx="0" cy="0"/>
          <a:chOff x="0" y="0"/>
          <a:chExt cx="0" cy="0"/>
        </a:xfrm>
      </p:grpSpPr>
      <p:pic>
        <p:nvPicPr>
          <p:cNvPr id="2" name="Graphic 1" descr="Checkbox Checked with solid fill">
            <a:extLst>
              <a:ext uri="{FF2B5EF4-FFF2-40B4-BE49-F238E27FC236}">
                <a16:creationId xmlns:a16="http://schemas.microsoft.com/office/drawing/2014/main" id="{49D53046-C9F0-3C98-01E1-AADC62004F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4972" y="52306"/>
            <a:ext cx="642402" cy="642402"/>
          </a:xfrm>
          <a:prstGeom prst="rect">
            <a:avLst/>
          </a:prstGeom>
        </p:spPr>
      </p:pic>
      <p:sp>
        <p:nvSpPr>
          <p:cNvPr id="7" name="Title 10">
            <a:extLst>
              <a:ext uri="{FF2B5EF4-FFF2-40B4-BE49-F238E27FC236}">
                <a16:creationId xmlns:a16="http://schemas.microsoft.com/office/drawing/2014/main" id="{48C6FBC6-D3AA-5F97-504F-814EE893E3E6}"/>
              </a:ext>
            </a:extLst>
          </p:cNvPr>
          <p:cNvSpPr>
            <a:spLocks noGrp="1"/>
          </p:cNvSpPr>
          <p:nvPr>
            <p:ph type="title"/>
          </p:nvPr>
        </p:nvSpPr>
        <p:spPr>
          <a:xfrm>
            <a:off x="369762" y="418485"/>
            <a:ext cx="10939545" cy="430696"/>
          </a:xfrm>
        </p:spPr>
        <p:txBody>
          <a:bodyPr/>
          <a:lstStyle/>
          <a:p>
            <a:r>
              <a:rPr lang="en-US" sz="2800">
                <a:solidFill>
                  <a:schemeClr val="accent1"/>
                </a:solidFill>
              </a:rPr>
              <a:t>2.2.3</a:t>
            </a:r>
            <a:r>
              <a:rPr lang="en-US" sz="2800"/>
              <a:t> Define your user requirements – Agent Assist</a:t>
            </a:r>
          </a:p>
        </p:txBody>
      </p:sp>
      <p:sp>
        <p:nvSpPr>
          <p:cNvPr id="3" name="TextBox 2">
            <a:extLst>
              <a:ext uri="{FF2B5EF4-FFF2-40B4-BE49-F238E27FC236}">
                <a16:creationId xmlns:a16="http://schemas.microsoft.com/office/drawing/2014/main" id="{2724BAEA-D2D1-8725-E98F-5C65A31357D0}"/>
              </a:ext>
            </a:extLst>
          </p:cNvPr>
          <p:cNvSpPr txBox="1">
            <a:spLocks/>
          </p:cNvSpPr>
          <p:nvPr/>
        </p:nvSpPr>
        <p:spPr>
          <a:xfrm>
            <a:off x="399810" y="827715"/>
            <a:ext cx="10939545" cy="369332"/>
          </a:xfrm>
          <a:prstGeom prst="rect">
            <a:avLst/>
          </a:prstGeom>
          <a:noFill/>
        </p:spPr>
        <p:txBody>
          <a:bodyPr wrap="square">
            <a:spAutoFit/>
          </a:bodyPr>
          <a:lstStyle/>
          <a:p>
            <a:pPr lvl="0" defTabSz="914400">
              <a:defRPr/>
            </a:pPr>
            <a:r>
              <a:rPr lang="en-US" sz="1800" b="1">
                <a:solidFill>
                  <a:srgbClr val="5E3391"/>
                </a:solidFill>
                <a:latin typeface="Roboto Condensed Light" panose="02000000000000000000" pitchFamily="2" charset="0"/>
                <a:ea typeface="+mn-lt"/>
                <a:cs typeface="+mn-lt"/>
              </a:rPr>
              <a:t>Completed Example for Agent Assist Solution:</a:t>
            </a:r>
          </a:p>
        </p:txBody>
      </p:sp>
      <p:sp>
        <p:nvSpPr>
          <p:cNvPr id="4" name="Rectangle 3">
            <a:extLst>
              <a:ext uri="{FF2B5EF4-FFF2-40B4-BE49-F238E27FC236}">
                <a16:creationId xmlns:a16="http://schemas.microsoft.com/office/drawing/2014/main" id="{2D710FBB-97DE-40F0-AEBC-3AFABC212492}"/>
              </a:ext>
              <a:ext uri="{C183D7F6-B498-43B3-948B-1728B52AA6E4}">
                <adec:decorative xmlns:adec="http://schemas.microsoft.com/office/drawing/2017/decorative" val="1"/>
              </a:ext>
            </a:extLst>
          </p:cNvPr>
          <p:cNvSpPr>
            <a:spLocks/>
          </p:cNvSpPr>
          <p:nvPr/>
        </p:nvSpPr>
        <p:spPr>
          <a:xfrm>
            <a:off x="476360" y="1456069"/>
            <a:ext cx="5412443" cy="14623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 name="Rectangle 4">
            <a:extLst>
              <a:ext uri="{FF2B5EF4-FFF2-40B4-BE49-F238E27FC236}">
                <a16:creationId xmlns:a16="http://schemas.microsoft.com/office/drawing/2014/main" id="{DDB6EE60-2983-F426-EC76-8884BE74B880}"/>
              </a:ext>
              <a:ext uri="{C183D7F6-B498-43B3-948B-1728B52AA6E4}">
                <adec:decorative xmlns:adec="http://schemas.microsoft.com/office/drawing/2017/decorative" val="1"/>
              </a:ext>
            </a:extLst>
          </p:cNvPr>
          <p:cNvSpPr>
            <a:spLocks/>
          </p:cNvSpPr>
          <p:nvPr/>
        </p:nvSpPr>
        <p:spPr>
          <a:xfrm>
            <a:off x="476358" y="1456069"/>
            <a:ext cx="106666" cy="1462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1" name="TextBox 50">
            <a:extLst>
              <a:ext uri="{FF2B5EF4-FFF2-40B4-BE49-F238E27FC236}">
                <a16:creationId xmlns:a16="http://schemas.microsoft.com/office/drawing/2014/main" id="{0B336362-0E45-786E-5752-C3A56D51959C}"/>
              </a:ext>
            </a:extLst>
          </p:cNvPr>
          <p:cNvSpPr txBox="1">
            <a:spLocks/>
          </p:cNvSpPr>
          <p:nvPr/>
        </p:nvSpPr>
        <p:spPr>
          <a:xfrm>
            <a:off x="605372" y="1659807"/>
            <a:ext cx="678304" cy="553926"/>
          </a:xfrm>
          <a:prstGeom prst="rect">
            <a:avLst/>
          </a:prstGeom>
          <a:noFill/>
        </p:spPr>
        <p:txBody>
          <a:bodyPr wrap="none" rtlCol="0" anchor="ctr" anchorCtr="0">
            <a:spAutoFit/>
          </a:bodyPr>
          <a:lstStyle/>
          <a:p>
            <a:pPr algn="ctr" defTabSz="554437">
              <a:defRPr/>
            </a:pPr>
            <a:r>
              <a:rPr lang="en-US" sz="3000" b="1">
                <a:solidFill>
                  <a:srgbClr val="2576B7"/>
                </a:solidFill>
                <a:latin typeface="Montserrat SemiBold" pitchFamily="2" charset="77"/>
                <a:ea typeface="+mn-lt"/>
                <a:cs typeface="+mn-lt"/>
              </a:rPr>
              <a:t>01.</a:t>
            </a:r>
          </a:p>
        </p:txBody>
      </p:sp>
      <p:sp>
        <p:nvSpPr>
          <p:cNvPr id="28" name="Subtitle 2">
            <a:extLst>
              <a:ext uri="{FF2B5EF4-FFF2-40B4-BE49-F238E27FC236}">
                <a16:creationId xmlns:a16="http://schemas.microsoft.com/office/drawing/2014/main" id="{28C681F7-C124-F223-F177-3B5D57E489C6}"/>
              </a:ext>
            </a:extLst>
          </p:cNvPr>
          <p:cNvSpPr txBox="1">
            <a:spLocks/>
          </p:cNvSpPr>
          <p:nvPr/>
        </p:nvSpPr>
        <p:spPr>
          <a:xfrm>
            <a:off x="1283676" y="1759367"/>
            <a:ext cx="4408404" cy="67702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lnSpc>
                <a:spcPct val="100000"/>
              </a:lnSpc>
              <a:spcBef>
                <a:spcPts val="0"/>
              </a:spcBef>
              <a:buFontTx/>
              <a:defRPr/>
            </a:pPr>
            <a:r>
              <a:rPr lang="en-US" sz="1100" b="1">
                <a:solidFill>
                  <a:srgbClr val="494949"/>
                </a:solidFill>
                <a:latin typeface="Roboto Condensed Light" panose="02000000000000000000" pitchFamily="2" charset="0"/>
                <a:ea typeface="+mn-lt"/>
                <a:cs typeface="+mn-lt"/>
              </a:rPr>
              <a:t>User Persona &amp; Context:</a:t>
            </a:r>
          </a:p>
          <a:p>
            <a:pPr marL="628604" lvl="1" indent="-171450" algn="l" defTabSz="914309" fontAlgn="ctr">
              <a:lnSpc>
                <a:spcPct val="100000"/>
              </a:lnSpc>
              <a:spcBef>
                <a:spcPts val="0"/>
              </a:spcBef>
              <a:buFont typeface="Arial" panose="020B0604020202020204" pitchFamily="34" charset="0"/>
              <a:buChar char="•"/>
              <a:defRPr/>
            </a:pPr>
            <a:r>
              <a:rPr lang="en-US" sz="1100" b="1">
                <a:solidFill>
                  <a:srgbClr val="494949"/>
                </a:solidFill>
                <a:latin typeface="Roboto Condensed Light" panose="02000000000000000000" pitchFamily="2" charset="0"/>
                <a:ea typeface="+mn-lt"/>
                <a:cs typeface="+mn-lt"/>
              </a:rPr>
              <a:t>Persona: </a:t>
            </a:r>
            <a:r>
              <a:rPr lang="en-US" sz="1100">
                <a:solidFill>
                  <a:srgbClr val="494949"/>
                </a:solidFill>
                <a:latin typeface="Roboto Condensed Light" panose="02000000000000000000" pitchFamily="2" charset="0"/>
                <a:ea typeface="+mn-lt"/>
                <a:cs typeface="+mn-lt"/>
              </a:rPr>
              <a:t>Contact center agent specializing in claims. Processes an average of 50 calls/day and relies heavily on the CRM + knowledge base.</a:t>
            </a:r>
          </a:p>
        </p:txBody>
      </p:sp>
      <p:sp>
        <p:nvSpPr>
          <p:cNvPr id="8" name="Rectangle 7">
            <a:extLst>
              <a:ext uri="{FF2B5EF4-FFF2-40B4-BE49-F238E27FC236}">
                <a16:creationId xmlns:a16="http://schemas.microsoft.com/office/drawing/2014/main" id="{252D3D5E-0F79-39E6-D90D-94635FF2B9B1}"/>
              </a:ext>
              <a:ext uri="{C183D7F6-B498-43B3-948B-1728B52AA6E4}">
                <adec:decorative xmlns:adec="http://schemas.microsoft.com/office/drawing/2017/decorative" val="1"/>
              </a:ext>
            </a:extLst>
          </p:cNvPr>
          <p:cNvSpPr>
            <a:spLocks/>
          </p:cNvSpPr>
          <p:nvPr/>
        </p:nvSpPr>
        <p:spPr>
          <a:xfrm>
            <a:off x="476359" y="3091867"/>
            <a:ext cx="5412443" cy="14623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9" name="Rectangle 8">
            <a:extLst>
              <a:ext uri="{FF2B5EF4-FFF2-40B4-BE49-F238E27FC236}">
                <a16:creationId xmlns:a16="http://schemas.microsoft.com/office/drawing/2014/main" id="{B27D89F9-45F2-0506-2F8E-C0099723DA31}"/>
              </a:ext>
              <a:ext uri="{C183D7F6-B498-43B3-948B-1728B52AA6E4}">
                <adec:decorative xmlns:adec="http://schemas.microsoft.com/office/drawing/2017/decorative" val="1"/>
              </a:ext>
            </a:extLst>
          </p:cNvPr>
          <p:cNvSpPr>
            <a:spLocks/>
          </p:cNvSpPr>
          <p:nvPr/>
        </p:nvSpPr>
        <p:spPr>
          <a:xfrm>
            <a:off x="476359" y="3091868"/>
            <a:ext cx="86541" cy="1462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2" name="TextBox 51">
            <a:extLst>
              <a:ext uri="{FF2B5EF4-FFF2-40B4-BE49-F238E27FC236}">
                <a16:creationId xmlns:a16="http://schemas.microsoft.com/office/drawing/2014/main" id="{5BF6B4DF-8E9F-E6C0-C224-08AFC8EA1D6E}"/>
              </a:ext>
            </a:extLst>
          </p:cNvPr>
          <p:cNvSpPr txBox="1">
            <a:spLocks/>
          </p:cNvSpPr>
          <p:nvPr/>
        </p:nvSpPr>
        <p:spPr>
          <a:xfrm>
            <a:off x="550845" y="3319238"/>
            <a:ext cx="763252" cy="553926"/>
          </a:xfrm>
          <a:prstGeom prst="rect">
            <a:avLst/>
          </a:prstGeom>
          <a:noFill/>
        </p:spPr>
        <p:txBody>
          <a:bodyPr wrap="none" rtlCol="0" anchor="ctr" anchorCtr="0">
            <a:spAutoFit/>
          </a:bodyPr>
          <a:lstStyle/>
          <a:p>
            <a:pPr algn="ctr" defTabSz="554437">
              <a:defRPr/>
            </a:pPr>
            <a:r>
              <a:rPr lang="en-US" sz="3000" b="1">
                <a:solidFill>
                  <a:srgbClr val="5090C4"/>
                </a:solidFill>
                <a:latin typeface="Montserrat SemiBold" pitchFamily="2" charset="77"/>
                <a:ea typeface="+mn-lt"/>
                <a:cs typeface="+mn-lt"/>
              </a:rPr>
              <a:t>02.</a:t>
            </a:r>
          </a:p>
        </p:txBody>
      </p:sp>
      <p:sp>
        <p:nvSpPr>
          <p:cNvPr id="32" name="Subtitle 2">
            <a:extLst>
              <a:ext uri="{FF2B5EF4-FFF2-40B4-BE49-F238E27FC236}">
                <a16:creationId xmlns:a16="http://schemas.microsoft.com/office/drawing/2014/main" id="{96EB964F-35B5-E300-CCDD-293C9BA79712}"/>
              </a:ext>
            </a:extLst>
          </p:cNvPr>
          <p:cNvSpPr txBox="1">
            <a:spLocks/>
          </p:cNvSpPr>
          <p:nvPr/>
        </p:nvSpPr>
        <p:spPr>
          <a:xfrm>
            <a:off x="1283676" y="3280773"/>
            <a:ext cx="4476636" cy="1015663"/>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lnSpc>
                <a:spcPct val="100000"/>
              </a:lnSpc>
              <a:spcBef>
                <a:spcPts val="0"/>
              </a:spcBef>
              <a:buFontTx/>
              <a:defRPr/>
            </a:pPr>
            <a:r>
              <a:rPr lang="en-US" sz="1100" b="1" dirty="0">
                <a:solidFill>
                  <a:srgbClr val="494949"/>
                </a:solidFill>
                <a:latin typeface="Roboto Condensed Light" panose="02000000000000000000" pitchFamily="2" charset="0"/>
                <a:ea typeface="+mn-lt"/>
                <a:cs typeface="+mn-lt"/>
              </a:rPr>
              <a:t>Functional Requirements:</a:t>
            </a:r>
          </a:p>
          <a:p>
            <a:pPr marL="628604" lvl="1" indent="-171450" algn="l" defTabSz="914309" fontAlgn="ctr">
              <a:lnSpc>
                <a:spcPct val="100000"/>
              </a:lnSpc>
              <a:spcBef>
                <a:spcPts val="0"/>
              </a:spcBef>
              <a:buFont typeface="Arial" panose="020B0604020202020204" pitchFamily="34" charset="0"/>
              <a:buChar char="•"/>
              <a:defRPr/>
            </a:pPr>
            <a:r>
              <a:rPr lang="en-US" sz="1100" dirty="0">
                <a:solidFill>
                  <a:srgbClr val="494949"/>
                </a:solidFill>
                <a:latin typeface="Roboto Condensed Light" panose="02000000000000000000" pitchFamily="2" charset="0"/>
                <a:ea typeface="+mn-lt"/>
                <a:cs typeface="+mn-lt"/>
              </a:rPr>
              <a:t>Provide real-time AI recommendations based on caller’s policy history and claim type.</a:t>
            </a:r>
          </a:p>
          <a:p>
            <a:pPr marL="628604" lvl="1" indent="-171450" algn="l" defTabSz="914309" fontAlgn="ctr">
              <a:lnSpc>
                <a:spcPct val="100000"/>
              </a:lnSpc>
              <a:spcBef>
                <a:spcPts val="0"/>
              </a:spcBef>
              <a:buFont typeface="Arial" panose="020B0604020202020204" pitchFamily="34" charset="0"/>
              <a:buChar char="•"/>
              <a:defRPr/>
            </a:pPr>
            <a:r>
              <a:rPr lang="en-US" sz="1100" dirty="0">
                <a:solidFill>
                  <a:srgbClr val="494949"/>
                </a:solidFill>
                <a:latin typeface="Roboto Condensed Light" panose="02000000000000000000" pitchFamily="2" charset="0"/>
                <a:ea typeface="+mn-lt"/>
                <a:cs typeface="+mn-lt"/>
              </a:rPr>
              <a:t>Auto-fetch relevant knowledge base articles and present them in a pop-up window.</a:t>
            </a:r>
          </a:p>
          <a:p>
            <a:pPr marL="628604" lvl="1" indent="-171450" algn="l" defTabSz="914309" fontAlgn="ctr">
              <a:lnSpc>
                <a:spcPct val="100000"/>
              </a:lnSpc>
              <a:spcBef>
                <a:spcPts val="0"/>
              </a:spcBef>
              <a:buFont typeface="Arial" panose="020B0604020202020204" pitchFamily="34" charset="0"/>
              <a:buChar char="•"/>
              <a:defRPr/>
            </a:pPr>
            <a:r>
              <a:rPr lang="en-US" sz="1100" dirty="0">
                <a:solidFill>
                  <a:srgbClr val="494949"/>
                </a:solidFill>
                <a:latin typeface="Roboto Condensed Light" panose="02000000000000000000" pitchFamily="2" charset="0"/>
                <a:ea typeface="+mn-lt"/>
                <a:cs typeface="+mn-lt"/>
              </a:rPr>
              <a:t>Include a “hotkeys” feature for quick notetaking and claim updates.</a:t>
            </a:r>
          </a:p>
        </p:txBody>
      </p:sp>
      <p:sp>
        <p:nvSpPr>
          <p:cNvPr id="11" name="Rectangle 10">
            <a:extLst>
              <a:ext uri="{FF2B5EF4-FFF2-40B4-BE49-F238E27FC236}">
                <a16:creationId xmlns:a16="http://schemas.microsoft.com/office/drawing/2014/main" id="{CC6C763D-FF4C-18FA-7CAC-5F2039155065}"/>
              </a:ext>
              <a:ext uri="{C183D7F6-B498-43B3-948B-1728B52AA6E4}">
                <adec:decorative xmlns:adec="http://schemas.microsoft.com/office/drawing/2017/decorative" val="1"/>
              </a:ext>
            </a:extLst>
          </p:cNvPr>
          <p:cNvSpPr>
            <a:spLocks/>
          </p:cNvSpPr>
          <p:nvPr/>
        </p:nvSpPr>
        <p:spPr>
          <a:xfrm>
            <a:off x="476360" y="4866426"/>
            <a:ext cx="5412443" cy="15705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2" name="Rectangle 11">
            <a:extLst>
              <a:ext uri="{FF2B5EF4-FFF2-40B4-BE49-F238E27FC236}">
                <a16:creationId xmlns:a16="http://schemas.microsoft.com/office/drawing/2014/main" id="{91DFDD9C-9F64-38FA-CFB6-5D4B0058D69D}"/>
              </a:ext>
              <a:ext uri="{C183D7F6-B498-43B3-948B-1728B52AA6E4}">
                <adec:decorative xmlns:adec="http://schemas.microsoft.com/office/drawing/2017/decorative" val="1"/>
              </a:ext>
            </a:extLst>
          </p:cNvPr>
          <p:cNvSpPr>
            <a:spLocks/>
          </p:cNvSpPr>
          <p:nvPr/>
        </p:nvSpPr>
        <p:spPr>
          <a:xfrm>
            <a:off x="494669" y="4866426"/>
            <a:ext cx="88355" cy="1570544"/>
          </a:xfrm>
          <a:prstGeom prst="rect">
            <a:avLst/>
          </a:prstGeom>
          <a:solidFill>
            <a:schemeClr val="tx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3" name="TextBox 52">
            <a:extLst>
              <a:ext uri="{FF2B5EF4-FFF2-40B4-BE49-F238E27FC236}">
                <a16:creationId xmlns:a16="http://schemas.microsoft.com/office/drawing/2014/main" id="{978F6641-A124-3ABF-C5D0-754B546BC8BA}"/>
              </a:ext>
            </a:extLst>
          </p:cNvPr>
          <p:cNvSpPr txBox="1">
            <a:spLocks/>
          </p:cNvSpPr>
          <p:nvPr/>
        </p:nvSpPr>
        <p:spPr>
          <a:xfrm>
            <a:off x="562900" y="5135861"/>
            <a:ext cx="763252" cy="553926"/>
          </a:xfrm>
          <a:prstGeom prst="rect">
            <a:avLst/>
          </a:prstGeom>
          <a:noFill/>
        </p:spPr>
        <p:txBody>
          <a:bodyPr wrap="none" rtlCol="0" anchor="ctr" anchorCtr="0">
            <a:spAutoFit/>
          </a:bodyPr>
          <a:lstStyle/>
          <a:p>
            <a:pPr algn="ctr" defTabSz="554437">
              <a:defRPr/>
            </a:pPr>
            <a:r>
              <a:rPr lang="en-US" sz="3000" b="1">
                <a:solidFill>
                  <a:srgbClr val="15466D"/>
                </a:solidFill>
                <a:latin typeface="Montserrat SemiBold" pitchFamily="2" charset="77"/>
                <a:ea typeface="+mn-lt"/>
                <a:cs typeface="+mn-lt"/>
              </a:rPr>
              <a:t>03.</a:t>
            </a:r>
          </a:p>
        </p:txBody>
      </p:sp>
      <p:sp>
        <p:nvSpPr>
          <p:cNvPr id="35" name="Subtitle 2">
            <a:extLst>
              <a:ext uri="{FF2B5EF4-FFF2-40B4-BE49-F238E27FC236}">
                <a16:creationId xmlns:a16="http://schemas.microsoft.com/office/drawing/2014/main" id="{D444CE60-46F7-5E2A-499D-E6BA35CB839B}"/>
              </a:ext>
            </a:extLst>
          </p:cNvPr>
          <p:cNvSpPr txBox="1">
            <a:spLocks/>
          </p:cNvSpPr>
          <p:nvPr/>
        </p:nvSpPr>
        <p:spPr>
          <a:xfrm>
            <a:off x="1283676" y="4963543"/>
            <a:ext cx="4408404" cy="1538683"/>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lnSpc>
                <a:spcPct val="100000"/>
              </a:lnSpc>
              <a:spcBef>
                <a:spcPts val="0"/>
              </a:spcBef>
              <a:buFontTx/>
              <a:defRPr/>
            </a:pPr>
            <a:r>
              <a:rPr lang="en-US" sz="1100" b="1" dirty="0">
                <a:solidFill>
                  <a:srgbClr val="494949"/>
                </a:solidFill>
                <a:latin typeface="Roboto Condensed Light" panose="02000000000000000000" pitchFamily="2" charset="0"/>
                <a:ea typeface="+mn-lt"/>
                <a:cs typeface="+mn-lt"/>
              </a:rPr>
              <a:t>Non-Functional Requirements:</a:t>
            </a:r>
          </a:p>
          <a:p>
            <a:pPr marL="628604" lvl="1" indent="-171450" algn="l" defTabSz="914309" fontAlgn="ctr">
              <a:lnSpc>
                <a:spcPct val="100000"/>
              </a:lnSpc>
              <a:spcBef>
                <a:spcPts val="0"/>
              </a:spcBef>
              <a:buFont typeface="Arial" panose="020B0604020202020204" pitchFamily="34" charset="0"/>
              <a:buChar char="•"/>
              <a:defRPr/>
            </a:pPr>
            <a:r>
              <a:rPr lang="en-US" sz="1100" b="1" dirty="0">
                <a:solidFill>
                  <a:srgbClr val="494949"/>
                </a:solidFill>
                <a:latin typeface="Roboto Condensed Light" panose="02000000000000000000" pitchFamily="2" charset="0"/>
                <a:ea typeface="+mn-lt"/>
                <a:cs typeface="+mn-lt"/>
              </a:rPr>
              <a:t>Response Time: </a:t>
            </a:r>
            <a:r>
              <a:rPr lang="en-US" sz="1100" dirty="0">
                <a:solidFill>
                  <a:srgbClr val="494949"/>
                </a:solidFill>
                <a:latin typeface="Roboto Condensed Light" panose="02000000000000000000" pitchFamily="2" charset="0"/>
                <a:ea typeface="+mn-lt"/>
                <a:cs typeface="+mn-lt"/>
              </a:rPr>
              <a:t>AI suggestions must appear within 2 seconds of the system detecting key call terms.</a:t>
            </a:r>
          </a:p>
          <a:p>
            <a:pPr marL="628604" lvl="1" indent="-171450" algn="l" defTabSz="914309" fontAlgn="ctr">
              <a:lnSpc>
                <a:spcPct val="100000"/>
              </a:lnSpc>
              <a:spcBef>
                <a:spcPts val="0"/>
              </a:spcBef>
              <a:buFont typeface="Arial" panose="020B0604020202020204" pitchFamily="34" charset="0"/>
              <a:buChar char="•"/>
              <a:defRPr/>
            </a:pPr>
            <a:r>
              <a:rPr lang="en-US" sz="1100" b="1" dirty="0">
                <a:solidFill>
                  <a:srgbClr val="494949"/>
                </a:solidFill>
                <a:latin typeface="Roboto Condensed Light" panose="02000000000000000000" pitchFamily="2" charset="0"/>
                <a:ea typeface="+mn-lt"/>
                <a:cs typeface="+mn-lt"/>
              </a:rPr>
              <a:t>Usability: </a:t>
            </a:r>
            <a:r>
              <a:rPr lang="en-US" sz="1100" dirty="0">
                <a:solidFill>
                  <a:srgbClr val="494949"/>
                </a:solidFill>
                <a:latin typeface="Roboto Condensed Light" panose="02000000000000000000" pitchFamily="2" charset="0"/>
                <a:ea typeface="+mn-lt"/>
                <a:cs typeface="+mn-lt"/>
              </a:rPr>
              <a:t>The interface must reduce agent clicks by 30% compared to the current workflow.</a:t>
            </a:r>
          </a:p>
          <a:p>
            <a:pPr marL="628604" lvl="1" indent="-171450" algn="l" defTabSz="914309" fontAlgn="ctr">
              <a:lnSpc>
                <a:spcPct val="100000"/>
              </a:lnSpc>
              <a:spcBef>
                <a:spcPts val="0"/>
              </a:spcBef>
              <a:buFont typeface="Arial" panose="020B0604020202020204" pitchFamily="34" charset="0"/>
              <a:buChar char="•"/>
              <a:defRPr/>
            </a:pPr>
            <a:r>
              <a:rPr lang="en-US" sz="1100" b="1" dirty="0">
                <a:solidFill>
                  <a:srgbClr val="494949"/>
                </a:solidFill>
                <a:latin typeface="Roboto Condensed Light" panose="02000000000000000000" pitchFamily="2" charset="0"/>
                <a:ea typeface="+mn-lt"/>
                <a:cs typeface="+mn-lt"/>
              </a:rPr>
              <a:t>Security/Compliance</a:t>
            </a:r>
            <a:r>
              <a:rPr lang="en-US" sz="1100" dirty="0">
                <a:solidFill>
                  <a:srgbClr val="494949"/>
                </a:solidFill>
                <a:latin typeface="Roboto Condensed Light" panose="02000000000000000000" pitchFamily="2" charset="0"/>
                <a:ea typeface="+mn-lt"/>
                <a:cs typeface="+mn-lt"/>
              </a:rPr>
              <a:t>: All data must comply with (state insurance regulations) for call records. System logs must store only minimal personal data.</a:t>
            </a:r>
          </a:p>
          <a:p>
            <a:pPr algn="l" defTabSz="914309" fontAlgn="ctr">
              <a:lnSpc>
                <a:spcPct val="100000"/>
              </a:lnSpc>
              <a:spcBef>
                <a:spcPts val="0"/>
              </a:spcBef>
              <a:defRPr/>
            </a:pPr>
            <a:endParaRPr lang="en-US" sz="1200" dirty="0">
              <a:solidFill>
                <a:srgbClr val="494949"/>
              </a:solidFill>
              <a:latin typeface="Roboto Condensed Light" panose="02000000000000000000" pitchFamily="2" charset="0"/>
              <a:ea typeface="+mn-lt"/>
              <a:cs typeface="+mn-lt"/>
            </a:endParaRPr>
          </a:p>
        </p:txBody>
      </p:sp>
      <p:sp>
        <p:nvSpPr>
          <p:cNvPr id="18" name="Rectangle 17">
            <a:extLst>
              <a:ext uri="{FF2B5EF4-FFF2-40B4-BE49-F238E27FC236}">
                <a16:creationId xmlns:a16="http://schemas.microsoft.com/office/drawing/2014/main" id="{A6E0955F-37DB-7CB7-6E29-FDB3C65C2F70}"/>
              </a:ext>
              <a:ext uri="{C183D7F6-B498-43B3-948B-1728B52AA6E4}">
                <adec:decorative xmlns:adec="http://schemas.microsoft.com/office/drawing/2017/decorative" val="1"/>
              </a:ext>
            </a:extLst>
          </p:cNvPr>
          <p:cNvSpPr>
            <a:spLocks/>
          </p:cNvSpPr>
          <p:nvPr/>
        </p:nvSpPr>
        <p:spPr>
          <a:xfrm>
            <a:off x="6411384" y="1456069"/>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9" name="Rectangle 18">
            <a:extLst>
              <a:ext uri="{FF2B5EF4-FFF2-40B4-BE49-F238E27FC236}">
                <a16:creationId xmlns:a16="http://schemas.microsoft.com/office/drawing/2014/main" id="{AE84F7E9-D48A-BCF6-758F-B4B58108A2BA}"/>
              </a:ext>
              <a:ext uri="{C183D7F6-B498-43B3-948B-1728B52AA6E4}">
                <adec:decorative xmlns:adec="http://schemas.microsoft.com/office/drawing/2017/decorative" val="1"/>
              </a:ext>
            </a:extLst>
          </p:cNvPr>
          <p:cNvSpPr>
            <a:spLocks/>
          </p:cNvSpPr>
          <p:nvPr/>
        </p:nvSpPr>
        <p:spPr>
          <a:xfrm>
            <a:off x="6411382" y="1456069"/>
            <a:ext cx="106666" cy="14623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8" name="TextBox 57">
            <a:extLst>
              <a:ext uri="{FF2B5EF4-FFF2-40B4-BE49-F238E27FC236}">
                <a16:creationId xmlns:a16="http://schemas.microsoft.com/office/drawing/2014/main" id="{22979998-8D02-EEB6-386F-917BDADA6BF8}"/>
              </a:ext>
            </a:extLst>
          </p:cNvPr>
          <p:cNvSpPr txBox="1">
            <a:spLocks/>
          </p:cNvSpPr>
          <p:nvPr/>
        </p:nvSpPr>
        <p:spPr>
          <a:xfrm>
            <a:off x="6469198" y="1725504"/>
            <a:ext cx="800115" cy="553926"/>
          </a:xfrm>
          <a:prstGeom prst="rect">
            <a:avLst/>
          </a:prstGeom>
          <a:noFill/>
        </p:spPr>
        <p:txBody>
          <a:bodyPr wrap="none" rtlCol="0" anchor="ctr" anchorCtr="0">
            <a:spAutoFit/>
          </a:bodyPr>
          <a:lstStyle/>
          <a:p>
            <a:pPr algn="ctr" defTabSz="554437">
              <a:defRPr/>
            </a:pPr>
            <a:r>
              <a:rPr lang="en-US" sz="3000" b="1">
                <a:solidFill>
                  <a:srgbClr val="15466D"/>
                </a:solidFill>
                <a:latin typeface="Montserrat SemiBold" pitchFamily="2" charset="77"/>
                <a:ea typeface="+mn-lt"/>
                <a:cs typeface="+mn-lt"/>
              </a:rPr>
              <a:t>04.</a:t>
            </a:r>
          </a:p>
        </p:txBody>
      </p:sp>
      <p:sp>
        <p:nvSpPr>
          <p:cNvPr id="41" name="Subtitle 2">
            <a:extLst>
              <a:ext uri="{FF2B5EF4-FFF2-40B4-BE49-F238E27FC236}">
                <a16:creationId xmlns:a16="http://schemas.microsoft.com/office/drawing/2014/main" id="{E7D9B677-4BF4-31AC-0C05-181CB7516DA6}"/>
              </a:ext>
            </a:extLst>
          </p:cNvPr>
          <p:cNvSpPr txBox="1">
            <a:spLocks/>
          </p:cNvSpPr>
          <p:nvPr/>
        </p:nvSpPr>
        <p:spPr>
          <a:xfrm>
            <a:off x="7269312" y="1621340"/>
            <a:ext cx="4225629" cy="1184786"/>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lnSpc>
                <a:spcPct val="100000"/>
              </a:lnSpc>
              <a:spcBef>
                <a:spcPts val="0"/>
              </a:spcBef>
              <a:buFontTx/>
              <a:defRPr/>
            </a:pPr>
            <a:r>
              <a:rPr lang="en-US" sz="1100" b="1">
                <a:solidFill>
                  <a:srgbClr val="494949"/>
                </a:solidFill>
                <a:latin typeface="Roboto Condensed Light" panose="02000000000000000000" pitchFamily="2" charset="0"/>
                <a:ea typeface="+mn-lt"/>
                <a:cs typeface="+mn-lt"/>
              </a:rPr>
              <a:t>Success Criteria:</a:t>
            </a:r>
          </a:p>
          <a:p>
            <a:pPr marL="628604" lvl="1" indent="-171450" algn="l" defTabSz="914309" fontAlgn="ctr">
              <a:lnSpc>
                <a:spcPct val="100000"/>
              </a:lnSpc>
              <a:spcBef>
                <a:spcPts val="0"/>
              </a:spcBef>
              <a:buFont typeface="Arial" panose="020B0604020202020204" pitchFamily="34" charset="0"/>
              <a:buChar char="•"/>
              <a:defRPr/>
            </a:pPr>
            <a:r>
              <a:rPr lang="en-US" sz="1100" b="1">
                <a:solidFill>
                  <a:srgbClr val="494949"/>
                </a:solidFill>
                <a:latin typeface="Roboto Condensed Light" panose="02000000000000000000" pitchFamily="2" charset="0"/>
                <a:ea typeface="+mn-lt"/>
                <a:cs typeface="+mn-lt"/>
              </a:rPr>
              <a:t>Adoption Rate: </a:t>
            </a:r>
            <a:r>
              <a:rPr lang="en-US" sz="1100">
                <a:solidFill>
                  <a:srgbClr val="494949"/>
                </a:solidFill>
                <a:latin typeface="Roboto Condensed Light" panose="02000000000000000000" pitchFamily="2" charset="0"/>
                <a:ea typeface="+mn-lt"/>
                <a:cs typeface="+mn-lt"/>
              </a:rPr>
              <a:t>At least 80% of eligible calls should use the Agent Assist suggestions within 2 months of launch.</a:t>
            </a:r>
          </a:p>
          <a:p>
            <a:pPr marL="628604" lvl="1" indent="-171450" algn="l" defTabSz="914309" fontAlgn="ctr">
              <a:lnSpc>
                <a:spcPct val="100000"/>
              </a:lnSpc>
              <a:spcBef>
                <a:spcPts val="0"/>
              </a:spcBef>
              <a:buFont typeface="Arial" panose="020B0604020202020204" pitchFamily="34" charset="0"/>
              <a:buChar char="•"/>
              <a:defRPr/>
            </a:pPr>
            <a:r>
              <a:rPr lang="en-US" sz="1100" b="1">
                <a:solidFill>
                  <a:srgbClr val="494949"/>
                </a:solidFill>
                <a:latin typeface="Roboto Condensed Light" panose="02000000000000000000" pitchFamily="2" charset="0"/>
                <a:ea typeface="+mn-lt"/>
                <a:cs typeface="+mn-lt"/>
              </a:rPr>
              <a:t>User Satisfaction: </a:t>
            </a:r>
            <a:r>
              <a:rPr lang="en-US" sz="1100">
                <a:solidFill>
                  <a:srgbClr val="494949"/>
                </a:solidFill>
                <a:latin typeface="Roboto Condensed Light" panose="02000000000000000000" pitchFamily="2" charset="0"/>
                <a:ea typeface="+mn-lt"/>
                <a:cs typeface="+mn-lt"/>
              </a:rPr>
              <a:t>Agents rate the new interface as at least 8/10 in post-pilot surveys.</a:t>
            </a:r>
          </a:p>
          <a:p>
            <a:pPr marL="628604" lvl="1" indent="-171450" algn="l" defTabSz="914309" fontAlgn="ctr">
              <a:lnSpc>
                <a:spcPct val="100000"/>
              </a:lnSpc>
              <a:spcBef>
                <a:spcPts val="0"/>
              </a:spcBef>
              <a:buFont typeface="Arial" panose="020B0604020202020204" pitchFamily="34" charset="0"/>
              <a:buChar char="•"/>
              <a:defRPr/>
            </a:pPr>
            <a:r>
              <a:rPr lang="en-US" sz="1100" b="1">
                <a:solidFill>
                  <a:srgbClr val="494949"/>
                </a:solidFill>
                <a:latin typeface="Roboto Condensed Light" panose="02000000000000000000" pitchFamily="2" charset="0"/>
                <a:ea typeface="+mn-lt"/>
                <a:cs typeface="+mn-lt"/>
              </a:rPr>
              <a:t>Error Reduction: </a:t>
            </a:r>
            <a:r>
              <a:rPr lang="en-US" sz="1100">
                <a:solidFill>
                  <a:srgbClr val="494949"/>
                </a:solidFill>
                <a:latin typeface="Roboto Condensed Light" panose="02000000000000000000" pitchFamily="2" charset="0"/>
                <a:ea typeface="+mn-lt"/>
                <a:cs typeface="+mn-lt"/>
              </a:rPr>
              <a:t>Data entry errors should decrease by 20% as measured in the CRM logs.</a:t>
            </a:r>
          </a:p>
        </p:txBody>
      </p:sp>
      <p:sp>
        <p:nvSpPr>
          <p:cNvPr id="20" name="Rectangle 19">
            <a:extLst>
              <a:ext uri="{FF2B5EF4-FFF2-40B4-BE49-F238E27FC236}">
                <a16:creationId xmlns:a16="http://schemas.microsoft.com/office/drawing/2014/main" id="{55FB067E-BB80-9843-A782-28EACE18042F}"/>
              </a:ext>
              <a:ext uri="{C183D7F6-B498-43B3-948B-1728B52AA6E4}">
                <adec:decorative xmlns:adec="http://schemas.microsoft.com/office/drawing/2017/decorative" val="1"/>
              </a:ext>
            </a:extLst>
          </p:cNvPr>
          <p:cNvSpPr>
            <a:spLocks/>
          </p:cNvSpPr>
          <p:nvPr/>
        </p:nvSpPr>
        <p:spPr>
          <a:xfrm>
            <a:off x="6411383" y="3091868"/>
            <a:ext cx="5412443" cy="14623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21" name="Rectangle 20">
            <a:extLst>
              <a:ext uri="{FF2B5EF4-FFF2-40B4-BE49-F238E27FC236}">
                <a16:creationId xmlns:a16="http://schemas.microsoft.com/office/drawing/2014/main" id="{A35CC0B8-D68F-1089-960F-9C5BDDA3C421}"/>
              </a:ext>
              <a:ext uri="{C183D7F6-B498-43B3-948B-1728B52AA6E4}">
                <adec:decorative xmlns:adec="http://schemas.microsoft.com/office/drawing/2017/decorative" val="1"/>
              </a:ext>
            </a:extLst>
          </p:cNvPr>
          <p:cNvSpPr>
            <a:spLocks/>
          </p:cNvSpPr>
          <p:nvPr/>
        </p:nvSpPr>
        <p:spPr>
          <a:xfrm>
            <a:off x="6411381" y="3091868"/>
            <a:ext cx="106666" cy="1462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9" name="TextBox 58">
            <a:extLst>
              <a:ext uri="{FF2B5EF4-FFF2-40B4-BE49-F238E27FC236}">
                <a16:creationId xmlns:a16="http://schemas.microsoft.com/office/drawing/2014/main" id="{FBE6FF1F-C30E-A632-F9C6-3B4DDDDCEC19}"/>
              </a:ext>
            </a:extLst>
          </p:cNvPr>
          <p:cNvSpPr txBox="1">
            <a:spLocks/>
          </p:cNvSpPr>
          <p:nvPr/>
        </p:nvSpPr>
        <p:spPr>
          <a:xfrm>
            <a:off x="6487626" y="3361303"/>
            <a:ext cx="763252" cy="553926"/>
          </a:xfrm>
          <a:prstGeom prst="rect">
            <a:avLst/>
          </a:prstGeom>
          <a:noFill/>
        </p:spPr>
        <p:txBody>
          <a:bodyPr wrap="none" rtlCol="0" anchor="ctr" anchorCtr="0">
            <a:spAutoFit/>
          </a:bodyPr>
          <a:lstStyle/>
          <a:p>
            <a:pPr algn="ctr" defTabSz="554437">
              <a:defRPr/>
            </a:pPr>
            <a:r>
              <a:rPr lang="en-US" sz="3000" b="1">
                <a:solidFill>
                  <a:srgbClr val="299C47"/>
                </a:solidFill>
                <a:latin typeface="Montserrat SemiBold" pitchFamily="2" charset="77"/>
                <a:ea typeface="+mn-lt"/>
                <a:cs typeface="+mn-lt"/>
              </a:rPr>
              <a:t>05.</a:t>
            </a:r>
          </a:p>
        </p:txBody>
      </p:sp>
      <p:sp>
        <p:nvSpPr>
          <p:cNvPr id="44" name="Subtitle 2">
            <a:extLst>
              <a:ext uri="{FF2B5EF4-FFF2-40B4-BE49-F238E27FC236}">
                <a16:creationId xmlns:a16="http://schemas.microsoft.com/office/drawing/2014/main" id="{303D8ED8-AE7C-40C9-9F8D-32B11D2C0DDB}"/>
              </a:ext>
            </a:extLst>
          </p:cNvPr>
          <p:cNvSpPr txBox="1">
            <a:spLocks/>
          </p:cNvSpPr>
          <p:nvPr/>
        </p:nvSpPr>
        <p:spPr>
          <a:xfrm>
            <a:off x="7269312" y="3450026"/>
            <a:ext cx="4155340" cy="67702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lnSpc>
                <a:spcPct val="100000"/>
              </a:lnSpc>
              <a:spcBef>
                <a:spcPts val="0"/>
              </a:spcBef>
              <a:buFontTx/>
              <a:defRPr/>
            </a:pPr>
            <a:r>
              <a:rPr lang="en-US" sz="1100" b="1">
                <a:solidFill>
                  <a:srgbClr val="494949"/>
                </a:solidFill>
                <a:latin typeface="Roboto Condensed Light" panose="02000000000000000000" pitchFamily="2" charset="0"/>
                <a:ea typeface="+mn-lt"/>
                <a:cs typeface="+mn-lt"/>
              </a:rPr>
              <a:t>Priority &amp; Dependencies:</a:t>
            </a:r>
          </a:p>
          <a:p>
            <a:pPr marL="628604" lvl="1" indent="-171450" algn="l" defTabSz="914309" fontAlgn="ctr">
              <a:lnSpc>
                <a:spcPct val="100000"/>
              </a:lnSpc>
              <a:spcBef>
                <a:spcPts val="0"/>
              </a:spcBef>
              <a:buFont typeface="Arial" panose="020B0604020202020204" pitchFamily="34" charset="0"/>
              <a:buChar char="•"/>
              <a:defRPr/>
            </a:pPr>
            <a:r>
              <a:rPr lang="en-US" sz="1100" b="1">
                <a:solidFill>
                  <a:srgbClr val="494949"/>
                </a:solidFill>
                <a:latin typeface="Roboto Condensed Light" panose="02000000000000000000" pitchFamily="2" charset="0"/>
                <a:ea typeface="+mn-lt"/>
                <a:cs typeface="+mn-lt"/>
              </a:rPr>
              <a:t>Priority: </a:t>
            </a:r>
            <a:r>
              <a:rPr lang="en-US" sz="1100">
                <a:solidFill>
                  <a:srgbClr val="494949"/>
                </a:solidFill>
                <a:latin typeface="Roboto Condensed Light" panose="02000000000000000000" pitchFamily="2" charset="0"/>
                <a:ea typeface="+mn-lt"/>
                <a:cs typeface="+mn-lt"/>
              </a:rPr>
              <a:t>Must-have, critical to project success.</a:t>
            </a:r>
          </a:p>
          <a:p>
            <a:pPr marL="628604" lvl="1" indent="-171450" algn="l" defTabSz="914309" fontAlgn="ctr">
              <a:lnSpc>
                <a:spcPct val="100000"/>
              </a:lnSpc>
              <a:spcBef>
                <a:spcPts val="0"/>
              </a:spcBef>
              <a:buFont typeface="Arial" panose="020B0604020202020204" pitchFamily="34" charset="0"/>
              <a:buChar char="•"/>
              <a:defRPr/>
            </a:pPr>
            <a:r>
              <a:rPr lang="en-US" sz="1100" b="1">
                <a:solidFill>
                  <a:srgbClr val="494949"/>
                </a:solidFill>
                <a:latin typeface="Roboto Condensed Light" panose="02000000000000000000" pitchFamily="2" charset="0"/>
                <a:ea typeface="+mn-lt"/>
                <a:cs typeface="+mn-lt"/>
              </a:rPr>
              <a:t>Dependencies: </a:t>
            </a:r>
            <a:r>
              <a:rPr lang="en-US" sz="1100">
                <a:solidFill>
                  <a:srgbClr val="494949"/>
                </a:solidFill>
                <a:latin typeface="Roboto Condensed Light" panose="02000000000000000000" pitchFamily="2" charset="0"/>
                <a:ea typeface="+mn-lt"/>
                <a:cs typeface="+mn-lt"/>
              </a:rPr>
              <a:t>Requires the CRM integration (v2.0 update) planned for Q3, plus agent training curriculum finalization.</a:t>
            </a:r>
          </a:p>
        </p:txBody>
      </p:sp>
      <p:sp>
        <p:nvSpPr>
          <p:cNvPr id="22" name="Rectangle 21">
            <a:extLst>
              <a:ext uri="{FF2B5EF4-FFF2-40B4-BE49-F238E27FC236}">
                <a16:creationId xmlns:a16="http://schemas.microsoft.com/office/drawing/2014/main" id="{D6F1F74B-E26E-EF58-1948-A4FD4ECD2ED3}"/>
              </a:ext>
              <a:ext uri="{C183D7F6-B498-43B3-948B-1728B52AA6E4}">
                <adec:decorative xmlns:adec="http://schemas.microsoft.com/office/drawing/2017/decorative" val="1"/>
              </a:ext>
            </a:extLst>
          </p:cNvPr>
          <p:cNvSpPr>
            <a:spLocks/>
          </p:cNvSpPr>
          <p:nvPr/>
        </p:nvSpPr>
        <p:spPr>
          <a:xfrm>
            <a:off x="6411384" y="4866426"/>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23" name="Rectangle 22">
            <a:extLst>
              <a:ext uri="{FF2B5EF4-FFF2-40B4-BE49-F238E27FC236}">
                <a16:creationId xmlns:a16="http://schemas.microsoft.com/office/drawing/2014/main" id="{9E2E364A-11AE-0D4E-4AF6-960894DEC303}"/>
              </a:ext>
              <a:ext uri="{C183D7F6-B498-43B3-948B-1728B52AA6E4}">
                <adec:decorative xmlns:adec="http://schemas.microsoft.com/office/drawing/2017/decorative" val="1"/>
              </a:ext>
            </a:extLst>
          </p:cNvPr>
          <p:cNvSpPr>
            <a:spLocks/>
          </p:cNvSpPr>
          <p:nvPr/>
        </p:nvSpPr>
        <p:spPr>
          <a:xfrm>
            <a:off x="6411382" y="4866426"/>
            <a:ext cx="106666" cy="14623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60" name="TextBox 59">
            <a:extLst>
              <a:ext uri="{FF2B5EF4-FFF2-40B4-BE49-F238E27FC236}">
                <a16:creationId xmlns:a16="http://schemas.microsoft.com/office/drawing/2014/main" id="{EFADA4B9-F5E6-EBF8-CFF7-B7FA1739A6F9}"/>
              </a:ext>
            </a:extLst>
          </p:cNvPr>
          <p:cNvSpPr txBox="1">
            <a:spLocks/>
          </p:cNvSpPr>
          <p:nvPr/>
        </p:nvSpPr>
        <p:spPr>
          <a:xfrm>
            <a:off x="6479614" y="5135861"/>
            <a:ext cx="779280" cy="553926"/>
          </a:xfrm>
          <a:prstGeom prst="rect">
            <a:avLst/>
          </a:prstGeom>
          <a:noFill/>
        </p:spPr>
        <p:txBody>
          <a:bodyPr wrap="none" rtlCol="0" anchor="ctr" anchorCtr="0">
            <a:spAutoFit/>
          </a:bodyPr>
          <a:lstStyle/>
          <a:p>
            <a:pPr algn="ctr" defTabSz="554437">
              <a:defRPr/>
            </a:pPr>
            <a:r>
              <a:rPr lang="en-US" sz="3000" b="1">
                <a:solidFill>
                  <a:srgbClr val="494A4A"/>
                </a:solidFill>
                <a:latin typeface="Montserrat SemiBold" pitchFamily="2" charset="77"/>
                <a:ea typeface="+mn-lt"/>
                <a:cs typeface="+mn-lt"/>
              </a:rPr>
              <a:t>06.</a:t>
            </a:r>
          </a:p>
        </p:txBody>
      </p:sp>
      <p:sp>
        <p:nvSpPr>
          <p:cNvPr id="47" name="Subtitle 2">
            <a:extLst>
              <a:ext uri="{FF2B5EF4-FFF2-40B4-BE49-F238E27FC236}">
                <a16:creationId xmlns:a16="http://schemas.microsoft.com/office/drawing/2014/main" id="{F222A9E2-6ACB-EB0B-CCCF-3A1CDFB62D19}"/>
              </a:ext>
            </a:extLst>
          </p:cNvPr>
          <p:cNvSpPr txBox="1">
            <a:spLocks/>
          </p:cNvSpPr>
          <p:nvPr/>
        </p:nvSpPr>
        <p:spPr>
          <a:xfrm>
            <a:off x="7269312" y="5213734"/>
            <a:ext cx="4155340" cy="677108"/>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lnSpc>
                <a:spcPct val="100000"/>
              </a:lnSpc>
              <a:spcBef>
                <a:spcPts val="0"/>
              </a:spcBef>
              <a:buFontTx/>
              <a:defRPr/>
            </a:pPr>
            <a:r>
              <a:rPr lang="en-US" sz="1100" b="1" dirty="0">
                <a:solidFill>
                  <a:srgbClr val="494949"/>
                </a:solidFill>
                <a:latin typeface="Roboto Condensed Light" panose="02000000000000000000" pitchFamily="2" charset="0"/>
                <a:ea typeface="+mn-lt"/>
                <a:cs typeface="+mn-lt"/>
              </a:rPr>
              <a:t>Validation &amp; Sign-Off:</a:t>
            </a:r>
          </a:p>
          <a:p>
            <a:pPr marL="628604" lvl="1" indent="-171450" algn="l" defTabSz="914309" fontAlgn="ctr">
              <a:lnSpc>
                <a:spcPct val="100000"/>
              </a:lnSpc>
              <a:spcBef>
                <a:spcPts val="0"/>
              </a:spcBef>
              <a:buFont typeface="Arial" panose="020B0604020202020204" pitchFamily="34" charset="0"/>
              <a:buChar char="•"/>
              <a:defRPr/>
            </a:pPr>
            <a:r>
              <a:rPr lang="en-US" sz="1100" b="1" dirty="0">
                <a:solidFill>
                  <a:srgbClr val="494949"/>
                </a:solidFill>
                <a:latin typeface="Roboto Condensed Light" panose="02000000000000000000" pitchFamily="2" charset="0"/>
                <a:ea typeface="+mn-lt"/>
                <a:cs typeface="+mn-lt"/>
              </a:rPr>
              <a:t>Stakeholders:</a:t>
            </a:r>
            <a:r>
              <a:rPr lang="en-US" sz="1100" dirty="0">
                <a:solidFill>
                  <a:srgbClr val="494949"/>
                </a:solidFill>
                <a:latin typeface="Roboto Condensed Light" panose="02000000000000000000" pitchFamily="2" charset="0"/>
                <a:ea typeface="+mn-lt"/>
                <a:cs typeface="+mn-lt"/>
              </a:rPr>
              <a:t> Head of AI, CX Lead, and Contact Center Manager.</a:t>
            </a:r>
          </a:p>
          <a:p>
            <a:pPr marL="628604" lvl="1" indent="-171450" algn="l" defTabSz="914309" fontAlgn="ctr">
              <a:lnSpc>
                <a:spcPct val="100000"/>
              </a:lnSpc>
              <a:spcBef>
                <a:spcPts val="0"/>
              </a:spcBef>
              <a:buFont typeface="Arial" panose="020B0604020202020204" pitchFamily="34" charset="0"/>
              <a:buChar char="•"/>
              <a:defRPr/>
            </a:pPr>
            <a:r>
              <a:rPr lang="en-US" sz="1100" b="1" dirty="0">
                <a:solidFill>
                  <a:srgbClr val="494949"/>
                </a:solidFill>
                <a:latin typeface="Roboto Condensed Light" panose="02000000000000000000" pitchFamily="2" charset="0"/>
                <a:ea typeface="+mn-lt"/>
                <a:cs typeface="+mn-lt"/>
              </a:rPr>
              <a:t>Testing: </a:t>
            </a:r>
            <a:r>
              <a:rPr lang="en-US" sz="1100" dirty="0">
                <a:solidFill>
                  <a:srgbClr val="494949"/>
                </a:solidFill>
                <a:latin typeface="Roboto Condensed Light" panose="02000000000000000000" pitchFamily="2" charset="0"/>
                <a:ea typeface="+mn-lt"/>
                <a:cs typeface="+mn-lt"/>
              </a:rPr>
              <a:t>Pilot with ten agents for 4 weeks. Sign-off on final version after reviewing pilot results.</a:t>
            </a:r>
          </a:p>
        </p:txBody>
      </p:sp>
    </p:spTree>
    <p:extLst>
      <p:ext uri="{BB962C8B-B14F-4D97-AF65-F5344CB8AC3E}">
        <p14:creationId xmlns:p14="http://schemas.microsoft.com/office/powerpoint/2010/main" val="6711268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CA3E1-5882-5CFB-7D75-F54A706418D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A814CE9-9690-7DB8-23BB-850A6F70E82F}"/>
              </a:ext>
            </a:extLst>
          </p:cNvPr>
          <p:cNvSpPr>
            <a:spLocks noGrp="1"/>
          </p:cNvSpPr>
          <p:nvPr>
            <p:ph type="title"/>
          </p:nvPr>
        </p:nvSpPr>
        <p:spPr>
          <a:xfrm>
            <a:off x="354854" y="545146"/>
            <a:ext cx="6027690" cy="844229"/>
          </a:xfrm>
        </p:spPr>
        <p:txBody>
          <a:bodyPr/>
          <a:lstStyle/>
          <a:p>
            <a:r>
              <a:rPr lang="en-US" sz="3200">
                <a:solidFill>
                  <a:schemeClr val="accent1"/>
                </a:solidFill>
              </a:rPr>
              <a:t>2.2.3</a:t>
            </a:r>
            <a:r>
              <a:rPr lang="en-US" sz="3200"/>
              <a:t> Define your user requirements</a:t>
            </a:r>
          </a:p>
        </p:txBody>
      </p:sp>
      <p:sp>
        <p:nvSpPr>
          <p:cNvPr id="12" name="Text Placeholder 6">
            <a:extLst>
              <a:ext uri="{FF2B5EF4-FFF2-40B4-BE49-F238E27FC236}">
                <a16:creationId xmlns:a16="http://schemas.microsoft.com/office/drawing/2014/main" id="{CCB12784-B8BC-007C-3B78-EFFF78C3CA3C}"/>
              </a:ext>
            </a:extLst>
          </p:cNvPr>
          <p:cNvSpPr txBox="1">
            <a:spLocks/>
          </p:cNvSpPr>
          <p:nvPr/>
        </p:nvSpPr>
        <p:spPr>
          <a:xfrm>
            <a:off x="350625" y="1769605"/>
            <a:ext cx="6460544"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a:solidFill>
                  <a:srgbClr val="F17A26"/>
                </a:solidFill>
                <a:ea typeface="+mn-lt"/>
                <a:cs typeface="+mn-lt"/>
              </a:rPr>
              <a:t>Objective: Define the user requirements that will shape how your </a:t>
            </a:r>
            <a:r>
              <a:rPr lang="en-US" sz="1400" err="1">
                <a:solidFill>
                  <a:srgbClr val="F17A26"/>
                </a:solidFill>
                <a:ea typeface="+mn-lt"/>
                <a:cs typeface="+mn-lt"/>
              </a:rPr>
              <a:t>AI+CX</a:t>
            </a:r>
            <a:r>
              <a:rPr lang="en-US" sz="1400">
                <a:solidFill>
                  <a:srgbClr val="F17A26"/>
                </a:solidFill>
                <a:ea typeface="+mn-lt"/>
                <a:cs typeface="+mn-lt"/>
              </a:rPr>
              <a:t> solution is configured or built. </a:t>
            </a:r>
          </a:p>
        </p:txBody>
      </p:sp>
      <p:sp>
        <p:nvSpPr>
          <p:cNvPr id="4" name="Text Placeholder 3">
            <a:extLst>
              <a:ext uri="{FF2B5EF4-FFF2-40B4-BE49-F238E27FC236}">
                <a16:creationId xmlns:a16="http://schemas.microsoft.com/office/drawing/2014/main" id="{7B620639-43EB-2278-2893-7A77591C026B}"/>
              </a:ext>
            </a:extLst>
          </p:cNvPr>
          <p:cNvSpPr>
            <a:spLocks noGrp="1"/>
          </p:cNvSpPr>
          <p:nvPr>
            <p:ph type="body" sz="quarter" idx="11"/>
          </p:nvPr>
        </p:nvSpPr>
        <p:spPr>
          <a:xfrm>
            <a:off x="350625" y="2473578"/>
            <a:ext cx="4115672" cy="269713"/>
          </a:xfrm>
        </p:spPr>
        <p:txBody>
          <a:bodyPr/>
          <a:lstStyle/>
          <a:p>
            <a:r>
              <a:rPr lang="en-US" sz="1600">
                <a:latin typeface="Exo" panose="02000503000000000000" pitchFamily="2" charset="77"/>
              </a:rPr>
              <a:t>2 hours</a:t>
            </a:r>
          </a:p>
        </p:txBody>
      </p:sp>
      <p:sp>
        <p:nvSpPr>
          <p:cNvPr id="5" name="Text Placeholder 4">
            <a:extLst>
              <a:ext uri="{FF2B5EF4-FFF2-40B4-BE49-F238E27FC236}">
                <a16:creationId xmlns:a16="http://schemas.microsoft.com/office/drawing/2014/main" id="{B69E03FA-869C-C7AF-8B66-15894185DBD1}"/>
              </a:ext>
            </a:extLst>
          </p:cNvPr>
          <p:cNvSpPr>
            <a:spLocks noGrp="1"/>
          </p:cNvSpPr>
          <p:nvPr>
            <p:ph type="body" sz="quarter" idx="33"/>
          </p:nvPr>
        </p:nvSpPr>
        <p:spPr>
          <a:xfrm>
            <a:off x="350625" y="2914360"/>
            <a:ext cx="5910816" cy="2514891"/>
          </a:xfrm>
          <a:prstGeom prst="rect">
            <a:avLst/>
          </a:prstGeom>
        </p:spPr>
        <p:txBody>
          <a:bodyPr lIns="0" tIns="0" rIns="0" bIns="0" numCol="1" spcCol="292608" anchor="t"/>
          <a:lstStyle/>
          <a:p>
            <a:pPr marL="342832" indent="-342832">
              <a:buAutoNum type="arabicPeriod"/>
            </a:pPr>
            <a:r>
              <a:rPr lang="en-US" dirty="0">
                <a:latin typeface="+mn-lt"/>
              </a:rPr>
              <a:t>Read through both the </a:t>
            </a:r>
            <a:r>
              <a:rPr lang="en-US" b="1" dirty="0">
                <a:latin typeface="+mn-lt"/>
              </a:rPr>
              <a:t>sample template</a:t>
            </a:r>
            <a:r>
              <a:rPr lang="en-US" dirty="0">
                <a:latin typeface="+mn-lt"/>
              </a:rPr>
              <a:t> as well as the </a:t>
            </a:r>
            <a:r>
              <a:rPr lang="en-US" b="1" dirty="0">
                <a:latin typeface="+mn-lt"/>
              </a:rPr>
              <a:t>completed example</a:t>
            </a:r>
            <a:r>
              <a:rPr lang="en-US" dirty="0">
                <a:latin typeface="+mn-lt"/>
              </a:rPr>
              <a:t> included in this section to understand the details and context around defining the </a:t>
            </a:r>
            <a:r>
              <a:rPr lang="en-US" b="1" dirty="0">
                <a:latin typeface="+mn-lt"/>
              </a:rPr>
              <a:t>user requirements </a:t>
            </a:r>
            <a:r>
              <a:rPr lang="en-US" dirty="0">
                <a:latin typeface="+mn-lt"/>
              </a:rPr>
              <a:t>for your solution.</a:t>
            </a:r>
          </a:p>
          <a:p>
            <a:pPr marL="342832" indent="-342832">
              <a:buFont typeface="Arial" panose="020B0604020202020204" pitchFamily="34" charset="0"/>
              <a:buAutoNum type="arabicPeriod"/>
            </a:pPr>
            <a:r>
              <a:rPr lang="en-US" dirty="0">
                <a:latin typeface="+mn-lt"/>
              </a:rPr>
              <a:t>Open the </a:t>
            </a:r>
            <a:r>
              <a:rPr lang="en-US" i="1" dirty="0">
                <a:latin typeface="+mn-lt"/>
              </a:rPr>
              <a:t>AI for CX: </a:t>
            </a:r>
            <a:r>
              <a:rPr lang="en-US" i="1" dirty="0">
                <a:latin typeface="+mn-lt"/>
                <a:hlinkClick r:id="rId3"/>
              </a:rPr>
              <a:t>Solution Development and Implementation Report</a:t>
            </a:r>
            <a:r>
              <a:rPr lang="en-US" i="1" dirty="0">
                <a:latin typeface="+mn-lt"/>
              </a:rPr>
              <a:t> (</a:t>
            </a:r>
            <a:r>
              <a:rPr lang="en-US" i="1" dirty="0" err="1">
                <a:latin typeface="+mn-lt"/>
              </a:rPr>
              <a:t>SDAIR</a:t>
            </a:r>
            <a:r>
              <a:rPr lang="en-US" i="1" dirty="0">
                <a:latin typeface="+mn-lt"/>
              </a:rPr>
              <a:t>)</a:t>
            </a:r>
            <a:r>
              <a:rPr lang="en-US" dirty="0">
                <a:latin typeface="+mn-lt"/>
              </a:rPr>
              <a:t> and navigate to section </a:t>
            </a:r>
            <a:r>
              <a:rPr lang="en-US" b="1" dirty="0">
                <a:latin typeface="+mn-lt"/>
              </a:rPr>
              <a:t>2.2.3.</a:t>
            </a:r>
          </a:p>
          <a:p>
            <a:pPr marL="342832" indent="-342832">
              <a:buAutoNum type="arabicPeriod"/>
            </a:pPr>
            <a:r>
              <a:rPr lang="en-US" dirty="0">
                <a:latin typeface="+mn-lt"/>
              </a:rPr>
              <a:t>Follow the </a:t>
            </a:r>
            <a:r>
              <a:rPr lang="en-US" b="1" dirty="0">
                <a:latin typeface="+mn-lt"/>
              </a:rPr>
              <a:t>prompts</a:t>
            </a:r>
            <a:r>
              <a:rPr lang="en-US" dirty="0">
                <a:latin typeface="+mn-lt"/>
              </a:rPr>
              <a:t> in the </a:t>
            </a:r>
            <a:r>
              <a:rPr lang="en-US" b="1" dirty="0">
                <a:latin typeface="+mn-lt"/>
              </a:rPr>
              <a:t>sample template</a:t>
            </a:r>
            <a:r>
              <a:rPr lang="en-US" dirty="0">
                <a:latin typeface="+mn-lt"/>
              </a:rPr>
              <a:t> that was showcased within this section and complete the </a:t>
            </a:r>
            <a:r>
              <a:rPr lang="en-US" b="1" dirty="0">
                <a:latin typeface="+mn-lt"/>
              </a:rPr>
              <a:t>user requirements </a:t>
            </a:r>
            <a:r>
              <a:rPr lang="en-US" dirty="0">
                <a:latin typeface="+mn-lt"/>
              </a:rPr>
              <a:t>section of the </a:t>
            </a:r>
            <a:r>
              <a:rPr lang="en-US" dirty="0" err="1">
                <a:latin typeface="+mn-lt"/>
              </a:rPr>
              <a:t>SDAIR</a:t>
            </a:r>
            <a:r>
              <a:rPr lang="en-US" dirty="0">
                <a:latin typeface="+mn-lt"/>
              </a:rPr>
              <a:t>. </a:t>
            </a:r>
          </a:p>
        </p:txBody>
      </p:sp>
      <p:sp>
        <p:nvSpPr>
          <p:cNvPr id="6" name="Rectangle 5">
            <a:extLst>
              <a:ext uri="{FF2B5EF4-FFF2-40B4-BE49-F238E27FC236}">
                <a16:creationId xmlns:a16="http://schemas.microsoft.com/office/drawing/2014/main" id="{C6EB2997-4BEB-B8F8-3E46-3091E4052D1F}"/>
              </a:ext>
            </a:extLst>
          </p:cNvPr>
          <p:cNvSpPr>
            <a:spLocks/>
          </p:cNvSpPr>
          <p:nvPr/>
        </p:nvSpPr>
        <p:spPr>
          <a:xfrm>
            <a:off x="853502" y="5724777"/>
            <a:ext cx="548322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dirty="0">
                <a:solidFill>
                  <a:schemeClr val="bg1"/>
                </a:solidFill>
                <a:latin typeface="Exo" panose="02000503000000000000" pitchFamily="2" charset="77"/>
                <a:ea typeface="+mn-lt"/>
                <a:cs typeface="+mn-lt"/>
              </a:rPr>
              <a:t>Download 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Solution Development and Implementation Report</a:t>
            </a:r>
            <a:endParaRPr lang="en-US" sz="1200" dirty="0">
              <a:solidFill>
                <a:schemeClr val="bg1"/>
              </a:solidFill>
              <a:latin typeface="Exo" panose="02000503000000000000" pitchFamily="2" charset="77"/>
              <a:ea typeface="+mn-lt"/>
              <a:cs typeface="+mn-lt"/>
            </a:endParaRPr>
          </a:p>
        </p:txBody>
      </p:sp>
      <p:sp>
        <p:nvSpPr>
          <p:cNvPr id="7" name="Rectangle 6">
            <a:extLst>
              <a:ext uri="{FF2B5EF4-FFF2-40B4-BE49-F238E27FC236}">
                <a16:creationId xmlns:a16="http://schemas.microsoft.com/office/drawing/2014/main" id="{AA85C4B9-94B4-D03F-49EA-25B4A1F9EA78}"/>
              </a:ext>
              <a:ext uri="{C183D7F6-B498-43B3-948B-1728B52AA6E4}">
                <adec:decorative xmlns:adec="http://schemas.microsoft.com/office/drawing/2017/decorative" val="1"/>
              </a:ext>
            </a:extLst>
          </p:cNvPr>
          <p:cNvSpPr>
            <a:spLocks noChangeAspect="1"/>
          </p:cNvSpPr>
          <p:nvPr/>
        </p:nvSpPr>
        <p:spPr>
          <a:xfrm>
            <a:off x="274474" y="5724779"/>
            <a:ext cx="579029"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8" name="Picture 7">
            <a:extLst>
              <a:ext uri="{FF2B5EF4-FFF2-40B4-BE49-F238E27FC236}">
                <a16:creationId xmlns:a16="http://schemas.microsoft.com/office/drawing/2014/main" id="{D628FE95-D0A3-73A3-B9BF-767F80626F1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20698" y="5836236"/>
            <a:ext cx="260815" cy="244963"/>
          </a:xfrm>
          <a:prstGeom prst="rect">
            <a:avLst/>
          </a:prstGeom>
        </p:spPr>
      </p:pic>
      <p:sp>
        <p:nvSpPr>
          <p:cNvPr id="2" name="Rectangle 1">
            <a:extLst>
              <a:ext uri="{FF2B5EF4-FFF2-40B4-BE49-F238E27FC236}">
                <a16:creationId xmlns:a16="http://schemas.microsoft.com/office/drawing/2014/main" id="{71DF490A-80F3-69ED-3654-58F19E56C1F9}"/>
              </a:ext>
              <a:ext uri="{C183D7F6-B498-43B3-948B-1728B52AA6E4}">
                <adec:decorative xmlns:adec="http://schemas.microsoft.com/office/drawing/2017/decorative" val="1"/>
              </a:ext>
            </a:extLst>
          </p:cNvPr>
          <p:cNvSpPr>
            <a:spLocks/>
          </p:cNvSpPr>
          <p:nvPr/>
        </p:nvSpPr>
        <p:spPr>
          <a:xfrm>
            <a:off x="730111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0BA7BA5B-F51E-16EC-8BB6-68291A77658D}"/>
              </a:ext>
            </a:extLst>
          </p:cNvPr>
          <p:cNvGraphicFramePr>
            <a:graphicFrameLocks/>
          </p:cNvGraphicFramePr>
          <p:nvPr>
            <p:extLst>
              <p:ext uri="{D42A27DB-BD31-4B8C-83A1-F6EECF244321}">
                <p14:modId xmlns:p14="http://schemas.microsoft.com/office/powerpoint/2010/main" val="1574442840"/>
              </p:ext>
            </p:extLst>
          </p:nvPr>
        </p:nvGraphicFramePr>
        <p:xfrm>
          <a:off x="7285762" y="936980"/>
          <a:ext cx="4453438" cy="5198945"/>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a:solidFill>
                            <a:srgbClr val="000000"/>
                          </a:solidFill>
                          <a:latin typeface="+mn-lt"/>
                          <a:ea typeface="+mn-lt"/>
                          <a:cs typeface="+mn-lt"/>
                        </a:rPr>
                        <a:t>User Requirements Definition Template</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a:solidFill>
                            <a:srgbClr val="000000"/>
                          </a:solidFill>
                          <a:latin typeface="+mn-lt"/>
                          <a:ea typeface="+mn-lt"/>
                          <a:cs typeface="+mn-lt"/>
                        </a:rPr>
                        <a:t>User Requirements Completed Example</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a:solidFill>
                            <a:srgbClr val="000000"/>
                          </a:solidFill>
                          <a:latin typeface="+mn-lt"/>
                          <a:ea typeface="+mn-lt"/>
                          <a:cs typeface="+mn-lt"/>
                        </a:rPr>
                        <a:t>Defined user requirements for your top use case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Implement AI for CX </a:t>
                      </a:r>
                      <a:r>
                        <a:rPr lang="en-US" sz="1200" b="0" i="0" u="none" strike="noStrike" baseline="0">
                          <a:solidFill>
                            <a:srgbClr val="000000"/>
                          </a:solidFill>
                          <a:latin typeface="+mn-lt"/>
                          <a:ea typeface="+mn-lt"/>
                          <a:cs typeface="+mn-lt"/>
                        </a:rPr>
                        <a:t>blueprint</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AI for CX </a:t>
                      </a:r>
                      <a:r>
                        <a:rPr lang="en-US" sz="1200" b="0" i="1" u="none" strike="noStrike" baseline="0" err="1">
                          <a:solidFill>
                            <a:srgbClr val="000000"/>
                          </a:solidFill>
                          <a:latin typeface="+mn-lt"/>
                          <a:ea typeface="+mn-lt"/>
                          <a:cs typeface="+mn-lt"/>
                        </a:rPr>
                        <a:t>SDAIR</a:t>
                      </a:r>
                      <a:endParaRPr lang="en-US" sz="1200" b="0" i="1" u="none" strike="noStrike" baseline="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business stakeholders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9293532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06B9D-6A50-1CC7-B8DE-C7B030243003}"/>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5EB4B8AD-5BE0-340C-B80C-B60DF1CA061A}"/>
              </a:ext>
            </a:extLst>
          </p:cNvPr>
          <p:cNvSpPr>
            <a:spLocks noGrp="1"/>
          </p:cNvSpPr>
          <p:nvPr>
            <p:ph type="title"/>
          </p:nvPr>
        </p:nvSpPr>
        <p:spPr>
          <a:xfrm>
            <a:off x="354854" y="530022"/>
            <a:ext cx="10774188" cy="503971"/>
          </a:xfrm>
        </p:spPr>
        <p:txBody>
          <a:bodyPr/>
          <a:lstStyle/>
          <a:p>
            <a:r>
              <a:rPr lang="en-US" sz="3600">
                <a:solidFill>
                  <a:schemeClr val="accent1"/>
                </a:solidFill>
              </a:rPr>
              <a:t>Define your data requirements</a:t>
            </a:r>
          </a:p>
        </p:txBody>
      </p:sp>
      <p:sp>
        <p:nvSpPr>
          <p:cNvPr id="9" name="Text Placeholder 3">
            <a:extLst>
              <a:ext uri="{FF2B5EF4-FFF2-40B4-BE49-F238E27FC236}">
                <a16:creationId xmlns:a16="http://schemas.microsoft.com/office/drawing/2014/main" id="{2554BB95-9389-A43F-B4F0-94FE2E0A4F6F}"/>
              </a:ext>
            </a:extLst>
          </p:cNvPr>
          <p:cNvSpPr txBox="1">
            <a:spLocks/>
          </p:cNvSpPr>
          <p:nvPr/>
        </p:nvSpPr>
        <p:spPr>
          <a:xfrm>
            <a:off x="277454" y="1785023"/>
            <a:ext cx="6255245" cy="669891"/>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FontTx/>
              <a:buNone/>
            </a:pPr>
            <a:r>
              <a:rPr lang="en-US" sz="1800">
                <a:solidFill>
                  <a:srgbClr val="2576B7"/>
                </a:solidFill>
                <a:latin typeface="Montserrat Medium" panose="00000600000000000000" pitchFamily="2" charset="0"/>
                <a:ea typeface="+mn-lt"/>
                <a:cs typeface="+mn-lt"/>
              </a:rPr>
              <a:t>Why data requirements matter</a:t>
            </a:r>
          </a:p>
        </p:txBody>
      </p:sp>
      <p:sp>
        <p:nvSpPr>
          <p:cNvPr id="10" name="Text Placeholder 4">
            <a:extLst>
              <a:ext uri="{FF2B5EF4-FFF2-40B4-BE49-F238E27FC236}">
                <a16:creationId xmlns:a16="http://schemas.microsoft.com/office/drawing/2014/main" id="{495D6680-584D-8E2C-E555-6B6B414C1EAC}"/>
              </a:ext>
            </a:extLst>
          </p:cNvPr>
          <p:cNvSpPr txBox="1">
            <a:spLocks/>
          </p:cNvSpPr>
          <p:nvPr/>
        </p:nvSpPr>
        <p:spPr>
          <a:xfrm>
            <a:off x="376192" y="2337602"/>
            <a:ext cx="6255245" cy="2602633"/>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400">
                <a:solidFill>
                  <a:srgbClr val="494949"/>
                </a:solidFill>
                <a:latin typeface="Roboto Condensed Light"/>
                <a:ea typeface="+mn-lt"/>
                <a:cs typeface="+mn-lt"/>
              </a:rPr>
              <a:t>Data acts as the </a:t>
            </a:r>
            <a:r>
              <a:rPr lang="en-US" sz="1400" b="1">
                <a:solidFill>
                  <a:srgbClr val="494949"/>
                </a:solidFill>
                <a:latin typeface="Roboto Condensed Light"/>
                <a:ea typeface="+mn-lt"/>
                <a:cs typeface="+mn-lt"/>
              </a:rPr>
              <a:t>fuel</a:t>
            </a:r>
            <a:r>
              <a:rPr lang="en-US" sz="1400">
                <a:solidFill>
                  <a:srgbClr val="494949"/>
                </a:solidFill>
                <a:latin typeface="Roboto Condensed Light"/>
                <a:ea typeface="+mn-lt"/>
                <a:cs typeface="+mn-lt"/>
              </a:rPr>
              <a:t> for any AI-driven initiative. In CX-focused projects, it’s especially crucial to ensure that you’re working with the </a:t>
            </a:r>
            <a:r>
              <a:rPr lang="en-US" sz="1400" b="1">
                <a:solidFill>
                  <a:srgbClr val="494949"/>
                </a:solidFill>
                <a:latin typeface="Roboto Condensed Light"/>
                <a:ea typeface="+mn-lt"/>
                <a:cs typeface="+mn-lt"/>
              </a:rPr>
              <a:t>right</a:t>
            </a:r>
            <a:r>
              <a:rPr lang="en-US" sz="1400">
                <a:solidFill>
                  <a:srgbClr val="494949"/>
                </a:solidFill>
                <a:latin typeface="Roboto Condensed Light"/>
                <a:ea typeface="+mn-lt"/>
                <a:cs typeface="+mn-lt"/>
              </a:rPr>
              <a:t> data – accurate, relevant, and properly stored – so your AI models can deliver tangible, </a:t>
            </a:r>
            <a:r>
              <a:rPr lang="en-US" sz="1400" b="1">
                <a:solidFill>
                  <a:srgbClr val="494949"/>
                </a:solidFill>
                <a:latin typeface="Roboto Condensed Light"/>
                <a:ea typeface="+mn-lt"/>
                <a:cs typeface="+mn-lt"/>
              </a:rPr>
              <a:t>customer-centric</a:t>
            </a:r>
            <a:r>
              <a:rPr lang="en-US" sz="1400">
                <a:solidFill>
                  <a:srgbClr val="494949"/>
                </a:solidFill>
                <a:latin typeface="Roboto Condensed Light"/>
                <a:ea typeface="+mn-lt"/>
                <a:cs typeface="+mn-lt"/>
              </a:rPr>
              <a:t> insights.</a:t>
            </a:r>
          </a:p>
          <a:p>
            <a:pPr marL="0" indent="0">
              <a:buFontTx/>
              <a:buNone/>
            </a:pPr>
            <a:r>
              <a:rPr lang="en-US" sz="1400">
                <a:solidFill>
                  <a:srgbClr val="494949"/>
                </a:solidFill>
                <a:latin typeface="Roboto Condensed Light"/>
                <a:ea typeface="+mn-lt"/>
                <a:cs typeface="+mn-lt"/>
              </a:rPr>
              <a:t>Clear data requirements help you:</a:t>
            </a:r>
          </a:p>
          <a:p>
            <a:pPr fontAlgn="ctr"/>
            <a:r>
              <a:rPr lang="en-US" sz="1400" b="1">
                <a:solidFill>
                  <a:srgbClr val="494949"/>
                </a:solidFill>
                <a:latin typeface="Roboto Condensed Light"/>
                <a:ea typeface="+mn-lt"/>
                <a:cs typeface="+mn-lt"/>
              </a:rPr>
              <a:t>Align with project goals</a:t>
            </a:r>
            <a:r>
              <a:rPr lang="en-US" sz="1400">
                <a:solidFill>
                  <a:srgbClr val="494949"/>
                </a:solidFill>
                <a:latin typeface="Roboto Condensed Light"/>
                <a:ea typeface="+mn-lt"/>
                <a:cs typeface="+mn-lt"/>
              </a:rPr>
              <a:t>, ensuring you only collect and prepare the data that directly supports outcomes like reducing wait times or improving satisfaction scores.</a:t>
            </a:r>
          </a:p>
          <a:p>
            <a:pPr fontAlgn="ctr"/>
            <a:r>
              <a:rPr lang="en-US" sz="1400" b="1">
                <a:solidFill>
                  <a:srgbClr val="494949"/>
                </a:solidFill>
                <a:latin typeface="Roboto Condensed Light"/>
                <a:ea typeface="+mn-lt"/>
                <a:cs typeface="+mn-lt"/>
              </a:rPr>
              <a:t>Anticipate potential data gaps</a:t>
            </a:r>
            <a:r>
              <a:rPr lang="en-US" sz="1400">
                <a:solidFill>
                  <a:srgbClr val="494949"/>
                </a:solidFill>
                <a:latin typeface="Roboto Condensed Light"/>
                <a:ea typeface="+mn-lt"/>
                <a:cs typeface="+mn-lt"/>
              </a:rPr>
              <a:t> early, so you can address issues (e.g. missing fields, inconsistent formats) before they disrupt development.</a:t>
            </a:r>
          </a:p>
          <a:p>
            <a:pPr fontAlgn="ctr"/>
            <a:r>
              <a:rPr lang="en-US" sz="1400" b="1">
                <a:solidFill>
                  <a:srgbClr val="494949"/>
                </a:solidFill>
                <a:latin typeface="Roboto Condensed Light"/>
                <a:ea typeface="+mn-lt"/>
                <a:cs typeface="+mn-lt"/>
              </a:rPr>
              <a:t>Foster collaboration</a:t>
            </a:r>
            <a:r>
              <a:rPr lang="en-US" sz="1400">
                <a:solidFill>
                  <a:srgbClr val="494949"/>
                </a:solidFill>
                <a:latin typeface="Roboto Condensed Light"/>
                <a:ea typeface="+mn-lt"/>
                <a:cs typeface="+mn-lt"/>
              </a:rPr>
              <a:t> among teams (analytics, IT, compliance) by clarifying which data sources are needed and how they’ll be used.</a:t>
            </a:r>
          </a:p>
        </p:txBody>
      </p:sp>
      <p:sp>
        <p:nvSpPr>
          <p:cNvPr id="15" name="Rectangle 14">
            <a:extLst>
              <a:ext uri="{FF2B5EF4-FFF2-40B4-BE49-F238E27FC236}">
                <a16:creationId xmlns:a16="http://schemas.microsoft.com/office/drawing/2014/main" id="{477053C8-5B0E-D4DA-7E08-E233FF323470}"/>
              </a:ext>
            </a:extLst>
          </p:cNvPr>
          <p:cNvSpPr>
            <a:spLocks/>
          </p:cNvSpPr>
          <p:nvPr/>
        </p:nvSpPr>
        <p:spPr>
          <a:xfrm>
            <a:off x="277454" y="5405291"/>
            <a:ext cx="6332645" cy="11226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600"/>
              </a:spcBef>
            </a:pPr>
            <a:r>
              <a:rPr lang="en-US" sz="1300" b="1">
                <a:solidFill>
                  <a:srgbClr val="FFFFFF"/>
                </a:solidFill>
                <a:latin typeface="Roboto Condensed Light"/>
                <a:ea typeface="+mn-lt"/>
                <a:cs typeface="+mn-lt"/>
              </a:rPr>
              <a:t>Info-Tech Insight </a:t>
            </a:r>
          </a:p>
          <a:p>
            <a:pPr defTabSz="554437">
              <a:spcBef>
                <a:spcPts val="600"/>
              </a:spcBef>
            </a:pPr>
            <a:r>
              <a:rPr lang="en-US" sz="1300">
                <a:solidFill>
                  <a:srgbClr val="FFFFFF"/>
                </a:solidFill>
                <a:latin typeface="Roboto Condensed Light"/>
                <a:ea typeface="+mn-lt"/>
                <a:cs typeface="+mn-lt"/>
              </a:rPr>
              <a:t>By defining your data needs </a:t>
            </a:r>
            <a:r>
              <a:rPr lang="en-US" sz="1300" b="1">
                <a:solidFill>
                  <a:srgbClr val="FFFFFF"/>
                </a:solidFill>
                <a:latin typeface="Roboto Condensed Light"/>
                <a:ea typeface="+mn-lt"/>
                <a:cs typeface="+mn-lt"/>
              </a:rPr>
              <a:t>up front</a:t>
            </a:r>
            <a:r>
              <a:rPr lang="en-US" sz="1300">
                <a:solidFill>
                  <a:srgbClr val="FFFFFF"/>
                </a:solidFill>
                <a:latin typeface="Roboto Condensed Light"/>
                <a:ea typeface="+mn-lt"/>
                <a:cs typeface="+mn-lt"/>
              </a:rPr>
              <a:t>, you set a strong foundation for accurate modeling, reliable analytics, and, ultimately, an AI solution that drives </a:t>
            </a:r>
            <a:r>
              <a:rPr lang="en-US" sz="1300" b="1">
                <a:solidFill>
                  <a:srgbClr val="FFFFFF"/>
                </a:solidFill>
                <a:latin typeface="Roboto Condensed Light"/>
                <a:ea typeface="+mn-lt"/>
                <a:cs typeface="+mn-lt"/>
              </a:rPr>
              <a:t>meaningful</a:t>
            </a:r>
            <a:r>
              <a:rPr lang="en-US" sz="1300">
                <a:solidFill>
                  <a:srgbClr val="FFFFFF"/>
                </a:solidFill>
                <a:latin typeface="Roboto Condensed Light"/>
                <a:ea typeface="+mn-lt"/>
                <a:cs typeface="+mn-lt"/>
              </a:rPr>
              <a:t> improvements in customer experience.</a:t>
            </a:r>
            <a:endParaRPr lang="en-US" sz="1300">
              <a:solidFill>
                <a:srgbClr val="FFFFFF"/>
              </a:solidFill>
              <a:ea typeface="+mn-lt"/>
              <a:cs typeface="+mn-lt"/>
            </a:endParaRPr>
          </a:p>
        </p:txBody>
      </p:sp>
      <p:sp>
        <p:nvSpPr>
          <p:cNvPr id="16" name="Rectangle 15">
            <a:extLst>
              <a:ext uri="{FF2B5EF4-FFF2-40B4-BE49-F238E27FC236}">
                <a16:creationId xmlns:a16="http://schemas.microsoft.com/office/drawing/2014/main" id="{FC742A36-CA60-3FB2-8222-D2378292D72F}"/>
              </a:ext>
              <a:ext uri="{C183D7F6-B498-43B3-948B-1728B52AA6E4}">
                <adec:decorative xmlns:adec="http://schemas.microsoft.com/office/drawing/2017/decorative" val="1"/>
              </a:ext>
            </a:extLst>
          </p:cNvPr>
          <p:cNvSpPr>
            <a:spLocks/>
          </p:cNvSpPr>
          <p:nvPr/>
        </p:nvSpPr>
        <p:spPr>
          <a:xfrm>
            <a:off x="277454" y="5405290"/>
            <a:ext cx="6332645" cy="1122609"/>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300">
              <a:solidFill>
                <a:srgbClr val="2576B7"/>
              </a:solidFill>
              <a:ea typeface="+mn-lt"/>
              <a:cs typeface="+mn-lt"/>
            </a:endParaRPr>
          </a:p>
        </p:txBody>
      </p:sp>
      <p:pic>
        <p:nvPicPr>
          <p:cNvPr id="1026" name="Picture 2">
            <a:extLst>
              <a:ext uri="{FF2B5EF4-FFF2-40B4-BE49-F238E27FC236}">
                <a16:creationId xmlns:a16="http://schemas.microsoft.com/office/drawing/2014/main" id="{FAAE7888-F15E-17BB-9C39-ED4E81BF066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bwMode="auto">
          <a:xfrm>
            <a:off x="7005098" y="1872545"/>
            <a:ext cx="4723909" cy="353274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7303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4E75FC39-D3E2-B4FB-42F9-F07D35268BF2}"/>
              </a:ext>
            </a:extLst>
          </p:cNvPr>
          <p:cNvSpPr txBox="1">
            <a:spLocks/>
          </p:cNvSpPr>
          <p:nvPr/>
        </p:nvSpPr>
        <p:spPr>
          <a:xfrm>
            <a:off x="371060" y="450242"/>
            <a:ext cx="11520980" cy="8371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defTabSz="914218">
              <a:defRPr/>
            </a:pPr>
            <a:r>
              <a:rPr lang="en-US" sz="3400">
                <a:solidFill>
                  <a:srgbClr val="2576B7"/>
                </a:solidFill>
                <a:ea typeface="+mj-lt"/>
                <a:cs typeface="+mj-lt"/>
              </a:rPr>
              <a:t>Best practices for defining data requirements</a:t>
            </a:r>
          </a:p>
        </p:txBody>
      </p:sp>
      <p:graphicFrame>
        <p:nvGraphicFramePr>
          <p:cNvPr id="3" name="Table 5">
            <a:extLst>
              <a:ext uri="{FF2B5EF4-FFF2-40B4-BE49-F238E27FC236}">
                <a16:creationId xmlns:a16="http://schemas.microsoft.com/office/drawing/2014/main" id="{47FD28CE-3E82-2D39-046A-0347CD516FD2}"/>
              </a:ext>
            </a:extLst>
          </p:cNvPr>
          <p:cNvGraphicFramePr>
            <a:graphicFrameLocks/>
          </p:cNvGraphicFramePr>
          <p:nvPr>
            <p:extLst>
              <p:ext uri="{D42A27DB-BD31-4B8C-83A1-F6EECF244321}">
                <p14:modId xmlns:p14="http://schemas.microsoft.com/office/powerpoint/2010/main" val="1844095627"/>
              </p:ext>
            </p:extLst>
          </p:nvPr>
        </p:nvGraphicFramePr>
        <p:xfrm>
          <a:off x="301549" y="1177664"/>
          <a:ext cx="11428513" cy="5092400"/>
        </p:xfrm>
        <a:graphic>
          <a:graphicData uri="http://schemas.openxmlformats.org/drawingml/2006/table">
            <a:tbl>
              <a:tblPr firstRow="1" firstCol="1" bandRow="1">
                <a:tableStyleId>{5C22544A-7EE6-4342-B048-85BDC9FD1C3A}</a:tableStyleId>
              </a:tblPr>
              <a:tblGrid>
                <a:gridCol w="1682467">
                  <a:extLst>
                    <a:ext uri="{9D8B030D-6E8A-4147-A177-3AD203B41FA5}">
                      <a16:colId xmlns:a16="http://schemas.microsoft.com/office/drawing/2014/main" val="747496361"/>
                    </a:ext>
                  </a:extLst>
                </a:gridCol>
                <a:gridCol w="4691899">
                  <a:extLst>
                    <a:ext uri="{9D8B030D-6E8A-4147-A177-3AD203B41FA5}">
                      <a16:colId xmlns:a16="http://schemas.microsoft.com/office/drawing/2014/main" val="2393951529"/>
                    </a:ext>
                  </a:extLst>
                </a:gridCol>
                <a:gridCol w="5054147">
                  <a:extLst>
                    <a:ext uri="{9D8B030D-6E8A-4147-A177-3AD203B41FA5}">
                      <a16:colId xmlns:a16="http://schemas.microsoft.com/office/drawing/2014/main" val="1540473777"/>
                    </a:ext>
                  </a:extLst>
                </a:gridCol>
              </a:tblGrid>
              <a:tr h="277090">
                <a:tc>
                  <a:txBody>
                    <a:bodyPr/>
                    <a:lstStyle/>
                    <a:p>
                      <a:pPr algn="ctr"/>
                      <a:endParaRPr lang="en-US" sz="1800" dirty="0">
                        <a:solidFill>
                          <a:schemeClr val="bg1"/>
                        </a:solidFill>
                        <a:latin typeface="Montserrat SemiBold" panose="00000700000000000000" pitchFamily="2" charset="0"/>
                        <a:ea typeface="+mn-lt"/>
                        <a:cs typeface="+mn-lt"/>
                      </a:endParaRPr>
                    </a:p>
                  </a:txBody>
                  <a:tcPr marL="45720" marR="45720" anchor="ctr">
                    <a:lnB w="9525" cap="flat" cmpd="sng" algn="ctr">
                      <a:solidFill>
                        <a:schemeClr val="bg1"/>
                      </a:solidFill>
                      <a:prstDash val="solid"/>
                      <a:round/>
                      <a:headEnd type="none" w="med" len="med"/>
                      <a:tailEnd type="none" w="med" len="med"/>
                    </a:lnB>
                  </a:tcPr>
                </a:tc>
                <a:tc>
                  <a:txBody>
                    <a:bodyPr/>
                    <a:lstStyle/>
                    <a:p>
                      <a:pPr algn="ctr">
                        <a:buFontTx/>
                      </a:pPr>
                      <a:r>
                        <a:rPr lang="en-US" sz="1600">
                          <a:solidFill>
                            <a:schemeClr val="bg1"/>
                          </a:solidFill>
                          <a:latin typeface="Montserrat SemiBold" panose="00000700000000000000" pitchFamily="2" charset="0"/>
                          <a:ea typeface="+mn-lt"/>
                          <a:cs typeface="+mn-lt"/>
                        </a:rPr>
                        <a:t>Rationale</a:t>
                      </a:r>
                    </a:p>
                  </a:txBody>
                  <a:tcPr marL="45720" marR="45720" anchor="ctr"/>
                </a:tc>
                <a:tc>
                  <a:txBody>
                    <a:bodyPr/>
                    <a:lstStyle/>
                    <a:p>
                      <a:pPr algn="ctr">
                        <a:buFontTx/>
                      </a:pPr>
                      <a:r>
                        <a:rPr lang="en-US" sz="1600">
                          <a:solidFill>
                            <a:schemeClr val="bg1"/>
                          </a:solidFill>
                          <a:latin typeface="Montserrat SemiBold" panose="00000700000000000000" pitchFamily="2" charset="0"/>
                          <a:ea typeface="+mn-lt"/>
                          <a:cs typeface="+mn-lt"/>
                        </a:rPr>
                        <a:t>Key Insight</a:t>
                      </a:r>
                    </a:p>
                  </a:txBody>
                  <a:tcPr marL="45720" marR="45720" anchor="ctr">
                    <a:lnR w="9525"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987143910"/>
                  </a:ext>
                </a:extLst>
              </a:tr>
              <a:tr h="945328">
                <a:tc>
                  <a:txBody>
                    <a:bodyPr/>
                    <a:lstStyle/>
                    <a:p>
                      <a:pPr marL="0" marR="0" lvl="0" indent="0" algn="ctr">
                        <a:lnSpc>
                          <a:spcPct val="115000"/>
                        </a:lnSpc>
                        <a:spcBef>
                          <a:spcPts val="0"/>
                        </a:spcBef>
                        <a:spcAft>
                          <a:spcPts val="300"/>
                        </a:spcAft>
                        <a:buFontTx/>
                        <a:buNone/>
                      </a:pPr>
                      <a:r>
                        <a:rPr lang="en-US" sz="1500" b="1" i="0" kern="0">
                          <a:solidFill>
                            <a:schemeClr val="bg1"/>
                          </a:solidFill>
                          <a:effectLst/>
                          <a:latin typeface="+mn-lt"/>
                          <a:ea typeface="+mn-lt"/>
                          <a:cs typeface="+mn-lt"/>
                        </a:rPr>
                        <a:t>Begin with the desired business outcome</a:t>
                      </a:r>
                    </a:p>
                  </a:txBody>
                  <a:tcPr marL="45720" marR="45720" anchor="ctr">
                    <a:lnL w="12700" cmpd="sng">
                      <a:noFill/>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287337" marR="0" lvl="0" indent="0">
                        <a:lnSpc>
                          <a:spcPct val="115000"/>
                        </a:lnSpc>
                        <a:spcBef>
                          <a:spcPts val="0"/>
                        </a:spcBef>
                        <a:spcAft>
                          <a:spcPts val="300"/>
                        </a:spcAft>
                        <a:buFontTx/>
                        <a:buNone/>
                      </a:pPr>
                      <a:r>
                        <a:rPr lang="en-US" sz="1500" kern="1200">
                          <a:solidFill>
                            <a:schemeClr val="dk1"/>
                          </a:solidFill>
                          <a:effectLst/>
                          <a:latin typeface="+mn-lt"/>
                          <a:ea typeface="+mn-lt"/>
                          <a:cs typeface="+mn-lt"/>
                        </a:rPr>
                        <a:t>Clearly link data requirements to the </a:t>
                      </a:r>
                      <a:r>
                        <a:rPr lang="en-US" sz="1500" b="1" kern="1200">
                          <a:solidFill>
                            <a:schemeClr val="dk1"/>
                          </a:solidFill>
                          <a:effectLst/>
                          <a:latin typeface="+mn-lt"/>
                          <a:ea typeface="+mn-lt"/>
                          <a:cs typeface="+mn-lt"/>
                        </a:rPr>
                        <a:t>objectives</a:t>
                      </a:r>
                      <a:r>
                        <a:rPr lang="en-US" sz="1500" kern="1200">
                          <a:solidFill>
                            <a:schemeClr val="dk1"/>
                          </a:solidFill>
                          <a:effectLst/>
                          <a:latin typeface="+mn-lt"/>
                          <a:ea typeface="+mn-lt"/>
                          <a:cs typeface="+mn-lt"/>
                        </a:rPr>
                        <a:t> you want to achieve (e.g. reducing wait times, boosting retention).</a:t>
                      </a:r>
                      <a:endParaRPr lang="en-US" sz="1500" kern="0">
                        <a:effectLst/>
                        <a:latin typeface="+mn-lt"/>
                        <a:ea typeface="+mn-lt"/>
                        <a:cs typeface="+mn-lt"/>
                      </a:endParaRPr>
                    </a:p>
                  </a:txBody>
                  <a:tcPr marL="45720" marR="45720" anchor="ctr">
                    <a:lnL w="12700" cap="flat" cmpd="sng" algn="ctr">
                      <a:solidFill>
                        <a:schemeClr val="bg1"/>
                      </a:solidFill>
                      <a:prstDash val="solid"/>
                      <a:round/>
                      <a:headEnd type="none" w="med" len="med"/>
                      <a:tailEnd type="none" w="med" len="med"/>
                    </a:lnL>
                    <a:lnR w="9525" cap="flat" cmpd="sng" algn="ctr">
                      <a:solidFill>
                        <a:schemeClr val="accent1"/>
                      </a:solidFill>
                      <a:prstDash val="dot"/>
                      <a:round/>
                      <a:headEnd type="none" w="med" len="med"/>
                      <a:tailEnd type="none" w="med" len="med"/>
                    </a:lnR>
                    <a:lnB w="9525" cap="flat" cmpd="sng" algn="ctr">
                      <a:solidFill>
                        <a:schemeClr val="accent1"/>
                      </a:solidFill>
                      <a:prstDash val="dot"/>
                      <a:round/>
                      <a:headEnd type="none" w="med" len="med"/>
                      <a:tailEnd type="none" w="med" len="med"/>
                    </a:lnB>
                    <a:noFill/>
                  </a:tcPr>
                </a:tc>
                <a:tc>
                  <a:txBody>
                    <a:bodyPr/>
                    <a:lstStyle/>
                    <a:p>
                      <a:pPr marL="287337" marR="0" lvl="0" indent="0" algn="l" defTabSz="914309" rtl="0" eaLnBrk="1" latinLnBrk="0" hangingPunct="1">
                        <a:lnSpc>
                          <a:spcPct val="115000"/>
                        </a:lnSpc>
                        <a:spcBef>
                          <a:spcPts val="0"/>
                        </a:spcBef>
                        <a:spcAft>
                          <a:spcPts val="300"/>
                        </a:spcAft>
                        <a:buFontTx/>
                        <a:buNone/>
                      </a:pPr>
                      <a:r>
                        <a:rPr lang="en-US" sz="1500" kern="1200">
                          <a:solidFill>
                            <a:schemeClr val="dk1"/>
                          </a:solidFill>
                          <a:effectLst/>
                          <a:latin typeface="+mn-lt"/>
                          <a:ea typeface="+mn-lt"/>
                          <a:cs typeface="+mn-lt"/>
                        </a:rPr>
                        <a:t>At this early stage, focus on identifying </a:t>
                      </a:r>
                      <a:r>
                        <a:rPr lang="en-US" sz="1500" b="1" kern="1200">
                          <a:solidFill>
                            <a:schemeClr val="dk1"/>
                          </a:solidFill>
                          <a:effectLst/>
                          <a:latin typeface="+mn-lt"/>
                          <a:ea typeface="+mn-lt"/>
                          <a:cs typeface="+mn-lt"/>
                        </a:rPr>
                        <a:t>which data</a:t>
                      </a:r>
                      <a:r>
                        <a:rPr lang="en-US" sz="1500" kern="1200">
                          <a:solidFill>
                            <a:schemeClr val="dk1"/>
                          </a:solidFill>
                          <a:effectLst/>
                          <a:latin typeface="+mn-lt"/>
                          <a:ea typeface="+mn-lt"/>
                          <a:cs typeface="+mn-lt"/>
                        </a:rPr>
                        <a:t> best informs or influences these outcomes – rather than detailing every technical specification.</a:t>
                      </a:r>
                      <a:endParaRPr lang="en-US" sz="1500" kern="0">
                        <a:solidFill>
                          <a:schemeClr val="dk1"/>
                        </a:solidFill>
                        <a:effectLst/>
                        <a:latin typeface="+mn-lt"/>
                        <a:ea typeface="+mn-lt"/>
                        <a:cs typeface="+mn-lt"/>
                      </a:endParaRPr>
                    </a:p>
                  </a:txBody>
                  <a:tcPr marL="45720" marR="45720"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B w="9525" cap="flat" cmpd="sng" algn="ctr">
                      <a:solidFill>
                        <a:schemeClr val="accent1"/>
                      </a:solidFill>
                      <a:prstDash val="dot"/>
                      <a:round/>
                      <a:headEnd type="none" w="med" len="med"/>
                      <a:tailEnd type="none" w="med" len="med"/>
                    </a:lnB>
                    <a:noFill/>
                  </a:tcPr>
                </a:tc>
                <a:extLst>
                  <a:ext uri="{0D108BD9-81ED-4DB2-BD59-A6C34878D82A}">
                    <a16:rowId xmlns:a16="http://schemas.microsoft.com/office/drawing/2014/main" val="3128821651"/>
                  </a:ext>
                </a:extLst>
              </a:tr>
              <a:tr h="945328">
                <a:tc>
                  <a:txBody>
                    <a:bodyPr/>
                    <a:lstStyle/>
                    <a:p>
                      <a:pPr marL="0" marR="0" lvl="0" indent="0" algn="ctr">
                        <a:lnSpc>
                          <a:spcPct val="115000"/>
                        </a:lnSpc>
                        <a:spcBef>
                          <a:spcPts val="0"/>
                        </a:spcBef>
                        <a:spcAft>
                          <a:spcPts val="300"/>
                        </a:spcAft>
                        <a:buFontTx/>
                        <a:buNone/>
                      </a:pPr>
                      <a:r>
                        <a:rPr lang="en-US" sz="1500" b="1" i="0" kern="0">
                          <a:solidFill>
                            <a:schemeClr val="bg1"/>
                          </a:solidFill>
                          <a:effectLst/>
                          <a:latin typeface="+mn-lt"/>
                          <a:ea typeface="+mn-lt"/>
                          <a:cs typeface="+mn-lt"/>
                        </a:rPr>
                        <a:t>Map data sources early (but broadly)</a:t>
                      </a:r>
                    </a:p>
                  </a:txBody>
                  <a:tcPr marL="45720" marR="45720" anchor="ctr">
                    <a:lnL w="12700" cmpd="sng">
                      <a:noFill/>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287337" marR="0" lvl="0" indent="0" algn="l">
                        <a:lnSpc>
                          <a:spcPct val="115000"/>
                        </a:lnSpc>
                        <a:spcBef>
                          <a:spcPts val="0"/>
                        </a:spcBef>
                        <a:spcAft>
                          <a:spcPts val="300"/>
                        </a:spcAft>
                        <a:buFontTx/>
                        <a:buNone/>
                      </a:pPr>
                      <a:r>
                        <a:rPr lang="en-US" sz="1500" kern="1200">
                          <a:solidFill>
                            <a:schemeClr val="dk1"/>
                          </a:solidFill>
                          <a:effectLst/>
                          <a:latin typeface="+mn-lt"/>
                          <a:ea typeface="+mn-lt"/>
                          <a:cs typeface="+mn-lt"/>
                        </a:rPr>
                        <a:t>Even a high-level view of where relevant information lives (CRM, call logs, surveys) helps stakeholders understand </a:t>
                      </a:r>
                      <a:r>
                        <a:rPr lang="en-US" sz="1500" b="1" kern="1200">
                          <a:solidFill>
                            <a:schemeClr val="dk1"/>
                          </a:solidFill>
                          <a:effectLst/>
                          <a:latin typeface="+mn-lt"/>
                          <a:ea typeface="+mn-lt"/>
                          <a:cs typeface="+mn-lt"/>
                        </a:rPr>
                        <a:t>feasibility</a:t>
                      </a:r>
                      <a:r>
                        <a:rPr lang="en-US" sz="1500" kern="1200">
                          <a:solidFill>
                            <a:schemeClr val="dk1"/>
                          </a:solidFill>
                          <a:effectLst/>
                          <a:latin typeface="+mn-lt"/>
                          <a:ea typeface="+mn-lt"/>
                          <a:cs typeface="+mn-lt"/>
                        </a:rPr>
                        <a:t> and potential </a:t>
                      </a:r>
                      <a:r>
                        <a:rPr lang="en-US" sz="1500" b="1" kern="1200">
                          <a:solidFill>
                            <a:schemeClr val="dk1"/>
                          </a:solidFill>
                          <a:effectLst/>
                          <a:latin typeface="+mn-lt"/>
                          <a:ea typeface="+mn-lt"/>
                          <a:cs typeface="+mn-lt"/>
                        </a:rPr>
                        <a:t>scope</a:t>
                      </a:r>
                      <a:r>
                        <a:rPr lang="en-US" sz="1500" kern="1200">
                          <a:solidFill>
                            <a:schemeClr val="dk1"/>
                          </a:solidFill>
                          <a:effectLst/>
                          <a:latin typeface="+mn-lt"/>
                          <a:ea typeface="+mn-lt"/>
                          <a:cs typeface="+mn-lt"/>
                        </a:rPr>
                        <a:t>.</a:t>
                      </a:r>
                      <a:endParaRPr lang="en-US" sz="1500" kern="0">
                        <a:effectLst/>
                        <a:latin typeface="+mn-lt"/>
                        <a:ea typeface="+mn-lt"/>
                        <a:cs typeface="+mn-lt"/>
                      </a:endParaRPr>
                    </a:p>
                  </a:txBody>
                  <a:tcPr marL="45720" marR="45720" anchor="ctr">
                    <a:lnL w="12700" cap="flat" cmpd="sng" algn="ctr">
                      <a:solidFill>
                        <a:schemeClr val="bg1"/>
                      </a:solidFill>
                      <a:prstDash val="solid"/>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noFill/>
                  </a:tcPr>
                </a:tc>
                <a:tc>
                  <a:txBody>
                    <a:bodyPr/>
                    <a:lstStyle/>
                    <a:p>
                      <a:pPr marL="287337" marR="0" lvl="0" indent="0" algn="l" defTabSz="914309" rtl="0" eaLnBrk="1" latinLnBrk="0" hangingPunct="1">
                        <a:lnSpc>
                          <a:spcPct val="115000"/>
                        </a:lnSpc>
                        <a:spcBef>
                          <a:spcPts val="0"/>
                        </a:spcBef>
                        <a:spcAft>
                          <a:spcPts val="300"/>
                        </a:spcAft>
                        <a:buFontTx/>
                        <a:buNone/>
                      </a:pPr>
                      <a:r>
                        <a:rPr lang="en-US" sz="1500" kern="1200">
                          <a:solidFill>
                            <a:schemeClr val="dk1"/>
                          </a:solidFill>
                          <a:effectLst/>
                          <a:latin typeface="+mn-lt"/>
                          <a:ea typeface="+mn-lt"/>
                          <a:cs typeface="+mn-lt"/>
                        </a:rPr>
                        <a:t>This approach avoids “data hoarding” and directs attention where it will provide </a:t>
                      </a:r>
                      <a:r>
                        <a:rPr lang="en-US" sz="1500" b="1" kern="1200">
                          <a:solidFill>
                            <a:schemeClr val="dk1"/>
                          </a:solidFill>
                          <a:effectLst/>
                          <a:latin typeface="+mn-lt"/>
                          <a:ea typeface="+mn-lt"/>
                          <a:cs typeface="+mn-lt"/>
                        </a:rPr>
                        <a:t>real business value</a:t>
                      </a:r>
                      <a:r>
                        <a:rPr lang="en-US" sz="1500" kern="1200">
                          <a:solidFill>
                            <a:schemeClr val="dk1"/>
                          </a:solidFill>
                          <a:effectLst/>
                          <a:latin typeface="+mn-lt"/>
                          <a:ea typeface="+mn-lt"/>
                          <a:cs typeface="+mn-lt"/>
                        </a:rPr>
                        <a:t> early on.</a:t>
                      </a:r>
                      <a:endParaRPr lang="en-US" sz="1500" kern="0">
                        <a:solidFill>
                          <a:schemeClr val="dk1"/>
                        </a:solidFill>
                        <a:effectLst/>
                        <a:latin typeface="+mn-lt"/>
                        <a:ea typeface="+mn-lt"/>
                        <a:cs typeface="+mn-lt"/>
                      </a:endParaRPr>
                    </a:p>
                  </a:txBody>
                  <a:tcPr marL="45720" marR="45720"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noFill/>
                  </a:tcPr>
                </a:tc>
                <a:extLst>
                  <a:ext uri="{0D108BD9-81ED-4DB2-BD59-A6C34878D82A}">
                    <a16:rowId xmlns:a16="http://schemas.microsoft.com/office/drawing/2014/main" val="1838181689"/>
                  </a:ext>
                </a:extLst>
              </a:tr>
              <a:tr h="945328">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US" sz="1500" b="1" i="0" kern="0" dirty="0">
                          <a:solidFill>
                            <a:schemeClr val="bg1"/>
                          </a:solidFill>
                          <a:effectLst/>
                          <a:latin typeface="+mn-lt"/>
                          <a:ea typeface="+mn-lt"/>
                          <a:cs typeface="+mn-lt"/>
                        </a:rPr>
                        <a:t>Prioritize data with high impact</a:t>
                      </a:r>
                      <a:endParaRPr lang="en-US" sz="1800" b="1" i="0" kern="0" dirty="0">
                        <a:solidFill>
                          <a:schemeClr val="bg1"/>
                        </a:solidFill>
                        <a:effectLst/>
                        <a:latin typeface="+mn-lt"/>
                        <a:ea typeface="+mn-lt"/>
                        <a:cs typeface="+mn-lt"/>
                      </a:endParaRPr>
                    </a:p>
                  </a:txBody>
                  <a:tcPr marL="45720" marR="45720" anchor="ctr">
                    <a:lnL w="12700" cmpd="sng">
                      <a:noFill/>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287337" marR="0" lvl="0" indent="0" algn="l" defTabSz="914309" rtl="0" eaLnBrk="1" latinLnBrk="0" hangingPunct="1">
                        <a:lnSpc>
                          <a:spcPct val="115000"/>
                        </a:lnSpc>
                        <a:spcBef>
                          <a:spcPts val="0"/>
                        </a:spcBef>
                        <a:spcAft>
                          <a:spcPts val="300"/>
                        </a:spcAft>
                        <a:buFontTx/>
                        <a:buNone/>
                      </a:pPr>
                      <a:r>
                        <a:rPr lang="en-US" sz="1500" kern="1200">
                          <a:solidFill>
                            <a:schemeClr val="dk1"/>
                          </a:solidFill>
                          <a:effectLst/>
                          <a:latin typeface="+mn-lt"/>
                          <a:ea typeface="+mn-lt"/>
                          <a:cs typeface="+mn-lt"/>
                        </a:rPr>
                        <a:t>Not all data is equally valuable. Focus first on data sets most likely to improve predictions or enhance insights.</a:t>
                      </a:r>
                    </a:p>
                  </a:txBody>
                  <a:tcPr marL="45720" marR="45720" anchor="ctr">
                    <a:lnL w="12700" cap="flat" cmpd="sng" algn="ctr">
                      <a:solidFill>
                        <a:schemeClr val="bg1"/>
                      </a:solidFill>
                      <a:prstDash val="solid"/>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noFill/>
                  </a:tcPr>
                </a:tc>
                <a:tc>
                  <a:txBody>
                    <a:bodyPr/>
                    <a:lstStyle/>
                    <a:p>
                      <a:pPr marL="287337" marR="0" lvl="0" indent="0" algn="l" defTabSz="914309" rtl="0" eaLnBrk="1" latinLnBrk="0" hangingPunct="1">
                        <a:lnSpc>
                          <a:spcPct val="115000"/>
                        </a:lnSpc>
                        <a:spcBef>
                          <a:spcPts val="0"/>
                        </a:spcBef>
                        <a:spcAft>
                          <a:spcPts val="300"/>
                        </a:spcAft>
                        <a:buFontTx/>
                        <a:buNone/>
                      </a:pPr>
                      <a:r>
                        <a:rPr lang="en-US" sz="1500" kern="1200">
                          <a:solidFill>
                            <a:schemeClr val="dk1"/>
                          </a:solidFill>
                          <a:effectLst/>
                          <a:latin typeface="+mn-lt"/>
                          <a:ea typeface="+mn-lt"/>
                          <a:cs typeface="+mn-lt"/>
                        </a:rPr>
                        <a:t>This approach avoids “data hoarding” and directs attention where it will provide real business value early on.</a:t>
                      </a:r>
                    </a:p>
                  </a:txBody>
                  <a:tcPr marL="45720" marR="45720"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noFill/>
                  </a:tcPr>
                </a:tc>
                <a:extLst>
                  <a:ext uri="{0D108BD9-81ED-4DB2-BD59-A6C34878D82A}">
                    <a16:rowId xmlns:a16="http://schemas.microsoft.com/office/drawing/2014/main" val="2780323105"/>
                  </a:ext>
                </a:extLst>
              </a:tr>
              <a:tr h="945328">
                <a:tc>
                  <a:txBody>
                    <a:bodyPr/>
                    <a:lstStyle/>
                    <a:p>
                      <a:pPr algn="ctr">
                        <a:buFontTx/>
                      </a:pPr>
                      <a:r>
                        <a:rPr lang="en-US" sz="1500" b="1" i="0">
                          <a:solidFill>
                            <a:schemeClr val="bg1"/>
                          </a:solidFill>
                          <a:ea typeface="+mn-lt"/>
                          <a:cs typeface="+mn-lt"/>
                        </a:rPr>
                        <a:t>Set realistic expectations around data quality</a:t>
                      </a:r>
                    </a:p>
                  </a:txBody>
                  <a:tcPr marL="45720" marR="45720" anchor="ctr">
                    <a:lnL w="12700" cmpd="sng">
                      <a:noFill/>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287337" marR="0" lvl="0" indent="0" algn="l" defTabSz="914309" rtl="0" eaLnBrk="1" latinLnBrk="0" hangingPunct="1">
                        <a:lnSpc>
                          <a:spcPct val="115000"/>
                        </a:lnSpc>
                        <a:spcBef>
                          <a:spcPts val="0"/>
                        </a:spcBef>
                        <a:spcAft>
                          <a:spcPts val="300"/>
                        </a:spcAft>
                        <a:buFontTx/>
                        <a:buNone/>
                      </a:pPr>
                      <a:r>
                        <a:rPr lang="en-US" sz="1500" kern="1200">
                          <a:solidFill>
                            <a:schemeClr val="dk1"/>
                          </a:solidFill>
                          <a:effectLst/>
                          <a:latin typeface="+mn-lt"/>
                          <a:ea typeface="+mn-lt"/>
                          <a:cs typeface="+mn-lt"/>
                        </a:rPr>
                        <a:t>Data cleanliness and coverage can be major bottlenecks. At the scoping phase, acknowledge known limitations without getting bogged down in full data profiling.</a:t>
                      </a:r>
                    </a:p>
                  </a:txBody>
                  <a:tcPr marL="45720" marR="45720" anchor="ctr">
                    <a:lnL w="12700" cap="flat" cmpd="sng" algn="ctr">
                      <a:solidFill>
                        <a:schemeClr val="bg1"/>
                      </a:solidFill>
                      <a:prstDash val="solid"/>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noFill/>
                  </a:tcPr>
                </a:tc>
                <a:tc>
                  <a:txBody>
                    <a:bodyPr/>
                    <a:lstStyle/>
                    <a:p>
                      <a:pPr marL="287337" marR="0" lvl="0" indent="0" algn="l" defTabSz="914309" rtl="0" eaLnBrk="1" latinLnBrk="0" hangingPunct="1">
                        <a:lnSpc>
                          <a:spcPct val="115000"/>
                        </a:lnSpc>
                        <a:spcBef>
                          <a:spcPts val="0"/>
                        </a:spcBef>
                        <a:spcAft>
                          <a:spcPts val="300"/>
                        </a:spcAft>
                        <a:buFontTx/>
                        <a:buNone/>
                      </a:pPr>
                      <a:r>
                        <a:rPr lang="en-US" sz="1500" kern="1200">
                          <a:solidFill>
                            <a:schemeClr val="dk1"/>
                          </a:solidFill>
                          <a:effectLst/>
                          <a:latin typeface="+mn-lt"/>
                          <a:ea typeface="+mn-lt"/>
                          <a:cs typeface="+mn-lt"/>
                        </a:rPr>
                        <a:t>A general awareness of incompleteness or inconsistencies shapes how ambitious your initial AI goals can be.</a:t>
                      </a:r>
                    </a:p>
                  </a:txBody>
                  <a:tcPr marL="45720" marR="45720"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noFill/>
                  </a:tcPr>
                </a:tc>
                <a:extLst>
                  <a:ext uri="{0D108BD9-81ED-4DB2-BD59-A6C34878D82A}">
                    <a16:rowId xmlns:a16="http://schemas.microsoft.com/office/drawing/2014/main" val="3224264891"/>
                  </a:ext>
                </a:extLst>
              </a:tr>
              <a:tr h="945328">
                <a:tc>
                  <a:txBody>
                    <a:bodyPr/>
                    <a:lstStyle/>
                    <a:p>
                      <a:pPr algn="ctr">
                        <a:buFontTx/>
                      </a:pPr>
                      <a:r>
                        <a:rPr lang="en-US" sz="1500" b="1" i="0">
                          <a:solidFill>
                            <a:schemeClr val="bg1"/>
                          </a:solidFill>
                          <a:ea typeface="+mn-lt"/>
                          <a:cs typeface="+mn-lt"/>
                        </a:rPr>
                        <a:t>Engage cross-functional stakeholders</a:t>
                      </a:r>
                    </a:p>
                  </a:txBody>
                  <a:tcPr marL="45720" marR="45720" anchor="ctr">
                    <a:lnL w="12700" cmpd="sng">
                      <a:noFill/>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287337" marR="0" lvl="0" indent="0" algn="l" defTabSz="914309" rtl="0" eaLnBrk="1" latinLnBrk="0" hangingPunct="1">
                        <a:lnSpc>
                          <a:spcPct val="115000"/>
                        </a:lnSpc>
                        <a:spcBef>
                          <a:spcPts val="0"/>
                        </a:spcBef>
                        <a:spcAft>
                          <a:spcPts val="300"/>
                        </a:spcAft>
                        <a:buFontTx/>
                        <a:buNone/>
                      </a:pPr>
                      <a:r>
                        <a:rPr lang="en-US" sz="1500" kern="1200">
                          <a:solidFill>
                            <a:schemeClr val="dk1"/>
                          </a:solidFill>
                          <a:effectLst/>
                          <a:latin typeface="+mn-lt"/>
                          <a:ea typeface="+mn-lt"/>
                          <a:cs typeface="+mn-lt"/>
                        </a:rPr>
                        <a:t>Different teams (operations, analytics, CX, IT) have unique perspectives on which data is most relevant – and which pain points matter most.</a:t>
                      </a:r>
                    </a:p>
                  </a:txBody>
                  <a:tcPr marL="45720" marR="45720" anchor="ctr">
                    <a:lnL w="12700" cap="flat" cmpd="sng" algn="ctr">
                      <a:solidFill>
                        <a:schemeClr val="bg1"/>
                      </a:solidFill>
                      <a:prstDash val="solid"/>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noFill/>
                  </a:tcPr>
                </a:tc>
                <a:tc>
                  <a:txBody>
                    <a:bodyPr/>
                    <a:lstStyle/>
                    <a:p>
                      <a:pPr marL="287337" marR="0" lvl="0" indent="0" algn="l" defTabSz="914309" rtl="0" eaLnBrk="1" latinLnBrk="0" hangingPunct="1">
                        <a:lnSpc>
                          <a:spcPct val="115000"/>
                        </a:lnSpc>
                        <a:spcBef>
                          <a:spcPts val="0"/>
                        </a:spcBef>
                        <a:spcAft>
                          <a:spcPts val="300"/>
                        </a:spcAft>
                        <a:buFontTx/>
                        <a:buNone/>
                      </a:pPr>
                      <a:r>
                        <a:rPr lang="en-US" sz="1500" kern="1200" dirty="0">
                          <a:solidFill>
                            <a:schemeClr val="dk1"/>
                          </a:solidFill>
                          <a:effectLst/>
                          <a:latin typeface="+mn-lt"/>
                          <a:ea typeface="+mn-lt"/>
                          <a:cs typeface="+mn-lt"/>
                        </a:rPr>
                        <a:t>Collective input avoids siloed decisions, ensuring data   requirements reflect practical realities and frontline needs.</a:t>
                      </a:r>
                    </a:p>
                  </a:txBody>
                  <a:tcPr marL="45720" marR="45720"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noFill/>
                  </a:tcPr>
                </a:tc>
                <a:extLst>
                  <a:ext uri="{0D108BD9-81ED-4DB2-BD59-A6C34878D82A}">
                    <a16:rowId xmlns:a16="http://schemas.microsoft.com/office/drawing/2014/main" val="3969046780"/>
                  </a:ext>
                </a:extLst>
              </a:tr>
            </a:tbl>
          </a:graphicData>
        </a:graphic>
      </p:graphicFrame>
    </p:spTree>
    <p:extLst>
      <p:ext uri="{BB962C8B-B14F-4D97-AF65-F5344CB8AC3E}">
        <p14:creationId xmlns:p14="http://schemas.microsoft.com/office/powerpoint/2010/main" val="3820638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22435" y="614853"/>
            <a:ext cx="7152480" cy="946895"/>
          </a:xfrm>
        </p:spPr>
        <p:txBody>
          <a:bodyPr/>
          <a:lstStyle/>
          <a:p>
            <a:r>
              <a:rPr lang="en-US" sz="3200">
                <a:solidFill>
                  <a:srgbClr val="2576B7"/>
                </a:solidFill>
              </a:rPr>
              <a:t>Quantify your strategic approach </a:t>
            </a:r>
          </a:p>
        </p:txBody>
      </p:sp>
      <p:sp>
        <p:nvSpPr>
          <p:cNvPr id="7" name="Text Placeholder 6">
            <a:extLst>
              <a:ext uri="{FF2B5EF4-FFF2-40B4-BE49-F238E27FC236}">
                <a16:creationId xmlns:a16="http://schemas.microsoft.com/office/drawing/2014/main" id="{68B9093A-6C76-4D5C-A83A-7045BC4E2AF3}"/>
              </a:ext>
            </a:extLst>
          </p:cNvPr>
          <p:cNvSpPr txBox="1">
            <a:spLocks/>
          </p:cNvSpPr>
          <p:nvPr/>
        </p:nvSpPr>
        <p:spPr>
          <a:xfrm>
            <a:off x="425594" y="1384320"/>
            <a:ext cx="6642687" cy="890613"/>
          </a:xfrm>
          <a:prstGeom prst="rect">
            <a:avLst/>
          </a:prstGeom>
        </p:spPr>
        <p:txBody>
          <a:bodyPr lIns="0" tIns="0" rIns="0" bIns="0" anchor="t">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defRPr/>
            </a:pPr>
            <a:r>
              <a:rPr kumimoji="0" lang="en-US" sz="2000" b="0" i="0" u="none" strike="noStrike" kern="1200" cap="none" spc="0" normalizeH="0" baseline="0" noProof="0" dirty="0">
                <a:ln>
                  <a:noFill/>
                </a:ln>
                <a:solidFill>
                  <a:srgbClr val="000000"/>
                </a:solidFill>
                <a:effectLst/>
                <a:uLnTx/>
                <a:uFillTx/>
                <a:latin typeface="Montserrat SemiBold"/>
                <a:ea typeface="+mn-lt"/>
                <a:cs typeface="+mn-lt"/>
              </a:rPr>
              <a:t>Use the following metrics throughout this process to track AI’s impact on improving </a:t>
            </a:r>
            <a:r>
              <a:rPr lang="en-US" dirty="0">
                <a:solidFill>
                  <a:srgbClr val="000000"/>
                </a:solidFill>
                <a:latin typeface="Montserrat SemiBold"/>
                <a:ea typeface="+mn-lt"/>
                <a:cs typeface="+mn-lt"/>
              </a:rPr>
              <a:t>customer experience </a:t>
            </a:r>
            <a:r>
              <a:rPr kumimoji="0" lang="en-US" sz="2000" b="0" i="0" u="none" strike="noStrike" kern="1200" cap="none" spc="0" normalizeH="0" baseline="0" noProof="0" dirty="0">
                <a:ln>
                  <a:noFill/>
                </a:ln>
                <a:solidFill>
                  <a:srgbClr val="000000"/>
                </a:solidFill>
                <a:effectLst/>
                <a:uLnTx/>
                <a:uFillTx/>
                <a:latin typeface="Montserrat SemiBold"/>
                <a:ea typeface="+mn-lt"/>
                <a:cs typeface="+mn-lt"/>
              </a:rPr>
              <a:t>and driving measurable outcomes:</a:t>
            </a:r>
          </a:p>
        </p:txBody>
      </p:sp>
      <p:sp>
        <p:nvSpPr>
          <p:cNvPr id="8" name="Shape 19501">
            <a:extLst>
              <a:ext uri="{FF2B5EF4-FFF2-40B4-BE49-F238E27FC236}">
                <a16:creationId xmlns:a16="http://schemas.microsoft.com/office/drawing/2014/main" id="{BD6D3E9C-CAB7-C147-1584-0D9543C4EC83}"/>
              </a:ext>
              <a:ext uri="{C183D7F6-B498-43B3-948B-1728B52AA6E4}">
                <adec:decorative xmlns:adec="http://schemas.microsoft.com/office/drawing/2017/decorative" val="1"/>
              </a:ext>
            </a:extLst>
          </p:cNvPr>
          <p:cNvSpPr>
            <a:spLocks/>
          </p:cNvSpPr>
          <p:nvPr/>
        </p:nvSpPr>
        <p:spPr>
          <a:xfrm>
            <a:off x="335849" y="2715664"/>
            <a:ext cx="683208" cy="683207"/>
          </a:xfrm>
          <a:prstGeom prst="ellipse">
            <a:avLst/>
          </a:prstGeom>
          <a:solidFill>
            <a:srgbClr val="494A4A">
              <a:lumMod val="75000"/>
              <a:lumOff val="25000"/>
            </a:srgb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32" b="0" i="0" u="none" strike="noStrike" kern="0" cap="none" spc="0" normalizeH="0" baseline="0" noProof="0">
              <a:ln>
                <a:noFill/>
              </a:ln>
              <a:solidFill>
                <a:srgbClr val="494949"/>
              </a:solidFill>
              <a:effectLst/>
              <a:uLnTx/>
              <a:uFillTx/>
              <a:latin typeface="Roboto Condensed Light" panose="02000000000000000000" pitchFamily="2" charset="0"/>
              <a:ea typeface="+mn-lt"/>
              <a:cs typeface="+mn-lt"/>
            </a:endParaRPr>
          </a:p>
        </p:txBody>
      </p:sp>
      <p:sp>
        <p:nvSpPr>
          <p:cNvPr id="14" name="Freeform 60">
            <a:extLst>
              <a:ext uri="{FF2B5EF4-FFF2-40B4-BE49-F238E27FC236}">
                <a16:creationId xmlns:a16="http://schemas.microsoft.com/office/drawing/2014/main" id="{AFFDE6F8-2900-0AA9-1CD7-AD77DF922E1B}"/>
              </a:ext>
              <a:ext uri="{C183D7F6-B498-43B3-948B-1728B52AA6E4}">
                <adec:decorative xmlns:adec="http://schemas.microsoft.com/office/drawing/2017/decorative" val="1"/>
              </a:ext>
            </a:extLst>
          </p:cNvPr>
          <p:cNvSpPr>
            <a:spLocks/>
          </p:cNvSpPr>
          <p:nvPr/>
        </p:nvSpPr>
        <p:spPr bwMode="auto">
          <a:xfrm>
            <a:off x="505621" y="2917572"/>
            <a:ext cx="343665" cy="279390"/>
          </a:xfrm>
          <a:custGeom>
            <a:avLst/>
            <a:gdLst>
              <a:gd name="connsiteX0" fmla="*/ 0 w 899752"/>
              <a:gd name="connsiteY0" fmla="*/ 674688 h 731474"/>
              <a:gd name="connsiteX1" fmla="*/ 899752 w 899752"/>
              <a:gd name="connsiteY1" fmla="*/ 674688 h 731474"/>
              <a:gd name="connsiteX2" fmla="*/ 899752 w 899752"/>
              <a:gd name="connsiteY2" fmla="*/ 731474 h 731474"/>
              <a:gd name="connsiteX3" fmla="*/ 0 w 899752"/>
              <a:gd name="connsiteY3" fmla="*/ 731474 h 731474"/>
              <a:gd name="connsiteX4" fmla="*/ 477948 w 899752"/>
              <a:gd name="connsiteY4" fmla="*/ 0 h 731474"/>
              <a:gd name="connsiteX5" fmla="*/ 646742 w 899752"/>
              <a:gd name="connsiteY5" fmla="*/ 0 h 731474"/>
              <a:gd name="connsiteX6" fmla="*/ 646742 w 899752"/>
              <a:gd name="connsiteY6" fmla="*/ 562219 h 731474"/>
              <a:gd name="connsiteX7" fmla="*/ 702886 w 899752"/>
              <a:gd name="connsiteY7" fmla="*/ 562219 h 731474"/>
              <a:gd name="connsiteX8" fmla="*/ 702886 w 899752"/>
              <a:gd name="connsiteY8" fmla="*/ 140465 h 731474"/>
              <a:gd name="connsiteX9" fmla="*/ 871680 w 899752"/>
              <a:gd name="connsiteY9" fmla="*/ 140465 h 731474"/>
              <a:gd name="connsiteX10" fmla="*/ 871680 w 899752"/>
              <a:gd name="connsiteY10" fmla="*/ 562219 h 731474"/>
              <a:gd name="connsiteX11" fmla="*/ 899752 w 899752"/>
              <a:gd name="connsiteY11" fmla="*/ 562219 h 731474"/>
              <a:gd name="connsiteX12" fmla="*/ 899752 w 899752"/>
              <a:gd name="connsiteY12" fmla="*/ 618765 h 731474"/>
              <a:gd name="connsiteX13" fmla="*/ 815176 w 899752"/>
              <a:gd name="connsiteY13" fmla="*/ 618765 h 731474"/>
              <a:gd name="connsiteX14" fmla="*/ 815176 w 899752"/>
              <a:gd name="connsiteY14" fmla="*/ 196651 h 731474"/>
              <a:gd name="connsiteX15" fmla="*/ 759031 w 899752"/>
              <a:gd name="connsiteY15" fmla="*/ 196651 h 731474"/>
              <a:gd name="connsiteX16" fmla="*/ 759031 w 899752"/>
              <a:gd name="connsiteY16" fmla="*/ 618765 h 731474"/>
              <a:gd name="connsiteX17" fmla="*/ 590597 w 899752"/>
              <a:gd name="connsiteY17" fmla="*/ 618765 h 731474"/>
              <a:gd name="connsiteX18" fmla="*/ 590597 w 899752"/>
              <a:gd name="connsiteY18" fmla="*/ 56186 h 731474"/>
              <a:gd name="connsiteX19" fmla="*/ 534093 w 899752"/>
              <a:gd name="connsiteY19" fmla="*/ 56186 h 731474"/>
              <a:gd name="connsiteX20" fmla="*/ 534093 w 899752"/>
              <a:gd name="connsiteY20" fmla="*/ 618765 h 731474"/>
              <a:gd name="connsiteX21" fmla="*/ 365659 w 899752"/>
              <a:gd name="connsiteY21" fmla="*/ 618765 h 731474"/>
              <a:gd name="connsiteX22" fmla="*/ 365659 w 899752"/>
              <a:gd name="connsiteY22" fmla="*/ 252837 h 731474"/>
              <a:gd name="connsiteX23" fmla="*/ 309155 w 899752"/>
              <a:gd name="connsiteY23" fmla="*/ 252837 h 731474"/>
              <a:gd name="connsiteX24" fmla="*/ 309155 w 899752"/>
              <a:gd name="connsiteY24" fmla="*/ 618765 h 731474"/>
              <a:gd name="connsiteX25" fmla="*/ 140721 w 899752"/>
              <a:gd name="connsiteY25" fmla="*/ 618765 h 731474"/>
              <a:gd name="connsiteX26" fmla="*/ 140721 w 899752"/>
              <a:gd name="connsiteY26" fmla="*/ 393661 h 731474"/>
              <a:gd name="connsiteX27" fmla="*/ 84217 w 899752"/>
              <a:gd name="connsiteY27" fmla="*/ 393661 h 731474"/>
              <a:gd name="connsiteX28" fmla="*/ 84217 w 899752"/>
              <a:gd name="connsiteY28" fmla="*/ 618765 h 731474"/>
              <a:gd name="connsiteX29" fmla="*/ 0 w 899752"/>
              <a:gd name="connsiteY29" fmla="*/ 618765 h 731474"/>
              <a:gd name="connsiteX30" fmla="*/ 0 w 899752"/>
              <a:gd name="connsiteY30" fmla="*/ 562219 h 731474"/>
              <a:gd name="connsiteX31" fmla="*/ 28072 w 899752"/>
              <a:gd name="connsiteY31" fmla="*/ 562219 h 731474"/>
              <a:gd name="connsiteX32" fmla="*/ 28072 w 899752"/>
              <a:gd name="connsiteY32" fmla="*/ 337476 h 731474"/>
              <a:gd name="connsiteX33" fmla="*/ 196866 w 899752"/>
              <a:gd name="connsiteY33" fmla="*/ 337476 h 731474"/>
              <a:gd name="connsiteX34" fmla="*/ 196866 w 899752"/>
              <a:gd name="connsiteY34" fmla="*/ 562219 h 731474"/>
              <a:gd name="connsiteX35" fmla="*/ 253010 w 899752"/>
              <a:gd name="connsiteY35" fmla="*/ 562219 h 731474"/>
              <a:gd name="connsiteX36" fmla="*/ 253010 w 899752"/>
              <a:gd name="connsiteY36" fmla="*/ 196651 h 731474"/>
              <a:gd name="connsiteX37" fmla="*/ 421804 w 899752"/>
              <a:gd name="connsiteY37" fmla="*/ 196651 h 731474"/>
              <a:gd name="connsiteX38" fmla="*/ 421804 w 899752"/>
              <a:gd name="connsiteY38" fmla="*/ 562219 h 731474"/>
              <a:gd name="connsiteX39" fmla="*/ 477948 w 899752"/>
              <a:gd name="connsiteY39" fmla="*/ 562219 h 73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9752" h="731474">
                <a:moveTo>
                  <a:pt x="0" y="674688"/>
                </a:moveTo>
                <a:lnTo>
                  <a:pt x="899752" y="674688"/>
                </a:lnTo>
                <a:lnTo>
                  <a:pt x="899752" y="731474"/>
                </a:lnTo>
                <a:lnTo>
                  <a:pt x="0" y="731474"/>
                </a:lnTo>
                <a:close/>
                <a:moveTo>
                  <a:pt x="477948" y="0"/>
                </a:moveTo>
                <a:lnTo>
                  <a:pt x="646742" y="0"/>
                </a:lnTo>
                <a:lnTo>
                  <a:pt x="646742" y="562219"/>
                </a:lnTo>
                <a:lnTo>
                  <a:pt x="702886" y="562219"/>
                </a:lnTo>
                <a:lnTo>
                  <a:pt x="702886" y="140465"/>
                </a:lnTo>
                <a:lnTo>
                  <a:pt x="871680" y="140465"/>
                </a:lnTo>
                <a:lnTo>
                  <a:pt x="871680" y="562219"/>
                </a:lnTo>
                <a:lnTo>
                  <a:pt x="899752" y="562219"/>
                </a:lnTo>
                <a:lnTo>
                  <a:pt x="899752" y="618765"/>
                </a:lnTo>
                <a:lnTo>
                  <a:pt x="815176" y="618765"/>
                </a:lnTo>
                <a:lnTo>
                  <a:pt x="815176" y="196651"/>
                </a:lnTo>
                <a:lnTo>
                  <a:pt x="759031" y="196651"/>
                </a:lnTo>
                <a:lnTo>
                  <a:pt x="759031" y="618765"/>
                </a:lnTo>
                <a:lnTo>
                  <a:pt x="590597" y="618765"/>
                </a:lnTo>
                <a:lnTo>
                  <a:pt x="590597" y="56186"/>
                </a:lnTo>
                <a:lnTo>
                  <a:pt x="534093" y="56186"/>
                </a:lnTo>
                <a:lnTo>
                  <a:pt x="534093" y="618765"/>
                </a:lnTo>
                <a:lnTo>
                  <a:pt x="365659" y="618765"/>
                </a:lnTo>
                <a:lnTo>
                  <a:pt x="365659" y="252837"/>
                </a:lnTo>
                <a:lnTo>
                  <a:pt x="309155" y="252837"/>
                </a:lnTo>
                <a:lnTo>
                  <a:pt x="309155" y="618765"/>
                </a:lnTo>
                <a:lnTo>
                  <a:pt x="140721" y="618765"/>
                </a:lnTo>
                <a:lnTo>
                  <a:pt x="140721" y="393661"/>
                </a:lnTo>
                <a:lnTo>
                  <a:pt x="84217" y="393661"/>
                </a:lnTo>
                <a:lnTo>
                  <a:pt x="84217" y="618765"/>
                </a:lnTo>
                <a:lnTo>
                  <a:pt x="0" y="618765"/>
                </a:lnTo>
                <a:lnTo>
                  <a:pt x="0" y="562219"/>
                </a:lnTo>
                <a:lnTo>
                  <a:pt x="28072" y="562219"/>
                </a:lnTo>
                <a:lnTo>
                  <a:pt x="28072" y="337476"/>
                </a:lnTo>
                <a:lnTo>
                  <a:pt x="196866" y="337476"/>
                </a:lnTo>
                <a:lnTo>
                  <a:pt x="196866" y="562219"/>
                </a:lnTo>
                <a:lnTo>
                  <a:pt x="253010" y="562219"/>
                </a:lnTo>
                <a:lnTo>
                  <a:pt x="253010" y="196651"/>
                </a:lnTo>
                <a:lnTo>
                  <a:pt x="421804" y="196651"/>
                </a:lnTo>
                <a:lnTo>
                  <a:pt x="421804" y="562219"/>
                </a:lnTo>
                <a:lnTo>
                  <a:pt x="477948" y="562219"/>
                </a:lnTo>
                <a:close/>
              </a:path>
            </a:pathLst>
          </a:custGeom>
          <a:solidFill>
            <a:srgbClr val="FFFFFF"/>
          </a:solid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494949"/>
              </a:solidFill>
              <a:effectLst/>
              <a:uLnTx/>
              <a:uFillTx/>
              <a:latin typeface="Roboto Condensed Light" panose="02000000000000000000" pitchFamily="2" charset="0"/>
              <a:ea typeface="+mn-lt"/>
              <a:cs typeface="+mn-lt"/>
            </a:endParaRPr>
          </a:p>
        </p:txBody>
      </p:sp>
      <p:sp>
        <p:nvSpPr>
          <p:cNvPr id="10" name="Text Placeholder 7">
            <a:extLst>
              <a:ext uri="{FF2B5EF4-FFF2-40B4-BE49-F238E27FC236}">
                <a16:creationId xmlns:a16="http://schemas.microsoft.com/office/drawing/2014/main" id="{F2A29190-4792-4B40-B9C6-50DBC5208C37}"/>
              </a:ext>
            </a:extLst>
          </p:cNvPr>
          <p:cNvSpPr txBox="1">
            <a:spLocks/>
          </p:cNvSpPr>
          <p:nvPr/>
        </p:nvSpPr>
        <p:spPr>
          <a:xfrm>
            <a:off x="1402327" y="2741338"/>
            <a:ext cx="5880563" cy="604368"/>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1000"/>
              </a:spcBef>
              <a:spcAft>
                <a:spcPts val="0"/>
              </a:spcAft>
              <a:buClrTx/>
              <a:buSzTx/>
              <a:buFontTx/>
              <a:buNone/>
              <a:tabLst/>
              <a:defRPr/>
            </a:pPr>
            <a:r>
              <a:rPr kumimoji="0" lang="en-US" sz="1600" b="1" i="0" u="none" strike="noStrike" kern="1200" cap="none" spc="0" normalizeH="0" baseline="0" noProof="0">
                <a:ln>
                  <a:noFill/>
                </a:ln>
                <a:solidFill>
                  <a:srgbClr val="494949">
                    <a:lumMod val="50000"/>
                  </a:srgbClr>
                </a:solidFill>
                <a:effectLst/>
                <a:uLnTx/>
                <a:uFillTx/>
                <a:latin typeface="Roboto Condensed Light" panose="02000000000000000000" pitchFamily="2" charset="0"/>
                <a:ea typeface="+mn-lt"/>
                <a:cs typeface="+mn-lt"/>
              </a:rPr>
              <a:t>NPS Score: </a:t>
            </a:r>
            <a:r>
              <a:rPr kumimoji="0" lang="en-US" sz="1600" b="0" i="0" u="none" strike="noStrike" kern="1200" cap="none" spc="0" normalizeH="0" baseline="0" noProof="0">
                <a:ln>
                  <a:noFill/>
                </a:ln>
                <a:solidFill>
                  <a:srgbClr val="494949">
                    <a:lumMod val="50000"/>
                  </a:srgbClr>
                </a:solidFill>
                <a:effectLst/>
                <a:uLnTx/>
                <a:uFillTx/>
                <a:latin typeface="Roboto Condensed Light" panose="02000000000000000000" pitchFamily="2" charset="0"/>
                <a:ea typeface="+mn-lt"/>
                <a:cs typeface="+mn-lt"/>
              </a:rPr>
              <a:t>Used to measure customer loyalty and satisfaction by gauging how </a:t>
            </a:r>
            <a:r>
              <a:rPr lang="en-US" sz="1600">
                <a:solidFill>
                  <a:srgbClr val="494949">
                    <a:lumMod val="50000"/>
                  </a:srgbClr>
                </a:solidFill>
                <a:ea typeface="+mn-lt"/>
                <a:cs typeface="+mn-lt"/>
              </a:rPr>
              <a:t>likely customers are to recommend your company or products to others.</a:t>
            </a:r>
            <a:endParaRPr kumimoji="0" lang="en-US" sz="1600" b="0" i="0" u="none" strike="noStrike" kern="1200" cap="none" spc="0" normalizeH="0" baseline="0" noProof="0">
              <a:ln>
                <a:noFill/>
              </a:ln>
              <a:solidFill>
                <a:srgbClr val="494949">
                  <a:lumMod val="50000"/>
                </a:srgbClr>
              </a:solidFill>
              <a:effectLst/>
              <a:uLnTx/>
              <a:uFillTx/>
              <a:latin typeface="Roboto Condensed Light" panose="02000000000000000000" pitchFamily="2" charset="0"/>
              <a:ea typeface="+mn-lt"/>
              <a:cs typeface="+mn-lt"/>
            </a:endParaRPr>
          </a:p>
        </p:txBody>
      </p:sp>
      <p:sp>
        <p:nvSpPr>
          <p:cNvPr id="11" name="Shape 19493">
            <a:extLst>
              <a:ext uri="{FF2B5EF4-FFF2-40B4-BE49-F238E27FC236}">
                <a16:creationId xmlns:a16="http://schemas.microsoft.com/office/drawing/2014/main" id="{6EFD0018-665F-2996-CFD6-179D51D80FEB}"/>
              </a:ext>
              <a:ext uri="{C183D7F6-B498-43B3-948B-1728B52AA6E4}">
                <adec:decorative xmlns:adec="http://schemas.microsoft.com/office/drawing/2017/decorative" val="1"/>
              </a:ext>
            </a:extLst>
          </p:cNvPr>
          <p:cNvSpPr>
            <a:spLocks/>
          </p:cNvSpPr>
          <p:nvPr/>
        </p:nvSpPr>
        <p:spPr>
          <a:xfrm>
            <a:off x="339080" y="3653986"/>
            <a:ext cx="676747" cy="676746"/>
          </a:xfrm>
          <a:prstGeom prst="ellipse">
            <a:avLst/>
          </a:prstGeom>
          <a:solidFill>
            <a:srgbClr val="15466D"/>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32" b="0" i="0" u="none" strike="noStrike" kern="0" cap="none" spc="0" normalizeH="0" baseline="0" noProof="0">
              <a:ln>
                <a:noFill/>
              </a:ln>
              <a:solidFill>
                <a:srgbClr val="494949"/>
              </a:solidFill>
              <a:effectLst/>
              <a:uLnTx/>
              <a:uFillTx/>
              <a:latin typeface="Roboto Condensed Light" panose="02000000000000000000" pitchFamily="2" charset="0"/>
              <a:ea typeface="+mn-lt"/>
              <a:cs typeface="+mn-lt"/>
            </a:endParaRPr>
          </a:p>
        </p:txBody>
      </p:sp>
      <p:sp>
        <p:nvSpPr>
          <p:cNvPr id="9" name="Freeform 61">
            <a:extLst>
              <a:ext uri="{FF2B5EF4-FFF2-40B4-BE49-F238E27FC236}">
                <a16:creationId xmlns:a16="http://schemas.microsoft.com/office/drawing/2014/main" id="{C84F50C7-9CDC-76E9-850C-11FDFC8C3D81}"/>
              </a:ext>
              <a:ext uri="{C183D7F6-B498-43B3-948B-1728B52AA6E4}">
                <adec:decorative xmlns:adec="http://schemas.microsoft.com/office/drawing/2017/decorative" val="1"/>
              </a:ext>
            </a:extLst>
          </p:cNvPr>
          <p:cNvSpPr>
            <a:spLocks/>
          </p:cNvSpPr>
          <p:nvPr/>
        </p:nvSpPr>
        <p:spPr bwMode="auto">
          <a:xfrm>
            <a:off x="505620" y="3831441"/>
            <a:ext cx="343666" cy="321836"/>
          </a:xfrm>
          <a:custGeom>
            <a:avLst/>
            <a:gdLst>
              <a:gd name="connsiteX0" fmla="*/ 642085 w 899753"/>
              <a:gd name="connsiteY0" fmla="*/ 505575 h 842602"/>
              <a:gd name="connsiteX1" fmla="*/ 781355 w 899753"/>
              <a:gd name="connsiteY1" fmla="*/ 645275 h 842602"/>
              <a:gd name="connsiteX2" fmla="*/ 838935 w 899753"/>
              <a:gd name="connsiteY2" fmla="*/ 505575 h 842602"/>
              <a:gd name="connsiteX3" fmla="*/ 506413 w 899753"/>
              <a:gd name="connsiteY3" fmla="*/ 449262 h 842602"/>
              <a:gd name="connsiteX4" fmla="*/ 899753 w 899753"/>
              <a:gd name="connsiteY4" fmla="*/ 449262 h 842602"/>
              <a:gd name="connsiteX5" fmla="*/ 784594 w 899753"/>
              <a:gd name="connsiteY5" fmla="*/ 728301 h 842602"/>
              <a:gd name="connsiteX6" fmla="*/ 506990 w 899753"/>
              <a:gd name="connsiteY6" fmla="*/ 61123 h 842602"/>
              <a:gd name="connsiteX7" fmla="*/ 506990 w 899753"/>
              <a:gd name="connsiteY7" fmla="*/ 336892 h 842602"/>
              <a:gd name="connsiteX8" fmla="*/ 783372 w 899753"/>
              <a:gd name="connsiteY8" fmla="*/ 336892 h 842602"/>
              <a:gd name="connsiteX9" fmla="*/ 506990 w 899753"/>
              <a:gd name="connsiteY9" fmla="*/ 61123 h 842602"/>
              <a:gd name="connsiteX10" fmla="*/ 394203 w 899753"/>
              <a:gd name="connsiteY10" fmla="*/ 55562 h 842602"/>
              <a:gd name="connsiteX11" fmla="*/ 394203 w 899753"/>
              <a:gd name="connsiteY11" fmla="*/ 449082 h 842602"/>
              <a:gd name="connsiteX12" fmla="*/ 672740 w 899753"/>
              <a:gd name="connsiteY12" fmla="*/ 727390 h 842602"/>
              <a:gd name="connsiteX13" fmla="*/ 394203 w 899753"/>
              <a:gd name="connsiteY13" fmla="*/ 842602 h 842602"/>
              <a:gd name="connsiteX14" fmla="*/ 0 w 899753"/>
              <a:gd name="connsiteY14" fmla="*/ 449082 h 842602"/>
              <a:gd name="connsiteX15" fmla="*/ 394203 w 899753"/>
              <a:gd name="connsiteY15" fmla="*/ 55562 h 842602"/>
              <a:gd name="connsiteX16" fmla="*/ 450850 w 899753"/>
              <a:gd name="connsiteY16" fmla="*/ 0 h 842602"/>
              <a:gd name="connsiteX17" fmla="*/ 844190 w 899753"/>
              <a:gd name="connsiteY17" fmla="*/ 393341 h 842602"/>
              <a:gd name="connsiteX18" fmla="*/ 450850 w 899753"/>
              <a:gd name="connsiteY18" fmla="*/ 393341 h 84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9753" h="842602">
                <a:moveTo>
                  <a:pt x="642085" y="505575"/>
                </a:moveTo>
                <a:lnTo>
                  <a:pt x="781355" y="645275"/>
                </a:lnTo>
                <a:cubicBezTo>
                  <a:pt x="810865" y="603763"/>
                  <a:pt x="830658" y="556113"/>
                  <a:pt x="838935" y="505575"/>
                </a:cubicBezTo>
                <a:close/>
                <a:moveTo>
                  <a:pt x="506413" y="449262"/>
                </a:moveTo>
                <a:lnTo>
                  <a:pt x="899753" y="449262"/>
                </a:lnTo>
                <a:cubicBezTo>
                  <a:pt x="899753" y="558279"/>
                  <a:pt x="855849" y="656827"/>
                  <a:pt x="784594" y="728301"/>
                </a:cubicBezTo>
                <a:close/>
                <a:moveTo>
                  <a:pt x="506990" y="61123"/>
                </a:moveTo>
                <a:lnTo>
                  <a:pt x="506990" y="336892"/>
                </a:lnTo>
                <a:lnTo>
                  <a:pt x="783372" y="336892"/>
                </a:lnTo>
                <a:cubicBezTo>
                  <a:pt x="759620" y="195951"/>
                  <a:pt x="648060" y="84493"/>
                  <a:pt x="506990" y="61123"/>
                </a:cubicBezTo>
                <a:close/>
                <a:moveTo>
                  <a:pt x="394203" y="55562"/>
                </a:moveTo>
                <a:lnTo>
                  <a:pt x="394203" y="449082"/>
                </a:lnTo>
                <a:lnTo>
                  <a:pt x="672740" y="727390"/>
                </a:lnTo>
                <a:cubicBezTo>
                  <a:pt x="601394" y="798678"/>
                  <a:pt x="502663" y="842602"/>
                  <a:pt x="394203" y="842602"/>
                </a:cubicBezTo>
                <a:cubicBezTo>
                  <a:pt x="176203" y="842602"/>
                  <a:pt x="0" y="666544"/>
                  <a:pt x="0" y="449082"/>
                </a:cubicBezTo>
                <a:cubicBezTo>
                  <a:pt x="0" y="231620"/>
                  <a:pt x="176203" y="55562"/>
                  <a:pt x="394203" y="55562"/>
                </a:cubicBezTo>
                <a:close/>
                <a:moveTo>
                  <a:pt x="450850" y="0"/>
                </a:moveTo>
                <a:cubicBezTo>
                  <a:pt x="668213" y="0"/>
                  <a:pt x="844190" y="176176"/>
                  <a:pt x="844190" y="393341"/>
                </a:cubicBezTo>
                <a:lnTo>
                  <a:pt x="450850" y="393341"/>
                </a:lnTo>
                <a:close/>
              </a:path>
            </a:pathLst>
          </a:custGeom>
          <a:solidFill>
            <a:srgbClr val="FFFFFF"/>
          </a:solid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494949"/>
              </a:solidFill>
              <a:effectLst/>
              <a:uLnTx/>
              <a:uFillTx/>
              <a:latin typeface="Roboto Condensed Light" panose="02000000000000000000" pitchFamily="2" charset="0"/>
              <a:ea typeface="+mn-lt"/>
              <a:cs typeface="+mn-lt"/>
            </a:endParaRPr>
          </a:p>
        </p:txBody>
      </p:sp>
      <p:sp>
        <p:nvSpPr>
          <p:cNvPr id="21" name="Text Placeholder 7">
            <a:extLst>
              <a:ext uri="{FF2B5EF4-FFF2-40B4-BE49-F238E27FC236}">
                <a16:creationId xmlns:a16="http://schemas.microsoft.com/office/drawing/2014/main" id="{F467799E-58F1-F389-8585-A0436A42AB34}"/>
              </a:ext>
            </a:extLst>
          </p:cNvPr>
          <p:cNvSpPr txBox="1">
            <a:spLocks/>
          </p:cNvSpPr>
          <p:nvPr/>
        </p:nvSpPr>
        <p:spPr>
          <a:xfrm>
            <a:off x="1403820" y="3676464"/>
            <a:ext cx="5880563" cy="546345"/>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1000"/>
              </a:spcBef>
              <a:spcAft>
                <a:spcPts val="0"/>
              </a:spcAft>
              <a:buClrTx/>
              <a:buSzTx/>
              <a:buFontTx/>
              <a:buNone/>
              <a:tabLst/>
              <a:defRPr/>
            </a:pPr>
            <a:r>
              <a:rPr kumimoji="0" lang="en-US" sz="1600" b="1" i="0" u="none" strike="noStrike" kern="1200" cap="none" spc="0" normalizeH="0" baseline="0" noProof="0">
                <a:ln>
                  <a:noFill/>
                </a:ln>
                <a:solidFill>
                  <a:srgbClr val="494949">
                    <a:lumMod val="50000"/>
                  </a:srgbClr>
                </a:solidFill>
                <a:effectLst/>
                <a:uLnTx/>
                <a:uFillTx/>
                <a:latin typeface="Roboto Condensed Light" panose="02000000000000000000" pitchFamily="2" charset="0"/>
                <a:ea typeface="+mn-lt"/>
                <a:cs typeface="+mn-lt"/>
              </a:rPr>
              <a:t>Agent </a:t>
            </a:r>
            <a:r>
              <a:rPr kumimoji="0" lang="en-US" sz="1600" b="1" i="0" u="none" strike="noStrike" kern="1200" cap="none" spc="0" normalizeH="0" baseline="0" noProof="0" err="1">
                <a:ln>
                  <a:noFill/>
                </a:ln>
                <a:solidFill>
                  <a:srgbClr val="494949">
                    <a:lumMod val="50000"/>
                  </a:srgbClr>
                </a:solidFill>
                <a:effectLst/>
                <a:uLnTx/>
                <a:uFillTx/>
                <a:latin typeface="Roboto Condensed Light" panose="02000000000000000000" pitchFamily="2" charset="0"/>
                <a:ea typeface="+mn-lt"/>
                <a:cs typeface="+mn-lt"/>
              </a:rPr>
              <a:t>Utilization</a:t>
            </a:r>
            <a:r>
              <a:rPr kumimoji="0" lang="en-US" sz="1600" b="1" i="0" u="none" strike="noStrike" kern="1200" cap="none" spc="0" normalizeH="0" baseline="0" noProof="0">
                <a:ln>
                  <a:noFill/>
                </a:ln>
                <a:solidFill>
                  <a:srgbClr val="494949">
                    <a:lumMod val="50000"/>
                  </a:srgbClr>
                </a:solidFill>
                <a:effectLst/>
                <a:uLnTx/>
                <a:uFillTx/>
                <a:latin typeface="Roboto Condensed Light" panose="02000000000000000000" pitchFamily="2" charset="0"/>
                <a:ea typeface="+mn-lt"/>
                <a:cs typeface="+mn-lt"/>
              </a:rPr>
              <a:t> Rate: </a:t>
            </a:r>
            <a:r>
              <a:rPr kumimoji="0" lang="en-US" sz="1600" b="0" i="0" u="none" strike="noStrike" kern="1200" cap="none" spc="0" normalizeH="0" baseline="0" noProof="0">
                <a:ln>
                  <a:noFill/>
                </a:ln>
                <a:solidFill>
                  <a:srgbClr val="494949">
                    <a:lumMod val="50000"/>
                  </a:srgbClr>
                </a:solidFill>
                <a:effectLst/>
                <a:uLnTx/>
                <a:uFillTx/>
                <a:latin typeface="Roboto Condensed Light" panose="02000000000000000000" pitchFamily="2" charset="0"/>
                <a:ea typeface="+mn-lt"/>
                <a:cs typeface="+mn-lt"/>
              </a:rPr>
              <a:t>Calculated by measuring the percentage of time that service desk agents spend on IT support tasks as opposed to their available time. </a:t>
            </a:r>
          </a:p>
        </p:txBody>
      </p:sp>
      <p:sp>
        <p:nvSpPr>
          <p:cNvPr id="13" name="Shape 19477">
            <a:extLst>
              <a:ext uri="{FF2B5EF4-FFF2-40B4-BE49-F238E27FC236}">
                <a16:creationId xmlns:a16="http://schemas.microsoft.com/office/drawing/2014/main" id="{69DD6DFA-F2F1-8442-6D31-A8B5E32C2109}"/>
              </a:ext>
              <a:ext uri="{C183D7F6-B498-43B3-948B-1728B52AA6E4}">
                <adec:decorative xmlns:adec="http://schemas.microsoft.com/office/drawing/2017/decorative" val="1"/>
              </a:ext>
            </a:extLst>
          </p:cNvPr>
          <p:cNvSpPr>
            <a:spLocks/>
          </p:cNvSpPr>
          <p:nvPr/>
        </p:nvSpPr>
        <p:spPr>
          <a:xfrm>
            <a:off x="339080" y="4511416"/>
            <a:ext cx="676747" cy="676746"/>
          </a:xfrm>
          <a:prstGeom prst="ellipse">
            <a:avLst/>
          </a:prstGeom>
          <a:solidFill>
            <a:srgbClr val="5090C4"/>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32" b="0" i="0" u="none" strike="noStrike" kern="0" cap="none" spc="0" normalizeH="0" baseline="0" noProof="0">
              <a:ln>
                <a:noFill/>
              </a:ln>
              <a:solidFill>
                <a:srgbClr val="494949"/>
              </a:solidFill>
              <a:effectLst/>
              <a:uLnTx/>
              <a:uFillTx/>
              <a:latin typeface="Roboto Condensed Light" panose="02000000000000000000" pitchFamily="2" charset="0"/>
              <a:ea typeface="+mn-lt"/>
              <a:cs typeface="+mn-lt"/>
            </a:endParaRPr>
          </a:p>
        </p:txBody>
      </p:sp>
      <p:sp>
        <p:nvSpPr>
          <p:cNvPr id="12" name="Freeform 58">
            <a:extLst>
              <a:ext uri="{FF2B5EF4-FFF2-40B4-BE49-F238E27FC236}">
                <a16:creationId xmlns:a16="http://schemas.microsoft.com/office/drawing/2014/main" id="{878AC361-4E04-5262-5392-443DD630C775}"/>
              </a:ext>
              <a:ext uri="{C183D7F6-B498-43B3-948B-1728B52AA6E4}">
                <adec:decorative xmlns:adec="http://schemas.microsoft.com/office/drawing/2017/decorative" val="1"/>
              </a:ext>
            </a:extLst>
          </p:cNvPr>
          <p:cNvSpPr>
            <a:spLocks/>
          </p:cNvSpPr>
          <p:nvPr/>
        </p:nvSpPr>
        <p:spPr bwMode="auto">
          <a:xfrm>
            <a:off x="527146" y="4677654"/>
            <a:ext cx="300614" cy="344271"/>
          </a:xfrm>
          <a:custGeom>
            <a:avLst/>
            <a:gdLst>
              <a:gd name="connsiteX0" fmla="*/ 365630 w 787040"/>
              <a:gd name="connsiteY0" fmla="*/ 366455 h 901340"/>
              <a:gd name="connsiteX1" fmla="*/ 365630 w 787040"/>
              <a:gd name="connsiteY1" fmla="*/ 394569 h 901340"/>
              <a:gd name="connsiteX2" fmla="*/ 365630 w 787040"/>
              <a:gd name="connsiteY2" fmla="*/ 422683 h 901340"/>
              <a:gd name="connsiteX3" fmla="*/ 281060 w 787040"/>
              <a:gd name="connsiteY3" fmla="*/ 507025 h 901340"/>
              <a:gd name="connsiteX4" fmla="*/ 365630 w 787040"/>
              <a:gd name="connsiteY4" fmla="*/ 591727 h 901340"/>
              <a:gd name="connsiteX5" fmla="*/ 421770 w 787040"/>
              <a:gd name="connsiteY5" fmla="*/ 591727 h 901340"/>
              <a:gd name="connsiteX6" fmla="*/ 449840 w 787040"/>
              <a:gd name="connsiteY6" fmla="*/ 619841 h 901340"/>
              <a:gd name="connsiteX7" fmla="*/ 421770 w 787040"/>
              <a:gd name="connsiteY7" fmla="*/ 647955 h 901340"/>
              <a:gd name="connsiteX8" fmla="*/ 365630 w 787040"/>
              <a:gd name="connsiteY8" fmla="*/ 647955 h 901340"/>
              <a:gd name="connsiteX9" fmla="*/ 337560 w 787040"/>
              <a:gd name="connsiteY9" fmla="*/ 647955 h 901340"/>
              <a:gd name="connsiteX10" fmla="*/ 309490 w 787040"/>
              <a:gd name="connsiteY10" fmla="*/ 647955 h 901340"/>
              <a:gd name="connsiteX11" fmla="*/ 309490 w 787040"/>
              <a:gd name="connsiteY11" fmla="*/ 704182 h 901340"/>
              <a:gd name="connsiteX12" fmla="*/ 337560 w 787040"/>
              <a:gd name="connsiteY12" fmla="*/ 704182 h 901340"/>
              <a:gd name="connsiteX13" fmla="*/ 365630 w 787040"/>
              <a:gd name="connsiteY13" fmla="*/ 704182 h 901340"/>
              <a:gd name="connsiteX14" fmla="*/ 365630 w 787040"/>
              <a:gd name="connsiteY14" fmla="*/ 732296 h 901340"/>
              <a:gd name="connsiteX15" fmla="*/ 365630 w 787040"/>
              <a:gd name="connsiteY15" fmla="*/ 760410 h 901340"/>
              <a:gd name="connsiteX16" fmla="*/ 421770 w 787040"/>
              <a:gd name="connsiteY16" fmla="*/ 760410 h 901340"/>
              <a:gd name="connsiteX17" fmla="*/ 421770 w 787040"/>
              <a:gd name="connsiteY17" fmla="*/ 732296 h 901340"/>
              <a:gd name="connsiteX18" fmla="*/ 421770 w 787040"/>
              <a:gd name="connsiteY18" fmla="*/ 704182 h 901340"/>
              <a:gd name="connsiteX19" fmla="*/ 505980 w 787040"/>
              <a:gd name="connsiteY19" fmla="*/ 619841 h 901340"/>
              <a:gd name="connsiteX20" fmla="*/ 421770 w 787040"/>
              <a:gd name="connsiteY20" fmla="*/ 535139 h 901340"/>
              <a:gd name="connsiteX21" fmla="*/ 365630 w 787040"/>
              <a:gd name="connsiteY21" fmla="*/ 535139 h 901340"/>
              <a:gd name="connsiteX22" fmla="*/ 337560 w 787040"/>
              <a:gd name="connsiteY22" fmla="*/ 507025 h 901340"/>
              <a:gd name="connsiteX23" fmla="*/ 365630 w 787040"/>
              <a:gd name="connsiteY23" fmla="*/ 478911 h 901340"/>
              <a:gd name="connsiteX24" fmla="*/ 421770 w 787040"/>
              <a:gd name="connsiteY24" fmla="*/ 478911 h 901340"/>
              <a:gd name="connsiteX25" fmla="*/ 449840 w 787040"/>
              <a:gd name="connsiteY25" fmla="*/ 478911 h 901340"/>
              <a:gd name="connsiteX26" fmla="*/ 477910 w 787040"/>
              <a:gd name="connsiteY26" fmla="*/ 478911 h 901340"/>
              <a:gd name="connsiteX27" fmla="*/ 477910 w 787040"/>
              <a:gd name="connsiteY27" fmla="*/ 422683 h 901340"/>
              <a:gd name="connsiteX28" fmla="*/ 449840 w 787040"/>
              <a:gd name="connsiteY28" fmla="*/ 422683 h 901340"/>
              <a:gd name="connsiteX29" fmla="*/ 421770 w 787040"/>
              <a:gd name="connsiteY29" fmla="*/ 422683 h 901340"/>
              <a:gd name="connsiteX30" fmla="*/ 421770 w 787040"/>
              <a:gd name="connsiteY30" fmla="*/ 394569 h 901340"/>
              <a:gd name="connsiteX31" fmla="*/ 421770 w 787040"/>
              <a:gd name="connsiteY31" fmla="*/ 366455 h 901340"/>
              <a:gd name="connsiteX32" fmla="*/ 270624 w 787040"/>
              <a:gd name="connsiteY32" fmla="*/ 254000 h 901340"/>
              <a:gd name="connsiteX33" fmla="*/ 516776 w 787040"/>
              <a:gd name="connsiteY33" fmla="*/ 254000 h 901340"/>
              <a:gd name="connsiteX34" fmla="*/ 645970 w 787040"/>
              <a:gd name="connsiteY34" fmla="*/ 368618 h 901340"/>
              <a:gd name="connsiteX35" fmla="*/ 787040 w 787040"/>
              <a:gd name="connsiteY35" fmla="*/ 684358 h 901340"/>
              <a:gd name="connsiteX36" fmla="*/ 787040 w 787040"/>
              <a:gd name="connsiteY36" fmla="*/ 856646 h 901340"/>
              <a:gd name="connsiteX37" fmla="*/ 742776 w 787040"/>
              <a:gd name="connsiteY37" fmla="*/ 901340 h 901340"/>
              <a:gd name="connsiteX38" fmla="*/ 44624 w 787040"/>
              <a:gd name="connsiteY38" fmla="*/ 901340 h 901340"/>
              <a:gd name="connsiteX39" fmla="*/ 0 w 787040"/>
              <a:gd name="connsiteY39" fmla="*/ 856646 h 901340"/>
              <a:gd name="connsiteX40" fmla="*/ 0 w 787040"/>
              <a:gd name="connsiteY40" fmla="*/ 684358 h 901340"/>
              <a:gd name="connsiteX41" fmla="*/ 141790 w 787040"/>
              <a:gd name="connsiteY41" fmla="*/ 368618 h 901340"/>
              <a:gd name="connsiteX42" fmla="*/ 196850 w 787040"/>
              <a:gd name="connsiteY42" fmla="*/ 0 h 901340"/>
              <a:gd name="connsiteX43" fmla="*/ 590191 w 787040"/>
              <a:gd name="connsiteY43" fmla="*/ 0 h 901340"/>
              <a:gd name="connsiteX44" fmla="*/ 590191 w 787040"/>
              <a:gd name="connsiteY44" fmla="*/ 28019 h 901340"/>
              <a:gd name="connsiteX45" fmla="*/ 554236 w 787040"/>
              <a:gd name="connsiteY45" fmla="*/ 146201 h 901340"/>
              <a:gd name="connsiteX46" fmla="*/ 520799 w 787040"/>
              <a:gd name="connsiteY46" fmla="*/ 196491 h 901340"/>
              <a:gd name="connsiteX47" fmla="*/ 266242 w 787040"/>
              <a:gd name="connsiteY47" fmla="*/ 196491 h 901340"/>
              <a:gd name="connsiteX48" fmla="*/ 232804 w 787040"/>
              <a:gd name="connsiteY48" fmla="*/ 146201 h 901340"/>
              <a:gd name="connsiteX49" fmla="*/ 196850 w 787040"/>
              <a:gd name="connsiteY49" fmla="*/ 28019 h 90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7040" h="901340">
                <a:moveTo>
                  <a:pt x="365630" y="366455"/>
                </a:moveTo>
                <a:lnTo>
                  <a:pt x="365630" y="394569"/>
                </a:lnTo>
                <a:lnTo>
                  <a:pt x="365630" y="422683"/>
                </a:lnTo>
                <a:cubicBezTo>
                  <a:pt x="319207" y="422683"/>
                  <a:pt x="281060" y="460529"/>
                  <a:pt x="281060" y="507025"/>
                </a:cubicBezTo>
                <a:cubicBezTo>
                  <a:pt x="281060" y="553881"/>
                  <a:pt x="319207" y="591727"/>
                  <a:pt x="365630" y="591727"/>
                </a:cubicBezTo>
                <a:lnTo>
                  <a:pt x="421770" y="591727"/>
                </a:lnTo>
                <a:cubicBezTo>
                  <a:pt x="437245" y="591727"/>
                  <a:pt x="449840" y="604342"/>
                  <a:pt x="449840" y="619841"/>
                </a:cubicBezTo>
                <a:cubicBezTo>
                  <a:pt x="449840" y="635339"/>
                  <a:pt x="437245" y="647955"/>
                  <a:pt x="421770" y="647955"/>
                </a:cubicBezTo>
                <a:lnTo>
                  <a:pt x="365630" y="647955"/>
                </a:lnTo>
                <a:lnTo>
                  <a:pt x="337560" y="647955"/>
                </a:lnTo>
                <a:lnTo>
                  <a:pt x="309490" y="647955"/>
                </a:lnTo>
                <a:lnTo>
                  <a:pt x="309490" y="704182"/>
                </a:lnTo>
                <a:lnTo>
                  <a:pt x="337560" y="704182"/>
                </a:lnTo>
                <a:lnTo>
                  <a:pt x="365630" y="704182"/>
                </a:lnTo>
                <a:lnTo>
                  <a:pt x="365630" y="732296"/>
                </a:lnTo>
                <a:lnTo>
                  <a:pt x="365630" y="760410"/>
                </a:lnTo>
                <a:lnTo>
                  <a:pt x="421770" y="760410"/>
                </a:lnTo>
                <a:lnTo>
                  <a:pt x="421770" y="732296"/>
                </a:lnTo>
                <a:lnTo>
                  <a:pt x="421770" y="704182"/>
                </a:lnTo>
                <a:cubicBezTo>
                  <a:pt x="468194" y="704182"/>
                  <a:pt x="505980" y="666337"/>
                  <a:pt x="505980" y="619841"/>
                </a:cubicBezTo>
                <a:cubicBezTo>
                  <a:pt x="505980" y="573345"/>
                  <a:pt x="468194" y="535139"/>
                  <a:pt x="421770" y="535139"/>
                </a:cubicBezTo>
                <a:lnTo>
                  <a:pt x="365630" y="535139"/>
                </a:lnTo>
                <a:cubicBezTo>
                  <a:pt x="350156" y="535139"/>
                  <a:pt x="337560" y="522884"/>
                  <a:pt x="337560" y="507025"/>
                </a:cubicBezTo>
                <a:cubicBezTo>
                  <a:pt x="337560" y="491887"/>
                  <a:pt x="350156" y="478911"/>
                  <a:pt x="365630" y="478911"/>
                </a:cubicBezTo>
                <a:lnTo>
                  <a:pt x="421770" y="478911"/>
                </a:lnTo>
                <a:lnTo>
                  <a:pt x="449840" y="478911"/>
                </a:lnTo>
                <a:lnTo>
                  <a:pt x="477910" y="478911"/>
                </a:lnTo>
                <a:lnTo>
                  <a:pt x="477910" y="422683"/>
                </a:lnTo>
                <a:lnTo>
                  <a:pt x="449840" y="422683"/>
                </a:lnTo>
                <a:lnTo>
                  <a:pt x="421770" y="422683"/>
                </a:lnTo>
                <a:lnTo>
                  <a:pt x="421770" y="394569"/>
                </a:lnTo>
                <a:lnTo>
                  <a:pt x="421770" y="366455"/>
                </a:lnTo>
                <a:close/>
                <a:moveTo>
                  <a:pt x="270624" y="254000"/>
                </a:moveTo>
                <a:lnTo>
                  <a:pt x="516776" y="254000"/>
                </a:lnTo>
                <a:lnTo>
                  <a:pt x="645970" y="368618"/>
                </a:lnTo>
                <a:cubicBezTo>
                  <a:pt x="735579" y="448634"/>
                  <a:pt x="787040" y="563613"/>
                  <a:pt x="787040" y="684358"/>
                </a:cubicBezTo>
                <a:lnTo>
                  <a:pt x="787040" y="856646"/>
                </a:lnTo>
                <a:lnTo>
                  <a:pt x="742776" y="901340"/>
                </a:lnTo>
                <a:lnTo>
                  <a:pt x="44624" y="901340"/>
                </a:lnTo>
                <a:lnTo>
                  <a:pt x="0" y="856646"/>
                </a:lnTo>
                <a:lnTo>
                  <a:pt x="0" y="684358"/>
                </a:lnTo>
                <a:cubicBezTo>
                  <a:pt x="0" y="563613"/>
                  <a:pt x="51822" y="448634"/>
                  <a:pt x="141790" y="368618"/>
                </a:cubicBezTo>
                <a:close/>
                <a:moveTo>
                  <a:pt x="196850" y="0"/>
                </a:moveTo>
                <a:lnTo>
                  <a:pt x="590191" y="0"/>
                </a:lnTo>
                <a:lnTo>
                  <a:pt x="590191" y="28019"/>
                </a:lnTo>
                <a:cubicBezTo>
                  <a:pt x="590191" y="70047"/>
                  <a:pt x="577607" y="110998"/>
                  <a:pt x="554236" y="146201"/>
                </a:cubicBezTo>
                <a:lnTo>
                  <a:pt x="520799" y="196491"/>
                </a:lnTo>
                <a:lnTo>
                  <a:pt x="266242" y="196491"/>
                </a:lnTo>
                <a:lnTo>
                  <a:pt x="232804" y="146201"/>
                </a:lnTo>
                <a:cubicBezTo>
                  <a:pt x="209434" y="110998"/>
                  <a:pt x="196850" y="70047"/>
                  <a:pt x="196850" y="28019"/>
                </a:cubicBezTo>
                <a:close/>
              </a:path>
            </a:pathLst>
          </a:custGeom>
          <a:solidFill>
            <a:srgbClr val="FFFFFF"/>
          </a:solid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494949"/>
              </a:solidFill>
              <a:effectLst/>
              <a:uLnTx/>
              <a:uFillTx/>
              <a:latin typeface="Roboto Condensed Light" panose="02000000000000000000" pitchFamily="2" charset="0"/>
              <a:ea typeface="+mn-lt"/>
              <a:cs typeface="+mn-lt"/>
            </a:endParaRPr>
          </a:p>
        </p:txBody>
      </p:sp>
      <p:sp>
        <p:nvSpPr>
          <p:cNvPr id="22" name="Text Placeholder 7">
            <a:extLst>
              <a:ext uri="{FF2B5EF4-FFF2-40B4-BE49-F238E27FC236}">
                <a16:creationId xmlns:a16="http://schemas.microsoft.com/office/drawing/2014/main" id="{3A5C0E5E-D0D5-EC96-A5BC-D41416B6EDF3}"/>
              </a:ext>
            </a:extLst>
          </p:cNvPr>
          <p:cNvSpPr txBox="1">
            <a:spLocks/>
          </p:cNvSpPr>
          <p:nvPr/>
        </p:nvSpPr>
        <p:spPr>
          <a:xfrm>
            <a:off x="1402328" y="4576617"/>
            <a:ext cx="5880563" cy="546345"/>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1000"/>
              </a:spcBef>
              <a:spcAft>
                <a:spcPts val="0"/>
              </a:spcAft>
              <a:buClrTx/>
              <a:buSzTx/>
              <a:buFontTx/>
              <a:buNone/>
              <a:tabLst/>
              <a:defRPr/>
            </a:pPr>
            <a:r>
              <a:rPr kumimoji="0" lang="en-US" sz="1600" b="1" i="0" u="none" strike="noStrike" kern="1200" cap="none" spc="0" normalizeH="0" baseline="0" noProof="0">
                <a:ln>
                  <a:noFill/>
                </a:ln>
                <a:solidFill>
                  <a:srgbClr val="494949">
                    <a:lumMod val="50000"/>
                  </a:srgbClr>
                </a:solidFill>
                <a:effectLst/>
                <a:uLnTx/>
                <a:uFillTx/>
                <a:latin typeface="Roboto Condensed Light" panose="02000000000000000000" pitchFamily="2" charset="0"/>
                <a:ea typeface="+mn-lt"/>
                <a:cs typeface="+mn-lt"/>
              </a:rPr>
              <a:t>Cost Per Ticket: </a:t>
            </a:r>
            <a:r>
              <a:rPr kumimoji="0" lang="en-US" sz="1600" b="0" i="0" u="none" strike="noStrike" kern="1200" cap="none" spc="0" normalizeH="0" baseline="0" noProof="0">
                <a:ln>
                  <a:noFill/>
                </a:ln>
                <a:solidFill>
                  <a:srgbClr val="494949">
                    <a:lumMod val="50000"/>
                  </a:srgbClr>
                </a:solidFill>
                <a:effectLst/>
                <a:uLnTx/>
                <a:uFillTx/>
                <a:latin typeface="Roboto Condensed Light" panose="02000000000000000000" pitchFamily="2" charset="0"/>
                <a:ea typeface="+mn-lt"/>
                <a:cs typeface="+mn-lt"/>
              </a:rPr>
              <a:t>Average cost of ticket resolution, which will be essential to analyzing the ROI of AI implementation in the service desk. </a:t>
            </a:r>
          </a:p>
        </p:txBody>
      </p:sp>
      <p:sp>
        <p:nvSpPr>
          <p:cNvPr id="20" name="Shape 19477">
            <a:extLst>
              <a:ext uri="{FF2B5EF4-FFF2-40B4-BE49-F238E27FC236}">
                <a16:creationId xmlns:a16="http://schemas.microsoft.com/office/drawing/2014/main" id="{B809AB57-736C-2309-BD59-144C82758380}"/>
              </a:ext>
              <a:ext uri="{C183D7F6-B498-43B3-948B-1728B52AA6E4}">
                <adec:decorative xmlns:adec="http://schemas.microsoft.com/office/drawing/2017/decorative" val="1"/>
              </a:ext>
            </a:extLst>
          </p:cNvPr>
          <p:cNvSpPr>
            <a:spLocks/>
          </p:cNvSpPr>
          <p:nvPr/>
        </p:nvSpPr>
        <p:spPr>
          <a:xfrm>
            <a:off x="339080" y="5358293"/>
            <a:ext cx="676747" cy="676746"/>
          </a:xfrm>
          <a:prstGeom prst="ellipse">
            <a:avLst/>
          </a:prstGeom>
          <a:solidFill>
            <a:srgbClr val="00B050"/>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32" b="0" i="0" u="none" strike="noStrike" kern="0" cap="none" spc="0" normalizeH="0" baseline="0" noProof="0">
              <a:ln>
                <a:noFill/>
              </a:ln>
              <a:solidFill>
                <a:srgbClr val="494949"/>
              </a:solidFill>
              <a:effectLst/>
              <a:uLnTx/>
              <a:uFillTx/>
              <a:latin typeface="Roboto Condensed Light" panose="02000000000000000000" pitchFamily="2" charset="0"/>
              <a:ea typeface="+mn-lt"/>
              <a:cs typeface="+mn-lt"/>
            </a:endParaRPr>
          </a:p>
        </p:txBody>
      </p:sp>
      <p:sp>
        <p:nvSpPr>
          <p:cNvPr id="19" name="Freeform 858">
            <a:extLst>
              <a:ext uri="{FF2B5EF4-FFF2-40B4-BE49-F238E27FC236}">
                <a16:creationId xmlns:a16="http://schemas.microsoft.com/office/drawing/2014/main" id="{36E61DEA-101E-7B00-FE55-C20B724E4333}"/>
              </a:ext>
              <a:ext uri="{C183D7F6-B498-43B3-948B-1728B52AA6E4}">
                <adec:decorative xmlns:adec="http://schemas.microsoft.com/office/drawing/2017/decorative" val="1"/>
              </a:ext>
            </a:extLst>
          </p:cNvPr>
          <p:cNvSpPr>
            <a:spLocks/>
          </p:cNvSpPr>
          <p:nvPr/>
        </p:nvSpPr>
        <p:spPr bwMode="auto">
          <a:xfrm>
            <a:off x="428826" y="5448038"/>
            <a:ext cx="497255" cy="497257"/>
          </a:xfrm>
          <a:custGeom>
            <a:avLst/>
            <a:gdLst/>
            <a:ahLst/>
            <a:cxnLst/>
            <a:rect l="0" t="0" r="r" b="b"/>
            <a:pathLst>
              <a:path w="306027" h="306028">
                <a:moveTo>
                  <a:pt x="104598" y="188913"/>
                </a:moveTo>
                <a:cubicBezTo>
                  <a:pt x="107068" y="188913"/>
                  <a:pt x="109184" y="191095"/>
                  <a:pt x="109184" y="193640"/>
                </a:cubicBezTo>
                <a:lnTo>
                  <a:pt x="109184" y="248909"/>
                </a:lnTo>
                <a:cubicBezTo>
                  <a:pt x="109184" y="251455"/>
                  <a:pt x="107068" y="253636"/>
                  <a:pt x="104598" y="253636"/>
                </a:cubicBezTo>
                <a:cubicBezTo>
                  <a:pt x="102129" y="253636"/>
                  <a:pt x="100012" y="251455"/>
                  <a:pt x="100012" y="248909"/>
                </a:cubicBezTo>
                <a:lnTo>
                  <a:pt x="100012" y="193640"/>
                </a:lnTo>
                <a:cubicBezTo>
                  <a:pt x="100012" y="191095"/>
                  <a:pt x="102129" y="188913"/>
                  <a:pt x="104598" y="188913"/>
                </a:cubicBezTo>
                <a:close/>
                <a:moveTo>
                  <a:pt x="199658" y="168275"/>
                </a:moveTo>
                <a:cubicBezTo>
                  <a:pt x="202223" y="168275"/>
                  <a:pt x="204421" y="170457"/>
                  <a:pt x="204421" y="173002"/>
                </a:cubicBezTo>
                <a:lnTo>
                  <a:pt x="204421" y="228272"/>
                </a:lnTo>
                <a:cubicBezTo>
                  <a:pt x="204421" y="230818"/>
                  <a:pt x="202223" y="232999"/>
                  <a:pt x="199658" y="232999"/>
                </a:cubicBezTo>
                <a:cubicBezTo>
                  <a:pt x="197094" y="232999"/>
                  <a:pt x="195262" y="230818"/>
                  <a:pt x="195262" y="228272"/>
                </a:cubicBezTo>
                <a:lnTo>
                  <a:pt x="195262" y="173002"/>
                </a:lnTo>
                <a:cubicBezTo>
                  <a:pt x="195262" y="170457"/>
                  <a:pt x="197094" y="168275"/>
                  <a:pt x="199658" y="168275"/>
                </a:cubicBezTo>
                <a:close/>
                <a:moveTo>
                  <a:pt x="166891" y="149589"/>
                </a:moveTo>
                <a:cubicBezTo>
                  <a:pt x="158240" y="149589"/>
                  <a:pt x="150670" y="154275"/>
                  <a:pt x="147066" y="161845"/>
                </a:cubicBezTo>
                <a:cubicBezTo>
                  <a:pt x="160763" y="165089"/>
                  <a:pt x="171577" y="177345"/>
                  <a:pt x="171577" y="192484"/>
                </a:cubicBezTo>
                <a:lnTo>
                  <a:pt x="171577" y="246552"/>
                </a:lnTo>
                <a:cubicBezTo>
                  <a:pt x="171216" y="256645"/>
                  <a:pt x="163286" y="264575"/>
                  <a:pt x="153194" y="264575"/>
                </a:cubicBezTo>
                <a:cubicBezTo>
                  <a:pt x="143101" y="264575"/>
                  <a:pt x="135171" y="256645"/>
                  <a:pt x="135171" y="246552"/>
                </a:cubicBezTo>
                <a:lnTo>
                  <a:pt x="135171" y="197170"/>
                </a:lnTo>
                <a:cubicBezTo>
                  <a:pt x="135171" y="194647"/>
                  <a:pt x="137334" y="192484"/>
                  <a:pt x="139857" y="192484"/>
                </a:cubicBezTo>
                <a:cubicBezTo>
                  <a:pt x="142380" y="192484"/>
                  <a:pt x="144543" y="194647"/>
                  <a:pt x="144543" y="197170"/>
                </a:cubicBezTo>
                <a:lnTo>
                  <a:pt x="144543" y="246552"/>
                </a:lnTo>
                <a:cubicBezTo>
                  <a:pt x="144543" y="251238"/>
                  <a:pt x="148508" y="255203"/>
                  <a:pt x="153194" y="255203"/>
                </a:cubicBezTo>
                <a:cubicBezTo>
                  <a:pt x="157880" y="255203"/>
                  <a:pt x="162205" y="251238"/>
                  <a:pt x="162205" y="246552"/>
                </a:cubicBezTo>
                <a:lnTo>
                  <a:pt x="162205" y="192484"/>
                </a:lnTo>
                <a:cubicBezTo>
                  <a:pt x="162205" y="180228"/>
                  <a:pt x="152112" y="170135"/>
                  <a:pt x="139857" y="170135"/>
                </a:cubicBezTo>
                <a:lnTo>
                  <a:pt x="110299" y="170135"/>
                </a:lnTo>
                <a:lnTo>
                  <a:pt x="110299" y="175542"/>
                </a:lnTo>
                <a:cubicBezTo>
                  <a:pt x="110299" y="178426"/>
                  <a:pt x="108137" y="180228"/>
                  <a:pt x="105614" y="180228"/>
                </a:cubicBezTo>
                <a:cubicBezTo>
                  <a:pt x="103090" y="180228"/>
                  <a:pt x="100928" y="178426"/>
                  <a:pt x="100928" y="175542"/>
                </a:cubicBezTo>
                <a:lnTo>
                  <a:pt x="100928" y="170135"/>
                </a:lnTo>
                <a:lnTo>
                  <a:pt x="71370" y="170135"/>
                </a:lnTo>
                <a:cubicBezTo>
                  <a:pt x="59115" y="170135"/>
                  <a:pt x="49382" y="180228"/>
                  <a:pt x="49382" y="192484"/>
                </a:cubicBezTo>
                <a:lnTo>
                  <a:pt x="49382" y="222762"/>
                </a:lnTo>
                <a:cubicBezTo>
                  <a:pt x="54429" y="230332"/>
                  <a:pt x="60196" y="237541"/>
                  <a:pt x="66684" y="243308"/>
                </a:cubicBezTo>
                <a:lnTo>
                  <a:pt x="66684" y="197170"/>
                </a:lnTo>
                <a:cubicBezTo>
                  <a:pt x="66684" y="194647"/>
                  <a:pt x="68847" y="192484"/>
                  <a:pt x="71370" y="192484"/>
                </a:cubicBezTo>
                <a:cubicBezTo>
                  <a:pt x="73893" y="192484"/>
                  <a:pt x="76056" y="194647"/>
                  <a:pt x="76056" y="197170"/>
                </a:cubicBezTo>
                <a:lnTo>
                  <a:pt x="76056" y="251599"/>
                </a:lnTo>
                <a:cubicBezTo>
                  <a:pt x="97323" y="268180"/>
                  <a:pt x="123997" y="278272"/>
                  <a:pt x="152833" y="278272"/>
                </a:cubicBezTo>
                <a:cubicBezTo>
                  <a:pt x="182391" y="278272"/>
                  <a:pt x="209064" y="268180"/>
                  <a:pt x="230331" y="251238"/>
                </a:cubicBezTo>
                <a:lnTo>
                  <a:pt x="230331" y="176624"/>
                </a:lnTo>
                <a:cubicBezTo>
                  <a:pt x="230331" y="174100"/>
                  <a:pt x="232494" y="171938"/>
                  <a:pt x="235017" y="171938"/>
                </a:cubicBezTo>
                <a:cubicBezTo>
                  <a:pt x="237540" y="171938"/>
                  <a:pt x="239703" y="174100"/>
                  <a:pt x="239703" y="176624"/>
                </a:cubicBezTo>
                <a:lnTo>
                  <a:pt x="239703" y="243308"/>
                </a:lnTo>
                <a:cubicBezTo>
                  <a:pt x="246191" y="236820"/>
                  <a:pt x="252319" y="229611"/>
                  <a:pt x="257365" y="222041"/>
                </a:cubicBezTo>
                <a:lnTo>
                  <a:pt x="257365" y="171938"/>
                </a:lnTo>
                <a:cubicBezTo>
                  <a:pt x="257365" y="159682"/>
                  <a:pt x="247272" y="149589"/>
                  <a:pt x="235017" y="149589"/>
                </a:cubicBezTo>
                <a:lnTo>
                  <a:pt x="205460" y="149589"/>
                </a:lnTo>
                <a:lnTo>
                  <a:pt x="205460" y="154996"/>
                </a:lnTo>
                <a:cubicBezTo>
                  <a:pt x="205460" y="157519"/>
                  <a:pt x="203297" y="159682"/>
                  <a:pt x="200774" y="159682"/>
                </a:cubicBezTo>
                <a:cubicBezTo>
                  <a:pt x="198251" y="159682"/>
                  <a:pt x="196448" y="157519"/>
                  <a:pt x="196448" y="154996"/>
                </a:cubicBezTo>
                <a:lnTo>
                  <a:pt x="196448" y="149589"/>
                </a:lnTo>
                <a:lnTo>
                  <a:pt x="166891" y="149589"/>
                </a:lnTo>
                <a:close/>
                <a:moveTo>
                  <a:pt x="104593" y="101539"/>
                </a:moveTo>
                <a:cubicBezTo>
                  <a:pt x="94036" y="101539"/>
                  <a:pt x="85664" y="109912"/>
                  <a:pt x="85664" y="120468"/>
                </a:cubicBezTo>
                <a:cubicBezTo>
                  <a:pt x="85664" y="131024"/>
                  <a:pt x="94036" y="139761"/>
                  <a:pt x="104593" y="139761"/>
                </a:cubicBezTo>
                <a:cubicBezTo>
                  <a:pt x="115149" y="139761"/>
                  <a:pt x="123886" y="131024"/>
                  <a:pt x="123886" y="120468"/>
                </a:cubicBezTo>
                <a:cubicBezTo>
                  <a:pt x="123886" y="109912"/>
                  <a:pt x="115149" y="101539"/>
                  <a:pt x="104593" y="101539"/>
                </a:cubicBezTo>
                <a:close/>
                <a:moveTo>
                  <a:pt x="104593" y="92075"/>
                </a:moveTo>
                <a:cubicBezTo>
                  <a:pt x="120246" y="92075"/>
                  <a:pt x="132986" y="104815"/>
                  <a:pt x="132986" y="120468"/>
                </a:cubicBezTo>
                <a:cubicBezTo>
                  <a:pt x="132986" y="136121"/>
                  <a:pt x="120246" y="148861"/>
                  <a:pt x="104593" y="148861"/>
                </a:cubicBezTo>
                <a:cubicBezTo>
                  <a:pt x="88940" y="148861"/>
                  <a:pt x="76200" y="136121"/>
                  <a:pt x="76200" y="120468"/>
                </a:cubicBezTo>
                <a:cubicBezTo>
                  <a:pt x="76200" y="104815"/>
                  <a:pt x="88940" y="92075"/>
                  <a:pt x="104593" y="92075"/>
                </a:cubicBezTo>
                <a:close/>
                <a:moveTo>
                  <a:pt x="199843" y="80902"/>
                </a:moveTo>
                <a:cubicBezTo>
                  <a:pt x="189287" y="80902"/>
                  <a:pt x="180914" y="89275"/>
                  <a:pt x="180914" y="99831"/>
                </a:cubicBezTo>
                <a:cubicBezTo>
                  <a:pt x="180914" y="110387"/>
                  <a:pt x="189287" y="119124"/>
                  <a:pt x="199843" y="119124"/>
                </a:cubicBezTo>
                <a:cubicBezTo>
                  <a:pt x="210764" y="119124"/>
                  <a:pt x="219136" y="110387"/>
                  <a:pt x="219136" y="99831"/>
                </a:cubicBezTo>
                <a:cubicBezTo>
                  <a:pt x="219136" y="89275"/>
                  <a:pt x="210764" y="80902"/>
                  <a:pt x="199843" y="80902"/>
                </a:cubicBezTo>
                <a:close/>
                <a:moveTo>
                  <a:pt x="199843" y="71438"/>
                </a:moveTo>
                <a:cubicBezTo>
                  <a:pt x="215860" y="71438"/>
                  <a:pt x="228236" y="84178"/>
                  <a:pt x="228236" y="99831"/>
                </a:cubicBezTo>
                <a:cubicBezTo>
                  <a:pt x="228236" y="115484"/>
                  <a:pt x="215860" y="128224"/>
                  <a:pt x="199843" y="128224"/>
                </a:cubicBezTo>
                <a:cubicBezTo>
                  <a:pt x="184191" y="128224"/>
                  <a:pt x="171450" y="115484"/>
                  <a:pt x="171450" y="99831"/>
                </a:cubicBezTo>
                <a:cubicBezTo>
                  <a:pt x="171450" y="84178"/>
                  <a:pt x="184191" y="71438"/>
                  <a:pt x="199843" y="71438"/>
                </a:cubicBezTo>
                <a:close/>
                <a:moveTo>
                  <a:pt x="152833" y="27755"/>
                </a:moveTo>
                <a:cubicBezTo>
                  <a:pt x="83986" y="27755"/>
                  <a:pt x="27755" y="83986"/>
                  <a:pt x="27755" y="153194"/>
                </a:cubicBezTo>
                <a:cubicBezTo>
                  <a:pt x="27755" y="172298"/>
                  <a:pt x="32441" y="190321"/>
                  <a:pt x="40010" y="206542"/>
                </a:cubicBezTo>
                <a:lnTo>
                  <a:pt x="40010" y="192484"/>
                </a:lnTo>
                <a:cubicBezTo>
                  <a:pt x="40010" y="175182"/>
                  <a:pt x="54068" y="161124"/>
                  <a:pt x="71370" y="161124"/>
                </a:cubicBezTo>
                <a:lnTo>
                  <a:pt x="137334" y="161124"/>
                </a:lnTo>
                <a:cubicBezTo>
                  <a:pt x="141659" y="148508"/>
                  <a:pt x="153554" y="140578"/>
                  <a:pt x="166891" y="140578"/>
                </a:cubicBezTo>
                <a:lnTo>
                  <a:pt x="235017" y="140578"/>
                </a:lnTo>
                <a:cubicBezTo>
                  <a:pt x="252319" y="140578"/>
                  <a:pt x="266737" y="154636"/>
                  <a:pt x="266737" y="171938"/>
                </a:cubicBezTo>
                <a:lnTo>
                  <a:pt x="266737" y="205821"/>
                </a:lnTo>
                <a:cubicBezTo>
                  <a:pt x="273946" y="189600"/>
                  <a:pt x="278272" y="171577"/>
                  <a:pt x="278272" y="153194"/>
                </a:cubicBezTo>
                <a:cubicBezTo>
                  <a:pt x="278272" y="83986"/>
                  <a:pt x="222041" y="27755"/>
                  <a:pt x="152833" y="27755"/>
                </a:cubicBezTo>
                <a:close/>
                <a:moveTo>
                  <a:pt x="152833" y="0"/>
                </a:moveTo>
                <a:cubicBezTo>
                  <a:pt x="155717" y="0"/>
                  <a:pt x="157519" y="2163"/>
                  <a:pt x="157519" y="4686"/>
                </a:cubicBezTo>
                <a:lnTo>
                  <a:pt x="157519" y="18744"/>
                </a:lnTo>
                <a:cubicBezTo>
                  <a:pt x="228168" y="21267"/>
                  <a:pt x="284760" y="77859"/>
                  <a:pt x="287283" y="148508"/>
                </a:cubicBezTo>
                <a:lnTo>
                  <a:pt x="301341" y="148508"/>
                </a:lnTo>
                <a:cubicBezTo>
                  <a:pt x="303864" y="148508"/>
                  <a:pt x="306027" y="150671"/>
                  <a:pt x="306027" y="153194"/>
                </a:cubicBezTo>
                <a:cubicBezTo>
                  <a:pt x="306027" y="155717"/>
                  <a:pt x="303864" y="157880"/>
                  <a:pt x="301341" y="157880"/>
                </a:cubicBezTo>
                <a:lnTo>
                  <a:pt x="287283" y="157880"/>
                </a:lnTo>
                <a:cubicBezTo>
                  <a:pt x="284760" y="228169"/>
                  <a:pt x="228168" y="285121"/>
                  <a:pt x="157519" y="287284"/>
                </a:cubicBezTo>
                <a:lnTo>
                  <a:pt x="157519" y="301342"/>
                </a:lnTo>
                <a:cubicBezTo>
                  <a:pt x="157519" y="303865"/>
                  <a:pt x="155717" y="306028"/>
                  <a:pt x="152833" y="306028"/>
                </a:cubicBezTo>
                <a:cubicBezTo>
                  <a:pt x="150310" y="306028"/>
                  <a:pt x="148508" y="303865"/>
                  <a:pt x="148508" y="301342"/>
                </a:cubicBezTo>
                <a:lnTo>
                  <a:pt x="148508" y="287284"/>
                </a:lnTo>
                <a:cubicBezTo>
                  <a:pt x="77858" y="285121"/>
                  <a:pt x="21267" y="228169"/>
                  <a:pt x="18744" y="157880"/>
                </a:cubicBezTo>
                <a:lnTo>
                  <a:pt x="4686" y="157880"/>
                </a:lnTo>
                <a:cubicBezTo>
                  <a:pt x="2163" y="157880"/>
                  <a:pt x="0" y="155717"/>
                  <a:pt x="0" y="153194"/>
                </a:cubicBezTo>
                <a:cubicBezTo>
                  <a:pt x="0" y="150671"/>
                  <a:pt x="2163" y="148508"/>
                  <a:pt x="4686" y="148508"/>
                </a:cubicBezTo>
                <a:lnTo>
                  <a:pt x="18744" y="148508"/>
                </a:lnTo>
                <a:cubicBezTo>
                  <a:pt x="21267" y="77859"/>
                  <a:pt x="77858" y="21267"/>
                  <a:pt x="148508" y="18744"/>
                </a:cubicBezTo>
                <a:lnTo>
                  <a:pt x="148508" y="4686"/>
                </a:lnTo>
                <a:cubicBezTo>
                  <a:pt x="148508" y="2163"/>
                  <a:pt x="150310" y="0"/>
                  <a:pt x="152833" y="0"/>
                </a:cubicBezTo>
                <a:close/>
              </a:path>
            </a:pathLst>
          </a:custGeom>
          <a:solidFill>
            <a:srgbClr val="FFFFFF"/>
          </a:solidFill>
          <a:ln>
            <a:noFill/>
          </a:ln>
          <a:effectLst/>
        </p:spPr>
        <p:txBody>
          <a:bodyPr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a:ln>
                <a:noFill/>
              </a:ln>
              <a:solidFill>
                <a:srgbClr val="494949"/>
              </a:solidFill>
              <a:effectLst/>
              <a:uLnTx/>
              <a:uFillTx/>
              <a:latin typeface="Roboto Condensed Light" panose="02000000000000000000" pitchFamily="2" charset="0"/>
              <a:ea typeface="+mn-lt"/>
              <a:cs typeface="+mn-lt"/>
            </a:endParaRPr>
          </a:p>
        </p:txBody>
      </p:sp>
      <p:sp>
        <p:nvSpPr>
          <p:cNvPr id="23" name="Text Placeholder 7">
            <a:extLst>
              <a:ext uri="{FF2B5EF4-FFF2-40B4-BE49-F238E27FC236}">
                <a16:creationId xmlns:a16="http://schemas.microsoft.com/office/drawing/2014/main" id="{C27A4A9A-2972-9E95-1D45-540DE9FAD32B}"/>
              </a:ext>
            </a:extLst>
          </p:cNvPr>
          <p:cNvSpPr txBox="1">
            <a:spLocks/>
          </p:cNvSpPr>
          <p:nvPr/>
        </p:nvSpPr>
        <p:spPr>
          <a:xfrm>
            <a:off x="1402327" y="5430671"/>
            <a:ext cx="5880563" cy="604368"/>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1000"/>
              </a:spcBef>
              <a:spcAft>
                <a:spcPts val="0"/>
              </a:spcAft>
              <a:buClrTx/>
              <a:buSzTx/>
              <a:buFontTx/>
              <a:buNone/>
              <a:tabLst/>
              <a:defRPr/>
            </a:pPr>
            <a:r>
              <a:rPr kumimoji="0" lang="en-US" sz="16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mn-lt"/>
                <a:cs typeface="+mn-lt"/>
              </a:rPr>
              <a:t>Customer Satisfaction: </a:t>
            </a:r>
            <a:r>
              <a:rPr kumimoji="0" lang="en-US" sz="1600" b="0"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mn-lt"/>
                <a:cs typeface="+mn-lt"/>
              </a:rPr>
              <a:t>Measurement of end-user satisfaction done through surveys, to demonstrate service desk’s timeliness and effectiveness. </a:t>
            </a:r>
          </a:p>
        </p:txBody>
      </p:sp>
      <p:sp>
        <p:nvSpPr>
          <p:cNvPr id="24" name="Text Placeholder 7">
            <a:extLst>
              <a:ext uri="{FF2B5EF4-FFF2-40B4-BE49-F238E27FC236}">
                <a16:creationId xmlns:a16="http://schemas.microsoft.com/office/drawing/2014/main" id="{302E98CD-7103-0283-01F0-CD47BC34B4CC}"/>
              </a:ext>
            </a:extLst>
          </p:cNvPr>
          <p:cNvSpPr txBox="1">
            <a:spLocks/>
          </p:cNvSpPr>
          <p:nvPr/>
        </p:nvSpPr>
        <p:spPr>
          <a:xfrm>
            <a:off x="8156309" y="541188"/>
            <a:ext cx="3898674" cy="546345"/>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1000"/>
              </a:spcBef>
              <a:spcAft>
                <a:spcPts val="0"/>
              </a:spcAft>
              <a:buClrTx/>
              <a:buSzTx/>
              <a:buFontTx/>
              <a:buNone/>
              <a:tabLst/>
              <a:defRPr/>
            </a:pPr>
            <a:r>
              <a:rPr kumimoji="0" lang="en-US" sz="1550" b="0" i="0" u="none" strike="noStrike" kern="1200" cap="none" spc="0" normalizeH="0" baseline="0" noProof="0">
                <a:ln>
                  <a:noFill/>
                </a:ln>
                <a:solidFill>
                  <a:srgbClr val="4A4A4A"/>
                </a:solidFill>
                <a:effectLst/>
                <a:uLnTx/>
                <a:uFillTx/>
                <a:latin typeface="Roboto Condensed Light" panose="02000000000000000000" pitchFamily="2" charset="0"/>
                <a:ea typeface="+mn-lt"/>
                <a:cs typeface="+mn-lt"/>
              </a:rPr>
              <a:t>Organizations that have adopted AI have reported positive impacts on support and processes:</a:t>
            </a:r>
          </a:p>
        </p:txBody>
      </p:sp>
      <p:graphicFrame>
        <p:nvGraphicFramePr>
          <p:cNvPr id="25" name="Chart 10044">
            <a:extLst>
              <a:ext uri="{FF2B5EF4-FFF2-40B4-BE49-F238E27FC236}">
                <a16:creationId xmlns:a16="http://schemas.microsoft.com/office/drawing/2014/main" id="{85D1FC31-1C21-AF52-5BD9-FD46871CD8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629959153"/>
              </p:ext>
            </p:extLst>
          </p:nvPr>
        </p:nvGraphicFramePr>
        <p:xfrm>
          <a:off x="9314253" y="1334789"/>
          <a:ext cx="1061356" cy="1063798"/>
        </p:xfrm>
        <a:graphic>
          <a:graphicData uri="http://schemas.openxmlformats.org/drawingml/2006/chart">
            <c:chart xmlns:c="http://schemas.openxmlformats.org/drawingml/2006/chart" xmlns:r="http://schemas.openxmlformats.org/officeDocument/2006/relationships" r:id="rId3"/>
          </a:graphicData>
        </a:graphic>
      </p:graphicFrame>
      <p:sp>
        <p:nvSpPr>
          <p:cNvPr id="26" name="Shape 10045">
            <a:extLst>
              <a:ext uri="{FF2B5EF4-FFF2-40B4-BE49-F238E27FC236}">
                <a16:creationId xmlns:a16="http://schemas.microsoft.com/office/drawing/2014/main" id="{448D263F-6F13-9F64-3F98-463880742553}"/>
              </a:ext>
              <a:ext uri="{C183D7F6-B498-43B3-948B-1728B52AA6E4}">
                <adec:decorative xmlns:adec="http://schemas.microsoft.com/office/drawing/2017/decorative" val="1"/>
              </a:ext>
            </a:extLst>
          </p:cNvPr>
          <p:cNvSpPr>
            <a:spLocks/>
          </p:cNvSpPr>
          <p:nvPr/>
        </p:nvSpPr>
        <p:spPr>
          <a:xfrm>
            <a:off x="9443745" y="1464578"/>
            <a:ext cx="802373" cy="804219"/>
          </a:xfrm>
          <a:prstGeom prst="ellipse">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lvl1pPr>
          </a:lstStyle>
          <a:p>
            <a:pPr marL="0" marR="0" lvl="0" indent="0" algn="l" defTabSz="554492" rtl="0" eaLnBrk="1" fontAlgn="auto" latinLnBrk="0" hangingPunct="1">
              <a:lnSpc>
                <a:spcPct val="90000"/>
              </a:lnSpc>
              <a:spcBef>
                <a:spcPts val="0"/>
              </a:spcBef>
              <a:spcAft>
                <a:spcPts val="0"/>
              </a:spcAft>
              <a:buClrTx/>
              <a:buSzTx/>
              <a:buFontTx/>
              <a:buNone/>
              <a:tabLst/>
              <a:defRPr/>
            </a:pPr>
            <a:endParaRPr kumimoji="0" lang="en-US" sz="2813"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endParaRPr>
          </a:p>
        </p:txBody>
      </p:sp>
      <p:sp>
        <p:nvSpPr>
          <p:cNvPr id="27" name="Shape 6806">
            <a:extLst>
              <a:ext uri="{FF2B5EF4-FFF2-40B4-BE49-F238E27FC236}">
                <a16:creationId xmlns:a16="http://schemas.microsoft.com/office/drawing/2014/main" id="{9FC48B9C-82B4-DF14-767F-1DFC47143B88}"/>
              </a:ext>
              <a:ext uri="{C183D7F6-B498-43B3-948B-1728B52AA6E4}">
                <adec:decorative xmlns:adec="http://schemas.microsoft.com/office/drawing/2017/decorative" val="1"/>
              </a:ext>
            </a:extLst>
          </p:cNvPr>
          <p:cNvSpPr>
            <a:spLocks/>
          </p:cNvSpPr>
          <p:nvPr/>
        </p:nvSpPr>
        <p:spPr>
          <a:xfrm>
            <a:off x="9582537" y="1735883"/>
            <a:ext cx="524790" cy="26161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22860" rIns="45720" bIns="22860" numCol="1" anchor="ctr">
            <a:sp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pPr marL="0" marR="0" lvl="0" indent="0" algn="ctr" defTabSz="584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494949">
                    <a:lumMod val="50000"/>
                  </a:srgbClr>
                </a:solidFill>
                <a:effectLst/>
                <a:uLnTx/>
                <a:uFillTx/>
                <a:latin typeface="Montserrat SemiBold" pitchFamily="2" charset="77"/>
                <a:ea typeface="+mn-lt"/>
                <a:cs typeface="+mn-lt"/>
                <a:sym typeface="Helvetica Neue"/>
              </a:rPr>
              <a:t>75%</a:t>
            </a:r>
          </a:p>
        </p:txBody>
      </p:sp>
      <p:sp>
        <p:nvSpPr>
          <p:cNvPr id="29" name="Text Placeholder 7">
            <a:extLst>
              <a:ext uri="{FF2B5EF4-FFF2-40B4-BE49-F238E27FC236}">
                <a16:creationId xmlns:a16="http://schemas.microsoft.com/office/drawing/2014/main" id="{C087A6FB-C075-B5B4-262D-0D985DEA83E0}"/>
              </a:ext>
            </a:extLst>
          </p:cNvPr>
          <p:cNvSpPr txBox="1">
            <a:spLocks/>
          </p:cNvSpPr>
          <p:nvPr/>
        </p:nvSpPr>
        <p:spPr>
          <a:xfrm>
            <a:off x="8371809" y="2372670"/>
            <a:ext cx="3467674" cy="546345"/>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4A4A4A"/>
                </a:solidFill>
                <a:effectLst/>
                <a:uLnTx/>
                <a:uFillTx/>
                <a:latin typeface="Roboto Condensed Light" panose="02000000000000000000" pitchFamily="2" charset="0"/>
                <a:ea typeface="+mn-lt"/>
                <a:cs typeface="+mn-lt"/>
              </a:rPr>
              <a:t>Implementation of generative AI at the service desk leads to 75% reduction of resolution times </a:t>
            </a:r>
            <a:r>
              <a:rPr kumimoji="0" lang="en-US" sz="1050" b="0" u="none" strike="noStrike" kern="1200" cap="none" spc="0" normalizeH="0" baseline="0" noProof="0">
                <a:ln>
                  <a:noFill/>
                </a:ln>
                <a:solidFill>
                  <a:srgbClr val="4A4A4A"/>
                </a:solidFill>
                <a:effectLst/>
                <a:uLnTx/>
                <a:uFillTx/>
                <a:latin typeface="Roboto Condensed Light" panose="02000000000000000000" pitchFamily="2" charset="0"/>
                <a:ea typeface="+mn-lt"/>
                <a:cs typeface="+mn-lt"/>
              </a:rPr>
              <a:t>(Rezolve.ai, 2024)</a:t>
            </a:r>
            <a:r>
              <a:rPr kumimoji="0" lang="en-US" sz="1200" b="0" u="none" strike="noStrike" kern="1200" cap="none" spc="0" normalizeH="0" baseline="0" noProof="0">
                <a:ln>
                  <a:noFill/>
                </a:ln>
                <a:solidFill>
                  <a:srgbClr val="4A4A4A"/>
                </a:solidFill>
                <a:effectLst/>
                <a:uLnTx/>
                <a:uFillTx/>
                <a:latin typeface="Roboto Condensed Light" panose="02000000000000000000" pitchFamily="2" charset="0"/>
                <a:ea typeface="+mn-lt"/>
                <a:cs typeface="+mn-lt"/>
              </a:rPr>
              <a:t>.</a:t>
            </a:r>
          </a:p>
        </p:txBody>
      </p:sp>
      <p:graphicFrame>
        <p:nvGraphicFramePr>
          <p:cNvPr id="30" name="Chart 10044">
            <a:extLst>
              <a:ext uri="{FF2B5EF4-FFF2-40B4-BE49-F238E27FC236}">
                <a16:creationId xmlns:a16="http://schemas.microsoft.com/office/drawing/2014/main" id="{2E3A33B0-F9D8-CD2F-A575-80EC4D4992BE}"/>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592124659"/>
              </p:ext>
            </p:extLst>
          </p:nvPr>
        </p:nvGraphicFramePr>
        <p:xfrm>
          <a:off x="9314253" y="3083642"/>
          <a:ext cx="1061356" cy="1063798"/>
        </p:xfrm>
        <a:graphic>
          <a:graphicData uri="http://schemas.openxmlformats.org/drawingml/2006/chart">
            <c:chart xmlns:c="http://schemas.openxmlformats.org/drawingml/2006/chart" xmlns:r="http://schemas.openxmlformats.org/officeDocument/2006/relationships" r:id="rId4"/>
          </a:graphicData>
        </a:graphic>
      </p:graphicFrame>
      <p:sp>
        <p:nvSpPr>
          <p:cNvPr id="31" name="Shape 10045">
            <a:extLst>
              <a:ext uri="{FF2B5EF4-FFF2-40B4-BE49-F238E27FC236}">
                <a16:creationId xmlns:a16="http://schemas.microsoft.com/office/drawing/2014/main" id="{CDC4F4A9-44FB-75F9-EF22-CA46F83B918D}"/>
              </a:ext>
              <a:ext uri="{C183D7F6-B498-43B3-948B-1728B52AA6E4}">
                <adec:decorative xmlns:adec="http://schemas.microsoft.com/office/drawing/2017/decorative" val="1"/>
              </a:ext>
            </a:extLst>
          </p:cNvPr>
          <p:cNvSpPr>
            <a:spLocks/>
          </p:cNvSpPr>
          <p:nvPr/>
        </p:nvSpPr>
        <p:spPr>
          <a:xfrm>
            <a:off x="9443745" y="3213432"/>
            <a:ext cx="802373" cy="804219"/>
          </a:xfrm>
          <a:prstGeom prst="ellipse">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lvl1pPr>
          </a:lstStyle>
          <a:p>
            <a:pPr marL="0" marR="0" lvl="0" indent="0" algn="l" defTabSz="554492" rtl="0" eaLnBrk="1" fontAlgn="auto" latinLnBrk="0" hangingPunct="1">
              <a:lnSpc>
                <a:spcPct val="90000"/>
              </a:lnSpc>
              <a:spcBef>
                <a:spcPts val="0"/>
              </a:spcBef>
              <a:spcAft>
                <a:spcPts val="0"/>
              </a:spcAft>
              <a:buClrTx/>
              <a:buSzTx/>
              <a:buFontTx/>
              <a:buNone/>
              <a:tabLst/>
              <a:defRPr/>
            </a:pPr>
            <a:endParaRPr kumimoji="0" lang="en-US" sz="2813"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endParaRPr>
          </a:p>
        </p:txBody>
      </p:sp>
      <p:sp>
        <p:nvSpPr>
          <p:cNvPr id="32" name="Shape 6806">
            <a:extLst>
              <a:ext uri="{FF2B5EF4-FFF2-40B4-BE49-F238E27FC236}">
                <a16:creationId xmlns:a16="http://schemas.microsoft.com/office/drawing/2014/main" id="{AABC20CC-762E-DA5A-5EF0-B8637250821F}"/>
              </a:ext>
              <a:ext uri="{C183D7F6-B498-43B3-948B-1728B52AA6E4}">
                <adec:decorative xmlns:adec="http://schemas.microsoft.com/office/drawing/2017/decorative" val="1"/>
              </a:ext>
            </a:extLst>
          </p:cNvPr>
          <p:cNvSpPr>
            <a:spLocks/>
          </p:cNvSpPr>
          <p:nvPr/>
        </p:nvSpPr>
        <p:spPr>
          <a:xfrm>
            <a:off x="9443746" y="3484736"/>
            <a:ext cx="802372" cy="26161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22860" rIns="45720" bIns="22860" numCol="1" anchor="ctr">
            <a:sp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pPr marL="0" marR="0" lvl="0" indent="0" algn="ctr" defTabSz="584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494949">
                    <a:lumMod val="50000"/>
                  </a:srgbClr>
                </a:solidFill>
                <a:effectLst/>
                <a:uLnTx/>
                <a:uFillTx/>
                <a:latin typeface="Montserrat SemiBold" pitchFamily="2" charset="77"/>
                <a:ea typeface="+mn-lt"/>
                <a:cs typeface="+mn-lt"/>
                <a:sym typeface="Helvetica Neue"/>
              </a:rPr>
              <a:t>15%</a:t>
            </a:r>
          </a:p>
        </p:txBody>
      </p:sp>
      <p:sp>
        <p:nvSpPr>
          <p:cNvPr id="34" name="Text Placeholder 7">
            <a:extLst>
              <a:ext uri="{FF2B5EF4-FFF2-40B4-BE49-F238E27FC236}">
                <a16:creationId xmlns:a16="http://schemas.microsoft.com/office/drawing/2014/main" id="{16AFE0EC-3F0F-D81D-5E81-46F8FA0CC75E}"/>
              </a:ext>
            </a:extLst>
          </p:cNvPr>
          <p:cNvSpPr txBox="1">
            <a:spLocks/>
          </p:cNvSpPr>
          <p:nvPr/>
        </p:nvSpPr>
        <p:spPr>
          <a:xfrm>
            <a:off x="8315585" y="4148133"/>
            <a:ext cx="3484830" cy="546345"/>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4A4A4A"/>
                </a:solidFill>
                <a:effectLst/>
                <a:uLnTx/>
                <a:uFillTx/>
                <a:latin typeface="Roboto Condensed Light" panose="02000000000000000000" pitchFamily="2" charset="0"/>
                <a:ea typeface="+mn-lt"/>
                <a:cs typeface="+mn-lt"/>
              </a:rPr>
              <a:t>Access to an AI-powered conversational assistant increases worker productivity by 15% </a:t>
            </a:r>
            <a:r>
              <a:rPr kumimoji="0" lang="en-US" sz="1050" b="0" u="none" strike="noStrike" kern="1200" cap="none" spc="0" normalizeH="0" baseline="0" noProof="0">
                <a:ln>
                  <a:noFill/>
                </a:ln>
                <a:solidFill>
                  <a:srgbClr val="4A4A4A"/>
                </a:solidFill>
                <a:effectLst/>
                <a:uLnTx/>
                <a:uFillTx/>
                <a:latin typeface="Roboto Condensed Light" panose="02000000000000000000" pitchFamily="2" charset="0"/>
                <a:ea typeface="+mn-lt"/>
                <a:cs typeface="+mn-lt"/>
              </a:rPr>
              <a:t>(</a:t>
            </a:r>
            <a:r>
              <a:rPr kumimoji="0" lang="en-US" sz="1050" b="0" u="none" strike="noStrike" kern="1200" cap="none" spc="0" normalizeH="0" baseline="0" noProof="0" err="1">
                <a:ln>
                  <a:noFill/>
                </a:ln>
                <a:solidFill>
                  <a:srgbClr val="4A4A4A"/>
                </a:solidFill>
                <a:effectLst/>
                <a:uLnTx/>
                <a:uFillTx/>
                <a:latin typeface="Roboto Condensed Light" panose="02000000000000000000" pitchFamily="2" charset="0"/>
                <a:ea typeface="+mn-lt"/>
                <a:cs typeface="+mn-lt"/>
              </a:rPr>
              <a:t>Arxiv</a:t>
            </a:r>
            <a:r>
              <a:rPr kumimoji="0" lang="en-US" sz="1050" b="0" u="none" strike="noStrike" kern="1200" cap="none" spc="0" normalizeH="0" baseline="0" noProof="0">
                <a:ln>
                  <a:noFill/>
                </a:ln>
                <a:solidFill>
                  <a:srgbClr val="4A4A4A"/>
                </a:solidFill>
                <a:effectLst/>
                <a:uLnTx/>
                <a:uFillTx/>
                <a:latin typeface="Roboto Condensed Light" panose="02000000000000000000" pitchFamily="2" charset="0"/>
                <a:ea typeface="+mn-lt"/>
                <a:cs typeface="+mn-lt"/>
              </a:rPr>
              <a:t>, 2023)</a:t>
            </a:r>
            <a:r>
              <a:rPr kumimoji="0" lang="en-US" sz="1200" b="0" u="none" strike="noStrike" kern="1200" cap="none" spc="0" normalizeH="0" baseline="0" noProof="0">
                <a:ln>
                  <a:noFill/>
                </a:ln>
                <a:solidFill>
                  <a:srgbClr val="4A4A4A"/>
                </a:solidFill>
                <a:effectLst/>
                <a:uLnTx/>
                <a:uFillTx/>
                <a:latin typeface="Roboto Condensed Light" panose="02000000000000000000" pitchFamily="2" charset="0"/>
                <a:ea typeface="+mn-lt"/>
                <a:cs typeface="+mn-lt"/>
              </a:rPr>
              <a:t>.</a:t>
            </a:r>
          </a:p>
        </p:txBody>
      </p:sp>
      <p:graphicFrame>
        <p:nvGraphicFramePr>
          <p:cNvPr id="39" name="Chart 10044">
            <a:extLst>
              <a:ext uri="{FF2B5EF4-FFF2-40B4-BE49-F238E27FC236}">
                <a16:creationId xmlns:a16="http://schemas.microsoft.com/office/drawing/2014/main" id="{8BCDB4BD-98DB-8590-F6E0-0A985FC7F697}"/>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796281512"/>
              </p:ext>
            </p:extLst>
          </p:nvPr>
        </p:nvGraphicFramePr>
        <p:xfrm>
          <a:off x="9314253" y="4824727"/>
          <a:ext cx="1061356" cy="1063798"/>
        </p:xfrm>
        <a:graphic>
          <a:graphicData uri="http://schemas.openxmlformats.org/drawingml/2006/chart">
            <c:chart xmlns:c="http://schemas.openxmlformats.org/drawingml/2006/chart" xmlns:r="http://schemas.openxmlformats.org/officeDocument/2006/relationships" r:id="rId5"/>
          </a:graphicData>
        </a:graphic>
      </p:graphicFrame>
      <p:sp>
        <p:nvSpPr>
          <p:cNvPr id="40" name="Shape 10045">
            <a:extLst>
              <a:ext uri="{FF2B5EF4-FFF2-40B4-BE49-F238E27FC236}">
                <a16:creationId xmlns:a16="http://schemas.microsoft.com/office/drawing/2014/main" id="{EA4C2804-5A7F-3302-C473-8B171ACA4EDE}"/>
              </a:ext>
              <a:ext uri="{C183D7F6-B498-43B3-948B-1728B52AA6E4}">
                <adec:decorative xmlns:adec="http://schemas.microsoft.com/office/drawing/2017/decorative" val="1"/>
              </a:ext>
            </a:extLst>
          </p:cNvPr>
          <p:cNvSpPr>
            <a:spLocks/>
          </p:cNvSpPr>
          <p:nvPr/>
        </p:nvSpPr>
        <p:spPr>
          <a:xfrm>
            <a:off x="9443745" y="4954516"/>
            <a:ext cx="802373" cy="804219"/>
          </a:xfrm>
          <a:prstGeom prst="ellipse">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lvl1pPr>
          </a:lstStyle>
          <a:p>
            <a:pPr marL="0" marR="0" lvl="0" indent="0" algn="l" defTabSz="554492" rtl="0" eaLnBrk="1" fontAlgn="auto" latinLnBrk="0" hangingPunct="1">
              <a:lnSpc>
                <a:spcPct val="90000"/>
              </a:lnSpc>
              <a:spcBef>
                <a:spcPts val="0"/>
              </a:spcBef>
              <a:spcAft>
                <a:spcPts val="0"/>
              </a:spcAft>
              <a:buClrTx/>
              <a:buSzTx/>
              <a:buFontTx/>
              <a:buNone/>
              <a:tabLst/>
              <a:defRPr/>
            </a:pPr>
            <a:endParaRPr kumimoji="0" lang="en-US" sz="2813"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endParaRPr>
          </a:p>
        </p:txBody>
      </p:sp>
      <p:sp>
        <p:nvSpPr>
          <p:cNvPr id="41" name="Shape 6806">
            <a:extLst>
              <a:ext uri="{FF2B5EF4-FFF2-40B4-BE49-F238E27FC236}">
                <a16:creationId xmlns:a16="http://schemas.microsoft.com/office/drawing/2014/main" id="{0255CCFF-DEC9-6E63-5649-C20289236872}"/>
              </a:ext>
              <a:ext uri="{C183D7F6-B498-43B3-948B-1728B52AA6E4}">
                <adec:decorative xmlns:adec="http://schemas.microsoft.com/office/drawing/2017/decorative" val="1"/>
              </a:ext>
            </a:extLst>
          </p:cNvPr>
          <p:cNvSpPr>
            <a:spLocks/>
          </p:cNvSpPr>
          <p:nvPr/>
        </p:nvSpPr>
        <p:spPr>
          <a:xfrm>
            <a:off x="9582537" y="5225821"/>
            <a:ext cx="524790" cy="26161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22860" rIns="45720" bIns="22860" numCol="1" anchor="ctr">
            <a:sp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pPr marL="0" marR="0" lvl="0" indent="0" algn="ctr" defTabSz="584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494949">
                    <a:lumMod val="50000"/>
                  </a:srgbClr>
                </a:solidFill>
                <a:effectLst/>
                <a:uLnTx/>
                <a:uFillTx/>
                <a:latin typeface="Montserrat SemiBold" pitchFamily="2" charset="77"/>
                <a:ea typeface="+mn-lt"/>
                <a:cs typeface="+mn-lt"/>
                <a:sym typeface="Helvetica Neue"/>
              </a:rPr>
              <a:t>35%</a:t>
            </a:r>
          </a:p>
        </p:txBody>
      </p:sp>
      <p:sp>
        <p:nvSpPr>
          <p:cNvPr id="38" name="Text Placeholder 7">
            <a:extLst>
              <a:ext uri="{FF2B5EF4-FFF2-40B4-BE49-F238E27FC236}">
                <a16:creationId xmlns:a16="http://schemas.microsoft.com/office/drawing/2014/main" id="{B0D42007-C760-7C0C-ACFB-D72F54625A54}"/>
              </a:ext>
            </a:extLst>
          </p:cNvPr>
          <p:cNvSpPr txBox="1">
            <a:spLocks/>
          </p:cNvSpPr>
          <p:nvPr/>
        </p:nvSpPr>
        <p:spPr>
          <a:xfrm>
            <a:off x="8371809" y="5886158"/>
            <a:ext cx="3669469" cy="430654"/>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4A4A4A"/>
                </a:solidFill>
                <a:effectLst/>
                <a:uLnTx/>
                <a:uFillTx/>
                <a:latin typeface="Roboto Condensed Light" panose="02000000000000000000" pitchFamily="2" charset="0"/>
                <a:ea typeface="+mn-lt"/>
                <a:cs typeface="+mn-lt"/>
              </a:rPr>
              <a:t>AI implementation leads to 35% reduction of customer support costs </a:t>
            </a:r>
            <a:r>
              <a:rPr kumimoji="0" lang="en-US" sz="1050" b="0" u="none" strike="noStrike" kern="1200" cap="none" spc="0" normalizeH="0" baseline="0" noProof="0">
                <a:ln>
                  <a:noFill/>
                </a:ln>
                <a:solidFill>
                  <a:srgbClr val="4A4A4A"/>
                </a:solidFill>
                <a:effectLst/>
                <a:uLnTx/>
                <a:uFillTx/>
                <a:latin typeface="Roboto Condensed Light" panose="02000000000000000000" pitchFamily="2" charset="0"/>
                <a:ea typeface="+mn-lt"/>
                <a:cs typeface="+mn-lt"/>
              </a:rPr>
              <a:t>(</a:t>
            </a:r>
            <a:r>
              <a:rPr kumimoji="0" lang="en-US" sz="1050" b="0" u="none" strike="noStrike" kern="1200" cap="none" spc="0" normalizeH="0" baseline="0" noProof="0" err="1">
                <a:ln>
                  <a:noFill/>
                </a:ln>
                <a:solidFill>
                  <a:srgbClr val="4A4A4A"/>
                </a:solidFill>
                <a:effectLst/>
                <a:uLnTx/>
                <a:uFillTx/>
                <a:latin typeface="Roboto Condensed Light" panose="02000000000000000000" pitchFamily="2" charset="0"/>
                <a:ea typeface="+mn-lt"/>
                <a:cs typeface="+mn-lt"/>
              </a:rPr>
              <a:t>Plivo</a:t>
            </a:r>
            <a:r>
              <a:rPr kumimoji="0" lang="en-US" sz="1050" b="0" u="none" strike="noStrike" kern="1200" cap="none" spc="0" normalizeH="0" baseline="0" noProof="0">
                <a:ln>
                  <a:noFill/>
                </a:ln>
                <a:solidFill>
                  <a:srgbClr val="4A4A4A"/>
                </a:solidFill>
                <a:effectLst/>
                <a:uLnTx/>
                <a:uFillTx/>
                <a:latin typeface="Roboto Condensed Light" panose="02000000000000000000" pitchFamily="2" charset="0"/>
                <a:ea typeface="+mn-lt"/>
                <a:cs typeface="+mn-lt"/>
              </a:rPr>
              <a:t>, 2024)</a:t>
            </a:r>
            <a:r>
              <a:rPr kumimoji="0" lang="en-US" sz="1200" b="0" u="none" strike="noStrike" kern="1200" cap="none" spc="0" normalizeH="0" baseline="0" noProof="0">
                <a:ln>
                  <a:noFill/>
                </a:ln>
                <a:solidFill>
                  <a:srgbClr val="4A4A4A"/>
                </a:solidFill>
                <a:effectLst/>
                <a:uLnTx/>
                <a:uFillTx/>
                <a:latin typeface="Roboto Condensed Light" panose="02000000000000000000" pitchFamily="2" charset="0"/>
                <a:ea typeface="+mn-lt"/>
                <a:cs typeface="+mn-lt"/>
              </a:rPr>
              <a:t>. </a:t>
            </a:r>
          </a:p>
        </p:txBody>
      </p:sp>
    </p:spTree>
    <p:extLst>
      <p:ext uri="{BB962C8B-B14F-4D97-AF65-F5344CB8AC3E}">
        <p14:creationId xmlns:p14="http://schemas.microsoft.com/office/powerpoint/2010/main" val="13251018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06223-5778-1444-945B-49A41C6ADEBA}"/>
            </a:ext>
          </a:extLst>
        </p:cNvPr>
        <p:cNvGrpSpPr/>
        <p:nvPr/>
      </p:nvGrpSpPr>
      <p:grpSpPr>
        <a:xfrm>
          <a:off x="0" y="0"/>
          <a:ext cx="0" cy="0"/>
          <a:chOff x="0" y="0"/>
          <a:chExt cx="0" cy="0"/>
        </a:xfrm>
      </p:grpSpPr>
      <p:graphicFrame>
        <p:nvGraphicFramePr>
          <p:cNvPr id="3" name="Table 5">
            <a:extLst>
              <a:ext uri="{FF2B5EF4-FFF2-40B4-BE49-F238E27FC236}">
                <a16:creationId xmlns:a16="http://schemas.microsoft.com/office/drawing/2014/main" id="{9E2CC793-6286-513E-8BEA-8E671C60FE49}"/>
              </a:ext>
            </a:extLst>
          </p:cNvPr>
          <p:cNvGraphicFramePr>
            <a:graphicFrameLocks/>
          </p:cNvGraphicFramePr>
          <p:nvPr>
            <p:extLst>
              <p:ext uri="{D42A27DB-BD31-4B8C-83A1-F6EECF244321}">
                <p14:modId xmlns:p14="http://schemas.microsoft.com/office/powerpoint/2010/main" val="1675071013"/>
              </p:ext>
            </p:extLst>
          </p:nvPr>
        </p:nvGraphicFramePr>
        <p:xfrm>
          <a:off x="301549" y="1177664"/>
          <a:ext cx="11428513" cy="5092400"/>
        </p:xfrm>
        <a:graphic>
          <a:graphicData uri="http://schemas.openxmlformats.org/drawingml/2006/table">
            <a:tbl>
              <a:tblPr firstRow="1" firstCol="1" bandRow="1">
                <a:tableStyleId>{5C22544A-7EE6-4342-B048-85BDC9FD1C3A}</a:tableStyleId>
              </a:tblPr>
              <a:tblGrid>
                <a:gridCol w="1682467">
                  <a:extLst>
                    <a:ext uri="{9D8B030D-6E8A-4147-A177-3AD203B41FA5}">
                      <a16:colId xmlns:a16="http://schemas.microsoft.com/office/drawing/2014/main" val="747496361"/>
                    </a:ext>
                  </a:extLst>
                </a:gridCol>
                <a:gridCol w="4691899">
                  <a:extLst>
                    <a:ext uri="{9D8B030D-6E8A-4147-A177-3AD203B41FA5}">
                      <a16:colId xmlns:a16="http://schemas.microsoft.com/office/drawing/2014/main" val="2393951529"/>
                    </a:ext>
                  </a:extLst>
                </a:gridCol>
                <a:gridCol w="5054147">
                  <a:extLst>
                    <a:ext uri="{9D8B030D-6E8A-4147-A177-3AD203B41FA5}">
                      <a16:colId xmlns:a16="http://schemas.microsoft.com/office/drawing/2014/main" val="1540473777"/>
                    </a:ext>
                  </a:extLst>
                </a:gridCol>
              </a:tblGrid>
              <a:tr h="277090">
                <a:tc>
                  <a:txBody>
                    <a:bodyPr/>
                    <a:lstStyle/>
                    <a:p>
                      <a:pPr algn="ctr"/>
                      <a:endParaRPr lang="en-US" sz="1800" dirty="0">
                        <a:solidFill>
                          <a:schemeClr val="bg1"/>
                        </a:solidFill>
                        <a:latin typeface="Montserrat SemiBold" panose="00000700000000000000" pitchFamily="2" charset="0"/>
                        <a:ea typeface="+mn-lt"/>
                        <a:cs typeface="+mn-lt"/>
                      </a:endParaRPr>
                    </a:p>
                  </a:txBody>
                  <a:tcPr marL="45720" marR="45720" anchor="ctr">
                    <a:lnB w="9525" cap="flat" cmpd="sng" algn="ctr">
                      <a:solidFill>
                        <a:schemeClr val="bg1"/>
                      </a:solidFill>
                      <a:prstDash val="solid"/>
                      <a:round/>
                      <a:headEnd type="none" w="med" len="med"/>
                      <a:tailEnd type="none" w="med" len="med"/>
                    </a:lnB>
                  </a:tcPr>
                </a:tc>
                <a:tc>
                  <a:txBody>
                    <a:bodyPr/>
                    <a:lstStyle/>
                    <a:p>
                      <a:pPr algn="ctr">
                        <a:buFontTx/>
                      </a:pPr>
                      <a:r>
                        <a:rPr lang="en-US" sz="1600">
                          <a:solidFill>
                            <a:schemeClr val="bg1"/>
                          </a:solidFill>
                          <a:latin typeface="Montserrat SemiBold" panose="00000700000000000000" pitchFamily="2" charset="0"/>
                          <a:ea typeface="+mn-lt"/>
                          <a:cs typeface="+mn-lt"/>
                        </a:rPr>
                        <a:t>Rationale</a:t>
                      </a:r>
                    </a:p>
                  </a:txBody>
                  <a:tcPr marL="45720" marR="45720" anchor="ctr"/>
                </a:tc>
                <a:tc>
                  <a:txBody>
                    <a:bodyPr/>
                    <a:lstStyle/>
                    <a:p>
                      <a:pPr algn="ctr">
                        <a:buFontTx/>
                      </a:pPr>
                      <a:r>
                        <a:rPr lang="en-US" sz="1600">
                          <a:solidFill>
                            <a:schemeClr val="bg1"/>
                          </a:solidFill>
                          <a:latin typeface="Montserrat SemiBold" panose="00000700000000000000" pitchFamily="2" charset="0"/>
                          <a:ea typeface="+mn-lt"/>
                          <a:cs typeface="+mn-lt"/>
                        </a:rPr>
                        <a:t>Key Insight</a:t>
                      </a:r>
                    </a:p>
                  </a:txBody>
                  <a:tcPr marL="45720" marR="45720" anchor="ctr">
                    <a:lnR w="9525"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987143910"/>
                  </a:ext>
                </a:extLst>
              </a:tr>
              <a:tr h="945328">
                <a:tc>
                  <a:txBody>
                    <a:bodyPr/>
                    <a:lstStyle/>
                    <a:p>
                      <a:pPr marL="0" marR="0" lvl="0" indent="0" algn="ctr">
                        <a:lnSpc>
                          <a:spcPct val="115000"/>
                        </a:lnSpc>
                        <a:spcBef>
                          <a:spcPts val="0"/>
                        </a:spcBef>
                        <a:spcAft>
                          <a:spcPts val="300"/>
                        </a:spcAft>
                        <a:buFontTx/>
                        <a:buNone/>
                      </a:pPr>
                      <a:r>
                        <a:rPr lang="en-US" sz="1500" b="1" i="0" kern="0">
                          <a:solidFill>
                            <a:schemeClr val="bg1"/>
                          </a:solidFill>
                          <a:effectLst/>
                          <a:latin typeface="+mn-lt"/>
                          <a:ea typeface="+mn-lt"/>
                          <a:cs typeface="+mn-lt"/>
                        </a:rPr>
                        <a:t>Focus on data that captures the customer’s story</a:t>
                      </a:r>
                    </a:p>
                  </a:txBody>
                  <a:tcPr marL="45720" marR="45720" anchor="ctr">
                    <a:lnL w="12700" cmpd="sng">
                      <a:noFill/>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287337" marR="0" lvl="0" indent="0" algn="l" defTabSz="914309" rtl="0" eaLnBrk="1" latinLnBrk="0" hangingPunct="1">
                        <a:lnSpc>
                          <a:spcPct val="115000"/>
                        </a:lnSpc>
                        <a:spcBef>
                          <a:spcPts val="0"/>
                        </a:spcBef>
                        <a:spcAft>
                          <a:spcPts val="300"/>
                        </a:spcAft>
                        <a:buFontTx/>
                        <a:buNone/>
                      </a:pPr>
                      <a:r>
                        <a:rPr lang="en-US" sz="1500" kern="1200">
                          <a:solidFill>
                            <a:schemeClr val="dk1"/>
                          </a:solidFill>
                          <a:effectLst/>
                          <a:latin typeface="+mn-lt"/>
                          <a:ea typeface="+mn-lt"/>
                          <a:cs typeface="+mn-lt"/>
                        </a:rPr>
                        <a:t>In a CX project, transcripts, interaction logs, or feedback surveys often reveal root causes of dissatisfaction or churn.</a:t>
                      </a:r>
                    </a:p>
                  </a:txBody>
                  <a:tcPr marL="45720" marR="45720" anchor="ctr">
                    <a:lnL w="12700" cap="flat" cmpd="sng" algn="ctr">
                      <a:solidFill>
                        <a:schemeClr val="bg1"/>
                      </a:solidFill>
                      <a:prstDash val="solid"/>
                      <a:round/>
                      <a:headEnd type="none" w="med" len="med"/>
                      <a:tailEnd type="none" w="med" len="med"/>
                    </a:lnL>
                    <a:lnR w="9525" cap="flat" cmpd="sng" algn="ctr">
                      <a:solidFill>
                        <a:schemeClr val="accent1"/>
                      </a:solidFill>
                      <a:prstDash val="dot"/>
                      <a:round/>
                      <a:headEnd type="none" w="med" len="med"/>
                      <a:tailEnd type="none" w="med" len="med"/>
                    </a:lnR>
                    <a:lnB w="9525" cap="flat" cmpd="sng" algn="ctr">
                      <a:solidFill>
                        <a:schemeClr val="accent1"/>
                      </a:solidFill>
                      <a:prstDash val="dot"/>
                      <a:round/>
                      <a:headEnd type="none" w="med" len="med"/>
                      <a:tailEnd type="none" w="med" len="med"/>
                    </a:lnB>
                    <a:noFill/>
                  </a:tcPr>
                </a:tc>
                <a:tc>
                  <a:txBody>
                    <a:bodyPr/>
                    <a:lstStyle/>
                    <a:p>
                      <a:pPr marL="287337" marR="0" lvl="0" indent="0" algn="l" defTabSz="914309" rtl="0" eaLnBrk="1" latinLnBrk="0" hangingPunct="1">
                        <a:lnSpc>
                          <a:spcPct val="115000"/>
                        </a:lnSpc>
                        <a:spcBef>
                          <a:spcPts val="0"/>
                        </a:spcBef>
                        <a:spcAft>
                          <a:spcPts val="300"/>
                        </a:spcAft>
                        <a:buFontTx/>
                        <a:buNone/>
                      </a:pPr>
                      <a:r>
                        <a:rPr lang="en-US" sz="1500" kern="1200">
                          <a:solidFill>
                            <a:schemeClr val="dk1"/>
                          </a:solidFill>
                          <a:effectLst/>
                          <a:latin typeface="+mn-lt"/>
                          <a:ea typeface="+mn-lt"/>
                          <a:cs typeface="+mn-lt"/>
                        </a:rPr>
                        <a:t>At this stage, identify which channels (voice, chat, email) contribute the most meaningful customer perspective – rather than detailing how to parse them.</a:t>
                      </a:r>
                    </a:p>
                  </a:txBody>
                  <a:tcPr marL="45720" marR="45720"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B w="9525" cap="flat" cmpd="sng" algn="ctr">
                      <a:solidFill>
                        <a:schemeClr val="accent1"/>
                      </a:solidFill>
                      <a:prstDash val="dot"/>
                      <a:round/>
                      <a:headEnd type="none" w="med" len="med"/>
                      <a:tailEnd type="none" w="med" len="med"/>
                    </a:lnB>
                    <a:noFill/>
                  </a:tcPr>
                </a:tc>
                <a:extLst>
                  <a:ext uri="{0D108BD9-81ED-4DB2-BD59-A6C34878D82A}">
                    <a16:rowId xmlns:a16="http://schemas.microsoft.com/office/drawing/2014/main" val="3128821651"/>
                  </a:ext>
                </a:extLst>
              </a:tr>
              <a:tr h="945328">
                <a:tc>
                  <a:txBody>
                    <a:bodyPr/>
                    <a:lstStyle/>
                    <a:p>
                      <a:pPr marL="0" marR="0" lvl="0" indent="0" algn="ctr">
                        <a:lnSpc>
                          <a:spcPct val="115000"/>
                        </a:lnSpc>
                        <a:spcBef>
                          <a:spcPts val="0"/>
                        </a:spcBef>
                        <a:spcAft>
                          <a:spcPts val="300"/>
                        </a:spcAft>
                        <a:buFontTx/>
                        <a:buNone/>
                      </a:pPr>
                      <a:r>
                        <a:rPr lang="en-US" sz="1500" b="1" i="0" kern="0">
                          <a:solidFill>
                            <a:schemeClr val="bg1"/>
                          </a:solidFill>
                          <a:effectLst/>
                          <a:latin typeface="+mn-lt"/>
                          <a:ea typeface="+mn-lt"/>
                          <a:cs typeface="+mn-lt"/>
                        </a:rPr>
                        <a:t>Aim for a unified multichannel view</a:t>
                      </a:r>
                    </a:p>
                  </a:txBody>
                  <a:tcPr marL="45720" marR="45720" anchor="ctr">
                    <a:lnL w="12700" cmpd="sng">
                      <a:noFill/>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287337" marR="0" lvl="0" indent="0" algn="l" defTabSz="914309" rtl="0" eaLnBrk="1" latinLnBrk="0" hangingPunct="1">
                        <a:lnSpc>
                          <a:spcPct val="115000"/>
                        </a:lnSpc>
                        <a:spcBef>
                          <a:spcPts val="0"/>
                        </a:spcBef>
                        <a:spcAft>
                          <a:spcPts val="300"/>
                        </a:spcAft>
                        <a:buFontTx/>
                        <a:buNone/>
                      </a:pPr>
                      <a:r>
                        <a:rPr lang="en-US" sz="1500" kern="1200" dirty="0">
                          <a:solidFill>
                            <a:schemeClr val="dk1"/>
                          </a:solidFill>
                          <a:effectLst/>
                          <a:latin typeface="+mn-lt"/>
                          <a:ea typeface="+mn-lt"/>
                          <a:cs typeface="+mn-lt"/>
                        </a:rPr>
                        <a:t>Customers often interact across multiple channels. Understanding their end-to-end journey requires a holistic data set.</a:t>
                      </a:r>
                    </a:p>
                  </a:txBody>
                  <a:tcPr marL="45720" marR="45720" anchor="ctr">
                    <a:lnL w="12700" cap="flat" cmpd="sng" algn="ctr">
                      <a:solidFill>
                        <a:schemeClr val="bg1"/>
                      </a:solidFill>
                      <a:prstDash val="solid"/>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noFill/>
                  </a:tcPr>
                </a:tc>
                <a:tc>
                  <a:txBody>
                    <a:bodyPr/>
                    <a:lstStyle/>
                    <a:p>
                      <a:pPr marL="287337" marR="0" lvl="0" indent="0" algn="l" defTabSz="914309" rtl="0" eaLnBrk="1" latinLnBrk="0" hangingPunct="1">
                        <a:lnSpc>
                          <a:spcPct val="115000"/>
                        </a:lnSpc>
                        <a:spcBef>
                          <a:spcPts val="0"/>
                        </a:spcBef>
                        <a:spcAft>
                          <a:spcPts val="300"/>
                        </a:spcAft>
                        <a:buFontTx/>
                        <a:buNone/>
                      </a:pPr>
                      <a:r>
                        <a:rPr lang="en-US" sz="1500" kern="1200">
                          <a:solidFill>
                            <a:schemeClr val="dk1"/>
                          </a:solidFill>
                          <a:effectLst/>
                          <a:latin typeface="+mn-lt"/>
                          <a:ea typeface="+mn-lt"/>
                          <a:cs typeface="+mn-lt"/>
                        </a:rPr>
                        <a:t>Knowing which channels exist (and how data is recorded) helps shape the scope for an integrated AI solution, even if technical unification comes later.</a:t>
                      </a:r>
                    </a:p>
                  </a:txBody>
                  <a:tcPr marL="45720" marR="45720"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noFill/>
                  </a:tcPr>
                </a:tc>
                <a:extLst>
                  <a:ext uri="{0D108BD9-81ED-4DB2-BD59-A6C34878D82A}">
                    <a16:rowId xmlns:a16="http://schemas.microsoft.com/office/drawing/2014/main" val="1838181689"/>
                  </a:ext>
                </a:extLst>
              </a:tr>
              <a:tr h="945328">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US" sz="1500" b="1" i="0" kern="0">
                          <a:solidFill>
                            <a:schemeClr val="bg1"/>
                          </a:solidFill>
                          <a:effectLst/>
                          <a:latin typeface="+mn-lt"/>
                          <a:ea typeface="+mn-lt"/>
                          <a:cs typeface="+mn-lt"/>
                        </a:rPr>
                        <a:t>Distinguish between real-time &amp; historical data needs</a:t>
                      </a:r>
                      <a:endParaRPr lang="en-US" b="1" i="0">
                        <a:ea typeface="+mn-lt"/>
                        <a:cs typeface="+mn-lt"/>
                      </a:endParaRPr>
                    </a:p>
                  </a:txBody>
                  <a:tcPr marL="45720" marR="45720" anchor="ctr">
                    <a:lnL w="12700" cmpd="sng">
                      <a:noFill/>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287337" marR="0" lvl="0" indent="0" algn="l" defTabSz="914309" rtl="0" eaLnBrk="1" latinLnBrk="0" hangingPunct="1">
                        <a:lnSpc>
                          <a:spcPct val="115000"/>
                        </a:lnSpc>
                        <a:spcBef>
                          <a:spcPts val="0"/>
                        </a:spcBef>
                        <a:spcAft>
                          <a:spcPts val="300"/>
                        </a:spcAft>
                        <a:buFontTx/>
                        <a:buNone/>
                      </a:pPr>
                      <a:r>
                        <a:rPr lang="en-US" sz="1500" kern="1200">
                          <a:solidFill>
                            <a:schemeClr val="dk1"/>
                          </a:solidFill>
                          <a:effectLst/>
                          <a:latin typeface="+mn-lt"/>
                          <a:ea typeface="+mn-lt"/>
                          <a:cs typeface="+mn-lt"/>
                        </a:rPr>
                        <a:t>CX improvements may rely on real-time data (e.g. live call context) or historical patterns (e.g. past interactions).</a:t>
                      </a:r>
                    </a:p>
                  </a:txBody>
                  <a:tcPr marL="45720" marR="45720" anchor="ctr">
                    <a:lnL w="12700" cap="flat" cmpd="sng" algn="ctr">
                      <a:solidFill>
                        <a:schemeClr val="bg1"/>
                      </a:solidFill>
                      <a:prstDash val="solid"/>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noFill/>
                  </a:tcPr>
                </a:tc>
                <a:tc>
                  <a:txBody>
                    <a:bodyPr/>
                    <a:lstStyle/>
                    <a:p>
                      <a:pPr marL="287337" marR="0" lvl="0" indent="0" algn="l" defTabSz="914309" rtl="0" eaLnBrk="1" latinLnBrk="0" hangingPunct="1">
                        <a:lnSpc>
                          <a:spcPct val="115000"/>
                        </a:lnSpc>
                        <a:spcBef>
                          <a:spcPts val="0"/>
                        </a:spcBef>
                        <a:spcAft>
                          <a:spcPts val="300"/>
                        </a:spcAft>
                        <a:buFontTx/>
                        <a:buNone/>
                      </a:pPr>
                      <a:r>
                        <a:rPr lang="en-US" sz="1500" kern="1200">
                          <a:solidFill>
                            <a:schemeClr val="dk1"/>
                          </a:solidFill>
                          <a:effectLst/>
                          <a:latin typeface="+mn-lt"/>
                          <a:ea typeface="+mn-lt"/>
                          <a:cs typeface="+mn-lt"/>
                        </a:rPr>
                        <a:t>Clarify whether immediate insights (like Agent Assist prompts) or trend analysis (like churn prediction) drive the project. This informs when and how data must be accessible.</a:t>
                      </a:r>
                    </a:p>
                  </a:txBody>
                  <a:tcPr marL="45720" marR="45720"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noFill/>
                  </a:tcPr>
                </a:tc>
                <a:extLst>
                  <a:ext uri="{0D108BD9-81ED-4DB2-BD59-A6C34878D82A}">
                    <a16:rowId xmlns:a16="http://schemas.microsoft.com/office/drawing/2014/main" val="2780323105"/>
                  </a:ext>
                </a:extLst>
              </a:tr>
              <a:tr h="945328">
                <a:tc>
                  <a:txBody>
                    <a:bodyPr/>
                    <a:lstStyle/>
                    <a:p>
                      <a:pPr algn="ctr">
                        <a:buFontTx/>
                      </a:pPr>
                      <a:r>
                        <a:rPr lang="en-US" sz="1500" b="1" i="0">
                          <a:solidFill>
                            <a:schemeClr val="bg1"/>
                          </a:solidFill>
                          <a:ea typeface="+mn-lt"/>
                          <a:cs typeface="+mn-lt"/>
                        </a:rPr>
                        <a:t>Weigh the value of subjective vs. objective inputs</a:t>
                      </a:r>
                    </a:p>
                  </a:txBody>
                  <a:tcPr marL="45720" marR="45720" anchor="ctr">
                    <a:lnL w="12700" cmpd="sng">
                      <a:noFill/>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287337" marR="0" lvl="0" indent="0" algn="l" defTabSz="914309" rtl="0" eaLnBrk="1" latinLnBrk="0" hangingPunct="1">
                        <a:lnSpc>
                          <a:spcPct val="115000"/>
                        </a:lnSpc>
                        <a:spcBef>
                          <a:spcPts val="0"/>
                        </a:spcBef>
                        <a:spcAft>
                          <a:spcPts val="300"/>
                        </a:spcAft>
                        <a:buFontTx/>
                        <a:buNone/>
                      </a:pPr>
                      <a:r>
                        <a:rPr lang="en-US" sz="1500" kern="1200">
                          <a:solidFill>
                            <a:schemeClr val="dk1"/>
                          </a:solidFill>
                          <a:effectLst/>
                          <a:latin typeface="+mn-lt"/>
                          <a:ea typeface="+mn-lt"/>
                          <a:cs typeface="+mn-lt"/>
                        </a:rPr>
                        <a:t>CX projects frequently combine quantitative metrics (handle time, resolution rate) with qualitative data (feedback, sentiment).</a:t>
                      </a:r>
                    </a:p>
                  </a:txBody>
                  <a:tcPr marL="45720" marR="45720" anchor="ctr">
                    <a:lnL w="12700" cap="flat" cmpd="sng" algn="ctr">
                      <a:solidFill>
                        <a:schemeClr val="bg1"/>
                      </a:solidFill>
                      <a:prstDash val="solid"/>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noFill/>
                  </a:tcPr>
                </a:tc>
                <a:tc>
                  <a:txBody>
                    <a:bodyPr/>
                    <a:lstStyle/>
                    <a:p>
                      <a:pPr marL="287337" marR="0" lvl="0" indent="0" algn="l" defTabSz="914309" rtl="0" eaLnBrk="1" latinLnBrk="0" hangingPunct="1">
                        <a:lnSpc>
                          <a:spcPct val="115000"/>
                        </a:lnSpc>
                        <a:spcBef>
                          <a:spcPts val="0"/>
                        </a:spcBef>
                        <a:spcAft>
                          <a:spcPts val="300"/>
                        </a:spcAft>
                        <a:buFontTx/>
                        <a:buNone/>
                      </a:pPr>
                      <a:r>
                        <a:rPr lang="en-US" sz="1500" kern="1200">
                          <a:solidFill>
                            <a:schemeClr val="dk1"/>
                          </a:solidFill>
                          <a:effectLst/>
                          <a:latin typeface="+mn-lt"/>
                          <a:ea typeface="+mn-lt"/>
                          <a:cs typeface="+mn-lt"/>
                        </a:rPr>
                        <a:t>Recognize that subjective data (like customer sentiment) can be highly insightful for experience improvements, even if it’s trickier to measure consistently.</a:t>
                      </a:r>
                    </a:p>
                  </a:txBody>
                  <a:tcPr marL="45720" marR="45720"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noFill/>
                  </a:tcPr>
                </a:tc>
                <a:extLst>
                  <a:ext uri="{0D108BD9-81ED-4DB2-BD59-A6C34878D82A}">
                    <a16:rowId xmlns:a16="http://schemas.microsoft.com/office/drawing/2014/main" val="3224264891"/>
                  </a:ext>
                </a:extLst>
              </a:tr>
              <a:tr h="945328">
                <a:tc>
                  <a:txBody>
                    <a:bodyPr/>
                    <a:lstStyle/>
                    <a:p>
                      <a:pPr algn="ctr">
                        <a:buFontTx/>
                      </a:pPr>
                      <a:r>
                        <a:rPr lang="en-US" sz="1500" b="1" i="0">
                          <a:solidFill>
                            <a:schemeClr val="bg1"/>
                          </a:solidFill>
                          <a:ea typeface="+mn-lt"/>
                          <a:cs typeface="+mn-lt"/>
                        </a:rPr>
                        <a:t>Plan for evolving customer expectations</a:t>
                      </a:r>
                    </a:p>
                  </a:txBody>
                  <a:tcPr marL="45720" marR="45720" anchor="ctr">
                    <a:lnL w="12700" cmpd="sng">
                      <a:noFill/>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287337" marR="0" lvl="0" indent="0" algn="l" defTabSz="914309" rtl="0" eaLnBrk="1" latinLnBrk="0" hangingPunct="1">
                        <a:lnSpc>
                          <a:spcPct val="115000"/>
                        </a:lnSpc>
                        <a:spcBef>
                          <a:spcPts val="0"/>
                        </a:spcBef>
                        <a:spcAft>
                          <a:spcPts val="300"/>
                        </a:spcAft>
                        <a:buFontTx/>
                        <a:buNone/>
                      </a:pPr>
                      <a:r>
                        <a:rPr lang="en-US" sz="1500" kern="1200">
                          <a:solidFill>
                            <a:schemeClr val="dk1"/>
                          </a:solidFill>
                          <a:effectLst/>
                          <a:latin typeface="+mn-lt"/>
                          <a:ea typeface="+mn-lt"/>
                          <a:cs typeface="+mn-lt"/>
                        </a:rPr>
                        <a:t>CX is dynamic – customer preferences change, new channels emerge. Your data strategy needs enough flexibility to adapt.</a:t>
                      </a:r>
                    </a:p>
                  </a:txBody>
                  <a:tcPr marL="45720" marR="45720" anchor="ctr">
                    <a:lnL w="12700" cap="flat" cmpd="sng" algn="ctr">
                      <a:solidFill>
                        <a:schemeClr val="bg1"/>
                      </a:solidFill>
                      <a:prstDash val="solid"/>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noFill/>
                  </a:tcPr>
                </a:tc>
                <a:tc>
                  <a:txBody>
                    <a:bodyPr/>
                    <a:lstStyle/>
                    <a:p>
                      <a:pPr marL="287337" marR="0" lvl="0" indent="0" algn="l" defTabSz="914309" rtl="0" eaLnBrk="1" latinLnBrk="0" hangingPunct="1">
                        <a:lnSpc>
                          <a:spcPct val="115000"/>
                        </a:lnSpc>
                        <a:spcBef>
                          <a:spcPts val="0"/>
                        </a:spcBef>
                        <a:spcAft>
                          <a:spcPts val="300"/>
                        </a:spcAft>
                        <a:buFontTx/>
                        <a:buNone/>
                      </a:pPr>
                      <a:r>
                        <a:rPr lang="en-US" sz="1500" kern="1200" dirty="0">
                          <a:solidFill>
                            <a:schemeClr val="dk1"/>
                          </a:solidFill>
                          <a:effectLst/>
                          <a:latin typeface="+mn-lt"/>
                          <a:ea typeface="+mn-lt"/>
                          <a:cs typeface="+mn-lt"/>
                        </a:rPr>
                        <a:t>At this phase, remain open-ended about future data sources or new KPIs, ensuring your AI approach can grow with changing customer needs.</a:t>
                      </a:r>
                    </a:p>
                  </a:txBody>
                  <a:tcPr marL="45720" marR="45720"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noFill/>
                  </a:tcPr>
                </a:tc>
                <a:extLst>
                  <a:ext uri="{0D108BD9-81ED-4DB2-BD59-A6C34878D82A}">
                    <a16:rowId xmlns:a16="http://schemas.microsoft.com/office/drawing/2014/main" val="3969046780"/>
                  </a:ext>
                </a:extLst>
              </a:tr>
            </a:tbl>
          </a:graphicData>
        </a:graphic>
      </p:graphicFrame>
      <p:sp>
        <p:nvSpPr>
          <p:cNvPr id="7" name="Title 2">
            <a:extLst>
              <a:ext uri="{FF2B5EF4-FFF2-40B4-BE49-F238E27FC236}">
                <a16:creationId xmlns:a16="http://schemas.microsoft.com/office/drawing/2014/main" id="{B3B4CD85-611C-C847-4AA0-D6A67033C1B8}"/>
              </a:ext>
            </a:extLst>
          </p:cNvPr>
          <p:cNvSpPr txBox="1">
            <a:spLocks/>
          </p:cNvSpPr>
          <p:nvPr/>
        </p:nvSpPr>
        <p:spPr>
          <a:xfrm>
            <a:off x="371060" y="450242"/>
            <a:ext cx="11520980" cy="8371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defTabSz="914218">
              <a:defRPr/>
            </a:pPr>
            <a:r>
              <a:rPr lang="en-US" sz="3400">
                <a:solidFill>
                  <a:srgbClr val="2576B7"/>
                </a:solidFill>
                <a:ea typeface="+mj-lt"/>
                <a:cs typeface="+mj-lt"/>
              </a:rPr>
              <a:t>CX-specific data requirement considerations</a:t>
            </a:r>
          </a:p>
        </p:txBody>
      </p:sp>
    </p:spTree>
    <p:extLst>
      <p:ext uri="{BB962C8B-B14F-4D97-AF65-F5344CB8AC3E}">
        <p14:creationId xmlns:p14="http://schemas.microsoft.com/office/powerpoint/2010/main" val="24800473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474E5-018D-A04C-864A-BC024BDBA323}"/>
              </a:ext>
            </a:extLst>
          </p:cNvPr>
          <p:cNvSpPr>
            <a:spLocks noGrp="1"/>
          </p:cNvSpPr>
          <p:nvPr>
            <p:ph type="title"/>
          </p:nvPr>
        </p:nvSpPr>
        <p:spPr>
          <a:xfrm>
            <a:off x="376834" y="411185"/>
            <a:ext cx="10516970" cy="750946"/>
          </a:xfrm>
        </p:spPr>
        <p:txBody>
          <a:bodyPr>
            <a:noAutofit/>
          </a:bodyPr>
          <a:lstStyle/>
          <a:p>
            <a:r>
              <a:rPr kumimoji="0" lang="en-US" sz="2800" b="0" i="0" u="none" strike="noStrike" kern="1200" cap="none" spc="0" normalizeH="0" baseline="0" noProof="0">
                <a:ln>
                  <a:noFill/>
                </a:ln>
                <a:solidFill>
                  <a:srgbClr val="2576B7"/>
                </a:solidFill>
                <a:effectLst/>
                <a:uLnTx/>
                <a:uFillTx/>
                <a:latin typeface="Montserrat SemiBold" pitchFamily="2" charset="77"/>
              </a:rPr>
              <a:t>Take the following steps to define data requirements for AI implementation in service desk</a:t>
            </a:r>
            <a:endParaRPr lang="en-US" sz="2800"/>
          </a:p>
        </p:txBody>
      </p:sp>
      <p:sp>
        <p:nvSpPr>
          <p:cNvPr id="8" name="Chord 7">
            <a:extLst>
              <a:ext uri="{FF2B5EF4-FFF2-40B4-BE49-F238E27FC236}">
                <a16:creationId xmlns:a16="http://schemas.microsoft.com/office/drawing/2014/main" id="{7DA2E553-7B58-6A42-8719-3FA2D1838A3A}"/>
              </a:ext>
              <a:ext uri="{C183D7F6-B498-43B3-948B-1728B52AA6E4}">
                <adec:decorative xmlns:adec="http://schemas.microsoft.com/office/drawing/2017/decorative" val="1"/>
              </a:ext>
            </a:extLst>
          </p:cNvPr>
          <p:cNvSpPr>
            <a:spLocks/>
          </p:cNvSpPr>
          <p:nvPr/>
        </p:nvSpPr>
        <p:spPr>
          <a:xfrm>
            <a:off x="1181848" y="1279841"/>
            <a:ext cx="1214654" cy="1214654"/>
          </a:xfrm>
          <a:prstGeom prst="chord">
            <a:avLst>
              <a:gd name="adj1" fmla="val 21170845"/>
              <a:gd name="adj2" fmla="val 15485177"/>
            </a:avLst>
          </a:prstGeom>
          <a:noFill/>
          <a:ln w="38100" cap="rnd">
            <a:solidFill>
              <a:schemeClr val="accent1"/>
            </a:solidFill>
            <a:prstDash val="sysDot"/>
            <a:extLst>
              <a:ext uri="{C807C97D-BFC1-408E-A445-0C87EB9F89A2}">
                <ask:lineSketchStyleProps xmlns:ask="http://schemas.microsoft.com/office/drawing/2018/sketchyshapes" sd="1219033472">
                  <a:custGeom>
                    <a:avLst/>
                    <a:gdLst>
                      <a:gd name="connsiteX0" fmla="*/ 2816279 w 2817340"/>
                      <a:gd name="connsiteY0" fmla="*/ 1353997 h 2817340"/>
                      <a:gd name="connsiteX1" fmla="*/ 1590905 w 2817340"/>
                      <a:gd name="connsiteY1" fmla="*/ 2805502 h 2817340"/>
                      <a:gd name="connsiteX2" fmla="*/ 34150 w 2817340"/>
                      <a:gd name="connsiteY2" fmla="*/ 1716961 h 2817340"/>
                      <a:gd name="connsiteX3" fmla="*/ 976869 w 2817340"/>
                      <a:gd name="connsiteY3" fmla="*/ 67812 h 2817340"/>
                      <a:gd name="connsiteX4" fmla="*/ 2816279 w 2817340"/>
                      <a:gd name="connsiteY4" fmla="*/ 1353997 h 281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340" h="2817340" extrusionOk="0">
                        <a:moveTo>
                          <a:pt x="2816279" y="1353997"/>
                        </a:moveTo>
                        <a:cubicBezTo>
                          <a:pt x="2815235" y="2063799"/>
                          <a:pt x="2192218" y="2756681"/>
                          <a:pt x="1590905" y="2805502"/>
                        </a:cubicBezTo>
                        <a:cubicBezTo>
                          <a:pt x="989808" y="2925256"/>
                          <a:pt x="170857" y="2428458"/>
                          <a:pt x="34150" y="1716961"/>
                        </a:cubicBezTo>
                        <a:cubicBezTo>
                          <a:pt x="-218784" y="1097507"/>
                          <a:pt x="272603" y="351339"/>
                          <a:pt x="976869" y="67812"/>
                        </a:cubicBezTo>
                        <a:cubicBezTo>
                          <a:pt x="1262930" y="243204"/>
                          <a:pt x="2379042" y="862205"/>
                          <a:pt x="2816279" y="135399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7" name="Chord 6">
            <a:extLst>
              <a:ext uri="{FF2B5EF4-FFF2-40B4-BE49-F238E27FC236}">
                <a16:creationId xmlns:a16="http://schemas.microsoft.com/office/drawing/2014/main" id="{A7C6D902-CE3E-7F4D-8FCD-E046DB5BA431}"/>
              </a:ext>
              <a:ext uri="{C183D7F6-B498-43B3-948B-1728B52AA6E4}">
                <adec:decorative xmlns:adec="http://schemas.microsoft.com/office/drawing/2017/decorative" val="1"/>
              </a:ext>
            </a:extLst>
          </p:cNvPr>
          <p:cNvSpPr>
            <a:spLocks/>
          </p:cNvSpPr>
          <p:nvPr/>
        </p:nvSpPr>
        <p:spPr>
          <a:xfrm>
            <a:off x="1288397" y="1386390"/>
            <a:ext cx="1001556" cy="1001556"/>
          </a:xfrm>
          <a:prstGeom prst="chord">
            <a:avLst>
              <a:gd name="adj1" fmla="val 21466542"/>
              <a:gd name="adj2" fmla="val 151289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64" name="TextBox 63">
            <a:extLst>
              <a:ext uri="{FF2B5EF4-FFF2-40B4-BE49-F238E27FC236}">
                <a16:creationId xmlns:a16="http://schemas.microsoft.com/office/drawing/2014/main" id="{DC35BED8-EB01-5646-9F76-34FACECFB7E9}"/>
              </a:ext>
            </a:extLst>
          </p:cNvPr>
          <p:cNvSpPr txBox="1">
            <a:spLocks/>
          </p:cNvSpPr>
          <p:nvPr/>
        </p:nvSpPr>
        <p:spPr>
          <a:xfrm>
            <a:off x="1623905" y="1676104"/>
            <a:ext cx="330540"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Montserrat SemiBold" pitchFamily="2" charset="77"/>
                <a:ea typeface="+mn-lt"/>
                <a:cs typeface="+mn-lt"/>
              </a:rPr>
              <a:t>1</a:t>
            </a:r>
          </a:p>
        </p:txBody>
      </p:sp>
      <p:sp>
        <p:nvSpPr>
          <p:cNvPr id="10" name="TextBox 9">
            <a:extLst>
              <a:ext uri="{FF2B5EF4-FFF2-40B4-BE49-F238E27FC236}">
                <a16:creationId xmlns:a16="http://schemas.microsoft.com/office/drawing/2014/main" id="{5C0E55AF-7A1A-4840-8BDB-C95D9C0D1DB2}"/>
              </a:ext>
            </a:extLst>
          </p:cNvPr>
          <p:cNvSpPr txBox="1">
            <a:spLocks/>
          </p:cNvSpPr>
          <p:nvPr/>
        </p:nvSpPr>
        <p:spPr>
          <a:xfrm>
            <a:off x="579454" y="2507209"/>
            <a:ext cx="2323072" cy="276999"/>
          </a:xfrm>
          <a:prstGeom prst="rect">
            <a:avLst/>
          </a:prstGeom>
          <a:noFill/>
        </p:spPr>
        <p:txBody>
          <a:bodyPr wrap="none"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94949"/>
                </a:solidFill>
                <a:effectLst/>
                <a:uLnTx/>
                <a:uFillTx/>
                <a:latin typeface="Montserrat SemiBold" pitchFamily="2" charset="77"/>
                <a:ea typeface="+mn-lt"/>
                <a:cs typeface="+mn-lt"/>
              </a:rPr>
              <a:t>Define Business Outcomes</a:t>
            </a:r>
          </a:p>
        </p:txBody>
      </p:sp>
      <p:sp>
        <p:nvSpPr>
          <p:cNvPr id="11" name="Subtitle 2">
            <a:extLst>
              <a:ext uri="{FF2B5EF4-FFF2-40B4-BE49-F238E27FC236}">
                <a16:creationId xmlns:a16="http://schemas.microsoft.com/office/drawing/2014/main" id="{83AB1ABF-CFC0-954B-A34E-0CDBEF1BE071}"/>
              </a:ext>
            </a:extLst>
          </p:cNvPr>
          <p:cNvSpPr txBox="1">
            <a:spLocks/>
          </p:cNvSpPr>
          <p:nvPr/>
        </p:nvSpPr>
        <p:spPr>
          <a:xfrm>
            <a:off x="579454" y="2784207"/>
            <a:ext cx="2323698" cy="118051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Clarify your ideal service desk state using AI, and link data needs to your service desk goals</a:t>
            </a:r>
            <a:r>
              <a:rPr kumimoji="0" lang="en-US" sz="1200" b="0" u="none" strike="noStrike" kern="1200" cap="none" spc="0" normalizeH="0" baseline="0" noProof="0">
                <a:ln>
                  <a:noFill/>
                </a:ln>
                <a:solidFill>
                  <a:srgbClr val="000000"/>
                </a:solidFill>
                <a:effectLst/>
                <a:uLnTx/>
                <a:uFillTx/>
                <a:latin typeface="+mn-lt"/>
                <a:ea typeface="+mn-lt"/>
                <a:cs typeface="+mn-lt"/>
              </a:rPr>
              <a:t>. </a:t>
            </a:r>
            <a:r>
              <a:rPr kumimoji="0" lang="en-US" sz="1200" b="1" u="none" strike="noStrike" kern="1200" cap="none" spc="0" normalizeH="0" baseline="0" noProof="0">
                <a:ln>
                  <a:noFill/>
                </a:ln>
                <a:solidFill>
                  <a:srgbClr val="000000"/>
                </a:solidFill>
                <a:effectLst/>
                <a:uLnTx/>
                <a:uFillTx/>
                <a:latin typeface="+mn-lt"/>
                <a:ea typeface="+mn-lt"/>
                <a:cs typeface="+mn-lt"/>
              </a:rPr>
              <a:t>Example: </a:t>
            </a:r>
            <a:r>
              <a:rPr kumimoji="0" lang="en-US" sz="1200" b="0" i="0" u="none" strike="noStrike" kern="1200" cap="none" spc="0" normalizeH="0" baseline="0" noProof="0">
                <a:ln>
                  <a:noFill/>
                </a:ln>
                <a:solidFill>
                  <a:srgbClr val="000000"/>
                </a:solidFill>
                <a:effectLst/>
                <a:uLnTx/>
                <a:uFillTx/>
                <a:latin typeface="+mn-lt"/>
                <a:ea typeface="+mn-lt"/>
                <a:cs typeface="+mn-lt"/>
              </a:rPr>
              <a:t>Reduce </a:t>
            </a:r>
            <a:r>
              <a:rPr kumimoji="0" lang="en-US" sz="1200" b="0" i="0" u="none" strike="noStrike" kern="1200" cap="none" spc="0" normalizeH="0" baseline="0" noProof="0" err="1">
                <a:ln>
                  <a:noFill/>
                </a:ln>
                <a:solidFill>
                  <a:srgbClr val="000000"/>
                </a:solidFill>
                <a:effectLst/>
                <a:uLnTx/>
                <a:uFillTx/>
                <a:latin typeface="+mn-lt"/>
                <a:ea typeface="+mn-lt"/>
                <a:cs typeface="+mn-lt"/>
              </a:rPr>
              <a:t>MTTR</a:t>
            </a:r>
            <a:r>
              <a:rPr kumimoji="0" lang="en-US" sz="1200" b="0" i="0" u="none" strike="noStrike" kern="1200" cap="none" spc="0" normalizeH="0" baseline="0" noProof="0">
                <a:ln>
                  <a:noFill/>
                </a:ln>
                <a:solidFill>
                  <a:srgbClr val="000000"/>
                </a:solidFill>
                <a:effectLst/>
                <a:uLnTx/>
                <a:uFillTx/>
                <a:latin typeface="+mn-lt"/>
                <a:ea typeface="+mn-lt"/>
                <a:cs typeface="+mn-lt"/>
              </a:rPr>
              <a:t> by 30% and improve agent productivity by 20%.</a:t>
            </a:r>
          </a:p>
        </p:txBody>
      </p:sp>
      <p:sp>
        <p:nvSpPr>
          <p:cNvPr id="56" name="Chord 55">
            <a:extLst>
              <a:ext uri="{FF2B5EF4-FFF2-40B4-BE49-F238E27FC236}">
                <a16:creationId xmlns:a16="http://schemas.microsoft.com/office/drawing/2014/main" id="{2CCCA9AA-A800-A54D-A355-9C2009932DF6}"/>
              </a:ext>
              <a:ext uri="{C183D7F6-B498-43B3-948B-1728B52AA6E4}">
                <adec:decorative xmlns:adec="http://schemas.microsoft.com/office/drawing/2017/decorative" val="1"/>
              </a:ext>
            </a:extLst>
          </p:cNvPr>
          <p:cNvSpPr>
            <a:spLocks/>
          </p:cNvSpPr>
          <p:nvPr/>
        </p:nvSpPr>
        <p:spPr>
          <a:xfrm>
            <a:off x="3993113" y="1279841"/>
            <a:ext cx="1214654" cy="1214654"/>
          </a:xfrm>
          <a:prstGeom prst="chord">
            <a:avLst>
              <a:gd name="adj1" fmla="val 21170845"/>
              <a:gd name="adj2" fmla="val 15485177"/>
            </a:avLst>
          </a:prstGeom>
          <a:noFill/>
          <a:ln w="38100" cap="rnd">
            <a:solidFill>
              <a:schemeClr val="accent2"/>
            </a:solidFill>
            <a:prstDash val="sysDot"/>
            <a:extLst>
              <a:ext uri="{C807C97D-BFC1-408E-A445-0C87EB9F89A2}">
                <ask:lineSketchStyleProps xmlns:ask="http://schemas.microsoft.com/office/drawing/2018/sketchyshapes" sd="1219033472">
                  <a:custGeom>
                    <a:avLst/>
                    <a:gdLst>
                      <a:gd name="connsiteX0" fmla="*/ 2816279 w 2817340"/>
                      <a:gd name="connsiteY0" fmla="*/ 1353997 h 2817340"/>
                      <a:gd name="connsiteX1" fmla="*/ 1590905 w 2817340"/>
                      <a:gd name="connsiteY1" fmla="*/ 2805502 h 2817340"/>
                      <a:gd name="connsiteX2" fmla="*/ 34150 w 2817340"/>
                      <a:gd name="connsiteY2" fmla="*/ 1716961 h 2817340"/>
                      <a:gd name="connsiteX3" fmla="*/ 976869 w 2817340"/>
                      <a:gd name="connsiteY3" fmla="*/ 67812 h 2817340"/>
                      <a:gd name="connsiteX4" fmla="*/ 2816279 w 2817340"/>
                      <a:gd name="connsiteY4" fmla="*/ 1353997 h 281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340" h="2817340" extrusionOk="0">
                        <a:moveTo>
                          <a:pt x="2816279" y="1353997"/>
                        </a:moveTo>
                        <a:cubicBezTo>
                          <a:pt x="2815235" y="2063799"/>
                          <a:pt x="2192218" y="2756681"/>
                          <a:pt x="1590905" y="2805502"/>
                        </a:cubicBezTo>
                        <a:cubicBezTo>
                          <a:pt x="989808" y="2925256"/>
                          <a:pt x="170857" y="2428458"/>
                          <a:pt x="34150" y="1716961"/>
                        </a:cubicBezTo>
                        <a:cubicBezTo>
                          <a:pt x="-218784" y="1097507"/>
                          <a:pt x="272603" y="351339"/>
                          <a:pt x="976869" y="67812"/>
                        </a:cubicBezTo>
                        <a:cubicBezTo>
                          <a:pt x="1262930" y="243204"/>
                          <a:pt x="2379042" y="862205"/>
                          <a:pt x="2816279" y="135399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55" name="Chord 54">
            <a:extLst>
              <a:ext uri="{FF2B5EF4-FFF2-40B4-BE49-F238E27FC236}">
                <a16:creationId xmlns:a16="http://schemas.microsoft.com/office/drawing/2014/main" id="{488370FF-1F88-BD43-B0DD-3A081D5A82CB}"/>
              </a:ext>
              <a:ext uri="{C183D7F6-B498-43B3-948B-1728B52AA6E4}">
                <adec:decorative xmlns:adec="http://schemas.microsoft.com/office/drawing/2017/decorative" val="1"/>
              </a:ext>
            </a:extLst>
          </p:cNvPr>
          <p:cNvSpPr>
            <a:spLocks/>
          </p:cNvSpPr>
          <p:nvPr/>
        </p:nvSpPr>
        <p:spPr>
          <a:xfrm>
            <a:off x="4099662" y="1386390"/>
            <a:ext cx="1001556" cy="1001556"/>
          </a:xfrm>
          <a:prstGeom prst="chord">
            <a:avLst>
              <a:gd name="adj1" fmla="val 21466542"/>
              <a:gd name="adj2" fmla="val 151289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65" name="TextBox 64">
            <a:extLst>
              <a:ext uri="{FF2B5EF4-FFF2-40B4-BE49-F238E27FC236}">
                <a16:creationId xmlns:a16="http://schemas.microsoft.com/office/drawing/2014/main" id="{2EE92524-5BB9-CD4D-B416-27CD77659997}"/>
              </a:ext>
            </a:extLst>
          </p:cNvPr>
          <p:cNvSpPr txBox="1">
            <a:spLocks/>
          </p:cNvSpPr>
          <p:nvPr/>
        </p:nvSpPr>
        <p:spPr>
          <a:xfrm>
            <a:off x="4395897" y="1676104"/>
            <a:ext cx="409086"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Montserrat SemiBold" pitchFamily="2" charset="77"/>
                <a:ea typeface="+mn-lt"/>
                <a:cs typeface="+mn-lt"/>
              </a:rPr>
              <a:t>2</a:t>
            </a:r>
          </a:p>
        </p:txBody>
      </p:sp>
      <p:sp>
        <p:nvSpPr>
          <p:cNvPr id="53" name="TextBox 52">
            <a:extLst>
              <a:ext uri="{FF2B5EF4-FFF2-40B4-BE49-F238E27FC236}">
                <a16:creationId xmlns:a16="http://schemas.microsoft.com/office/drawing/2014/main" id="{E2FD30B1-3FF7-EE44-BC7A-1D1906753400}"/>
              </a:ext>
            </a:extLst>
          </p:cNvPr>
          <p:cNvSpPr txBox="1">
            <a:spLocks/>
          </p:cNvSpPr>
          <p:nvPr/>
        </p:nvSpPr>
        <p:spPr>
          <a:xfrm>
            <a:off x="3608722" y="2507209"/>
            <a:ext cx="1887056" cy="276999"/>
          </a:xfrm>
          <a:prstGeom prst="rect">
            <a:avLst/>
          </a:prstGeom>
          <a:noFill/>
        </p:spPr>
        <p:txBody>
          <a:bodyPr wrap="none"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94949"/>
                </a:solidFill>
                <a:effectLst/>
                <a:uLnTx/>
                <a:uFillTx/>
                <a:latin typeface="Montserrat SemiBold" pitchFamily="2" charset="77"/>
                <a:ea typeface="+mn-lt"/>
                <a:cs typeface="+mn-lt"/>
              </a:rPr>
              <a:t>Identify Data Sources</a:t>
            </a:r>
          </a:p>
        </p:txBody>
      </p:sp>
      <p:sp>
        <p:nvSpPr>
          <p:cNvPr id="54" name="Subtitle 2">
            <a:extLst>
              <a:ext uri="{FF2B5EF4-FFF2-40B4-BE49-F238E27FC236}">
                <a16:creationId xmlns:a16="http://schemas.microsoft.com/office/drawing/2014/main" id="{2783E49C-3A92-9949-8F44-768627CDF1D6}"/>
              </a:ext>
            </a:extLst>
          </p:cNvPr>
          <p:cNvSpPr txBox="1">
            <a:spLocks/>
          </p:cNvSpPr>
          <p:nvPr/>
        </p:nvSpPr>
        <p:spPr>
          <a:xfrm>
            <a:off x="3390719" y="2784207"/>
            <a:ext cx="2323698" cy="118051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Find out and document where the data resides (e.g. ITSM, monitoring systems, etc.). </a:t>
            </a:r>
            <a:r>
              <a:rPr kumimoji="0" lang="en-US" sz="1200" b="1" u="none" strike="noStrike" kern="1200" cap="none" spc="0" normalizeH="0" baseline="0" noProof="0">
                <a:ln>
                  <a:noFill/>
                </a:ln>
                <a:solidFill>
                  <a:srgbClr val="000000"/>
                </a:solidFill>
                <a:effectLst/>
                <a:uLnTx/>
                <a:uFillTx/>
                <a:latin typeface="+mn-lt"/>
                <a:ea typeface="+mn-lt"/>
                <a:cs typeface="+mn-lt"/>
              </a:rPr>
              <a:t>Example: </a:t>
            </a:r>
            <a:r>
              <a:rPr kumimoji="0" lang="en-US" sz="1200" b="0" i="0" u="none" strike="noStrike" kern="1200" cap="none" spc="0" normalizeH="0" baseline="0" noProof="0">
                <a:ln>
                  <a:noFill/>
                </a:ln>
                <a:solidFill>
                  <a:srgbClr val="000000"/>
                </a:solidFill>
                <a:effectLst/>
                <a:uLnTx/>
                <a:uFillTx/>
                <a:latin typeface="+mn-lt"/>
                <a:ea typeface="+mn-lt"/>
                <a:cs typeface="+mn-lt"/>
              </a:rPr>
              <a:t>ITSM incident logs, KB usage metrics, password reset logs.</a:t>
            </a:r>
          </a:p>
        </p:txBody>
      </p:sp>
      <p:sp>
        <p:nvSpPr>
          <p:cNvPr id="63" name="Chord 62">
            <a:extLst>
              <a:ext uri="{FF2B5EF4-FFF2-40B4-BE49-F238E27FC236}">
                <a16:creationId xmlns:a16="http://schemas.microsoft.com/office/drawing/2014/main" id="{5BFB01E5-9F77-FA42-94C3-173CF83DBC1C}"/>
              </a:ext>
              <a:ext uri="{C183D7F6-B498-43B3-948B-1728B52AA6E4}">
                <adec:decorative xmlns:adec="http://schemas.microsoft.com/office/drawing/2017/decorative" val="1"/>
              </a:ext>
            </a:extLst>
          </p:cNvPr>
          <p:cNvSpPr>
            <a:spLocks/>
          </p:cNvSpPr>
          <p:nvPr/>
        </p:nvSpPr>
        <p:spPr>
          <a:xfrm>
            <a:off x="6804378" y="1279841"/>
            <a:ext cx="1214654" cy="1214654"/>
          </a:xfrm>
          <a:prstGeom prst="chord">
            <a:avLst>
              <a:gd name="adj1" fmla="val 21170845"/>
              <a:gd name="adj2" fmla="val 15485177"/>
            </a:avLst>
          </a:prstGeom>
          <a:noFill/>
          <a:ln w="38100" cap="rnd">
            <a:solidFill>
              <a:schemeClr val="accent3"/>
            </a:solidFill>
            <a:prstDash val="sysDot"/>
            <a:extLst>
              <a:ext uri="{C807C97D-BFC1-408E-A445-0C87EB9F89A2}">
                <ask:lineSketchStyleProps xmlns:ask="http://schemas.microsoft.com/office/drawing/2018/sketchyshapes" sd="1219033472">
                  <a:custGeom>
                    <a:avLst/>
                    <a:gdLst>
                      <a:gd name="connsiteX0" fmla="*/ 2816279 w 2817340"/>
                      <a:gd name="connsiteY0" fmla="*/ 1353997 h 2817340"/>
                      <a:gd name="connsiteX1" fmla="*/ 1590905 w 2817340"/>
                      <a:gd name="connsiteY1" fmla="*/ 2805502 h 2817340"/>
                      <a:gd name="connsiteX2" fmla="*/ 34150 w 2817340"/>
                      <a:gd name="connsiteY2" fmla="*/ 1716961 h 2817340"/>
                      <a:gd name="connsiteX3" fmla="*/ 976869 w 2817340"/>
                      <a:gd name="connsiteY3" fmla="*/ 67812 h 2817340"/>
                      <a:gd name="connsiteX4" fmla="*/ 2816279 w 2817340"/>
                      <a:gd name="connsiteY4" fmla="*/ 1353997 h 281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340" h="2817340" extrusionOk="0">
                        <a:moveTo>
                          <a:pt x="2816279" y="1353997"/>
                        </a:moveTo>
                        <a:cubicBezTo>
                          <a:pt x="2815235" y="2063799"/>
                          <a:pt x="2192218" y="2756681"/>
                          <a:pt x="1590905" y="2805502"/>
                        </a:cubicBezTo>
                        <a:cubicBezTo>
                          <a:pt x="989808" y="2925256"/>
                          <a:pt x="170857" y="2428458"/>
                          <a:pt x="34150" y="1716961"/>
                        </a:cubicBezTo>
                        <a:cubicBezTo>
                          <a:pt x="-218784" y="1097507"/>
                          <a:pt x="272603" y="351339"/>
                          <a:pt x="976869" y="67812"/>
                        </a:cubicBezTo>
                        <a:cubicBezTo>
                          <a:pt x="1262930" y="243204"/>
                          <a:pt x="2379042" y="862205"/>
                          <a:pt x="2816279" y="135399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62" name="Chord 61">
            <a:extLst>
              <a:ext uri="{FF2B5EF4-FFF2-40B4-BE49-F238E27FC236}">
                <a16:creationId xmlns:a16="http://schemas.microsoft.com/office/drawing/2014/main" id="{07BC845D-7F2F-E742-83A9-65A4C043B984}"/>
              </a:ext>
              <a:ext uri="{C183D7F6-B498-43B3-948B-1728B52AA6E4}">
                <adec:decorative xmlns:adec="http://schemas.microsoft.com/office/drawing/2017/decorative" val="1"/>
              </a:ext>
            </a:extLst>
          </p:cNvPr>
          <p:cNvSpPr>
            <a:spLocks/>
          </p:cNvSpPr>
          <p:nvPr/>
        </p:nvSpPr>
        <p:spPr>
          <a:xfrm>
            <a:off x="6910927" y="1386390"/>
            <a:ext cx="1001556" cy="1001556"/>
          </a:xfrm>
          <a:prstGeom prst="chord">
            <a:avLst>
              <a:gd name="adj1" fmla="val 21466542"/>
              <a:gd name="adj2" fmla="val 1512897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66" name="TextBox 65">
            <a:extLst>
              <a:ext uri="{FF2B5EF4-FFF2-40B4-BE49-F238E27FC236}">
                <a16:creationId xmlns:a16="http://schemas.microsoft.com/office/drawing/2014/main" id="{52ACA523-A480-144D-9990-3BC0777124A7}"/>
              </a:ext>
            </a:extLst>
          </p:cNvPr>
          <p:cNvSpPr txBox="1">
            <a:spLocks/>
          </p:cNvSpPr>
          <p:nvPr/>
        </p:nvSpPr>
        <p:spPr>
          <a:xfrm>
            <a:off x="7207163" y="1676104"/>
            <a:ext cx="409086"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Montserrat SemiBold" pitchFamily="2" charset="77"/>
                <a:ea typeface="+mn-lt"/>
                <a:cs typeface="+mn-lt"/>
              </a:rPr>
              <a:t>3</a:t>
            </a:r>
          </a:p>
        </p:txBody>
      </p:sp>
      <p:sp>
        <p:nvSpPr>
          <p:cNvPr id="60" name="TextBox 59">
            <a:extLst>
              <a:ext uri="{FF2B5EF4-FFF2-40B4-BE49-F238E27FC236}">
                <a16:creationId xmlns:a16="http://schemas.microsoft.com/office/drawing/2014/main" id="{D5229787-44B4-C946-A969-DB65C10787C9}"/>
              </a:ext>
            </a:extLst>
          </p:cNvPr>
          <p:cNvSpPr txBox="1">
            <a:spLocks/>
          </p:cNvSpPr>
          <p:nvPr/>
        </p:nvSpPr>
        <p:spPr>
          <a:xfrm>
            <a:off x="6348657" y="2507209"/>
            <a:ext cx="2029723" cy="276999"/>
          </a:xfrm>
          <a:prstGeom prst="rect">
            <a:avLst/>
          </a:prstGeom>
          <a:noFill/>
        </p:spPr>
        <p:txBody>
          <a:bodyPr wrap="none"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94949"/>
                </a:solidFill>
                <a:effectLst/>
                <a:uLnTx/>
                <a:uFillTx/>
                <a:latin typeface="Montserrat SemiBold" pitchFamily="2" charset="77"/>
                <a:ea typeface="+mn-lt"/>
                <a:cs typeface="+mn-lt"/>
              </a:rPr>
              <a:t>Specify Key Data Fields</a:t>
            </a:r>
          </a:p>
        </p:txBody>
      </p:sp>
      <p:sp>
        <p:nvSpPr>
          <p:cNvPr id="61" name="Subtitle 2">
            <a:extLst>
              <a:ext uri="{FF2B5EF4-FFF2-40B4-BE49-F238E27FC236}">
                <a16:creationId xmlns:a16="http://schemas.microsoft.com/office/drawing/2014/main" id="{32403EB2-A35E-4B43-869A-0EC9BF598750}"/>
              </a:ext>
            </a:extLst>
          </p:cNvPr>
          <p:cNvSpPr txBox="1">
            <a:spLocks/>
          </p:cNvSpPr>
          <p:nvPr/>
        </p:nvSpPr>
        <p:spPr>
          <a:xfrm>
            <a:off x="6201984" y="2784207"/>
            <a:ext cx="2323698" cy="118051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List critical pieces of information that are needed for your AI use cases. </a:t>
            </a:r>
            <a:r>
              <a:rPr kumimoji="0" lang="en-US" sz="1200" b="1" u="none" strike="noStrike" kern="1200" cap="none" spc="0" normalizeH="0" baseline="0" noProof="0">
                <a:ln>
                  <a:noFill/>
                </a:ln>
                <a:solidFill>
                  <a:srgbClr val="000000"/>
                </a:solidFill>
                <a:effectLst/>
                <a:uLnTx/>
                <a:uFillTx/>
                <a:latin typeface="+mn-lt"/>
                <a:ea typeface="+mn-lt"/>
                <a:cs typeface="+mn-lt"/>
              </a:rPr>
              <a:t>Example: </a:t>
            </a:r>
            <a:r>
              <a:rPr kumimoji="0" lang="en-US" sz="1200" b="0" i="0" u="none" strike="noStrike" kern="1200" cap="none" spc="0" normalizeH="0" baseline="0" noProof="0">
                <a:ln>
                  <a:noFill/>
                </a:ln>
                <a:solidFill>
                  <a:srgbClr val="000000"/>
                </a:solidFill>
                <a:effectLst/>
                <a:uLnTx/>
                <a:uFillTx/>
                <a:latin typeface="+mn-lt"/>
                <a:ea typeface="+mn-lt"/>
                <a:cs typeface="+mn-lt"/>
              </a:rPr>
              <a:t>Ticket category, resolution time, escalation path, transactional survey score.</a:t>
            </a:r>
          </a:p>
        </p:txBody>
      </p:sp>
      <p:sp>
        <p:nvSpPr>
          <p:cNvPr id="28" name="Chord 27">
            <a:extLst>
              <a:ext uri="{FF2B5EF4-FFF2-40B4-BE49-F238E27FC236}">
                <a16:creationId xmlns:a16="http://schemas.microsoft.com/office/drawing/2014/main" id="{DD2E9159-3951-5A4C-AD24-D181DF28D02F}"/>
              </a:ext>
              <a:ext uri="{C183D7F6-B498-43B3-948B-1728B52AA6E4}">
                <adec:decorative xmlns:adec="http://schemas.microsoft.com/office/drawing/2017/decorative" val="1"/>
              </a:ext>
            </a:extLst>
          </p:cNvPr>
          <p:cNvSpPr>
            <a:spLocks/>
          </p:cNvSpPr>
          <p:nvPr/>
        </p:nvSpPr>
        <p:spPr>
          <a:xfrm>
            <a:off x="9615643" y="1279841"/>
            <a:ext cx="1214654" cy="1214654"/>
          </a:xfrm>
          <a:prstGeom prst="chord">
            <a:avLst>
              <a:gd name="adj1" fmla="val 21170845"/>
              <a:gd name="adj2" fmla="val 15485177"/>
            </a:avLst>
          </a:prstGeom>
          <a:noFill/>
          <a:ln w="38100" cap="rnd">
            <a:solidFill>
              <a:schemeClr val="accent4"/>
            </a:solidFill>
            <a:prstDash val="sysDot"/>
            <a:extLst>
              <a:ext uri="{C807C97D-BFC1-408E-A445-0C87EB9F89A2}">
                <ask:lineSketchStyleProps xmlns:ask="http://schemas.microsoft.com/office/drawing/2018/sketchyshapes" sd="1219033472">
                  <a:custGeom>
                    <a:avLst/>
                    <a:gdLst>
                      <a:gd name="connsiteX0" fmla="*/ 2816279 w 2817340"/>
                      <a:gd name="connsiteY0" fmla="*/ 1353997 h 2817340"/>
                      <a:gd name="connsiteX1" fmla="*/ 1590905 w 2817340"/>
                      <a:gd name="connsiteY1" fmla="*/ 2805502 h 2817340"/>
                      <a:gd name="connsiteX2" fmla="*/ 34150 w 2817340"/>
                      <a:gd name="connsiteY2" fmla="*/ 1716961 h 2817340"/>
                      <a:gd name="connsiteX3" fmla="*/ 976869 w 2817340"/>
                      <a:gd name="connsiteY3" fmla="*/ 67812 h 2817340"/>
                      <a:gd name="connsiteX4" fmla="*/ 2816279 w 2817340"/>
                      <a:gd name="connsiteY4" fmla="*/ 1353997 h 281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340" h="2817340" extrusionOk="0">
                        <a:moveTo>
                          <a:pt x="2816279" y="1353997"/>
                        </a:moveTo>
                        <a:cubicBezTo>
                          <a:pt x="2815235" y="2063799"/>
                          <a:pt x="2192218" y="2756681"/>
                          <a:pt x="1590905" y="2805502"/>
                        </a:cubicBezTo>
                        <a:cubicBezTo>
                          <a:pt x="989808" y="2925256"/>
                          <a:pt x="170857" y="2428458"/>
                          <a:pt x="34150" y="1716961"/>
                        </a:cubicBezTo>
                        <a:cubicBezTo>
                          <a:pt x="-218784" y="1097507"/>
                          <a:pt x="272603" y="351339"/>
                          <a:pt x="976869" y="67812"/>
                        </a:cubicBezTo>
                        <a:cubicBezTo>
                          <a:pt x="1262930" y="243204"/>
                          <a:pt x="2379042" y="862205"/>
                          <a:pt x="2816279" y="135399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27" name="Chord 26">
            <a:extLst>
              <a:ext uri="{FF2B5EF4-FFF2-40B4-BE49-F238E27FC236}">
                <a16:creationId xmlns:a16="http://schemas.microsoft.com/office/drawing/2014/main" id="{4A869A52-D1DD-8B4F-86C0-D2F73BFEB4DA}"/>
              </a:ext>
              <a:ext uri="{C183D7F6-B498-43B3-948B-1728B52AA6E4}">
                <adec:decorative xmlns:adec="http://schemas.microsoft.com/office/drawing/2017/decorative" val="1"/>
              </a:ext>
            </a:extLst>
          </p:cNvPr>
          <p:cNvSpPr>
            <a:spLocks/>
          </p:cNvSpPr>
          <p:nvPr/>
        </p:nvSpPr>
        <p:spPr>
          <a:xfrm>
            <a:off x="9722192" y="1386390"/>
            <a:ext cx="1001556" cy="1001556"/>
          </a:xfrm>
          <a:prstGeom prst="chord">
            <a:avLst>
              <a:gd name="adj1" fmla="val 21466542"/>
              <a:gd name="adj2" fmla="val 1512897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71" name="TextBox 70">
            <a:extLst>
              <a:ext uri="{FF2B5EF4-FFF2-40B4-BE49-F238E27FC236}">
                <a16:creationId xmlns:a16="http://schemas.microsoft.com/office/drawing/2014/main" id="{B545F235-DCC6-F643-8D99-3FE369DDFA66}"/>
              </a:ext>
            </a:extLst>
          </p:cNvPr>
          <p:cNvSpPr txBox="1">
            <a:spLocks/>
          </p:cNvSpPr>
          <p:nvPr/>
        </p:nvSpPr>
        <p:spPr>
          <a:xfrm>
            <a:off x="9999992" y="1676103"/>
            <a:ext cx="445956"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Montserrat SemiBold" pitchFamily="2" charset="77"/>
                <a:ea typeface="+mn-lt"/>
                <a:cs typeface="+mn-lt"/>
              </a:rPr>
              <a:t>4</a:t>
            </a:r>
          </a:p>
        </p:txBody>
      </p:sp>
      <p:sp>
        <p:nvSpPr>
          <p:cNvPr id="25" name="TextBox 24">
            <a:extLst>
              <a:ext uri="{FF2B5EF4-FFF2-40B4-BE49-F238E27FC236}">
                <a16:creationId xmlns:a16="http://schemas.microsoft.com/office/drawing/2014/main" id="{420A833F-CD6E-4941-8461-3D2F3BF9F73D}"/>
              </a:ext>
            </a:extLst>
          </p:cNvPr>
          <p:cNvSpPr txBox="1">
            <a:spLocks/>
          </p:cNvSpPr>
          <p:nvPr/>
        </p:nvSpPr>
        <p:spPr>
          <a:xfrm>
            <a:off x="9303386" y="2507209"/>
            <a:ext cx="1742785" cy="276999"/>
          </a:xfrm>
          <a:prstGeom prst="rect">
            <a:avLst/>
          </a:prstGeom>
          <a:noFill/>
        </p:spPr>
        <p:txBody>
          <a:bodyPr wrap="none"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94949"/>
                </a:solidFill>
                <a:effectLst/>
                <a:uLnTx/>
                <a:uFillTx/>
                <a:latin typeface="Montserrat SemiBold" pitchFamily="2" charset="77"/>
                <a:ea typeface="+mn-lt"/>
                <a:cs typeface="+mn-lt"/>
              </a:rPr>
              <a:t>Assess Data Quality</a:t>
            </a:r>
          </a:p>
        </p:txBody>
      </p:sp>
      <p:sp>
        <p:nvSpPr>
          <p:cNvPr id="26" name="Subtitle 2">
            <a:extLst>
              <a:ext uri="{FF2B5EF4-FFF2-40B4-BE49-F238E27FC236}">
                <a16:creationId xmlns:a16="http://schemas.microsoft.com/office/drawing/2014/main" id="{8ED6E1FB-6468-A642-B288-4D079DB95E02}"/>
              </a:ext>
            </a:extLst>
          </p:cNvPr>
          <p:cNvSpPr txBox="1">
            <a:spLocks/>
          </p:cNvSpPr>
          <p:nvPr/>
        </p:nvSpPr>
        <p:spPr>
          <a:xfrm>
            <a:off x="9013249" y="2784207"/>
            <a:ext cx="2323698" cy="118051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Define any data gaps and constraints (e.g. missing metadata, inconsistencies, etc.). </a:t>
            </a:r>
            <a:r>
              <a:rPr kumimoji="0" lang="en-US" sz="1200" b="1" u="none" strike="noStrike" kern="1200" cap="none" spc="0" normalizeH="0" baseline="0" noProof="0">
                <a:ln>
                  <a:noFill/>
                </a:ln>
                <a:solidFill>
                  <a:srgbClr val="000000"/>
                </a:solidFill>
                <a:effectLst/>
                <a:uLnTx/>
                <a:uFillTx/>
                <a:latin typeface="+mn-lt"/>
                <a:ea typeface="+mn-lt"/>
                <a:cs typeface="+mn-lt"/>
              </a:rPr>
              <a:t>Example: </a:t>
            </a:r>
            <a:r>
              <a:rPr kumimoji="0" lang="en-US" sz="1200" b="0" i="0" u="none" strike="noStrike" kern="1200" cap="none" spc="0" normalizeH="0" baseline="0" noProof="0">
                <a:ln>
                  <a:noFill/>
                </a:ln>
                <a:solidFill>
                  <a:srgbClr val="000000"/>
                </a:solidFill>
                <a:effectLst/>
                <a:uLnTx/>
                <a:uFillTx/>
                <a:latin typeface="+mn-lt"/>
                <a:ea typeface="+mn-lt"/>
                <a:cs typeface="+mn-lt"/>
              </a:rPr>
              <a:t>Incident resolution codes/notes are often left blank.</a:t>
            </a:r>
          </a:p>
        </p:txBody>
      </p:sp>
      <p:sp>
        <p:nvSpPr>
          <p:cNvPr id="35" name="Chord 34">
            <a:extLst>
              <a:ext uri="{FF2B5EF4-FFF2-40B4-BE49-F238E27FC236}">
                <a16:creationId xmlns:a16="http://schemas.microsoft.com/office/drawing/2014/main" id="{D60C3C1D-66DB-334B-AAA2-13CA6DE082BC}"/>
              </a:ext>
              <a:ext uri="{C183D7F6-B498-43B3-948B-1728B52AA6E4}">
                <adec:decorative xmlns:adec="http://schemas.microsoft.com/office/drawing/2017/decorative" val="1"/>
              </a:ext>
            </a:extLst>
          </p:cNvPr>
          <p:cNvSpPr>
            <a:spLocks/>
          </p:cNvSpPr>
          <p:nvPr/>
        </p:nvSpPr>
        <p:spPr>
          <a:xfrm>
            <a:off x="2685851" y="3967242"/>
            <a:ext cx="1214654" cy="1214654"/>
          </a:xfrm>
          <a:prstGeom prst="chord">
            <a:avLst>
              <a:gd name="adj1" fmla="val 21170845"/>
              <a:gd name="adj2" fmla="val 15485177"/>
            </a:avLst>
          </a:prstGeom>
          <a:noFill/>
          <a:ln w="38100" cap="rnd">
            <a:solidFill>
              <a:schemeClr val="accent5"/>
            </a:solidFill>
            <a:prstDash val="sysDot"/>
            <a:extLst>
              <a:ext uri="{C807C97D-BFC1-408E-A445-0C87EB9F89A2}">
                <ask:lineSketchStyleProps xmlns:ask="http://schemas.microsoft.com/office/drawing/2018/sketchyshapes" sd="1219033472">
                  <a:custGeom>
                    <a:avLst/>
                    <a:gdLst>
                      <a:gd name="connsiteX0" fmla="*/ 2816279 w 2817340"/>
                      <a:gd name="connsiteY0" fmla="*/ 1353997 h 2817340"/>
                      <a:gd name="connsiteX1" fmla="*/ 1590905 w 2817340"/>
                      <a:gd name="connsiteY1" fmla="*/ 2805502 h 2817340"/>
                      <a:gd name="connsiteX2" fmla="*/ 34150 w 2817340"/>
                      <a:gd name="connsiteY2" fmla="*/ 1716961 h 2817340"/>
                      <a:gd name="connsiteX3" fmla="*/ 976869 w 2817340"/>
                      <a:gd name="connsiteY3" fmla="*/ 67812 h 2817340"/>
                      <a:gd name="connsiteX4" fmla="*/ 2816279 w 2817340"/>
                      <a:gd name="connsiteY4" fmla="*/ 1353997 h 281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340" h="2817340" extrusionOk="0">
                        <a:moveTo>
                          <a:pt x="2816279" y="1353997"/>
                        </a:moveTo>
                        <a:cubicBezTo>
                          <a:pt x="2815235" y="2063799"/>
                          <a:pt x="2192218" y="2756681"/>
                          <a:pt x="1590905" y="2805502"/>
                        </a:cubicBezTo>
                        <a:cubicBezTo>
                          <a:pt x="989808" y="2925256"/>
                          <a:pt x="170857" y="2428458"/>
                          <a:pt x="34150" y="1716961"/>
                        </a:cubicBezTo>
                        <a:cubicBezTo>
                          <a:pt x="-218784" y="1097507"/>
                          <a:pt x="272603" y="351339"/>
                          <a:pt x="976869" y="67812"/>
                        </a:cubicBezTo>
                        <a:cubicBezTo>
                          <a:pt x="1262930" y="243204"/>
                          <a:pt x="2379042" y="862205"/>
                          <a:pt x="2816279" y="135399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34" name="Chord 33">
            <a:extLst>
              <a:ext uri="{FF2B5EF4-FFF2-40B4-BE49-F238E27FC236}">
                <a16:creationId xmlns:a16="http://schemas.microsoft.com/office/drawing/2014/main" id="{E89059DE-1705-EA4E-BAC1-CF319859FBBF}"/>
              </a:ext>
              <a:ext uri="{C183D7F6-B498-43B3-948B-1728B52AA6E4}">
                <adec:decorative xmlns:adec="http://schemas.microsoft.com/office/drawing/2017/decorative" val="1"/>
              </a:ext>
            </a:extLst>
          </p:cNvPr>
          <p:cNvSpPr>
            <a:spLocks/>
          </p:cNvSpPr>
          <p:nvPr/>
        </p:nvSpPr>
        <p:spPr>
          <a:xfrm>
            <a:off x="2792400" y="4073791"/>
            <a:ext cx="1001556" cy="1001556"/>
          </a:xfrm>
          <a:prstGeom prst="chord">
            <a:avLst>
              <a:gd name="adj1" fmla="val 21466542"/>
              <a:gd name="adj2" fmla="val 1512897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70" name="TextBox 69">
            <a:extLst>
              <a:ext uri="{FF2B5EF4-FFF2-40B4-BE49-F238E27FC236}">
                <a16:creationId xmlns:a16="http://schemas.microsoft.com/office/drawing/2014/main" id="{9C59C42C-695A-3740-B403-3E70054E445F}"/>
              </a:ext>
            </a:extLst>
          </p:cNvPr>
          <p:cNvSpPr txBox="1">
            <a:spLocks/>
          </p:cNvSpPr>
          <p:nvPr/>
        </p:nvSpPr>
        <p:spPr>
          <a:xfrm>
            <a:off x="3088635" y="4363504"/>
            <a:ext cx="409086"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Montserrat SemiBold" pitchFamily="2" charset="77"/>
                <a:ea typeface="+mn-lt"/>
                <a:cs typeface="+mn-lt"/>
              </a:rPr>
              <a:t>5</a:t>
            </a:r>
          </a:p>
        </p:txBody>
      </p:sp>
      <p:sp>
        <p:nvSpPr>
          <p:cNvPr id="32" name="TextBox 31">
            <a:extLst>
              <a:ext uri="{FF2B5EF4-FFF2-40B4-BE49-F238E27FC236}">
                <a16:creationId xmlns:a16="http://schemas.microsoft.com/office/drawing/2014/main" id="{8D04ADCF-1C6C-7347-84DC-C0D64FA657DC}"/>
              </a:ext>
            </a:extLst>
          </p:cNvPr>
          <p:cNvSpPr txBox="1">
            <a:spLocks/>
          </p:cNvSpPr>
          <p:nvPr/>
        </p:nvSpPr>
        <p:spPr>
          <a:xfrm>
            <a:off x="2235735" y="5194609"/>
            <a:ext cx="2018502" cy="276999"/>
          </a:xfrm>
          <a:prstGeom prst="rect">
            <a:avLst/>
          </a:prstGeom>
          <a:noFill/>
        </p:spPr>
        <p:txBody>
          <a:bodyPr wrap="none"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94949"/>
                </a:solidFill>
                <a:effectLst/>
                <a:uLnTx/>
                <a:uFillTx/>
                <a:latin typeface="Montserrat SemiBold" pitchFamily="2" charset="77"/>
                <a:ea typeface="+mn-lt"/>
                <a:cs typeface="+mn-lt"/>
              </a:rPr>
              <a:t>Define Real-Time Need</a:t>
            </a:r>
          </a:p>
        </p:txBody>
      </p:sp>
      <p:sp>
        <p:nvSpPr>
          <p:cNvPr id="33" name="Subtitle 2">
            <a:extLst>
              <a:ext uri="{FF2B5EF4-FFF2-40B4-BE49-F238E27FC236}">
                <a16:creationId xmlns:a16="http://schemas.microsoft.com/office/drawing/2014/main" id="{D483A156-1BC3-8F4E-8B37-C01AE0FD3261}"/>
              </a:ext>
            </a:extLst>
          </p:cNvPr>
          <p:cNvSpPr txBox="1">
            <a:spLocks/>
          </p:cNvSpPr>
          <p:nvPr/>
        </p:nvSpPr>
        <p:spPr>
          <a:xfrm>
            <a:off x="2083457" y="5471608"/>
            <a:ext cx="2323698" cy="94968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Determine how often the data needs to be updated. </a:t>
            </a:r>
            <a:r>
              <a:rPr kumimoji="0" lang="en-US" sz="1200" b="1" i="0" u="none" strike="noStrike" kern="1200" cap="none" spc="0" normalizeH="0" baseline="0" noProof="0">
                <a:ln>
                  <a:noFill/>
                </a:ln>
                <a:solidFill>
                  <a:srgbClr val="000000"/>
                </a:solidFill>
                <a:effectLst/>
                <a:uLnTx/>
                <a:uFillTx/>
                <a:latin typeface="+mn-lt"/>
                <a:ea typeface="+mn-lt"/>
                <a:cs typeface="+mn-lt"/>
              </a:rPr>
              <a:t>Example: </a:t>
            </a:r>
            <a:r>
              <a:rPr kumimoji="0" lang="en-US" sz="1200" b="0" i="0" u="none" strike="noStrike" kern="1200" cap="none" spc="0" normalizeH="0" baseline="0" noProof="0">
                <a:ln>
                  <a:noFill/>
                </a:ln>
                <a:solidFill>
                  <a:srgbClr val="000000"/>
                </a:solidFill>
                <a:effectLst/>
                <a:uLnTx/>
                <a:uFillTx/>
                <a:latin typeface="+mn-lt"/>
                <a:ea typeface="+mn-lt"/>
                <a:cs typeface="+mn-lt"/>
              </a:rPr>
              <a:t>Daily updates for backlog analysis versus real-time data for chatbot fallback analysis.</a:t>
            </a:r>
          </a:p>
        </p:txBody>
      </p:sp>
      <p:sp>
        <p:nvSpPr>
          <p:cNvPr id="42" name="Chord 41">
            <a:extLst>
              <a:ext uri="{FF2B5EF4-FFF2-40B4-BE49-F238E27FC236}">
                <a16:creationId xmlns:a16="http://schemas.microsoft.com/office/drawing/2014/main" id="{24C3E82A-966E-6744-8F70-A1D269F6E664}"/>
              </a:ext>
              <a:ext uri="{C183D7F6-B498-43B3-948B-1728B52AA6E4}">
                <adec:decorative xmlns:adec="http://schemas.microsoft.com/office/drawing/2017/decorative" val="1"/>
              </a:ext>
            </a:extLst>
          </p:cNvPr>
          <p:cNvSpPr>
            <a:spLocks/>
          </p:cNvSpPr>
          <p:nvPr/>
        </p:nvSpPr>
        <p:spPr>
          <a:xfrm>
            <a:off x="5528770" y="3967242"/>
            <a:ext cx="1214654" cy="1214654"/>
          </a:xfrm>
          <a:prstGeom prst="chord">
            <a:avLst>
              <a:gd name="adj1" fmla="val 21170845"/>
              <a:gd name="adj2" fmla="val 15485177"/>
            </a:avLst>
          </a:prstGeom>
          <a:noFill/>
          <a:ln w="38100" cap="rnd">
            <a:solidFill>
              <a:schemeClr val="accent6"/>
            </a:solidFill>
            <a:prstDash val="sysDot"/>
            <a:extLst>
              <a:ext uri="{C807C97D-BFC1-408E-A445-0C87EB9F89A2}">
                <ask:lineSketchStyleProps xmlns:ask="http://schemas.microsoft.com/office/drawing/2018/sketchyshapes" sd="1219033472">
                  <a:custGeom>
                    <a:avLst/>
                    <a:gdLst>
                      <a:gd name="connsiteX0" fmla="*/ 2816279 w 2817340"/>
                      <a:gd name="connsiteY0" fmla="*/ 1353997 h 2817340"/>
                      <a:gd name="connsiteX1" fmla="*/ 1590905 w 2817340"/>
                      <a:gd name="connsiteY1" fmla="*/ 2805502 h 2817340"/>
                      <a:gd name="connsiteX2" fmla="*/ 34150 w 2817340"/>
                      <a:gd name="connsiteY2" fmla="*/ 1716961 h 2817340"/>
                      <a:gd name="connsiteX3" fmla="*/ 976869 w 2817340"/>
                      <a:gd name="connsiteY3" fmla="*/ 67812 h 2817340"/>
                      <a:gd name="connsiteX4" fmla="*/ 2816279 w 2817340"/>
                      <a:gd name="connsiteY4" fmla="*/ 1353997 h 281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340" h="2817340" extrusionOk="0">
                        <a:moveTo>
                          <a:pt x="2816279" y="1353997"/>
                        </a:moveTo>
                        <a:cubicBezTo>
                          <a:pt x="2815235" y="2063799"/>
                          <a:pt x="2192218" y="2756681"/>
                          <a:pt x="1590905" y="2805502"/>
                        </a:cubicBezTo>
                        <a:cubicBezTo>
                          <a:pt x="989808" y="2925256"/>
                          <a:pt x="170857" y="2428458"/>
                          <a:pt x="34150" y="1716961"/>
                        </a:cubicBezTo>
                        <a:cubicBezTo>
                          <a:pt x="-218784" y="1097507"/>
                          <a:pt x="272603" y="351339"/>
                          <a:pt x="976869" y="67812"/>
                        </a:cubicBezTo>
                        <a:cubicBezTo>
                          <a:pt x="1262930" y="243204"/>
                          <a:pt x="2379042" y="862205"/>
                          <a:pt x="2816279" y="135399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41" name="Chord 40">
            <a:extLst>
              <a:ext uri="{FF2B5EF4-FFF2-40B4-BE49-F238E27FC236}">
                <a16:creationId xmlns:a16="http://schemas.microsoft.com/office/drawing/2014/main" id="{C795A62A-1A4F-1842-9F01-FE7D0F4D2FEA}"/>
              </a:ext>
              <a:ext uri="{C183D7F6-B498-43B3-948B-1728B52AA6E4}">
                <adec:decorative xmlns:adec="http://schemas.microsoft.com/office/drawing/2017/decorative" val="1"/>
              </a:ext>
            </a:extLst>
          </p:cNvPr>
          <p:cNvSpPr>
            <a:spLocks/>
          </p:cNvSpPr>
          <p:nvPr/>
        </p:nvSpPr>
        <p:spPr>
          <a:xfrm>
            <a:off x="5635319" y="4073791"/>
            <a:ext cx="1001556" cy="1001556"/>
          </a:xfrm>
          <a:prstGeom prst="chord">
            <a:avLst>
              <a:gd name="adj1" fmla="val 21466542"/>
              <a:gd name="adj2" fmla="val 1512897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69" name="TextBox 68">
            <a:extLst>
              <a:ext uri="{FF2B5EF4-FFF2-40B4-BE49-F238E27FC236}">
                <a16:creationId xmlns:a16="http://schemas.microsoft.com/office/drawing/2014/main" id="{6D4C4D60-57BB-4E45-8E34-F684E7932CA1}"/>
              </a:ext>
            </a:extLst>
          </p:cNvPr>
          <p:cNvSpPr txBox="1">
            <a:spLocks/>
          </p:cNvSpPr>
          <p:nvPr/>
        </p:nvSpPr>
        <p:spPr>
          <a:xfrm>
            <a:off x="5923540" y="4363504"/>
            <a:ext cx="425117"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Montserrat SemiBold" pitchFamily="2" charset="77"/>
                <a:ea typeface="+mn-lt"/>
                <a:cs typeface="+mn-lt"/>
              </a:rPr>
              <a:t>6</a:t>
            </a:r>
          </a:p>
        </p:txBody>
      </p:sp>
      <p:sp>
        <p:nvSpPr>
          <p:cNvPr id="39" name="TextBox 38">
            <a:extLst>
              <a:ext uri="{FF2B5EF4-FFF2-40B4-BE49-F238E27FC236}">
                <a16:creationId xmlns:a16="http://schemas.microsoft.com/office/drawing/2014/main" id="{35A69060-918C-7845-8D00-910CA769B052}"/>
              </a:ext>
            </a:extLst>
          </p:cNvPr>
          <p:cNvSpPr txBox="1">
            <a:spLocks/>
          </p:cNvSpPr>
          <p:nvPr/>
        </p:nvSpPr>
        <p:spPr>
          <a:xfrm>
            <a:off x="4762865" y="5194609"/>
            <a:ext cx="2650085" cy="276999"/>
          </a:xfrm>
          <a:prstGeom prst="rect">
            <a:avLst/>
          </a:prstGeom>
          <a:noFill/>
        </p:spPr>
        <p:txBody>
          <a:bodyPr wrap="none"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94949"/>
                </a:solidFill>
                <a:effectLst/>
                <a:uLnTx/>
                <a:uFillTx/>
                <a:latin typeface="Montserrat SemiBold" pitchFamily="2" charset="77"/>
                <a:ea typeface="+mn-lt"/>
                <a:cs typeface="+mn-lt"/>
              </a:rPr>
              <a:t>Relate Data to Use Case Values</a:t>
            </a:r>
          </a:p>
        </p:txBody>
      </p:sp>
      <p:sp>
        <p:nvSpPr>
          <p:cNvPr id="40" name="Subtitle 2">
            <a:extLst>
              <a:ext uri="{FF2B5EF4-FFF2-40B4-BE49-F238E27FC236}">
                <a16:creationId xmlns:a16="http://schemas.microsoft.com/office/drawing/2014/main" id="{C3CA23F0-9AB8-1246-B139-B83327199104}"/>
              </a:ext>
            </a:extLst>
          </p:cNvPr>
          <p:cNvSpPr txBox="1">
            <a:spLocks/>
          </p:cNvSpPr>
          <p:nvPr/>
        </p:nvSpPr>
        <p:spPr>
          <a:xfrm>
            <a:off x="4926376" y="5471608"/>
            <a:ext cx="2323698" cy="118051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Explain how each type of data will help you get insights into the value that automation will generate. </a:t>
            </a:r>
            <a:r>
              <a:rPr kumimoji="0" lang="en-US" sz="1200" b="1" i="0" u="none" strike="noStrike" kern="1200" cap="none" spc="0" normalizeH="0" baseline="0" noProof="0">
                <a:ln>
                  <a:noFill/>
                </a:ln>
                <a:solidFill>
                  <a:srgbClr val="000000"/>
                </a:solidFill>
                <a:effectLst/>
                <a:uLnTx/>
                <a:uFillTx/>
                <a:latin typeface="+mn-lt"/>
                <a:ea typeface="+mn-lt"/>
                <a:cs typeface="+mn-lt"/>
              </a:rPr>
              <a:t>Example: </a:t>
            </a:r>
            <a:r>
              <a:rPr kumimoji="0" lang="en-US" sz="1200" b="0" i="0" u="none" strike="noStrike" kern="1200" cap="none" spc="0" normalizeH="0" baseline="0" noProof="0">
                <a:ln>
                  <a:noFill/>
                </a:ln>
                <a:solidFill>
                  <a:srgbClr val="000000"/>
                </a:solidFill>
                <a:effectLst/>
                <a:uLnTx/>
                <a:uFillTx/>
                <a:latin typeface="+mn-lt"/>
                <a:ea typeface="+mn-lt"/>
                <a:cs typeface="+mn-lt"/>
              </a:rPr>
              <a:t>Call transcripts will help us identify recurring requests.</a:t>
            </a:r>
          </a:p>
        </p:txBody>
      </p:sp>
      <p:sp>
        <p:nvSpPr>
          <p:cNvPr id="49" name="Chord 48">
            <a:extLst>
              <a:ext uri="{FF2B5EF4-FFF2-40B4-BE49-F238E27FC236}">
                <a16:creationId xmlns:a16="http://schemas.microsoft.com/office/drawing/2014/main" id="{15C7809D-AA0D-7740-B38B-69D555D191C0}"/>
              </a:ext>
              <a:ext uri="{C183D7F6-B498-43B3-948B-1728B52AA6E4}">
                <adec:decorative xmlns:adec="http://schemas.microsoft.com/office/drawing/2017/decorative" val="1"/>
              </a:ext>
            </a:extLst>
          </p:cNvPr>
          <p:cNvSpPr>
            <a:spLocks/>
          </p:cNvSpPr>
          <p:nvPr/>
        </p:nvSpPr>
        <p:spPr>
          <a:xfrm>
            <a:off x="8371689" y="3967242"/>
            <a:ext cx="1214654" cy="1214654"/>
          </a:xfrm>
          <a:prstGeom prst="chord">
            <a:avLst>
              <a:gd name="adj1" fmla="val 21170845"/>
              <a:gd name="adj2" fmla="val 15485177"/>
            </a:avLst>
          </a:prstGeom>
          <a:noFill/>
          <a:ln w="38100" cap="rnd">
            <a:solidFill>
              <a:schemeClr val="accent5"/>
            </a:solidFill>
            <a:prstDash val="sysDot"/>
            <a:extLst>
              <a:ext uri="{C807C97D-BFC1-408E-A445-0C87EB9F89A2}">
                <ask:lineSketchStyleProps xmlns:ask="http://schemas.microsoft.com/office/drawing/2018/sketchyshapes" sd="1219033472">
                  <a:custGeom>
                    <a:avLst/>
                    <a:gdLst>
                      <a:gd name="connsiteX0" fmla="*/ 2816279 w 2817340"/>
                      <a:gd name="connsiteY0" fmla="*/ 1353997 h 2817340"/>
                      <a:gd name="connsiteX1" fmla="*/ 1590905 w 2817340"/>
                      <a:gd name="connsiteY1" fmla="*/ 2805502 h 2817340"/>
                      <a:gd name="connsiteX2" fmla="*/ 34150 w 2817340"/>
                      <a:gd name="connsiteY2" fmla="*/ 1716961 h 2817340"/>
                      <a:gd name="connsiteX3" fmla="*/ 976869 w 2817340"/>
                      <a:gd name="connsiteY3" fmla="*/ 67812 h 2817340"/>
                      <a:gd name="connsiteX4" fmla="*/ 2816279 w 2817340"/>
                      <a:gd name="connsiteY4" fmla="*/ 1353997 h 281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340" h="2817340" extrusionOk="0">
                        <a:moveTo>
                          <a:pt x="2816279" y="1353997"/>
                        </a:moveTo>
                        <a:cubicBezTo>
                          <a:pt x="2815235" y="2063799"/>
                          <a:pt x="2192218" y="2756681"/>
                          <a:pt x="1590905" y="2805502"/>
                        </a:cubicBezTo>
                        <a:cubicBezTo>
                          <a:pt x="989808" y="2925256"/>
                          <a:pt x="170857" y="2428458"/>
                          <a:pt x="34150" y="1716961"/>
                        </a:cubicBezTo>
                        <a:cubicBezTo>
                          <a:pt x="-218784" y="1097507"/>
                          <a:pt x="272603" y="351339"/>
                          <a:pt x="976869" y="67812"/>
                        </a:cubicBezTo>
                        <a:cubicBezTo>
                          <a:pt x="1262930" y="243204"/>
                          <a:pt x="2379042" y="862205"/>
                          <a:pt x="2816279" y="135399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48" name="Chord 47">
            <a:extLst>
              <a:ext uri="{FF2B5EF4-FFF2-40B4-BE49-F238E27FC236}">
                <a16:creationId xmlns:a16="http://schemas.microsoft.com/office/drawing/2014/main" id="{3731B7AF-F461-1D43-B0B7-5CDB4FA52288}"/>
              </a:ext>
              <a:ext uri="{C183D7F6-B498-43B3-948B-1728B52AA6E4}">
                <adec:decorative xmlns:adec="http://schemas.microsoft.com/office/drawing/2017/decorative" val="1"/>
              </a:ext>
            </a:extLst>
          </p:cNvPr>
          <p:cNvSpPr>
            <a:spLocks/>
          </p:cNvSpPr>
          <p:nvPr/>
        </p:nvSpPr>
        <p:spPr>
          <a:xfrm>
            <a:off x="8478238" y="4073791"/>
            <a:ext cx="1001556" cy="1001556"/>
          </a:xfrm>
          <a:prstGeom prst="chord">
            <a:avLst>
              <a:gd name="adj1" fmla="val 21466542"/>
              <a:gd name="adj2" fmla="val 1512897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68" name="TextBox 67">
            <a:extLst>
              <a:ext uri="{FF2B5EF4-FFF2-40B4-BE49-F238E27FC236}">
                <a16:creationId xmlns:a16="http://schemas.microsoft.com/office/drawing/2014/main" id="{0F8AB5EA-558D-4D4A-87CB-8872B052A140}"/>
              </a:ext>
            </a:extLst>
          </p:cNvPr>
          <p:cNvSpPr txBox="1">
            <a:spLocks/>
          </p:cNvSpPr>
          <p:nvPr/>
        </p:nvSpPr>
        <p:spPr>
          <a:xfrm>
            <a:off x="8769664" y="4363504"/>
            <a:ext cx="418705"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Montserrat SemiBold" pitchFamily="2" charset="77"/>
                <a:ea typeface="+mn-lt"/>
                <a:cs typeface="+mn-lt"/>
              </a:rPr>
              <a:t>7</a:t>
            </a:r>
          </a:p>
        </p:txBody>
      </p:sp>
      <p:sp>
        <p:nvSpPr>
          <p:cNvPr id="46" name="TextBox 45">
            <a:extLst>
              <a:ext uri="{FF2B5EF4-FFF2-40B4-BE49-F238E27FC236}">
                <a16:creationId xmlns:a16="http://schemas.microsoft.com/office/drawing/2014/main" id="{9022D339-DD8C-EA42-B218-88255B9A5C21}"/>
              </a:ext>
            </a:extLst>
          </p:cNvPr>
          <p:cNvSpPr txBox="1">
            <a:spLocks/>
          </p:cNvSpPr>
          <p:nvPr/>
        </p:nvSpPr>
        <p:spPr>
          <a:xfrm>
            <a:off x="7615403" y="5194609"/>
            <a:ext cx="2630849" cy="276999"/>
          </a:xfrm>
          <a:prstGeom prst="rect">
            <a:avLst/>
          </a:prstGeom>
          <a:noFill/>
        </p:spPr>
        <p:txBody>
          <a:bodyPr wrap="none" rtlCol="0" anchor="b"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94949"/>
                </a:solidFill>
                <a:effectLst/>
                <a:uLnTx/>
                <a:uFillTx/>
                <a:latin typeface="Montserrat SemiBold" pitchFamily="2" charset="77"/>
                <a:ea typeface="+mn-lt"/>
                <a:cs typeface="+mn-lt"/>
              </a:rPr>
              <a:t>Identify Each Stakeholder Role</a:t>
            </a:r>
          </a:p>
        </p:txBody>
      </p:sp>
      <p:sp>
        <p:nvSpPr>
          <p:cNvPr id="47" name="Subtitle 2">
            <a:extLst>
              <a:ext uri="{FF2B5EF4-FFF2-40B4-BE49-F238E27FC236}">
                <a16:creationId xmlns:a16="http://schemas.microsoft.com/office/drawing/2014/main" id="{7FF6FFDA-09CC-ED4F-AC8E-0A7F02DF5A69}"/>
              </a:ext>
            </a:extLst>
          </p:cNvPr>
          <p:cNvSpPr txBox="1">
            <a:spLocks/>
          </p:cNvSpPr>
          <p:nvPr/>
        </p:nvSpPr>
        <p:spPr>
          <a:xfrm>
            <a:off x="7769295" y="5471608"/>
            <a:ext cx="2323698" cy="118051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Identify which involved group owns the data and which should be informed/consulted. </a:t>
            </a:r>
            <a:r>
              <a:rPr kumimoji="0" lang="en-US" sz="1200" b="1" i="0" u="none" strike="noStrike" kern="1200" cap="none" spc="0" normalizeH="0" baseline="0" noProof="0">
                <a:ln>
                  <a:noFill/>
                </a:ln>
                <a:solidFill>
                  <a:srgbClr val="000000"/>
                </a:solidFill>
                <a:effectLst/>
                <a:uLnTx/>
                <a:uFillTx/>
                <a:latin typeface="+mn-lt"/>
                <a:ea typeface="+mn-lt"/>
                <a:cs typeface="+mn-lt"/>
              </a:rPr>
              <a:t>Example: </a:t>
            </a:r>
            <a:r>
              <a:rPr kumimoji="0" lang="en-US" sz="1200" b="0" i="0" u="none" strike="noStrike" kern="1200" cap="none" spc="0" normalizeH="0" baseline="0" noProof="0">
                <a:ln>
                  <a:noFill/>
                </a:ln>
                <a:solidFill>
                  <a:srgbClr val="000000"/>
                </a:solidFill>
                <a:effectLst/>
                <a:uLnTx/>
                <a:uFillTx/>
                <a:latin typeface="+mn-lt"/>
                <a:ea typeface="+mn-lt"/>
                <a:cs typeface="+mn-lt"/>
              </a:rPr>
              <a:t>Service desk is responsible for escalation data; Security is responsible for audit data.</a:t>
            </a:r>
          </a:p>
        </p:txBody>
      </p:sp>
    </p:spTree>
    <p:extLst>
      <p:ext uri="{BB962C8B-B14F-4D97-AF65-F5344CB8AC3E}">
        <p14:creationId xmlns:p14="http://schemas.microsoft.com/office/powerpoint/2010/main" val="35371228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47C73-92E9-E966-0E88-A186EA2C9082}"/>
            </a:ext>
          </a:extLst>
        </p:cNvPr>
        <p:cNvGrpSpPr/>
        <p:nvPr/>
      </p:nvGrpSpPr>
      <p:grpSpPr>
        <a:xfrm>
          <a:off x="0" y="0"/>
          <a:ext cx="0" cy="0"/>
          <a:chOff x="0" y="0"/>
          <a:chExt cx="0" cy="0"/>
        </a:xfrm>
      </p:grpSpPr>
      <p:pic>
        <p:nvPicPr>
          <p:cNvPr id="15" name="Graphic 14" descr="Checkbox Checked with solid fill">
            <a:extLst>
              <a:ext uri="{FF2B5EF4-FFF2-40B4-BE49-F238E27FC236}">
                <a16:creationId xmlns:a16="http://schemas.microsoft.com/office/drawing/2014/main" id="{82D7D43F-A33E-5082-9647-B98B238632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4972" y="52306"/>
            <a:ext cx="642402" cy="642402"/>
          </a:xfrm>
          <a:prstGeom prst="rect">
            <a:avLst/>
          </a:prstGeom>
        </p:spPr>
      </p:pic>
      <p:sp>
        <p:nvSpPr>
          <p:cNvPr id="7" name="Title 10">
            <a:extLst>
              <a:ext uri="{FF2B5EF4-FFF2-40B4-BE49-F238E27FC236}">
                <a16:creationId xmlns:a16="http://schemas.microsoft.com/office/drawing/2014/main" id="{FF2EE5FE-3608-6803-0425-072E5C68C981}"/>
              </a:ext>
            </a:extLst>
          </p:cNvPr>
          <p:cNvSpPr>
            <a:spLocks noGrp="1"/>
          </p:cNvSpPr>
          <p:nvPr>
            <p:ph type="title"/>
          </p:nvPr>
        </p:nvSpPr>
        <p:spPr>
          <a:xfrm>
            <a:off x="369760" y="418485"/>
            <a:ext cx="10539977" cy="452852"/>
          </a:xfrm>
        </p:spPr>
        <p:txBody>
          <a:bodyPr/>
          <a:lstStyle/>
          <a:p>
            <a:r>
              <a:rPr lang="en-US" sz="2800">
                <a:solidFill>
                  <a:schemeClr val="accent1"/>
                </a:solidFill>
              </a:rPr>
              <a:t>2.2.4</a:t>
            </a:r>
            <a:r>
              <a:rPr lang="en-US" sz="2800"/>
              <a:t> Define your data requirements – Agent Assist</a:t>
            </a:r>
          </a:p>
        </p:txBody>
      </p:sp>
      <p:sp>
        <p:nvSpPr>
          <p:cNvPr id="6" name="TextBox 5">
            <a:extLst>
              <a:ext uri="{FF2B5EF4-FFF2-40B4-BE49-F238E27FC236}">
                <a16:creationId xmlns:a16="http://schemas.microsoft.com/office/drawing/2014/main" id="{59531F67-8EC4-5979-EBE9-011E3E865517}"/>
              </a:ext>
            </a:extLst>
          </p:cNvPr>
          <p:cNvSpPr txBox="1">
            <a:spLocks/>
          </p:cNvSpPr>
          <p:nvPr/>
        </p:nvSpPr>
        <p:spPr>
          <a:xfrm>
            <a:off x="381684" y="963603"/>
            <a:ext cx="623400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E3391"/>
                </a:solidFill>
                <a:effectLst/>
                <a:uLnTx/>
                <a:uFillTx/>
                <a:ea typeface="+mn-lt"/>
                <a:cs typeface="+mn-lt"/>
              </a:rPr>
              <a:t>Completed Example for Agent Assist Solution:</a:t>
            </a:r>
          </a:p>
        </p:txBody>
      </p:sp>
      <p:sp>
        <p:nvSpPr>
          <p:cNvPr id="4" name="Rectangle 3">
            <a:extLst>
              <a:ext uri="{FF2B5EF4-FFF2-40B4-BE49-F238E27FC236}">
                <a16:creationId xmlns:a16="http://schemas.microsoft.com/office/drawing/2014/main" id="{9DEFB821-C238-E58D-F2C7-06A4804FBB6F}"/>
              </a:ext>
              <a:ext uri="{C183D7F6-B498-43B3-948B-1728B52AA6E4}">
                <adec:decorative xmlns:adec="http://schemas.microsoft.com/office/drawing/2017/decorative" val="1"/>
              </a:ext>
            </a:extLst>
          </p:cNvPr>
          <p:cNvSpPr>
            <a:spLocks/>
          </p:cNvSpPr>
          <p:nvPr/>
        </p:nvSpPr>
        <p:spPr>
          <a:xfrm>
            <a:off x="476360" y="1456070"/>
            <a:ext cx="5412443" cy="11696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 name="Rectangle 4">
            <a:extLst>
              <a:ext uri="{FF2B5EF4-FFF2-40B4-BE49-F238E27FC236}">
                <a16:creationId xmlns:a16="http://schemas.microsoft.com/office/drawing/2014/main" id="{07782C40-B0E4-AB2B-729C-FE6703BB3795}"/>
              </a:ext>
              <a:ext uri="{C183D7F6-B498-43B3-948B-1728B52AA6E4}">
                <adec:decorative xmlns:adec="http://schemas.microsoft.com/office/drawing/2017/decorative" val="1"/>
              </a:ext>
            </a:extLst>
          </p:cNvPr>
          <p:cNvSpPr>
            <a:spLocks/>
          </p:cNvSpPr>
          <p:nvPr/>
        </p:nvSpPr>
        <p:spPr>
          <a:xfrm>
            <a:off x="476357" y="1456069"/>
            <a:ext cx="129014" cy="11298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1" name="TextBox 50">
            <a:extLst>
              <a:ext uri="{FF2B5EF4-FFF2-40B4-BE49-F238E27FC236}">
                <a16:creationId xmlns:a16="http://schemas.microsoft.com/office/drawing/2014/main" id="{F14FFB6F-B2AD-8863-FEF7-3EB9BF32E652}"/>
              </a:ext>
            </a:extLst>
          </p:cNvPr>
          <p:cNvSpPr txBox="1">
            <a:spLocks/>
          </p:cNvSpPr>
          <p:nvPr/>
        </p:nvSpPr>
        <p:spPr>
          <a:xfrm>
            <a:off x="605372" y="1725504"/>
            <a:ext cx="678304" cy="553926"/>
          </a:xfrm>
          <a:prstGeom prst="rect">
            <a:avLst/>
          </a:prstGeom>
          <a:noFill/>
        </p:spPr>
        <p:txBody>
          <a:bodyPr wrap="none" rtlCol="0" anchor="ctr" anchorCtr="0">
            <a:spAutoFit/>
          </a:bodyPr>
          <a:lstStyle/>
          <a:p>
            <a:pPr algn="ctr" defTabSz="554437">
              <a:defRPr/>
            </a:pPr>
            <a:r>
              <a:rPr lang="en-US" sz="3000" b="1">
                <a:solidFill>
                  <a:srgbClr val="2576B7"/>
                </a:solidFill>
                <a:latin typeface="Montserrat SemiBold" pitchFamily="2" charset="77"/>
                <a:ea typeface="+mn-lt"/>
                <a:cs typeface="+mn-lt"/>
              </a:rPr>
              <a:t>01.</a:t>
            </a:r>
          </a:p>
        </p:txBody>
      </p:sp>
      <p:sp>
        <p:nvSpPr>
          <p:cNvPr id="28" name="Subtitle 2">
            <a:extLst>
              <a:ext uri="{FF2B5EF4-FFF2-40B4-BE49-F238E27FC236}">
                <a16:creationId xmlns:a16="http://schemas.microsoft.com/office/drawing/2014/main" id="{38DFD643-FD0D-FC43-0144-8551E22C7345}"/>
              </a:ext>
            </a:extLst>
          </p:cNvPr>
          <p:cNvSpPr txBox="1">
            <a:spLocks/>
          </p:cNvSpPr>
          <p:nvPr/>
        </p:nvSpPr>
        <p:spPr>
          <a:xfrm>
            <a:off x="1283676" y="1510578"/>
            <a:ext cx="4408404" cy="1046304"/>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buFontTx/>
              <a:defRPr/>
            </a:pPr>
            <a:r>
              <a:rPr lang="en-US" sz="1000" b="1">
                <a:solidFill>
                  <a:srgbClr val="494949"/>
                </a:solidFill>
                <a:latin typeface="+mn-lt"/>
                <a:ea typeface="+mn-lt"/>
                <a:cs typeface="+mn-lt"/>
              </a:rPr>
              <a:t>Business Outcome &amp; Relevant Metrics</a:t>
            </a:r>
          </a:p>
          <a:p>
            <a:pPr marL="628604" lvl="1" indent="-171450" algn="l" defTabSz="914309" fontAlgn="ctr">
              <a:buFont typeface="Arial" panose="020B0604020202020204" pitchFamily="34" charset="0"/>
              <a:buChar char="•"/>
              <a:defRPr/>
            </a:pPr>
            <a:r>
              <a:rPr lang="en-US" sz="1000" b="1">
                <a:solidFill>
                  <a:srgbClr val="494949"/>
                </a:solidFill>
                <a:latin typeface="+mn-lt"/>
                <a:ea typeface="+mn-lt"/>
                <a:cs typeface="+mn-lt"/>
              </a:rPr>
              <a:t>Outcome: </a:t>
            </a:r>
            <a:r>
              <a:rPr lang="en-US" sz="1000">
                <a:solidFill>
                  <a:srgbClr val="494949"/>
                </a:solidFill>
                <a:latin typeface="+mn-lt"/>
                <a:ea typeface="+mn-lt"/>
                <a:cs typeface="+mn-lt"/>
              </a:rPr>
              <a:t>Decrease average wait times from 6 minutes to 2 minutes; boost NPS by 5 points.</a:t>
            </a:r>
          </a:p>
          <a:p>
            <a:pPr marL="628604" lvl="1" indent="-171450" algn="l" defTabSz="914309" fontAlgn="ctr">
              <a:buFont typeface="Arial" panose="020B0604020202020204" pitchFamily="34" charset="0"/>
              <a:buChar char="•"/>
              <a:defRPr/>
            </a:pPr>
            <a:r>
              <a:rPr lang="en-US" sz="1000" b="1">
                <a:solidFill>
                  <a:srgbClr val="494949"/>
                </a:solidFill>
                <a:latin typeface="+mn-lt"/>
                <a:ea typeface="+mn-lt"/>
                <a:cs typeface="+mn-lt"/>
              </a:rPr>
              <a:t>Metrics: </a:t>
            </a:r>
            <a:r>
              <a:rPr lang="en-US" sz="1000">
                <a:solidFill>
                  <a:srgbClr val="494949"/>
                </a:solidFill>
                <a:latin typeface="+mn-lt"/>
                <a:ea typeface="+mn-lt"/>
                <a:cs typeface="+mn-lt"/>
              </a:rPr>
              <a:t>Average wait time (</a:t>
            </a:r>
            <a:r>
              <a:rPr lang="en-US" sz="1000" err="1">
                <a:solidFill>
                  <a:srgbClr val="494949"/>
                </a:solidFill>
                <a:latin typeface="+mn-lt"/>
                <a:ea typeface="+mn-lt"/>
                <a:cs typeface="+mn-lt"/>
              </a:rPr>
              <a:t>AWT</a:t>
            </a:r>
            <a:r>
              <a:rPr lang="en-US" sz="1000">
                <a:solidFill>
                  <a:srgbClr val="494949"/>
                </a:solidFill>
                <a:latin typeface="+mn-lt"/>
                <a:ea typeface="+mn-lt"/>
                <a:cs typeface="+mn-lt"/>
              </a:rPr>
              <a:t>), Net Promoter Score (NPS), Agent Productivity (calls handled/hour).</a:t>
            </a:r>
          </a:p>
        </p:txBody>
      </p:sp>
      <p:sp>
        <p:nvSpPr>
          <p:cNvPr id="8" name="Rectangle 7">
            <a:extLst>
              <a:ext uri="{FF2B5EF4-FFF2-40B4-BE49-F238E27FC236}">
                <a16:creationId xmlns:a16="http://schemas.microsoft.com/office/drawing/2014/main" id="{124D9297-850F-6019-82EE-01D73765C486}"/>
              </a:ext>
              <a:ext uri="{C183D7F6-B498-43B3-948B-1728B52AA6E4}">
                <adec:decorative xmlns:adec="http://schemas.microsoft.com/office/drawing/2017/decorative" val="1"/>
              </a:ext>
            </a:extLst>
          </p:cNvPr>
          <p:cNvSpPr>
            <a:spLocks/>
          </p:cNvSpPr>
          <p:nvPr/>
        </p:nvSpPr>
        <p:spPr>
          <a:xfrm>
            <a:off x="476359" y="2756617"/>
            <a:ext cx="5412443" cy="15396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9" name="Rectangle 8">
            <a:extLst>
              <a:ext uri="{FF2B5EF4-FFF2-40B4-BE49-F238E27FC236}">
                <a16:creationId xmlns:a16="http://schemas.microsoft.com/office/drawing/2014/main" id="{6859543B-233E-FF27-09F0-61E2A3B69A02}"/>
              </a:ext>
              <a:ext uri="{C183D7F6-B498-43B3-948B-1728B52AA6E4}">
                <adec:decorative xmlns:adec="http://schemas.microsoft.com/office/drawing/2017/decorative" val="1"/>
              </a:ext>
            </a:extLst>
          </p:cNvPr>
          <p:cNvSpPr>
            <a:spLocks/>
          </p:cNvSpPr>
          <p:nvPr/>
        </p:nvSpPr>
        <p:spPr>
          <a:xfrm>
            <a:off x="476359" y="2755670"/>
            <a:ext cx="129013" cy="1539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2" name="TextBox 51">
            <a:extLst>
              <a:ext uri="{FF2B5EF4-FFF2-40B4-BE49-F238E27FC236}">
                <a16:creationId xmlns:a16="http://schemas.microsoft.com/office/drawing/2014/main" id="{FA6F5E7C-91DE-8C4E-0CB0-63DA649F5C1A}"/>
              </a:ext>
            </a:extLst>
          </p:cNvPr>
          <p:cNvSpPr txBox="1">
            <a:spLocks/>
          </p:cNvSpPr>
          <p:nvPr/>
        </p:nvSpPr>
        <p:spPr>
          <a:xfrm>
            <a:off x="562899" y="3199329"/>
            <a:ext cx="763252" cy="553926"/>
          </a:xfrm>
          <a:prstGeom prst="rect">
            <a:avLst/>
          </a:prstGeom>
          <a:noFill/>
        </p:spPr>
        <p:txBody>
          <a:bodyPr wrap="none" rtlCol="0" anchor="ctr" anchorCtr="0">
            <a:spAutoFit/>
          </a:bodyPr>
          <a:lstStyle/>
          <a:p>
            <a:pPr algn="ctr" defTabSz="554437">
              <a:defRPr/>
            </a:pPr>
            <a:r>
              <a:rPr lang="en-US" sz="3000" b="1">
                <a:solidFill>
                  <a:srgbClr val="5090C4"/>
                </a:solidFill>
                <a:latin typeface="Montserrat SemiBold" pitchFamily="2" charset="77"/>
                <a:ea typeface="+mn-lt"/>
                <a:cs typeface="+mn-lt"/>
              </a:rPr>
              <a:t>02.</a:t>
            </a:r>
          </a:p>
        </p:txBody>
      </p:sp>
      <p:sp>
        <p:nvSpPr>
          <p:cNvPr id="32" name="Subtitle 2">
            <a:extLst>
              <a:ext uri="{FF2B5EF4-FFF2-40B4-BE49-F238E27FC236}">
                <a16:creationId xmlns:a16="http://schemas.microsoft.com/office/drawing/2014/main" id="{00B11D67-F1BD-0DDC-2B12-3F923C0288D0}"/>
              </a:ext>
            </a:extLst>
          </p:cNvPr>
          <p:cNvSpPr txBox="1">
            <a:spLocks/>
          </p:cNvSpPr>
          <p:nvPr/>
        </p:nvSpPr>
        <p:spPr>
          <a:xfrm>
            <a:off x="1283676" y="2804369"/>
            <a:ext cx="4476636" cy="130788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buFontTx/>
              <a:defRPr/>
            </a:pPr>
            <a:r>
              <a:rPr lang="en-US" sz="1000" b="1">
                <a:solidFill>
                  <a:srgbClr val="494949"/>
                </a:solidFill>
                <a:latin typeface="+mn-lt"/>
                <a:ea typeface="+mn-lt"/>
                <a:cs typeface="+mn-lt"/>
              </a:rPr>
              <a:t>Potential Data Sources</a:t>
            </a:r>
          </a:p>
          <a:p>
            <a:pPr marL="628604" lvl="1" indent="-171450" algn="l" defTabSz="914309" fontAlgn="ctr">
              <a:buFont typeface="Arial" panose="020B0604020202020204" pitchFamily="34" charset="0"/>
              <a:buChar char="•"/>
              <a:defRPr/>
            </a:pPr>
            <a:r>
              <a:rPr lang="en-US" sz="1000" b="1">
                <a:solidFill>
                  <a:srgbClr val="494949"/>
                </a:solidFill>
                <a:latin typeface="+mn-lt"/>
                <a:ea typeface="+mn-lt"/>
                <a:cs typeface="+mn-lt"/>
              </a:rPr>
              <a:t>CRM: </a:t>
            </a:r>
            <a:r>
              <a:rPr lang="en-US" sz="1000">
                <a:solidFill>
                  <a:srgbClr val="494949"/>
                </a:solidFill>
                <a:latin typeface="+mn-lt"/>
                <a:ea typeface="+mn-lt"/>
                <a:cs typeface="+mn-lt"/>
              </a:rPr>
              <a:t>Houses customer profiles, policy details, and call history.</a:t>
            </a:r>
          </a:p>
          <a:p>
            <a:pPr marL="628604" lvl="1" indent="-171450" algn="l" defTabSz="914309" fontAlgn="ctr">
              <a:buFont typeface="Arial" panose="020B0604020202020204" pitchFamily="34" charset="0"/>
              <a:buChar char="•"/>
              <a:defRPr/>
            </a:pPr>
            <a:r>
              <a:rPr lang="en-US" sz="1000" b="1">
                <a:solidFill>
                  <a:srgbClr val="494949"/>
                </a:solidFill>
                <a:latin typeface="+mn-lt"/>
                <a:ea typeface="+mn-lt"/>
                <a:cs typeface="+mn-lt"/>
              </a:rPr>
              <a:t>Contact Center Transcripts: </a:t>
            </a:r>
            <a:r>
              <a:rPr lang="en-US" sz="1000">
                <a:solidFill>
                  <a:srgbClr val="494949"/>
                </a:solidFill>
                <a:latin typeface="+mn-lt"/>
                <a:ea typeface="+mn-lt"/>
                <a:cs typeface="+mn-lt"/>
              </a:rPr>
              <a:t>Text logs of customer-agent interactions (where available).</a:t>
            </a:r>
          </a:p>
          <a:p>
            <a:pPr marL="628604" lvl="1" indent="-171450" algn="l" defTabSz="914309" fontAlgn="ctr">
              <a:buFont typeface="Arial" panose="020B0604020202020204" pitchFamily="34" charset="0"/>
              <a:buChar char="•"/>
              <a:defRPr/>
            </a:pPr>
            <a:r>
              <a:rPr lang="en-US" sz="1000" b="1">
                <a:solidFill>
                  <a:srgbClr val="494949"/>
                </a:solidFill>
                <a:latin typeface="+mn-lt"/>
                <a:ea typeface="+mn-lt"/>
                <a:cs typeface="+mn-lt"/>
              </a:rPr>
              <a:t>Agent Notes: </a:t>
            </a:r>
            <a:r>
              <a:rPr lang="en-US" sz="1000">
                <a:solidFill>
                  <a:srgbClr val="494949"/>
                </a:solidFill>
                <a:latin typeface="+mn-lt"/>
                <a:ea typeface="+mn-lt"/>
                <a:cs typeface="+mn-lt"/>
              </a:rPr>
              <a:t>Key takeaways or manual updates during/after calls.</a:t>
            </a:r>
          </a:p>
          <a:p>
            <a:pPr marL="628604" lvl="1" indent="-171450" algn="l" defTabSz="914309" fontAlgn="ctr">
              <a:buFont typeface="Arial" panose="020B0604020202020204" pitchFamily="34" charset="0"/>
              <a:buChar char="•"/>
              <a:defRPr/>
            </a:pPr>
            <a:r>
              <a:rPr lang="en-US" sz="1000" b="1">
                <a:solidFill>
                  <a:srgbClr val="494949"/>
                </a:solidFill>
                <a:latin typeface="+mn-lt"/>
                <a:ea typeface="+mn-lt"/>
                <a:cs typeface="+mn-lt"/>
              </a:rPr>
              <a:t>Customer Satisfaction Surveys: </a:t>
            </a:r>
            <a:r>
              <a:rPr lang="en-US" sz="1000">
                <a:solidFill>
                  <a:srgbClr val="494949"/>
                </a:solidFill>
                <a:latin typeface="+mn-lt"/>
                <a:ea typeface="+mn-lt"/>
                <a:cs typeface="+mn-lt"/>
              </a:rPr>
              <a:t>Post-call feedback scores and comments.</a:t>
            </a:r>
          </a:p>
        </p:txBody>
      </p:sp>
      <p:sp>
        <p:nvSpPr>
          <p:cNvPr id="11" name="Rectangle 10">
            <a:extLst>
              <a:ext uri="{FF2B5EF4-FFF2-40B4-BE49-F238E27FC236}">
                <a16:creationId xmlns:a16="http://schemas.microsoft.com/office/drawing/2014/main" id="{E6DF2411-679A-DB9D-4228-DC13EE4DDA9E}"/>
              </a:ext>
              <a:ext uri="{C183D7F6-B498-43B3-948B-1728B52AA6E4}">
                <adec:decorative xmlns:adec="http://schemas.microsoft.com/office/drawing/2017/decorative" val="1"/>
              </a:ext>
            </a:extLst>
          </p:cNvPr>
          <p:cNvSpPr>
            <a:spLocks/>
          </p:cNvSpPr>
          <p:nvPr/>
        </p:nvSpPr>
        <p:spPr>
          <a:xfrm>
            <a:off x="476360" y="4497798"/>
            <a:ext cx="5412443" cy="18309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2" name="Rectangle 11">
            <a:extLst>
              <a:ext uri="{FF2B5EF4-FFF2-40B4-BE49-F238E27FC236}">
                <a16:creationId xmlns:a16="http://schemas.microsoft.com/office/drawing/2014/main" id="{DCE53A61-E200-2800-A7A6-0183EB18DED7}"/>
              </a:ext>
              <a:ext uri="{C183D7F6-B498-43B3-948B-1728B52AA6E4}">
                <adec:decorative xmlns:adec="http://schemas.microsoft.com/office/drawing/2017/decorative" val="1"/>
              </a:ext>
            </a:extLst>
          </p:cNvPr>
          <p:cNvSpPr>
            <a:spLocks/>
          </p:cNvSpPr>
          <p:nvPr/>
        </p:nvSpPr>
        <p:spPr>
          <a:xfrm>
            <a:off x="476359" y="4497798"/>
            <a:ext cx="129013" cy="1830931"/>
          </a:xfrm>
          <a:prstGeom prst="rect">
            <a:avLst/>
          </a:prstGeom>
          <a:solidFill>
            <a:schemeClr val="tx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3" name="TextBox 52">
            <a:extLst>
              <a:ext uri="{FF2B5EF4-FFF2-40B4-BE49-F238E27FC236}">
                <a16:creationId xmlns:a16="http://schemas.microsoft.com/office/drawing/2014/main" id="{805E430E-C3CA-9F73-50B5-FCC87F4437B0}"/>
              </a:ext>
            </a:extLst>
          </p:cNvPr>
          <p:cNvSpPr txBox="1">
            <a:spLocks/>
          </p:cNvSpPr>
          <p:nvPr/>
        </p:nvSpPr>
        <p:spPr>
          <a:xfrm>
            <a:off x="562900" y="5135861"/>
            <a:ext cx="763252" cy="553926"/>
          </a:xfrm>
          <a:prstGeom prst="rect">
            <a:avLst/>
          </a:prstGeom>
          <a:noFill/>
        </p:spPr>
        <p:txBody>
          <a:bodyPr wrap="none" rtlCol="0" anchor="ctr" anchorCtr="0">
            <a:spAutoFit/>
          </a:bodyPr>
          <a:lstStyle/>
          <a:p>
            <a:pPr algn="ctr" defTabSz="554437">
              <a:defRPr/>
            </a:pPr>
            <a:r>
              <a:rPr lang="en-US" sz="3000" b="1">
                <a:solidFill>
                  <a:srgbClr val="15466D"/>
                </a:solidFill>
                <a:latin typeface="Montserrat SemiBold" pitchFamily="2" charset="77"/>
                <a:ea typeface="+mn-lt"/>
                <a:cs typeface="+mn-lt"/>
              </a:rPr>
              <a:t>03.</a:t>
            </a:r>
          </a:p>
        </p:txBody>
      </p:sp>
      <p:sp>
        <p:nvSpPr>
          <p:cNvPr id="35" name="Subtitle 2">
            <a:extLst>
              <a:ext uri="{FF2B5EF4-FFF2-40B4-BE49-F238E27FC236}">
                <a16:creationId xmlns:a16="http://schemas.microsoft.com/office/drawing/2014/main" id="{908A4D7D-84A8-C1DF-78F6-5CB2106544DA}"/>
              </a:ext>
            </a:extLst>
          </p:cNvPr>
          <p:cNvSpPr txBox="1">
            <a:spLocks/>
          </p:cNvSpPr>
          <p:nvPr/>
        </p:nvSpPr>
        <p:spPr>
          <a:xfrm>
            <a:off x="1283676" y="4666674"/>
            <a:ext cx="4408404" cy="1523296"/>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buFontTx/>
              <a:defRPr/>
            </a:pPr>
            <a:r>
              <a:rPr lang="en-US" sz="1000" b="1">
                <a:solidFill>
                  <a:srgbClr val="494949"/>
                </a:solidFill>
                <a:latin typeface="+mn-lt"/>
                <a:ea typeface="+mn-lt"/>
                <a:cs typeface="+mn-lt"/>
              </a:rPr>
              <a:t>Key Data Fields or Types</a:t>
            </a:r>
          </a:p>
          <a:p>
            <a:pPr marL="628604" lvl="1" indent="-171450" algn="l" defTabSz="914309" fontAlgn="ctr">
              <a:buFont typeface="Arial" panose="020B0604020202020204" pitchFamily="34" charset="0"/>
              <a:buChar char="•"/>
              <a:defRPr/>
            </a:pPr>
            <a:r>
              <a:rPr lang="en-US" sz="1000">
                <a:solidFill>
                  <a:srgbClr val="494949"/>
                </a:solidFill>
                <a:latin typeface="+mn-lt"/>
                <a:ea typeface="+mn-lt"/>
                <a:cs typeface="+mn-lt"/>
              </a:rPr>
              <a:t>Customer identifier (e.g. account number, policy number)</a:t>
            </a:r>
          </a:p>
          <a:p>
            <a:pPr marL="628604" lvl="1" indent="-171450" algn="l" defTabSz="914309" fontAlgn="ctr">
              <a:buFont typeface="Arial" panose="020B0604020202020204" pitchFamily="34" charset="0"/>
              <a:buChar char="•"/>
              <a:defRPr/>
            </a:pPr>
            <a:r>
              <a:rPr lang="en-US" sz="1000">
                <a:solidFill>
                  <a:srgbClr val="494949"/>
                </a:solidFill>
                <a:latin typeface="+mn-lt"/>
                <a:ea typeface="+mn-lt"/>
                <a:cs typeface="+mn-lt"/>
              </a:rPr>
              <a:t>Call start/end times and duration</a:t>
            </a:r>
          </a:p>
          <a:p>
            <a:pPr marL="628604" lvl="1" indent="-171450" algn="l" defTabSz="914309" fontAlgn="ctr">
              <a:buFont typeface="Arial" panose="020B0604020202020204" pitchFamily="34" charset="0"/>
              <a:buChar char="•"/>
              <a:defRPr/>
            </a:pPr>
            <a:r>
              <a:rPr lang="en-US" sz="1000">
                <a:solidFill>
                  <a:srgbClr val="494949"/>
                </a:solidFill>
                <a:latin typeface="+mn-lt"/>
                <a:ea typeface="+mn-lt"/>
                <a:cs typeface="+mn-lt"/>
              </a:rPr>
              <a:t>Transcript text (key phrases, sentiment indicators)</a:t>
            </a:r>
          </a:p>
          <a:p>
            <a:pPr marL="628604" lvl="1" indent="-171450" algn="l" defTabSz="914309" fontAlgn="ctr">
              <a:buFont typeface="Arial" panose="020B0604020202020204" pitchFamily="34" charset="0"/>
              <a:buChar char="•"/>
              <a:defRPr/>
            </a:pPr>
            <a:r>
              <a:rPr lang="en-US" sz="1000">
                <a:solidFill>
                  <a:srgbClr val="494949"/>
                </a:solidFill>
                <a:latin typeface="+mn-lt"/>
                <a:ea typeface="+mn-lt"/>
                <a:cs typeface="+mn-lt"/>
              </a:rPr>
              <a:t>Agent action codes (e.g. claim processed, policy updated)</a:t>
            </a:r>
          </a:p>
          <a:p>
            <a:pPr marL="628604" lvl="1" indent="-171450" algn="l" defTabSz="914309" fontAlgn="ctr">
              <a:buFont typeface="Arial" panose="020B0604020202020204" pitchFamily="34" charset="0"/>
              <a:buChar char="•"/>
              <a:defRPr/>
            </a:pPr>
            <a:r>
              <a:rPr lang="en-US" sz="1000">
                <a:solidFill>
                  <a:srgbClr val="494949"/>
                </a:solidFill>
                <a:latin typeface="+mn-lt"/>
                <a:ea typeface="+mn-lt"/>
                <a:cs typeface="+mn-lt"/>
              </a:rPr>
              <a:t>Survey responses (rating scale, free-text comments)</a:t>
            </a:r>
          </a:p>
          <a:p>
            <a:pPr algn="l" defTabSz="914309" fontAlgn="ctr">
              <a:lnSpc>
                <a:spcPct val="100000"/>
              </a:lnSpc>
              <a:spcBef>
                <a:spcPts val="0"/>
              </a:spcBef>
              <a:defRPr/>
            </a:pPr>
            <a:endParaRPr lang="en-US" sz="1200">
              <a:solidFill>
                <a:srgbClr val="494949"/>
              </a:solidFill>
              <a:latin typeface="+mn-lt"/>
              <a:ea typeface="+mn-lt"/>
              <a:cs typeface="+mn-lt"/>
            </a:endParaRPr>
          </a:p>
        </p:txBody>
      </p:sp>
      <p:sp>
        <p:nvSpPr>
          <p:cNvPr id="18" name="Rectangle 17">
            <a:extLst>
              <a:ext uri="{FF2B5EF4-FFF2-40B4-BE49-F238E27FC236}">
                <a16:creationId xmlns:a16="http://schemas.microsoft.com/office/drawing/2014/main" id="{352449E2-2089-6644-3B00-24DAB0927E75}"/>
              </a:ext>
              <a:ext uri="{C183D7F6-B498-43B3-948B-1728B52AA6E4}">
                <adec:decorative xmlns:adec="http://schemas.microsoft.com/office/drawing/2017/decorative" val="1"/>
              </a:ext>
            </a:extLst>
          </p:cNvPr>
          <p:cNvSpPr>
            <a:spLocks/>
          </p:cNvSpPr>
          <p:nvPr/>
        </p:nvSpPr>
        <p:spPr>
          <a:xfrm>
            <a:off x="6411384" y="871337"/>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9" name="Rectangle 18">
            <a:extLst>
              <a:ext uri="{FF2B5EF4-FFF2-40B4-BE49-F238E27FC236}">
                <a16:creationId xmlns:a16="http://schemas.microsoft.com/office/drawing/2014/main" id="{C3C639C8-42A0-BF3A-A19E-1B9A1E094D1B}"/>
              </a:ext>
              <a:ext uri="{C183D7F6-B498-43B3-948B-1728B52AA6E4}">
                <adec:decorative xmlns:adec="http://schemas.microsoft.com/office/drawing/2017/decorative" val="1"/>
              </a:ext>
            </a:extLst>
          </p:cNvPr>
          <p:cNvSpPr>
            <a:spLocks/>
          </p:cNvSpPr>
          <p:nvPr/>
        </p:nvSpPr>
        <p:spPr>
          <a:xfrm>
            <a:off x="6411382" y="871337"/>
            <a:ext cx="106666" cy="14623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8" name="TextBox 57">
            <a:extLst>
              <a:ext uri="{FF2B5EF4-FFF2-40B4-BE49-F238E27FC236}">
                <a16:creationId xmlns:a16="http://schemas.microsoft.com/office/drawing/2014/main" id="{9ABCC48A-18A3-3837-1C33-E60C8AD06DD6}"/>
              </a:ext>
            </a:extLst>
          </p:cNvPr>
          <p:cNvSpPr txBox="1">
            <a:spLocks/>
          </p:cNvSpPr>
          <p:nvPr/>
        </p:nvSpPr>
        <p:spPr>
          <a:xfrm>
            <a:off x="6469198" y="1140772"/>
            <a:ext cx="800115" cy="553926"/>
          </a:xfrm>
          <a:prstGeom prst="rect">
            <a:avLst/>
          </a:prstGeom>
          <a:noFill/>
        </p:spPr>
        <p:txBody>
          <a:bodyPr wrap="none" rtlCol="0" anchor="ctr" anchorCtr="0">
            <a:spAutoFit/>
          </a:bodyPr>
          <a:lstStyle/>
          <a:p>
            <a:pPr algn="ctr" defTabSz="554437">
              <a:defRPr/>
            </a:pPr>
            <a:r>
              <a:rPr lang="en-US" sz="3000" b="1">
                <a:solidFill>
                  <a:srgbClr val="15466D"/>
                </a:solidFill>
                <a:latin typeface="Montserrat SemiBold" pitchFamily="2" charset="77"/>
                <a:ea typeface="+mn-lt"/>
                <a:cs typeface="+mn-lt"/>
              </a:rPr>
              <a:t>04.</a:t>
            </a:r>
          </a:p>
        </p:txBody>
      </p:sp>
      <p:sp>
        <p:nvSpPr>
          <p:cNvPr id="41" name="Subtitle 2">
            <a:extLst>
              <a:ext uri="{FF2B5EF4-FFF2-40B4-BE49-F238E27FC236}">
                <a16:creationId xmlns:a16="http://schemas.microsoft.com/office/drawing/2014/main" id="{016FD52A-6964-A196-5504-35E095D429A5}"/>
              </a:ext>
            </a:extLst>
          </p:cNvPr>
          <p:cNvSpPr txBox="1">
            <a:spLocks/>
          </p:cNvSpPr>
          <p:nvPr/>
        </p:nvSpPr>
        <p:spPr>
          <a:xfrm>
            <a:off x="7220529" y="949247"/>
            <a:ext cx="4496701" cy="1077218"/>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buFontTx/>
              <a:defRPr/>
            </a:pPr>
            <a:r>
              <a:rPr lang="en-US" sz="1000" b="1">
                <a:solidFill>
                  <a:srgbClr val="494949"/>
                </a:solidFill>
                <a:latin typeface="+mn-lt"/>
                <a:ea typeface="+mn-lt"/>
                <a:cs typeface="+mn-lt"/>
              </a:rPr>
              <a:t>High-Level Quality &amp; Coverage Considerations</a:t>
            </a:r>
          </a:p>
          <a:p>
            <a:pPr marL="628604" lvl="1" indent="-171450" algn="l" defTabSz="914309" fontAlgn="ctr">
              <a:buFont typeface="Arial" panose="020B0604020202020204" pitchFamily="34" charset="0"/>
              <a:buChar char="•"/>
              <a:defRPr/>
            </a:pPr>
            <a:r>
              <a:rPr lang="en-US" sz="1000" b="1">
                <a:solidFill>
                  <a:srgbClr val="494949"/>
                </a:solidFill>
                <a:latin typeface="+mn-lt"/>
                <a:ea typeface="+mn-lt"/>
                <a:cs typeface="+mn-lt"/>
              </a:rPr>
              <a:t>Known Gaps: </a:t>
            </a:r>
            <a:r>
              <a:rPr lang="en-US" sz="1000">
                <a:solidFill>
                  <a:srgbClr val="494949"/>
                </a:solidFill>
                <a:latin typeface="+mn-lt"/>
                <a:ea typeface="+mn-lt"/>
                <a:cs typeface="+mn-lt"/>
              </a:rPr>
              <a:t>~10% of calls lack transcripts due to prior technology limitations.</a:t>
            </a:r>
          </a:p>
          <a:p>
            <a:pPr marL="628604" lvl="1" indent="-171450" algn="l" defTabSz="914309" fontAlgn="ctr">
              <a:buFont typeface="Arial" panose="020B0604020202020204" pitchFamily="34" charset="0"/>
              <a:buChar char="•"/>
              <a:defRPr/>
            </a:pPr>
            <a:r>
              <a:rPr lang="en-US" sz="1000" b="1">
                <a:solidFill>
                  <a:srgbClr val="494949"/>
                </a:solidFill>
                <a:latin typeface="+mn-lt"/>
                <a:ea typeface="+mn-lt"/>
                <a:cs typeface="+mn-lt"/>
              </a:rPr>
              <a:t>Data Completeness: </a:t>
            </a:r>
            <a:r>
              <a:rPr lang="en-US" sz="1000">
                <a:solidFill>
                  <a:srgbClr val="494949"/>
                </a:solidFill>
                <a:latin typeface="+mn-lt"/>
                <a:ea typeface="+mn-lt"/>
                <a:cs typeface="+mn-lt"/>
              </a:rPr>
              <a:t>CRM data is generally robust for the last 2 years; older records may be archived or partially missing.</a:t>
            </a:r>
          </a:p>
          <a:p>
            <a:pPr marL="628604" lvl="1" indent="-171450" algn="l" defTabSz="914309" fontAlgn="ctr">
              <a:buFont typeface="Arial" panose="020B0604020202020204" pitchFamily="34" charset="0"/>
              <a:buChar char="•"/>
              <a:defRPr/>
            </a:pPr>
            <a:r>
              <a:rPr lang="en-US" sz="1000" b="1">
                <a:solidFill>
                  <a:srgbClr val="494949"/>
                </a:solidFill>
                <a:latin typeface="+mn-lt"/>
                <a:ea typeface="+mn-lt"/>
                <a:cs typeface="+mn-lt"/>
              </a:rPr>
              <a:t>Potential Bias: </a:t>
            </a:r>
            <a:r>
              <a:rPr lang="en-US" sz="1000">
                <a:solidFill>
                  <a:srgbClr val="494949"/>
                </a:solidFill>
                <a:latin typeface="+mn-lt"/>
                <a:ea typeface="+mn-lt"/>
                <a:cs typeface="+mn-lt"/>
              </a:rPr>
              <a:t>Agents might inconsistently record notes, affecting text analysis.</a:t>
            </a:r>
          </a:p>
        </p:txBody>
      </p:sp>
      <p:sp>
        <p:nvSpPr>
          <p:cNvPr id="20" name="Rectangle 19">
            <a:extLst>
              <a:ext uri="{FF2B5EF4-FFF2-40B4-BE49-F238E27FC236}">
                <a16:creationId xmlns:a16="http://schemas.microsoft.com/office/drawing/2014/main" id="{38EC2864-67DC-CCF0-7EEE-C05E7F24C939}"/>
              </a:ext>
              <a:ext uri="{C183D7F6-B498-43B3-948B-1728B52AA6E4}">
                <adec:decorative xmlns:adec="http://schemas.microsoft.com/office/drawing/2017/decorative" val="1"/>
              </a:ext>
            </a:extLst>
          </p:cNvPr>
          <p:cNvSpPr>
            <a:spLocks/>
          </p:cNvSpPr>
          <p:nvPr/>
        </p:nvSpPr>
        <p:spPr>
          <a:xfrm>
            <a:off x="6411383" y="2507136"/>
            <a:ext cx="5412443" cy="11356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21" name="Rectangle 20">
            <a:extLst>
              <a:ext uri="{FF2B5EF4-FFF2-40B4-BE49-F238E27FC236}">
                <a16:creationId xmlns:a16="http://schemas.microsoft.com/office/drawing/2014/main" id="{10BCA2EC-060D-5983-2A3E-27C37F01A26D}"/>
              </a:ext>
              <a:ext uri="{C183D7F6-B498-43B3-948B-1728B52AA6E4}">
                <adec:decorative xmlns:adec="http://schemas.microsoft.com/office/drawing/2017/decorative" val="1"/>
              </a:ext>
            </a:extLst>
          </p:cNvPr>
          <p:cNvSpPr>
            <a:spLocks/>
          </p:cNvSpPr>
          <p:nvPr/>
        </p:nvSpPr>
        <p:spPr>
          <a:xfrm>
            <a:off x="6411381" y="2507136"/>
            <a:ext cx="106666" cy="11298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9" name="TextBox 58">
            <a:extLst>
              <a:ext uri="{FF2B5EF4-FFF2-40B4-BE49-F238E27FC236}">
                <a16:creationId xmlns:a16="http://schemas.microsoft.com/office/drawing/2014/main" id="{B9E68CEE-54A4-411F-D039-5F09675526BD}"/>
              </a:ext>
            </a:extLst>
          </p:cNvPr>
          <p:cNvSpPr txBox="1">
            <a:spLocks/>
          </p:cNvSpPr>
          <p:nvPr/>
        </p:nvSpPr>
        <p:spPr>
          <a:xfrm>
            <a:off x="6487626" y="2776571"/>
            <a:ext cx="763252" cy="553926"/>
          </a:xfrm>
          <a:prstGeom prst="rect">
            <a:avLst/>
          </a:prstGeom>
          <a:noFill/>
        </p:spPr>
        <p:txBody>
          <a:bodyPr wrap="none" rtlCol="0" anchor="ctr" anchorCtr="0">
            <a:spAutoFit/>
          </a:bodyPr>
          <a:lstStyle/>
          <a:p>
            <a:pPr algn="ctr" defTabSz="554437">
              <a:defRPr/>
            </a:pPr>
            <a:r>
              <a:rPr lang="en-US" sz="3000" b="1">
                <a:solidFill>
                  <a:srgbClr val="299C47"/>
                </a:solidFill>
                <a:latin typeface="Montserrat SemiBold" pitchFamily="2" charset="77"/>
                <a:ea typeface="+mn-lt"/>
                <a:cs typeface="+mn-lt"/>
              </a:rPr>
              <a:t>05.</a:t>
            </a:r>
          </a:p>
        </p:txBody>
      </p:sp>
      <p:sp>
        <p:nvSpPr>
          <p:cNvPr id="44" name="Subtitle 2">
            <a:extLst>
              <a:ext uri="{FF2B5EF4-FFF2-40B4-BE49-F238E27FC236}">
                <a16:creationId xmlns:a16="http://schemas.microsoft.com/office/drawing/2014/main" id="{D693E0B5-5940-B1F2-9D5A-8E72E7EC8FF9}"/>
              </a:ext>
            </a:extLst>
          </p:cNvPr>
          <p:cNvSpPr txBox="1">
            <a:spLocks/>
          </p:cNvSpPr>
          <p:nvPr/>
        </p:nvSpPr>
        <p:spPr>
          <a:xfrm>
            <a:off x="7220529" y="2556110"/>
            <a:ext cx="4155340" cy="1046304"/>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buFontTx/>
              <a:defRPr/>
            </a:pPr>
            <a:r>
              <a:rPr lang="en-US" sz="1000" b="1" dirty="0">
                <a:solidFill>
                  <a:srgbClr val="494949"/>
                </a:solidFill>
                <a:latin typeface="+mn-lt"/>
                <a:ea typeface="+mn-lt"/>
                <a:cs typeface="+mn-lt"/>
              </a:rPr>
              <a:t>Frequency &amp; Refresh Rate</a:t>
            </a:r>
          </a:p>
          <a:p>
            <a:pPr marL="628604" lvl="1" indent="-171450" algn="l" defTabSz="914309" fontAlgn="ctr">
              <a:buFont typeface="Arial" panose="020B0604020202020204" pitchFamily="34" charset="0"/>
              <a:buChar char="•"/>
              <a:defRPr/>
            </a:pPr>
            <a:r>
              <a:rPr lang="en-US" sz="1000" b="1" dirty="0">
                <a:solidFill>
                  <a:srgbClr val="494949"/>
                </a:solidFill>
                <a:latin typeface="+mn-lt"/>
                <a:ea typeface="+mn-lt"/>
                <a:cs typeface="+mn-lt"/>
              </a:rPr>
              <a:t>Current State: </a:t>
            </a:r>
            <a:r>
              <a:rPr lang="en-US" sz="1000" dirty="0">
                <a:solidFill>
                  <a:srgbClr val="494949"/>
                </a:solidFill>
                <a:latin typeface="+mn-lt"/>
                <a:ea typeface="+mn-lt"/>
                <a:cs typeface="+mn-lt"/>
              </a:rPr>
              <a:t>Transcripts are stored daily; CRM updates happen in real-time when agents modify records.</a:t>
            </a:r>
          </a:p>
          <a:p>
            <a:pPr marL="628604" lvl="1" indent="-171450" algn="l" defTabSz="914309" fontAlgn="ctr">
              <a:buFont typeface="Arial" panose="020B0604020202020204" pitchFamily="34" charset="0"/>
              <a:buChar char="•"/>
              <a:defRPr/>
            </a:pPr>
            <a:r>
              <a:rPr lang="en-US" sz="1000" b="1" dirty="0">
                <a:solidFill>
                  <a:srgbClr val="494949"/>
                </a:solidFill>
                <a:latin typeface="+mn-lt"/>
                <a:ea typeface="+mn-lt"/>
                <a:cs typeface="+mn-lt"/>
              </a:rPr>
              <a:t>Future Need: </a:t>
            </a:r>
            <a:r>
              <a:rPr lang="en-US" sz="1000" dirty="0">
                <a:solidFill>
                  <a:srgbClr val="494949"/>
                </a:solidFill>
                <a:latin typeface="+mn-lt"/>
                <a:ea typeface="+mn-lt"/>
                <a:cs typeface="+mn-lt"/>
              </a:rPr>
              <a:t>Potential near real-time transcript processing for live Agent Assist suggestions.</a:t>
            </a:r>
          </a:p>
        </p:txBody>
      </p:sp>
      <p:sp>
        <p:nvSpPr>
          <p:cNvPr id="22" name="Rectangle 21">
            <a:extLst>
              <a:ext uri="{FF2B5EF4-FFF2-40B4-BE49-F238E27FC236}">
                <a16:creationId xmlns:a16="http://schemas.microsoft.com/office/drawing/2014/main" id="{4DE35A3E-6320-1510-6A25-37B4BDD3A5BA}"/>
              </a:ext>
              <a:ext uri="{C183D7F6-B498-43B3-948B-1728B52AA6E4}">
                <adec:decorative xmlns:adec="http://schemas.microsoft.com/office/drawing/2017/decorative" val="1"/>
              </a:ext>
            </a:extLst>
          </p:cNvPr>
          <p:cNvSpPr>
            <a:spLocks/>
          </p:cNvSpPr>
          <p:nvPr/>
        </p:nvSpPr>
        <p:spPr>
          <a:xfrm>
            <a:off x="6411384" y="3771407"/>
            <a:ext cx="5412443" cy="14091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23" name="Rectangle 22">
            <a:extLst>
              <a:ext uri="{FF2B5EF4-FFF2-40B4-BE49-F238E27FC236}">
                <a16:creationId xmlns:a16="http://schemas.microsoft.com/office/drawing/2014/main" id="{8B5F6E6F-2AD2-5B88-9351-3DCD324D9323}"/>
              </a:ext>
              <a:ext uri="{C183D7F6-B498-43B3-948B-1728B52AA6E4}">
                <adec:decorative xmlns:adec="http://schemas.microsoft.com/office/drawing/2017/decorative" val="1"/>
              </a:ext>
            </a:extLst>
          </p:cNvPr>
          <p:cNvSpPr>
            <a:spLocks/>
          </p:cNvSpPr>
          <p:nvPr/>
        </p:nvSpPr>
        <p:spPr>
          <a:xfrm>
            <a:off x="6411384" y="3771407"/>
            <a:ext cx="106665" cy="140911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60" name="TextBox 59">
            <a:extLst>
              <a:ext uri="{FF2B5EF4-FFF2-40B4-BE49-F238E27FC236}">
                <a16:creationId xmlns:a16="http://schemas.microsoft.com/office/drawing/2014/main" id="{AE8D4FB9-323D-B7C1-A573-BDB7D1038D5E}"/>
              </a:ext>
            </a:extLst>
          </p:cNvPr>
          <p:cNvSpPr txBox="1">
            <a:spLocks/>
          </p:cNvSpPr>
          <p:nvPr/>
        </p:nvSpPr>
        <p:spPr>
          <a:xfrm>
            <a:off x="6479614" y="4040841"/>
            <a:ext cx="779280" cy="553926"/>
          </a:xfrm>
          <a:prstGeom prst="rect">
            <a:avLst/>
          </a:prstGeom>
          <a:noFill/>
        </p:spPr>
        <p:txBody>
          <a:bodyPr wrap="none" rtlCol="0" anchor="ctr" anchorCtr="0">
            <a:spAutoFit/>
          </a:bodyPr>
          <a:lstStyle/>
          <a:p>
            <a:pPr algn="ctr" defTabSz="554437">
              <a:defRPr/>
            </a:pPr>
            <a:r>
              <a:rPr lang="en-US" sz="3000" b="1">
                <a:solidFill>
                  <a:srgbClr val="494A4A"/>
                </a:solidFill>
                <a:latin typeface="Montserrat SemiBold" pitchFamily="2" charset="77"/>
                <a:ea typeface="+mn-lt"/>
                <a:cs typeface="+mn-lt"/>
              </a:rPr>
              <a:t>06.</a:t>
            </a:r>
          </a:p>
        </p:txBody>
      </p:sp>
      <p:sp>
        <p:nvSpPr>
          <p:cNvPr id="47" name="Subtitle 2">
            <a:extLst>
              <a:ext uri="{FF2B5EF4-FFF2-40B4-BE49-F238E27FC236}">
                <a16:creationId xmlns:a16="http://schemas.microsoft.com/office/drawing/2014/main" id="{5D9EB219-F3B1-3217-3A5F-22E64DE73515}"/>
              </a:ext>
            </a:extLst>
          </p:cNvPr>
          <p:cNvSpPr txBox="1">
            <a:spLocks/>
          </p:cNvSpPr>
          <p:nvPr/>
        </p:nvSpPr>
        <p:spPr>
          <a:xfrm>
            <a:off x="7220529" y="3803417"/>
            <a:ext cx="4155340" cy="1277107"/>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buFontTx/>
              <a:defRPr/>
            </a:pPr>
            <a:r>
              <a:rPr lang="en-US" sz="1000" b="1">
                <a:solidFill>
                  <a:srgbClr val="494949"/>
                </a:solidFill>
                <a:latin typeface="+mn-lt"/>
                <a:ea typeface="+mn-lt"/>
                <a:cs typeface="+mn-lt"/>
              </a:rPr>
              <a:t>Value Proposition</a:t>
            </a:r>
          </a:p>
          <a:p>
            <a:pPr marL="628604" lvl="1" indent="-171450" algn="l" defTabSz="914309" fontAlgn="ctr">
              <a:buFont typeface="Arial" panose="020B0604020202020204" pitchFamily="34" charset="0"/>
              <a:buChar char="•"/>
              <a:defRPr/>
            </a:pPr>
            <a:r>
              <a:rPr lang="en-US" sz="1000" b="1">
                <a:solidFill>
                  <a:srgbClr val="494949"/>
                </a:solidFill>
                <a:latin typeface="+mn-lt"/>
                <a:ea typeface="+mn-lt"/>
                <a:cs typeface="+mn-lt"/>
              </a:rPr>
              <a:t>Call Transcripts: </a:t>
            </a:r>
            <a:r>
              <a:rPr lang="en-US" sz="1000">
                <a:solidFill>
                  <a:srgbClr val="494949"/>
                </a:solidFill>
                <a:latin typeface="+mn-lt"/>
                <a:ea typeface="+mn-lt"/>
                <a:cs typeface="+mn-lt"/>
              </a:rPr>
              <a:t>Identify common questions to trigger quick knowledge base lookups, reducing handle time.</a:t>
            </a:r>
          </a:p>
          <a:p>
            <a:pPr marL="628604" lvl="1" indent="-171450" algn="l" defTabSz="914309" fontAlgn="ctr">
              <a:buFont typeface="Arial" panose="020B0604020202020204" pitchFamily="34" charset="0"/>
              <a:buChar char="•"/>
              <a:defRPr/>
            </a:pPr>
            <a:r>
              <a:rPr lang="en-US" sz="1000" b="1">
                <a:solidFill>
                  <a:srgbClr val="494949"/>
                </a:solidFill>
                <a:latin typeface="+mn-lt"/>
                <a:ea typeface="+mn-lt"/>
                <a:cs typeface="+mn-lt"/>
              </a:rPr>
              <a:t>Customer IDs: </a:t>
            </a:r>
            <a:r>
              <a:rPr lang="en-US" sz="1000">
                <a:solidFill>
                  <a:srgbClr val="494949"/>
                </a:solidFill>
                <a:latin typeface="+mn-lt"/>
                <a:ea typeface="+mn-lt"/>
                <a:cs typeface="+mn-lt"/>
              </a:rPr>
              <a:t>Track repeat callers, spot potential churn signals.</a:t>
            </a:r>
          </a:p>
          <a:p>
            <a:pPr marL="628604" lvl="1" indent="-171450" algn="l" defTabSz="914309" fontAlgn="ctr">
              <a:buFont typeface="Arial" panose="020B0604020202020204" pitchFamily="34" charset="0"/>
              <a:buChar char="•"/>
              <a:defRPr/>
            </a:pPr>
            <a:r>
              <a:rPr lang="en-US" sz="1000" b="1">
                <a:solidFill>
                  <a:srgbClr val="494949"/>
                </a:solidFill>
                <a:latin typeface="+mn-lt"/>
                <a:ea typeface="+mn-lt"/>
                <a:cs typeface="+mn-lt"/>
              </a:rPr>
              <a:t>Survey Feedback: </a:t>
            </a:r>
            <a:r>
              <a:rPr lang="en-US" sz="1000">
                <a:solidFill>
                  <a:srgbClr val="494949"/>
                </a:solidFill>
                <a:latin typeface="+mn-lt"/>
                <a:ea typeface="+mn-lt"/>
                <a:cs typeface="+mn-lt"/>
              </a:rPr>
              <a:t>Gauge satisfaction changes after implementing Agent Assist prompts.</a:t>
            </a:r>
          </a:p>
        </p:txBody>
      </p:sp>
      <p:sp>
        <p:nvSpPr>
          <p:cNvPr id="2" name="Rectangle 1">
            <a:extLst>
              <a:ext uri="{FF2B5EF4-FFF2-40B4-BE49-F238E27FC236}">
                <a16:creationId xmlns:a16="http://schemas.microsoft.com/office/drawing/2014/main" id="{B8C9CEB3-A25F-B6F9-BE1E-A9731C2CEF9F}"/>
              </a:ext>
              <a:ext uri="{C183D7F6-B498-43B3-948B-1728B52AA6E4}">
                <adec:decorative xmlns:adec="http://schemas.microsoft.com/office/drawing/2017/decorative" val="1"/>
              </a:ext>
            </a:extLst>
          </p:cNvPr>
          <p:cNvSpPr>
            <a:spLocks/>
          </p:cNvSpPr>
          <p:nvPr/>
        </p:nvSpPr>
        <p:spPr>
          <a:xfrm>
            <a:off x="6411382" y="5305284"/>
            <a:ext cx="5412443" cy="13130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3" name="Rectangle 2">
            <a:extLst>
              <a:ext uri="{FF2B5EF4-FFF2-40B4-BE49-F238E27FC236}">
                <a16:creationId xmlns:a16="http://schemas.microsoft.com/office/drawing/2014/main" id="{730BEAC9-FCE8-B5EF-809C-2316BAD90543}"/>
              </a:ext>
              <a:ext uri="{C183D7F6-B498-43B3-948B-1728B52AA6E4}">
                <adec:decorative xmlns:adec="http://schemas.microsoft.com/office/drawing/2017/decorative" val="1"/>
              </a:ext>
            </a:extLst>
          </p:cNvPr>
          <p:cNvSpPr>
            <a:spLocks/>
          </p:cNvSpPr>
          <p:nvPr/>
        </p:nvSpPr>
        <p:spPr>
          <a:xfrm>
            <a:off x="6411379" y="5300651"/>
            <a:ext cx="139258" cy="1313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3" name="TextBox 12">
            <a:extLst>
              <a:ext uri="{FF2B5EF4-FFF2-40B4-BE49-F238E27FC236}">
                <a16:creationId xmlns:a16="http://schemas.microsoft.com/office/drawing/2014/main" id="{7F2A69CF-3080-B68F-F63C-F41A4160C46D}"/>
              </a:ext>
            </a:extLst>
          </p:cNvPr>
          <p:cNvSpPr txBox="1">
            <a:spLocks/>
          </p:cNvSpPr>
          <p:nvPr/>
        </p:nvSpPr>
        <p:spPr>
          <a:xfrm>
            <a:off x="6464715" y="5670663"/>
            <a:ext cx="772868" cy="553926"/>
          </a:xfrm>
          <a:prstGeom prst="rect">
            <a:avLst/>
          </a:prstGeom>
          <a:noFill/>
        </p:spPr>
        <p:txBody>
          <a:bodyPr wrap="none" rtlCol="0" anchor="ctr" anchorCtr="0">
            <a:spAutoFit/>
          </a:bodyPr>
          <a:lstStyle/>
          <a:p>
            <a:pPr algn="ctr" defTabSz="554437">
              <a:defRPr/>
            </a:pPr>
            <a:r>
              <a:rPr lang="en-US" sz="3000" b="1">
                <a:solidFill>
                  <a:srgbClr val="2576B7"/>
                </a:solidFill>
                <a:latin typeface="Montserrat SemiBold" pitchFamily="2" charset="77"/>
                <a:ea typeface="+mn-lt"/>
                <a:cs typeface="+mn-lt"/>
              </a:rPr>
              <a:t>07.</a:t>
            </a:r>
          </a:p>
        </p:txBody>
      </p:sp>
      <p:sp>
        <p:nvSpPr>
          <p:cNvPr id="14" name="Subtitle 2">
            <a:extLst>
              <a:ext uri="{FF2B5EF4-FFF2-40B4-BE49-F238E27FC236}">
                <a16:creationId xmlns:a16="http://schemas.microsoft.com/office/drawing/2014/main" id="{AB2A7D67-FA51-387D-4A07-CF58A2242F48}"/>
              </a:ext>
            </a:extLst>
          </p:cNvPr>
          <p:cNvSpPr txBox="1">
            <a:spLocks/>
          </p:cNvSpPr>
          <p:nvPr/>
        </p:nvSpPr>
        <p:spPr>
          <a:xfrm>
            <a:off x="7220529" y="5448124"/>
            <a:ext cx="4371795" cy="1077078"/>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buFontTx/>
              <a:defRPr/>
            </a:pPr>
            <a:r>
              <a:rPr lang="en-US" sz="1000" b="1">
                <a:solidFill>
                  <a:srgbClr val="494949"/>
                </a:solidFill>
                <a:latin typeface="+mn-lt"/>
                <a:ea typeface="+mn-lt"/>
                <a:cs typeface="+mn-lt"/>
              </a:rPr>
              <a:t>Stakeholder Input</a:t>
            </a:r>
          </a:p>
          <a:p>
            <a:pPr marL="628604" lvl="1" indent="-171450" algn="l" defTabSz="914309" fontAlgn="ctr">
              <a:buFont typeface="Arial" panose="020B0604020202020204" pitchFamily="34" charset="0"/>
              <a:buChar char="•"/>
              <a:defRPr/>
            </a:pPr>
            <a:r>
              <a:rPr lang="en-US" sz="1000" b="1">
                <a:solidFill>
                  <a:srgbClr val="494949"/>
                </a:solidFill>
                <a:latin typeface="+mn-lt"/>
                <a:ea typeface="+mn-lt"/>
                <a:cs typeface="+mn-lt"/>
              </a:rPr>
              <a:t>Contact Center Ops: </a:t>
            </a:r>
            <a:r>
              <a:rPr lang="en-US" sz="1000">
                <a:solidFill>
                  <a:srgbClr val="494949"/>
                </a:solidFill>
                <a:latin typeface="+mn-lt"/>
                <a:ea typeface="+mn-lt"/>
                <a:cs typeface="+mn-lt"/>
              </a:rPr>
              <a:t>Confirms how transcripts are generated and stored.</a:t>
            </a:r>
          </a:p>
          <a:p>
            <a:pPr marL="628604" lvl="1" indent="-171450" algn="l" defTabSz="914309" fontAlgn="ctr">
              <a:buFont typeface="Arial" panose="020B0604020202020204" pitchFamily="34" charset="0"/>
              <a:buChar char="•"/>
              <a:defRPr/>
            </a:pPr>
            <a:r>
              <a:rPr lang="en-US" sz="1000" b="1">
                <a:solidFill>
                  <a:srgbClr val="494949"/>
                </a:solidFill>
                <a:latin typeface="+mn-lt"/>
                <a:ea typeface="+mn-lt"/>
                <a:cs typeface="+mn-lt"/>
              </a:rPr>
              <a:t>Sales Ops/CRM Owner: </a:t>
            </a:r>
            <a:r>
              <a:rPr lang="en-US" sz="1000">
                <a:solidFill>
                  <a:srgbClr val="494949"/>
                </a:solidFill>
                <a:latin typeface="+mn-lt"/>
                <a:ea typeface="+mn-lt"/>
                <a:cs typeface="+mn-lt"/>
              </a:rPr>
              <a:t>Validates the reliability of customer data fields.</a:t>
            </a:r>
          </a:p>
          <a:p>
            <a:pPr marL="628604" lvl="1" indent="-171450" algn="l" defTabSz="914309" fontAlgn="ctr">
              <a:buFont typeface="Arial" panose="020B0604020202020204" pitchFamily="34" charset="0"/>
              <a:buChar char="•"/>
              <a:defRPr/>
            </a:pPr>
            <a:r>
              <a:rPr lang="en-US" sz="1000" b="1">
                <a:solidFill>
                  <a:srgbClr val="494949"/>
                </a:solidFill>
                <a:latin typeface="+mn-lt"/>
                <a:ea typeface="+mn-lt"/>
                <a:cs typeface="+mn-lt"/>
              </a:rPr>
              <a:t>Data Analytics Team: </a:t>
            </a:r>
            <a:r>
              <a:rPr lang="en-US" sz="1000">
                <a:solidFill>
                  <a:srgbClr val="494949"/>
                </a:solidFill>
                <a:latin typeface="+mn-lt"/>
                <a:ea typeface="+mn-lt"/>
                <a:cs typeface="+mn-lt"/>
              </a:rPr>
              <a:t>Provides insights on current data ingestion flows and future real-time capabilities.</a:t>
            </a:r>
          </a:p>
        </p:txBody>
      </p:sp>
    </p:spTree>
    <p:extLst>
      <p:ext uri="{BB962C8B-B14F-4D97-AF65-F5344CB8AC3E}">
        <p14:creationId xmlns:p14="http://schemas.microsoft.com/office/powerpoint/2010/main" val="19212445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4864D-6287-9E6A-82F6-39445E1E350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5FDF7AB-A7EE-63B0-9A85-1D894E66C2F4}"/>
              </a:ext>
            </a:extLst>
          </p:cNvPr>
          <p:cNvSpPr>
            <a:spLocks noGrp="1"/>
          </p:cNvSpPr>
          <p:nvPr>
            <p:ph type="title"/>
          </p:nvPr>
        </p:nvSpPr>
        <p:spPr>
          <a:xfrm>
            <a:off x="354854" y="545146"/>
            <a:ext cx="6027690" cy="844229"/>
          </a:xfrm>
        </p:spPr>
        <p:txBody>
          <a:bodyPr/>
          <a:lstStyle/>
          <a:p>
            <a:r>
              <a:rPr lang="en-US" sz="3200">
                <a:solidFill>
                  <a:schemeClr val="accent1"/>
                </a:solidFill>
              </a:rPr>
              <a:t>2.2.4</a:t>
            </a:r>
            <a:r>
              <a:rPr lang="en-US" sz="3200"/>
              <a:t> Define your data requirements</a:t>
            </a:r>
          </a:p>
        </p:txBody>
      </p:sp>
      <p:sp>
        <p:nvSpPr>
          <p:cNvPr id="12" name="Text Placeholder 6">
            <a:extLst>
              <a:ext uri="{FF2B5EF4-FFF2-40B4-BE49-F238E27FC236}">
                <a16:creationId xmlns:a16="http://schemas.microsoft.com/office/drawing/2014/main" id="{0AF6368D-1CD1-863F-CAB9-1F47D8378A83}"/>
              </a:ext>
            </a:extLst>
          </p:cNvPr>
          <p:cNvSpPr txBox="1">
            <a:spLocks/>
          </p:cNvSpPr>
          <p:nvPr/>
        </p:nvSpPr>
        <p:spPr>
          <a:xfrm>
            <a:off x="350625" y="1769605"/>
            <a:ext cx="6460544"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a:solidFill>
                  <a:srgbClr val="F17A26"/>
                </a:solidFill>
                <a:ea typeface="+mn-lt"/>
                <a:cs typeface="+mn-lt"/>
              </a:rPr>
              <a:t>Objective: Define the data requirements that will shape how your </a:t>
            </a:r>
            <a:r>
              <a:rPr lang="en-US" sz="1400" err="1">
                <a:solidFill>
                  <a:srgbClr val="F17A26"/>
                </a:solidFill>
                <a:ea typeface="+mn-lt"/>
                <a:cs typeface="+mn-lt"/>
              </a:rPr>
              <a:t>AI+CX</a:t>
            </a:r>
            <a:r>
              <a:rPr lang="en-US" sz="1400">
                <a:solidFill>
                  <a:srgbClr val="F17A26"/>
                </a:solidFill>
                <a:ea typeface="+mn-lt"/>
                <a:cs typeface="+mn-lt"/>
              </a:rPr>
              <a:t> solution is configured or built. </a:t>
            </a:r>
          </a:p>
        </p:txBody>
      </p:sp>
      <p:sp>
        <p:nvSpPr>
          <p:cNvPr id="4" name="Text Placeholder 3">
            <a:extLst>
              <a:ext uri="{FF2B5EF4-FFF2-40B4-BE49-F238E27FC236}">
                <a16:creationId xmlns:a16="http://schemas.microsoft.com/office/drawing/2014/main" id="{CD36AC22-B24E-DE2A-B474-5F682F85F500}"/>
              </a:ext>
            </a:extLst>
          </p:cNvPr>
          <p:cNvSpPr>
            <a:spLocks noGrp="1"/>
          </p:cNvSpPr>
          <p:nvPr>
            <p:ph type="body" sz="quarter" idx="11"/>
          </p:nvPr>
        </p:nvSpPr>
        <p:spPr>
          <a:xfrm>
            <a:off x="350625" y="2473578"/>
            <a:ext cx="4115672" cy="269713"/>
          </a:xfrm>
        </p:spPr>
        <p:txBody>
          <a:bodyPr/>
          <a:lstStyle/>
          <a:p>
            <a:r>
              <a:rPr lang="en-US" sz="1600">
                <a:latin typeface="Exo" panose="02000503000000000000" pitchFamily="2" charset="77"/>
              </a:rPr>
              <a:t>1 hour</a:t>
            </a:r>
          </a:p>
        </p:txBody>
      </p:sp>
      <p:sp>
        <p:nvSpPr>
          <p:cNvPr id="5" name="Text Placeholder 4">
            <a:extLst>
              <a:ext uri="{FF2B5EF4-FFF2-40B4-BE49-F238E27FC236}">
                <a16:creationId xmlns:a16="http://schemas.microsoft.com/office/drawing/2014/main" id="{D1FE288C-BE15-FD22-6DFD-0D12EEEC3D20}"/>
              </a:ext>
            </a:extLst>
          </p:cNvPr>
          <p:cNvSpPr>
            <a:spLocks noGrp="1"/>
          </p:cNvSpPr>
          <p:nvPr>
            <p:ph type="body" sz="quarter" idx="33"/>
          </p:nvPr>
        </p:nvSpPr>
        <p:spPr>
          <a:xfrm>
            <a:off x="350625" y="2914360"/>
            <a:ext cx="5910816" cy="2514891"/>
          </a:xfrm>
          <a:prstGeom prst="rect">
            <a:avLst/>
          </a:prstGeom>
        </p:spPr>
        <p:txBody>
          <a:bodyPr lIns="0" tIns="0" rIns="0" bIns="0" numCol="1" spcCol="292608" anchor="t"/>
          <a:lstStyle/>
          <a:p>
            <a:pPr marL="342832" indent="-342832">
              <a:buAutoNum type="arabicPeriod"/>
            </a:pPr>
            <a:r>
              <a:rPr lang="en-US" dirty="0">
                <a:latin typeface="+mn-lt"/>
              </a:rPr>
              <a:t>Read through both the </a:t>
            </a:r>
            <a:r>
              <a:rPr lang="en-US" b="1" dirty="0">
                <a:latin typeface="+mn-lt"/>
              </a:rPr>
              <a:t>sample template</a:t>
            </a:r>
            <a:r>
              <a:rPr lang="en-US" dirty="0">
                <a:latin typeface="+mn-lt"/>
              </a:rPr>
              <a:t> as well as the </a:t>
            </a:r>
            <a:r>
              <a:rPr lang="en-US" b="1" dirty="0">
                <a:latin typeface="+mn-lt"/>
              </a:rPr>
              <a:t>completed example</a:t>
            </a:r>
            <a:r>
              <a:rPr lang="en-US" dirty="0">
                <a:latin typeface="+mn-lt"/>
              </a:rPr>
              <a:t> included in this section to understand the details and context around defining the </a:t>
            </a:r>
            <a:r>
              <a:rPr lang="en-US" b="1" dirty="0">
                <a:latin typeface="+mn-lt"/>
              </a:rPr>
              <a:t>data requirements </a:t>
            </a:r>
            <a:r>
              <a:rPr lang="en-US" dirty="0">
                <a:latin typeface="+mn-lt"/>
              </a:rPr>
              <a:t>for your solution.</a:t>
            </a:r>
          </a:p>
          <a:p>
            <a:pPr marL="342832" indent="-342832">
              <a:buFont typeface="Arial" panose="020B0604020202020204" pitchFamily="34" charset="0"/>
              <a:buAutoNum type="arabicPeriod"/>
            </a:pPr>
            <a:r>
              <a:rPr lang="en-US" dirty="0">
                <a:latin typeface="+mn-lt"/>
              </a:rPr>
              <a:t>Open the </a:t>
            </a:r>
            <a:r>
              <a:rPr lang="en-US" i="1" dirty="0">
                <a:latin typeface="+mn-lt"/>
              </a:rPr>
              <a:t>AI for CX: </a:t>
            </a:r>
            <a:r>
              <a:rPr lang="en-US" i="1" dirty="0">
                <a:latin typeface="+mn-lt"/>
                <a:hlinkClick r:id="rId3"/>
              </a:rPr>
              <a:t>Solution Development and Implementation Report</a:t>
            </a:r>
            <a:r>
              <a:rPr lang="en-US" i="1" dirty="0">
                <a:latin typeface="+mn-lt"/>
              </a:rPr>
              <a:t> (</a:t>
            </a:r>
            <a:r>
              <a:rPr lang="en-US" i="1" dirty="0" err="1">
                <a:latin typeface="+mn-lt"/>
              </a:rPr>
              <a:t>SDAIR</a:t>
            </a:r>
            <a:r>
              <a:rPr lang="en-US" i="1" dirty="0">
                <a:latin typeface="+mn-lt"/>
              </a:rPr>
              <a:t>)</a:t>
            </a:r>
            <a:r>
              <a:rPr lang="en-US" dirty="0">
                <a:latin typeface="+mn-lt"/>
              </a:rPr>
              <a:t> and navigate to section </a:t>
            </a:r>
            <a:r>
              <a:rPr lang="en-US" b="1" dirty="0">
                <a:latin typeface="+mn-lt"/>
              </a:rPr>
              <a:t>2.2.4.</a:t>
            </a:r>
          </a:p>
          <a:p>
            <a:pPr marL="342832" indent="-342832">
              <a:buAutoNum type="arabicPeriod"/>
            </a:pPr>
            <a:r>
              <a:rPr lang="en-US" dirty="0">
                <a:latin typeface="+mn-lt"/>
              </a:rPr>
              <a:t>Follow the </a:t>
            </a:r>
            <a:r>
              <a:rPr lang="en-US" b="1" dirty="0">
                <a:latin typeface="+mn-lt"/>
              </a:rPr>
              <a:t>prompts</a:t>
            </a:r>
            <a:r>
              <a:rPr lang="en-US" dirty="0">
                <a:latin typeface="+mn-lt"/>
              </a:rPr>
              <a:t> in the </a:t>
            </a:r>
            <a:r>
              <a:rPr lang="en-US" b="1" dirty="0">
                <a:latin typeface="+mn-lt"/>
              </a:rPr>
              <a:t>sample template</a:t>
            </a:r>
            <a:r>
              <a:rPr lang="en-US" dirty="0">
                <a:latin typeface="+mn-lt"/>
              </a:rPr>
              <a:t> that was showcased within this section and complete the </a:t>
            </a:r>
            <a:r>
              <a:rPr lang="en-US" b="1" dirty="0">
                <a:latin typeface="+mn-lt"/>
              </a:rPr>
              <a:t>data requirements </a:t>
            </a:r>
            <a:r>
              <a:rPr lang="en-US" dirty="0">
                <a:latin typeface="+mn-lt"/>
              </a:rPr>
              <a:t>section of the </a:t>
            </a:r>
            <a:r>
              <a:rPr lang="en-US" dirty="0" err="1">
                <a:latin typeface="+mn-lt"/>
              </a:rPr>
              <a:t>SDAIR</a:t>
            </a:r>
            <a:r>
              <a:rPr lang="en-US" dirty="0">
                <a:latin typeface="+mn-lt"/>
              </a:rPr>
              <a:t>. </a:t>
            </a:r>
          </a:p>
        </p:txBody>
      </p:sp>
      <p:sp>
        <p:nvSpPr>
          <p:cNvPr id="6" name="Rectangle 5">
            <a:extLst>
              <a:ext uri="{FF2B5EF4-FFF2-40B4-BE49-F238E27FC236}">
                <a16:creationId xmlns:a16="http://schemas.microsoft.com/office/drawing/2014/main" id="{7E5A29F8-2973-94CC-6154-812A6142570A}"/>
              </a:ext>
            </a:extLst>
          </p:cNvPr>
          <p:cNvSpPr>
            <a:spLocks/>
          </p:cNvSpPr>
          <p:nvPr/>
        </p:nvSpPr>
        <p:spPr>
          <a:xfrm>
            <a:off x="853502" y="5724777"/>
            <a:ext cx="548322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dirty="0">
                <a:solidFill>
                  <a:srgbClr val="FFFFFF"/>
                </a:solidFill>
                <a:latin typeface="Exo" panose="02000503000000000000" pitchFamily="2" charset="77"/>
                <a:ea typeface="+mn-lt"/>
                <a:cs typeface="+mn-lt"/>
              </a:rPr>
              <a:t>Download </a:t>
            </a:r>
            <a:r>
              <a:rPr lang="en-US" sz="1200" dirty="0">
                <a:solidFill>
                  <a:schemeClr val="bg1"/>
                </a:solidFill>
                <a:latin typeface="Exo" panose="02000503000000000000" pitchFamily="2" charset="77"/>
                <a:ea typeface="+mn-lt"/>
                <a:cs typeface="+mn-lt"/>
              </a:rPr>
              <a:t>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Solution Development and Implementation Report</a:t>
            </a:r>
            <a:endParaRPr lang="en-US" sz="1200" dirty="0">
              <a:solidFill>
                <a:schemeClr val="bg1"/>
              </a:solidFill>
              <a:latin typeface="Exo" panose="02000503000000000000" pitchFamily="2" charset="77"/>
              <a:ea typeface="+mn-lt"/>
              <a:cs typeface="+mn-lt"/>
            </a:endParaRPr>
          </a:p>
        </p:txBody>
      </p:sp>
      <p:sp>
        <p:nvSpPr>
          <p:cNvPr id="7" name="Rectangle 6">
            <a:extLst>
              <a:ext uri="{FF2B5EF4-FFF2-40B4-BE49-F238E27FC236}">
                <a16:creationId xmlns:a16="http://schemas.microsoft.com/office/drawing/2014/main" id="{4293F2EC-1476-FE85-31A8-6EA16CF40723}"/>
              </a:ext>
              <a:ext uri="{C183D7F6-B498-43B3-948B-1728B52AA6E4}">
                <adec:decorative xmlns:adec="http://schemas.microsoft.com/office/drawing/2017/decorative" val="1"/>
              </a:ext>
            </a:extLst>
          </p:cNvPr>
          <p:cNvSpPr>
            <a:spLocks noChangeAspect="1"/>
          </p:cNvSpPr>
          <p:nvPr/>
        </p:nvSpPr>
        <p:spPr>
          <a:xfrm>
            <a:off x="274474" y="5724779"/>
            <a:ext cx="579029"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8" name="Picture 7">
            <a:extLst>
              <a:ext uri="{FF2B5EF4-FFF2-40B4-BE49-F238E27FC236}">
                <a16:creationId xmlns:a16="http://schemas.microsoft.com/office/drawing/2014/main" id="{9E51790C-2B5B-2A40-C1B0-2F5A0E6FF2B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20698" y="5836236"/>
            <a:ext cx="260815" cy="244963"/>
          </a:xfrm>
          <a:prstGeom prst="rect">
            <a:avLst/>
          </a:prstGeom>
        </p:spPr>
      </p:pic>
      <p:sp>
        <p:nvSpPr>
          <p:cNvPr id="2" name="Rectangle 1">
            <a:extLst>
              <a:ext uri="{FF2B5EF4-FFF2-40B4-BE49-F238E27FC236}">
                <a16:creationId xmlns:a16="http://schemas.microsoft.com/office/drawing/2014/main" id="{A6401E81-523F-B0FE-08ED-7ECDC693F946}"/>
              </a:ext>
              <a:ext uri="{C183D7F6-B498-43B3-948B-1728B52AA6E4}">
                <adec:decorative xmlns:adec="http://schemas.microsoft.com/office/drawing/2017/decorative" val="1"/>
              </a:ext>
            </a:extLst>
          </p:cNvPr>
          <p:cNvSpPr>
            <a:spLocks/>
          </p:cNvSpPr>
          <p:nvPr/>
        </p:nvSpPr>
        <p:spPr>
          <a:xfrm>
            <a:off x="730111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2EC30EC1-4577-F0C9-95DF-BDF19BD50A04}"/>
              </a:ext>
            </a:extLst>
          </p:cNvPr>
          <p:cNvGraphicFramePr>
            <a:graphicFrameLocks/>
          </p:cNvGraphicFramePr>
          <p:nvPr>
            <p:extLst>
              <p:ext uri="{D42A27DB-BD31-4B8C-83A1-F6EECF244321}">
                <p14:modId xmlns:p14="http://schemas.microsoft.com/office/powerpoint/2010/main" val="2700476474"/>
              </p:ext>
            </p:extLst>
          </p:nvPr>
        </p:nvGraphicFramePr>
        <p:xfrm>
          <a:off x="7285762" y="936980"/>
          <a:ext cx="4453438" cy="5401718"/>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a:solidFill>
                            <a:srgbClr val="000000"/>
                          </a:solidFill>
                          <a:latin typeface="+mn-lt"/>
                          <a:ea typeface="+mn-lt"/>
                          <a:cs typeface="+mn-lt"/>
                        </a:rPr>
                        <a:t>Data Requirements Definition Template</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a:solidFill>
                            <a:srgbClr val="000000"/>
                          </a:solidFill>
                          <a:latin typeface="+mn-lt"/>
                          <a:ea typeface="+mn-lt"/>
                          <a:cs typeface="+mn-lt"/>
                        </a:rPr>
                        <a:t>Data Requirements Completed Example</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a:solidFill>
                            <a:srgbClr val="000000"/>
                          </a:solidFill>
                          <a:latin typeface="+mn-lt"/>
                          <a:ea typeface="+mn-lt"/>
                          <a:cs typeface="+mn-lt"/>
                        </a:rPr>
                        <a:t>Defined data requirements for your top use case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Implement AI for CX </a:t>
                      </a:r>
                      <a:r>
                        <a:rPr lang="en-US" sz="1200" b="0" i="0" u="none" strike="noStrike" baseline="0">
                          <a:solidFill>
                            <a:srgbClr val="000000"/>
                          </a:solidFill>
                          <a:latin typeface="+mn-lt"/>
                          <a:ea typeface="+mn-lt"/>
                          <a:cs typeface="+mn-lt"/>
                        </a:rPr>
                        <a:t>blueprint</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AI for CX </a:t>
                      </a:r>
                      <a:r>
                        <a:rPr lang="en-US" sz="1200" b="0" i="1" u="none" strike="noStrike" baseline="0" err="1">
                          <a:solidFill>
                            <a:srgbClr val="000000"/>
                          </a:solidFill>
                          <a:latin typeface="+mn-lt"/>
                          <a:ea typeface="+mn-lt"/>
                          <a:cs typeface="+mn-lt"/>
                        </a:rPr>
                        <a:t>SDAIR</a:t>
                      </a:r>
                      <a:endParaRPr lang="en-US" sz="1200" b="0" i="1" u="none" strike="noStrike" baseline="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business stakeholders</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IT stakeholders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22326673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F01A7-3AEE-95A5-117E-D53B821088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3ECC33-5F96-8898-F526-CBD0BD3DD2A9}"/>
              </a:ext>
            </a:extLst>
          </p:cNvPr>
          <p:cNvSpPr>
            <a:spLocks noGrp="1"/>
          </p:cNvSpPr>
          <p:nvPr>
            <p:ph type="title"/>
          </p:nvPr>
        </p:nvSpPr>
        <p:spPr/>
        <p:txBody>
          <a:bodyPr/>
          <a:lstStyle/>
          <a:p>
            <a:r>
              <a:rPr lang="en-US" sz="2800"/>
              <a:t>Step 2.3 – Establish your governance and controls</a:t>
            </a:r>
          </a:p>
        </p:txBody>
      </p:sp>
      <p:sp>
        <p:nvSpPr>
          <p:cNvPr id="3" name="Text Placeholder 2">
            <a:extLst>
              <a:ext uri="{FF2B5EF4-FFF2-40B4-BE49-F238E27FC236}">
                <a16:creationId xmlns:a16="http://schemas.microsoft.com/office/drawing/2014/main" id="{2AD2E17F-4164-8567-371C-FE55C1637EDC}"/>
              </a:ext>
            </a:extLst>
          </p:cNvPr>
          <p:cNvSpPr>
            <a:spLocks noGrp="1"/>
          </p:cNvSpPr>
          <p:nvPr>
            <p:ph type="body" sz="quarter" idx="11"/>
          </p:nvPr>
        </p:nvSpPr>
        <p:spPr>
          <a:xfrm>
            <a:off x="316824" y="1443773"/>
            <a:ext cx="6712560" cy="456696"/>
          </a:xfrm>
        </p:spPr>
        <p:txBody>
          <a:bodyPr/>
          <a:lstStyle/>
          <a:p>
            <a:r>
              <a:rPr lang="en-US"/>
              <a:t>Establish a plan for addressing governance, risk, and compliance for your solution.</a:t>
            </a:r>
          </a:p>
        </p:txBody>
      </p:sp>
      <p:sp>
        <p:nvSpPr>
          <p:cNvPr id="6" name="Text Placeholder 5">
            <a:extLst>
              <a:ext uri="{FF2B5EF4-FFF2-40B4-BE49-F238E27FC236}">
                <a16:creationId xmlns:a16="http://schemas.microsoft.com/office/drawing/2014/main" id="{8FC99814-E95E-B7F8-8824-E1EDF53CBFC9}"/>
              </a:ext>
            </a:extLst>
          </p:cNvPr>
          <p:cNvSpPr>
            <a:spLocks noGrp="1"/>
          </p:cNvSpPr>
          <p:nvPr>
            <p:ph type="body" sz="quarter" idx="16"/>
          </p:nvPr>
        </p:nvSpPr>
        <p:spPr>
          <a:xfrm>
            <a:off x="333047" y="2380185"/>
            <a:ext cx="4528542" cy="371902"/>
          </a:xfrm>
        </p:spPr>
        <p:txBody>
          <a:bodyPr/>
          <a:lstStyle/>
          <a:p>
            <a:r>
              <a:rPr lang="en-US"/>
              <a:t>Activities</a:t>
            </a:r>
          </a:p>
        </p:txBody>
      </p:sp>
      <p:sp>
        <p:nvSpPr>
          <p:cNvPr id="10" name="Text Placeholder 9">
            <a:extLst>
              <a:ext uri="{FF2B5EF4-FFF2-40B4-BE49-F238E27FC236}">
                <a16:creationId xmlns:a16="http://schemas.microsoft.com/office/drawing/2014/main" id="{AF69CEF8-BE42-0D2A-DBAD-80F3E4BD0444}"/>
              </a:ext>
            </a:extLst>
          </p:cNvPr>
          <p:cNvSpPr>
            <a:spLocks noGrp="1"/>
          </p:cNvSpPr>
          <p:nvPr>
            <p:ph type="body" sz="quarter" idx="34"/>
          </p:nvPr>
        </p:nvSpPr>
        <p:spPr>
          <a:xfrm>
            <a:off x="333047" y="2912596"/>
            <a:ext cx="6914872" cy="1435121"/>
          </a:xfrm>
        </p:spPr>
        <p:txBody>
          <a:bodyPr/>
          <a:lstStyle/>
          <a:p>
            <a:r>
              <a:rPr lang="en-US">
                <a:solidFill>
                  <a:schemeClr val="tx1"/>
                </a:solidFill>
              </a:rPr>
              <a:t>2.3.1 Establish your governance, risk, and compliance considerations.</a:t>
            </a:r>
          </a:p>
        </p:txBody>
      </p:sp>
      <p:sp>
        <p:nvSpPr>
          <p:cNvPr id="14" name="Text Placeholder 8">
            <a:extLst>
              <a:ext uri="{FF2B5EF4-FFF2-40B4-BE49-F238E27FC236}">
                <a16:creationId xmlns:a16="http://schemas.microsoft.com/office/drawing/2014/main" id="{87CA11E1-1671-4054-8E48-293EC9C8D4F4}"/>
              </a:ext>
            </a:extLst>
          </p:cNvPr>
          <p:cNvSpPr>
            <a:spLocks noGrp="1"/>
          </p:cNvSpPr>
          <p:nvPr>
            <p:ph type="body" sz="quarter" idx="35"/>
          </p:nvPr>
        </p:nvSpPr>
        <p:spPr>
          <a:xfrm>
            <a:off x="316824" y="4835454"/>
            <a:ext cx="7069646" cy="354062"/>
          </a:xfrm>
        </p:spPr>
        <p:txBody>
          <a:bodyPr/>
          <a:lstStyle/>
          <a:p>
            <a:r>
              <a:rPr lang="en-US" sz="1800"/>
              <a:t>Make sure you are safeguarding your project from risk.</a:t>
            </a:r>
          </a:p>
        </p:txBody>
      </p:sp>
      <p:sp>
        <p:nvSpPr>
          <p:cNvPr id="19" name="Freeform: Shape 18">
            <a:extLst>
              <a:ext uri="{FF2B5EF4-FFF2-40B4-BE49-F238E27FC236}">
                <a16:creationId xmlns:a16="http://schemas.microsoft.com/office/drawing/2014/main" id="{BB52A15E-42FB-E80B-710D-8F89A65B6251}"/>
              </a:ext>
            </a:extLst>
          </p:cNvPr>
          <p:cNvSpPr>
            <a:spLocks/>
          </p:cNvSpPr>
          <p:nvPr/>
        </p:nvSpPr>
        <p:spPr>
          <a:xfrm>
            <a:off x="336968" y="5317888"/>
            <a:ext cx="1681773" cy="674929"/>
          </a:xfrm>
          <a:custGeom>
            <a:avLst/>
            <a:gdLst>
              <a:gd name="connsiteX0" fmla="*/ 0 w 2016461"/>
              <a:gd name="connsiteY0" fmla="*/ 0 h 675017"/>
              <a:gd name="connsiteX1" fmla="*/ 1678953 w 2016461"/>
              <a:gd name="connsiteY1" fmla="*/ 0 h 675017"/>
              <a:gd name="connsiteX2" fmla="*/ 2016461 w 2016461"/>
              <a:gd name="connsiteY2" fmla="*/ 337509 h 675017"/>
              <a:gd name="connsiteX3" fmla="*/ 1678953 w 2016461"/>
              <a:gd name="connsiteY3" fmla="*/ 675017 h 675017"/>
              <a:gd name="connsiteX4" fmla="*/ 0 w 2016461"/>
              <a:gd name="connsiteY4" fmla="*/ 675017 h 675017"/>
              <a:gd name="connsiteX5" fmla="*/ 0 w 2016461"/>
              <a:gd name="connsiteY5" fmla="*/ 0 h 6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6461" h="675017">
                <a:moveTo>
                  <a:pt x="0" y="0"/>
                </a:moveTo>
                <a:lnTo>
                  <a:pt x="1678953" y="0"/>
                </a:lnTo>
                <a:lnTo>
                  <a:pt x="2016461" y="337509"/>
                </a:lnTo>
                <a:lnTo>
                  <a:pt x="1678953" y="675017"/>
                </a:lnTo>
                <a:lnTo>
                  <a:pt x="0" y="675017"/>
                </a:lnTo>
                <a:lnTo>
                  <a:pt x="0" y="0"/>
                </a:lnTo>
                <a:close/>
              </a:path>
            </a:pathLst>
          </a:custGeom>
          <a:solidFill>
            <a:srgbClr val="717171">
              <a:alpha val="80000"/>
            </a:srgbClr>
          </a:solidFill>
          <a:ln>
            <a:solidFill>
              <a:schemeClr val="lt1">
                <a:hueOff val="0"/>
                <a:satOff val="0"/>
                <a:lumOff val="0"/>
                <a:alpha val="2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01465" tIns="42666" rIns="358797" bIns="42666" numCol="1" spcCol="1270" anchor="ctr" anchorCtr="0">
            <a:noAutofit/>
          </a:bodyPr>
          <a:lstStyle/>
          <a:p>
            <a:pPr algn="ctr" defTabSz="711129">
              <a:lnSpc>
                <a:spcPct val="90000"/>
              </a:lnSpc>
              <a:spcBef>
                <a:spcPct val="0"/>
              </a:spcBef>
              <a:spcAft>
                <a:spcPct val="35000"/>
              </a:spcAft>
            </a:pPr>
            <a:r>
              <a:rPr lang="en-US" sz="1600">
                <a:solidFill>
                  <a:srgbClr val="FFFFFF"/>
                </a:solidFill>
                <a:latin typeface="Montserrat" pitchFamily="2" charset="77"/>
                <a:ea typeface="+mn-lt"/>
                <a:cs typeface="+mn-lt"/>
              </a:rPr>
              <a:t>Step 2.1</a:t>
            </a:r>
          </a:p>
        </p:txBody>
      </p:sp>
      <p:sp>
        <p:nvSpPr>
          <p:cNvPr id="20" name="Freeform: Shape 19">
            <a:extLst>
              <a:ext uri="{FF2B5EF4-FFF2-40B4-BE49-F238E27FC236}">
                <a16:creationId xmlns:a16="http://schemas.microsoft.com/office/drawing/2014/main" id="{9CBE183D-C768-65B8-370A-6E8B67105838}"/>
              </a:ext>
            </a:extLst>
          </p:cNvPr>
          <p:cNvSpPr>
            <a:spLocks/>
          </p:cNvSpPr>
          <p:nvPr/>
        </p:nvSpPr>
        <p:spPr>
          <a:xfrm>
            <a:off x="1767870" y="5317886"/>
            <a:ext cx="1681773" cy="674929"/>
          </a:xfrm>
          <a:custGeom>
            <a:avLst/>
            <a:gdLst>
              <a:gd name="connsiteX0" fmla="*/ 0 w 2016461"/>
              <a:gd name="connsiteY0" fmla="*/ 0 h 675017"/>
              <a:gd name="connsiteX1" fmla="*/ 1678953 w 2016461"/>
              <a:gd name="connsiteY1" fmla="*/ 0 h 675017"/>
              <a:gd name="connsiteX2" fmla="*/ 2016461 w 2016461"/>
              <a:gd name="connsiteY2" fmla="*/ 337509 h 675017"/>
              <a:gd name="connsiteX3" fmla="*/ 1678953 w 2016461"/>
              <a:gd name="connsiteY3" fmla="*/ 675017 h 675017"/>
              <a:gd name="connsiteX4" fmla="*/ 0 w 2016461"/>
              <a:gd name="connsiteY4" fmla="*/ 675017 h 675017"/>
              <a:gd name="connsiteX5" fmla="*/ 337509 w 2016461"/>
              <a:gd name="connsiteY5" fmla="*/ 337509 h 675017"/>
              <a:gd name="connsiteX6" fmla="*/ 0 w 2016461"/>
              <a:gd name="connsiteY6" fmla="*/ 0 h 6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461" h="675017">
                <a:moveTo>
                  <a:pt x="0" y="0"/>
                </a:moveTo>
                <a:lnTo>
                  <a:pt x="1678953" y="0"/>
                </a:lnTo>
                <a:lnTo>
                  <a:pt x="2016461" y="337509"/>
                </a:lnTo>
                <a:lnTo>
                  <a:pt x="1678953" y="675017"/>
                </a:lnTo>
                <a:lnTo>
                  <a:pt x="0" y="675017"/>
                </a:lnTo>
                <a:lnTo>
                  <a:pt x="337509" y="337509"/>
                </a:lnTo>
                <a:lnTo>
                  <a:pt x="0" y="0"/>
                </a:lnTo>
                <a:close/>
              </a:path>
            </a:pathLst>
          </a:custGeom>
          <a:solidFill>
            <a:srgbClr val="717171">
              <a:alpha val="80000"/>
            </a:srgbClr>
          </a:solidFill>
          <a:ln>
            <a:solidFill>
              <a:schemeClr val="lt1">
                <a:hueOff val="0"/>
                <a:satOff val="0"/>
                <a:lumOff val="0"/>
                <a:alpha val="2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01465" tIns="42666" rIns="358797" bIns="42666" numCol="1" spcCol="1270" anchor="ctr" anchorCtr="0">
            <a:noAutofit/>
          </a:bodyPr>
          <a:lstStyle/>
          <a:p>
            <a:pPr algn="ctr" defTabSz="711129">
              <a:lnSpc>
                <a:spcPct val="90000"/>
              </a:lnSpc>
              <a:spcBef>
                <a:spcPct val="0"/>
              </a:spcBef>
              <a:spcAft>
                <a:spcPct val="35000"/>
              </a:spcAft>
            </a:pPr>
            <a:r>
              <a:rPr lang="en-US" sz="1600">
                <a:solidFill>
                  <a:srgbClr val="FFFFFF"/>
                </a:solidFill>
                <a:latin typeface="Montserrat" pitchFamily="2" charset="77"/>
                <a:ea typeface="+mn-lt"/>
                <a:cs typeface="+mn-lt"/>
              </a:rPr>
              <a:t>Step 2.2</a:t>
            </a:r>
          </a:p>
        </p:txBody>
      </p:sp>
      <p:sp>
        <p:nvSpPr>
          <p:cNvPr id="5" name="Freeform: Shape 4">
            <a:extLst>
              <a:ext uri="{FF2B5EF4-FFF2-40B4-BE49-F238E27FC236}">
                <a16:creationId xmlns:a16="http://schemas.microsoft.com/office/drawing/2014/main" id="{1B2B858D-E252-463C-097F-7FB39C380617}"/>
              </a:ext>
            </a:extLst>
          </p:cNvPr>
          <p:cNvSpPr>
            <a:spLocks/>
          </p:cNvSpPr>
          <p:nvPr/>
        </p:nvSpPr>
        <p:spPr>
          <a:xfrm>
            <a:off x="3221989" y="5317884"/>
            <a:ext cx="1681773" cy="674929"/>
          </a:xfrm>
          <a:custGeom>
            <a:avLst/>
            <a:gdLst>
              <a:gd name="connsiteX0" fmla="*/ 0 w 2016461"/>
              <a:gd name="connsiteY0" fmla="*/ 0 h 675017"/>
              <a:gd name="connsiteX1" fmla="*/ 1678953 w 2016461"/>
              <a:gd name="connsiteY1" fmla="*/ 0 h 675017"/>
              <a:gd name="connsiteX2" fmla="*/ 2016461 w 2016461"/>
              <a:gd name="connsiteY2" fmla="*/ 337509 h 675017"/>
              <a:gd name="connsiteX3" fmla="*/ 1678953 w 2016461"/>
              <a:gd name="connsiteY3" fmla="*/ 675017 h 675017"/>
              <a:gd name="connsiteX4" fmla="*/ 0 w 2016461"/>
              <a:gd name="connsiteY4" fmla="*/ 675017 h 675017"/>
              <a:gd name="connsiteX5" fmla="*/ 337509 w 2016461"/>
              <a:gd name="connsiteY5" fmla="*/ 337509 h 675017"/>
              <a:gd name="connsiteX6" fmla="*/ 0 w 2016461"/>
              <a:gd name="connsiteY6" fmla="*/ 0 h 6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461" h="675017">
                <a:moveTo>
                  <a:pt x="0" y="0"/>
                </a:moveTo>
                <a:lnTo>
                  <a:pt x="1678953" y="0"/>
                </a:lnTo>
                <a:lnTo>
                  <a:pt x="2016461" y="337509"/>
                </a:lnTo>
                <a:lnTo>
                  <a:pt x="1678953" y="675017"/>
                </a:lnTo>
                <a:lnTo>
                  <a:pt x="0" y="675017"/>
                </a:lnTo>
                <a:lnTo>
                  <a:pt x="337509" y="337509"/>
                </a:lnTo>
                <a:lnTo>
                  <a:pt x="0" y="0"/>
                </a:lnTo>
                <a:close/>
              </a:path>
            </a:pathLst>
          </a:custGeom>
          <a:solidFill>
            <a:srgbClr val="2576B7">
              <a:alpha val="90000"/>
            </a:srgbClr>
          </a:solidFill>
          <a:ln>
            <a:solidFill>
              <a:schemeClr val="lt1">
                <a:hueOff val="0"/>
                <a:satOff val="0"/>
                <a:lumOff val="0"/>
                <a:alpha val="2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01465" tIns="42666" rIns="358797" bIns="42666" numCol="1" spcCol="1270" anchor="ctr" anchorCtr="0">
            <a:noAutofit/>
          </a:bodyPr>
          <a:lstStyle/>
          <a:p>
            <a:pPr algn="ctr" defTabSz="711129">
              <a:lnSpc>
                <a:spcPct val="90000"/>
              </a:lnSpc>
              <a:spcBef>
                <a:spcPct val="0"/>
              </a:spcBef>
              <a:spcAft>
                <a:spcPct val="35000"/>
              </a:spcAft>
            </a:pPr>
            <a:r>
              <a:rPr lang="en-US" sz="1600">
                <a:solidFill>
                  <a:srgbClr val="FFFFFF"/>
                </a:solidFill>
                <a:latin typeface="Montserrat" pitchFamily="2" charset="77"/>
                <a:ea typeface="+mn-lt"/>
                <a:cs typeface="+mn-lt"/>
              </a:rPr>
              <a:t>Step 2.3.</a:t>
            </a:r>
          </a:p>
        </p:txBody>
      </p:sp>
      <p:sp>
        <p:nvSpPr>
          <p:cNvPr id="4" name="Text Placeholder 3">
            <a:extLst>
              <a:ext uri="{FF2B5EF4-FFF2-40B4-BE49-F238E27FC236}">
                <a16:creationId xmlns:a16="http://schemas.microsoft.com/office/drawing/2014/main" id="{BE6E7693-E59A-349A-59A6-F0B23636E3E0}"/>
              </a:ext>
            </a:extLst>
          </p:cNvPr>
          <p:cNvSpPr>
            <a:spLocks noGrp="1"/>
          </p:cNvSpPr>
          <p:nvPr>
            <p:ph type="body" sz="quarter" idx="12"/>
          </p:nvPr>
        </p:nvSpPr>
        <p:spPr/>
        <p:txBody>
          <a:bodyPr/>
          <a:lstStyle/>
          <a:p>
            <a:r>
              <a:rPr lang="en-US" b="1"/>
              <a:t>This step will guide you through the following activities:</a:t>
            </a:r>
          </a:p>
          <a:p>
            <a:pPr marL="171450" indent="-171450">
              <a:buFont typeface="Arial" panose="020B0604020202020204" pitchFamily="34" charset="0"/>
              <a:buChar char="•"/>
            </a:pPr>
            <a:r>
              <a:rPr lang="en-US"/>
              <a:t>Understanding the specific risk and governance considerations that need to be factored into your project scope.</a:t>
            </a:r>
          </a:p>
          <a:p>
            <a:pPr marL="171450" indent="-171450">
              <a:buFont typeface="Arial" panose="020B0604020202020204" pitchFamily="34" charset="0"/>
              <a:buChar char="•"/>
            </a:pPr>
            <a:r>
              <a:rPr lang="en-US"/>
              <a:t>Identify and compliance considerations that need to be addressed as part of the scope of your solution.</a:t>
            </a:r>
          </a:p>
        </p:txBody>
      </p:sp>
      <p:sp>
        <p:nvSpPr>
          <p:cNvPr id="7" name="Text Placeholder 6">
            <a:extLst>
              <a:ext uri="{FF2B5EF4-FFF2-40B4-BE49-F238E27FC236}">
                <a16:creationId xmlns:a16="http://schemas.microsoft.com/office/drawing/2014/main" id="{A0D8EF10-EE85-8C1F-7BD3-7D4058EB88DA}"/>
              </a:ext>
              <a:ext uri="{C183D7F6-B498-43B3-948B-1728B52AA6E4}">
                <adec:decorative xmlns:adec="http://schemas.microsoft.com/office/drawing/2017/decorative" val="0"/>
              </a:ext>
            </a:extLst>
          </p:cNvPr>
          <p:cNvSpPr>
            <a:spLocks noGrp="1"/>
          </p:cNvSpPr>
          <p:nvPr>
            <p:ph type="body" sz="quarter" idx="14"/>
          </p:nvPr>
        </p:nvSpPr>
        <p:spPr/>
        <p:txBody>
          <a:bodyPr/>
          <a:lstStyle/>
          <a:p>
            <a:r>
              <a:rPr lang="en-US"/>
              <a:t>Outcomes of this step</a:t>
            </a:r>
          </a:p>
        </p:txBody>
      </p:sp>
      <p:sp>
        <p:nvSpPr>
          <p:cNvPr id="12" name="object 19">
            <a:extLst>
              <a:ext uri="{FF2B5EF4-FFF2-40B4-BE49-F238E27FC236}">
                <a16:creationId xmlns:a16="http://schemas.microsoft.com/office/drawing/2014/main" id="{E3C25F50-F1DB-FF35-467F-D9BFC353C89F}"/>
              </a:ext>
              <a:ext uri="{C183D7F6-B498-43B3-948B-1728B52AA6E4}">
                <adec:decorative xmlns:adec="http://schemas.microsoft.com/office/drawing/2017/decorative" val="1"/>
              </a:ext>
            </a:extLst>
          </p:cNvPr>
          <p:cNvSpPr>
            <a:spLocks/>
          </p:cNvSpPr>
          <p:nvPr/>
        </p:nvSpPr>
        <p:spPr>
          <a:xfrm rot="5400000" flipH="1">
            <a:off x="10527532" y="3240457"/>
            <a:ext cx="72984" cy="2392630"/>
          </a:xfrm>
          <a:custGeom>
            <a:avLst/>
            <a:gdLst/>
            <a:ahLst/>
            <a:cxnLst/>
            <a:rect l="l" t="t" r="r" b="b"/>
            <a:pathLst>
              <a:path h="7791450">
                <a:moveTo>
                  <a:pt x="0" y="0"/>
                </a:moveTo>
                <a:lnTo>
                  <a:pt x="0" y="7790956"/>
                </a:lnTo>
              </a:path>
            </a:pathLst>
          </a:custGeom>
          <a:ln w="3175">
            <a:solidFill>
              <a:schemeClr val="bg1">
                <a:alpha val="40000"/>
              </a:schemeClr>
            </a:solidFill>
          </a:ln>
        </p:spPr>
        <p:txBody>
          <a:bodyPr wrap="square" lIns="0" tIns="0" rIns="0" bIns="0" rtlCol="0">
            <a:noAutofit/>
          </a:bodyPr>
          <a:lstStyle/>
          <a:p>
            <a:pPr defTabSz="554437">
              <a:defRPr/>
            </a:pPr>
            <a:endParaRPr lang="en-US" sz="662">
              <a:solidFill>
                <a:srgbClr val="494949"/>
              </a:solidFill>
              <a:latin typeface="Roboto Condensed Light" panose="02000000000000000000" pitchFamily="2" charset="0"/>
              <a:ea typeface="+mn-lt"/>
              <a:cs typeface="+mn-lt"/>
            </a:endParaRPr>
          </a:p>
        </p:txBody>
      </p:sp>
      <p:sp>
        <p:nvSpPr>
          <p:cNvPr id="13" name="Text Placeholder 12">
            <a:extLst>
              <a:ext uri="{FF2B5EF4-FFF2-40B4-BE49-F238E27FC236}">
                <a16:creationId xmlns:a16="http://schemas.microsoft.com/office/drawing/2014/main" id="{A993F34C-724E-7834-A84D-8D9A237BC58D}"/>
              </a:ext>
            </a:extLst>
          </p:cNvPr>
          <p:cNvSpPr>
            <a:spLocks noGrp="1"/>
          </p:cNvSpPr>
          <p:nvPr>
            <p:ph type="body" sz="quarter" idx="15"/>
          </p:nvPr>
        </p:nvSpPr>
        <p:spPr>
          <a:xfrm>
            <a:off x="9361939" y="5012486"/>
            <a:ext cx="2544466" cy="1324129"/>
          </a:xfrm>
        </p:spPr>
        <p:txBody>
          <a:bodyPr/>
          <a:lstStyle/>
          <a:p>
            <a:pPr marL="171450" indent="-171450">
              <a:buFont typeface="Arial" panose="020B0604020202020204" pitchFamily="34" charset="0"/>
              <a:buChar char="•"/>
            </a:pPr>
            <a:r>
              <a:rPr lang="en-US" dirty="0"/>
              <a:t>A framework to manage and mitigate risk for your CX AI solution as well as identification of any compliance concerns that need to addressed as part of your project scope.</a:t>
            </a:r>
          </a:p>
        </p:txBody>
      </p:sp>
    </p:spTree>
    <p:extLst>
      <p:ext uri="{BB962C8B-B14F-4D97-AF65-F5344CB8AC3E}">
        <p14:creationId xmlns:p14="http://schemas.microsoft.com/office/powerpoint/2010/main" val="35255277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4254A350-CC3A-D999-7B1F-DC9B9F173DFB}"/>
              </a:ext>
            </a:extLst>
          </p:cNvPr>
          <p:cNvSpPr>
            <a:spLocks noGrp="1"/>
          </p:cNvSpPr>
          <p:nvPr>
            <p:ph type="title"/>
          </p:nvPr>
        </p:nvSpPr>
        <p:spPr>
          <a:xfrm>
            <a:off x="354854" y="530021"/>
            <a:ext cx="6558804" cy="1130188"/>
          </a:xfrm>
        </p:spPr>
        <p:txBody>
          <a:bodyPr/>
          <a:lstStyle/>
          <a:p>
            <a:r>
              <a:rPr lang="en-US" sz="3600">
                <a:solidFill>
                  <a:schemeClr val="accent1"/>
                </a:solidFill>
              </a:rPr>
              <a:t>Establish governance, risk, and compliance controls</a:t>
            </a:r>
          </a:p>
        </p:txBody>
      </p:sp>
      <p:sp>
        <p:nvSpPr>
          <p:cNvPr id="13" name="Text Placeholder 3">
            <a:extLst>
              <a:ext uri="{FF2B5EF4-FFF2-40B4-BE49-F238E27FC236}">
                <a16:creationId xmlns:a16="http://schemas.microsoft.com/office/drawing/2014/main" id="{B2192189-4BB6-1D1A-3F04-9EEC104951D8}"/>
              </a:ext>
            </a:extLst>
          </p:cNvPr>
          <p:cNvSpPr txBox="1">
            <a:spLocks/>
          </p:cNvSpPr>
          <p:nvPr/>
        </p:nvSpPr>
        <p:spPr>
          <a:xfrm>
            <a:off x="236730" y="1628779"/>
            <a:ext cx="6255245" cy="669891"/>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FontTx/>
              <a:buNone/>
            </a:pPr>
            <a:r>
              <a:rPr lang="en-US" sz="1800">
                <a:solidFill>
                  <a:srgbClr val="2576B7"/>
                </a:solidFill>
                <a:latin typeface="Montserrat Medium" panose="00000600000000000000" pitchFamily="2" charset="0"/>
                <a:ea typeface="+mn-lt"/>
                <a:cs typeface="+mn-lt"/>
              </a:rPr>
              <a:t>Why governance, risk, and compliance are critical</a:t>
            </a:r>
          </a:p>
        </p:txBody>
      </p:sp>
      <p:sp>
        <p:nvSpPr>
          <p:cNvPr id="14" name="Text Placeholder 4">
            <a:extLst>
              <a:ext uri="{FF2B5EF4-FFF2-40B4-BE49-F238E27FC236}">
                <a16:creationId xmlns:a16="http://schemas.microsoft.com/office/drawing/2014/main" id="{926ED4CF-6683-DED9-9751-9DB47FE09049}"/>
              </a:ext>
            </a:extLst>
          </p:cNvPr>
          <p:cNvSpPr txBox="1">
            <a:spLocks/>
          </p:cNvSpPr>
          <p:nvPr/>
        </p:nvSpPr>
        <p:spPr>
          <a:xfrm>
            <a:off x="376324" y="2395251"/>
            <a:ext cx="6255245" cy="2986374"/>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400">
                <a:solidFill>
                  <a:srgbClr val="494949"/>
                </a:solidFill>
                <a:latin typeface="Roboto Condensed Light"/>
                <a:ea typeface="+mn-lt"/>
                <a:cs typeface="+mn-lt"/>
              </a:rPr>
              <a:t>Defining clear </a:t>
            </a:r>
            <a:r>
              <a:rPr lang="en-US" sz="1400" b="1">
                <a:solidFill>
                  <a:srgbClr val="494949"/>
                </a:solidFill>
                <a:latin typeface="Roboto Condensed Light"/>
                <a:ea typeface="+mn-lt"/>
                <a:cs typeface="+mn-lt"/>
              </a:rPr>
              <a:t>governance, risk, and compliance requirements</a:t>
            </a:r>
            <a:r>
              <a:rPr lang="en-US" sz="1400">
                <a:solidFill>
                  <a:srgbClr val="494949"/>
                </a:solidFill>
                <a:latin typeface="Roboto Condensed Light"/>
                <a:ea typeface="+mn-lt"/>
                <a:cs typeface="+mn-lt"/>
              </a:rPr>
              <a:t> forms the backbone of any AI initiative. It ensures your organization identifies potential pitfalls – such as data breaches, biased outcomes, or regulatory violations – and establishes robust controls to </a:t>
            </a:r>
            <a:r>
              <a:rPr lang="en-US" sz="1400" b="1">
                <a:solidFill>
                  <a:srgbClr val="494949"/>
                </a:solidFill>
                <a:latin typeface="Roboto Condensed Light"/>
                <a:ea typeface="+mn-lt"/>
                <a:cs typeface="+mn-lt"/>
              </a:rPr>
              <a:t>mitigate</a:t>
            </a:r>
            <a:r>
              <a:rPr lang="en-US" sz="1400">
                <a:solidFill>
                  <a:srgbClr val="494949"/>
                </a:solidFill>
                <a:latin typeface="Roboto Condensed Light"/>
                <a:ea typeface="+mn-lt"/>
                <a:cs typeface="+mn-lt"/>
              </a:rPr>
              <a:t> them. This is especially vital in </a:t>
            </a:r>
            <a:r>
              <a:rPr lang="en-US" sz="1400" b="1">
                <a:solidFill>
                  <a:srgbClr val="494949"/>
                </a:solidFill>
                <a:latin typeface="Roboto Condensed Light"/>
                <a:ea typeface="+mn-lt"/>
                <a:cs typeface="+mn-lt"/>
              </a:rPr>
              <a:t>customer-facing</a:t>
            </a:r>
            <a:r>
              <a:rPr lang="en-US" sz="1400">
                <a:solidFill>
                  <a:srgbClr val="494949"/>
                </a:solidFill>
                <a:latin typeface="Roboto Condensed Light"/>
                <a:ea typeface="+mn-lt"/>
                <a:cs typeface="+mn-lt"/>
              </a:rPr>
              <a:t> AI solutions, where reputational damage and loss of consumer trust can be </a:t>
            </a:r>
            <a:r>
              <a:rPr lang="en-US" sz="1400" b="1">
                <a:solidFill>
                  <a:srgbClr val="494949"/>
                </a:solidFill>
                <a:latin typeface="Roboto Condensed Light"/>
                <a:ea typeface="+mn-lt"/>
                <a:cs typeface="+mn-lt"/>
              </a:rPr>
              <a:t>swift</a:t>
            </a:r>
            <a:r>
              <a:rPr lang="en-US" sz="1400">
                <a:solidFill>
                  <a:srgbClr val="494949"/>
                </a:solidFill>
                <a:latin typeface="Roboto Condensed Light"/>
                <a:ea typeface="+mn-lt"/>
                <a:cs typeface="+mn-lt"/>
              </a:rPr>
              <a:t> and </a:t>
            </a:r>
            <a:r>
              <a:rPr lang="en-US" sz="1400" b="1">
                <a:solidFill>
                  <a:srgbClr val="494949"/>
                </a:solidFill>
                <a:latin typeface="Roboto Condensed Light"/>
                <a:ea typeface="+mn-lt"/>
                <a:cs typeface="+mn-lt"/>
              </a:rPr>
              <a:t>long-lasting</a:t>
            </a:r>
            <a:r>
              <a:rPr lang="en-US" sz="1400">
                <a:solidFill>
                  <a:srgbClr val="494949"/>
                </a:solidFill>
                <a:latin typeface="Roboto Condensed Light"/>
                <a:ea typeface="+mn-lt"/>
                <a:cs typeface="+mn-lt"/>
              </a:rPr>
              <a:t>.</a:t>
            </a:r>
          </a:p>
          <a:p>
            <a:pPr marL="0" indent="0">
              <a:buFontTx/>
              <a:buNone/>
            </a:pPr>
            <a:r>
              <a:rPr lang="en-US" sz="1400">
                <a:solidFill>
                  <a:srgbClr val="494949"/>
                </a:solidFill>
                <a:latin typeface="Roboto Condensed Light"/>
                <a:ea typeface="+mn-lt"/>
                <a:cs typeface="+mn-lt"/>
              </a:rPr>
              <a:t>A well-structured approach to governance, risk, and compliance helps you:</a:t>
            </a:r>
          </a:p>
          <a:p>
            <a:pPr fontAlgn="ctr"/>
            <a:r>
              <a:rPr lang="en-US" sz="1400" b="1">
                <a:solidFill>
                  <a:srgbClr val="494949"/>
                </a:solidFill>
                <a:latin typeface="Roboto Condensed Light"/>
                <a:ea typeface="+mn-lt"/>
                <a:cs typeface="+mn-lt"/>
              </a:rPr>
              <a:t>Protect customer trust</a:t>
            </a:r>
            <a:r>
              <a:rPr lang="en-US" sz="1400">
                <a:solidFill>
                  <a:srgbClr val="494949"/>
                </a:solidFill>
                <a:latin typeface="Roboto Condensed Light"/>
                <a:ea typeface="+mn-lt"/>
                <a:cs typeface="+mn-lt"/>
              </a:rPr>
              <a:t> by demonstrating that data privacy and ethical principles are top priorities.</a:t>
            </a:r>
          </a:p>
          <a:p>
            <a:pPr fontAlgn="ctr"/>
            <a:r>
              <a:rPr lang="en-US" sz="1400" b="1">
                <a:solidFill>
                  <a:srgbClr val="494949"/>
                </a:solidFill>
                <a:latin typeface="Roboto Condensed Light"/>
                <a:ea typeface="+mn-lt"/>
                <a:cs typeface="+mn-lt"/>
              </a:rPr>
              <a:t>Avoid costly legal setbacks</a:t>
            </a:r>
            <a:r>
              <a:rPr lang="en-US" sz="1400">
                <a:solidFill>
                  <a:srgbClr val="494949"/>
                </a:solidFill>
                <a:latin typeface="Roboto Condensed Light"/>
                <a:ea typeface="+mn-lt"/>
                <a:cs typeface="+mn-lt"/>
              </a:rPr>
              <a:t> by preemptively aligning AI solutions with relevant regulations and standards.</a:t>
            </a:r>
          </a:p>
          <a:p>
            <a:pPr fontAlgn="ctr"/>
            <a:r>
              <a:rPr lang="en-US" sz="1400" b="1">
                <a:solidFill>
                  <a:srgbClr val="494949"/>
                </a:solidFill>
                <a:latin typeface="Roboto Condensed Light"/>
                <a:ea typeface="+mn-lt"/>
                <a:cs typeface="+mn-lt"/>
              </a:rPr>
              <a:t>Create accountability and transparency</a:t>
            </a:r>
            <a:r>
              <a:rPr lang="en-US" sz="1400">
                <a:solidFill>
                  <a:srgbClr val="494949"/>
                </a:solidFill>
                <a:latin typeface="Roboto Condensed Light"/>
                <a:ea typeface="+mn-lt"/>
                <a:cs typeface="+mn-lt"/>
              </a:rPr>
              <a:t>, ensuring stakeholders understand how AI decisions are made and who is responsible for overseeing them.</a:t>
            </a:r>
            <a:endParaRPr lang="en-US" sz="1400">
              <a:solidFill>
                <a:srgbClr val="494949"/>
              </a:solidFill>
              <a:ea typeface="+mn-lt"/>
              <a:cs typeface="+mn-lt"/>
            </a:endParaRPr>
          </a:p>
        </p:txBody>
      </p:sp>
      <p:sp>
        <p:nvSpPr>
          <p:cNvPr id="16" name="Rectangle 15">
            <a:extLst>
              <a:ext uri="{FF2B5EF4-FFF2-40B4-BE49-F238E27FC236}">
                <a16:creationId xmlns:a16="http://schemas.microsoft.com/office/drawing/2014/main" id="{3CE5B818-C513-5C64-F2D6-CBE69B4C73B6}"/>
              </a:ext>
            </a:extLst>
          </p:cNvPr>
          <p:cNvSpPr>
            <a:spLocks/>
          </p:cNvSpPr>
          <p:nvPr/>
        </p:nvSpPr>
        <p:spPr>
          <a:xfrm>
            <a:off x="236730" y="5381625"/>
            <a:ext cx="6676929" cy="1146275"/>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600"/>
              </a:spcBef>
            </a:pPr>
            <a:r>
              <a:rPr lang="en-US" sz="1200" b="1">
                <a:solidFill>
                  <a:srgbClr val="FFFFFF"/>
                </a:solidFill>
                <a:latin typeface="Roboto Condensed Light"/>
                <a:ea typeface="+mn-lt"/>
                <a:cs typeface="+mn-lt"/>
              </a:rPr>
              <a:t>Info-Tech Insight</a:t>
            </a:r>
            <a:r>
              <a:rPr lang="en-US" sz="1200">
                <a:solidFill>
                  <a:srgbClr val="FFFFFF"/>
                </a:solidFill>
                <a:latin typeface="Roboto Condensed Light"/>
                <a:ea typeface="+mn-lt"/>
                <a:cs typeface="+mn-lt"/>
              </a:rPr>
              <a:t> </a:t>
            </a:r>
          </a:p>
          <a:p>
            <a:pPr defTabSz="554437">
              <a:spcBef>
                <a:spcPts val="600"/>
              </a:spcBef>
            </a:pPr>
            <a:r>
              <a:rPr lang="en-US" sz="1200">
                <a:solidFill>
                  <a:srgbClr val="FFFFFF"/>
                </a:solidFill>
                <a:latin typeface="Roboto Condensed Light"/>
                <a:ea typeface="+mn-lt"/>
                <a:cs typeface="+mn-lt"/>
              </a:rPr>
              <a:t>Proactively addressing governance, risk, and compliance doesn’t just </a:t>
            </a:r>
            <a:r>
              <a:rPr lang="en-US" sz="1200" b="1">
                <a:solidFill>
                  <a:srgbClr val="FFFFFF"/>
                </a:solidFill>
                <a:latin typeface="Roboto Condensed Light"/>
                <a:ea typeface="+mn-lt"/>
                <a:cs typeface="+mn-lt"/>
              </a:rPr>
              <a:t>reduce liabilities</a:t>
            </a:r>
            <a:r>
              <a:rPr lang="en-US" sz="1200">
                <a:solidFill>
                  <a:srgbClr val="FFFFFF"/>
                </a:solidFill>
                <a:latin typeface="Roboto Condensed Light"/>
                <a:ea typeface="+mn-lt"/>
                <a:cs typeface="+mn-lt"/>
              </a:rPr>
              <a:t> – it fosters a culture of </a:t>
            </a:r>
            <a:r>
              <a:rPr lang="en-US" sz="1200" b="1">
                <a:solidFill>
                  <a:srgbClr val="FFFFFF"/>
                </a:solidFill>
                <a:latin typeface="Roboto Condensed Light"/>
                <a:ea typeface="+mn-lt"/>
                <a:cs typeface="+mn-lt"/>
              </a:rPr>
              <a:t>responsible innovation</a:t>
            </a:r>
            <a:r>
              <a:rPr lang="en-US" sz="1200">
                <a:solidFill>
                  <a:srgbClr val="FFFFFF"/>
                </a:solidFill>
                <a:latin typeface="Roboto Condensed Light"/>
                <a:ea typeface="+mn-lt"/>
                <a:cs typeface="+mn-lt"/>
              </a:rPr>
              <a:t>. By embedding ethical and regulatory safeguards into your AI projects, you set the stage for </a:t>
            </a:r>
            <a:r>
              <a:rPr lang="en-US" sz="1200" b="1">
                <a:solidFill>
                  <a:srgbClr val="FFFFFF"/>
                </a:solidFill>
                <a:latin typeface="Roboto Condensed Light"/>
                <a:ea typeface="+mn-lt"/>
                <a:cs typeface="+mn-lt"/>
              </a:rPr>
              <a:t>sustainable growth</a:t>
            </a:r>
            <a:r>
              <a:rPr lang="en-US" sz="1200">
                <a:solidFill>
                  <a:srgbClr val="FFFFFF"/>
                </a:solidFill>
                <a:latin typeface="Roboto Condensed Light"/>
                <a:ea typeface="+mn-lt"/>
                <a:cs typeface="+mn-lt"/>
              </a:rPr>
              <a:t> and </a:t>
            </a:r>
            <a:r>
              <a:rPr lang="en-US" sz="1200" b="1">
                <a:solidFill>
                  <a:srgbClr val="FFFFFF"/>
                </a:solidFill>
                <a:latin typeface="Roboto Condensed Light"/>
                <a:ea typeface="+mn-lt"/>
                <a:cs typeface="+mn-lt"/>
              </a:rPr>
              <a:t>long-term success</a:t>
            </a:r>
            <a:r>
              <a:rPr lang="en-US" sz="1200">
                <a:solidFill>
                  <a:srgbClr val="FFFFFF"/>
                </a:solidFill>
                <a:latin typeface="Roboto Condensed Light"/>
                <a:ea typeface="+mn-lt"/>
                <a:cs typeface="+mn-lt"/>
              </a:rPr>
              <a:t>.</a:t>
            </a:r>
            <a:endParaRPr lang="en-US" sz="1200">
              <a:solidFill>
                <a:srgbClr val="FFFFFF"/>
              </a:solidFill>
              <a:ea typeface="+mn-lt"/>
              <a:cs typeface="+mn-lt"/>
            </a:endParaRPr>
          </a:p>
        </p:txBody>
      </p:sp>
      <p:sp>
        <p:nvSpPr>
          <p:cNvPr id="17" name="Rectangle 16">
            <a:extLst>
              <a:ext uri="{FF2B5EF4-FFF2-40B4-BE49-F238E27FC236}">
                <a16:creationId xmlns:a16="http://schemas.microsoft.com/office/drawing/2014/main" id="{E8255D38-7E75-00B8-D6D0-F6643D6F8204}"/>
              </a:ext>
              <a:ext uri="{C183D7F6-B498-43B3-948B-1728B52AA6E4}">
                <adec:decorative xmlns:adec="http://schemas.microsoft.com/office/drawing/2017/decorative" val="1"/>
              </a:ext>
            </a:extLst>
          </p:cNvPr>
          <p:cNvSpPr>
            <a:spLocks/>
          </p:cNvSpPr>
          <p:nvPr/>
        </p:nvSpPr>
        <p:spPr>
          <a:xfrm>
            <a:off x="236730" y="5381624"/>
            <a:ext cx="6676929" cy="1146276"/>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200">
              <a:solidFill>
                <a:srgbClr val="2576B7"/>
              </a:solidFill>
              <a:ea typeface="+mn-lt"/>
              <a:cs typeface="+mn-lt"/>
            </a:endParaRPr>
          </a:p>
        </p:txBody>
      </p:sp>
      <p:pic>
        <p:nvPicPr>
          <p:cNvPr id="21" name="Picture 2">
            <a:extLst>
              <a:ext uri="{FF2B5EF4-FFF2-40B4-BE49-F238E27FC236}">
                <a16:creationId xmlns:a16="http://schemas.microsoft.com/office/drawing/2014/main" id="{97C61324-4772-7EC3-9B4F-150B33C20CE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7647650" y="449"/>
            <a:ext cx="4544285" cy="6857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2597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BFC59A-C0D9-2848-AB8D-5B5C8E97041D}"/>
              </a:ext>
            </a:extLst>
          </p:cNvPr>
          <p:cNvSpPr>
            <a:spLocks noGrp="1"/>
          </p:cNvSpPr>
          <p:nvPr>
            <p:ph type="title"/>
          </p:nvPr>
        </p:nvSpPr>
        <p:spPr>
          <a:xfrm>
            <a:off x="367349" y="560686"/>
            <a:ext cx="4083478" cy="1924787"/>
          </a:xfrm>
        </p:spPr>
        <p:txBody>
          <a:bodyPr/>
          <a:lstStyle/>
          <a:p>
            <a:pPr algn="ctr"/>
            <a:r>
              <a:rPr lang="en-US" b="1"/>
              <a:t>Understand the most critical </a:t>
            </a:r>
            <a:br>
              <a:rPr lang="en-US" b="1"/>
            </a:br>
            <a:r>
              <a:rPr lang="en-US" b="1"/>
              <a:t>AI-related risks </a:t>
            </a:r>
            <a:br>
              <a:rPr lang="en-US" b="1"/>
            </a:br>
            <a:r>
              <a:rPr lang="en-US" b="1"/>
              <a:t>to your solution</a:t>
            </a:r>
          </a:p>
        </p:txBody>
      </p:sp>
      <p:graphicFrame>
        <p:nvGraphicFramePr>
          <p:cNvPr id="5" name="Chart 4">
            <a:extLst>
              <a:ext uri="{FF2B5EF4-FFF2-40B4-BE49-F238E27FC236}">
                <a16:creationId xmlns:a16="http://schemas.microsoft.com/office/drawing/2014/main" id="{42AC6EB7-FB7F-818F-233A-41F83E9F2E9B}"/>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836352909"/>
              </p:ext>
            </p:extLst>
          </p:nvPr>
        </p:nvGraphicFramePr>
        <p:xfrm>
          <a:off x="-355566" y="2477692"/>
          <a:ext cx="2972137" cy="181332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60095CBC-E0EB-F3F9-0C9E-49BFBAA1803E}"/>
              </a:ext>
            </a:extLst>
          </p:cNvPr>
          <p:cNvSpPr txBox="1">
            <a:spLocks/>
          </p:cNvSpPr>
          <p:nvPr/>
        </p:nvSpPr>
        <p:spPr>
          <a:xfrm>
            <a:off x="56362" y="3277359"/>
            <a:ext cx="2127142" cy="307777"/>
          </a:xfrm>
          <a:prstGeom prst="rect">
            <a:avLst/>
          </a:prstGeom>
        </p:spPr>
        <p:txBody>
          <a:bodyPr vert="horz" wrap="square" lIns="0" tIns="0" rIns="0" bIns="0" rtlCol="0">
            <a:spAutoFit/>
          </a:bodyPr>
          <a:lstStyle/>
          <a:p>
            <a:pPr marL="289946" marR="242975" lvl="1" algn="ctr" defTabSz="914400">
              <a:spcBef>
                <a:spcPts val="55"/>
              </a:spcBef>
            </a:pPr>
            <a:r>
              <a:rPr lang="en-US" sz="2000" spc="-30">
                <a:solidFill>
                  <a:srgbClr val="2576B7"/>
                </a:solidFill>
                <a:latin typeface="Exo" panose="02000503000000000000" pitchFamily="2" charset="77"/>
                <a:ea typeface="+mn-lt"/>
                <a:cs typeface="+mn-lt"/>
              </a:rPr>
              <a:t>6%</a:t>
            </a:r>
          </a:p>
        </p:txBody>
      </p:sp>
      <p:sp>
        <p:nvSpPr>
          <p:cNvPr id="9" name="Text Placeholder 7">
            <a:extLst>
              <a:ext uri="{FF2B5EF4-FFF2-40B4-BE49-F238E27FC236}">
                <a16:creationId xmlns:a16="http://schemas.microsoft.com/office/drawing/2014/main" id="{C6FD2FE2-4D25-3426-CD20-806C3A2FE324}"/>
              </a:ext>
            </a:extLst>
          </p:cNvPr>
          <p:cNvSpPr txBox="1">
            <a:spLocks/>
          </p:cNvSpPr>
          <p:nvPr/>
        </p:nvSpPr>
        <p:spPr>
          <a:xfrm>
            <a:off x="2183472" y="2821143"/>
            <a:ext cx="2095728" cy="1243930"/>
          </a:xfrm>
          <a:prstGeom prst="rect">
            <a:avLst/>
          </a:prstGeom>
        </p:spPr>
        <p:txBody>
          <a:bodyPr wrap="square" lIns="0" tIns="0" rIns="0" bIns="0" numCol="1" spcCol="360000">
            <a:sp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buFontTx/>
            </a:pPr>
            <a:r>
              <a:rPr lang="en-US">
                <a:latin typeface="Montserrat Medium" pitchFamily="2" charset="77"/>
                <a:ea typeface="+mn-lt"/>
                <a:cs typeface="+mn-lt"/>
              </a:rPr>
              <a:t>Organizations with a dedicated risk assessment team for Gen AI</a:t>
            </a:r>
          </a:p>
          <a:p>
            <a:pPr algn="r">
              <a:lnSpc>
                <a:spcPts val="2000"/>
              </a:lnSpc>
              <a:spcBef>
                <a:spcPts val="0"/>
              </a:spcBef>
              <a:buFontTx/>
            </a:pPr>
            <a:r>
              <a:rPr lang="en-US" sz="800">
                <a:solidFill>
                  <a:srgbClr val="333333"/>
                </a:solidFill>
                <a:ea typeface="+mn-lt"/>
                <a:cs typeface="+mn-lt"/>
              </a:rPr>
              <a:t>Source: </a:t>
            </a:r>
            <a:r>
              <a:rPr lang="en-US" sz="800">
                <a:solidFill>
                  <a:prstClr val="black">
                    <a:lumMod val="85000"/>
                    <a:lumOff val="15000"/>
                  </a:prstClr>
                </a:solidFill>
                <a:ea typeface="+mn-lt"/>
                <a:cs typeface="+mn-lt"/>
              </a:rPr>
              <a:t>KPMG, 2023</a:t>
            </a:r>
            <a:endParaRPr lang="en-US" sz="800" i="1">
              <a:ea typeface="+mn-lt"/>
              <a:cs typeface="+mn-lt"/>
            </a:endParaRPr>
          </a:p>
        </p:txBody>
      </p:sp>
      <p:graphicFrame>
        <p:nvGraphicFramePr>
          <p:cNvPr id="11" name="Chart 10">
            <a:extLst>
              <a:ext uri="{FF2B5EF4-FFF2-40B4-BE49-F238E27FC236}">
                <a16:creationId xmlns:a16="http://schemas.microsoft.com/office/drawing/2014/main" id="{A950DF6E-D371-9337-2189-4748EF5C3B74}"/>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28424012"/>
              </p:ext>
            </p:extLst>
          </p:nvPr>
        </p:nvGraphicFramePr>
        <p:xfrm>
          <a:off x="-243841" y="4616544"/>
          <a:ext cx="2768379" cy="182736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603393B0-22AF-F270-9482-A6A86DCC5A1F}"/>
              </a:ext>
            </a:extLst>
          </p:cNvPr>
          <p:cNvSpPr txBox="1">
            <a:spLocks/>
          </p:cNvSpPr>
          <p:nvPr/>
        </p:nvSpPr>
        <p:spPr>
          <a:xfrm>
            <a:off x="139847" y="5422401"/>
            <a:ext cx="1981313" cy="307777"/>
          </a:xfrm>
          <a:prstGeom prst="rect">
            <a:avLst/>
          </a:prstGeom>
        </p:spPr>
        <p:txBody>
          <a:bodyPr vert="horz" wrap="square" lIns="0" tIns="0" rIns="0" bIns="0" rtlCol="0">
            <a:spAutoFit/>
          </a:bodyPr>
          <a:lstStyle/>
          <a:p>
            <a:pPr marL="289946" marR="242975" lvl="1" algn="ctr" defTabSz="914400">
              <a:spcBef>
                <a:spcPts val="55"/>
              </a:spcBef>
            </a:pPr>
            <a:r>
              <a:rPr lang="en-US" sz="2000" spc="-30">
                <a:solidFill>
                  <a:srgbClr val="2576B7"/>
                </a:solidFill>
                <a:latin typeface="Exo" panose="02000503000000000000" pitchFamily="2" charset="77"/>
                <a:ea typeface="+mn-lt"/>
                <a:cs typeface="+mn-lt"/>
              </a:rPr>
              <a:t>71%</a:t>
            </a:r>
          </a:p>
        </p:txBody>
      </p:sp>
      <p:sp>
        <p:nvSpPr>
          <p:cNvPr id="13" name="Text Placeholder 7">
            <a:extLst>
              <a:ext uri="{FF2B5EF4-FFF2-40B4-BE49-F238E27FC236}">
                <a16:creationId xmlns:a16="http://schemas.microsoft.com/office/drawing/2014/main" id="{BA7F029B-EB37-7D18-E0F0-1A3D604B19A2}"/>
              </a:ext>
            </a:extLst>
          </p:cNvPr>
          <p:cNvSpPr txBox="1">
            <a:spLocks/>
          </p:cNvSpPr>
          <p:nvPr/>
        </p:nvSpPr>
        <p:spPr>
          <a:xfrm>
            <a:off x="2240680" y="4959555"/>
            <a:ext cx="1981313" cy="1141338"/>
          </a:xfrm>
          <a:prstGeom prst="rect">
            <a:avLst/>
          </a:prstGeom>
        </p:spPr>
        <p:txBody>
          <a:bodyPr wrap="square" lIns="0" tIns="0" rIns="0" bIns="0" numCol="1" spcCol="360000">
            <a:sp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defRPr/>
            </a:pPr>
            <a:r>
              <a:rPr lang="en-US">
                <a:latin typeface="Montserrat Medium" pitchFamily="2" charset="77"/>
                <a:ea typeface="+mn-lt"/>
                <a:cs typeface="+mn-lt"/>
              </a:rPr>
              <a:t>IT leaders who believe Gen AI will introduce new data security risks</a:t>
            </a:r>
          </a:p>
          <a:p>
            <a:pPr algn="r">
              <a:lnSpc>
                <a:spcPts val="2000"/>
              </a:lnSpc>
              <a:spcBef>
                <a:spcPts val="0"/>
              </a:spcBef>
              <a:buFontTx/>
            </a:pPr>
            <a:r>
              <a:rPr lang="en-US" sz="800">
                <a:solidFill>
                  <a:srgbClr val="333333"/>
                </a:solidFill>
                <a:ea typeface="+mn-lt"/>
                <a:cs typeface="+mn-lt"/>
              </a:rPr>
              <a:t>Source</a:t>
            </a:r>
            <a:r>
              <a:rPr lang="en-US" sz="800" b="1">
                <a:solidFill>
                  <a:srgbClr val="333333"/>
                </a:solidFill>
                <a:ea typeface="+mn-lt"/>
                <a:cs typeface="+mn-lt"/>
              </a:rPr>
              <a:t>: </a:t>
            </a:r>
            <a:r>
              <a:rPr lang="en-US" sz="800">
                <a:solidFill>
                  <a:prstClr val="black">
                    <a:lumMod val="85000"/>
                    <a:lumOff val="15000"/>
                  </a:prstClr>
                </a:solidFill>
                <a:ea typeface="+mn-lt"/>
                <a:cs typeface="+mn-lt"/>
              </a:rPr>
              <a:t>KPMG, 2023</a:t>
            </a:r>
            <a:endParaRPr lang="en-US" sz="800" i="1">
              <a:ea typeface="+mn-lt"/>
              <a:cs typeface="+mn-lt"/>
            </a:endParaRPr>
          </a:p>
        </p:txBody>
      </p:sp>
      <p:sp>
        <p:nvSpPr>
          <p:cNvPr id="25" name="Rectangle 24">
            <a:extLst>
              <a:ext uri="{FF2B5EF4-FFF2-40B4-BE49-F238E27FC236}">
                <a16:creationId xmlns:a16="http://schemas.microsoft.com/office/drawing/2014/main" id="{2A82DDAF-7E63-314D-A77A-10058488C653}"/>
              </a:ext>
              <a:ext uri="{C183D7F6-B498-43B3-948B-1728B52AA6E4}">
                <adec:decorative xmlns:adec="http://schemas.microsoft.com/office/drawing/2017/decorative" val="1"/>
              </a:ext>
            </a:extLst>
          </p:cNvPr>
          <p:cNvSpPr>
            <a:spLocks/>
          </p:cNvSpPr>
          <p:nvPr/>
        </p:nvSpPr>
        <p:spPr>
          <a:xfrm>
            <a:off x="4828198" y="448"/>
            <a:ext cx="7364597" cy="6857107"/>
          </a:xfrm>
          <a:prstGeom prst="rect">
            <a:avLst/>
          </a:prstGeom>
          <a:gradFill>
            <a:gsLst>
              <a:gs pos="15000">
                <a:schemeClr val="bg1"/>
              </a:gs>
              <a:gs pos="85000">
                <a:schemeClr val="bg1">
                  <a:lumMod val="85000"/>
                  <a:alpha val="6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14" name="Table 13">
            <a:extLst>
              <a:ext uri="{FF2B5EF4-FFF2-40B4-BE49-F238E27FC236}">
                <a16:creationId xmlns:a16="http://schemas.microsoft.com/office/drawing/2014/main" id="{92B7E2C3-051D-A846-8511-19C73F3EFFB5}"/>
              </a:ext>
            </a:extLst>
          </p:cNvPr>
          <p:cNvGraphicFramePr>
            <a:graphicFrameLocks/>
          </p:cNvGraphicFramePr>
          <p:nvPr>
            <p:extLst>
              <p:ext uri="{D42A27DB-BD31-4B8C-83A1-F6EECF244321}">
                <p14:modId xmlns:p14="http://schemas.microsoft.com/office/powerpoint/2010/main" val="4265840469"/>
              </p:ext>
            </p:extLst>
          </p:nvPr>
        </p:nvGraphicFramePr>
        <p:xfrm>
          <a:off x="4828197" y="703694"/>
          <a:ext cx="6815600" cy="5461351"/>
        </p:xfrm>
        <a:graphic>
          <a:graphicData uri="http://schemas.openxmlformats.org/drawingml/2006/table">
            <a:tbl>
              <a:tblPr firstRow="1" bandRow="1">
                <a:tableStyleId>{5C22544A-7EE6-4342-B048-85BDC9FD1C3A}</a:tableStyleId>
              </a:tblPr>
              <a:tblGrid>
                <a:gridCol w="2279213">
                  <a:extLst>
                    <a:ext uri="{9D8B030D-6E8A-4147-A177-3AD203B41FA5}">
                      <a16:colId xmlns:a16="http://schemas.microsoft.com/office/drawing/2014/main" val="969920913"/>
                    </a:ext>
                  </a:extLst>
                </a:gridCol>
                <a:gridCol w="4536387">
                  <a:extLst>
                    <a:ext uri="{9D8B030D-6E8A-4147-A177-3AD203B41FA5}">
                      <a16:colId xmlns:a16="http://schemas.microsoft.com/office/drawing/2014/main" val="319046751"/>
                    </a:ext>
                  </a:extLst>
                </a:gridCol>
              </a:tblGrid>
              <a:tr h="1051955">
                <a:tc>
                  <a:txBody>
                    <a:bodyPr/>
                    <a:lstStyle/>
                    <a:p>
                      <a:pPr algn="ctr">
                        <a:buFontTx/>
                      </a:pPr>
                      <a:r>
                        <a:rPr lang="en-US" sz="1600" b="0" i="0">
                          <a:solidFill>
                            <a:srgbClr val="2576B7"/>
                          </a:solidFill>
                          <a:latin typeface="Montserrat" pitchFamily="2" charset="0"/>
                          <a:ea typeface="+mn-lt"/>
                          <a:cs typeface="+mn-lt"/>
                        </a:rPr>
                        <a:t>Data Privacy &amp; Security</a:t>
                      </a:r>
                    </a:p>
                  </a:txBody>
                  <a:tcPr marL="91428" marR="91428" marT="45714" marB="45714" anchor="ctr">
                    <a:lnL w="3175"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285750" indent="-285750" rtl="0" fontAlgn="ctr">
                        <a:buFont typeface="Arial" panose="020B0604020202020204" pitchFamily="34" charset="0"/>
                        <a:buChar char="•"/>
                      </a:pPr>
                      <a:r>
                        <a:rPr lang="en-US" sz="1300" b="0" kern="1200">
                          <a:solidFill>
                            <a:schemeClr val="tx2"/>
                          </a:solidFill>
                          <a:effectLst/>
                          <a:latin typeface="+mn-lt"/>
                          <a:ea typeface="+mn-lt"/>
                          <a:cs typeface="+mn-lt"/>
                        </a:rPr>
                        <a:t>Handling personal or sensitive information can expose your organization to data protection regulations (GDPR, CCPA, etc.).</a:t>
                      </a:r>
                    </a:p>
                    <a:p>
                      <a:pPr marL="285750" indent="-285750" rtl="0" fontAlgn="ctr">
                        <a:buFont typeface="Arial" panose="020B0604020202020204" pitchFamily="34" charset="0"/>
                        <a:buChar char="•"/>
                      </a:pPr>
                      <a:r>
                        <a:rPr lang="en-US" sz="1300" b="0" kern="1200">
                          <a:solidFill>
                            <a:schemeClr val="tx2"/>
                          </a:solidFill>
                          <a:effectLst/>
                          <a:latin typeface="+mn-lt"/>
                          <a:ea typeface="+mn-lt"/>
                          <a:cs typeface="+mn-lt"/>
                        </a:rPr>
                        <a:t>Breaches or unauthorized access damage both compliance standing and customer trust.</a:t>
                      </a:r>
                    </a:p>
                  </a:txBody>
                  <a:tcPr marL="91428" marR="91428" marT="45714" marB="45714"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8314962"/>
                  </a:ext>
                </a:extLst>
              </a:tr>
              <a:tr h="1051560">
                <a:tc>
                  <a:txBody>
                    <a:bodyPr/>
                    <a:lstStyle/>
                    <a:p>
                      <a:pPr algn="ctr">
                        <a:buFontTx/>
                      </a:pPr>
                      <a:r>
                        <a:rPr lang="en-US" sz="1600" b="0" i="0">
                          <a:solidFill>
                            <a:srgbClr val="2576B7"/>
                          </a:solidFill>
                          <a:latin typeface="Montserrat" pitchFamily="2" charset="0"/>
                          <a:ea typeface="+mn-lt"/>
                          <a:cs typeface="+mn-lt"/>
                        </a:rPr>
                        <a:t>Model Bias &amp; Unintended Outcomes</a:t>
                      </a:r>
                    </a:p>
                  </a:txBody>
                  <a:tcPr marL="91428" marR="91428" marT="45714" marB="45714"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indent="-285750" rtl="0" fontAlgn="ctr">
                        <a:buFont typeface="Arial" panose="020B0604020202020204" pitchFamily="34" charset="0"/>
                        <a:buChar char="•"/>
                      </a:pPr>
                      <a:r>
                        <a:rPr lang="en-US" sz="1300" kern="1200">
                          <a:solidFill>
                            <a:schemeClr val="dk1"/>
                          </a:solidFill>
                          <a:effectLst/>
                          <a:latin typeface="+mn-lt"/>
                          <a:ea typeface="+mn-lt"/>
                          <a:cs typeface="+mn-lt"/>
                        </a:rPr>
                        <a:t>Historical data sets may introduce </a:t>
                      </a:r>
                      <a:r>
                        <a:rPr lang="en-US" sz="1300" b="1" kern="1200">
                          <a:solidFill>
                            <a:schemeClr val="dk1"/>
                          </a:solidFill>
                          <a:effectLst/>
                          <a:latin typeface="+mn-lt"/>
                          <a:ea typeface="+mn-lt"/>
                          <a:cs typeface="+mn-lt"/>
                        </a:rPr>
                        <a:t>biases</a:t>
                      </a:r>
                      <a:r>
                        <a:rPr lang="en-US" sz="1300" kern="1200">
                          <a:solidFill>
                            <a:schemeClr val="dk1"/>
                          </a:solidFill>
                          <a:effectLst/>
                          <a:latin typeface="+mn-lt"/>
                          <a:ea typeface="+mn-lt"/>
                          <a:cs typeface="+mn-lt"/>
                        </a:rPr>
                        <a:t> that skew AI predictions and negatively affect customer segments.</a:t>
                      </a:r>
                    </a:p>
                    <a:p>
                      <a:pPr marL="285750" indent="-285750" rtl="0" fontAlgn="ctr">
                        <a:buFont typeface="Arial" panose="020B0604020202020204" pitchFamily="34" charset="0"/>
                        <a:buChar char="•"/>
                      </a:pPr>
                      <a:r>
                        <a:rPr lang="en-US" sz="1300" kern="1200">
                          <a:solidFill>
                            <a:schemeClr val="dk1"/>
                          </a:solidFill>
                          <a:effectLst/>
                          <a:latin typeface="+mn-lt"/>
                          <a:ea typeface="+mn-lt"/>
                          <a:cs typeface="+mn-lt"/>
                        </a:rPr>
                        <a:t>Unanticipated errors can lead to customer dissatisfaction and reputational harm.</a:t>
                      </a:r>
                    </a:p>
                  </a:txBody>
                  <a:tcPr marL="91428" marR="91428" marT="45714" marB="45714"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133729328"/>
                  </a:ext>
                </a:extLst>
              </a:tr>
              <a:tr h="1014984">
                <a:tc>
                  <a:txBody>
                    <a:bodyPr/>
                    <a:lstStyle/>
                    <a:p>
                      <a:pPr algn="ctr">
                        <a:buFontTx/>
                      </a:pPr>
                      <a:r>
                        <a:rPr lang="en-US" sz="1600" b="0" i="0">
                          <a:solidFill>
                            <a:srgbClr val="2576B7"/>
                          </a:solidFill>
                          <a:latin typeface="Montserrat" pitchFamily="2" charset="0"/>
                          <a:ea typeface="+mn-lt"/>
                          <a:cs typeface="+mn-lt"/>
                        </a:rPr>
                        <a:t>Regulatory Violations</a:t>
                      </a:r>
                    </a:p>
                  </a:txBody>
                  <a:tcPr marL="91428" marR="91428" marT="45714" marB="45714"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indent="-285750" rtl="0" fontAlgn="ctr">
                        <a:buFont typeface="Arial" panose="020B0604020202020204" pitchFamily="34" charset="0"/>
                        <a:buChar char="•"/>
                      </a:pPr>
                      <a:r>
                        <a:rPr lang="en-US" sz="1300" kern="1200">
                          <a:solidFill>
                            <a:schemeClr val="dk1"/>
                          </a:solidFill>
                          <a:effectLst/>
                          <a:latin typeface="+mn-lt"/>
                          <a:ea typeface="+mn-lt"/>
                          <a:cs typeface="+mn-lt"/>
                        </a:rPr>
                        <a:t>Insurance, finance, or healthcare sectors often have </a:t>
                      </a:r>
                      <a:r>
                        <a:rPr lang="en-US" sz="1300" b="1" kern="1200">
                          <a:solidFill>
                            <a:schemeClr val="dk1"/>
                          </a:solidFill>
                          <a:effectLst/>
                          <a:latin typeface="+mn-lt"/>
                          <a:ea typeface="+mn-lt"/>
                          <a:cs typeface="+mn-lt"/>
                        </a:rPr>
                        <a:t>strict guidelines</a:t>
                      </a:r>
                      <a:r>
                        <a:rPr lang="en-US" sz="1300" kern="1200">
                          <a:solidFill>
                            <a:schemeClr val="dk1"/>
                          </a:solidFill>
                          <a:effectLst/>
                          <a:latin typeface="+mn-lt"/>
                          <a:ea typeface="+mn-lt"/>
                          <a:cs typeface="+mn-lt"/>
                        </a:rPr>
                        <a:t> on data usage and algorithmic decision-making.</a:t>
                      </a:r>
                    </a:p>
                    <a:p>
                      <a:pPr marL="285750" indent="-285750" rtl="0" fontAlgn="ctr">
                        <a:buFont typeface="Arial" panose="020B0604020202020204" pitchFamily="34" charset="0"/>
                        <a:buChar char="•"/>
                      </a:pPr>
                      <a:r>
                        <a:rPr lang="en-US" sz="1300" kern="1200">
                          <a:solidFill>
                            <a:schemeClr val="dk1"/>
                          </a:solidFill>
                          <a:effectLst/>
                          <a:latin typeface="+mn-lt"/>
                          <a:ea typeface="+mn-lt"/>
                          <a:cs typeface="+mn-lt"/>
                        </a:rPr>
                        <a:t>Noncompliance can result in </a:t>
                      </a:r>
                      <a:r>
                        <a:rPr lang="en-US" sz="1300" b="1" kern="1200">
                          <a:solidFill>
                            <a:schemeClr val="dk1"/>
                          </a:solidFill>
                          <a:effectLst/>
                          <a:latin typeface="+mn-lt"/>
                          <a:ea typeface="+mn-lt"/>
                          <a:cs typeface="+mn-lt"/>
                        </a:rPr>
                        <a:t>fines</a:t>
                      </a:r>
                      <a:r>
                        <a:rPr lang="en-US" sz="1300" kern="1200">
                          <a:solidFill>
                            <a:schemeClr val="dk1"/>
                          </a:solidFill>
                          <a:effectLst/>
                          <a:latin typeface="+mn-lt"/>
                          <a:ea typeface="+mn-lt"/>
                          <a:cs typeface="+mn-lt"/>
                        </a:rPr>
                        <a:t>, lawsuits, or operational disruptions.</a:t>
                      </a:r>
                    </a:p>
                  </a:txBody>
                  <a:tcPr marL="91428" marR="91428" marT="45714" marB="45714"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16344425"/>
                  </a:ext>
                </a:extLst>
              </a:tr>
              <a:tr h="1234440">
                <a:tc>
                  <a:txBody>
                    <a:bodyPr/>
                    <a:lstStyle/>
                    <a:p>
                      <a:pPr algn="ctr">
                        <a:buFontTx/>
                      </a:pPr>
                      <a:r>
                        <a:rPr lang="en-US" sz="1600" b="0" i="0">
                          <a:solidFill>
                            <a:srgbClr val="2576B7"/>
                          </a:solidFill>
                          <a:latin typeface="Montserrat" pitchFamily="2" charset="0"/>
                          <a:ea typeface="+mn-lt"/>
                          <a:cs typeface="+mn-lt"/>
                        </a:rPr>
                        <a:t>Operational &amp; Reputational Risks</a:t>
                      </a:r>
                    </a:p>
                  </a:txBody>
                  <a:tcPr marL="91428" marR="91428" marT="45714" marB="45714"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indent="-285750" rtl="0" fontAlgn="ctr">
                        <a:buFont typeface="Arial" panose="020B0604020202020204" pitchFamily="34" charset="0"/>
                        <a:buChar char="•"/>
                      </a:pPr>
                      <a:r>
                        <a:rPr lang="en-US" sz="1300" kern="1200">
                          <a:solidFill>
                            <a:schemeClr val="dk1"/>
                          </a:solidFill>
                          <a:effectLst/>
                          <a:latin typeface="+mn-lt"/>
                          <a:ea typeface="+mn-lt"/>
                          <a:cs typeface="+mn-lt"/>
                        </a:rPr>
                        <a:t>AI system failures – like incorrect Agent Assist recommendations – can disrupt customer support operations at peak times.</a:t>
                      </a:r>
                    </a:p>
                    <a:p>
                      <a:pPr marL="285750" indent="-285750" rtl="0" fontAlgn="ctr">
                        <a:buFont typeface="Arial" panose="020B0604020202020204" pitchFamily="34" charset="0"/>
                        <a:buChar char="•"/>
                      </a:pPr>
                      <a:r>
                        <a:rPr lang="en-US" sz="1300" kern="1200">
                          <a:solidFill>
                            <a:schemeClr val="dk1"/>
                          </a:solidFill>
                          <a:effectLst/>
                          <a:latin typeface="+mn-lt"/>
                          <a:ea typeface="+mn-lt"/>
                          <a:cs typeface="+mn-lt"/>
                        </a:rPr>
                        <a:t>Negative experiences in a CX environment can spread quickly via </a:t>
                      </a:r>
                      <a:r>
                        <a:rPr lang="en-US" sz="1300" b="1" kern="1200">
                          <a:solidFill>
                            <a:schemeClr val="dk1"/>
                          </a:solidFill>
                          <a:effectLst/>
                          <a:latin typeface="+mn-lt"/>
                          <a:ea typeface="+mn-lt"/>
                          <a:cs typeface="+mn-lt"/>
                        </a:rPr>
                        <a:t>social media</a:t>
                      </a:r>
                      <a:r>
                        <a:rPr lang="en-US" sz="1300" kern="1200">
                          <a:solidFill>
                            <a:schemeClr val="dk1"/>
                          </a:solidFill>
                          <a:effectLst/>
                          <a:latin typeface="+mn-lt"/>
                          <a:ea typeface="+mn-lt"/>
                          <a:cs typeface="+mn-lt"/>
                        </a:rPr>
                        <a:t>.</a:t>
                      </a:r>
                    </a:p>
                  </a:txBody>
                  <a:tcPr marL="91428" marR="91428" marT="45714" marB="45714"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34363893"/>
                  </a:ext>
                </a:extLst>
              </a:tr>
              <a:tr h="1108412">
                <a:tc>
                  <a:txBody>
                    <a:bodyPr/>
                    <a:lstStyle/>
                    <a:p>
                      <a:pPr algn="ctr">
                        <a:buFontTx/>
                      </a:pPr>
                      <a:r>
                        <a:rPr lang="en-US" sz="1600" b="0" i="0">
                          <a:solidFill>
                            <a:srgbClr val="2576B7"/>
                          </a:solidFill>
                          <a:latin typeface="Montserrat" pitchFamily="2" charset="0"/>
                          <a:ea typeface="+mn-lt"/>
                          <a:cs typeface="+mn-lt"/>
                        </a:rPr>
                        <a:t>Lack of Clear Accountability</a:t>
                      </a:r>
                    </a:p>
                  </a:txBody>
                  <a:tcPr marL="91428" marR="91428" marT="45714" marB="45714"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indent="-285750" rtl="0" fontAlgn="ctr">
                        <a:buFont typeface="Arial" panose="020B0604020202020204" pitchFamily="34" charset="0"/>
                        <a:buChar char="•"/>
                      </a:pPr>
                      <a:r>
                        <a:rPr lang="en-US" sz="1300" kern="1200" dirty="0">
                          <a:solidFill>
                            <a:schemeClr val="dk1"/>
                          </a:solidFill>
                          <a:effectLst/>
                          <a:latin typeface="+mn-lt"/>
                          <a:ea typeface="+mn-lt"/>
                          <a:cs typeface="+mn-lt"/>
                        </a:rPr>
                        <a:t>Automated decisions can blur lines of responsibility.</a:t>
                      </a:r>
                    </a:p>
                    <a:p>
                      <a:pPr marL="285750" indent="-285750" rtl="0" fontAlgn="ctr">
                        <a:buFont typeface="Arial" panose="020B0604020202020204" pitchFamily="34" charset="0"/>
                        <a:buChar char="•"/>
                      </a:pPr>
                      <a:r>
                        <a:rPr lang="en-US" sz="1300" kern="1200" dirty="0">
                          <a:solidFill>
                            <a:schemeClr val="dk1"/>
                          </a:solidFill>
                          <a:effectLst/>
                          <a:latin typeface="+mn-lt"/>
                          <a:ea typeface="+mn-lt"/>
                          <a:cs typeface="+mn-lt"/>
                        </a:rPr>
                        <a:t>Without clear governance structures, it’s tough to pinpoint </a:t>
                      </a:r>
                      <a:r>
                        <a:rPr lang="en-US" sz="1300" b="1" kern="1200" dirty="0">
                          <a:solidFill>
                            <a:schemeClr val="dk1"/>
                          </a:solidFill>
                          <a:effectLst/>
                          <a:latin typeface="+mn-lt"/>
                          <a:ea typeface="+mn-lt"/>
                          <a:cs typeface="+mn-lt"/>
                        </a:rPr>
                        <a:t>who</a:t>
                      </a:r>
                      <a:r>
                        <a:rPr lang="en-US" sz="1300" kern="1200" dirty="0">
                          <a:solidFill>
                            <a:schemeClr val="dk1"/>
                          </a:solidFill>
                          <a:effectLst/>
                          <a:latin typeface="+mn-lt"/>
                          <a:ea typeface="+mn-lt"/>
                          <a:cs typeface="+mn-lt"/>
                        </a:rPr>
                        <a:t> is responsible if mistakes occur.</a:t>
                      </a:r>
                    </a:p>
                  </a:txBody>
                  <a:tcPr marL="91428" marR="91428" marT="45714" marB="45714"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4022452365"/>
                  </a:ext>
                </a:extLst>
              </a:tr>
            </a:tbl>
          </a:graphicData>
        </a:graphic>
      </p:graphicFrame>
    </p:spTree>
    <p:extLst>
      <p:ext uri="{BB962C8B-B14F-4D97-AF65-F5344CB8AC3E}">
        <p14:creationId xmlns:p14="http://schemas.microsoft.com/office/powerpoint/2010/main" val="16333077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80ACA563-32B7-E5D5-5B3C-4C1252FFB440}"/>
              </a:ext>
            </a:extLst>
          </p:cNvPr>
          <p:cNvSpPr>
            <a:spLocks noGrp="1"/>
          </p:cNvSpPr>
          <p:nvPr>
            <p:ph type="title"/>
          </p:nvPr>
        </p:nvSpPr>
        <p:spPr>
          <a:xfrm>
            <a:off x="354854" y="530022"/>
            <a:ext cx="10774188" cy="503971"/>
          </a:xfrm>
        </p:spPr>
        <p:txBody>
          <a:bodyPr/>
          <a:lstStyle/>
          <a:p>
            <a:r>
              <a:rPr lang="en-US" sz="3400">
                <a:solidFill>
                  <a:schemeClr val="accent1"/>
                </a:solidFill>
              </a:rPr>
              <a:t>Compliance considerations for your AI solution</a:t>
            </a:r>
          </a:p>
        </p:txBody>
      </p:sp>
      <p:sp>
        <p:nvSpPr>
          <p:cNvPr id="9" name="Text Placeholder 4">
            <a:extLst>
              <a:ext uri="{FF2B5EF4-FFF2-40B4-BE49-F238E27FC236}">
                <a16:creationId xmlns:a16="http://schemas.microsoft.com/office/drawing/2014/main" id="{69532973-80C6-9B23-5C0B-38CF5899CB96}"/>
              </a:ext>
            </a:extLst>
          </p:cNvPr>
          <p:cNvSpPr txBox="1">
            <a:spLocks/>
          </p:cNvSpPr>
          <p:nvPr/>
        </p:nvSpPr>
        <p:spPr>
          <a:xfrm>
            <a:off x="371060" y="1195369"/>
            <a:ext cx="9166230" cy="567724"/>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10000"/>
              </a:lnSpc>
              <a:buFontTx/>
            </a:pPr>
            <a:r>
              <a:rPr lang="en-US" dirty="0">
                <a:solidFill>
                  <a:srgbClr val="FFFFFF">
                    <a:lumMod val="50000"/>
                  </a:srgbClr>
                </a:solidFill>
                <a:latin typeface="Montserrat SemiBold"/>
                <a:ea typeface="+mn-lt"/>
                <a:cs typeface="+mn-lt"/>
              </a:rPr>
              <a:t>Consider these compliance dimensions before you stand-up your CX AI solution.</a:t>
            </a:r>
          </a:p>
        </p:txBody>
      </p:sp>
      <p:graphicFrame>
        <p:nvGraphicFramePr>
          <p:cNvPr id="21" name="Table 20">
            <a:extLst>
              <a:ext uri="{FF2B5EF4-FFF2-40B4-BE49-F238E27FC236}">
                <a16:creationId xmlns:a16="http://schemas.microsoft.com/office/drawing/2014/main" id="{4D31BBC3-64B9-2E0C-E6DE-1FDB2A2722DC}"/>
              </a:ext>
            </a:extLst>
          </p:cNvPr>
          <p:cNvGraphicFramePr>
            <a:graphicFrameLocks noGrp="1"/>
          </p:cNvGraphicFramePr>
          <p:nvPr>
            <p:extLst>
              <p:ext uri="{D42A27DB-BD31-4B8C-83A1-F6EECF244321}">
                <p14:modId xmlns:p14="http://schemas.microsoft.com/office/powerpoint/2010/main" val="138209803"/>
              </p:ext>
            </p:extLst>
          </p:nvPr>
        </p:nvGraphicFramePr>
        <p:xfrm>
          <a:off x="438736" y="1991536"/>
          <a:ext cx="11316117" cy="3671093"/>
        </p:xfrm>
        <a:graphic>
          <a:graphicData uri="http://schemas.openxmlformats.org/drawingml/2006/table">
            <a:tbl>
              <a:tblPr firstRow="1" firstCol="1">
                <a:tableStyleId>{5C22544A-7EE6-4342-B048-85BDC9FD1C3A}</a:tableStyleId>
              </a:tblPr>
              <a:tblGrid>
                <a:gridCol w="2429289">
                  <a:extLst>
                    <a:ext uri="{9D8B030D-6E8A-4147-A177-3AD203B41FA5}">
                      <a16:colId xmlns:a16="http://schemas.microsoft.com/office/drawing/2014/main" val="3805961562"/>
                    </a:ext>
                  </a:extLst>
                </a:gridCol>
                <a:gridCol w="4443414">
                  <a:extLst>
                    <a:ext uri="{9D8B030D-6E8A-4147-A177-3AD203B41FA5}">
                      <a16:colId xmlns:a16="http://schemas.microsoft.com/office/drawing/2014/main" val="1429198825"/>
                    </a:ext>
                  </a:extLst>
                </a:gridCol>
                <a:gridCol w="4443414">
                  <a:extLst>
                    <a:ext uri="{9D8B030D-6E8A-4147-A177-3AD203B41FA5}">
                      <a16:colId xmlns:a16="http://schemas.microsoft.com/office/drawing/2014/main" val="4126387019"/>
                    </a:ext>
                  </a:extLst>
                </a:gridCol>
              </a:tblGrid>
              <a:tr h="376198">
                <a:tc>
                  <a:txBody>
                    <a:bodyPr/>
                    <a:lstStyle/>
                    <a:p>
                      <a:pPr algn="l"/>
                      <a:endParaRPr lang="en-US" sz="1200" b="1">
                        <a:solidFill>
                          <a:sysClr val="windowText" lastClr="000000"/>
                        </a:solidFill>
                        <a:latin typeface="+mj-lt"/>
                      </a:endParaRP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US" sz="1200">
                          <a:solidFill>
                            <a:srgbClr val="494949">
                              <a:lumMod val="50000"/>
                            </a:srgbClr>
                          </a:solidFill>
                          <a:latin typeface="Montserrat SemiBold" panose="00000700000000000000" pitchFamily="2" charset="0"/>
                          <a:ea typeface="+mn-lt"/>
                          <a:cs typeface="+mn-lt"/>
                        </a:rPr>
                        <a:t>Consideration Dimensions:</a:t>
                      </a:r>
                    </a:p>
                  </a:txBody>
                  <a:tcPr marL="45720" marR="4572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US" sz="1200">
                          <a:solidFill>
                            <a:srgbClr val="494949">
                              <a:lumMod val="50000"/>
                            </a:srgbClr>
                          </a:solidFill>
                          <a:latin typeface="Montserrat SemiBold" panose="00000700000000000000" pitchFamily="2" charset="0"/>
                          <a:ea typeface="+mn-lt"/>
                          <a:cs typeface="+mn-lt"/>
                        </a:rPr>
                        <a:t>Implications:</a:t>
                      </a:r>
                    </a:p>
                  </a:txBody>
                  <a:tcPr marL="45720" marR="4572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88417049"/>
                  </a:ext>
                </a:extLst>
              </a:tr>
              <a:tr h="658979">
                <a:tc>
                  <a:txBody>
                    <a:bodyPr/>
                    <a:lstStyle/>
                    <a:p>
                      <a:pPr algn="l"/>
                      <a:r>
                        <a:rPr lang="en-US" sz="1200" b="1">
                          <a:solidFill>
                            <a:sysClr val="windowText" lastClr="000000"/>
                          </a:solidFill>
                          <a:latin typeface="+mj-lt"/>
                        </a:rPr>
                        <a:t>Data Protection Laws:</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a:latin typeface="+mn-lt"/>
                        </a:rPr>
                        <a:t>Key Regulations: GDPR in the EU, CCPA in California, plus local regulatory or consumer protection laws.</a:t>
                      </a:r>
                    </a:p>
                  </a:txBody>
                  <a:tcPr marL="45720" marR="45720" anchor="ctr">
                    <a:lnL w="12700" cmpd="sng">
                      <a:noFill/>
                    </a:lnL>
                    <a:lnR w="38100" cap="flat" cmpd="sng" algn="ctr">
                      <a:solidFill>
                        <a:schemeClr val="tx1">
                          <a:lumMod val="50000"/>
                          <a:lumOff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en-US" sz="1200">
                          <a:latin typeface="+mn-lt"/>
                        </a:rPr>
                        <a:t>Regularly update privacy notices; ensure you only collect necessary customer data and store it securely.</a:t>
                      </a:r>
                    </a:p>
                  </a:txBody>
                  <a:tcPr marL="45720" marR="45720" anchor="ctr">
                    <a:lnL w="38100" cap="flat" cmpd="sng" algn="ctr">
                      <a:solidFill>
                        <a:schemeClr val="tx1">
                          <a:lumMod val="50000"/>
                          <a:lumOff val="5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3508547"/>
                  </a:ext>
                </a:extLst>
              </a:tr>
              <a:tr h="658979">
                <a:tc>
                  <a:txBody>
                    <a:bodyPr/>
                    <a:lstStyle/>
                    <a:p>
                      <a:pPr algn="l"/>
                      <a:r>
                        <a:rPr lang="en-US" sz="1200" b="1">
                          <a:solidFill>
                            <a:sysClr val="windowText" lastClr="000000"/>
                          </a:solidFill>
                          <a:latin typeface="+mj-lt"/>
                        </a:rPr>
                        <a:t>Industry-Specific Requirements</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a:latin typeface="+mn-lt"/>
                        </a:rPr>
                        <a:t>Example: In insurance, regulators may require explainable decision-making for claim approvals or rejections.</a:t>
                      </a:r>
                    </a:p>
                  </a:txBody>
                  <a:tcPr marL="45720" marR="45720" anchor="ctr">
                    <a:lnL w="12700" cmpd="sng">
                      <a:noFill/>
                    </a:lnL>
                    <a:lnR w="38100" cap="flat" cmpd="sng" algn="ctr">
                      <a:solidFill>
                        <a:schemeClr val="tx1">
                          <a:lumMod val="50000"/>
                          <a:lumOff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en-US" sz="1200">
                          <a:latin typeface="+mn-lt"/>
                        </a:rPr>
                        <a:t>If a solution such as Agent Assist influences claim outcomes, maintain documentation and an audit trail of AI-driven suggestions.</a:t>
                      </a:r>
                    </a:p>
                  </a:txBody>
                  <a:tcPr marL="45720" marR="45720" anchor="ctr">
                    <a:lnL w="38100" cap="flat" cmpd="sng" algn="ctr">
                      <a:solidFill>
                        <a:schemeClr val="tx1">
                          <a:lumMod val="50000"/>
                          <a:lumOff val="5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262375633"/>
                  </a:ext>
                </a:extLst>
              </a:tr>
              <a:tr h="658979">
                <a:tc>
                  <a:txBody>
                    <a:bodyPr/>
                    <a:lstStyle/>
                    <a:p>
                      <a:pPr algn="l"/>
                      <a:r>
                        <a:rPr lang="en-US" sz="1200" b="1">
                          <a:solidFill>
                            <a:sysClr val="windowText" lastClr="000000"/>
                          </a:solidFill>
                          <a:latin typeface="+mj-lt"/>
                        </a:rPr>
                        <a:t>Recordkeeping &amp; Traceability</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a:latin typeface="+mn-lt"/>
                        </a:rPr>
                        <a:t>Requirement: Log model versions, AI outputs, and data sources for potential audits or legal reviews.</a:t>
                      </a:r>
                    </a:p>
                  </a:txBody>
                  <a:tcPr marL="45720" marR="45720" anchor="ctr">
                    <a:lnL w="12700" cmpd="sng">
                      <a:noFill/>
                    </a:lnL>
                    <a:lnR w="38100" cap="flat" cmpd="sng" algn="ctr">
                      <a:solidFill>
                        <a:schemeClr val="tx1">
                          <a:lumMod val="50000"/>
                          <a:lumOff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en-US" sz="1200">
                          <a:latin typeface="+mn-lt"/>
                        </a:rPr>
                        <a:t>Traceable records enable swift investigation if customers or regulators question AI decisions.</a:t>
                      </a:r>
                    </a:p>
                  </a:txBody>
                  <a:tcPr marL="45720" marR="45720" anchor="ctr">
                    <a:lnL w="38100" cap="flat" cmpd="sng" algn="ctr">
                      <a:solidFill>
                        <a:schemeClr val="tx1">
                          <a:lumMod val="50000"/>
                          <a:lumOff val="5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805346277"/>
                  </a:ext>
                </a:extLst>
              </a:tr>
              <a:tr h="658979">
                <a:tc>
                  <a:txBody>
                    <a:bodyPr/>
                    <a:lstStyle/>
                    <a:p>
                      <a:pPr algn="l"/>
                      <a:r>
                        <a:rPr lang="en-US" sz="1200" b="1">
                          <a:solidFill>
                            <a:sysClr val="windowText" lastClr="000000"/>
                          </a:solidFill>
                          <a:latin typeface="+mj-lt"/>
                        </a:rPr>
                        <a:t>Vendor &amp; Third-Party Risk</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a:latin typeface="+mn-lt"/>
                        </a:rPr>
                        <a:t>Risk: External providers handling data or algorithms must adhere to your compliance standards.</a:t>
                      </a:r>
                    </a:p>
                  </a:txBody>
                  <a:tcPr marL="45720" marR="45720" anchor="ctr">
                    <a:lnL w="12700" cmpd="sng">
                      <a:noFill/>
                    </a:lnL>
                    <a:lnR w="38100" cap="flat" cmpd="sng" algn="ctr">
                      <a:solidFill>
                        <a:schemeClr val="tx1">
                          <a:lumMod val="50000"/>
                          <a:lumOff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en-US" sz="1200">
                          <a:latin typeface="+mn-lt"/>
                        </a:rPr>
                        <a:t>Contractual clauses and routine evaluations help confirm alignment with security and data usage policies.</a:t>
                      </a:r>
                    </a:p>
                  </a:txBody>
                  <a:tcPr marL="45720" marR="45720" anchor="ctr">
                    <a:lnL w="38100" cap="flat" cmpd="sng" algn="ctr">
                      <a:solidFill>
                        <a:schemeClr val="tx1">
                          <a:lumMod val="50000"/>
                          <a:lumOff val="5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595594595"/>
                  </a:ext>
                </a:extLst>
              </a:tr>
              <a:tr h="658979">
                <a:tc>
                  <a:txBody>
                    <a:bodyPr/>
                    <a:lstStyle/>
                    <a:p>
                      <a:pPr algn="l"/>
                      <a:r>
                        <a:rPr lang="en-US" sz="1200" b="1">
                          <a:solidFill>
                            <a:sysClr val="windowText" lastClr="000000"/>
                          </a:solidFill>
                          <a:latin typeface="+mj-lt"/>
                        </a:rPr>
                        <a:t>Consent &amp; Communication</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a:latin typeface="+mn-lt"/>
                        </a:rPr>
                        <a:t>Requirement: Customers and agents should know if and how their data is used for AI training or real-time predictions.</a:t>
                      </a:r>
                    </a:p>
                  </a:txBody>
                  <a:tcPr marL="45720" marR="45720" anchor="ctr">
                    <a:lnL w="12700" cmpd="sng">
                      <a:noFill/>
                    </a:lnL>
                    <a:lnR w="38100" cap="flat" cmpd="sng" algn="ctr">
                      <a:solidFill>
                        <a:schemeClr val="tx1">
                          <a:lumMod val="50000"/>
                          <a:lumOff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en-US" sz="1200" dirty="0">
                          <a:latin typeface="+mn-lt"/>
                        </a:rPr>
                        <a:t>Transparent notices build trust, reduce complaints, and align with emerging ethical and legal norms.</a:t>
                      </a:r>
                    </a:p>
                  </a:txBody>
                  <a:tcPr marL="45720" marR="45720" anchor="ctr">
                    <a:lnL w="38100" cap="flat" cmpd="sng" algn="ctr">
                      <a:solidFill>
                        <a:schemeClr val="tx1">
                          <a:lumMod val="50000"/>
                          <a:lumOff val="5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660738963"/>
                  </a:ext>
                </a:extLst>
              </a:tr>
            </a:tbl>
          </a:graphicData>
        </a:graphic>
      </p:graphicFrame>
    </p:spTree>
    <p:extLst>
      <p:ext uri="{BB962C8B-B14F-4D97-AF65-F5344CB8AC3E}">
        <p14:creationId xmlns:p14="http://schemas.microsoft.com/office/powerpoint/2010/main" val="13902567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2862938D-E9F6-6AC8-7653-7BF489E01DA7}"/>
              </a:ext>
            </a:extLst>
          </p:cNvPr>
          <p:cNvSpPr>
            <a:spLocks noGrp="1"/>
          </p:cNvSpPr>
          <p:nvPr>
            <p:ph type="title"/>
          </p:nvPr>
        </p:nvSpPr>
        <p:spPr>
          <a:xfrm>
            <a:off x="369094" y="528638"/>
            <a:ext cx="10515600" cy="502213"/>
          </a:xfrm>
        </p:spPr>
        <p:txBody>
          <a:bodyPr>
            <a:normAutofit/>
          </a:bodyPr>
          <a:lstStyle/>
          <a:p>
            <a:r>
              <a:rPr lang="en-US" sz="3400">
                <a:solidFill>
                  <a:schemeClr val="accent1"/>
                </a:solidFill>
              </a:rPr>
              <a:t>Governance best practices for your AI solution</a:t>
            </a:r>
          </a:p>
        </p:txBody>
      </p:sp>
      <p:sp>
        <p:nvSpPr>
          <p:cNvPr id="13" name="Text Placeholder 4">
            <a:extLst>
              <a:ext uri="{FF2B5EF4-FFF2-40B4-BE49-F238E27FC236}">
                <a16:creationId xmlns:a16="http://schemas.microsoft.com/office/drawing/2014/main" id="{81F76C02-9945-B709-0259-F8AA68CDB5C1}"/>
              </a:ext>
            </a:extLst>
          </p:cNvPr>
          <p:cNvSpPr txBox="1">
            <a:spLocks/>
          </p:cNvSpPr>
          <p:nvPr/>
        </p:nvSpPr>
        <p:spPr>
          <a:xfrm>
            <a:off x="444212" y="1046627"/>
            <a:ext cx="11520980" cy="567724"/>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10000"/>
              </a:lnSpc>
              <a:buFontTx/>
            </a:pPr>
            <a:r>
              <a:rPr lang="en-US" dirty="0">
                <a:solidFill>
                  <a:srgbClr val="FFFFFF">
                    <a:lumMod val="50000"/>
                  </a:srgbClr>
                </a:solidFill>
                <a:latin typeface="Montserrat SemiBold"/>
                <a:ea typeface="+mn-lt"/>
                <a:cs typeface="+mn-lt"/>
              </a:rPr>
              <a:t>Consider these governance dimensions before you stand-up your CX AI solution.</a:t>
            </a:r>
          </a:p>
        </p:txBody>
      </p:sp>
      <p:sp>
        <p:nvSpPr>
          <p:cNvPr id="28" name="TextBox 27">
            <a:extLst>
              <a:ext uri="{FF2B5EF4-FFF2-40B4-BE49-F238E27FC236}">
                <a16:creationId xmlns:a16="http://schemas.microsoft.com/office/drawing/2014/main" id="{13B5AD99-7D1E-C443-A027-656459905B02}"/>
              </a:ext>
            </a:extLst>
          </p:cNvPr>
          <p:cNvSpPr txBox="1">
            <a:spLocks/>
          </p:cNvSpPr>
          <p:nvPr/>
        </p:nvSpPr>
        <p:spPr>
          <a:xfrm>
            <a:off x="1823639" y="1567900"/>
            <a:ext cx="4805803" cy="253787"/>
          </a:xfrm>
          <a:prstGeom prst="rect">
            <a:avLst/>
          </a:prstGeom>
          <a:noFill/>
        </p:spPr>
        <p:txBody>
          <a:bodyPr wrap="none" lIns="0" tIns="0" rIns="0" bIns="0" rtlCol="0" anchor="b" anchorCtr="0">
            <a:spAutoFit/>
          </a:bodyPr>
          <a:lstStyle/>
          <a:p>
            <a:pPr defTabSz="554382">
              <a:lnSpc>
                <a:spcPct val="110000"/>
              </a:lnSpc>
            </a:pPr>
            <a:r>
              <a:rPr lang="en-US" sz="1600" b="1" dirty="0">
                <a:solidFill>
                  <a:schemeClr val="accent4">
                    <a:lumMod val="75000"/>
                  </a:schemeClr>
                </a:solidFill>
                <a:latin typeface="Montserrat SemiBold" pitchFamily="2" charset="77"/>
                <a:ea typeface="+mn-lt"/>
                <a:cs typeface="+mn-lt"/>
              </a:rPr>
              <a:t>Establish a Cross-Functional Oversight Group</a:t>
            </a:r>
          </a:p>
        </p:txBody>
      </p:sp>
      <p:sp>
        <p:nvSpPr>
          <p:cNvPr id="21" name="Subtitle 2">
            <a:extLst>
              <a:ext uri="{FF2B5EF4-FFF2-40B4-BE49-F238E27FC236}">
                <a16:creationId xmlns:a16="http://schemas.microsoft.com/office/drawing/2014/main" id="{DD2083A2-000D-4747-BA60-AC4EEC266CAB}"/>
              </a:ext>
            </a:extLst>
          </p:cNvPr>
          <p:cNvSpPr txBox="1">
            <a:spLocks/>
          </p:cNvSpPr>
          <p:nvPr/>
        </p:nvSpPr>
        <p:spPr>
          <a:xfrm>
            <a:off x="1872360" y="1881099"/>
            <a:ext cx="6557863" cy="440120"/>
          </a:xfrm>
          <a:prstGeom prst="rect">
            <a:avLst/>
          </a:prstGeom>
        </p:spPr>
        <p:txBody>
          <a:bodyPr vert="horz" wrap="square" lIns="0" tIns="0" rIns="0" bIns="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fontAlgn="ctr">
              <a:buFont typeface="Arial" panose="020B0604020202020204" pitchFamily="34" charset="0"/>
              <a:buChar char="•"/>
            </a:pPr>
            <a:r>
              <a:rPr lang="en-US" sz="1100">
                <a:solidFill>
                  <a:srgbClr val="494949"/>
                </a:solidFill>
                <a:latin typeface="Roboto Condensed Light"/>
                <a:ea typeface="+mn-lt"/>
                <a:cs typeface="+mn-lt"/>
              </a:rPr>
              <a:t>Involve representatives from </a:t>
            </a:r>
            <a:r>
              <a:rPr lang="en-US" sz="1100" b="1">
                <a:solidFill>
                  <a:srgbClr val="494949"/>
                </a:solidFill>
                <a:latin typeface="Roboto Condensed Light"/>
                <a:ea typeface="+mn-lt"/>
                <a:cs typeface="+mn-lt"/>
              </a:rPr>
              <a:t>legal</a:t>
            </a:r>
            <a:r>
              <a:rPr lang="en-US" sz="1100">
                <a:solidFill>
                  <a:srgbClr val="494949"/>
                </a:solidFill>
                <a:latin typeface="Roboto Condensed Light"/>
                <a:ea typeface="+mn-lt"/>
                <a:cs typeface="+mn-lt"/>
              </a:rPr>
              <a:t>, </a:t>
            </a:r>
            <a:r>
              <a:rPr lang="en-US" sz="1100" b="1">
                <a:solidFill>
                  <a:srgbClr val="494949"/>
                </a:solidFill>
                <a:latin typeface="Roboto Condensed Light"/>
                <a:ea typeface="+mn-lt"/>
                <a:cs typeface="+mn-lt"/>
              </a:rPr>
              <a:t>compliance</a:t>
            </a:r>
            <a:r>
              <a:rPr lang="en-US" sz="1100">
                <a:solidFill>
                  <a:srgbClr val="494949"/>
                </a:solidFill>
                <a:latin typeface="Roboto Condensed Light"/>
                <a:ea typeface="+mn-lt"/>
                <a:cs typeface="+mn-lt"/>
              </a:rPr>
              <a:t>, </a:t>
            </a:r>
            <a:r>
              <a:rPr lang="en-US" sz="1100" b="1">
                <a:solidFill>
                  <a:srgbClr val="494949"/>
                </a:solidFill>
                <a:latin typeface="Roboto Condensed Light"/>
                <a:ea typeface="+mn-lt"/>
                <a:cs typeface="+mn-lt"/>
              </a:rPr>
              <a:t>IT</a:t>
            </a:r>
            <a:r>
              <a:rPr lang="en-US" sz="1100">
                <a:solidFill>
                  <a:srgbClr val="494949"/>
                </a:solidFill>
                <a:latin typeface="Roboto Condensed Light"/>
                <a:ea typeface="+mn-lt"/>
                <a:cs typeface="+mn-lt"/>
              </a:rPr>
              <a:t>, </a:t>
            </a:r>
            <a:r>
              <a:rPr lang="en-US" sz="1100" b="1">
                <a:solidFill>
                  <a:srgbClr val="494949"/>
                </a:solidFill>
                <a:latin typeface="Roboto Condensed Light"/>
                <a:ea typeface="+mn-lt"/>
                <a:cs typeface="+mn-lt"/>
              </a:rPr>
              <a:t>CX</a:t>
            </a:r>
            <a:r>
              <a:rPr lang="en-US" sz="1100">
                <a:solidFill>
                  <a:srgbClr val="494949"/>
                </a:solidFill>
                <a:latin typeface="Roboto Condensed Light"/>
                <a:ea typeface="+mn-lt"/>
                <a:cs typeface="+mn-lt"/>
              </a:rPr>
              <a:t>, and </a:t>
            </a:r>
            <a:r>
              <a:rPr lang="en-US" sz="1100" b="1">
                <a:solidFill>
                  <a:srgbClr val="494949"/>
                </a:solidFill>
                <a:latin typeface="Roboto Condensed Light"/>
                <a:ea typeface="+mn-lt"/>
                <a:cs typeface="+mn-lt"/>
              </a:rPr>
              <a:t>executive leadership</a:t>
            </a:r>
            <a:r>
              <a:rPr lang="en-US" sz="1100">
                <a:solidFill>
                  <a:srgbClr val="494949"/>
                </a:solidFill>
                <a:latin typeface="Roboto Condensed Light"/>
                <a:ea typeface="+mn-lt"/>
                <a:cs typeface="+mn-lt"/>
              </a:rPr>
              <a:t>.</a:t>
            </a:r>
          </a:p>
          <a:p>
            <a:pPr marL="171450" indent="-171450" algn="l" fontAlgn="ctr">
              <a:buFont typeface="Arial" panose="020B0604020202020204" pitchFamily="34" charset="0"/>
              <a:buChar char="•"/>
            </a:pPr>
            <a:r>
              <a:rPr lang="en-US" sz="1100">
                <a:solidFill>
                  <a:srgbClr val="494949"/>
                </a:solidFill>
                <a:latin typeface="Roboto Condensed Light"/>
                <a:ea typeface="+mn-lt"/>
                <a:cs typeface="+mn-lt"/>
              </a:rPr>
              <a:t>This group sets strategic direction, reviews risks, and oversees </a:t>
            </a:r>
            <a:r>
              <a:rPr lang="en-US" sz="1100" b="1">
                <a:solidFill>
                  <a:srgbClr val="494949"/>
                </a:solidFill>
                <a:latin typeface="Roboto Condensed Light"/>
                <a:ea typeface="+mn-lt"/>
                <a:cs typeface="+mn-lt"/>
              </a:rPr>
              <a:t>policy updates</a:t>
            </a:r>
            <a:r>
              <a:rPr lang="en-US" sz="1100">
                <a:solidFill>
                  <a:srgbClr val="494949"/>
                </a:solidFill>
                <a:latin typeface="Roboto Condensed Light"/>
                <a:ea typeface="+mn-lt"/>
                <a:cs typeface="+mn-lt"/>
              </a:rPr>
              <a:t>.</a:t>
            </a:r>
          </a:p>
        </p:txBody>
      </p:sp>
      <p:sp>
        <p:nvSpPr>
          <p:cNvPr id="19" name="TextBox 18">
            <a:extLst>
              <a:ext uri="{FF2B5EF4-FFF2-40B4-BE49-F238E27FC236}">
                <a16:creationId xmlns:a16="http://schemas.microsoft.com/office/drawing/2014/main" id="{16ADC562-6B34-DB69-7F60-60F6B648A6CF}"/>
              </a:ext>
            </a:extLst>
          </p:cNvPr>
          <p:cNvSpPr txBox="1">
            <a:spLocks/>
          </p:cNvSpPr>
          <p:nvPr/>
        </p:nvSpPr>
        <p:spPr>
          <a:xfrm>
            <a:off x="1823639" y="2528464"/>
            <a:ext cx="3255699" cy="253787"/>
          </a:xfrm>
          <a:prstGeom prst="rect">
            <a:avLst/>
          </a:prstGeom>
          <a:noFill/>
        </p:spPr>
        <p:txBody>
          <a:bodyPr wrap="none" lIns="0" tIns="0" rIns="0" bIns="0" rtlCol="0" anchor="b" anchorCtr="0">
            <a:spAutoFit/>
          </a:bodyPr>
          <a:lstStyle/>
          <a:p>
            <a:pPr defTabSz="554382">
              <a:lnSpc>
                <a:spcPct val="110000"/>
              </a:lnSpc>
            </a:pPr>
            <a:r>
              <a:rPr lang="en-US" sz="1600" b="1" dirty="0">
                <a:solidFill>
                  <a:schemeClr val="accent1">
                    <a:lumMod val="75000"/>
                  </a:schemeClr>
                </a:solidFill>
                <a:latin typeface="Montserrat SemiBold" pitchFamily="2" charset="77"/>
                <a:ea typeface="+mn-lt"/>
                <a:cs typeface="+mn-lt"/>
              </a:rPr>
              <a:t>Define Roles &amp; Responsibilities</a:t>
            </a:r>
          </a:p>
        </p:txBody>
      </p:sp>
      <p:sp>
        <p:nvSpPr>
          <p:cNvPr id="18" name="Subtitle 2">
            <a:extLst>
              <a:ext uri="{FF2B5EF4-FFF2-40B4-BE49-F238E27FC236}">
                <a16:creationId xmlns:a16="http://schemas.microsoft.com/office/drawing/2014/main" id="{9F5B86D1-998E-5DAC-387D-E533F05B5CBC}"/>
              </a:ext>
            </a:extLst>
          </p:cNvPr>
          <p:cNvSpPr txBox="1">
            <a:spLocks/>
          </p:cNvSpPr>
          <p:nvPr/>
        </p:nvSpPr>
        <p:spPr>
          <a:xfrm>
            <a:off x="1872360" y="2841663"/>
            <a:ext cx="6557863" cy="440120"/>
          </a:xfrm>
          <a:prstGeom prst="rect">
            <a:avLst/>
          </a:prstGeom>
        </p:spPr>
        <p:txBody>
          <a:bodyPr vert="horz" wrap="square" lIns="0" tIns="0" rIns="0" bIns="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fontAlgn="ctr">
              <a:buFont typeface="Arial" panose="020B0604020202020204" pitchFamily="34" charset="0"/>
              <a:buChar char="•"/>
            </a:pPr>
            <a:r>
              <a:rPr lang="en-US" sz="1100">
                <a:solidFill>
                  <a:srgbClr val="494949"/>
                </a:solidFill>
                <a:latin typeface="Roboto Condensed Light"/>
                <a:ea typeface="+mn-lt"/>
                <a:cs typeface="+mn-lt"/>
              </a:rPr>
              <a:t>Specify </a:t>
            </a:r>
            <a:r>
              <a:rPr lang="en-US" sz="1100" b="1">
                <a:solidFill>
                  <a:srgbClr val="494949"/>
                </a:solidFill>
                <a:latin typeface="Roboto Condensed Light"/>
                <a:ea typeface="+mn-lt"/>
                <a:cs typeface="+mn-lt"/>
              </a:rPr>
              <a:t>who</a:t>
            </a:r>
            <a:r>
              <a:rPr lang="en-US" sz="1100">
                <a:solidFill>
                  <a:srgbClr val="494949"/>
                </a:solidFill>
                <a:latin typeface="Roboto Condensed Light"/>
                <a:ea typeface="+mn-lt"/>
                <a:cs typeface="+mn-lt"/>
              </a:rPr>
              <a:t> manages AI model development, </a:t>
            </a:r>
            <a:r>
              <a:rPr lang="en-US" sz="1100" b="1">
                <a:solidFill>
                  <a:srgbClr val="494949"/>
                </a:solidFill>
                <a:latin typeface="Roboto Condensed Light"/>
                <a:ea typeface="+mn-lt"/>
                <a:cs typeface="+mn-lt"/>
              </a:rPr>
              <a:t>who</a:t>
            </a:r>
            <a:r>
              <a:rPr lang="en-US" sz="1100">
                <a:solidFill>
                  <a:srgbClr val="494949"/>
                </a:solidFill>
                <a:latin typeface="Roboto Condensed Light"/>
                <a:ea typeface="+mn-lt"/>
                <a:cs typeface="+mn-lt"/>
              </a:rPr>
              <a:t> monitors performance, and </a:t>
            </a:r>
            <a:r>
              <a:rPr lang="en-US" sz="1100" b="1">
                <a:solidFill>
                  <a:srgbClr val="494949"/>
                </a:solidFill>
                <a:latin typeface="Roboto Condensed Light"/>
                <a:ea typeface="+mn-lt"/>
                <a:cs typeface="+mn-lt"/>
              </a:rPr>
              <a:t>who</a:t>
            </a:r>
            <a:r>
              <a:rPr lang="en-US" sz="1100">
                <a:solidFill>
                  <a:srgbClr val="494949"/>
                </a:solidFill>
                <a:latin typeface="Roboto Condensed Light"/>
                <a:ea typeface="+mn-lt"/>
                <a:cs typeface="+mn-lt"/>
              </a:rPr>
              <a:t> updates data pipelines.</a:t>
            </a:r>
          </a:p>
          <a:p>
            <a:pPr marL="285750" indent="-285750" algn="l" fontAlgn="ctr">
              <a:buFont typeface="Arial" panose="020B0604020202020204" pitchFamily="34" charset="0"/>
              <a:buChar char="•"/>
            </a:pPr>
            <a:r>
              <a:rPr lang="en-US" sz="1100">
                <a:solidFill>
                  <a:srgbClr val="494949"/>
                </a:solidFill>
                <a:latin typeface="Roboto Condensed Light"/>
                <a:ea typeface="+mn-lt"/>
                <a:cs typeface="+mn-lt"/>
              </a:rPr>
              <a:t>Clear accountability fosters </a:t>
            </a:r>
            <a:r>
              <a:rPr lang="en-US" sz="1100" b="1">
                <a:solidFill>
                  <a:srgbClr val="494949"/>
                </a:solidFill>
                <a:latin typeface="Roboto Condensed Light"/>
                <a:ea typeface="+mn-lt"/>
                <a:cs typeface="+mn-lt"/>
              </a:rPr>
              <a:t>prompt action</a:t>
            </a:r>
            <a:r>
              <a:rPr lang="en-US" sz="1100">
                <a:solidFill>
                  <a:srgbClr val="494949"/>
                </a:solidFill>
                <a:latin typeface="Roboto Condensed Light"/>
                <a:ea typeface="+mn-lt"/>
                <a:cs typeface="+mn-lt"/>
              </a:rPr>
              <a:t> if issues arise.</a:t>
            </a:r>
          </a:p>
        </p:txBody>
      </p:sp>
      <p:sp>
        <p:nvSpPr>
          <p:cNvPr id="100" name="TextBox 99">
            <a:extLst>
              <a:ext uri="{FF2B5EF4-FFF2-40B4-BE49-F238E27FC236}">
                <a16:creationId xmlns:a16="http://schemas.microsoft.com/office/drawing/2014/main" id="{1AFED144-E7E9-EE15-0E04-685EFCA76AF0}"/>
              </a:ext>
            </a:extLst>
          </p:cNvPr>
          <p:cNvSpPr txBox="1">
            <a:spLocks/>
          </p:cNvSpPr>
          <p:nvPr/>
        </p:nvSpPr>
        <p:spPr>
          <a:xfrm>
            <a:off x="1823639" y="3538085"/>
            <a:ext cx="3616375" cy="253787"/>
          </a:xfrm>
          <a:prstGeom prst="rect">
            <a:avLst/>
          </a:prstGeom>
          <a:noFill/>
        </p:spPr>
        <p:txBody>
          <a:bodyPr wrap="none" lIns="0" tIns="0" rIns="0" bIns="0" rtlCol="0" anchor="b" anchorCtr="0">
            <a:spAutoFit/>
          </a:bodyPr>
          <a:lstStyle/>
          <a:p>
            <a:pPr defTabSz="554382">
              <a:lnSpc>
                <a:spcPct val="110000"/>
              </a:lnSpc>
            </a:pPr>
            <a:r>
              <a:rPr lang="en-US" sz="1600" b="1" dirty="0">
                <a:solidFill>
                  <a:schemeClr val="accent2">
                    <a:lumMod val="75000"/>
                  </a:schemeClr>
                </a:solidFill>
                <a:latin typeface="Montserrat SemiBold" pitchFamily="2" charset="77"/>
                <a:ea typeface="+mn-lt"/>
                <a:cs typeface="+mn-lt"/>
              </a:rPr>
              <a:t>Implement Review Gates &amp; Audits</a:t>
            </a:r>
          </a:p>
        </p:txBody>
      </p:sp>
      <p:sp>
        <p:nvSpPr>
          <p:cNvPr id="98" name="Subtitle 2">
            <a:extLst>
              <a:ext uri="{FF2B5EF4-FFF2-40B4-BE49-F238E27FC236}">
                <a16:creationId xmlns:a16="http://schemas.microsoft.com/office/drawing/2014/main" id="{3A8358DD-AB15-EB1E-E7F0-76F9D8F9787F}"/>
              </a:ext>
            </a:extLst>
          </p:cNvPr>
          <p:cNvSpPr txBox="1">
            <a:spLocks/>
          </p:cNvSpPr>
          <p:nvPr/>
        </p:nvSpPr>
        <p:spPr>
          <a:xfrm>
            <a:off x="1872360" y="3851284"/>
            <a:ext cx="6557863" cy="440120"/>
          </a:xfrm>
          <a:prstGeom prst="rect">
            <a:avLst/>
          </a:prstGeom>
        </p:spPr>
        <p:txBody>
          <a:bodyPr vert="horz" wrap="square" lIns="0" tIns="0" rIns="0" bIns="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fontAlgn="ctr">
              <a:buFont typeface="Arial" panose="020B0604020202020204" pitchFamily="34" charset="0"/>
              <a:buChar char="•"/>
            </a:pPr>
            <a:r>
              <a:rPr lang="en-US" sz="1100">
                <a:solidFill>
                  <a:srgbClr val="494949"/>
                </a:solidFill>
                <a:latin typeface="Roboto Condensed Light"/>
                <a:ea typeface="+mn-lt"/>
                <a:cs typeface="+mn-lt"/>
              </a:rPr>
              <a:t>Periodically check AI model performance, compliance status, and </a:t>
            </a:r>
            <a:r>
              <a:rPr lang="en-US" sz="1100" b="1">
                <a:solidFill>
                  <a:srgbClr val="494949"/>
                </a:solidFill>
                <a:latin typeface="Roboto Condensed Light"/>
                <a:ea typeface="+mn-lt"/>
                <a:cs typeface="+mn-lt"/>
              </a:rPr>
              <a:t>risk logs</a:t>
            </a:r>
            <a:r>
              <a:rPr lang="en-US" sz="1100">
                <a:solidFill>
                  <a:srgbClr val="494949"/>
                </a:solidFill>
                <a:latin typeface="Roboto Condensed Light"/>
                <a:ea typeface="+mn-lt"/>
                <a:cs typeface="+mn-lt"/>
              </a:rPr>
              <a:t> (e.g. quarterly).</a:t>
            </a:r>
          </a:p>
          <a:p>
            <a:pPr marL="285750" indent="-285750" algn="l" fontAlgn="ctr">
              <a:buFont typeface="Arial" panose="020B0604020202020204" pitchFamily="34" charset="0"/>
              <a:buChar char="•"/>
            </a:pPr>
            <a:r>
              <a:rPr lang="en-US" sz="1100">
                <a:solidFill>
                  <a:srgbClr val="494949"/>
                </a:solidFill>
                <a:latin typeface="Roboto Condensed Light"/>
                <a:ea typeface="+mn-lt"/>
                <a:cs typeface="+mn-lt"/>
              </a:rPr>
              <a:t>Ensures early detection of anomalies or potential biases.</a:t>
            </a:r>
          </a:p>
        </p:txBody>
      </p:sp>
      <p:sp>
        <p:nvSpPr>
          <p:cNvPr id="107" name="TextBox 106">
            <a:extLst>
              <a:ext uri="{FF2B5EF4-FFF2-40B4-BE49-F238E27FC236}">
                <a16:creationId xmlns:a16="http://schemas.microsoft.com/office/drawing/2014/main" id="{24FA66E8-DF1F-B58C-340F-5D444A18A427}"/>
              </a:ext>
            </a:extLst>
          </p:cNvPr>
          <p:cNvSpPr txBox="1">
            <a:spLocks/>
          </p:cNvSpPr>
          <p:nvPr/>
        </p:nvSpPr>
        <p:spPr>
          <a:xfrm>
            <a:off x="1823639" y="4575138"/>
            <a:ext cx="3738203" cy="253787"/>
          </a:xfrm>
          <a:prstGeom prst="rect">
            <a:avLst/>
          </a:prstGeom>
          <a:noFill/>
        </p:spPr>
        <p:txBody>
          <a:bodyPr wrap="none" lIns="0" tIns="0" rIns="0" bIns="0" rtlCol="0" anchor="b" anchorCtr="0">
            <a:spAutoFit/>
          </a:bodyPr>
          <a:lstStyle/>
          <a:p>
            <a:pPr defTabSz="554382">
              <a:lnSpc>
                <a:spcPct val="110000"/>
              </a:lnSpc>
            </a:pPr>
            <a:r>
              <a:rPr lang="en-US" sz="1600" b="1" dirty="0">
                <a:solidFill>
                  <a:schemeClr val="accent5">
                    <a:lumMod val="75000"/>
                  </a:schemeClr>
                </a:solidFill>
                <a:latin typeface="Montserrat SemiBold" pitchFamily="2" charset="77"/>
                <a:ea typeface="+mn-lt"/>
                <a:cs typeface="+mn-lt"/>
              </a:rPr>
              <a:t>Document Policies and Procedures</a:t>
            </a:r>
          </a:p>
        </p:txBody>
      </p:sp>
      <p:sp>
        <p:nvSpPr>
          <p:cNvPr id="106" name="Subtitle 2">
            <a:extLst>
              <a:ext uri="{FF2B5EF4-FFF2-40B4-BE49-F238E27FC236}">
                <a16:creationId xmlns:a16="http://schemas.microsoft.com/office/drawing/2014/main" id="{FB6A5109-4670-1D97-71B9-C17F98F4456C}"/>
              </a:ext>
            </a:extLst>
          </p:cNvPr>
          <p:cNvSpPr txBox="1">
            <a:spLocks/>
          </p:cNvSpPr>
          <p:nvPr/>
        </p:nvSpPr>
        <p:spPr>
          <a:xfrm>
            <a:off x="1872360" y="4888337"/>
            <a:ext cx="6557863" cy="440120"/>
          </a:xfrm>
          <a:prstGeom prst="rect">
            <a:avLst/>
          </a:prstGeom>
        </p:spPr>
        <p:txBody>
          <a:bodyPr vert="horz" wrap="square" lIns="0" tIns="0" rIns="0" bIns="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fontAlgn="ctr">
              <a:buFont typeface="Arial" panose="020B0604020202020204" pitchFamily="34" charset="0"/>
              <a:buChar char="•"/>
            </a:pPr>
            <a:r>
              <a:rPr lang="en-US" sz="1100">
                <a:solidFill>
                  <a:srgbClr val="494949"/>
                </a:solidFill>
                <a:latin typeface="Roboto Condensed Light"/>
                <a:ea typeface="+mn-lt"/>
                <a:cs typeface="+mn-lt"/>
              </a:rPr>
              <a:t>Standardize how you </a:t>
            </a:r>
            <a:r>
              <a:rPr lang="en-US" sz="1100" b="1">
                <a:solidFill>
                  <a:srgbClr val="494949"/>
                </a:solidFill>
                <a:latin typeface="Roboto Condensed Light"/>
                <a:ea typeface="+mn-lt"/>
                <a:cs typeface="+mn-lt"/>
              </a:rPr>
              <a:t>develop</a:t>
            </a:r>
            <a:r>
              <a:rPr lang="en-US" sz="1100">
                <a:solidFill>
                  <a:srgbClr val="494949"/>
                </a:solidFill>
                <a:latin typeface="Roboto Condensed Light"/>
                <a:ea typeface="+mn-lt"/>
                <a:cs typeface="+mn-lt"/>
              </a:rPr>
              <a:t>, </a:t>
            </a:r>
            <a:r>
              <a:rPr lang="en-US" sz="1100" b="1">
                <a:solidFill>
                  <a:srgbClr val="494949"/>
                </a:solidFill>
                <a:latin typeface="Roboto Condensed Light"/>
                <a:ea typeface="+mn-lt"/>
                <a:cs typeface="+mn-lt"/>
              </a:rPr>
              <a:t>test</a:t>
            </a:r>
            <a:r>
              <a:rPr lang="en-US" sz="1100">
                <a:solidFill>
                  <a:srgbClr val="494949"/>
                </a:solidFill>
                <a:latin typeface="Roboto Condensed Light"/>
                <a:ea typeface="+mn-lt"/>
                <a:cs typeface="+mn-lt"/>
              </a:rPr>
              <a:t>, and </a:t>
            </a:r>
            <a:r>
              <a:rPr lang="en-US" sz="1100" b="1">
                <a:solidFill>
                  <a:srgbClr val="494949"/>
                </a:solidFill>
                <a:latin typeface="Roboto Condensed Light"/>
                <a:ea typeface="+mn-lt"/>
                <a:cs typeface="+mn-lt"/>
              </a:rPr>
              <a:t>deploy</a:t>
            </a:r>
            <a:r>
              <a:rPr lang="en-US" sz="1100">
                <a:solidFill>
                  <a:srgbClr val="494949"/>
                </a:solidFill>
                <a:latin typeface="Roboto Condensed Light"/>
                <a:ea typeface="+mn-lt"/>
                <a:cs typeface="+mn-lt"/>
              </a:rPr>
              <a:t> AI models, including version control and </a:t>
            </a:r>
            <a:r>
              <a:rPr lang="en-US" sz="1100" b="1">
                <a:solidFill>
                  <a:srgbClr val="494949"/>
                </a:solidFill>
                <a:latin typeface="Roboto Condensed Light"/>
                <a:ea typeface="+mn-lt"/>
                <a:cs typeface="+mn-lt"/>
              </a:rPr>
              <a:t>incident reporting</a:t>
            </a:r>
            <a:r>
              <a:rPr lang="en-US" sz="1100">
                <a:solidFill>
                  <a:srgbClr val="494949"/>
                </a:solidFill>
                <a:latin typeface="Roboto Condensed Light"/>
                <a:ea typeface="+mn-lt"/>
                <a:cs typeface="+mn-lt"/>
              </a:rPr>
              <a:t>.</a:t>
            </a:r>
          </a:p>
          <a:p>
            <a:pPr marL="285750" indent="-285750" algn="l" fontAlgn="ctr">
              <a:buFont typeface="Arial" panose="020B0604020202020204" pitchFamily="34" charset="0"/>
              <a:buChar char="•"/>
            </a:pPr>
            <a:r>
              <a:rPr lang="en-US" sz="1100">
                <a:solidFill>
                  <a:srgbClr val="494949"/>
                </a:solidFill>
                <a:latin typeface="Roboto Condensed Light"/>
                <a:ea typeface="+mn-lt"/>
                <a:cs typeface="+mn-lt"/>
              </a:rPr>
              <a:t>Written policies reinforce </a:t>
            </a:r>
            <a:r>
              <a:rPr lang="en-US" sz="1100" b="1">
                <a:solidFill>
                  <a:srgbClr val="494949"/>
                </a:solidFill>
                <a:latin typeface="Roboto Condensed Light"/>
                <a:ea typeface="+mn-lt"/>
                <a:cs typeface="+mn-lt"/>
              </a:rPr>
              <a:t>consistency</a:t>
            </a:r>
            <a:r>
              <a:rPr lang="en-US" sz="1100">
                <a:solidFill>
                  <a:srgbClr val="494949"/>
                </a:solidFill>
                <a:latin typeface="Roboto Condensed Light"/>
                <a:ea typeface="+mn-lt"/>
                <a:cs typeface="+mn-lt"/>
              </a:rPr>
              <a:t> and </a:t>
            </a:r>
            <a:r>
              <a:rPr lang="en-US" sz="1100" b="1">
                <a:solidFill>
                  <a:srgbClr val="494949"/>
                </a:solidFill>
                <a:latin typeface="Roboto Condensed Light"/>
                <a:ea typeface="+mn-lt"/>
                <a:cs typeface="+mn-lt"/>
              </a:rPr>
              <a:t>compliance</a:t>
            </a:r>
            <a:r>
              <a:rPr lang="en-US" sz="1100">
                <a:solidFill>
                  <a:srgbClr val="494949"/>
                </a:solidFill>
                <a:latin typeface="Roboto Condensed Light"/>
                <a:ea typeface="+mn-lt"/>
                <a:cs typeface="+mn-lt"/>
              </a:rPr>
              <a:t> across teams.</a:t>
            </a:r>
          </a:p>
        </p:txBody>
      </p:sp>
      <p:sp>
        <p:nvSpPr>
          <p:cNvPr id="111" name="TextBox 110">
            <a:extLst>
              <a:ext uri="{FF2B5EF4-FFF2-40B4-BE49-F238E27FC236}">
                <a16:creationId xmlns:a16="http://schemas.microsoft.com/office/drawing/2014/main" id="{BB69C48F-A56A-D517-124C-F00024E2F034}"/>
              </a:ext>
            </a:extLst>
          </p:cNvPr>
          <p:cNvSpPr txBox="1">
            <a:spLocks/>
          </p:cNvSpPr>
          <p:nvPr/>
        </p:nvSpPr>
        <p:spPr>
          <a:xfrm>
            <a:off x="1823639" y="5646716"/>
            <a:ext cx="4313681" cy="253787"/>
          </a:xfrm>
          <a:prstGeom prst="rect">
            <a:avLst/>
          </a:prstGeom>
          <a:noFill/>
        </p:spPr>
        <p:txBody>
          <a:bodyPr wrap="none" lIns="0" tIns="0" rIns="0" bIns="0" rtlCol="0" anchor="b" anchorCtr="0">
            <a:spAutoFit/>
          </a:bodyPr>
          <a:lstStyle/>
          <a:p>
            <a:pPr defTabSz="554382">
              <a:lnSpc>
                <a:spcPct val="110000"/>
              </a:lnSpc>
            </a:pPr>
            <a:r>
              <a:rPr lang="en-US" sz="1600" b="1" dirty="0">
                <a:solidFill>
                  <a:schemeClr val="accent6">
                    <a:lumMod val="75000"/>
                  </a:schemeClr>
                </a:solidFill>
                <a:latin typeface="Montserrat SemiBold" pitchFamily="2" charset="77"/>
                <a:ea typeface="+mn-lt"/>
                <a:cs typeface="+mn-lt"/>
              </a:rPr>
              <a:t>Adopt a Responsible AI (RAI) Framework</a:t>
            </a:r>
          </a:p>
        </p:txBody>
      </p:sp>
      <p:sp>
        <p:nvSpPr>
          <p:cNvPr id="110" name="Subtitle 2">
            <a:extLst>
              <a:ext uri="{FF2B5EF4-FFF2-40B4-BE49-F238E27FC236}">
                <a16:creationId xmlns:a16="http://schemas.microsoft.com/office/drawing/2014/main" id="{5F198761-4E11-395E-F408-8699E994AC52}"/>
              </a:ext>
            </a:extLst>
          </p:cNvPr>
          <p:cNvSpPr txBox="1">
            <a:spLocks/>
          </p:cNvSpPr>
          <p:nvPr/>
        </p:nvSpPr>
        <p:spPr>
          <a:xfrm>
            <a:off x="1872360" y="5959916"/>
            <a:ext cx="6732939" cy="643253"/>
          </a:xfrm>
          <a:prstGeom prst="rect">
            <a:avLst/>
          </a:prstGeom>
        </p:spPr>
        <p:txBody>
          <a:bodyPr vert="horz" wrap="square" lIns="0" tIns="0" rIns="0" bIns="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fontAlgn="ctr">
              <a:buFont typeface="Arial" panose="020B0604020202020204" pitchFamily="34" charset="0"/>
              <a:buChar char="•"/>
            </a:pPr>
            <a:r>
              <a:rPr lang="en-US" sz="1100">
                <a:solidFill>
                  <a:srgbClr val="494949"/>
                </a:solidFill>
                <a:latin typeface="Roboto Condensed Light"/>
                <a:ea typeface="+mn-lt"/>
                <a:cs typeface="+mn-lt"/>
              </a:rPr>
              <a:t>Developing an internal set of </a:t>
            </a:r>
            <a:r>
              <a:rPr lang="en-US" sz="1100" b="1">
                <a:solidFill>
                  <a:srgbClr val="494949"/>
                </a:solidFill>
                <a:latin typeface="Roboto Condensed Light"/>
                <a:ea typeface="+mn-lt"/>
                <a:cs typeface="+mn-lt"/>
              </a:rPr>
              <a:t>AI ethics</a:t>
            </a:r>
            <a:r>
              <a:rPr lang="en-US" sz="1100">
                <a:solidFill>
                  <a:srgbClr val="494949"/>
                </a:solidFill>
                <a:latin typeface="Roboto Condensed Light"/>
                <a:ea typeface="+mn-lt"/>
                <a:cs typeface="+mn-lt"/>
              </a:rPr>
              <a:t> guidelines – covering fairness, transparency, and accountability – helps align all teams on </a:t>
            </a:r>
            <a:r>
              <a:rPr lang="en-US" sz="1100" b="1">
                <a:solidFill>
                  <a:srgbClr val="494949"/>
                </a:solidFill>
                <a:latin typeface="Roboto Condensed Light"/>
                <a:ea typeface="+mn-lt"/>
                <a:cs typeface="+mn-lt"/>
              </a:rPr>
              <a:t>best practices</a:t>
            </a:r>
            <a:r>
              <a:rPr lang="en-US" sz="1100">
                <a:solidFill>
                  <a:srgbClr val="494949"/>
                </a:solidFill>
                <a:latin typeface="Roboto Condensed Light"/>
                <a:ea typeface="+mn-lt"/>
                <a:cs typeface="+mn-lt"/>
              </a:rPr>
              <a:t>.</a:t>
            </a:r>
          </a:p>
          <a:p>
            <a:pPr marL="285750" indent="-285750" algn="l" fontAlgn="ctr">
              <a:buFont typeface="Arial" panose="020B0604020202020204" pitchFamily="34" charset="0"/>
              <a:buChar char="•"/>
            </a:pPr>
            <a:r>
              <a:rPr lang="en-US" sz="1100">
                <a:solidFill>
                  <a:srgbClr val="494949"/>
                </a:solidFill>
                <a:latin typeface="Roboto Condensed Light"/>
                <a:ea typeface="+mn-lt"/>
                <a:cs typeface="+mn-lt"/>
              </a:rPr>
              <a:t>Though not legally mandated in all regions, many organizations find it </a:t>
            </a:r>
            <a:r>
              <a:rPr lang="en-US" sz="1100" b="1">
                <a:solidFill>
                  <a:srgbClr val="494949"/>
                </a:solidFill>
                <a:latin typeface="Roboto Condensed Light"/>
                <a:ea typeface="+mn-lt"/>
                <a:cs typeface="+mn-lt"/>
              </a:rPr>
              <a:t>crucial</a:t>
            </a:r>
            <a:r>
              <a:rPr lang="en-US" sz="1100">
                <a:solidFill>
                  <a:srgbClr val="494949"/>
                </a:solidFill>
                <a:latin typeface="Roboto Condensed Light"/>
                <a:ea typeface="+mn-lt"/>
                <a:cs typeface="+mn-lt"/>
              </a:rPr>
              <a:t> for risk management and customer trust.</a:t>
            </a:r>
          </a:p>
        </p:txBody>
      </p:sp>
      <p:sp>
        <p:nvSpPr>
          <p:cNvPr id="15" name="Oval 14" descr="Social network with solid fill">
            <a:extLst>
              <a:ext uri="{FF2B5EF4-FFF2-40B4-BE49-F238E27FC236}">
                <a16:creationId xmlns:a16="http://schemas.microsoft.com/office/drawing/2014/main" id="{8A298900-EE15-EA47-A492-12704DBBACB6}"/>
              </a:ext>
              <a:ext uri="{C183D7F6-B498-43B3-948B-1728B52AA6E4}">
                <adec:decorative xmlns:adec="http://schemas.microsoft.com/office/drawing/2017/decorative" val="1"/>
              </a:ext>
            </a:extLst>
          </p:cNvPr>
          <p:cNvSpPr>
            <a:spLocks/>
          </p:cNvSpPr>
          <p:nvPr/>
        </p:nvSpPr>
        <p:spPr>
          <a:xfrm>
            <a:off x="825805" y="1551295"/>
            <a:ext cx="807510" cy="80751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554382">
              <a:lnSpc>
                <a:spcPct val="110000"/>
              </a:lnSpc>
            </a:pPr>
            <a:endParaRPr lang="en-US" sz="900">
              <a:solidFill>
                <a:srgbClr val="FFFFFF"/>
              </a:solidFill>
              <a:latin typeface="Roboto Condensed Light" panose="02000000000000000000" pitchFamily="2" charset="0"/>
              <a:ea typeface="+mn-lt"/>
              <a:cs typeface="+mn-lt"/>
            </a:endParaRPr>
          </a:p>
        </p:txBody>
      </p:sp>
      <p:pic>
        <p:nvPicPr>
          <p:cNvPr id="3" name="Graphic 2">
            <a:extLst>
              <a:ext uri="{FF2B5EF4-FFF2-40B4-BE49-F238E27FC236}">
                <a16:creationId xmlns:a16="http://schemas.microsoft.com/office/drawing/2014/main" id="{A9BF4D00-B3D2-B632-DECC-B8EAB7D658C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560" y="1703050"/>
            <a:ext cx="504000" cy="504000"/>
          </a:xfrm>
          <a:prstGeom prst="rect">
            <a:avLst/>
          </a:prstGeom>
        </p:spPr>
      </p:pic>
      <p:sp>
        <p:nvSpPr>
          <p:cNvPr id="17" name="Oval 16">
            <a:extLst>
              <a:ext uri="{FF2B5EF4-FFF2-40B4-BE49-F238E27FC236}">
                <a16:creationId xmlns:a16="http://schemas.microsoft.com/office/drawing/2014/main" id="{93D787DF-02F2-A769-2952-0A7E0AE0A014}"/>
              </a:ext>
              <a:ext uri="{C183D7F6-B498-43B3-948B-1728B52AA6E4}">
                <adec:decorative xmlns:adec="http://schemas.microsoft.com/office/drawing/2017/decorative" val="1"/>
              </a:ext>
            </a:extLst>
          </p:cNvPr>
          <p:cNvSpPr>
            <a:spLocks/>
          </p:cNvSpPr>
          <p:nvPr/>
        </p:nvSpPr>
        <p:spPr>
          <a:xfrm>
            <a:off x="825805" y="2511859"/>
            <a:ext cx="807510" cy="8075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lnSpc>
                <a:spcPct val="110000"/>
              </a:lnSpc>
            </a:pPr>
            <a:endParaRPr lang="en-US" sz="900">
              <a:solidFill>
                <a:srgbClr val="FFFFFF"/>
              </a:solidFill>
              <a:latin typeface="Roboto Condensed Light" panose="02000000000000000000" pitchFamily="2" charset="0"/>
              <a:ea typeface="+mn-lt"/>
              <a:cs typeface="+mn-lt"/>
            </a:endParaRPr>
          </a:p>
        </p:txBody>
      </p:sp>
      <p:pic>
        <p:nvPicPr>
          <p:cNvPr id="11" name="Graphic 10">
            <a:extLst>
              <a:ext uri="{FF2B5EF4-FFF2-40B4-BE49-F238E27FC236}">
                <a16:creationId xmlns:a16="http://schemas.microsoft.com/office/drawing/2014/main" id="{8E1B898A-66FF-48E1-9EC5-FA02BBA8DC2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1960" y="2678014"/>
            <a:ext cx="475200" cy="475200"/>
          </a:xfrm>
          <a:prstGeom prst="rect">
            <a:avLst/>
          </a:prstGeom>
        </p:spPr>
      </p:pic>
      <p:sp>
        <p:nvSpPr>
          <p:cNvPr id="96" name="Oval 95">
            <a:extLst>
              <a:ext uri="{FF2B5EF4-FFF2-40B4-BE49-F238E27FC236}">
                <a16:creationId xmlns:a16="http://schemas.microsoft.com/office/drawing/2014/main" id="{E77F7A5E-7136-CBB1-CA2D-7C49D97AF1BF}"/>
              </a:ext>
              <a:ext uri="{C183D7F6-B498-43B3-948B-1728B52AA6E4}">
                <adec:decorative xmlns:adec="http://schemas.microsoft.com/office/drawing/2017/decorative" val="1"/>
              </a:ext>
            </a:extLst>
          </p:cNvPr>
          <p:cNvSpPr>
            <a:spLocks/>
          </p:cNvSpPr>
          <p:nvPr/>
        </p:nvSpPr>
        <p:spPr>
          <a:xfrm>
            <a:off x="825805" y="3521480"/>
            <a:ext cx="807510" cy="8075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lnSpc>
                <a:spcPct val="110000"/>
              </a:lnSpc>
            </a:pPr>
            <a:endParaRPr lang="en-US" sz="900">
              <a:solidFill>
                <a:srgbClr val="FFFFFF"/>
              </a:solidFill>
              <a:latin typeface="Roboto Condensed Light" panose="02000000000000000000" pitchFamily="2" charset="0"/>
              <a:ea typeface="+mn-lt"/>
              <a:cs typeface="+mn-lt"/>
            </a:endParaRPr>
          </a:p>
        </p:txBody>
      </p:sp>
      <p:pic>
        <p:nvPicPr>
          <p:cNvPr id="7" name="Graphic 6">
            <a:extLst>
              <a:ext uri="{FF2B5EF4-FFF2-40B4-BE49-F238E27FC236}">
                <a16:creationId xmlns:a16="http://schemas.microsoft.com/office/drawing/2014/main" id="{611321AB-5FA1-2244-6BA1-F7D2B7D986C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7560" y="3673235"/>
            <a:ext cx="504000" cy="504000"/>
          </a:xfrm>
          <a:prstGeom prst="rect">
            <a:avLst/>
          </a:prstGeom>
        </p:spPr>
      </p:pic>
      <p:sp>
        <p:nvSpPr>
          <p:cNvPr id="14" name="Oval 13">
            <a:extLst>
              <a:ext uri="{FF2B5EF4-FFF2-40B4-BE49-F238E27FC236}">
                <a16:creationId xmlns:a16="http://schemas.microsoft.com/office/drawing/2014/main" id="{E91451D9-F00E-15E8-DBE4-27D8676DEBAD}"/>
              </a:ext>
              <a:ext uri="{C183D7F6-B498-43B3-948B-1728B52AA6E4}">
                <adec:decorative xmlns:adec="http://schemas.microsoft.com/office/drawing/2017/decorative" val="1"/>
              </a:ext>
            </a:extLst>
          </p:cNvPr>
          <p:cNvSpPr>
            <a:spLocks/>
          </p:cNvSpPr>
          <p:nvPr/>
        </p:nvSpPr>
        <p:spPr>
          <a:xfrm>
            <a:off x="825805" y="4570946"/>
            <a:ext cx="807510" cy="80751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lnSpc>
                <a:spcPct val="110000"/>
              </a:lnSpc>
            </a:pPr>
            <a:endParaRPr lang="en-US" sz="900">
              <a:solidFill>
                <a:srgbClr val="FFFFFF"/>
              </a:solidFill>
              <a:latin typeface="Roboto Condensed Light" panose="02000000000000000000" pitchFamily="2" charset="0"/>
              <a:ea typeface="+mn-lt"/>
              <a:cs typeface="+mn-lt"/>
            </a:endParaRPr>
          </a:p>
        </p:txBody>
      </p:sp>
      <p:pic>
        <p:nvPicPr>
          <p:cNvPr id="9" name="Graphic 8">
            <a:extLst>
              <a:ext uri="{FF2B5EF4-FFF2-40B4-BE49-F238E27FC236}">
                <a16:creationId xmlns:a16="http://schemas.microsoft.com/office/drawing/2014/main" id="{B92553B7-8CF4-3B4F-8C7A-5A3929F5F0D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7560" y="4722701"/>
            <a:ext cx="504000" cy="504000"/>
          </a:xfrm>
          <a:prstGeom prst="rect">
            <a:avLst/>
          </a:prstGeom>
        </p:spPr>
      </p:pic>
      <p:sp>
        <p:nvSpPr>
          <p:cNvPr id="109" name="Oval 108">
            <a:extLst>
              <a:ext uri="{FF2B5EF4-FFF2-40B4-BE49-F238E27FC236}">
                <a16:creationId xmlns:a16="http://schemas.microsoft.com/office/drawing/2014/main" id="{6B457F30-B73C-1897-6106-6F4A17112CC4}"/>
              </a:ext>
              <a:ext uri="{C183D7F6-B498-43B3-948B-1728B52AA6E4}">
                <adec:decorative xmlns:adec="http://schemas.microsoft.com/office/drawing/2017/decorative" val="1"/>
              </a:ext>
            </a:extLst>
          </p:cNvPr>
          <p:cNvSpPr>
            <a:spLocks/>
          </p:cNvSpPr>
          <p:nvPr/>
        </p:nvSpPr>
        <p:spPr>
          <a:xfrm>
            <a:off x="825805" y="5630111"/>
            <a:ext cx="807510" cy="80751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lnSpc>
                <a:spcPct val="110000"/>
              </a:lnSpc>
            </a:pPr>
            <a:endParaRPr lang="en-US" sz="900">
              <a:solidFill>
                <a:srgbClr val="FFFFFF"/>
              </a:solidFill>
              <a:latin typeface="Roboto Condensed Light" panose="02000000000000000000" pitchFamily="2" charset="0"/>
              <a:ea typeface="+mn-lt"/>
              <a:cs typeface="+mn-lt"/>
            </a:endParaRPr>
          </a:p>
        </p:txBody>
      </p:sp>
      <p:pic>
        <p:nvPicPr>
          <p:cNvPr id="5" name="Graphic 4">
            <a:extLst>
              <a:ext uri="{FF2B5EF4-FFF2-40B4-BE49-F238E27FC236}">
                <a16:creationId xmlns:a16="http://schemas.microsoft.com/office/drawing/2014/main" id="{366D58BE-5568-7E03-F494-DF97AD67931C}"/>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7560" y="5781866"/>
            <a:ext cx="504000" cy="504000"/>
          </a:xfrm>
          <a:prstGeom prst="rect">
            <a:avLst/>
          </a:prstGeom>
        </p:spPr>
      </p:pic>
      <p:pic>
        <p:nvPicPr>
          <p:cNvPr id="159" name="Picture 158">
            <a:extLst>
              <a:ext uri="{FF2B5EF4-FFF2-40B4-BE49-F238E27FC236}">
                <a16:creationId xmlns:a16="http://schemas.microsoft.com/office/drawing/2014/main" id="{B45EAC8C-01B1-A6B0-CDA0-0E55E9EABBF6}"/>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9118434" y="1770647"/>
            <a:ext cx="1633870" cy="4700423"/>
          </a:xfrm>
          <a:prstGeom prst="rect">
            <a:avLst/>
          </a:prstGeom>
        </p:spPr>
      </p:pic>
    </p:spTree>
    <p:extLst>
      <p:ext uri="{BB962C8B-B14F-4D97-AF65-F5344CB8AC3E}">
        <p14:creationId xmlns:p14="http://schemas.microsoft.com/office/powerpoint/2010/main" val="38823195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54F44-15BE-4A41-9CC2-6AB19DE3B597}"/>
              </a:ext>
            </a:extLst>
          </p:cNvPr>
          <p:cNvSpPr>
            <a:spLocks noGrp="1"/>
          </p:cNvSpPr>
          <p:nvPr>
            <p:ph type="title"/>
          </p:nvPr>
        </p:nvSpPr>
        <p:spPr>
          <a:xfrm>
            <a:off x="369016" y="398795"/>
            <a:ext cx="10516970" cy="899267"/>
          </a:xfrm>
        </p:spPr>
        <p:txBody>
          <a:bodyPr>
            <a:normAutofit/>
          </a:bodyPr>
          <a:lstStyle/>
          <a:p>
            <a:r>
              <a:rPr lang="en-US" sz="2900" b="0" dirty="0">
                <a:solidFill>
                  <a:srgbClr val="2576B7"/>
                </a:solidFill>
              </a:rPr>
              <a:t>Follow these steps to identify and manage potential risks for implementing CX AI use cases</a:t>
            </a:r>
          </a:p>
        </p:txBody>
      </p:sp>
      <p:sp>
        <p:nvSpPr>
          <p:cNvPr id="4" name="Rectangle 3">
            <a:extLst>
              <a:ext uri="{FF2B5EF4-FFF2-40B4-BE49-F238E27FC236}">
                <a16:creationId xmlns:a16="http://schemas.microsoft.com/office/drawing/2014/main" id="{E3E0933C-730B-134E-93BC-F3F1809DC5D6}"/>
              </a:ext>
              <a:ext uri="{C183D7F6-B498-43B3-948B-1728B52AA6E4}">
                <adec:decorative xmlns:adec="http://schemas.microsoft.com/office/drawing/2017/decorative" val="1"/>
              </a:ext>
            </a:extLst>
          </p:cNvPr>
          <p:cNvSpPr>
            <a:spLocks/>
          </p:cNvSpPr>
          <p:nvPr/>
        </p:nvSpPr>
        <p:spPr>
          <a:xfrm>
            <a:off x="475627" y="1455812"/>
            <a:ext cx="5413148" cy="14624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5" name="Rectangle 4">
            <a:extLst>
              <a:ext uri="{FF2B5EF4-FFF2-40B4-BE49-F238E27FC236}">
                <a16:creationId xmlns:a16="http://schemas.microsoft.com/office/drawing/2014/main" id="{E39D60C1-2B35-5842-AFC5-6CB80EED2E2D}"/>
              </a:ext>
              <a:ext uri="{C183D7F6-B498-43B3-948B-1728B52AA6E4}">
                <adec:decorative xmlns:adec="http://schemas.microsoft.com/office/drawing/2017/decorative" val="1"/>
              </a:ext>
            </a:extLst>
          </p:cNvPr>
          <p:cNvSpPr>
            <a:spLocks/>
          </p:cNvSpPr>
          <p:nvPr/>
        </p:nvSpPr>
        <p:spPr>
          <a:xfrm>
            <a:off x="475626" y="1455812"/>
            <a:ext cx="106680" cy="14624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51" name="TextBox 50">
            <a:extLst>
              <a:ext uri="{FF2B5EF4-FFF2-40B4-BE49-F238E27FC236}">
                <a16:creationId xmlns:a16="http://schemas.microsoft.com/office/drawing/2014/main" id="{05AFFAC4-0981-DD4F-9BB4-0B7561B8157F}"/>
              </a:ext>
            </a:extLst>
          </p:cNvPr>
          <p:cNvSpPr txBox="1">
            <a:spLocks/>
          </p:cNvSpPr>
          <p:nvPr/>
        </p:nvSpPr>
        <p:spPr>
          <a:xfrm>
            <a:off x="604657" y="1725282"/>
            <a:ext cx="678392"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2576B7"/>
                </a:solidFill>
                <a:effectLst/>
                <a:uLnTx/>
                <a:uFillTx/>
                <a:latin typeface="Montserrat SemiBold" pitchFamily="2" charset="77"/>
                <a:ea typeface="+mn-lt"/>
                <a:cs typeface="+mn-lt"/>
              </a:rPr>
              <a:t>01.</a:t>
            </a:r>
          </a:p>
        </p:txBody>
      </p:sp>
      <p:sp>
        <p:nvSpPr>
          <p:cNvPr id="27" name="TextBox 26">
            <a:extLst>
              <a:ext uri="{FF2B5EF4-FFF2-40B4-BE49-F238E27FC236}">
                <a16:creationId xmlns:a16="http://schemas.microsoft.com/office/drawing/2014/main" id="{87CE4E5F-27C1-A743-8058-463CE2E25E8C}"/>
              </a:ext>
            </a:extLst>
          </p:cNvPr>
          <p:cNvSpPr txBox="1">
            <a:spLocks/>
          </p:cNvSpPr>
          <p:nvPr/>
        </p:nvSpPr>
        <p:spPr>
          <a:xfrm>
            <a:off x="1416346" y="1541326"/>
            <a:ext cx="2601674"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77"/>
                <a:ea typeface="+mn-lt"/>
                <a:cs typeface="+mn-lt"/>
              </a:rPr>
              <a:t>Risk Overview &amp; Context</a:t>
            </a:r>
          </a:p>
        </p:txBody>
      </p:sp>
      <p:sp>
        <p:nvSpPr>
          <p:cNvPr id="28" name="Subtitle 2">
            <a:extLst>
              <a:ext uri="{FF2B5EF4-FFF2-40B4-BE49-F238E27FC236}">
                <a16:creationId xmlns:a16="http://schemas.microsoft.com/office/drawing/2014/main" id="{4087EA86-A9D0-5B43-B610-6937598860E0}"/>
              </a:ext>
            </a:extLst>
          </p:cNvPr>
          <p:cNvSpPr txBox="1">
            <a:spLocks/>
          </p:cNvSpPr>
          <p:nvPr/>
        </p:nvSpPr>
        <p:spPr>
          <a:xfrm>
            <a:off x="1412081" y="1903764"/>
            <a:ext cx="4408978" cy="97796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Summarize the primary risks you service desk AI use cases may face (e.g. hallucination, automation failure, service outage and data breach).</a:t>
            </a:r>
          </a:p>
          <a:p>
            <a:pPr algn="l">
              <a:lnSpc>
                <a:spcPts val="1750"/>
              </a:lnSpc>
              <a:buFontTx/>
              <a:defRPr/>
            </a:pPr>
            <a:r>
              <a:rPr kumimoji="0" lang="en-US" sz="1200" b="0" i="1" u="none" strike="noStrike" kern="1200" cap="none" spc="0" normalizeH="0" baseline="0" noProof="0">
                <a:ln>
                  <a:noFill/>
                </a:ln>
                <a:solidFill>
                  <a:srgbClr val="000000"/>
                </a:solidFill>
                <a:effectLst/>
                <a:uLnTx/>
                <a:uFillTx/>
                <a:latin typeface="+mn-lt"/>
                <a:ea typeface="+mn-lt"/>
                <a:cs typeface="+mn-lt"/>
              </a:rPr>
              <a:t>Example</a:t>
            </a:r>
            <a:r>
              <a:rPr kumimoji="0" lang="en-US" sz="1200" b="0" i="0" u="none" strike="noStrike" kern="1200" cap="none" spc="0" normalizeH="0" baseline="0" noProof="0">
                <a:ln>
                  <a:noFill/>
                </a:ln>
                <a:solidFill>
                  <a:srgbClr val="000000"/>
                </a:solidFill>
                <a:effectLst/>
                <a:uLnTx/>
                <a:uFillTx/>
                <a:latin typeface="+mn-lt"/>
                <a:ea typeface="+mn-lt"/>
                <a:cs typeface="+mn-lt"/>
              </a:rPr>
              <a:t>: </a:t>
            </a:r>
            <a:r>
              <a:rPr kumimoji="0" lang="en-US" sz="1200" b="0" i="1" u="none" strike="noStrike" kern="1200" cap="none" spc="0" normalizeH="0" baseline="0" noProof="0">
                <a:ln>
                  <a:noFill/>
                </a:ln>
                <a:solidFill>
                  <a:srgbClr val="494949"/>
                </a:solidFill>
                <a:effectLst/>
                <a:uLnTx/>
                <a:uFillTx/>
                <a:latin typeface="+mn-lt"/>
                <a:ea typeface="+mn-lt"/>
                <a:cs typeface="+mn-lt"/>
              </a:rPr>
              <a:t>“Potential bias in claim approvals if training data is unbalanced.”</a:t>
            </a:r>
            <a:endParaRPr kumimoji="0" lang="en-US" sz="1200" b="0" i="0" u="none" strike="noStrike" kern="1200" cap="none" spc="0" normalizeH="0" baseline="0" noProof="0">
              <a:ln>
                <a:noFill/>
              </a:ln>
              <a:solidFill>
                <a:srgbClr val="494949"/>
              </a:solidFill>
              <a:effectLst/>
              <a:uLnTx/>
              <a:uFillTx/>
              <a:latin typeface="+mn-lt"/>
              <a:ea typeface="+mn-lt"/>
              <a:cs typeface="+mn-lt"/>
            </a:endParaRPr>
          </a:p>
          <a:p>
            <a:pPr marL="0" marR="0" lvl="0" indent="0" algn="l" defTabSz="1087636" rtl="0" eaLnBrk="1" fontAlgn="auto" latinLnBrk="0" hangingPunct="1">
              <a:lnSpc>
                <a:spcPts val="1750"/>
              </a:lnSpc>
              <a:spcBef>
                <a:spcPct val="20000"/>
              </a:spcBef>
              <a:spcAft>
                <a:spcPts val="0"/>
              </a:spcAft>
              <a:buClrTx/>
              <a:buSzTx/>
              <a:buFont typeface="Arial"/>
              <a:buNone/>
              <a:tabLst/>
              <a:defRPr/>
            </a:pPr>
            <a:endParaRPr kumimoji="0" lang="en-US" sz="1200" b="0" i="0" u="none" strike="noStrike" kern="1200" cap="none" spc="0" normalizeH="0" baseline="0" noProof="0">
              <a:ln>
                <a:noFill/>
              </a:ln>
              <a:solidFill>
                <a:srgbClr val="000000"/>
              </a:solidFill>
              <a:effectLst/>
              <a:uLnTx/>
              <a:uFillTx/>
              <a:latin typeface="+mn-lt"/>
              <a:ea typeface="+mn-lt"/>
              <a:cs typeface="+mn-lt"/>
            </a:endParaRPr>
          </a:p>
        </p:txBody>
      </p:sp>
      <p:sp>
        <p:nvSpPr>
          <p:cNvPr id="18" name="Rectangle 17">
            <a:extLst>
              <a:ext uri="{FF2B5EF4-FFF2-40B4-BE49-F238E27FC236}">
                <a16:creationId xmlns:a16="http://schemas.microsoft.com/office/drawing/2014/main" id="{39AEBDBC-C655-D944-904D-F3F47E43173E}"/>
              </a:ext>
              <a:ext uri="{C183D7F6-B498-43B3-948B-1728B52AA6E4}">
                <adec:decorative xmlns:adec="http://schemas.microsoft.com/office/drawing/2017/decorative" val="1"/>
              </a:ext>
            </a:extLst>
          </p:cNvPr>
          <p:cNvSpPr>
            <a:spLocks/>
          </p:cNvSpPr>
          <p:nvPr/>
        </p:nvSpPr>
        <p:spPr>
          <a:xfrm>
            <a:off x="475627" y="3208451"/>
            <a:ext cx="5413148" cy="14624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19" name="Rectangle 18">
            <a:extLst>
              <a:ext uri="{FF2B5EF4-FFF2-40B4-BE49-F238E27FC236}">
                <a16:creationId xmlns:a16="http://schemas.microsoft.com/office/drawing/2014/main" id="{75A4132A-D29A-FD4B-A8F7-A75A3CE05515}"/>
              </a:ext>
              <a:ext uri="{C183D7F6-B498-43B3-948B-1728B52AA6E4}">
                <adec:decorative xmlns:adec="http://schemas.microsoft.com/office/drawing/2017/decorative" val="1"/>
              </a:ext>
            </a:extLst>
          </p:cNvPr>
          <p:cNvSpPr>
            <a:spLocks/>
          </p:cNvSpPr>
          <p:nvPr/>
        </p:nvSpPr>
        <p:spPr>
          <a:xfrm>
            <a:off x="475626" y="3208451"/>
            <a:ext cx="106680" cy="14624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58" name="TextBox 57">
            <a:extLst>
              <a:ext uri="{FF2B5EF4-FFF2-40B4-BE49-F238E27FC236}">
                <a16:creationId xmlns:a16="http://schemas.microsoft.com/office/drawing/2014/main" id="{1EA304F3-6D55-1A4B-B794-4A2A79050B76}"/>
              </a:ext>
            </a:extLst>
          </p:cNvPr>
          <p:cNvSpPr txBox="1">
            <a:spLocks/>
          </p:cNvSpPr>
          <p:nvPr/>
        </p:nvSpPr>
        <p:spPr>
          <a:xfrm>
            <a:off x="551882" y="3477921"/>
            <a:ext cx="763351"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15466D"/>
                </a:solidFill>
                <a:effectLst/>
                <a:uLnTx/>
                <a:uFillTx/>
                <a:latin typeface="Montserrat SemiBold" pitchFamily="2" charset="77"/>
                <a:ea typeface="+mn-lt"/>
                <a:cs typeface="+mn-lt"/>
              </a:rPr>
              <a:t>02.</a:t>
            </a:r>
          </a:p>
        </p:txBody>
      </p:sp>
      <p:sp>
        <p:nvSpPr>
          <p:cNvPr id="40" name="TextBox 39">
            <a:extLst>
              <a:ext uri="{FF2B5EF4-FFF2-40B4-BE49-F238E27FC236}">
                <a16:creationId xmlns:a16="http://schemas.microsoft.com/office/drawing/2014/main" id="{EAB19635-C2B9-6B48-9D36-8101FC031C87}"/>
              </a:ext>
            </a:extLst>
          </p:cNvPr>
          <p:cNvSpPr txBox="1">
            <a:spLocks/>
          </p:cNvSpPr>
          <p:nvPr/>
        </p:nvSpPr>
        <p:spPr>
          <a:xfrm>
            <a:off x="1395751" y="3293965"/>
            <a:ext cx="3807132"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77"/>
                <a:ea typeface="+mn-lt"/>
                <a:cs typeface="+mn-lt"/>
              </a:rPr>
              <a:t>Governance Roles &amp; Responsibilities</a:t>
            </a:r>
          </a:p>
        </p:txBody>
      </p:sp>
      <p:sp>
        <p:nvSpPr>
          <p:cNvPr id="41" name="Subtitle 2">
            <a:extLst>
              <a:ext uri="{FF2B5EF4-FFF2-40B4-BE49-F238E27FC236}">
                <a16:creationId xmlns:a16="http://schemas.microsoft.com/office/drawing/2014/main" id="{86F9C560-072D-6F43-8DE7-C0D1506B32CF}"/>
              </a:ext>
            </a:extLst>
          </p:cNvPr>
          <p:cNvSpPr txBox="1">
            <a:spLocks/>
          </p:cNvSpPr>
          <p:nvPr/>
        </p:nvSpPr>
        <p:spPr>
          <a:xfrm>
            <a:off x="1412081" y="3638293"/>
            <a:ext cx="4408978" cy="1208792"/>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List whoever is involved in implementation of AI use cases, from system owners to cybersecurity teams.</a:t>
            </a:r>
          </a:p>
          <a:p>
            <a:pPr algn="l">
              <a:lnSpc>
                <a:spcPts val="1750"/>
              </a:lnSpc>
              <a:buFontTx/>
              <a:defRPr/>
            </a:pPr>
            <a:r>
              <a:rPr kumimoji="0" lang="en-US" sz="1200" b="0" i="1" u="none" strike="noStrike" kern="1200" cap="none" spc="0" normalizeH="0" baseline="0" noProof="0">
                <a:ln>
                  <a:noFill/>
                </a:ln>
                <a:solidFill>
                  <a:srgbClr val="000000"/>
                </a:solidFill>
                <a:effectLst/>
                <a:uLnTx/>
                <a:uFillTx/>
                <a:latin typeface="+mn-lt"/>
                <a:ea typeface="+mn-lt"/>
                <a:cs typeface="+mn-lt"/>
              </a:rPr>
              <a:t>Example</a:t>
            </a:r>
            <a:r>
              <a:rPr kumimoji="0" lang="en-US" sz="1200" b="0" i="0" u="none" strike="noStrike" kern="1200" cap="none" spc="0" normalizeH="0" baseline="0" noProof="0">
                <a:ln>
                  <a:noFill/>
                </a:ln>
                <a:solidFill>
                  <a:srgbClr val="000000"/>
                </a:solidFill>
                <a:effectLst/>
                <a:uLnTx/>
                <a:uFillTx/>
                <a:latin typeface="+mn-lt"/>
                <a:ea typeface="+mn-lt"/>
                <a:cs typeface="+mn-lt"/>
              </a:rPr>
              <a:t>: </a:t>
            </a:r>
            <a:r>
              <a:rPr kumimoji="0" lang="en-US" sz="1200" b="0" i="1" u="none" strike="noStrike" kern="1200" cap="none" spc="0" normalizeH="0" baseline="0" noProof="0">
                <a:ln>
                  <a:noFill/>
                </a:ln>
                <a:solidFill>
                  <a:srgbClr val="494949"/>
                </a:solidFill>
                <a:effectLst/>
                <a:uLnTx/>
                <a:uFillTx/>
                <a:latin typeface="+mn-lt"/>
                <a:ea typeface="+mn-lt"/>
                <a:cs typeface="+mn-lt"/>
              </a:rPr>
              <a:t>“AI Steering Committee (Executive Sponsor, Legal Rep, CX Lead); Data Security Officer responsible for encryption policies.”</a:t>
            </a:r>
            <a:endParaRPr kumimoji="0" lang="en-US" sz="1200" b="0" i="0" u="none" strike="noStrike" kern="1200" cap="none" spc="0" normalizeH="0" baseline="0" noProof="0">
              <a:ln>
                <a:noFill/>
              </a:ln>
              <a:solidFill>
                <a:srgbClr val="494949"/>
              </a:solidFill>
              <a:effectLst/>
              <a:uLnTx/>
              <a:uFillTx/>
              <a:latin typeface="+mn-lt"/>
              <a:ea typeface="+mn-lt"/>
              <a:cs typeface="+mn-lt"/>
            </a:endParaRPr>
          </a:p>
          <a:p>
            <a:pPr marL="0" marR="0" lvl="0" indent="0" algn="l" defTabSz="1087636" rtl="0" eaLnBrk="1" fontAlgn="auto" latinLnBrk="0" hangingPunct="1">
              <a:lnSpc>
                <a:spcPts val="1750"/>
              </a:lnSpc>
              <a:spcBef>
                <a:spcPct val="20000"/>
              </a:spcBef>
              <a:spcAft>
                <a:spcPts val="0"/>
              </a:spcAft>
              <a:buClrTx/>
              <a:buSzTx/>
              <a:buFont typeface="Arial"/>
              <a:buNone/>
              <a:tabLst/>
              <a:defRPr/>
            </a:pPr>
            <a:endParaRPr kumimoji="0" lang="en-US" sz="1200" b="0" i="0" u="none" strike="noStrike" kern="1200" cap="none" spc="0" normalizeH="0" baseline="0" noProof="0">
              <a:ln>
                <a:noFill/>
              </a:ln>
              <a:solidFill>
                <a:srgbClr val="000000"/>
              </a:solidFill>
              <a:effectLst/>
              <a:uLnTx/>
              <a:uFillTx/>
              <a:latin typeface="+mn-lt"/>
              <a:ea typeface="+mn-lt"/>
              <a:cs typeface="+mn-lt"/>
            </a:endParaRPr>
          </a:p>
        </p:txBody>
      </p:sp>
      <p:sp>
        <p:nvSpPr>
          <p:cNvPr id="8" name="Rectangle 7">
            <a:extLst>
              <a:ext uri="{FF2B5EF4-FFF2-40B4-BE49-F238E27FC236}">
                <a16:creationId xmlns:a16="http://schemas.microsoft.com/office/drawing/2014/main" id="{35963F27-EB2E-284F-8D10-B3E39224D6AF}"/>
              </a:ext>
              <a:ext uri="{C183D7F6-B498-43B3-948B-1728B52AA6E4}">
                <adec:decorative xmlns:adec="http://schemas.microsoft.com/office/drawing/2017/decorative" val="1"/>
              </a:ext>
            </a:extLst>
          </p:cNvPr>
          <p:cNvSpPr>
            <a:spLocks/>
          </p:cNvSpPr>
          <p:nvPr/>
        </p:nvSpPr>
        <p:spPr>
          <a:xfrm>
            <a:off x="475627" y="4875527"/>
            <a:ext cx="5413148" cy="14624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9" name="Rectangle 8">
            <a:extLst>
              <a:ext uri="{FF2B5EF4-FFF2-40B4-BE49-F238E27FC236}">
                <a16:creationId xmlns:a16="http://schemas.microsoft.com/office/drawing/2014/main" id="{ED6D64D4-C9B2-E24E-A2F7-D5D6C47C394A}"/>
              </a:ext>
              <a:ext uri="{C183D7F6-B498-43B3-948B-1728B52AA6E4}">
                <adec:decorative xmlns:adec="http://schemas.microsoft.com/office/drawing/2017/decorative" val="1"/>
              </a:ext>
            </a:extLst>
          </p:cNvPr>
          <p:cNvSpPr>
            <a:spLocks/>
          </p:cNvSpPr>
          <p:nvPr/>
        </p:nvSpPr>
        <p:spPr>
          <a:xfrm>
            <a:off x="475626" y="4875527"/>
            <a:ext cx="106680" cy="1462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52" name="TextBox 51">
            <a:extLst>
              <a:ext uri="{FF2B5EF4-FFF2-40B4-BE49-F238E27FC236}">
                <a16:creationId xmlns:a16="http://schemas.microsoft.com/office/drawing/2014/main" id="{440BAA21-A40B-434E-9BFE-D373C969A63E}"/>
              </a:ext>
            </a:extLst>
          </p:cNvPr>
          <p:cNvSpPr txBox="1">
            <a:spLocks/>
          </p:cNvSpPr>
          <p:nvPr/>
        </p:nvSpPr>
        <p:spPr>
          <a:xfrm>
            <a:off x="562179" y="5144997"/>
            <a:ext cx="763351"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5090C4"/>
                </a:solidFill>
                <a:effectLst/>
                <a:uLnTx/>
                <a:uFillTx/>
                <a:latin typeface="Montserrat SemiBold" pitchFamily="2" charset="77"/>
                <a:ea typeface="+mn-lt"/>
                <a:cs typeface="+mn-lt"/>
              </a:rPr>
              <a:t>03.</a:t>
            </a:r>
          </a:p>
        </p:txBody>
      </p:sp>
      <p:sp>
        <p:nvSpPr>
          <p:cNvPr id="31" name="TextBox 30">
            <a:extLst>
              <a:ext uri="{FF2B5EF4-FFF2-40B4-BE49-F238E27FC236}">
                <a16:creationId xmlns:a16="http://schemas.microsoft.com/office/drawing/2014/main" id="{DD010922-A32C-0041-BC78-7D9528E8E59F}"/>
              </a:ext>
            </a:extLst>
          </p:cNvPr>
          <p:cNvSpPr txBox="1">
            <a:spLocks/>
          </p:cNvSpPr>
          <p:nvPr/>
        </p:nvSpPr>
        <p:spPr>
          <a:xfrm>
            <a:off x="1416346" y="4961041"/>
            <a:ext cx="3975447"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77"/>
                <a:ea typeface="+mn-lt"/>
                <a:cs typeface="+mn-lt"/>
              </a:rPr>
              <a:t>Key Regulations &amp; Applicable Policies</a:t>
            </a:r>
          </a:p>
        </p:txBody>
      </p:sp>
      <p:sp>
        <p:nvSpPr>
          <p:cNvPr id="32" name="Subtitle 2">
            <a:extLst>
              <a:ext uri="{FF2B5EF4-FFF2-40B4-BE49-F238E27FC236}">
                <a16:creationId xmlns:a16="http://schemas.microsoft.com/office/drawing/2014/main" id="{9038B488-F6E0-A043-BC64-1F5698EEAC8B}"/>
              </a:ext>
            </a:extLst>
          </p:cNvPr>
          <p:cNvSpPr txBox="1">
            <a:spLocks/>
          </p:cNvSpPr>
          <p:nvPr/>
        </p:nvSpPr>
        <p:spPr>
          <a:xfrm>
            <a:off x="1412081" y="5323479"/>
            <a:ext cx="4408978" cy="94045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Note any regulatory laws such as GDPR and HIPAA, internal ITSM standards such as ITIL and COBIT, and ethical AI policies.</a:t>
            </a:r>
          </a:p>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mn-lt"/>
                <a:ea typeface="+mn-lt"/>
                <a:cs typeface="+mn-lt"/>
              </a:rPr>
              <a:t>Example</a:t>
            </a:r>
            <a:r>
              <a:rPr kumimoji="0" lang="en-US" sz="1200" b="0" i="0" u="none" strike="noStrike" kern="1200" cap="none" spc="0" normalizeH="0" baseline="0" noProof="0">
                <a:ln>
                  <a:noFill/>
                </a:ln>
                <a:solidFill>
                  <a:srgbClr val="000000"/>
                </a:solidFill>
                <a:effectLst/>
                <a:uLnTx/>
                <a:uFillTx/>
                <a:latin typeface="+mn-lt"/>
                <a:ea typeface="+mn-lt"/>
                <a:cs typeface="+mn-lt"/>
              </a:rPr>
              <a:t>: </a:t>
            </a:r>
            <a:r>
              <a:rPr kumimoji="0" lang="en-US" sz="1200" b="0" i="1" u="none" strike="noStrike" kern="1200" cap="none" spc="0" normalizeH="0" baseline="0" noProof="0">
                <a:ln>
                  <a:noFill/>
                </a:ln>
                <a:solidFill>
                  <a:srgbClr val="494949"/>
                </a:solidFill>
                <a:effectLst/>
                <a:uLnTx/>
                <a:uFillTx/>
                <a:latin typeface="+mn-lt"/>
                <a:ea typeface="+mn-lt"/>
                <a:cs typeface="+mn-lt"/>
              </a:rPr>
              <a:t>“Must adhere to regional data retention limits; comply with explainability requirements for automated decisions.”</a:t>
            </a:r>
            <a:endParaRPr kumimoji="0" lang="en-US" sz="1200" b="0" i="0" u="none" strike="noStrike" kern="1200" cap="none" spc="0" normalizeH="0" baseline="0" noProof="0">
              <a:ln>
                <a:noFill/>
              </a:ln>
              <a:solidFill>
                <a:srgbClr val="000000"/>
              </a:solidFill>
              <a:effectLst/>
              <a:uLnTx/>
              <a:uFillTx/>
              <a:latin typeface="+mn-lt"/>
              <a:ea typeface="+mn-lt"/>
              <a:cs typeface="+mn-lt"/>
            </a:endParaRPr>
          </a:p>
        </p:txBody>
      </p:sp>
      <p:sp>
        <p:nvSpPr>
          <p:cNvPr id="20" name="Rectangle 19">
            <a:extLst>
              <a:ext uri="{FF2B5EF4-FFF2-40B4-BE49-F238E27FC236}">
                <a16:creationId xmlns:a16="http://schemas.microsoft.com/office/drawing/2014/main" id="{806D2A4F-99BA-7849-AD5E-F70A11DBFD5A}"/>
              </a:ext>
              <a:ext uri="{C183D7F6-B498-43B3-948B-1728B52AA6E4}">
                <adec:decorative xmlns:adec="http://schemas.microsoft.com/office/drawing/2017/decorative" val="1"/>
              </a:ext>
            </a:extLst>
          </p:cNvPr>
          <p:cNvSpPr>
            <a:spLocks/>
          </p:cNvSpPr>
          <p:nvPr/>
        </p:nvSpPr>
        <p:spPr>
          <a:xfrm>
            <a:off x="6411423" y="1455812"/>
            <a:ext cx="5413148" cy="13310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21" name="Rectangle 20">
            <a:extLst>
              <a:ext uri="{FF2B5EF4-FFF2-40B4-BE49-F238E27FC236}">
                <a16:creationId xmlns:a16="http://schemas.microsoft.com/office/drawing/2014/main" id="{2EC580BA-0EFB-0D46-8738-FE9719B711D1}"/>
              </a:ext>
              <a:ext uri="{C183D7F6-B498-43B3-948B-1728B52AA6E4}">
                <adec:decorative xmlns:adec="http://schemas.microsoft.com/office/drawing/2017/decorative" val="1"/>
              </a:ext>
            </a:extLst>
          </p:cNvPr>
          <p:cNvSpPr>
            <a:spLocks/>
          </p:cNvSpPr>
          <p:nvPr/>
        </p:nvSpPr>
        <p:spPr>
          <a:xfrm>
            <a:off x="6411422" y="1455812"/>
            <a:ext cx="106680" cy="13310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59" name="TextBox 58">
            <a:extLst>
              <a:ext uri="{FF2B5EF4-FFF2-40B4-BE49-F238E27FC236}">
                <a16:creationId xmlns:a16="http://schemas.microsoft.com/office/drawing/2014/main" id="{3E1175E7-3E64-6644-AFC0-205E69F36128}"/>
              </a:ext>
            </a:extLst>
          </p:cNvPr>
          <p:cNvSpPr txBox="1">
            <a:spLocks/>
          </p:cNvSpPr>
          <p:nvPr/>
        </p:nvSpPr>
        <p:spPr>
          <a:xfrm>
            <a:off x="6469243" y="1725282"/>
            <a:ext cx="800219"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299C47"/>
                </a:solidFill>
                <a:effectLst/>
                <a:uLnTx/>
                <a:uFillTx/>
                <a:latin typeface="Montserrat SemiBold" pitchFamily="2" charset="77"/>
                <a:ea typeface="+mn-lt"/>
                <a:cs typeface="+mn-lt"/>
              </a:rPr>
              <a:t>04.</a:t>
            </a:r>
          </a:p>
        </p:txBody>
      </p:sp>
      <p:sp>
        <p:nvSpPr>
          <p:cNvPr id="43" name="TextBox 42">
            <a:extLst>
              <a:ext uri="{FF2B5EF4-FFF2-40B4-BE49-F238E27FC236}">
                <a16:creationId xmlns:a16="http://schemas.microsoft.com/office/drawing/2014/main" id="{145FD60B-7342-9B4F-B46C-1BF37DB200D7}"/>
              </a:ext>
            </a:extLst>
          </p:cNvPr>
          <p:cNvSpPr txBox="1">
            <a:spLocks/>
          </p:cNvSpPr>
          <p:nvPr/>
        </p:nvSpPr>
        <p:spPr>
          <a:xfrm>
            <a:off x="7331547" y="1541326"/>
            <a:ext cx="4281621"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77"/>
                <a:ea typeface="+mn-lt"/>
                <a:cs typeface="+mn-lt"/>
              </a:rPr>
              <a:t>Risk Mitigation &amp; Oversight Mechanisms</a:t>
            </a:r>
          </a:p>
        </p:txBody>
      </p:sp>
      <p:sp>
        <p:nvSpPr>
          <p:cNvPr id="44" name="Subtitle 2">
            <a:extLst>
              <a:ext uri="{FF2B5EF4-FFF2-40B4-BE49-F238E27FC236}">
                <a16:creationId xmlns:a16="http://schemas.microsoft.com/office/drawing/2014/main" id="{13B74239-0226-7948-8D12-128A52FE5D9C}"/>
              </a:ext>
            </a:extLst>
          </p:cNvPr>
          <p:cNvSpPr txBox="1">
            <a:spLocks/>
          </p:cNvSpPr>
          <p:nvPr/>
        </p:nvSpPr>
        <p:spPr>
          <a:xfrm>
            <a:off x="7327282" y="1903764"/>
            <a:ext cx="4408978" cy="97796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Describe how risks will be identified, escalated, and managed over time.</a:t>
            </a:r>
          </a:p>
          <a:p>
            <a:pPr algn="l">
              <a:lnSpc>
                <a:spcPts val="1750"/>
              </a:lnSpc>
              <a:buFontTx/>
              <a:defRPr/>
            </a:pPr>
            <a:r>
              <a:rPr kumimoji="0" lang="en-US" sz="1200" b="0" i="1" u="none" strike="noStrike" kern="1200" cap="none" spc="0" normalizeH="0" baseline="0" noProof="0">
                <a:ln>
                  <a:noFill/>
                </a:ln>
                <a:solidFill>
                  <a:srgbClr val="000000"/>
                </a:solidFill>
                <a:effectLst/>
                <a:uLnTx/>
                <a:uFillTx/>
                <a:latin typeface="+mn-lt"/>
                <a:ea typeface="+mn-lt"/>
                <a:cs typeface="+mn-lt"/>
              </a:rPr>
              <a:t>Example</a:t>
            </a:r>
            <a:r>
              <a:rPr kumimoji="0" lang="en-US" sz="1200" b="0" i="0" u="none" strike="noStrike" kern="1200" cap="none" spc="0" normalizeH="0" baseline="0" noProof="0">
                <a:ln>
                  <a:noFill/>
                </a:ln>
                <a:solidFill>
                  <a:srgbClr val="000000"/>
                </a:solidFill>
                <a:effectLst/>
                <a:uLnTx/>
                <a:uFillTx/>
                <a:latin typeface="+mn-lt"/>
                <a:ea typeface="+mn-lt"/>
                <a:cs typeface="+mn-lt"/>
              </a:rPr>
              <a:t>: </a:t>
            </a:r>
            <a:r>
              <a:rPr kumimoji="0" lang="en-US" sz="1200" b="0" i="1" u="none" strike="noStrike" kern="1200" cap="none" spc="0" normalizeH="0" baseline="0" noProof="0">
                <a:ln>
                  <a:noFill/>
                </a:ln>
                <a:solidFill>
                  <a:srgbClr val="494949"/>
                </a:solidFill>
                <a:effectLst/>
                <a:uLnTx/>
                <a:uFillTx/>
                <a:latin typeface="+mn-lt"/>
                <a:ea typeface="+mn-lt"/>
                <a:cs typeface="+mn-lt"/>
              </a:rPr>
              <a:t>“Monthly audits of AI suggestions’ accuracy and fairness; immediate escalation path for privacy breaches.”</a:t>
            </a:r>
            <a:endParaRPr kumimoji="0" lang="en-US" sz="1200" b="0" i="0" u="none" strike="noStrike" kern="1200" cap="none" spc="0" normalizeH="0" baseline="0" noProof="0">
              <a:ln>
                <a:noFill/>
              </a:ln>
              <a:solidFill>
                <a:srgbClr val="494949"/>
              </a:solidFill>
              <a:effectLst/>
              <a:uLnTx/>
              <a:uFillTx/>
              <a:latin typeface="+mn-lt"/>
              <a:ea typeface="+mn-lt"/>
              <a:cs typeface="+mn-lt"/>
            </a:endParaRPr>
          </a:p>
          <a:p>
            <a:pPr marL="0" marR="0" lvl="0" indent="0" algn="l" defTabSz="1087636" rtl="0" eaLnBrk="1" fontAlgn="auto" latinLnBrk="0" hangingPunct="1">
              <a:lnSpc>
                <a:spcPts val="1750"/>
              </a:lnSpc>
              <a:spcBef>
                <a:spcPct val="20000"/>
              </a:spcBef>
              <a:spcAft>
                <a:spcPts val="0"/>
              </a:spcAft>
              <a:buClrTx/>
              <a:buSzTx/>
              <a:buFont typeface="Arial"/>
              <a:buNone/>
              <a:tabLst/>
              <a:defRPr/>
            </a:pPr>
            <a:endParaRPr kumimoji="0" lang="en-US" sz="1200" b="0" i="0" u="none" strike="noStrike" kern="1200" cap="none" spc="0" normalizeH="0" baseline="0" noProof="0">
              <a:ln>
                <a:noFill/>
              </a:ln>
              <a:solidFill>
                <a:srgbClr val="000000"/>
              </a:solidFill>
              <a:effectLst/>
              <a:uLnTx/>
              <a:uFillTx/>
              <a:latin typeface="+mn-lt"/>
              <a:ea typeface="+mn-lt"/>
              <a:cs typeface="+mn-lt"/>
            </a:endParaRPr>
          </a:p>
        </p:txBody>
      </p:sp>
      <p:sp>
        <p:nvSpPr>
          <p:cNvPr id="11" name="Rectangle 10">
            <a:extLst>
              <a:ext uri="{FF2B5EF4-FFF2-40B4-BE49-F238E27FC236}">
                <a16:creationId xmlns:a16="http://schemas.microsoft.com/office/drawing/2014/main" id="{258371CE-2710-C04C-8781-370237E90F51}"/>
              </a:ext>
              <a:ext uri="{C183D7F6-B498-43B3-948B-1728B52AA6E4}">
                <adec:decorative xmlns:adec="http://schemas.microsoft.com/office/drawing/2017/decorative" val="1"/>
              </a:ext>
            </a:extLst>
          </p:cNvPr>
          <p:cNvSpPr>
            <a:spLocks/>
          </p:cNvSpPr>
          <p:nvPr/>
        </p:nvSpPr>
        <p:spPr>
          <a:xfrm>
            <a:off x="6411422" y="3208451"/>
            <a:ext cx="5413148" cy="14624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12" name="Rectangle 11">
            <a:extLst>
              <a:ext uri="{FF2B5EF4-FFF2-40B4-BE49-F238E27FC236}">
                <a16:creationId xmlns:a16="http://schemas.microsoft.com/office/drawing/2014/main" id="{1BC96A62-31FD-3C46-94AC-259FFD2CFBE7}"/>
              </a:ext>
              <a:ext uri="{C183D7F6-B498-43B3-948B-1728B52AA6E4}">
                <adec:decorative xmlns:adec="http://schemas.microsoft.com/office/drawing/2017/decorative" val="1"/>
              </a:ext>
            </a:extLst>
          </p:cNvPr>
          <p:cNvSpPr>
            <a:spLocks/>
          </p:cNvSpPr>
          <p:nvPr/>
        </p:nvSpPr>
        <p:spPr>
          <a:xfrm>
            <a:off x="6411421" y="3208451"/>
            <a:ext cx="106680" cy="1462492"/>
          </a:xfrm>
          <a:prstGeom prst="rect">
            <a:avLst/>
          </a:prstGeom>
          <a:solidFill>
            <a:schemeClr val="tx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53" name="TextBox 52">
            <a:extLst>
              <a:ext uri="{FF2B5EF4-FFF2-40B4-BE49-F238E27FC236}">
                <a16:creationId xmlns:a16="http://schemas.microsoft.com/office/drawing/2014/main" id="{3911BDDE-2F6B-4B48-AF5D-039CAB3F1E92}"/>
              </a:ext>
            </a:extLst>
          </p:cNvPr>
          <p:cNvSpPr txBox="1">
            <a:spLocks/>
          </p:cNvSpPr>
          <p:nvPr/>
        </p:nvSpPr>
        <p:spPr>
          <a:xfrm>
            <a:off x="6497974" y="3477921"/>
            <a:ext cx="763351"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15466D"/>
                </a:solidFill>
                <a:effectLst/>
                <a:uLnTx/>
                <a:uFillTx/>
                <a:latin typeface="Montserrat SemiBold" pitchFamily="2" charset="77"/>
                <a:ea typeface="+mn-lt"/>
                <a:cs typeface="+mn-lt"/>
              </a:rPr>
              <a:t>05.</a:t>
            </a:r>
          </a:p>
        </p:txBody>
      </p:sp>
      <p:sp>
        <p:nvSpPr>
          <p:cNvPr id="34" name="TextBox 33">
            <a:extLst>
              <a:ext uri="{FF2B5EF4-FFF2-40B4-BE49-F238E27FC236}">
                <a16:creationId xmlns:a16="http://schemas.microsoft.com/office/drawing/2014/main" id="{995EADA0-511C-5C46-A9B5-198F0F946519}"/>
              </a:ext>
            </a:extLst>
          </p:cNvPr>
          <p:cNvSpPr txBox="1">
            <a:spLocks/>
          </p:cNvSpPr>
          <p:nvPr/>
        </p:nvSpPr>
        <p:spPr>
          <a:xfrm>
            <a:off x="7352141" y="3293965"/>
            <a:ext cx="3271729"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lumMod val="50000"/>
                  </a:srgbClr>
                </a:solidFill>
                <a:effectLst/>
                <a:uLnTx/>
                <a:uFillTx/>
                <a:latin typeface="Montserrat SemiBold" pitchFamily="2" charset="77"/>
                <a:ea typeface="+mn-lt"/>
                <a:cs typeface="+mn-lt"/>
              </a:rPr>
              <a:t>Documentation &amp; Traceability</a:t>
            </a:r>
          </a:p>
        </p:txBody>
      </p:sp>
      <p:sp>
        <p:nvSpPr>
          <p:cNvPr id="35" name="Subtitle 2">
            <a:extLst>
              <a:ext uri="{FF2B5EF4-FFF2-40B4-BE49-F238E27FC236}">
                <a16:creationId xmlns:a16="http://schemas.microsoft.com/office/drawing/2014/main" id="{967650EF-EDA8-0E44-BE38-27F3335D9F38}"/>
              </a:ext>
            </a:extLst>
          </p:cNvPr>
          <p:cNvSpPr txBox="1">
            <a:spLocks/>
          </p:cNvSpPr>
          <p:nvPr/>
        </p:nvSpPr>
        <p:spPr>
          <a:xfrm>
            <a:off x="7347876" y="3656403"/>
            <a:ext cx="4408978" cy="97796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Outline how AI decisions will be logged and maintained.</a:t>
            </a:r>
          </a:p>
          <a:p>
            <a:pPr algn="l">
              <a:lnSpc>
                <a:spcPts val="1750"/>
              </a:lnSpc>
              <a:buFontTx/>
              <a:defRPr/>
            </a:pPr>
            <a:r>
              <a:rPr kumimoji="0" lang="en-US" sz="1200" b="0" i="1" u="none" strike="noStrike" kern="1200" cap="none" spc="0" normalizeH="0" baseline="0" noProof="0">
                <a:ln>
                  <a:noFill/>
                </a:ln>
                <a:solidFill>
                  <a:srgbClr val="000000"/>
                </a:solidFill>
                <a:effectLst/>
                <a:uLnTx/>
                <a:uFillTx/>
                <a:latin typeface="+mn-lt"/>
                <a:ea typeface="+mn-lt"/>
                <a:cs typeface="+mn-lt"/>
              </a:rPr>
              <a:t>Example</a:t>
            </a:r>
            <a:r>
              <a:rPr kumimoji="0" lang="en-US" sz="1200" b="0" i="0" u="none" strike="noStrike" kern="1200" cap="none" spc="0" normalizeH="0" baseline="0" noProof="0">
                <a:ln>
                  <a:noFill/>
                </a:ln>
                <a:solidFill>
                  <a:srgbClr val="000000"/>
                </a:solidFill>
                <a:effectLst/>
                <a:uLnTx/>
                <a:uFillTx/>
                <a:latin typeface="+mn-lt"/>
                <a:ea typeface="+mn-lt"/>
                <a:cs typeface="+mn-lt"/>
              </a:rPr>
              <a:t>: </a:t>
            </a:r>
            <a:r>
              <a:rPr kumimoji="0" lang="en-US" sz="1200" b="0" i="1" u="none" strike="noStrike" kern="1200" cap="none" spc="0" normalizeH="0" baseline="0" noProof="0">
                <a:ln>
                  <a:noFill/>
                </a:ln>
                <a:solidFill>
                  <a:srgbClr val="494949"/>
                </a:solidFill>
                <a:effectLst/>
                <a:uLnTx/>
                <a:uFillTx/>
                <a:latin typeface="+mn-lt"/>
                <a:ea typeface="+mn-lt"/>
                <a:cs typeface="+mn-lt"/>
              </a:rPr>
              <a:t>“Maintain a version history for AI models, capturing training data sources and major parameter changes.”</a:t>
            </a:r>
            <a:endParaRPr kumimoji="0" lang="en-US" sz="1200" b="0" i="0" u="none" strike="noStrike" kern="1200" cap="none" spc="0" normalizeH="0" baseline="0" noProof="0">
              <a:ln>
                <a:noFill/>
              </a:ln>
              <a:solidFill>
                <a:srgbClr val="494949"/>
              </a:solidFill>
              <a:effectLst/>
              <a:uLnTx/>
              <a:uFillTx/>
              <a:latin typeface="+mn-lt"/>
              <a:ea typeface="+mn-lt"/>
              <a:cs typeface="+mn-lt"/>
            </a:endParaRPr>
          </a:p>
          <a:p>
            <a:pPr marL="0" marR="0" lvl="0" indent="0" algn="l" defTabSz="1087636" rtl="0" eaLnBrk="1" fontAlgn="auto" latinLnBrk="0" hangingPunct="1">
              <a:lnSpc>
                <a:spcPts val="1750"/>
              </a:lnSpc>
              <a:spcBef>
                <a:spcPct val="20000"/>
              </a:spcBef>
              <a:spcAft>
                <a:spcPts val="0"/>
              </a:spcAft>
              <a:buClrTx/>
              <a:buSzTx/>
              <a:buFont typeface="Arial"/>
              <a:buNone/>
              <a:tabLst/>
              <a:defRPr/>
            </a:pPr>
            <a:endParaRPr kumimoji="0" lang="en-US" sz="1200" b="0" i="0" u="none" strike="noStrike" kern="1200" cap="none" spc="0" normalizeH="0" baseline="0" noProof="0">
              <a:ln>
                <a:noFill/>
              </a:ln>
              <a:solidFill>
                <a:srgbClr val="000000"/>
              </a:solidFill>
              <a:effectLst/>
              <a:uLnTx/>
              <a:uFillTx/>
              <a:latin typeface="+mn-lt"/>
              <a:ea typeface="+mn-lt"/>
              <a:cs typeface="+mn-lt"/>
            </a:endParaRPr>
          </a:p>
        </p:txBody>
      </p:sp>
      <p:sp>
        <p:nvSpPr>
          <p:cNvPr id="22" name="Rectangle 21">
            <a:extLst>
              <a:ext uri="{FF2B5EF4-FFF2-40B4-BE49-F238E27FC236}">
                <a16:creationId xmlns:a16="http://schemas.microsoft.com/office/drawing/2014/main" id="{12DFC44C-9202-2648-BFF0-ADE5EA92CB26}"/>
              </a:ext>
              <a:ext uri="{C183D7F6-B498-43B3-948B-1728B52AA6E4}">
                <adec:decorative xmlns:adec="http://schemas.microsoft.com/office/drawing/2017/decorative" val="1"/>
              </a:ext>
            </a:extLst>
          </p:cNvPr>
          <p:cNvSpPr>
            <a:spLocks/>
          </p:cNvSpPr>
          <p:nvPr/>
        </p:nvSpPr>
        <p:spPr>
          <a:xfrm>
            <a:off x="6411424" y="4866613"/>
            <a:ext cx="5413148" cy="14624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23" name="Rectangle 22">
            <a:extLst>
              <a:ext uri="{FF2B5EF4-FFF2-40B4-BE49-F238E27FC236}">
                <a16:creationId xmlns:a16="http://schemas.microsoft.com/office/drawing/2014/main" id="{5EE33211-F490-9047-A864-73933ED5AC02}"/>
              </a:ext>
              <a:ext uri="{C183D7F6-B498-43B3-948B-1728B52AA6E4}">
                <adec:decorative xmlns:adec="http://schemas.microsoft.com/office/drawing/2017/decorative" val="1"/>
              </a:ext>
            </a:extLst>
          </p:cNvPr>
          <p:cNvSpPr>
            <a:spLocks/>
          </p:cNvSpPr>
          <p:nvPr/>
        </p:nvSpPr>
        <p:spPr>
          <a:xfrm>
            <a:off x="6411423" y="4866613"/>
            <a:ext cx="106680" cy="14624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60" name="TextBox 59">
            <a:extLst>
              <a:ext uri="{FF2B5EF4-FFF2-40B4-BE49-F238E27FC236}">
                <a16:creationId xmlns:a16="http://schemas.microsoft.com/office/drawing/2014/main" id="{12050EC7-A12D-844A-A685-09C3C832AD9A}"/>
              </a:ext>
            </a:extLst>
          </p:cNvPr>
          <p:cNvSpPr txBox="1">
            <a:spLocks/>
          </p:cNvSpPr>
          <p:nvPr/>
        </p:nvSpPr>
        <p:spPr>
          <a:xfrm>
            <a:off x="6479664" y="5136083"/>
            <a:ext cx="779381"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494A4A"/>
                </a:solidFill>
                <a:effectLst/>
                <a:uLnTx/>
                <a:uFillTx/>
                <a:latin typeface="Montserrat SemiBold" pitchFamily="2" charset="77"/>
                <a:ea typeface="+mn-lt"/>
                <a:cs typeface="+mn-lt"/>
              </a:rPr>
              <a:t>06.</a:t>
            </a:r>
          </a:p>
        </p:txBody>
      </p:sp>
      <p:sp>
        <p:nvSpPr>
          <p:cNvPr id="46" name="TextBox 45">
            <a:extLst>
              <a:ext uri="{FF2B5EF4-FFF2-40B4-BE49-F238E27FC236}">
                <a16:creationId xmlns:a16="http://schemas.microsoft.com/office/drawing/2014/main" id="{836BF0C5-601C-9A40-97BE-0BFFC5D9ADA9}"/>
              </a:ext>
            </a:extLst>
          </p:cNvPr>
          <p:cNvSpPr txBox="1">
            <a:spLocks/>
          </p:cNvSpPr>
          <p:nvPr/>
        </p:nvSpPr>
        <p:spPr>
          <a:xfrm>
            <a:off x="7327282" y="4969381"/>
            <a:ext cx="2393284"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77"/>
                <a:ea typeface="+mn-lt"/>
                <a:cs typeface="+mn-lt"/>
              </a:rPr>
              <a:t>Ongoing Review Cycle</a:t>
            </a:r>
          </a:p>
        </p:txBody>
      </p:sp>
      <p:sp>
        <p:nvSpPr>
          <p:cNvPr id="47" name="Subtitle 2">
            <a:extLst>
              <a:ext uri="{FF2B5EF4-FFF2-40B4-BE49-F238E27FC236}">
                <a16:creationId xmlns:a16="http://schemas.microsoft.com/office/drawing/2014/main" id="{4A61F084-524F-7C4A-9C08-3DE3417853A8}"/>
              </a:ext>
            </a:extLst>
          </p:cNvPr>
          <p:cNvSpPr txBox="1">
            <a:spLocks/>
          </p:cNvSpPr>
          <p:nvPr/>
        </p:nvSpPr>
        <p:spPr>
          <a:xfrm>
            <a:off x="7327283" y="5314565"/>
            <a:ext cx="4408978" cy="94045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Indicate how frequently you’ll review risk logs, compliance status, and governance practices.</a:t>
            </a:r>
          </a:p>
          <a:p>
            <a:pPr algn="l">
              <a:lnSpc>
                <a:spcPts val="1750"/>
              </a:lnSpc>
              <a:buFontTx/>
              <a:defRPr/>
            </a:pPr>
            <a:r>
              <a:rPr kumimoji="0" lang="en-US" sz="1200" b="0" i="1" u="none" strike="noStrike" kern="1200" cap="none" spc="0" normalizeH="0" baseline="0" noProof="0">
                <a:ln>
                  <a:noFill/>
                </a:ln>
                <a:solidFill>
                  <a:srgbClr val="000000"/>
                </a:solidFill>
                <a:effectLst/>
                <a:uLnTx/>
                <a:uFillTx/>
                <a:latin typeface="+mn-lt"/>
                <a:ea typeface="+mn-lt"/>
                <a:cs typeface="+mn-lt"/>
              </a:rPr>
              <a:t>Example</a:t>
            </a:r>
            <a:r>
              <a:rPr kumimoji="0" lang="en-US" sz="1200" b="0" i="0" u="none" strike="noStrike" kern="1200" cap="none" spc="0" normalizeH="0" baseline="0" noProof="0">
                <a:ln>
                  <a:noFill/>
                </a:ln>
                <a:solidFill>
                  <a:srgbClr val="000000"/>
                </a:solidFill>
                <a:effectLst/>
                <a:uLnTx/>
                <a:uFillTx/>
                <a:latin typeface="+mn-lt"/>
                <a:ea typeface="+mn-lt"/>
                <a:cs typeface="+mn-lt"/>
              </a:rPr>
              <a:t>: </a:t>
            </a:r>
            <a:r>
              <a:rPr kumimoji="0" lang="en-US" sz="1200" b="0" i="1" u="none" strike="noStrike" kern="1200" cap="none" spc="0" normalizeH="0" baseline="0" noProof="0">
                <a:ln>
                  <a:noFill/>
                </a:ln>
                <a:solidFill>
                  <a:srgbClr val="494949"/>
                </a:solidFill>
                <a:effectLst/>
                <a:uLnTx/>
                <a:uFillTx/>
                <a:latin typeface="+mn-lt"/>
                <a:ea typeface="+mn-lt"/>
                <a:cs typeface="+mn-lt"/>
              </a:rPr>
              <a:t>“Quarterly governance reviews with Steering Committee; annual external compliance audit.”</a:t>
            </a:r>
            <a:endParaRPr kumimoji="0" lang="en-US" sz="1200" b="0" i="0" u="none" strike="noStrike" kern="1200" cap="none" spc="0" normalizeH="0" baseline="0" noProof="0">
              <a:ln>
                <a:noFill/>
              </a:ln>
              <a:solidFill>
                <a:srgbClr val="000000"/>
              </a:solidFill>
              <a:effectLst/>
              <a:uLnTx/>
              <a:uFillTx/>
              <a:latin typeface="+mn-lt"/>
              <a:ea typeface="+mn-lt"/>
              <a:cs typeface="+mn-lt"/>
            </a:endParaRPr>
          </a:p>
        </p:txBody>
      </p:sp>
    </p:spTree>
    <p:extLst>
      <p:ext uri="{BB962C8B-B14F-4D97-AF65-F5344CB8AC3E}">
        <p14:creationId xmlns:p14="http://schemas.microsoft.com/office/powerpoint/2010/main" val="3459922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C190F-9ABF-9ED0-7AD1-09DFDE09323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99F1E67-0F5E-00D3-0ABE-312D5E071E63}"/>
              </a:ext>
            </a:extLst>
          </p:cNvPr>
          <p:cNvSpPr>
            <a:spLocks noGrp="1"/>
          </p:cNvSpPr>
          <p:nvPr>
            <p:ph type="title"/>
          </p:nvPr>
        </p:nvSpPr>
        <p:spPr/>
        <p:txBody>
          <a:bodyPr/>
          <a:lstStyle/>
          <a:p>
            <a:r>
              <a:rPr lang="en-US"/>
              <a:t>Case study</a:t>
            </a:r>
          </a:p>
        </p:txBody>
      </p:sp>
      <p:sp>
        <p:nvSpPr>
          <p:cNvPr id="2" name="Text Placeholder 1">
            <a:extLst>
              <a:ext uri="{FF2B5EF4-FFF2-40B4-BE49-F238E27FC236}">
                <a16:creationId xmlns:a16="http://schemas.microsoft.com/office/drawing/2014/main" id="{6FECC352-B7DF-7710-16A7-B9C1EB7E97B6}"/>
              </a:ext>
            </a:extLst>
          </p:cNvPr>
          <p:cNvSpPr>
            <a:spLocks noGrp="1"/>
          </p:cNvSpPr>
          <p:nvPr>
            <p:ph type="body" sz="quarter" idx="31"/>
          </p:nvPr>
        </p:nvSpPr>
        <p:spPr>
          <a:xfrm>
            <a:off x="381794" y="1351869"/>
            <a:ext cx="4210526" cy="466166"/>
          </a:xfrm>
        </p:spPr>
        <p:txBody>
          <a:bodyPr/>
          <a:lstStyle/>
          <a:p>
            <a:r>
              <a:rPr lang="en-US">
                <a:solidFill>
                  <a:srgbClr val="4A4A4A"/>
                </a:solidFill>
              </a:rPr>
              <a:t>Inside Target’s Real-Time Personalization Solution – A lesson in AI optimization</a:t>
            </a:r>
          </a:p>
        </p:txBody>
      </p:sp>
      <p:pic>
        <p:nvPicPr>
          <p:cNvPr id="2050" name="Picture 2">
            <a:extLst>
              <a:ext uri="{FF2B5EF4-FFF2-40B4-BE49-F238E27FC236}">
                <a16:creationId xmlns:a16="http://schemas.microsoft.com/office/drawing/2014/main" id="{16913562-D539-2459-078C-99D5444F127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61365" y="757772"/>
            <a:ext cx="2210573" cy="9393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AD88B3D3-FC01-0417-AC81-7900E9E7EC2B}"/>
              </a:ext>
            </a:extLst>
          </p:cNvPr>
          <p:cNvSpPr>
            <a:spLocks noGrp="1"/>
          </p:cNvSpPr>
          <p:nvPr>
            <p:ph type="body" sz="quarter" idx="16"/>
          </p:nvPr>
        </p:nvSpPr>
        <p:spPr>
          <a:prstGeom prst="rect">
            <a:avLst/>
          </a:prstGeom>
        </p:spPr>
        <p:txBody>
          <a:bodyPr>
            <a:noAutofit/>
          </a:bodyPr>
          <a:lstStyle/>
          <a:p>
            <a:r>
              <a:rPr lang="en-US"/>
              <a:t>INDUSTRY</a:t>
            </a:r>
          </a:p>
        </p:txBody>
      </p:sp>
      <p:sp>
        <p:nvSpPr>
          <p:cNvPr id="3" name="Text Placeholder 2">
            <a:extLst>
              <a:ext uri="{FF2B5EF4-FFF2-40B4-BE49-F238E27FC236}">
                <a16:creationId xmlns:a16="http://schemas.microsoft.com/office/drawing/2014/main" id="{575DAA83-DCD9-7DDB-B4A4-80E84C1FF82E}"/>
              </a:ext>
            </a:extLst>
          </p:cNvPr>
          <p:cNvSpPr>
            <a:spLocks noGrp="1"/>
          </p:cNvSpPr>
          <p:nvPr>
            <p:ph type="body" sz="quarter" idx="15"/>
          </p:nvPr>
        </p:nvSpPr>
        <p:spPr>
          <a:prstGeom prst="rect">
            <a:avLst/>
          </a:prstGeom>
        </p:spPr>
        <p:txBody>
          <a:bodyPr>
            <a:noAutofit/>
          </a:bodyPr>
          <a:lstStyle/>
          <a:p>
            <a:r>
              <a:rPr lang="en-US"/>
              <a:t>Retail</a:t>
            </a:r>
          </a:p>
        </p:txBody>
      </p:sp>
      <p:sp>
        <p:nvSpPr>
          <p:cNvPr id="6" name="Text Placeholder 5">
            <a:extLst>
              <a:ext uri="{FF2B5EF4-FFF2-40B4-BE49-F238E27FC236}">
                <a16:creationId xmlns:a16="http://schemas.microsoft.com/office/drawing/2014/main" id="{4039737E-A13E-9BC4-424A-B69193C9E5F7}"/>
              </a:ext>
            </a:extLst>
          </p:cNvPr>
          <p:cNvSpPr>
            <a:spLocks noGrp="1"/>
          </p:cNvSpPr>
          <p:nvPr>
            <p:ph type="body" sz="quarter" idx="18"/>
          </p:nvPr>
        </p:nvSpPr>
        <p:spPr>
          <a:xfrm>
            <a:off x="9446820" y="1081050"/>
            <a:ext cx="1225757" cy="148752"/>
          </a:xfrm>
          <a:prstGeom prst="rect">
            <a:avLst/>
          </a:prstGeom>
        </p:spPr>
        <p:txBody>
          <a:bodyPr>
            <a:noAutofit/>
          </a:bodyPr>
          <a:lstStyle/>
          <a:p>
            <a:r>
              <a:rPr lang="en-US"/>
              <a:t>SOURCE</a:t>
            </a:r>
          </a:p>
        </p:txBody>
      </p:sp>
      <p:sp>
        <p:nvSpPr>
          <p:cNvPr id="5" name="Text Placeholder 4">
            <a:extLst>
              <a:ext uri="{FF2B5EF4-FFF2-40B4-BE49-F238E27FC236}">
                <a16:creationId xmlns:a16="http://schemas.microsoft.com/office/drawing/2014/main" id="{B06E3887-4300-FBD0-2EAA-B00E15B8F30E}"/>
              </a:ext>
            </a:extLst>
          </p:cNvPr>
          <p:cNvSpPr>
            <a:spLocks noGrp="1"/>
          </p:cNvSpPr>
          <p:nvPr>
            <p:ph type="body" sz="quarter" idx="17"/>
          </p:nvPr>
        </p:nvSpPr>
        <p:spPr>
          <a:xfrm>
            <a:off x="9443420" y="1227458"/>
            <a:ext cx="1234106" cy="381201"/>
          </a:xfrm>
          <a:prstGeom prst="rect">
            <a:avLst/>
          </a:prstGeom>
        </p:spPr>
        <p:txBody>
          <a:bodyPr>
            <a:noAutofit/>
          </a:bodyPr>
          <a:lstStyle/>
          <a:p>
            <a:r>
              <a:rPr lang="en-US" spc="-33"/>
              <a:t>Target Blog</a:t>
            </a:r>
            <a:endParaRPr lang="en-US"/>
          </a:p>
        </p:txBody>
      </p:sp>
      <p:sp>
        <p:nvSpPr>
          <p:cNvPr id="38" name="Text Placeholder 37">
            <a:extLst>
              <a:ext uri="{FF2B5EF4-FFF2-40B4-BE49-F238E27FC236}">
                <a16:creationId xmlns:a16="http://schemas.microsoft.com/office/drawing/2014/main" id="{9B910CAC-638E-8751-26FA-6B8834193E98}"/>
              </a:ext>
            </a:extLst>
          </p:cNvPr>
          <p:cNvSpPr>
            <a:spLocks noGrp="1"/>
          </p:cNvSpPr>
          <p:nvPr>
            <p:ph type="body" sz="quarter" idx="11"/>
          </p:nvPr>
        </p:nvSpPr>
        <p:spPr>
          <a:xfrm>
            <a:off x="881838" y="2346973"/>
            <a:ext cx="2777181" cy="939371"/>
          </a:xfrm>
        </p:spPr>
        <p:txBody>
          <a:bodyPr>
            <a:noAutofit/>
          </a:bodyPr>
          <a:lstStyle/>
          <a:p>
            <a:r>
              <a:rPr lang="en-US"/>
              <a:t>Challenge</a:t>
            </a:r>
          </a:p>
        </p:txBody>
      </p:sp>
      <p:sp>
        <p:nvSpPr>
          <p:cNvPr id="39" name="Text Placeholder 38">
            <a:extLst>
              <a:ext uri="{FF2B5EF4-FFF2-40B4-BE49-F238E27FC236}">
                <a16:creationId xmlns:a16="http://schemas.microsoft.com/office/drawing/2014/main" id="{2F9D5287-83E5-A67C-687C-E928DA20B8AA}"/>
              </a:ext>
            </a:extLst>
          </p:cNvPr>
          <p:cNvSpPr>
            <a:spLocks noGrp="1"/>
          </p:cNvSpPr>
          <p:nvPr>
            <p:ph type="body" sz="quarter" idx="36"/>
          </p:nvPr>
        </p:nvSpPr>
        <p:spPr>
          <a:xfrm>
            <a:off x="881838" y="2847139"/>
            <a:ext cx="2924618" cy="3084411"/>
          </a:xfrm>
          <a:prstGeom prst="rect">
            <a:avLst/>
          </a:prstGeom>
        </p:spPr>
        <p:txBody>
          <a:bodyPr>
            <a:noAutofit/>
          </a:bodyPr>
          <a:lstStyle/>
          <a:p>
            <a:pPr marL="0" indent="0">
              <a:buFontTx/>
              <a:buNone/>
            </a:pPr>
            <a:r>
              <a:rPr lang="en-US" sz="1200"/>
              <a:t>Target, a major retail brand, faced the challenge of meeting customers' growing expectations for personalized, relevant shopping experiences in real time. As Target's customer base increasingly engaged online, the company needed a data solution that could support personalization at scale, balancing the need for speed and reliability with robust data management. Target’s data teams were tasked with unifying data sources, ensuring data quality, and developing infrastructure that could deliver personalized recommendations, promotions, and experiences to customers in real time, without compromising on operational efficiency or scalability.</a:t>
            </a:r>
            <a:endParaRPr lang="en-US" sz="1200">
              <a:solidFill>
                <a:srgbClr val="000000"/>
              </a:solidFill>
              <a:latin typeface="+mn-lt"/>
            </a:endParaRPr>
          </a:p>
        </p:txBody>
      </p:sp>
      <p:sp>
        <p:nvSpPr>
          <p:cNvPr id="42" name="Text Placeholder 41">
            <a:extLst>
              <a:ext uri="{FF2B5EF4-FFF2-40B4-BE49-F238E27FC236}">
                <a16:creationId xmlns:a16="http://schemas.microsoft.com/office/drawing/2014/main" id="{61A9FE4F-7E39-4AA2-4CE9-9589E4879E42}"/>
              </a:ext>
            </a:extLst>
          </p:cNvPr>
          <p:cNvSpPr>
            <a:spLocks noGrp="1"/>
          </p:cNvSpPr>
          <p:nvPr>
            <p:ph type="body" sz="quarter" idx="33"/>
          </p:nvPr>
        </p:nvSpPr>
        <p:spPr>
          <a:xfrm>
            <a:off x="4776842" y="2346972"/>
            <a:ext cx="2777181" cy="939371"/>
          </a:xfrm>
        </p:spPr>
        <p:txBody>
          <a:bodyPr>
            <a:noAutofit/>
          </a:bodyPr>
          <a:lstStyle/>
          <a:p>
            <a:r>
              <a:rPr lang="en-US"/>
              <a:t>Solution</a:t>
            </a:r>
          </a:p>
        </p:txBody>
      </p:sp>
      <p:sp>
        <p:nvSpPr>
          <p:cNvPr id="41" name="Text Placeholder 40">
            <a:extLst>
              <a:ext uri="{FF2B5EF4-FFF2-40B4-BE49-F238E27FC236}">
                <a16:creationId xmlns:a16="http://schemas.microsoft.com/office/drawing/2014/main" id="{C20CE634-B8C2-3AC5-6394-C0917DC60408}"/>
              </a:ext>
            </a:extLst>
          </p:cNvPr>
          <p:cNvSpPr>
            <a:spLocks noGrp="1"/>
          </p:cNvSpPr>
          <p:nvPr>
            <p:ph type="body" sz="quarter" idx="37"/>
          </p:nvPr>
        </p:nvSpPr>
        <p:spPr>
          <a:xfrm>
            <a:off x="4776842" y="2879956"/>
            <a:ext cx="2924618" cy="3084411"/>
          </a:xfrm>
          <a:prstGeom prst="rect">
            <a:avLst/>
          </a:prstGeom>
        </p:spPr>
        <p:txBody>
          <a:bodyPr>
            <a:noAutofit/>
          </a:bodyPr>
          <a:lstStyle/>
          <a:p>
            <a:pPr marL="0" indent="0">
              <a:buFontTx/>
              <a:buNone/>
            </a:pPr>
            <a:r>
              <a:rPr lang="en-US" sz="1200">
                <a:effectLst/>
                <a:latin typeface="+mn-lt"/>
              </a:rPr>
              <a:t>Target’s technology teams developed a real-time personalization platform capable of ingesting and analyzing data as guests interacted with digital touchpoints. By leveraging AI models at scale, the platform evaluated each user’s context – such as browsing history and item preferences – to surface dynamic, customized recommendations. Teams rolled out this solution in phases, first piloting it on a limited scope of products and experiences, then refining its algorithms based on guest feedback.</a:t>
            </a:r>
            <a:endParaRPr lang="en-US" sz="1200">
              <a:solidFill>
                <a:srgbClr val="000000"/>
              </a:solidFill>
              <a:latin typeface="+mn-lt"/>
            </a:endParaRPr>
          </a:p>
        </p:txBody>
      </p:sp>
      <p:sp>
        <p:nvSpPr>
          <p:cNvPr id="44" name="Text Placeholder 43">
            <a:extLst>
              <a:ext uri="{FF2B5EF4-FFF2-40B4-BE49-F238E27FC236}">
                <a16:creationId xmlns:a16="http://schemas.microsoft.com/office/drawing/2014/main" id="{77FCFCAD-F15B-A99E-0F4D-75DA1AC1CB52}"/>
              </a:ext>
            </a:extLst>
          </p:cNvPr>
          <p:cNvSpPr>
            <a:spLocks noGrp="1"/>
          </p:cNvSpPr>
          <p:nvPr>
            <p:ph type="body" sz="quarter" idx="35"/>
          </p:nvPr>
        </p:nvSpPr>
        <p:spPr>
          <a:xfrm>
            <a:off x="8497094" y="2346972"/>
            <a:ext cx="2777181" cy="939371"/>
          </a:xfrm>
        </p:spPr>
        <p:txBody>
          <a:bodyPr>
            <a:noAutofit/>
          </a:bodyPr>
          <a:lstStyle/>
          <a:p>
            <a:r>
              <a:rPr lang="en-US"/>
              <a:t>Results</a:t>
            </a:r>
          </a:p>
        </p:txBody>
      </p:sp>
      <p:sp>
        <p:nvSpPr>
          <p:cNvPr id="7" name="Text Placeholder 42">
            <a:extLst>
              <a:ext uri="{FF2B5EF4-FFF2-40B4-BE49-F238E27FC236}">
                <a16:creationId xmlns:a16="http://schemas.microsoft.com/office/drawing/2014/main" id="{AC8D40B1-1E3E-9F3E-8CA9-5B6E2F685CAF}"/>
              </a:ext>
            </a:extLst>
          </p:cNvPr>
          <p:cNvSpPr txBox="1">
            <a:spLocks/>
          </p:cNvSpPr>
          <p:nvPr/>
        </p:nvSpPr>
        <p:spPr>
          <a:xfrm>
            <a:off x="8497094" y="2884632"/>
            <a:ext cx="2924618" cy="3084411"/>
          </a:xfrm>
          <a:prstGeom prst="rect">
            <a:avLst/>
          </a:prstGeom>
        </p:spPr>
        <p:txBody>
          <a:bodyPr lIns="0" tIns="0" rIns="0" bIns="0" numCol="1" spcCol="292608">
            <a:noAutofit/>
          </a:bodyPr>
          <a:lstStyle>
            <a:lvl1pPr marL="179388" indent="-179388" algn="l" defTabSz="914400" rtl="0" eaLnBrk="1" latinLnBrk="0" hangingPunct="1">
              <a:lnSpc>
                <a:spcPct val="110000"/>
              </a:lnSpc>
              <a:spcBef>
                <a:spcPts val="10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1pPr>
            <a:lvl2pPr marL="6286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2pPr>
            <a:lvl3pPr marL="1089025" indent="-174625"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3pPr>
            <a:lvl4pPr marL="1549400" indent="-17780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4pPr>
            <a:lvl5pPr marL="20002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200" dirty="0">
                <a:ea typeface="+mn-lt"/>
                <a:cs typeface="+mn-lt"/>
              </a:rPr>
              <a:t>Target’s real-time personalization strategy led to significant improvements in customer engagement and satisfaction. With personalized recommendations and offers delivered promptly, Target saw an increase in online and in-store conversions, reflecting a strong alignment between customer needs and the brand experience. The phased rollout provided essential lessons for continuous improvement. As the platform evolves, it can seamlessly incorporate new data sources and handle greater personalization demands, ensuring Target stays ahead in delivering meaningful guest experiences.</a:t>
            </a:r>
          </a:p>
        </p:txBody>
      </p:sp>
    </p:spTree>
    <p:extLst>
      <p:ext uri="{BB962C8B-B14F-4D97-AF65-F5344CB8AC3E}">
        <p14:creationId xmlns:p14="http://schemas.microsoft.com/office/powerpoint/2010/main" val="4285795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69583-E680-A4F2-D21B-43F160099C4F}"/>
            </a:ext>
          </a:extLst>
        </p:cNvPr>
        <p:cNvGrpSpPr/>
        <p:nvPr/>
      </p:nvGrpSpPr>
      <p:grpSpPr>
        <a:xfrm>
          <a:off x="0" y="0"/>
          <a:ext cx="0" cy="0"/>
          <a:chOff x="0" y="0"/>
          <a:chExt cx="0" cy="0"/>
        </a:xfrm>
      </p:grpSpPr>
      <p:pic>
        <p:nvPicPr>
          <p:cNvPr id="6" name="Graphic 5" descr="Checkbox Checked with solid fill">
            <a:extLst>
              <a:ext uri="{FF2B5EF4-FFF2-40B4-BE49-F238E27FC236}">
                <a16:creationId xmlns:a16="http://schemas.microsoft.com/office/drawing/2014/main" id="{AF3B5720-8CCF-BB86-EB71-829F2E5765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4972" y="52306"/>
            <a:ext cx="642402" cy="642402"/>
          </a:xfrm>
          <a:prstGeom prst="rect">
            <a:avLst/>
          </a:prstGeom>
        </p:spPr>
      </p:pic>
      <p:sp>
        <p:nvSpPr>
          <p:cNvPr id="2" name="Title 1">
            <a:extLst>
              <a:ext uri="{FF2B5EF4-FFF2-40B4-BE49-F238E27FC236}">
                <a16:creationId xmlns:a16="http://schemas.microsoft.com/office/drawing/2014/main" id="{ABCFB58A-7407-EEA2-1ADD-444E216E9573}"/>
              </a:ext>
            </a:extLst>
          </p:cNvPr>
          <p:cNvSpPr>
            <a:spLocks noGrp="1"/>
          </p:cNvSpPr>
          <p:nvPr>
            <p:ph type="title"/>
          </p:nvPr>
        </p:nvSpPr>
        <p:spPr>
          <a:xfrm>
            <a:off x="369762" y="399190"/>
            <a:ext cx="11242688" cy="615114"/>
          </a:xfrm>
        </p:spPr>
        <p:txBody>
          <a:bodyPr>
            <a:normAutofit/>
          </a:bodyPr>
          <a:lstStyle/>
          <a:p>
            <a:r>
              <a:rPr lang="en-US" sz="3200">
                <a:solidFill>
                  <a:schemeClr val="accent1"/>
                </a:solidFill>
              </a:rPr>
              <a:t>2.3.1</a:t>
            </a:r>
            <a:r>
              <a:rPr lang="en-US" sz="3200"/>
              <a:t> Define your </a:t>
            </a:r>
            <a:r>
              <a:rPr lang="en-US" sz="3200" err="1"/>
              <a:t>GRC</a:t>
            </a:r>
            <a:r>
              <a:rPr lang="en-US" sz="3200"/>
              <a:t> considerations – Agent Assist</a:t>
            </a:r>
            <a:endParaRPr lang="en-US" sz="2900" b="0">
              <a:solidFill>
                <a:srgbClr val="2576B7"/>
              </a:solidFill>
            </a:endParaRPr>
          </a:p>
        </p:txBody>
      </p:sp>
      <p:sp>
        <p:nvSpPr>
          <p:cNvPr id="7" name="TextBox 6">
            <a:extLst>
              <a:ext uri="{FF2B5EF4-FFF2-40B4-BE49-F238E27FC236}">
                <a16:creationId xmlns:a16="http://schemas.microsoft.com/office/drawing/2014/main" id="{48B543F7-6A2E-5130-7401-14013BD1BDE3}"/>
              </a:ext>
            </a:extLst>
          </p:cNvPr>
          <p:cNvSpPr txBox="1">
            <a:spLocks/>
          </p:cNvSpPr>
          <p:nvPr/>
        </p:nvSpPr>
        <p:spPr>
          <a:xfrm>
            <a:off x="399810" y="827715"/>
            <a:ext cx="9954660" cy="369332"/>
          </a:xfrm>
          <a:prstGeom prst="rect">
            <a:avLst/>
          </a:prstGeom>
          <a:noFill/>
        </p:spPr>
        <p:txBody>
          <a:bodyPr wrap="square">
            <a:spAutoFit/>
          </a:bodyPr>
          <a:lstStyle/>
          <a:p>
            <a:pPr lvl="0" defTabSz="914400">
              <a:defRPr/>
            </a:pPr>
            <a:r>
              <a:rPr lang="en-US" sz="1800" b="1">
                <a:solidFill>
                  <a:srgbClr val="5E3391"/>
                </a:solidFill>
                <a:latin typeface="Roboto Condensed Light" panose="02000000000000000000" pitchFamily="2" charset="0"/>
                <a:ea typeface="+mn-lt"/>
                <a:cs typeface="+mn-lt"/>
              </a:rPr>
              <a:t>Completed Example for Agent Assist Solution:</a:t>
            </a:r>
          </a:p>
        </p:txBody>
      </p:sp>
      <p:sp>
        <p:nvSpPr>
          <p:cNvPr id="4" name="Rectangle 3">
            <a:extLst>
              <a:ext uri="{FF2B5EF4-FFF2-40B4-BE49-F238E27FC236}">
                <a16:creationId xmlns:a16="http://schemas.microsoft.com/office/drawing/2014/main" id="{6CDE2893-80F5-B021-456D-6C59B75B394E}"/>
              </a:ext>
              <a:ext uri="{C183D7F6-B498-43B3-948B-1728B52AA6E4}">
                <adec:decorative xmlns:adec="http://schemas.microsoft.com/office/drawing/2017/decorative" val="1"/>
              </a:ext>
            </a:extLst>
          </p:cNvPr>
          <p:cNvSpPr>
            <a:spLocks/>
          </p:cNvSpPr>
          <p:nvPr/>
        </p:nvSpPr>
        <p:spPr>
          <a:xfrm>
            <a:off x="476359" y="1456069"/>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 name="Rectangle 4">
            <a:extLst>
              <a:ext uri="{FF2B5EF4-FFF2-40B4-BE49-F238E27FC236}">
                <a16:creationId xmlns:a16="http://schemas.microsoft.com/office/drawing/2014/main" id="{53E9849A-72D5-06F8-A36A-CF2BCF25E562}"/>
              </a:ext>
              <a:ext uri="{C183D7F6-B498-43B3-948B-1728B52AA6E4}">
                <adec:decorative xmlns:adec="http://schemas.microsoft.com/office/drawing/2017/decorative" val="1"/>
              </a:ext>
            </a:extLst>
          </p:cNvPr>
          <p:cNvSpPr>
            <a:spLocks/>
          </p:cNvSpPr>
          <p:nvPr/>
        </p:nvSpPr>
        <p:spPr>
          <a:xfrm>
            <a:off x="476357" y="1456069"/>
            <a:ext cx="106666" cy="14623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1" name="TextBox 50">
            <a:extLst>
              <a:ext uri="{FF2B5EF4-FFF2-40B4-BE49-F238E27FC236}">
                <a16:creationId xmlns:a16="http://schemas.microsoft.com/office/drawing/2014/main" id="{FB1D9C2D-089D-2D72-C4D3-AD056F44F249}"/>
              </a:ext>
            </a:extLst>
          </p:cNvPr>
          <p:cNvSpPr txBox="1">
            <a:spLocks/>
          </p:cNvSpPr>
          <p:nvPr/>
        </p:nvSpPr>
        <p:spPr>
          <a:xfrm>
            <a:off x="533508" y="1725504"/>
            <a:ext cx="678304" cy="553926"/>
          </a:xfrm>
          <a:prstGeom prst="rect">
            <a:avLst/>
          </a:prstGeom>
          <a:noFill/>
        </p:spPr>
        <p:txBody>
          <a:bodyPr wrap="none" rtlCol="0" anchor="ctr" anchorCtr="0">
            <a:spAutoFit/>
          </a:bodyPr>
          <a:lstStyle/>
          <a:p>
            <a:pPr algn="ctr" defTabSz="554437">
              <a:defRPr/>
            </a:pPr>
            <a:r>
              <a:rPr lang="en-US" sz="3000" b="1">
                <a:solidFill>
                  <a:srgbClr val="2576B7"/>
                </a:solidFill>
                <a:latin typeface="Montserrat SemiBold" pitchFamily="2" charset="77"/>
                <a:ea typeface="+mn-lt"/>
                <a:cs typeface="+mn-lt"/>
              </a:rPr>
              <a:t>01.</a:t>
            </a:r>
          </a:p>
        </p:txBody>
      </p:sp>
      <p:sp>
        <p:nvSpPr>
          <p:cNvPr id="28" name="Subtitle 2">
            <a:extLst>
              <a:ext uri="{FF2B5EF4-FFF2-40B4-BE49-F238E27FC236}">
                <a16:creationId xmlns:a16="http://schemas.microsoft.com/office/drawing/2014/main" id="{1A7583F8-240F-D534-E978-DE612A119960}"/>
              </a:ext>
            </a:extLst>
          </p:cNvPr>
          <p:cNvSpPr txBox="1">
            <a:spLocks/>
          </p:cNvSpPr>
          <p:nvPr/>
        </p:nvSpPr>
        <p:spPr>
          <a:xfrm>
            <a:off x="1326150" y="1626634"/>
            <a:ext cx="4408404" cy="1107996"/>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a:lnSpc>
                <a:spcPct val="100000"/>
              </a:lnSpc>
              <a:spcBef>
                <a:spcPts val="0"/>
              </a:spcBef>
              <a:buFontTx/>
              <a:defRPr/>
            </a:pPr>
            <a:r>
              <a:rPr lang="en-US" sz="1200" b="1">
                <a:solidFill>
                  <a:srgbClr val="494949"/>
                </a:solidFill>
                <a:latin typeface="Roboto Condensed Light" panose="02000000000000000000" pitchFamily="2" charset="0"/>
                <a:ea typeface="+mn-lt"/>
                <a:cs typeface="+mn-lt"/>
              </a:rPr>
              <a:t>Risk Overview and Context:</a:t>
            </a:r>
            <a:endParaRPr lang="en-US" sz="1200">
              <a:solidFill>
                <a:srgbClr val="494949"/>
              </a:solidFill>
              <a:latin typeface="Roboto Condensed Light" panose="02000000000000000000" pitchFamily="2" charset="0"/>
              <a:ea typeface="+mn-lt"/>
              <a:cs typeface="+mn-lt"/>
            </a:endParaRPr>
          </a:p>
          <a:p>
            <a:pPr marL="171450" indent="-171450" algn="l" defTabSz="914309" fontAlgn="ctr">
              <a:lnSpc>
                <a:spcPct val="100000"/>
              </a:lnSpc>
              <a:spcBef>
                <a:spcPts val="0"/>
              </a:spcBef>
              <a:buFont typeface="Arial" panose="020B0604020202020204" pitchFamily="34" charset="0"/>
              <a:buChar char="•"/>
              <a:defRPr/>
            </a:pPr>
            <a:r>
              <a:rPr lang="en-US" sz="1200" b="1">
                <a:solidFill>
                  <a:srgbClr val="494949"/>
                </a:solidFill>
                <a:latin typeface="Roboto Condensed Light" panose="02000000000000000000" pitchFamily="2" charset="0"/>
                <a:ea typeface="+mn-lt"/>
                <a:cs typeface="+mn-lt"/>
              </a:rPr>
              <a:t>Data Privacy</a:t>
            </a:r>
            <a:r>
              <a:rPr lang="en-US" sz="1200">
                <a:solidFill>
                  <a:srgbClr val="494949"/>
                </a:solidFill>
                <a:latin typeface="Roboto Condensed Light" panose="02000000000000000000" pitchFamily="2" charset="0"/>
                <a:ea typeface="+mn-lt"/>
                <a:cs typeface="+mn-lt"/>
              </a:rPr>
              <a:t>: Ensuring personal info is encrypted and accessed only for relevant claims.</a:t>
            </a:r>
          </a:p>
          <a:p>
            <a:pPr marL="171450" indent="-171450" algn="l" defTabSz="914309" fontAlgn="ctr">
              <a:lnSpc>
                <a:spcPct val="100000"/>
              </a:lnSpc>
              <a:spcBef>
                <a:spcPts val="0"/>
              </a:spcBef>
              <a:buFont typeface="Arial" panose="020B0604020202020204" pitchFamily="34" charset="0"/>
              <a:buChar char="•"/>
              <a:defRPr/>
            </a:pPr>
            <a:r>
              <a:rPr lang="en-US" sz="1200" b="1">
                <a:solidFill>
                  <a:srgbClr val="494949"/>
                </a:solidFill>
                <a:latin typeface="Roboto Condensed Light" panose="02000000000000000000" pitchFamily="2" charset="0"/>
                <a:ea typeface="+mn-lt"/>
                <a:cs typeface="+mn-lt"/>
              </a:rPr>
              <a:t>Bias</a:t>
            </a:r>
            <a:r>
              <a:rPr lang="en-US" sz="1200">
                <a:solidFill>
                  <a:srgbClr val="494949"/>
                </a:solidFill>
                <a:latin typeface="Roboto Condensed Light" panose="02000000000000000000" pitchFamily="2" charset="0"/>
                <a:ea typeface="+mn-lt"/>
                <a:cs typeface="+mn-lt"/>
              </a:rPr>
              <a:t>: Historical claims data might favor or disadvantage certain geographies.</a:t>
            </a:r>
          </a:p>
          <a:p>
            <a:pPr marL="171450" indent="-171450" algn="l" defTabSz="914309" fontAlgn="ctr">
              <a:lnSpc>
                <a:spcPct val="100000"/>
              </a:lnSpc>
              <a:spcBef>
                <a:spcPts val="0"/>
              </a:spcBef>
              <a:buFont typeface="Arial" panose="020B0604020202020204" pitchFamily="34" charset="0"/>
              <a:buChar char="•"/>
              <a:defRPr/>
            </a:pPr>
            <a:r>
              <a:rPr lang="en-US" sz="1200" b="1">
                <a:solidFill>
                  <a:srgbClr val="494949"/>
                </a:solidFill>
                <a:latin typeface="Roboto Condensed Light" panose="02000000000000000000" pitchFamily="2" charset="0"/>
                <a:ea typeface="+mn-lt"/>
                <a:cs typeface="+mn-lt"/>
              </a:rPr>
              <a:t>Operational Risk</a:t>
            </a:r>
            <a:r>
              <a:rPr lang="en-US" sz="1200">
                <a:solidFill>
                  <a:srgbClr val="494949"/>
                </a:solidFill>
                <a:latin typeface="Roboto Condensed Light" panose="02000000000000000000" pitchFamily="2" charset="0"/>
                <a:ea typeface="+mn-lt"/>
                <a:cs typeface="+mn-lt"/>
              </a:rPr>
              <a:t>: AI tool failure during peak hours could spike wait times.</a:t>
            </a:r>
          </a:p>
        </p:txBody>
      </p:sp>
      <p:sp>
        <p:nvSpPr>
          <p:cNvPr id="18" name="Rectangle 17">
            <a:extLst>
              <a:ext uri="{FF2B5EF4-FFF2-40B4-BE49-F238E27FC236}">
                <a16:creationId xmlns:a16="http://schemas.microsoft.com/office/drawing/2014/main" id="{0CE8DFF7-FFC2-FC97-D5D4-95653BED924F}"/>
              </a:ext>
              <a:ext uri="{C183D7F6-B498-43B3-948B-1728B52AA6E4}">
                <adec:decorative xmlns:adec="http://schemas.microsoft.com/office/drawing/2017/decorative" val="1"/>
              </a:ext>
            </a:extLst>
          </p:cNvPr>
          <p:cNvSpPr>
            <a:spLocks/>
          </p:cNvSpPr>
          <p:nvPr/>
        </p:nvSpPr>
        <p:spPr>
          <a:xfrm>
            <a:off x="476359" y="3102902"/>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9" name="Rectangle 18">
            <a:extLst>
              <a:ext uri="{FF2B5EF4-FFF2-40B4-BE49-F238E27FC236}">
                <a16:creationId xmlns:a16="http://schemas.microsoft.com/office/drawing/2014/main" id="{3A562A4F-7777-8750-A795-6BB75DC001D3}"/>
              </a:ext>
              <a:ext uri="{C183D7F6-B498-43B3-948B-1728B52AA6E4}">
                <adec:decorative xmlns:adec="http://schemas.microsoft.com/office/drawing/2017/decorative" val="1"/>
              </a:ext>
            </a:extLst>
          </p:cNvPr>
          <p:cNvSpPr>
            <a:spLocks/>
          </p:cNvSpPr>
          <p:nvPr/>
        </p:nvSpPr>
        <p:spPr>
          <a:xfrm>
            <a:off x="476357" y="3102902"/>
            <a:ext cx="106666" cy="14623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8" name="TextBox 57">
            <a:extLst>
              <a:ext uri="{FF2B5EF4-FFF2-40B4-BE49-F238E27FC236}">
                <a16:creationId xmlns:a16="http://schemas.microsoft.com/office/drawing/2014/main" id="{192A2B88-80B3-A6D5-3F15-BB5DECB38C5D}"/>
              </a:ext>
            </a:extLst>
          </p:cNvPr>
          <p:cNvSpPr txBox="1">
            <a:spLocks/>
          </p:cNvSpPr>
          <p:nvPr/>
        </p:nvSpPr>
        <p:spPr>
          <a:xfrm>
            <a:off x="533508" y="3372337"/>
            <a:ext cx="763252" cy="553926"/>
          </a:xfrm>
          <a:prstGeom prst="rect">
            <a:avLst/>
          </a:prstGeom>
          <a:noFill/>
        </p:spPr>
        <p:txBody>
          <a:bodyPr wrap="none" rtlCol="0" anchor="ctr" anchorCtr="0">
            <a:spAutoFit/>
          </a:bodyPr>
          <a:lstStyle/>
          <a:p>
            <a:pPr algn="ctr" defTabSz="554437">
              <a:defRPr/>
            </a:pPr>
            <a:r>
              <a:rPr lang="en-US" sz="3000" b="1">
                <a:solidFill>
                  <a:srgbClr val="15466D"/>
                </a:solidFill>
                <a:latin typeface="Montserrat SemiBold" pitchFamily="2" charset="77"/>
                <a:ea typeface="+mn-lt"/>
                <a:cs typeface="+mn-lt"/>
              </a:rPr>
              <a:t>02.</a:t>
            </a:r>
          </a:p>
        </p:txBody>
      </p:sp>
      <p:sp>
        <p:nvSpPr>
          <p:cNvPr id="41" name="Subtitle 2">
            <a:extLst>
              <a:ext uri="{FF2B5EF4-FFF2-40B4-BE49-F238E27FC236}">
                <a16:creationId xmlns:a16="http://schemas.microsoft.com/office/drawing/2014/main" id="{385E4CF7-E62C-C210-0E21-5FDE3A5FEE1D}"/>
              </a:ext>
            </a:extLst>
          </p:cNvPr>
          <p:cNvSpPr txBox="1">
            <a:spLocks/>
          </p:cNvSpPr>
          <p:nvPr/>
        </p:nvSpPr>
        <p:spPr>
          <a:xfrm>
            <a:off x="1392097" y="3273467"/>
            <a:ext cx="4408404" cy="940328"/>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a:lnSpc>
                <a:spcPct val="100000"/>
              </a:lnSpc>
              <a:spcBef>
                <a:spcPts val="0"/>
              </a:spcBef>
              <a:buFontTx/>
              <a:defRPr/>
            </a:pPr>
            <a:r>
              <a:rPr lang="en-US" sz="1200" b="1">
                <a:solidFill>
                  <a:srgbClr val="494949"/>
                </a:solidFill>
                <a:latin typeface="Roboto Condensed Light" panose="02000000000000000000" pitchFamily="2" charset="0"/>
                <a:ea typeface="+mn-lt"/>
                <a:cs typeface="+mn-lt"/>
              </a:rPr>
              <a:t>Governance and Risk Responsibilities:</a:t>
            </a:r>
            <a:endParaRPr lang="en-US" sz="1200">
              <a:solidFill>
                <a:srgbClr val="494949"/>
              </a:solidFill>
              <a:latin typeface="Roboto Condensed Light" panose="02000000000000000000" pitchFamily="2" charset="0"/>
              <a:ea typeface="+mn-lt"/>
              <a:cs typeface="+mn-lt"/>
            </a:endParaRPr>
          </a:p>
          <a:p>
            <a:pPr marL="171450" indent="-171450" algn="l" defTabSz="914309" fontAlgn="ctr">
              <a:lnSpc>
                <a:spcPct val="100000"/>
              </a:lnSpc>
              <a:spcBef>
                <a:spcPts val="0"/>
              </a:spcBef>
              <a:buFont typeface="Arial" panose="020B0604020202020204" pitchFamily="34" charset="0"/>
              <a:buChar char="•"/>
              <a:defRPr/>
            </a:pPr>
            <a:r>
              <a:rPr lang="en-US" sz="1200" b="1">
                <a:solidFill>
                  <a:srgbClr val="494949"/>
                </a:solidFill>
                <a:latin typeface="Roboto Condensed Light" panose="02000000000000000000" pitchFamily="2" charset="0"/>
                <a:ea typeface="+mn-lt"/>
                <a:cs typeface="+mn-lt"/>
              </a:rPr>
              <a:t>AI Steering Group</a:t>
            </a:r>
            <a:r>
              <a:rPr lang="en-US" sz="1200">
                <a:solidFill>
                  <a:srgbClr val="494949"/>
                </a:solidFill>
                <a:latin typeface="Roboto Condensed Light" panose="02000000000000000000" pitchFamily="2" charset="0"/>
                <a:ea typeface="+mn-lt"/>
                <a:cs typeface="+mn-lt"/>
              </a:rPr>
              <a:t>: Head of AI, CX Lead, Data Privacy Officer; meets monthly.</a:t>
            </a:r>
          </a:p>
          <a:p>
            <a:pPr marL="171450" indent="-171450" algn="l" defTabSz="914309" fontAlgn="ctr">
              <a:lnSpc>
                <a:spcPct val="100000"/>
              </a:lnSpc>
              <a:spcBef>
                <a:spcPts val="0"/>
              </a:spcBef>
              <a:buFont typeface="Arial" panose="020B0604020202020204" pitchFamily="34" charset="0"/>
              <a:buChar char="•"/>
              <a:defRPr/>
            </a:pPr>
            <a:r>
              <a:rPr lang="en-US" sz="1200" b="1">
                <a:solidFill>
                  <a:srgbClr val="494949"/>
                </a:solidFill>
                <a:latin typeface="Roboto Condensed Light" panose="02000000000000000000" pitchFamily="2" charset="0"/>
                <a:ea typeface="+mn-lt"/>
                <a:cs typeface="+mn-lt"/>
              </a:rPr>
              <a:t>Responsible AI Note</a:t>
            </a:r>
            <a:r>
              <a:rPr lang="en-US" sz="1200">
                <a:solidFill>
                  <a:srgbClr val="494949"/>
                </a:solidFill>
                <a:latin typeface="Roboto Condensed Light" panose="02000000000000000000" pitchFamily="2" charset="0"/>
                <a:ea typeface="+mn-lt"/>
                <a:cs typeface="+mn-lt"/>
              </a:rPr>
              <a:t>: The group periodically reviews fairness metrics for AI prompts.</a:t>
            </a:r>
          </a:p>
        </p:txBody>
      </p:sp>
      <p:sp>
        <p:nvSpPr>
          <p:cNvPr id="8" name="Rectangle 7">
            <a:extLst>
              <a:ext uri="{FF2B5EF4-FFF2-40B4-BE49-F238E27FC236}">
                <a16:creationId xmlns:a16="http://schemas.microsoft.com/office/drawing/2014/main" id="{305F30F5-6346-F01F-6B35-B45EF7BB24A2}"/>
              </a:ext>
              <a:ext uri="{C183D7F6-B498-43B3-948B-1728B52AA6E4}">
                <adec:decorative xmlns:adec="http://schemas.microsoft.com/office/drawing/2017/decorative" val="1"/>
              </a:ext>
            </a:extLst>
          </p:cNvPr>
          <p:cNvSpPr>
            <a:spLocks/>
          </p:cNvSpPr>
          <p:nvPr/>
        </p:nvSpPr>
        <p:spPr>
          <a:xfrm>
            <a:off x="476359" y="4866426"/>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9" name="Rectangle 8">
            <a:extLst>
              <a:ext uri="{FF2B5EF4-FFF2-40B4-BE49-F238E27FC236}">
                <a16:creationId xmlns:a16="http://schemas.microsoft.com/office/drawing/2014/main" id="{24B92AD3-347A-022C-1CD0-967EA58145F7}"/>
              </a:ext>
              <a:ext uri="{C183D7F6-B498-43B3-948B-1728B52AA6E4}">
                <adec:decorative xmlns:adec="http://schemas.microsoft.com/office/drawing/2017/decorative" val="1"/>
              </a:ext>
            </a:extLst>
          </p:cNvPr>
          <p:cNvSpPr>
            <a:spLocks/>
          </p:cNvSpPr>
          <p:nvPr/>
        </p:nvSpPr>
        <p:spPr>
          <a:xfrm>
            <a:off x="476357" y="4866426"/>
            <a:ext cx="106666" cy="14623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2" name="TextBox 51">
            <a:extLst>
              <a:ext uri="{FF2B5EF4-FFF2-40B4-BE49-F238E27FC236}">
                <a16:creationId xmlns:a16="http://schemas.microsoft.com/office/drawing/2014/main" id="{1C16D9D3-93DD-34C5-7BC0-CBC3512993AE}"/>
              </a:ext>
            </a:extLst>
          </p:cNvPr>
          <p:cNvSpPr txBox="1">
            <a:spLocks/>
          </p:cNvSpPr>
          <p:nvPr/>
        </p:nvSpPr>
        <p:spPr>
          <a:xfrm>
            <a:off x="533508" y="5135861"/>
            <a:ext cx="763252" cy="553926"/>
          </a:xfrm>
          <a:prstGeom prst="rect">
            <a:avLst/>
          </a:prstGeom>
          <a:noFill/>
        </p:spPr>
        <p:txBody>
          <a:bodyPr wrap="none" rtlCol="0" anchor="ctr" anchorCtr="0">
            <a:spAutoFit/>
          </a:bodyPr>
          <a:lstStyle/>
          <a:p>
            <a:pPr algn="ctr" defTabSz="554437">
              <a:defRPr/>
            </a:pPr>
            <a:r>
              <a:rPr lang="en-US" sz="3000" b="1">
                <a:solidFill>
                  <a:srgbClr val="5090C4"/>
                </a:solidFill>
                <a:latin typeface="Montserrat SemiBold" pitchFamily="2" charset="77"/>
                <a:ea typeface="+mn-lt"/>
                <a:cs typeface="+mn-lt"/>
              </a:rPr>
              <a:t>03.</a:t>
            </a:r>
          </a:p>
        </p:txBody>
      </p:sp>
      <p:sp>
        <p:nvSpPr>
          <p:cNvPr id="32" name="Subtitle 2">
            <a:extLst>
              <a:ext uri="{FF2B5EF4-FFF2-40B4-BE49-F238E27FC236}">
                <a16:creationId xmlns:a16="http://schemas.microsoft.com/office/drawing/2014/main" id="{D1C96EDD-E4F6-B1F9-9D99-3B563EF5AF58}"/>
              </a:ext>
            </a:extLst>
          </p:cNvPr>
          <p:cNvSpPr txBox="1">
            <a:spLocks/>
          </p:cNvSpPr>
          <p:nvPr/>
        </p:nvSpPr>
        <p:spPr>
          <a:xfrm>
            <a:off x="1383963" y="5078930"/>
            <a:ext cx="4408404" cy="940328"/>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a:lnSpc>
                <a:spcPct val="100000"/>
              </a:lnSpc>
              <a:spcBef>
                <a:spcPts val="0"/>
              </a:spcBef>
              <a:buFontTx/>
              <a:defRPr/>
            </a:pPr>
            <a:r>
              <a:rPr lang="en-US" sz="1200" b="1">
                <a:solidFill>
                  <a:srgbClr val="494949"/>
                </a:solidFill>
                <a:latin typeface="Roboto Condensed Light" panose="02000000000000000000" pitchFamily="2" charset="0"/>
                <a:ea typeface="+mn-lt"/>
                <a:cs typeface="+mn-lt"/>
              </a:rPr>
              <a:t>Key Regulations and Applicable Policies:</a:t>
            </a:r>
            <a:endParaRPr lang="en-US" sz="1200">
              <a:solidFill>
                <a:srgbClr val="494949"/>
              </a:solidFill>
              <a:latin typeface="Roboto Condensed Light" panose="02000000000000000000" pitchFamily="2" charset="0"/>
              <a:ea typeface="+mn-lt"/>
              <a:cs typeface="+mn-lt"/>
            </a:endParaRPr>
          </a:p>
          <a:p>
            <a:pPr marL="171450" indent="-171450" algn="l" defTabSz="914309" fontAlgn="ctr">
              <a:lnSpc>
                <a:spcPct val="100000"/>
              </a:lnSpc>
              <a:spcBef>
                <a:spcPts val="0"/>
              </a:spcBef>
              <a:buFont typeface="Arial" panose="020B0604020202020204" pitchFamily="34" charset="0"/>
              <a:buChar char="•"/>
              <a:defRPr/>
            </a:pPr>
            <a:r>
              <a:rPr lang="en-US" sz="1200">
                <a:solidFill>
                  <a:srgbClr val="494949"/>
                </a:solidFill>
                <a:latin typeface="Roboto Condensed Light" panose="02000000000000000000" pitchFamily="2" charset="0"/>
                <a:ea typeface="+mn-lt"/>
                <a:cs typeface="+mn-lt"/>
              </a:rPr>
              <a:t>Must comply with </a:t>
            </a:r>
            <a:r>
              <a:rPr lang="en-US" sz="1200" b="1">
                <a:solidFill>
                  <a:srgbClr val="494949"/>
                </a:solidFill>
                <a:latin typeface="Roboto Condensed Light" panose="02000000000000000000" pitchFamily="2" charset="0"/>
                <a:ea typeface="+mn-lt"/>
                <a:cs typeface="+mn-lt"/>
              </a:rPr>
              <a:t>regional data protection rules</a:t>
            </a:r>
            <a:r>
              <a:rPr lang="en-US" sz="1200">
                <a:solidFill>
                  <a:srgbClr val="494949"/>
                </a:solidFill>
                <a:latin typeface="Roboto Condensed Light" panose="02000000000000000000" pitchFamily="2" charset="0"/>
                <a:ea typeface="+mn-lt"/>
                <a:cs typeface="+mn-lt"/>
              </a:rPr>
              <a:t> (e.g. GDPR for EU customers).</a:t>
            </a:r>
          </a:p>
          <a:p>
            <a:pPr marL="171450" indent="-171450" algn="l" defTabSz="914309" fontAlgn="ctr">
              <a:lnSpc>
                <a:spcPct val="100000"/>
              </a:lnSpc>
              <a:spcBef>
                <a:spcPts val="0"/>
              </a:spcBef>
              <a:buFont typeface="Arial" panose="020B0604020202020204" pitchFamily="34" charset="0"/>
              <a:buChar char="•"/>
              <a:defRPr/>
            </a:pPr>
            <a:r>
              <a:rPr lang="en-US" sz="1200">
                <a:solidFill>
                  <a:srgbClr val="494949"/>
                </a:solidFill>
                <a:latin typeface="Roboto Condensed Light" panose="02000000000000000000" pitchFamily="2" charset="0"/>
                <a:ea typeface="+mn-lt"/>
                <a:cs typeface="+mn-lt"/>
              </a:rPr>
              <a:t>Company’s </a:t>
            </a:r>
            <a:r>
              <a:rPr lang="en-US" sz="1200" b="1">
                <a:solidFill>
                  <a:srgbClr val="494949"/>
                </a:solidFill>
                <a:latin typeface="Roboto Condensed Light" panose="02000000000000000000" pitchFamily="2" charset="0"/>
                <a:ea typeface="+mn-lt"/>
                <a:cs typeface="+mn-lt"/>
              </a:rPr>
              <a:t>internal Code of Ethics</a:t>
            </a:r>
            <a:r>
              <a:rPr lang="en-US" sz="1200">
                <a:solidFill>
                  <a:srgbClr val="494949"/>
                </a:solidFill>
                <a:latin typeface="Roboto Condensed Light" panose="02000000000000000000" pitchFamily="2" charset="0"/>
                <a:ea typeface="+mn-lt"/>
                <a:cs typeface="+mn-lt"/>
              </a:rPr>
              <a:t>: Agents remain “in the loop” for final claim decisions.</a:t>
            </a:r>
          </a:p>
        </p:txBody>
      </p:sp>
      <p:sp>
        <p:nvSpPr>
          <p:cNvPr id="20" name="Rectangle 19">
            <a:extLst>
              <a:ext uri="{FF2B5EF4-FFF2-40B4-BE49-F238E27FC236}">
                <a16:creationId xmlns:a16="http://schemas.microsoft.com/office/drawing/2014/main" id="{ED50B3A9-1F9B-D26E-F592-CC8DA9089DEF}"/>
              </a:ext>
              <a:ext uri="{C183D7F6-B498-43B3-948B-1728B52AA6E4}">
                <adec:decorative xmlns:adec="http://schemas.microsoft.com/office/drawing/2017/decorative" val="1"/>
              </a:ext>
            </a:extLst>
          </p:cNvPr>
          <p:cNvSpPr>
            <a:spLocks/>
          </p:cNvSpPr>
          <p:nvPr/>
        </p:nvSpPr>
        <p:spPr>
          <a:xfrm>
            <a:off x="6411381" y="1456070"/>
            <a:ext cx="5412443" cy="13309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21" name="Rectangle 20">
            <a:extLst>
              <a:ext uri="{FF2B5EF4-FFF2-40B4-BE49-F238E27FC236}">
                <a16:creationId xmlns:a16="http://schemas.microsoft.com/office/drawing/2014/main" id="{9D0AF783-00B3-D286-8DA6-81EAA37CF46C}"/>
              </a:ext>
              <a:ext uri="{C183D7F6-B498-43B3-948B-1728B52AA6E4}">
                <adec:decorative xmlns:adec="http://schemas.microsoft.com/office/drawing/2017/decorative" val="1"/>
              </a:ext>
            </a:extLst>
          </p:cNvPr>
          <p:cNvSpPr>
            <a:spLocks/>
          </p:cNvSpPr>
          <p:nvPr/>
        </p:nvSpPr>
        <p:spPr>
          <a:xfrm>
            <a:off x="6411379" y="1456070"/>
            <a:ext cx="106666" cy="13309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9" name="TextBox 58">
            <a:extLst>
              <a:ext uri="{FF2B5EF4-FFF2-40B4-BE49-F238E27FC236}">
                <a16:creationId xmlns:a16="http://schemas.microsoft.com/office/drawing/2014/main" id="{E3C5E4DA-6CE7-DA04-4829-7B6D7F4187C7}"/>
              </a:ext>
            </a:extLst>
          </p:cNvPr>
          <p:cNvSpPr txBox="1">
            <a:spLocks/>
          </p:cNvSpPr>
          <p:nvPr/>
        </p:nvSpPr>
        <p:spPr>
          <a:xfrm>
            <a:off x="6469194" y="1725504"/>
            <a:ext cx="800115" cy="553926"/>
          </a:xfrm>
          <a:prstGeom prst="rect">
            <a:avLst/>
          </a:prstGeom>
          <a:noFill/>
        </p:spPr>
        <p:txBody>
          <a:bodyPr wrap="none" rtlCol="0" anchor="ctr" anchorCtr="0">
            <a:spAutoFit/>
          </a:bodyPr>
          <a:lstStyle/>
          <a:p>
            <a:pPr algn="ctr" defTabSz="554437">
              <a:defRPr/>
            </a:pPr>
            <a:r>
              <a:rPr lang="en-US" sz="3000" b="1">
                <a:solidFill>
                  <a:srgbClr val="299C47"/>
                </a:solidFill>
                <a:latin typeface="Montserrat SemiBold" pitchFamily="2" charset="77"/>
                <a:ea typeface="+mn-lt"/>
                <a:cs typeface="+mn-lt"/>
              </a:rPr>
              <a:t>04.</a:t>
            </a:r>
          </a:p>
        </p:txBody>
      </p:sp>
      <p:sp>
        <p:nvSpPr>
          <p:cNvPr id="44" name="Subtitle 2">
            <a:extLst>
              <a:ext uri="{FF2B5EF4-FFF2-40B4-BE49-F238E27FC236}">
                <a16:creationId xmlns:a16="http://schemas.microsoft.com/office/drawing/2014/main" id="{DB53AD57-2BF5-69DF-9C66-D0F14E376549}"/>
              </a:ext>
            </a:extLst>
          </p:cNvPr>
          <p:cNvSpPr txBox="1">
            <a:spLocks/>
          </p:cNvSpPr>
          <p:nvPr/>
        </p:nvSpPr>
        <p:spPr>
          <a:xfrm>
            <a:off x="7308824" y="1678987"/>
            <a:ext cx="4408404" cy="92321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a:lnSpc>
                <a:spcPct val="100000"/>
              </a:lnSpc>
              <a:spcBef>
                <a:spcPts val="0"/>
              </a:spcBef>
              <a:buFontTx/>
              <a:defRPr/>
            </a:pPr>
            <a:r>
              <a:rPr lang="en-US" sz="1200" b="1">
                <a:solidFill>
                  <a:srgbClr val="494949"/>
                </a:solidFill>
                <a:latin typeface="Roboto Condensed Light" panose="02000000000000000000" pitchFamily="2" charset="0"/>
                <a:ea typeface="+mn-lt"/>
                <a:cs typeface="+mn-lt"/>
              </a:rPr>
              <a:t>Risk Mitigation and Oversight Mechanisms:</a:t>
            </a:r>
            <a:endParaRPr lang="en-US" sz="1200">
              <a:solidFill>
                <a:srgbClr val="494949"/>
              </a:solidFill>
              <a:latin typeface="Roboto Condensed Light" panose="02000000000000000000" pitchFamily="2" charset="0"/>
              <a:ea typeface="+mn-lt"/>
              <a:cs typeface="+mn-lt"/>
            </a:endParaRPr>
          </a:p>
          <a:p>
            <a:pPr marL="171450" indent="-171450" algn="l" defTabSz="914309" fontAlgn="ctr">
              <a:lnSpc>
                <a:spcPct val="100000"/>
              </a:lnSpc>
              <a:spcBef>
                <a:spcPts val="0"/>
              </a:spcBef>
              <a:buFont typeface="Arial" panose="020B0604020202020204" pitchFamily="34" charset="0"/>
              <a:buChar char="•"/>
              <a:defRPr/>
            </a:pPr>
            <a:r>
              <a:rPr lang="en-US" sz="1200" b="1">
                <a:solidFill>
                  <a:srgbClr val="494949"/>
                </a:solidFill>
                <a:latin typeface="Roboto Condensed Light" panose="02000000000000000000" pitchFamily="2" charset="0"/>
                <a:ea typeface="+mn-lt"/>
                <a:cs typeface="+mn-lt"/>
              </a:rPr>
              <a:t>Monthly Performance Checks</a:t>
            </a:r>
            <a:r>
              <a:rPr lang="en-US" sz="1200">
                <a:solidFill>
                  <a:srgbClr val="494949"/>
                </a:solidFill>
                <a:latin typeface="Roboto Condensed Light" panose="02000000000000000000" pitchFamily="2" charset="0"/>
                <a:ea typeface="+mn-lt"/>
                <a:cs typeface="+mn-lt"/>
              </a:rPr>
              <a:t>: Any outlier in claim approvals triggers deeper investigation.</a:t>
            </a:r>
          </a:p>
          <a:p>
            <a:pPr marL="171450" indent="-171450" algn="l" defTabSz="914309" fontAlgn="ctr">
              <a:lnSpc>
                <a:spcPct val="100000"/>
              </a:lnSpc>
              <a:spcBef>
                <a:spcPts val="0"/>
              </a:spcBef>
              <a:buFont typeface="Arial" panose="020B0604020202020204" pitchFamily="34" charset="0"/>
              <a:buChar char="•"/>
              <a:defRPr/>
            </a:pPr>
            <a:r>
              <a:rPr lang="en-US" sz="1200" b="1">
                <a:solidFill>
                  <a:srgbClr val="494949"/>
                </a:solidFill>
                <a:latin typeface="Roboto Condensed Light" panose="02000000000000000000" pitchFamily="2" charset="0"/>
                <a:ea typeface="+mn-lt"/>
                <a:cs typeface="+mn-lt"/>
              </a:rPr>
              <a:t>Agent Feedback Channel</a:t>
            </a:r>
            <a:r>
              <a:rPr lang="en-US" sz="1200">
                <a:solidFill>
                  <a:srgbClr val="494949"/>
                </a:solidFill>
                <a:latin typeface="Roboto Condensed Light" panose="02000000000000000000" pitchFamily="2" charset="0"/>
                <a:ea typeface="+mn-lt"/>
                <a:cs typeface="+mn-lt"/>
              </a:rPr>
              <a:t>: Real-time reporting of incorrect or biased AI suggestions.</a:t>
            </a:r>
          </a:p>
        </p:txBody>
      </p:sp>
      <p:sp>
        <p:nvSpPr>
          <p:cNvPr id="11" name="Rectangle 10">
            <a:extLst>
              <a:ext uri="{FF2B5EF4-FFF2-40B4-BE49-F238E27FC236}">
                <a16:creationId xmlns:a16="http://schemas.microsoft.com/office/drawing/2014/main" id="{F7FD37D0-ADE3-EF2A-03CA-2784216D943E}"/>
              </a:ext>
              <a:ext uri="{C183D7F6-B498-43B3-948B-1728B52AA6E4}">
                <adec:decorative xmlns:adec="http://schemas.microsoft.com/office/drawing/2017/decorative" val="1"/>
              </a:ext>
            </a:extLst>
          </p:cNvPr>
          <p:cNvSpPr>
            <a:spLocks/>
          </p:cNvSpPr>
          <p:nvPr/>
        </p:nvSpPr>
        <p:spPr>
          <a:xfrm>
            <a:off x="6411381" y="3102902"/>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2" name="Rectangle 11">
            <a:extLst>
              <a:ext uri="{FF2B5EF4-FFF2-40B4-BE49-F238E27FC236}">
                <a16:creationId xmlns:a16="http://schemas.microsoft.com/office/drawing/2014/main" id="{F1C02B03-3F00-DF2E-045D-25AEC05BAE34}"/>
              </a:ext>
              <a:ext uri="{C183D7F6-B498-43B3-948B-1728B52AA6E4}">
                <adec:decorative xmlns:adec="http://schemas.microsoft.com/office/drawing/2017/decorative" val="1"/>
              </a:ext>
            </a:extLst>
          </p:cNvPr>
          <p:cNvSpPr>
            <a:spLocks/>
          </p:cNvSpPr>
          <p:nvPr/>
        </p:nvSpPr>
        <p:spPr>
          <a:xfrm>
            <a:off x="6411379" y="3102902"/>
            <a:ext cx="106666" cy="1462302"/>
          </a:xfrm>
          <a:prstGeom prst="rect">
            <a:avLst/>
          </a:prstGeom>
          <a:solidFill>
            <a:schemeClr val="tx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3" name="TextBox 52">
            <a:extLst>
              <a:ext uri="{FF2B5EF4-FFF2-40B4-BE49-F238E27FC236}">
                <a16:creationId xmlns:a16="http://schemas.microsoft.com/office/drawing/2014/main" id="{1C8436D0-433B-E5A3-AAE8-35C37E6B0150}"/>
              </a:ext>
            </a:extLst>
          </p:cNvPr>
          <p:cNvSpPr txBox="1">
            <a:spLocks/>
          </p:cNvSpPr>
          <p:nvPr/>
        </p:nvSpPr>
        <p:spPr>
          <a:xfrm>
            <a:off x="6469193" y="3372337"/>
            <a:ext cx="763252" cy="553926"/>
          </a:xfrm>
          <a:prstGeom prst="rect">
            <a:avLst/>
          </a:prstGeom>
          <a:noFill/>
        </p:spPr>
        <p:txBody>
          <a:bodyPr wrap="none" rtlCol="0" anchor="ctr" anchorCtr="0">
            <a:spAutoFit/>
          </a:bodyPr>
          <a:lstStyle/>
          <a:p>
            <a:pPr algn="ctr" defTabSz="554437">
              <a:defRPr/>
            </a:pPr>
            <a:r>
              <a:rPr lang="en-US" sz="3000" b="1">
                <a:solidFill>
                  <a:srgbClr val="15466D"/>
                </a:solidFill>
                <a:latin typeface="Montserrat SemiBold" pitchFamily="2" charset="77"/>
                <a:ea typeface="+mn-lt"/>
                <a:cs typeface="+mn-lt"/>
              </a:rPr>
              <a:t>05.</a:t>
            </a:r>
          </a:p>
        </p:txBody>
      </p:sp>
      <p:sp>
        <p:nvSpPr>
          <p:cNvPr id="35" name="Subtitle 2">
            <a:extLst>
              <a:ext uri="{FF2B5EF4-FFF2-40B4-BE49-F238E27FC236}">
                <a16:creationId xmlns:a16="http://schemas.microsoft.com/office/drawing/2014/main" id="{6B79685E-775A-BFD4-7822-79CFCECB00D2}"/>
              </a:ext>
            </a:extLst>
          </p:cNvPr>
          <p:cNvSpPr txBox="1">
            <a:spLocks/>
          </p:cNvSpPr>
          <p:nvPr/>
        </p:nvSpPr>
        <p:spPr>
          <a:xfrm>
            <a:off x="7246490" y="3187806"/>
            <a:ext cx="4480898" cy="1292662"/>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a:lnSpc>
                <a:spcPct val="100000"/>
              </a:lnSpc>
              <a:spcBef>
                <a:spcPts val="0"/>
              </a:spcBef>
              <a:buFontTx/>
              <a:defRPr/>
            </a:pPr>
            <a:r>
              <a:rPr lang="en-US" sz="1200" b="1">
                <a:solidFill>
                  <a:srgbClr val="494949"/>
                </a:solidFill>
                <a:latin typeface="Roboto Condensed Light" panose="02000000000000000000" pitchFamily="2" charset="0"/>
                <a:ea typeface="+mn-lt"/>
                <a:cs typeface="+mn-lt"/>
              </a:rPr>
              <a:t>Documentation &amp; Traceability:</a:t>
            </a:r>
            <a:endParaRPr lang="en-US" sz="1200">
              <a:solidFill>
                <a:srgbClr val="494949"/>
              </a:solidFill>
              <a:latin typeface="Roboto Condensed Light" panose="02000000000000000000" pitchFamily="2" charset="0"/>
              <a:ea typeface="+mn-lt"/>
              <a:cs typeface="+mn-lt"/>
            </a:endParaRPr>
          </a:p>
          <a:p>
            <a:pPr marL="171450" indent="-171450" algn="l" defTabSz="914309" fontAlgn="ctr">
              <a:lnSpc>
                <a:spcPct val="100000"/>
              </a:lnSpc>
              <a:spcBef>
                <a:spcPts val="0"/>
              </a:spcBef>
              <a:buFont typeface="Arial" panose="020B0604020202020204" pitchFamily="34" charset="0"/>
              <a:buChar char="•"/>
              <a:defRPr/>
            </a:pPr>
            <a:r>
              <a:rPr lang="en-US" sz="1200" b="1">
                <a:solidFill>
                  <a:srgbClr val="494949"/>
                </a:solidFill>
                <a:latin typeface="Roboto Condensed Light" panose="02000000000000000000" pitchFamily="2" charset="0"/>
                <a:ea typeface="+mn-lt"/>
                <a:cs typeface="+mn-lt"/>
              </a:rPr>
              <a:t>Audit Logs</a:t>
            </a:r>
            <a:r>
              <a:rPr lang="en-US" sz="1200">
                <a:solidFill>
                  <a:srgbClr val="494949"/>
                </a:solidFill>
                <a:latin typeface="Roboto Condensed Light" panose="02000000000000000000" pitchFamily="2" charset="0"/>
                <a:ea typeface="+mn-lt"/>
                <a:cs typeface="+mn-lt"/>
              </a:rPr>
              <a:t>: Each AI-driven recommendation is logged with input data, timestamps, and decision outcomes.</a:t>
            </a:r>
          </a:p>
          <a:p>
            <a:pPr marL="171450" indent="-171450" algn="l" defTabSz="914309" fontAlgn="ctr">
              <a:lnSpc>
                <a:spcPct val="100000"/>
              </a:lnSpc>
              <a:spcBef>
                <a:spcPts val="0"/>
              </a:spcBef>
              <a:buFont typeface="Arial" panose="020B0604020202020204" pitchFamily="34" charset="0"/>
              <a:buChar char="•"/>
              <a:defRPr/>
            </a:pPr>
            <a:r>
              <a:rPr lang="en-US" sz="1200" b="1">
                <a:solidFill>
                  <a:srgbClr val="494949"/>
                </a:solidFill>
                <a:latin typeface="Roboto Condensed Light" panose="02000000000000000000" pitchFamily="2" charset="0"/>
                <a:ea typeface="+mn-lt"/>
                <a:cs typeface="+mn-lt"/>
              </a:rPr>
              <a:t>Version Control</a:t>
            </a:r>
            <a:r>
              <a:rPr lang="en-US" sz="1200">
                <a:solidFill>
                  <a:srgbClr val="494949"/>
                </a:solidFill>
                <a:latin typeface="Roboto Condensed Light" panose="02000000000000000000" pitchFamily="2" charset="0"/>
                <a:ea typeface="+mn-lt"/>
                <a:cs typeface="+mn-lt"/>
              </a:rPr>
              <a:t>: Model updates, training data changes, and parameter configurations are systematically recorded to support future audits.</a:t>
            </a:r>
          </a:p>
          <a:p>
            <a:pPr marL="171450" indent="-171450" algn="l" defTabSz="914309" fontAlgn="ctr">
              <a:lnSpc>
                <a:spcPct val="100000"/>
              </a:lnSpc>
              <a:spcBef>
                <a:spcPts val="0"/>
              </a:spcBef>
              <a:buFont typeface="Arial" panose="020B0604020202020204" pitchFamily="34" charset="0"/>
              <a:buChar char="•"/>
              <a:defRPr/>
            </a:pPr>
            <a:r>
              <a:rPr lang="en-US" sz="1200" b="1">
                <a:solidFill>
                  <a:srgbClr val="494949"/>
                </a:solidFill>
                <a:latin typeface="Roboto Condensed Light" panose="02000000000000000000" pitchFamily="2" charset="0"/>
                <a:ea typeface="+mn-lt"/>
                <a:cs typeface="+mn-lt"/>
              </a:rPr>
              <a:t>Retention Policies</a:t>
            </a:r>
            <a:r>
              <a:rPr lang="en-US" sz="1200">
                <a:solidFill>
                  <a:srgbClr val="494949"/>
                </a:solidFill>
                <a:latin typeface="Roboto Condensed Light" panose="02000000000000000000" pitchFamily="2" charset="0"/>
                <a:ea typeface="+mn-lt"/>
                <a:cs typeface="+mn-lt"/>
              </a:rPr>
              <a:t>: All documentation and logs are stored securely for a defined period to satisfy compliance and facilitate retrospective reviews.</a:t>
            </a:r>
            <a:endParaRPr lang="en-US" sz="1200">
              <a:solidFill>
                <a:srgbClr val="000000"/>
              </a:solidFill>
              <a:latin typeface="Roboto Condensed Light" panose="02000000000000000000" pitchFamily="2" charset="0"/>
              <a:ea typeface="+mn-lt"/>
              <a:cs typeface="+mn-lt"/>
            </a:endParaRPr>
          </a:p>
        </p:txBody>
      </p:sp>
      <p:sp>
        <p:nvSpPr>
          <p:cNvPr id="22" name="Rectangle 21">
            <a:extLst>
              <a:ext uri="{FF2B5EF4-FFF2-40B4-BE49-F238E27FC236}">
                <a16:creationId xmlns:a16="http://schemas.microsoft.com/office/drawing/2014/main" id="{F2683496-AB18-4227-05F7-623BB593A18A}"/>
              </a:ext>
              <a:ext uri="{C183D7F6-B498-43B3-948B-1728B52AA6E4}">
                <adec:decorative xmlns:adec="http://schemas.microsoft.com/office/drawing/2017/decorative" val="1"/>
              </a:ext>
            </a:extLst>
          </p:cNvPr>
          <p:cNvSpPr>
            <a:spLocks/>
          </p:cNvSpPr>
          <p:nvPr/>
        </p:nvSpPr>
        <p:spPr>
          <a:xfrm>
            <a:off x="6411381" y="4866426"/>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23" name="Rectangle 22">
            <a:extLst>
              <a:ext uri="{FF2B5EF4-FFF2-40B4-BE49-F238E27FC236}">
                <a16:creationId xmlns:a16="http://schemas.microsoft.com/office/drawing/2014/main" id="{F1ABFE3E-ED64-E020-9E1B-10C3208A214B}"/>
              </a:ext>
              <a:ext uri="{C183D7F6-B498-43B3-948B-1728B52AA6E4}">
                <adec:decorative xmlns:adec="http://schemas.microsoft.com/office/drawing/2017/decorative" val="1"/>
              </a:ext>
            </a:extLst>
          </p:cNvPr>
          <p:cNvSpPr>
            <a:spLocks/>
          </p:cNvSpPr>
          <p:nvPr/>
        </p:nvSpPr>
        <p:spPr>
          <a:xfrm>
            <a:off x="6411379" y="4866426"/>
            <a:ext cx="106666" cy="14623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60" name="TextBox 59">
            <a:extLst>
              <a:ext uri="{FF2B5EF4-FFF2-40B4-BE49-F238E27FC236}">
                <a16:creationId xmlns:a16="http://schemas.microsoft.com/office/drawing/2014/main" id="{95BFA31C-0C69-0B6C-48CC-7B4B520BF94A}"/>
              </a:ext>
            </a:extLst>
          </p:cNvPr>
          <p:cNvSpPr txBox="1">
            <a:spLocks/>
          </p:cNvSpPr>
          <p:nvPr/>
        </p:nvSpPr>
        <p:spPr>
          <a:xfrm>
            <a:off x="6469193" y="5135861"/>
            <a:ext cx="779280" cy="553926"/>
          </a:xfrm>
          <a:prstGeom prst="rect">
            <a:avLst/>
          </a:prstGeom>
          <a:noFill/>
        </p:spPr>
        <p:txBody>
          <a:bodyPr wrap="none" rtlCol="0" anchor="ctr" anchorCtr="0">
            <a:spAutoFit/>
          </a:bodyPr>
          <a:lstStyle/>
          <a:p>
            <a:pPr algn="ctr" defTabSz="554437">
              <a:defRPr/>
            </a:pPr>
            <a:r>
              <a:rPr lang="en-US" sz="3000" b="1">
                <a:solidFill>
                  <a:srgbClr val="494A4A"/>
                </a:solidFill>
                <a:latin typeface="Montserrat SemiBold" pitchFamily="2" charset="77"/>
                <a:ea typeface="+mn-lt"/>
                <a:cs typeface="+mn-lt"/>
              </a:rPr>
              <a:t>06.</a:t>
            </a:r>
          </a:p>
        </p:txBody>
      </p:sp>
      <p:sp>
        <p:nvSpPr>
          <p:cNvPr id="47" name="Subtitle 2">
            <a:extLst>
              <a:ext uri="{FF2B5EF4-FFF2-40B4-BE49-F238E27FC236}">
                <a16:creationId xmlns:a16="http://schemas.microsoft.com/office/drawing/2014/main" id="{4E89F626-9909-85BF-DEF7-20B788A63CA5}"/>
              </a:ext>
            </a:extLst>
          </p:cNvPr>
          <p:cNvSpPr txBox="1">
            <a:spLocks/>
          </p:cNvSpPr>
          <p:nvPr/>
        </p:nvSpPr>
        <p:spPr>
          <a:xfrm>
            <a:off x="7327122" y="5015965"/>
            <a:ext cx="4408404" cy="1107852"/>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a:lnSpc>
                <a:spcPct val="100000"/>
              </a:lnSpc>
              <a:spcBef>
                <a:spcPts val="0"/>
              </a:spcBef>
              <a:buFontTx/>
              <a:defRPr/>
            </a:pPr>
            <a:r>
              <a:rPr lang="en-US" sz="1200" b="1">
                <a:solidFill>
                  <a:srgbClr val="494949"/>
                </a:solidFill>
                <a:latin typeface="Roboto Condensed Light" panose="02000000000000000000" pitchFamily="2" charset="0"/>
                <a:ea typeface="+mn-lt"/>
                <a:cs typeface="+mn-lt"/>
              </a:rPr>
              <a:t>Ongoing Review Cycle:</a:t>
            </a:r>
            <a:endParaRPr lang="en-US" sz="1200">
              <a:solidFill>
                <a:srgbClr val="494949"/>
              </a:solidFill>
              <a:latin typeface="Roboto Condensed Light" panose="02000000000000000000" pitchFamily="2" charset="0"/>
              <a:ea typeface="+mn-lt"/>
              <a:cs typeface="+mn-lt"/>
            </a:endParaRPr>
          </a:p>
          <a:p>
            <a:pPr marL="171450" indent="-171450" algn="l" defTabSz="914309" fontAlgn="ctr">
              <a:lnSpc>
                <a:spcPct val="100000"/>
              </a:lnSpc>
              <a:spcBef>
                <a:spcPts val="0"/>
              </a:spcBef>
              <a:buFont typeface="Arial" panose="020B0604020202020204" pitchFamily="34" charset="0"/>
              <a:buChar char="•"/>
              <a:defRPr/>
            </a:pPr>
            <a:r>
              <a:rPr lang="en-US" sz="1200" b="1">
                <a:solidFill>
                  <a:srgbClr val="494949"/>
                </a:solidFill>
                <a:latin typeface="Roboto Condensed Light" panose="02000000000000000000" pitchFamily="2" charset="0"/>
                <a:ea typeface="+mn-lt"/>
                <a:cs typeface="+mn-lt"/>
              </a:rPr>
              <a:t>Risk Log Review</a:t>
            </a:r>
            <a:r>
              <a:rPr lang="en-US" sz="1200">
                <a:solidFill>
                  <a:srgbClr val="494949"/>
                </a:solidFill>
                <a:latin typeface="Roboto Condensed Light" panose="02000000000000000000" pitchFamily="2" charset="0"/>
                <a:ea typeface="+mn-lt"/>
                <a:cs typeface="+mn-lt"/>
              </a:rPr>
              <a:t>: Conducted quarterly by the AI Steering Group to address emerging threats or compliance updates.</a:t>
            </a:r>
          </a:p>
          <a:p>
            <a:pPr marL="171450" indent="-171450" algn="l" defTabSz="914309" fontAlgn="ctr">
              <a:lnSpc>
                <a:spcPct val="100000"/>
              </a:lnSpc>
              <a:spcBef>
                <a:spcPts val="0"/>
              </a:spcBef>
              <a:buFont typeface="Arial" panose="020B0604020202020204" pitchFamily="34" charset="0"/>
              <a:buChar char="•"/>
              <a:defRPr/>
            </a:pPr>
            <a:r>
              <a:rPr lang="en-US" sz="1200" b="1">
                <a:solidFill>
                  <a:srgbClr val="494949"/>
                </a:solidFill>
                <a:latin typeface="Roboto Condensed Light" panose="02000000000000000000" pitchFamily="2" charset="0"/>
                <a:ea typeface="+mn-lt"/>
                <a:cs typeface="+mn-lt"/>
              </a:rPr>
              <a:t>Annual External Audit</a:t>
            </a:r>
            <a:r>
              <a:rPr lang="en-US" sz="1200">
                <a:solidFill>
                  <a:srgbClr val="494949"/>
                </a:solidFill>
                <a:latin typeface="Roboto Condensed Light" panose="02000000000000000000" pitchFamily="2" charset="0"/>
                <a:ea typeface="+mn-lt"/>
                <a:cs typeface="+mn-lt"/>
              </a:rPr>
              <a:t>: A third-party assessor evaluates data handling procedures, documentation practices, and alignment with regulatory requirements</a:t>
            </a:r>
            <a:r>
              <a:rPr lang="en-US" sz="1050">
                <a:solidFill>
                  <a:srgbClr val="494949"/>
                </a:solidFill>
                <a:latin typeface="Roboto Condensed Light" panose="02000000000000000000" pitchFamily="2" charset="0"/>
                <a:ea typeface="+mn-lt"/>
                <a:cs typeface="+mn-lt"/>
              </a:rPr>
              <a:t>.</a:t>
            </a:r>
          </a:p>
        </p:txBody>
      </p:sp>
    </p:spTree>
    <p:extLst>
      <p:ext uri="{BB962C8B-B14F-4D97-AF65-F5344CB8AC3E}">
        <p14:creationId xmlns:p14="http://schemas.microsoft.com/office/powerpoint/2010/main" val="12653442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FCEF5-E373-D2CC-F051-94DF9048BA1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DAF0218-8A1B-1A0A-0DED-7180B9685F58}"/>
              </a:ext>
            </a:extLst>
          </p:cNvPr>
          <p:cNvSpPr>
            <a:spLocks noGrp="1"/>
          </p:cNvSpPr>
          <p:nvPr>
            <p:ph type="title"/>
          </p:nvPr>
        </p:nvSpPr>
        <p:spPr>
          <a:xfrm>
            <a:off x="354854" y="545146"/>
            <a:ext cx="6703965" cy="844229"/>
          </a:xfrm>
        </p:spPr>
        <p:txBody>
          <a:bodyPr/>
          <a:lstStyle/>
          <a:p>
            <a:r>
              <a:rPr lang="en-US" sz="2800">
                <a:solidFill>
                  <a:schemeClr val="accent1"/>
                </a:solidFill>
              </a:rPr>
              <a:t>2.3.1</a:t>
            </a:r>
            <a:r>
              <a:rPr lang="en-US" sz="2800"/>
              <a:t> Define your governance, risk, and compliance considerations</a:t>
            </a:r>
          </a:p>
        </p:txBody>
      </p:sp>
      <p:sp>
        <p:nvSpPr>
          <p:cNvPr id="12" name="Text Placeholder 6">
            <a:extLst>
              <a:ext uri="{FF2B5EF4-FFF2-40B4-BE49-F238E27FC236}">
                <a16:creationId xmlns:a16="http://schemas.microsoft.com/office/drawing/2014/main" id="{DCBFA83B-7907-B47F-464F-6015FB2AAF55}"/>
              </a:ext>
            </a:extLst>
          </p:cNvPr>
          <p:cNvSpPr txBox="1">
            <a:spLocks/>
          </p:cNvSpPr>
          <p:nvPr/>
        </p:nvSpPr>
        <p:spPr>
          <a:xfrm>
            <a:off x="323347" y="1508299"/>
            <a:ext cx="6460544"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a:solidFill>
                  <a:srgbClr val="F17A26"/>
                </a:solidFill>
                <a:ea typeface="+mn-lt"/>
                <a:cs typeface="+mn-lt"/>
              </a:rPr>
              <a:t>Objective: Establish the critical considerations and requirements that ensure the safety and reliability of your </a:t>
            </a:r>
            <a:r>
              <a:rPr lang="en-US" sz="1400" err="1">
                <a:solidFill>
                  <a:srgbClr val="F17A26"/>
                </a:solidFill>
                <a:ea typeface="+mn-lt"/>
                <a:cs typeface="+mn-lt"/>
              </a:rPr>
              <a:t>CX+AI</a:t>
            </a:r>
            <a:r>
              <a:rPr lang="en-US" sz="1400">
                <a:solidFill>
                  <a:srgbClr val="F17A26"/>
                </a:solidFill>
                <a:ea typeface="+mn-lt"/>
                <a:cs typeface="+mn-lt"/>
              </a:rPr>
              <a:t> solution.</a:t>
            </a:r>
          </a:p>
        </p:txBody>
      </p:sp>
      <p:sp>
        <p:nvSpPr>
          <p:cNvPr id="4" name="Text Placeholder 3">
            <a:extLst>
              <a:ext uri="{FF2B5EF4-FFF2-40B4-BE49-F238E27FC236}">
                <a16:creationId xmlns:a16="http://schemas.microsoft.com/office/drawing/2014/main" id="{2F92D8CA-7BC6-5A3B-6370-E3E88DF47C40}"/>
              </a:ext>
            </a:extLst>
          </p:cNvPr>
          <p:cNvSpPr>
            <a:spLocks noGrp="1"/>
          </p:cNvSpPr>
          <p:nvPr>
            <p:ph type="body" sz="quarter" idx="11"/>
          </p:nvPr>
        </p:nvSpPr>
        <p:spPr>
          <a:xfrm>
            <a:off x="350625" y="2142710"/>
            <a:ext cx="4115672" cy="269713"/>
          </a:xfrm>
        </p:spPr>
        <p:txBody>
          <a:bodyPr/>
          <a:lstStyle/>
          <a:p>
            <a:r>
              <a:rPr lang="en-US" sz="1600">
                <a:latin typeface="Exo" panose="02000503000000000000" pitchFamily="2" charset="77"/>
              </a:rPr>
              <a:t>2 hours</a:t>
            </a:r>
          </a:p>
        </p:txBody>
      </p:sp>
      <p:sp>
        <p:nvSpPr>
          <p:cNvPr id="5" name="Text Placeholder 4">
            <a:extLst>
              <a:ext uri="{FF2B5EF4-FFF2-40B4-BE49-F238E27FC236}">
                <a16:creationId xmlns:a16="http://schemas.microsoft.com/office/drawing/2014/main" id="{D436C7E9-CECC-CB6F-9C7A-35614083EBA8}"/>
              </a:ext>
            </a:extLst>
          </p:cNvPr>
          <p:cNvSpPr>
            <a:spLocks noGrp="1"/>
          </p:cNvSpPr>
          <p:nvPr>
            <p:ph type="body" sz="quarter" idx="33"/>
          </p:nvPr>
        </p:nvSpPr>
        <p:spPr>
          <a:xfrm>
            <a:off x="350625" y="2544368"/>
            <a:ext cx="5910816" cy="2514891"/>
          </a:xfrm>
          <a:prstGeom prst="rect">
            <a:avLst/>
          </a:prstGeom>
        </p:spPr>
        <p:txBody>
          <a:bodyPr lIns="0" tIns="0" rIns="0" bIns="0" numCol="1" spcCol="292608" anchor="t"/>
          <a:lstStyle/>
          <a:p>
            <a:pPr marL="342832" indent="-342832">
              <a:buAutoNum type="arabicPeriod"/>
            </a:pPr>
            <a:r>
              <a:rPr lang="en-US" dirty="0">
                <a:latin typeface="+mn-lt"/>
              </a:rPr>
              <a:t>Read through both the </a:t>
            </a:r>
            <a:r>
              <a:rPr lang="en-US" b="1" dirty="0">
                <a:latin typeface="+mn-lt"/>
              </a:rPr>
              <a:t>sample template</a:t>
            </a:r>
            <a:r>
              <a:rPr lang="en-US" dirty="0">
                <a:latin typeface="+mn-lt"/>
              </a:rPr>
              <a:t> as well as the </a:t>
            </a:r>
            <a:r>
              <a:rPr lang="en-US" b="1" dirty="0">
                <a:latin typeface="+mn-lt"/>
              </a:rPr>
              <a:t>completed example</a:t>
            </a:r>
            <a:r>
              <a:rPr lang="en-US" dirty="0">
                <a:latin typeface="+mn-lt"/>
              </a:rPr>
              <a:t> included in this section to understand the details and context around defining the </a:t>
            </a:r>
            <a:r>
              <a:rPr lang="en-US" b="1" dirty="0">
                <a:latin typeface="+mn-lt"/>
              </a:rPr>
              <a:t>governance, risk, and compliance requirements </a:t>
            </a:r>
            <a:r>
              <a:rPr lang="en-US" dirty="0">
                <a:latin typeface="+mn-lt"/>
              </a:rPr>
              <a:t>for your solution.</a:t>
            </a:r>
          </a:p>
          <a:p>
            <a:pPr marL="342832" indent="-342832">
              <a:buFont typeface="Arial" panose="020B0604020202020204" pitchFamily="34" charset="0"/>
              <a:buAutoNum type="arabicPeriod"/>
            </a:pPr>
            <a:r>
              <a:rPr lang="en-US" dirty="0">
                <a:latin typeface="+mn-lt"/>
              </a:rPr>
              <a:t>Open the </a:t>
            </a:r>
            <a:r>
              <a:rPr lang="en-US" i="1" dirty="0">
                <a:latin typeface="+mn-lt"/>
              </a:rPr>
              <a:t>AI for CX: </a:t>
            </a:r>
            <a:r>
              <a:rPr lang="en-US" i="1" dirty="0">
                <a:latin typeface="+mn-lt"/>
                <a:hlinkClick r:id="rId3"/>
              </a:rPr>
              <a:t>Solution Development and Implementation Report</a:t>
            </a:r>
            <a:r>
              <a:rPr lang="en-US" i="1" dirty="0">
                <a:latin typeface="+mn-lt"/>
              </a:rPr>
              <a:t> (</a:t>
            </a:r>
            <a:r>
              <a:rPr lang="en-US" i="1" dirty="0" err="1">
                <a:latin typeface="+mn-lt"/>
              </a:rPr>
              <a:t>SDAIR</a:t>
            </a:r>
            <a:r>
              <a:rPr lang="en-US" i="1" dirty="0">
                <a:latin typeface="+mn-lt"/>
              </a:rPr>
              <a:t>)</a:t>
            </a:r>
            <a:r>
              <a:rPr lang="en-US" dirty="0">
                <a:latin typeface="+mn-lt"/>
              </a:rPr>
              <a:t> and navigate to section </a:t>
            </a:r>
            <a:r>
              <a:rPr lang="en-US" b="1" dirty="0">
                <a:latin typeface="+mn-lt"/>
              </a:rPr>
              <a:t>2.3.1.</a:t>
            </a:r>
          </a:p>
          <a:p>
            <a:pPr marL="342832" indent="-342832">
              <a:buAutoNum type="arabicPeriod"/>
            </a:pPr>
            <a:r>
              <a:rPr lang="en-US" dirty="0">
                <a:latin typeface="+mn-lt"/>
              </a:rPr>
              <a:t>Follow the </a:t>
            </a:r>
            <a:r>
              <a:rPr lang="en-US" b="1" dirty="0">
                <a:latin typeface="+mn-lt"/>
              </a:rPr>
              <a:t>prompts</a:t>
            </a:r>
            <a:r>
              <a:rPr lang="en-US" dirty="0">
                <a:latin typeface="+mn-lt"/>
              </a:rPr>
              <a:t> in the </a:t>
            </a:r>
            <a:r>
              <a:rPr lang="en-US" b="1" dirty="0">
                <a:latin typeface="+mn-lt"/>
              </a:rPr>
              <a:t>sample template</a:t>
            </a:r>
            <a:r>
              <a:rPr lang="en-US" dirty="0">
                <a:latin typeface="+mn-lt"/>
              </a:rPr>
              <a:t> that was showcased within this section and complete the </a:t>
            </a:r>
            <a:r>
              <a:rPr lang="en-US" b="1" dirty="0">
                <a:latin typeface="+mn-lt"/>
              </a:rPr>
              <a:t>governance, risk, and compliance requirements </a:t>
            </a:r>
            <a:r>
              <a:rPr lang="en-US" dirty="0">
                <a:latin typeface="+mn-lt"/>
              </a:rPr>
              <a:t>section of the </a:t>
            </a:r>
            <a:r>
              <a:rPr lang="en-US" i="1" dirty="0" err="1">
                <a:latin typeface="+mn-lt"/>
              </a:rPr>
              <a:t>SDAIR</a:t>
            </a:r>
            <a:r>
              <a:rPr lang="en-US" dirty="0">
                <a:latin typeface="+mn-lt"/>
              </a:rPr>
              <a:t>. </a:t>
            </a:r>
          </a:p>
        </p:txBody>
      </p:sp>
      <p:sp>
        <p:nvSpPr>
          <p:cNvPr id="6" name="Rectangle 5">
            <a:extLst>
              <a:ext uri="{FF2B5EF4-FFF2-40B4-BE49-F238E27FC236}">
                <a16:creationId xmlns:a16="http://schemas.microsoft.com/office/drawing/2014/main" id="{D32D5B51-C3A1-800D-1EB4-055BF1CBFBA2}"/>
              </a:ext>
            </a:extLst>
          </p:cNvPr>
          <p:cNvSpPr>
            <a:spLocks/>
          </p:cNvSpPr>
          <p:nvPr/>
        </p:nvSpPr>
        <p:spPr>
          <a:xfrm>
            <a:off x="853502" y="5724777"/>
            <a:ext cx="548322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dirty="0">
                <a:solidFill>
                  <a:srgbClr val="FFFFFF"/>
                </a:solidFill>
                <a:latin typeface="Exo" panose="02000503000000000000" pitchFamily="2" charset="77"/>
                <a:ea typeface="+mn-lt"/>
                <a:cs typeface="+mn-lt"/>
              </a:rPr>
              <a:t>Download </a:t>
            </a:r>
            <a:r>
              <a:rPr lang="en-US" sz="1200" dirty="0">
                <a:solidFill>
                  <a:schemeClr val="bg1"/>
                </a:solidFill>
                <a:latin typeface="Exo" panose="02000503000000000000" pitchFamily="2" charset="77"/>
                <a:ea typeface="+mn-lt"/>
                <a:cs typeface="+mn-lt"/>
              </a:rPr>
              <a:t>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Solution Development and Implementation Report</a:t>
            </a:r>
            <a:endParaRPr lang="en-US" sz="1200" dirty="0">
              <a:solidFill>
                <a:schemeClr val="bg1"/>
              </a:solidFill>
              <a:latin typeface="Exo" panose="02000503000000000000" pitchFamily="2" charset="77"/>
              <a:ea typeface="+mn-lt"/>
              <a:cs typeface="+mn-lt"/>
            </a:endParaRPr>
          </a:p>
        </p:txBody>
      </p:sp>
      <p:sp>
        <p:nvSpPr>
          <p:cNvPr id="7" name="Rectangle 6">
            <a:extLst>
              <a:ext uri="{FF2B5EF4-FFF2-40B4-BE49-F238E27FC236}">
                <a16:creationId xmlns:a16="http://schemas.microsoft.com/office/drawing/2014/main" id="{A71ED369-7C4A-3B9D-9C00-118F80B8D55A}"/>
              </a:ext>
              <a:ext uri="{C183D7F6-B498-43B3-948B-1728B52AA6E4}">
                <adec:decorative xmlns:adec="http://schemas.microsoft.com/office/drawing/2017/decorative" val="1"/>
              </a:ext>
            </a:extLst>
          </p:cNvPr>
          <p:cNvSpPr>
            <a:spLocks noChangeAspect="1"/>
          </p:cNvSpPr>
          <p:nvPr/>
        </p:nvSpPr>
        <p:spPr>
          <a:xfrm>
            <a:off x="274474" y="5724779"/>
            <a:ext cx="579029"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8" name="Picture 7">
            <a:extLst>
              <a:ext uri="{FF2B5EF4-FFF2-40B4-BE49-F238E27FC236}">
                <a16:creationId xmlns:a16="http://schemas.microsoft.com/office/drawing/2014/main" id="{BD170C2B-35BF-B360-E5BB-72DDBF23AD1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20698" y="5836236"/>
            <a:ext cx="260815" cy="244963"/>
          </a:xfrm>
          <a:prstGeom prst="rect">
            <a:avLst/>
          </a:prstGeom>
        </p:spPr>
      </p:pic>
      <p:sp>
        <p:nvSpPr>
          <p:cNvPr id="2" name="Rectangle 1">
            <a:extLst>
              <a:ext uri="{FF2B5EF4-FFF2-40B4-BE49-F238E27FC236}">
                <a16:creationId xmlns:a16="http://schemas.microsoft.com/office/drawing/2014/main" id="{BD68A5E5-B966-2B36-D6C1-A07F01711E7F}"/>
              </a:ext>
              <a:ext uri="{C183D7F6-B498-43B3-948B-1728B52AA6E4}">
                <adec:decorative xmlns:adec="http://schemas.microsoft.com/office/drawing/2017/decorative" val="1"/>
              </a:ext>
            </a:extLst>
          </p:cNvPr>
          <p:cNvSpPr>
            <a:spLocks/>
          </p:cNvSpPr>
          <p:nvPr/>
        </p:nvSpPr>
        <p:spPr>
          <a:xfrm>
            <a:off x="730111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BB74C981-CD4A-3521-159F-5EB58F27B56C}"/>
              </a:ext>
            </a:extLst>
          </p:cNvPr>
          <p:cNvGraphicFramePr>
            <a:graphicFrameLocks/>
          </p:cNvGraphicFramePr>
          <p:nvPr>
            <p:extLst>
              <p:ext uri="{D42A27DB-BD31-4B8C-83A1-F6EECF244321}">
                <p14:modId xmlns:p14="http://schemas.microsoft.com/office/powerpoint/2010/main" val="3314538336"/>
              </p:ext>
            </p:extLst>
          </p:nvPr>
        </p:nvGraphicFramePr>
        <p:xfrm>
          <a:off x="7285762" y="936980"/>
          <a:ext cx="4453438" cy="5401771"/>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a:latin typeface="+mn-lt"/>
                          <a:ea typeface="+mn-lt"/>
                          <a:cs typeface="+mn-lt"/>
                        </a:rPr>
                        <a:t>Governance, Risk, and Compliance Requirements </a:t>
                      </a:r>
                      <a:r>
                        <a:rPr lang="en-US" sz="1200" b="0" i="0" u="none" strike="noStrike" baseline="0">
                          <a:solidFill>
                            <a:srgbClr val="000000"/>
                          </a:solidFill>
                          <a:latin typeface="+mn-lt"/>
                          <a:ea typeface="+mn-lt"/>
                          <a:cs typeface="+mn-lt"/>
                        </a:rPr>
                        <a:t>Definition Template</a:t>
                      </a:r>
                    </a:p>
                    <a:p>
                      <a:pPr marL="173038" indent="-173038" rtl="0">
                        <a:lnSpc>
                          <a:spcPts val="1600"/>
                        </a:lnSpc>
                        <a:spcBef>
                          <a:spcPts val="800"/>
                        </a:spcBef>
                        <a:buSzPts val="1100"/>
                        <a:buFont typeface="Arial" panose="020B0604020202020204" pitchFamily="34" charset="0"/>
                        <a:buChar char="•"/>
                        <a:tabLst/>
                      </a:pPr>
                      <a:r>
                        <a:rPr lang="en-US" sz="1200" b="0">
                          <a:latin typeface="+mn-lt"/>
                          <a:ea typeface="+mn-lt"/>
                          <a:cs typeface="+mn-lt"/>
                        </a:rPr>
                        <a:t>Governance, Risk, and Compliance Requirements </a:t>
                      </a:r>
                      <a:r>
                        <a:rPr lang="en-US" sz="1200" b="0" i="0" u="none" strike="noStrike" baseline="0">
                          <a:solidFill>
                            <a:srgbClr val="000000"/>
                          </a:solidFill>
                          <a:latin typeface="+mn-lt"/>
                          <a:ea typeface="+mn-lt"/>
                          <a:cs typeface="+mn-lt"/>
                        </a:rPr>
                        <a:t>Completed Example</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a:latin typeface="+mn-lt"/>
                          <a:ea typeface="+mn-lt"/>
                          <a:cs typeface="+mn-lt"/>
                        </a:rPr>
                        <a:t>Governance, risk, and compliance requirements </a:t>
                      </a:r>
                      <a:r>
                        <a:rPr lang="en-US" sz="1200" b="0" i="0">
                          <a:solidFill>
                            <a:srgbClr val="000000"/>
                          </a:solidFill>
                          <a:latin typeface="+mn-lt"/>
                          <a:ea typeface="+mn-lt"/>
                          <a:cs typeface="+mn-lt"/>
                        </a:rPr>
                        <a:t>for your top use case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Implement AI for CX </a:t>
                      </a:r>
                      <a:r>
                        <a:rPr lang="en-US" sz="1200" b="0" i="0" u="none" strike="noStrike" baseline="0">
                          <a:solidFill>
                            <a:srgbClr val="000000"/>
                          </a:solidFill>
                          <a:latin typeface="+mn-lt"/>
                          <a:ea typeface="+mn-lt"/>
                          <a:cs typeface="+mn-lt"/>
                        </a:rPr>
                        <a:t>blueprint</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AI for CX </a:t>
                      </a:r>
                      <a:r>
                        <a:rPr lang="en-US" sz="1200" b="0" i="1" u="none" strike="noStrike" baseline="0" err="1">
                          <a:solidFill>
                            <a:srgbClr val="000000"/>
                          </a:solidFill>
                          <a:latin typeface="+mn-lt"/>
                          <a:ea typeface="+mn-lt"/>
                          <a:cs typeface="+mn-lt"/>
                        </a:rPr>
                        <a:t>SDAIR</a:t>
                      </a:r>
                      <a:endParaRPr lang="en-US" sz="1200" b="0" i="1" u="none" strike="noStrike" baseline="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business stakeholders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23581916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4CEF5-08D8-6575-6791-FF7FDD889699}"/>
            </a:ext>
          </a:extLst>
        </p:cNvPr>
        <p:cNvGrpSpPr/>
        <p:nvPr/>
      </p:nvGrpSpPr>
      <p:grpSpPr>
        <a:xfrm>
          <a:off x="0" y="0"/>
          <a:ext cx="0" cy="0"/>
          <a:chOff x="0" y="0"/>
          <a:chExt cx="0" cy="0"/>
        </a:xfrm>
      </p:grpSpPr>
      <p:sp>
        <p:nvSpPr>
          <p:cNvPr id="83" name="Title 82">
            <a:extLst>
              <a:ext uri="{FF2B5EF4-FFF2-40B4-BE49-F238E27FC236}">
                <a16:creationId xmlns:a16="http://schemas.microsoft.com/office/drawing/2014/main" id="{580172A5-787F-7E6B-1D2A-53E776212DE5}"/>
              </a:ext>
            </a:extLst>
          </p:cNvPr>
          <p:cNvSpPr>
            <a:spLocks noGrp="1"/>
          </p:cNvSpPr>
          <p:nvPr>
            <p:ph type="title"/>
          </p:nvPr>
        </p:nvSpPr>
        <p:spPr/>
        <p:txBody>
          <a:bodyPr>
            <a:noAutofit/>
          </a:bodyPr>
          <a:lstStyle/>
          <a:p>
            <a:r>
              <a:rPr lang="en-US"/>
              <a:t>Phase 3</a:t>
            </a:r>
          </a:p>
        </p:txBody>
      </p:sp>
      <p:sp>
        <p:nvSpPr>
          <p:cNvPr id="4" name="Text Placeholder 3">
            <a:extLst>
              <a:ext uri="{FF2B5EF4-FFF2-40B4-BE49-F238E27FC236}">
                <a16:creationId xmlns:a16="http://schemas.microsoft.com/office/drawing/2014/main" id="{E65B9C70-DF93-092A-F5B1-306099238660}"/>
              </a:ext>
            </a:extLst>
          </p:cNvPr>
          <p:cNvSpPr>
            <a:spLocks noGrp="1"/>
          </p:cNvSpPr>
          <p:nvPr>
            <p:ph type="body" sz="quarter" idx="11"/>
          </p:nvPr>
        </p:nvSpPr>
        <p:spPr>
          <a:xfrm>
            <a:off x="374835" y="1177271"/>
            <a:ext cx="8313731" cy="456696"/>
          </a:xfrm>
        </p:spPr>
        <p:txBody>
          <a:bodyPr>
            <a:noAutofit/>
          </a:bodyPr>
          <a:lstStyle/>
          <a:p>
            <a:r>
              <a:rPr lang="en-US" sz="2001"/>
              <a:t>Determine Your Solution Path and “Go-Live” Plan</a:t>
            </a:r>
          </a:p>
        </p:txBody>
      </p:sp>
      <p:sp>
        <p:nvSpPr>
          <p:cNvPr id="69" name="Rectangle 68">
            <a:extLst>
              <a:ext uri="{FF2B5EF4-FFF2-40B4-BE49-F238E27FC236}">
                <a16:creationId xmlns:a16="http://schemas.microsoft.com/office/drawing/2014/main" id="{853A7E33-9C23-DBD4-33DC-8B1BDB6BAF37}"/>
              </a:ext>
              <a:ext uri="{C183D7F6-B498-43B3-948B-1728B52AA6E4}">
                <adec:decorative xmlns:adec="http://schemas.microsoft.com/office/drawing/2017/decorative" val="1"/>
              </a:ext>
            </a:extLst>
          </p:cNvPr>
          <p:cNvSpPr>
            <a:spLocks/>
          </p:cNvSpPr>
          <p:nvPr/>
        </p:nvSpPr>
        <p:spPr>
          <a:xfrm>
            <a:off x="901063" y="2029745"/>
            <a:ext cx="2690658" cy="2757497"/>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srgbClr val="0070C0"/>
              </a:solidFill>
              <a:latin typeface="Roboto Condensed Light" panose="02000000000000000000" pitchFamily="2" charset="0"/>
              <a:ea typeface="+mn-lt"/>
              <a:cs typeface="+mn-lt"/>
            </a:endParaRPr>
          </a:p>
        </p:txBody>
      </p:sp>
      <p:sp>
        <p:nvSpPr>
          <p:cNvPr id="70" name="Rectangle 69">
            <a:extLst>
              <a:ext uri="{FF2B5EF4-FFF2-40B4-BE49-F238E27FC236}">
                <a16:creationId xmlns:a16="http://schemas.microsoft.com/office/drawing/2014/main" id="{ACEF4ABB-37FE-0F7E-A616-3BC1D389E936}"/>
              </a:ext>
              <a:ext uri="{C183D7F6-B498-43B3-948B-1728B52AA6E4}">
                <adec:decorative xmlns:adec="http://schemas.microsoft.com/office/drawing/2017/decorative" val="1"/>
              </a:ext>
            </a:extLst>
          </p:cNvPr>
          <p:cNvSpPr>
            <a:spLocks/>
          </p:cNvSpPr>
          <p:nvPr/>
        </p:nvSpPr>
        <p:spPr>
          <a:xfrm>
            <a:off x="901063" y="2023337"/>
            <a:ext cx="2690658" cy="627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srgbClr val="0070C0"/>
              </a:solidFill>
              <a:latin typeface="Roboto Condensed Light" panose="02000000000000000000" pitchFamily="2" charset="0"/>
              <a:ea typeface="+mn-lt"/>
              <a:cs typeface="+mn-lt"/>
            </a:endParaRPr>
          </a:p>
        </p:txBody>
      </p:sp>
      <p:sp>
        <p:nvSpPr>
          <p:cNvPr id="71" name="Text Placeholder 6">
            <a:extLst>
              <a:ext uri="{FF2B5EF4-FFF2-40B4-BE49-F238E27FC236}">
                <a16:creationId xmlns:a16="http://schemas.microsoft.com/office/drawing/2014/main" id="{01D817E6-7F3D-D5B5-A4AA-32FACE423A54}"/>
              </a:ext>
            </a:extLst>
          </p:cNvPr>
          <p:cNvSpPr txBox="1">
            <a:spLocks/>
          </p:cNvSpPr>
          <p:nvPr/>
        </p:nvSpPr>
        <p:spPr>
          <a:xfrm>
            <a:off x="902395" y="2283245"/>
            <a:ext cx="2686040" cy="432305"/>
          </a:xfrm>
          <a:prstGeom prst="rect">
            <a:avLst/>
          </a:prstGeom>
          <a:solidFill>
            <a:schemeClr val="bg1"/>
          </a:solidFill>
        </p:spPr>
        <p:txBody>
          <a:bodyPr lIns="0" tIns="0" rIns="0" bIns="0">
            <a:noAutofit/>
          </a:bodyPr>
          <a:lstStyle>
            <a:lvl1pPr marL="0" indent="0" algn="ctr" defTabSz="914400" rtl="0" eaLnBrk="1" latinLnBrk="0" hangingPunct="1">
              <a:lnSpc>
                <a:spcPct val="80000"/>
              </a:lnSpc>
              <a:spcBef>
                <a:spcPts val="1000"/>
              </a:spcBef>
              <a:buFont typeface="Arial" panose="020B0604020202020204" pitchFamily="34" charset="0"/>
              <a:buNone/>
              <a:defRPr sz="18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buFontTx/>
            </a:pPr>
            <a:r>
              <a:rPr lang="en-US">
                <a:solidFill>
                  <a:srgbClr val="0070C0"/>
                </a:solidFill>
                <a:ea typeface="+mn-lt"/>
                <a:cs typeface="+mn-lt"/>
              </a:rPr>
              <a:t>Phase 1</a:t>
            </a:r>
          </a:p>
        </p:txBody>
      </p:sp>
      <p:sp>
        <p:nvSpPr>
          <p:cNvPr id="72" name="Text Placeholder 7">
            <a:extLst>
              <a:ext uri="{FF2B5EF4-FFF2-40B4-BE49-F238E27FC236}">
                <a16:creationId xmlns:a16="http://schemas.microsoft.com/office/drawing/2014/main" id="{FE48CC05-46EC-0A3D-45F5-11D3E5F7CBC4}"/>
              </a:ext>
            </a:extLst>
          </p:cNvPr>
          <p:cNvSpPr txBox="1">
            <a:spLocks/>
          </p:cNvSpPr>
          <p:nvPr/>
        </p:nvSpPr>
        <p:spPr>
          <a:xfrm>
            <a:off x="917942" y="2783142"/>
            <a:ext cx="2565141" cy="2005653"/>
          </a:xfrm>
          <a:prstGeom prst="rect">
            <a:avLst/>
          </a:prstGeom>
          <a:solidFill>
            <a:schemeClr val="bg1"/>
          </a:solidFill>
        </p:spPr>
        <p:txBody>
          <a:bodyPr lIns="0" tIns="0" rIns="0" bIns="0">
            <a:noAutofit/>
          </a:bodyPr>
          <a:lstStyle>
            <a:lvl1pPr marL="0" indent="0" algn="ctr" defTabSz="914400" rtl="0" eaLnBrk="1" latinLnBrk="0" hangingPunct="1">
              <a:lnSpc>
                <a:spcPct val="100000"/>
              </a:lnSpc>
              <a:spcBef>
                <a:spcPts val="0"/>
              </a:spcBef>
              <a:buFont typeface="Arial" panose="020B0604020202020204" pitchFamily="34" charset="0"/>
              <a:buNone/>
              <a:defRPr sz="1200" b="0" i="0" kern="120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spcAft>
                <a:spcPts val="1000"/>
              </a:spcAft>
              <a:buFontTx/>
            </a:pPr>
            <a:r>
              <a:rPr lang="en-US" dirty="0">
                <a:solidFill>
                  <a:srgbClr val="0070C0"/>
                </a:solidFill>
                <a:ea typeface="+mn-lt"/>
                <a:cs typeface="+mn-lt"/>
              </a:rPr>
              <a:t>1.1 Assess Your CX Capabilities and Identify Target CX AI Use Cases</a:t>
            </a:r>
          </a:p>
          <a:p>
            <a:pPr defTabSz="914218">
              <a:spcAft>
                <a:spcPts val="1000"/>
              </a:spcAft>
              <a:buFontTx/>
            </a:pPr>
            <a:r>
              <a:rPr lang="en-US" dirty="0">
                <a:solidFill>
                  <a:srgbClr val="0070C0"/>
                </a:solidFill>
                <a:ea typeface="+mn-lt"/>
                <a:cs typeface="+mn-lt"/>
              </a:rPr>
              <a:t>1.2 Assess Potential Use Cases on Value and Feasibility and Select Your Pilot CX AI Project</a:t>
            </a:r>
          </a:p>
        </p:txBody>
      </p:sp>
      <p:sp>
        <p:nvSpPr>
          <p:cNvPr id="28" name="Rectangle 27">
            <a:extLst>
              <a:ext uri="{FF2B5EF4-FFF2-40B4-BE49-F238E27FC236}">
                <a16:creationId xmlns:a16="http://schemas.microsoft.com/office/drawing/2014/main" id="{71DF475D-43C1-1D68-F3A5-05CDC8352F44}"/>
              </a:ext>
              <a:ext uri="{C183D7F6-B498-43B3-948B-1728B52AA6E4}">
                <adec:decorative xmlns:adec="http://schemas.microsoft.com/office/drawing/2017/decorative" val="1"/>
              </a:ext>
            </a:extLst>
          </p:cNvPr>
          <p:cNvSpPr>
            <a:spLocks/>
          </p:cNvSpPr>
          <p:nvPr/>
        </p:nvSpPr>
        <p:spPr>
          <a:xfrm>
            <a:off x="3597506" y="2025426"/>
            <a:ext cx="2439305" cy="2757497"/>
          </a:xfrm>
          <a:prstGeom prst="rect">
            <a:avLst/>
          </a:prstGeom>
          <a:solidFill>
            <a:schemeClr val="bg1"/>
          </a:solidFill>
          <a:ln>
            <a:noFill/>
          </a:ln>
          <a:effectLst>
            <a:outerShdw blurRad="266700" sx="105000" sy="105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srgbClr val="0070C0"/>
              </a:solidFill>
              <a:latin typeface="Roboto Condensed Light" panose="02000000000000000000" pitchFamily="2" charset="0"/>
              <a:ea typeface="+mn-lt"/>
              <a:cs typeface="+mn-lt"/>
            </a:endParaRPr>
          </a:p>
        </p:txBody>
      </p:sp>
      <p:sp>
        <p:nvSpPr>
          <p:cNvPr id="29" name="Rectangle 28">
            <a:extLst>
              <a:ext uri="{FF2B5EF4-FFF2-40B4-BE49-F238E27FC236}">
                <a16:creationId xmlns:a16="http://schemas.microsoft.com/office/drawing/2014/main" id="{40C5A6A3-0DC5-3D01-A340-1AF8B77CD64E}"/>
              </a:ext>
              <a:ext uri="{C183D7F6-B498-43B3-948B-1728B52AA6E4}">
                <adec:decorative xmlns:adec="http://schemas.microsoft.com/office/drawing/2017/decorative" val="1"/>
              </a:ext>
            </a:extLst>
          </p:cNvPr>
          <p:cNvSpPr>
            <a:spLocks/>
          </p:cNvSpPr>
          <p:nvPr/>
        </p:nvSpPr>
        <p:spPr>
          <a:xfrm>
            <a:off x="3597506" y="2019018"/>
            <a:ext cx="2439305" cy="627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srgbClr val="0070C0"/>
              </a:solidFill>
              <a:latin typeface="Roboto Condensed Light" panose="02000000000000000000" pitchFamily="2" charset="0"/>
              <a:ea typeface="+mn-lt"/>
              <a:cs typeface="+mn-lt"/>
            </a:endParaRPr>
          </a:p>
        </p:txBody>
      </p:sp>
      <p:sp>
        <p:nvSpPr>
          <p:cNvPr id="30" name="Text Placeholder 6">
            <a:extLst>
              <a:ext uri="{FF2B5EF4-FFF2-40B4-BE49-F238E27FC236}">
                <a16:creationId xmlns:a16="http://schemas.microsoft.com/office/drawing/2014/main" id="{B8853625-FDBC-0402-FAA5-9907E89EC0FC}"/>
              </a:ext>
            </a:extLst>
          </p:cNvPr>
          <p:cNvSpPr txBox="1">
            <a:spLocks/>
          </p:cNvSpPr>
          <p:nvPr/>
        </p:nvSpPr>
        <p:spPr>
          <a:xfrm>
            <a:off x="3639828" y="2279261"/>
            <a:ext cx="2382543" cy="432305"/>
          </a:xfrm>
          <a:prstGeom prst="rect">
            <a:avLst/>
          </a:prstGeom>
          <a:solidFill>
            <a:schemeClr val="bg1"/>
          </a:solidFill>
        </p:spPr>
        <p:txBody>
          <a:bodyPr lIns="0" tIns="0" rIns="0" bIns="0">
            <a:noAutofit/>
          </a:bodyPr>
          <a:lstStyle>
            <a:lvl1pPr marL="0" indent="0" algn="ctr" defTabSz="914400" rtl="0" eaLnBrk="1" latinLnBrk="0" hangingPunct="1">
              <a:lnSpc>
                <a:spcPct val="80000"/>
              </a:lnSpc>
              <a:spcBef>
                <a:spcPts val="1000"/>
              </a:spcBef>
              <a:buFont typeface="Arial" panose="020B0604020202020204" pitchFamily="34" charset="0"/>
              <a:buNone/>
              <a:defRPr sz="18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buFontTx/>
            </a:pPr>
            <a:r>
              <a:rPr lang="en-US">
                <a:solidFill>
                  <a:srgbClr val="0070C0"/>
                </a:solidFill>
                <a:ea typeface="+mn-lt"/>
                <a:cs typeface="+mn-lt"/>
              </a:rPr>
              <a:t>Phase 2</a:t>
            </a:r>
          </a:p>
        </p:txBody>
      </p:sp>
      <p:sp>
        <p:nvSpPr>
          <p:cNvPr id="31" name="Text Placeholder 7">
            <a:extLst>
              <a:ext uri="{FF2B5EF4-FFF2-40B4-BE49-F238E27FC236}">
                <a16:creationId xmlns:a16="http://schemas.microsoft.com/office/drawing/2014/main" id="{44A03514-7C09-9206-CD5C-008E7A5B31AC}"/>
              </a:ext>
            </a:extLst>
          </p:cNvPr>
          <p:cNvSpPr txBox="1">
            <a:spLocks/>
          </p:cNvSpPr>
          <p:nvPr/>
        </p:nvSpPr>
        <p:spPr>
          <a:xfrm>
            <a:off x="3639828" y="2776735"/>
            <a:ext cx="2329965" cy="2005653"/>
          </a:xfrm>
          <a:prstGeom prst="rect">
            <a:avLst/>
          </a:prstGeom>
          <a:solidFill>
            <a:schemeClr val="bg1"/>
          </a:solidFill>
        </p:spPr>
        <p:txBody>
          <a:bodyPr lIns="0" tIns="0" rIns="0" bIns="0">
            <a:noAutofit/>
          </a:bodyPr>
          <a:lstStyle>
            <a:lvl1pPr marL="0" indent="0" algn="ctr" defTabSz="914400" rtl="0" eaLnBrk="1" latinLnBrk="0" hangingPunct="1">
              <a:lnSpc>
                <a:spcPct val="100000"/>
              </a:lnSpc>
              <a:spcBef>
                <a:spcPts val="0"/>
              </a:spcBef>
              <a:buFont typeface="Arial" panose="020B0604020202020204" pitchFamily="34" charset="0"/>
              <a:buNone/>
              <a:defRPr sz="1200" b="0" i="0" kern="120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spcAft>
                <a:spcPts val="1000"/>
              </a:spcAft>
              <a:buFontTx/>
            </a:pPr>
            <a:r>
              <a:rPr lang="en-US">
                <a:solidFill>
                  <a:srgbClr val="0070C0"/>
                </a:solidFill>
                <a:ea typeface="+mn-lt"/>
                <a:cs typeface="+mn-lt"/>
              </a:rPr>
              <a:t>2.1 Establish the Context and Objectives for Your Solution</a:t>
            </a:r>
          </a:p>
          <a:p>
            <a:pPr defTabSz="914218">
              <a:spcAft>
                <a:spcPts val="1000"/>
              </a:spcAft>
              <a:buFontTx/>
            </a:pPr>
            <a:r>
              <a:rPr lang="en-US">
                <a:solidFill>
                  <a:srgbClr val="0070C0"/>
                </a:solidFill>
                <a:ea typeface="+mn-lt"/>
                <a:cs typeface="+mn-lt"/>
              </a:rPr>
              <a:t>2.2 Define Your Solution Requirements and Success Metrics</a:t>
            </a:r>
          </a:p>
          <a:p>
            <a:pPr defTabSz="914218">
              <a:spcAft>
                <a:spcPts val="1000"/>
              </a:spcAft>
              <a:buFontTx/>
            </a:pPr>
            <a:r>
              <a:rPr lang="en-US">
                <a:solidFill>
                  <a:srgbClr val="0070C0"/>
                </a:solidFill>
                <a:ea typeface="+mn-lt"/>
                <a:cs typeface="+mn-lt"/>
              </a:rPr>
              <a:t>2.3 Establish Governance, Risk, and Compliance Controls</a:t>
            </a:r>
          </a:p>
        </p:txBody>
      </p:sp>
      <p:sp>
        <p:nvSpPr>
          <p:cNvPr id="32" name="Rectangle 31">
            <a:extLst>
              <a:ext uri="{FF2B5EF4-FFF2-40B4-BE49-F238E27FC236}">
                <a16:creationId xmlns:a16="http://schemas.microsoft.com/office/drawing/2014/main" id="{35C90648-4FB9-82A7-0179-50A4AA5C3D66}"/>
              </a:ext>
              <a:ext uri="{C183D7F6-B498-43B3-948B-1728B52AA6E4}">
                <adec:decorative xmlns:adec="http://schemas.microsoft.com/office/drawing/2017/decorative" val="1"/>
              </a:ext>
            </a:extLst>
          </p:cNvPr>
          <p:cNvSpPr>
            <a:spLocks/>
          </p:cNvSpPr>
          <p:nvPr/>
        </p:nvSpPr>
        <p:spPr>
          <a:xfrm>
            <a:off x="6042596" y="2023338"/>
            <a:ext cx="2594225" cy="2757497"/>
          </a:xfrm>
          <a:prstGeom prst="rect">
            <a:avLst/>
          </a:prstGeom>
          <a:solidFill>
            <a:srgbClr val="0070C0"/>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prstClr val="white"/>
              </a:solidFill>
              <a:latin typeface="Roboto Condensed Light" panose="02000000000000000000" pitchFamily="2" charset="0"/>
              <a:ea typeface="+mn-lt"/>
              <a:cs typeface="+mn-lt"/>
            </a:endParaRPr>
          </a:p>
        </p:txBody>
      </p:sp>
      <p:sp>
        <p:nvSpPr>
          <p:cNvPr id="33" name="Rectangle 32">
            <a:extLst>
              <a:ext uri="{FF2B5EF4-FFF2-40B4-BE49-F238E27FC236}">
                <a16:creationId xmlns:a16="http://schemas.microsoft.com/office/drawing/2014/main" id="{845DE90D-19E7-7B57-4D03-5AA5441282E3}"/>
              </a:ext>
              <a:ext uri="{C183D7F6-B498-43B3-948B-1728B52AA6E4}">
                <adec:decorative xmlns:adec="http://schemas.microsoft.com/office/drawing/2017/decorative" val="1"/>
              </a:ext>
            </a:extLst>
          </p:cNvPr>
          <p:cNvSpPr>
            <a:spLocks/>
          </p:cNvSpPr>
          <p:nvPr/>
        </p:nvSpPr>
        <p:spPr>
          <a:xfrm>
            <a:off x="6042596" y="2016930"/>
            <a:ext cx="2594225" cy="627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prstClr val="white"/>
              </a:solidFill>
              <a:latin typeface="Roboto Condensed Light" panose="02000000000000000000" pitchFamily="2" charset="0"/>
              <a:ea typeface="+mn-lt"/>
              <a:cs typeface="+mn-lt"/>
            </a:endParaRPr>
          </a:p>
        </p:txBody>
      </p:sp>
      <p:sp>
        <p:nvSpPr>
          <p:cNvPr id="34" name="Text Placeholder 6">
            <a:extLst>
              <a:ext uri="{FF2B5EF4-FFF2-40B4-BE49-F238E27FC236}">
                <a16:creationId xmlns:a16="http://schemas.microsoft.com/office/drawing/2014/main" id="{FB79FB20-56FB-35B7-9C66-7472960676A1}"/>
              </a:ext>
            </a:extLst>
          </p:cNvPr>
          <p:cNvSpPr txBox="1">
            <a:spLocks/>
          </p:cNvSpPr>
          <p:nvPr/>
        </p:nvSpPr>
        <p:spPr>
          <a:xfrm>
            <a:off x="6055116" y="2270765"/>
            <a:ext cx="2549335" cy="432305"/>
          </a:xfrm>
          <a:prstGeom prst="rect">
            <a:avLst/>
          </a:prstGeom>
          <a:solidFill>
            <a:srgbClr val="0070C0"/>
          </a:solidFill>
        </p:spPr>
        <p:txBody>
          <a:bodyPr lIns="0" tIns="0" rIns="0" bIns="0">
            <a:noAutofit/>
          </a:bodyPr>
          <a:lstStyle>
            <a:lvl1pPr marL="0" indent="0" algn="ctr" defTabSz="914400" rtl="0" eaLnBrk="1" latinLnBrk="0" hangingPunct="1">
              <a:lnSpc>
                <a:spcPct val="80000"/>
              </a:lnSpc>
              <a:spcBef>
                <a:spcPts val="1000"/>
              </a:spcBef>
              <a:buFont typeface="Arial" panose="020B0604020202020204" pitchFamily="34" charset="0"/>
              <a:buNone/>
              <a:defRPr sz="18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buFontTx/>
            </a:pPr>
            <a:r>
              <a:rPr lang="en-US">
                <a:solidFill>
                  <a:prstClr val="white"/>
                </a:solidFill>
                <a:ea typeface="+mn-lt"/>
                <a:cs typeface="+mn-lt"/>
              </a:rPr>
              <a:t>Phase 3</a:t>
            </a:r>
          </a:p>
        </p:txBody>
      </p:sp>
      <p:sp>
        <p:nvSpPr>
          <p:cNvPr id="35" name="Text Placeholder 7">
            <a:extLst>
              <a:ext uri="{FF2B5EF4-FFF2-40B4-BE49-F238E27FC236}">
                <a16:creationId xmlns:a16="http://schemas.microsoft.com/office/drawing/2014/main" id="{89D5F307-D056-70DF-9BD9-F10C829C2F57}"/>
              </a:ext>
            </a:extLst>
          </p:cNvPr>
          <p:cNvSpPr txBox="1">
            <a:spLocks/>
          </p:cNvSpPr>
          <p:nvPr/>
        </p:nvSpPr>
        <p:spPr>
          <a:xfrm>
            <a:off x="6030829" y="2776735"/>
            <a:ext cx="2605994" cy="1991481"/>
          </a:xfrm>
          <a:prstGeom prst="rect">
            <a:avLst/>
          </a:prstGeom>
          <a:solidFill>
            <a:srgbClr val="0070C0"/>
          </a:solidFill>
        </p:spPr>
        <p:txBody>
          <a:bodyPr lIns="0" tIns="0" rIns="0" bIns="0">
            <a:noAutofit/>
          </a:bodyPr>
          <a:lstStyle>
            <a:lvl1pPr marL="0" indent="0" algn="ctr" defTabSz="914400" rtl="0" eaLnBrk="1" latinLnBrk="0" hangingPunct="1">
              <a:lnSpc>
                <a:spcPct val="100000"/>
              </a:lnSpc>
              <a:spcBef>
                <a:spcPts val="0"/>
              </a:spcBef>
              <a:buFont typeface="Arial" panose="020B0604020202020204" pitchFamily="34" charset="0"/>
              <a:buNone/>
              <a:defRPr sz="1200" b="0" i="0" kern="120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spcAft>
                <a:spcPts val="1000"/>
              </a:spcAft>
              <a:buFontTx/>
            </a:pPr>
            <a:r>
              <a:rPr lang="en-US">
                <a:solidFill>
                  <a:prstClr val="white"/>
                </a:solidFill>
                <a:ea typeface="+mn-lt"/>
                <a:cs typeface="+mn-lt"/>
              </a:rPr>
              <a:t>3.1 Determine Your Solution Path and Investment</a:t>
            </a:r>
          </a:p>
          <a:p>
            <a:pPr defTabSz="914218">
              <a:spcAft>
                <a:spcPts val="1000"/>
              </a:spcAft>
              <a:buFontTx/>
            </a:pPr>
            <a:r>
              <a:rPr lang="en-US">
                <a:solidFill>
                  <a:prstClr val="white"/>
                </a:solidFill>
                <a:ea typeface="+mn-lt"/>
                <a:cs typeface="+mn-lt"/>
              </a:rPr>
              <a:t>3.2 Establish Your Development and Deployment Framework and Plan</a:t>
            </a:r>
          </a:p>
          <a:p>
            <a:pPr defTabSz="914218">
              <a:spcAft>
                <a:spcPts val="1000"/>
              </a:spcAft>
              <a:buFontTx/>
            </a:pPr>
            <a:r>
              <a:rPr lang="en-US">
                <a:solidFill>
                  <a:prstClr val="white"/>
                </a:solidFill>
                <a:ea typeface="+mn-lt"/>
                <a:cs typeface="+mn-lt"/>
              </a:rPr>
              <a:t>3.3 Establish Your Change Management, Training, and Communication Plan</a:t>
            </a:r>
          </a:p>
          <a:p>
            <a:pPr defTabSz="914218">
              <a:spcAft>
                <a:spcPts val="1000"/>
              </a:spcAft>
              <a:buFontTx/>
            </a:pPr>
            <a:r>
              <a:rPr lang="en-US">
                <a:solidFill>
                  <a:prstClr val="white"/>
                </a:solidFill>
                <a:ea typeface="+mn-lt"/>
                <a:cs typeface="+mn-lt"/>
              </a:rPr>
              <a:t>3.4 Define Your Solution Roadmap</a:t>
            </a:r>
          </a:p>
        </p:txBody>
      </p:sp>
      <p:sp>
        <p:nvSpPr>
          <p:cNvPr id="36" name="Rectangle 35">
            <a:extLst>
              <a:ext uri="{FF2B5EF4-FFF2-40B4-BE49-F238E27FC236}">
                <a16:creationId xmlns:a16="http://schemas.microsoft.com/office/drawing/2014/main" id="{811093DA-0C4C-1FFE-AD4D-6306768A99B7}"/>
              </a:ext>
              <a:ext uri="{C183D7F6-B498-43B3-948B-1728B52AA6E4}">
                <adec:decorative xmlns:adec="http://schemas.microsoft.com/office/drawing/2017/decorative" val="1"/>
              </a:ext>
            </a:extLst>
          </p:cNvPr>
          <p:cNvSpPr>
            <a:spLocks/>
          </p:cNvSpPr>
          <p:nvPr/>
        </p:nvSpPr>
        <p:spPr>
          <a:xfrm>
            <a:off x="8610237" y="2023337"/>
            <a:ext cx="2542070" cy="2757497"/>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srgbClr val="FFFFFF"/>
              </a:solidFill>
              <a:latin typeface="Roboto Condensed Light" panose="02000000000000000000" pitchFamily="2" charset="0"/>
              <a:ea typeface="+mn-lt"/>
              <a:cs typeface="+mn-lt"/>
            </a:endParaRPr>
          </a:p>
        </p:txBody>
      </p:sp>
      <p:sp>
        <p:nvSpPr>
          <p:cNvPr id="37" name="Rectangle 36">
            <a:extLst>
              <a:ext uri="{FF2B5EF4-FFF2-40B4-BE49-F238E27FC236}">
                <a16:creationId xmlns:a16="http://schemas.microsoft.com/office/drawing/2014/main" id="{48F353BD-54CC-8F3F-BEDB-3973304B18B7}"/>
              </a:ext>
              <a:ext uri="{C183D7F6-B498-43B3-948B-1728B52AA6E4}">
                <adec:decorative xmlns:adec="http://schemas.microsoft.com/office/drawing/2017/decorative" val="1"/>
              </a:ext>
            </a:extLst>
          </p:cNvPr>
          <p:cNvSpPr>
            <a:spLocks/>
          </p:cNvSpPr>
          <p:nvPr/>
        </p:nvSpPr>
        <p:spPr>
          <a:xfrm>
            <a:off x="8610237" y="2016929"/>
            <a:ext cx="2542070" cy="62771"/>
          </a:xfrm>
          <a:prstGeom prst="rect">
            <a:avLst/>
          </a:prstGeom>
          <a:solidFill>
            <a:srgbClr val="2576B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srgbClr val="FFFFFF"/>
              </a:solidFill>
              <a:latin typeface="Roboto Condensed Light" panose="02000000000000000000" pitchFamily="2" charset="0"/>
              <a:ea typeface="+mn-lt"/>
              <a:cs typeface="+mn-lt"/>
            </a:endParaRPr>
          </a:p>
        </p:txBody>
      </p:sp>
      <p:sp>
        <p:nvSpPr>
          <p:cNvPr id="38" name="Text Placeholder 6">
            <a:extLst>
              <a:ext uri="{FF2B5EF4-FFF2-40B4-BE49-F238E27FC236}">
                <a16:creationId xmlns:a16="http://schemas.microsoft.com/office/drawing/2014/main" id="{D7015AAA-DBE1-4AF7-6B16-4C5809210285}"/>
              </a:ext>
            </a:extLst>
          </p:cNvPr>
          <p:cNvSpPr txBox="1">
            <a:spLocks/>
          </p:cNvSpPr>
          <p:nvPr/>
        </p:nvSpPr>
        <p:spPr>
          <a:xfrm>
            <a:off x="8628541" y="2277171"/>
            <a:ext cx="2508349" cy="432305"/>
          </a:xfrm>
          <a:prstGeom prst="rect">
            <a:avLst/>
          </a:prstGeom>
        </p:spPr>
        <p:txBody>
          <a:bodyPr lIns="0" tIns="0" rIns="0" bIns="0">
            <a:noAutofit/>
          </a:bodyPr>
          <a:lstStyle>
            <a:lvl1pPr marL="0" indent="0" algn="ctr" defTabSz="914400" rtl="0" eaLnBrk="1" latinLnBrk="0" hangingPunct="1">
              <a:lnSpc>
                <a:spcPct val="80000"/>
              </a:lnSpc>
              <a:spcBef>
                <a:spcPts val="1000"/>
              </a:spcBef>
              <a:buFont typeface="Arial" panose="020B0604020202020204" pitchFamily="34" charset="0"/>
              <a:buNone/>
              <a:defRPr sz="18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buFontTx/>
            </a:pPr>
            <a:r>
              <a:rPr lang="en-US">
                <a:solidFill>
                  <a:srgbClr val="0070C0"/>
                </a:solidFill>
                <a:ea typeface="+mn-lt"/>
                <a:cs typeface="+mn-lt"/>
              </a:rPr>
              <a:t>Phase 4</a:t>
            </a:r>
          </a:p>
        </p:txBody>
      </p:sp>
      <p:sp>
        <p:nvSpPr>
          <p:cNvPr id="39" name="Text Placeholder 7">
            <a:extLst>
              <a:ext uri="{FF2B5EF4-FFF2-40B4-BE49-F238E27FC236}">
                <a16:creationId xmlns:a16="http://schemas.microsoft.com/office/drawing/2014/main" id="{35C6746D-BAB0-1AB5-BF5B-0CD8652207A7}"/>
              </a:ext>
            </a:extLst>
          </p:cNvPr>
          <p:cNvSpPr txBox="1">
            <a:spLocks/>
          </p:cNvSpPr>
          <p:nvPr/>
        </p:nvSpPr>
        <p:spPr>
          <a:xfrm>
            <a:off x="8628541" y="2776734"/>
            <a:ext cx="2508350" cy="2005653"/>
          </a:xfrm>
          <a:prstGeom prst="rect">
            <a:avLst/>
          </a:prstGeom>
        </p:spPr>
        <p:txBody>
          <a:bodyPr lIns="0" tIns="0" rIns="0" bIns="0">
            <a:noAutofit/>
          </a:bodyPr>
          <a:lstStyle>
            <a:lvl1pPr marL="0" indent="0" algn="ctr" defTabSz="914400" rtl="0" eaLnBrk="1" latinLnBrk="0" hangingPunct="1">
              <a:lnSpc>
                <a:spcPct val="100000"/>
              </a:lnSpc>
              <a:spcBef>
                <a:spcPts val="0"/>
              </a:spcBef>
              <a:buFont typeface="Arial" panose="020B0604020202020204" pitchFamily="34" charset="0"/>
              <a:buNone/>
              <a:defRPr sz="1200" b="0" i="0" kern="120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spcAft>
                <a:spcPts val="1000"/>
              </a:spcAft>
              <a:buFontTx/>
            </a:pPr>
            <a:r>
              <a:rPr lang="en-US">
                <a:solidFill>
                  <a:srgbClr val="0070C0"/>
                </a:solidFill>
                <a:ea typeface="+mn-lt"/>
                <a:cs typeface="+mn-lt"/>
              </a:rPr>
              <a:t>4.1 Develop a Solution Adoption Plan</a:t>
            </a:r>
          </a:p>
          <a:p>
            <a:pPr defTabSz="914218">
              <a:spcAft>
                <a:spcPts val="1000"/>
              </a:spcAft>
              <a:buFontTx/>
            </a:pPr>
            <a:r>
              <a:rPr lang="en-US">
                <a:solidFill>
                  <a:srgbClr val="0070C0"/>
                </a:solidFill>
                <a:ea typeface="+mn-lt"/>
                <a:cs typeface="+mn-lt"/>
              </a:rPr>
              <a:t>4.2 Establish a Monitoring Framework for Your Solution</a:t>
            </a:r>
          </a:p>
          <a:p>
            <a:pPr defTabSz="914218">
              <a:spcAft>
                <a:spcPts val="1000"/>
              </a:spcAft>
              <a:buFontTx/>
            </a:pPr>
            <a:r>
              <a:rPr lang="en-US">
                <a:solidFill>
                  <a:srgbClr val="0070C0"/>
                </a:solidFill>
                <a:ea typeface="+mn-lt"/>
                <a:cs typeface="+mn-lt"/>
              </a:rPr>
              <a:t>4.3 Define a Continuous Improvement Framework</a:t>
            </a:r>
          </a:p>
          <a:p>
            <a:pPr defTabSz="914218">
              <a:spcAft>
                <a:spcPts val="1000"/>
              </a:spcAft>
              <a:buFontTx/>
            </a:pPr>
            <a:r>
              <a:rPr lang="en-US">
                <a:solidFill>
                  <a:srgbClr val="0070C0"/>
                </a:solidFill>
                <a:ea typeface="+mn-lt"/>
                <a:cs typeface="+mn-lt"/>
              </a:rPr>
              <a:t>4.4 Establish a Framework to Measure ROI</a:t>
            </a:r>
          </a:p>
        </p:txBody>
      </p:sp>
      <p:sp>
        <p:nvSpPr>
          <p:cNvPr id="104" name="Text Placeholder 103">
            <a:extLst>
              <a:ext uri="{FF2B5EF4-FFF2-40B4-BE49-F238E27FC236}">
                <a16:creationId xmlns:a16="http://schemas.microsoft.com/office/drawing/2014/main" id="{4A7C48D5-D490-2FB2-6304-430936BFA490}"/>
              </a:ext>
            </a:extLst>
          </p:cNvPr>
          <p:cNvSpPr>
            <a:spLocks noGrp="1"/>
          </p:cNvSpPr>
          <p:nvPr>
            <p:ph type="body" sz="quarter" idx="12"/>
          </p:nvPr>
        </p:nvSpPr>
        <p:spPr>
          <a:xfrm>
            <a:off x="372968" y="5197766"/>
            <a:ext cx="7111179" cy="1334575"/>
          </a:xfrm>
          <a:prstGeom prst="rect">
            <a:avLst/>
          </a:prstGeom>
        </p:spPr>
        <p:txBody>
          <a:bodyPr>
            <a:noAutofit/>
          </a:bodyPr>
          <a:lstStyle/>
          <a:p>
            <a:r>
              <a:rPr lang="en-US" b="1"/>
              <a:t>This phase will walk you through the following activities:</a:t>
            </a:r>
          </a:p>
          <a:p>
            <a:r>
              <a:rPr lang="en-US"/>
              <a:t>Establishing a plan to configure and deploy your solution. From developing your testing framework to defining your roadmap, this section will guide you through the critical path activities required to successfully deploy an AI solution</a:t>
            </a:r>
          </a:p>
          <a:p>
            <a:r>
              <a:rPr lang="en-US" b="1"/>
              <a:t>This phase involves the following participants:</a:t>
            </a:r>
          </a:p>
          <a:p>
            <a:pPr marL="171450" indent="-171450">
              <a:buFont typeface="Arial" panose="020B0604020202020204" pitchFamily="34" charset="0"/>
              <a:buChar char="•"/>
            </a:pPr>
            <a:r>
              <a:rPr lang="en-US"/>
              <a:t>CX lead</a:t>
            </a:r>
          </a:p>
          <a:p>
            <a:pPr marL="171450" indent="-171450">
              <a:buFont typeface="Arial" panose="020B0604020202020204" pitchFamily="34" charset="0"/>
              <a:buChar char="•"/>
            </a:pPr>
            <a:r>
              <a:rPr lang="en-US"/>
              <a:t>AI lead</a:t>
            </a:r>
          </a:p>
          <a:p>
            <a:pPr marL="171450" indent="-171450">
              <a:buFont typeface="Arial" panose="020B0604020202020204" pitchFamily="34" charset="0"/>
              <a:buChar char="•"/>
            </a:pPr>
            <a:r>
              <a:rPr lang="en-US"/>
              <a:t>Relevant business stakeholders</a:t>
            </a:r>
          </a:p>
          <a:p>
            <a:pPr marL="171450" indent="-171450">
              <a:buFont typeface="Arial" panose="020B0604020202020204" pitchFamily="34" charset="0"/>
              <a:buChar char="•"/>
            </a:pPr>
            <a:r>
              <a:rPr lang="en-US"/>
              <a:t>Relevant IT stakeholders</a:t>
            </a:r>
          </a:p>
        </p:txBody>
      </p:sp>
      <p:sp>
        <p:nvSpPr>
          <p:cNvPr id="48" name="object 19">
            <a:extLst>
              <a:ext uri="{FF2B5EF4-FFF2-40B4-BE49-F238E27FC236}">
                <a16:creationId xmlns:a16="http://schemas.microsoft.com/office/drawing/2014/main" id="{96AEA4D7-6593-25DF-78C6-5D356F7425D5}"/>
              </a:ext>
              <a:ext uri="{C183D7F6-B498-43B3-948B-1728B52AA6E4}">
                <adec:decorative xmlns:adec="http://schemas.microsoft.com/office/drawing/2017/decorative" val="1"/>
              </a:ext>
            </a:extLst>
          </p:cNvPr>
          <p:cNvSpPr>
            <a:spLocks/>
          </p:cNvSpPr>
          <p:nvPr/>
        </p:nvSpPr>
        <p:spPr>
          <a:xfrm flipH="1">
            <a:off x="7719568" y="5198834"/>
            <a:ext cx="50277" cy="1313898"/>
          </a:xfrm>
          <a:custGeom>
            <a:avLst/>
            <a:gdLst/>
            <a:ahLst/>
            <a:cxnLst/>
            <a:rect l="l" t="t" r="r" b="b"/>
            <a:pathLst>
              <a:path h="7791450">
                <a:moveTo>
                  <a:pt x="0" y="0"/>
                </a:moveTo>
                <a:lnTo>
                  <a:pt x="0" y="7790956"/>
                </a:lnTo>
              </a:path>
            </a:pathLst>
          </a:custGeom>
          <a:ln w="3175">
            <a:solidFill>
              <a:schemeClr val="bg1">
                <a:alpha val="40000"/>
              </a:schemeClr>
            </a:solidFill>
          </a:ln>
        </p:spPr>
        <p:txBody>
          <a:bodyPr wrap="square" lIns="0" tIns="0" rIns="0" bIns="0" rtlCol="0">
            <a:noAutofit/>
          </a:bodyPr>
          <a:lstStyle/>
          <a:p>
            <a:pPr defTabSz="554382"/>
            <a:endParaRPr lang="en-US" sz="662">
              <a:solidFill>
                <a:srgbClr val="494949"/>
              </a:solidFill>
              <a:latin typeface="Roboto Condensed Light" panose="02000000000000000000" pitchFamily="2" charset="0"/>
              <a:ea typeface="+mn-lt"/>
              <a:cs typeface="+mn-lt"/>
            </a:endParaRPr>
          </a:p>
        </p:txBody>
      </p:sp>
      <p:sp>
        <p:nvSpPr>
          <p:cNvPr id="91" name="Text Placeholder 90">
            <a:extLst>
              <a:ext uri="{FF2B5EF4-FFF2-40B4-BE49-F238E27FC236}">
                <a16:creationId xmlns:a16="http://schemas.microsoft.com/office/drawing/2014/main" id="{81C53FD0-5213-6F99-967D-D21458B2E8FB}"/>
              </a:ext>
            </a:extLst>
          </p:cNvPr>
          <p:cNvSpPr>
            <a:spLocks noGrp="1"/>
          </p:cNvSpPr>
          <p:nvPr>
            <p:ph type="body" sz="quarter" idx="14"/>
          </p:nvPr>
        </p:nvSpPr>
        <p:spPr>
          <a:xfrm>
            <a:off x="8005267" y="5189605"/>
            <a:ext cx="2542070" cy="258693"/>
          </a:xfrm>
        </p:spPr>
        <p:txBody>
          <a:bodyPr>
            <a:noAutofit/>
          </a:bodyPr>
          <a:lstStyle/>
          <a:p>
            <a:r>
              <a:rPr lang="en-US"/>
              <a:t>Implement AI for CX</a:t>
            </a:r>
          </a:p>
        </p:txBody>
      </p:sp>
    </p:spTree>
    <p:extLst>
      <p:ext uri="{BB962C8B-B14F-4D97-AF65-F5344CB8AC3E}">
        <p14:creationId xmlns:p14="http://schemas.microsoft.com/office/powerpoint/2010/main" val="43793013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5603" y="530397"/>
            <a:ext cx="11420855" cy="802777"/>
          </a:xfrm>
        </p:spPr>
        <p:txBody>
          <a:bodyPr/>
          <a:lstStyle/>
          <a:p>
            <a:r>
              <a:rPr lang="en-US" sz="2800" b="1" dirty="0">
                <a:solidFill>
                  <a:schemeClr val="accent1"/>
                </a:solidFill>
              </a:rPr>
              <a:t>Configure &amp; deploy introduction: </a:t>
            </a:r>
            <a:r>
              <a:rPr lang="en-US" sz="2800" dirty="0">
                <a:solidFill>
                  <a:schemeClr val="tx2"/>
                </a:solidFill>
              </a:rPr>
              <a:t>Establish your plan and supporting frameworks to bring your CX AI solution to life</a:t>
            </a:r>
          </a:p>
        </p:txBody>
      </p:sp>
      <p:grpSp>
        <p:nvGrpSpPr>
          <p:cNvPr id="36" name="Group 35" descr="High-level flowchart showing four phases of preparation, from solution path and size estimation, to POC framework, to deployment and scaling plans, to preparing the organization.">
            <a:extLst>
              <a:ext uri="{FF2B5EF4-FFF2-40B4-BE49-F238E27FC236}">
                <a16:creationId xmlns:a16="http://schemas.microsoft.com/office/drawing/2014/main" id="{2E0C75BE-936E-22B4-E270-85B2084A9EA2}"/>
              </a:ext>
            </a:extLst>
          </p:cNvPr>
          <p:cNvGrpSpPr/>
          <p:nvPr/>
        </p:nvGrpSpPr>
        <p:grpSpPr>
          <a:xfrm>
            <a:off x="2104705" y="1503591"/>
            <a:ext cx="6464334" cy="4988878"/>
            <a:chOff x="2104705" y="1503591"/>
            <a:chExt cx="6464334" cy="4988878"/>
          </a:xfrm>
        </p:grpSpPr>
        <p:graphicFrame>
          <p:nvGraphicFramePr>
            <p:cNvPr id="46" name="Diagram 45" descr="Solution Path, solution size estimation">
              <a:extLst>
                <a:ext uri="{FF2B5EF4-FFF2-40B4-BE49-F238E27FC236}">
                  <a16:creationId xmlns:a16="http://schemas.microsoft.com/office/drawing/2014/main" id="{52E63160-8556-E996-7D36-9C9AAA89962E}"/>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609126817"/>
                </p:ext>
              </p:extLst>
            </p:nvPr>
          </p:nvGraphicFramePr>
          <p:xfrm>
            <a:off x="2104705" y="1503591"/>
            <a:ext cx="6464334" cy="1499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0" name="Rectangle: Rounded Corners 59">
              <a:extLst>
                <a:ext uri="{FF2B5EF4-FFF2-40B4-BE49-F238E27FC236}">
                  <a16:creationId xmlns:a16="http://schemas.microsoft.com/office/drawing/2014/main" id="{E9460240-B511-40F3-B1BC-2FB2CD9F07CE}"/>
                </a:ext>
              </a:extLst>
            </p:cNvPr>
            <p:cNvSpPr>
              <a:spLocks/>
            </p:cNvSpPr>
            <p:nvPr/>
          </p:nvSpPr>
          <p:spPr>
            <a:xfrm>
              <a:off x="2503562" y="1868377"/>
              <a:ext cx="5902958" cy="599618"/>
            </a:xfrm>
            <a:prstGeom prst="roundRect">
              <a:avLst/>
            </a:prstGeom>
            <a:solidFill>
              <a:srgbClr val="15466D"/>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309"/>
              <a:r>
                <a:rPr lang="en-US" sz="1800">
                  <a:solidFill>
                    <a:srgbClr val="FFFFFF"/>
                  </a:solidFill>
                  <a:latin typeface="Roboto Condensed Light"/>
                  <a:ea typeface="+mn-lt"/>
                  <a:cs typeface="+mn-lt"/>
                </a:rPr>
                <a:t>Solution Path, Solution Size Estimation</a:t>
              </a:r>
            </a:p>
          </p:txBody>
        </p:sp>
        <p:sp>
          <p:nvSpPr>
            <p:cNvPr id="61" name="Rectangle: Rounded Corners 60">
              <a:extLst>
                <a:ext uri="{FF2B5EF4-FFF2-40B4-BE49-F238E27FC236}">
                  <a16:creationId xmlns:a16="http://schemas.microsoft.com/office/drawing/2014/main" id="{416DA678-DC7F-6B7A-F996-5D47B6BBEB5A}"/>
                </a:ext>
              </a:extLst>
            </p:cNvPr>
            <p:cNvSpPr>
              <a:spLocks/>
            </p:cNvSpPr>
            <p:nvPr/>
          </p:nvSpPr>
          <p:spPr>
            <a:xfrm>
              <a:off x="2513980" y="2616720"/>
              <a:ext cx="5902958" cy="5996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309"/>
              <a:r>
                <a:rPr lang="en-US" sz="1800">
                  <a:solidFill>
                    <a:srgbClr val="FFFFFF"/>
                  </a:solidFill>
                  <a:latin typeface="Roboto Condensed Light"/>
                  <a:ea typeface="+mn-lt"/>
                  <a:cs typeface="+mn-lt"/>
                </a:rPr>
                <a:t>Proof-of Concept Framework, Testing Framework</a:t>
              </a:r>
            </a:p>
          </p:txBody>
        </p:sp>
        <p:sp>
          <p:nvSpPr>
            <p:cNvPr id="63" name="Arrow: Down 62">
              <a:extLst>
                <a:ext uri="{FF2B5EF4-FFF2-40B4-BE49-F238E27FC236}">
                  <a16:creationId xmlns:a16="http://schemas.microsoft.com/office/drawing/2014/main" id="{F7636B7A-9EDD-4611-393E-463FD763F760}"/>
                </a:ext>
                <a:ext uri="{C183D7F6-B498-43B3-948B-1728B52AA6E4}">
                  <adec:decorative xmlns:adec="http://schemas.microsoft.com/office/drawing/2017/decorative" val="1"/>
                </a:ext>
              </a:extLst>
            </p:cNvPr>
            <p:cNvSpPr>
              <a:spLocks/>
            </p:cNvSpPr>
            <p:nvPr/>
          </p:nvSpPr>
          <p:spPr>
            <a:xfrm>
              <a:off x="5220137" y="2276007"/>
              <a:ext cx="416742" cy="410461"/>
            </a:xfrm>
            <a:prstGeom prst="downArrow">
              <a:avLst>
                <a:gd name="adj1" fmla="val 55000"/>
                <a:gd name="adj2" fmla="val 45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t"/>
            <a:lstStyle/>
            <a:p>
              <a:pPr defTabSz="914309"/>
              <a:endParaRPr lang="en-US" sz="1800">
                <a:solidFill>
                  <a:srgbClr val="494949">
                    <a:hueOff val="0"/>
                    <a:satOff val="0"/>
                    <a:lumOff val="0"/>
                    <a:alphaOff val="0"/>
                  </a:srgbClr>
                </a:solidFill>
                <a:latin typeface="Roboto Condensed Light"/>
                <a:ea typeface="+mn-lt"/>
                <a:cs typeface="+mn-lt"/>
              </a:endParaRPr>
            </a:p>
          </p:txBody>
        </p:sp>
        <p:sp>
          <p:nvSpPr>
            <p:cNvPr id="45" name="Rectangle: Rounded Corners 44">
              <a:extLst>
                <a:ext uri="{FF2B5EF4-FFF2-40B4-BE49-F238E27FC236}">
                  <a16:creationId xmlns:a16="http://schemas.microsoft.com/office/drawing/2014/main" id="{7BC1EBE2-C240-2930-EB14-68F6CB59480D}"/>
                </a:ext>
              </a:extLst>
            </p:cNvPr>
            <p:cNvSpPr>
              <a:spLocks/>
            </p:cNvSpPr>
            <p:nvPr/>
          </p:nvSpPr>
          <p:spPr>
            <a:xfrm>
              <a:off x="2503562" y="3360878"/>
              <a:ext cx="5902958" cy="15070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309"/>
              <a:r>
                <a:rPr lang="en-US" sz="1800">
                  <a:solidFill>
                    <a:srgbClr val="FFFFFF"/>
                  </a:solidFill>
                  <a:latin typeface="Roboto Condensed Light"/>
                  <a:ea typeface="+mn-lt"/>
                  <a:cs typeface="+mn-lt"/>
                </a:rPr>
                <a:t>Define Your Deployment and Scaling Plans</a:t>
              </a:r>
            </a:p>
          </p:txBody>
        </p:sp>
        <p:sp>
          <p:nvSpPr>
            <p:cNvPr id="55" name="Arrow: Down 54">
              <a:extLst>
                <a:ext uri="{FF2B5EF4-FFF2-40B4-BE49-F238E27FC236}">
                  <a16:creationId xmlns:a16="http://schemas.microsoft.com/office/drawing/2014/main" id="{3F1963B3-83DF-F5A6-26F0-A30398840A77}"/>
                </a:ext>
                <a:ext uri="{C183D7F6-B498-43B3-948B-1728B52AA6E4}">
                  <adec:decorative xmlns:adec="http://schemas.microsoft.com/office/drawing/2017/decorative" val="1"/>
                </a:ext>
              </a:extLst>
            </p:cNvPr>
            <p:cNvSpPr>
              <a:spLocks/>
            </p:cNvSpPr>
            <p:nvPr/>
          </p:nvSpPr>
          <p:spPr>
            <a:xfrm>
              <a:off x="5220137" y="3093580"/>
              <a:ext cx="416742" cy="410461"/>
            </a:xfrm>
            <a:prstGeom prst="downArrow">
              <a:avLst>
                <a:gd name="adj1" fmla="val 55000"/>
                <a:gd name="adj2" fmla="val 45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t"/>
            <a:lstStyle/>
            <a:p>
              <a:pPr defTabSz="914309"/>
              <a:endParaRPr lang="en-US" sz="1800">
                <a:solidFill>
                  <a:srgbClr val="494949">
                    <a:hueOff val="0"/>
                    <a:satOff val="0"/>
                    <a:lumOff val="0"/>
                    <a:alphaOff val="0"/>
                  </a:srgbClr>
                </a:solidFill>
                <a:latin typeface="Roboto Condensed Light"/>
                <a:ea typeface="+mn-lt"/>
                <a:cs typeface="+mn-lt"/>
              </a:endParaRPr>
            </a:p>
          </p:txBody>
        </p:sp>
        <p:sp>
          <p:nvSpPr>
            <p:cNvPr id="52" name="Rectangle: Rounded Corners 51">
              <a:extLst>
                <a:ext uri="{FF2B5EF4-FFF2-40B4-BE49-F238E27FC236}">
                  <a16:creationId xmlns:a16="http://schemas.microsoft.com/office/drawing/2014/main" id="{AE73D0FC-A878-29B5-A5A6-C8E5521FB7F0}"/>
                </a:ext>
              </a:extLst>
            </p:cNvPr>
            <p:cNvSpPr>
              <a:spLocks/>
            </p:cNvSpPr>
            <p:nvPr/>
          </p:nvSpPr>
          <p:spPr>
            <a:xfrm>
              <a:off x="2624513" y="3781380"/>
              <a:ext cx="2710070" cy="933724"/>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r>
                <a:rPr lang="en-US" sz="1800" dirty="0">
                  <a:solidFill>
                    <a:srgbClr val="FFFFFF"/>
                  </a:solidFill>
                  <a:latin typeface="Roboto Condensed Light"/>
                  <a:ea typeface="+mn-lt"/>
                  <a:cs typeface="+mn-lt"/>
                </a:rPr>
                <a:t>Deployment Plan</a:t>
              </a:r>
              <a:br>
                <a:rPr lang="en-US" sz="1800" dirty="0">
                  <a:solidFill>
                    <a:srgbClr val="FFFFFF"/>
                  </a:solidFill>
                  <a:latin typeface="Roboto Condensed Light"/>
                  <a:ea typeface="+mn-lt"/>
                  <a:cs typeface="+mn-lt"/>
                </a:rPr>
              </a:br>
              <a:r>
                <a:rPr lang="en-US" sz="1200" dirty="0">
                  <a:solidFill>
                    <a:srgbClr val="FFFFFF"/>
                  </a:solidFill>
                  <a:latin typeface="Roboto Condensed Light"/>
                  <a:ea typeface="+mn-lt"/>
                  <a:cs typeface="+mn-lt"/>
                </a:rPr>
                <a:t>How will you “go live” with your CX AI solution?</a:t>
              </a:r>
            </a:p>
          </p:txBody>
        </p:sp>
        <p:sp>
          <p:nvSpPr>
            <p:cNvPr id="53" name="Rectangle: Rounded Corners 52">
              <a:extLst>
                <a:ext uri="{FF2B5EF4-FFF2-40B4-BE49-F238E27FC236}">
                  <a16:creationId xmlns:a16="http://schemas.microsoft.com/office/drawing/2014/main" id="{24378BC4-88A3-3200-8F23-C3FE9A63FF72}"/>
                </a:ext>
              </a:extLst>
            </p:cNvPr>
            <p:cNvSpPr>
              <a:spLocks/>
            </p:cNvSpPr>
            <p:nvPr/>
          </p:nvSpPr>
          <p:spPr>
            <a:xfrm>
              <a:off x="5559201" y="3781380"/>
              <a:ext cx="2715401" cy="933725"/>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r>
                <a:rPr lang="en-US" sz="1800" dirty="0">
                  <a:solidFill>
                    <a:srgbClr val="FFFFFF"/>
                  </a:solidFill>
                  <a:latin typeface="Roboto Condensed Light"/>
                  <a:ea typeface="+mn-lt"/>
                  <a:cs typeface="+mn-lt"/>
                </a:rPr>
                <a:t>Scaling Plan</a:t>
              </a:r>
            </a:p>
            <a:p>
              <a:pPr algn="ctr" defTabSz="914309"/>
              <a:r>
                <a:rPr lang="en-US" sz="1200" dirty="0">
                  <a:solidFill>
                    <a:srgbClr val="FFFFFF"/>
                  </a:solidFill>
                  <a:latin typeface="Roboto Condensed Light"/>
                  <a:ea typeface="+mn-lt"/>
                  <a:cs typeface="+mn-lt"/>
                </a:rPr>
                <a:t>How will you smartly scale your CX AI solution to all users?</a:t>
              </a:r>
            </a:p>
          </p:txBody>
        </p:sp>
        <p:sp>
          <p:nvSpPr>
            <p:cNvPr id="58" name="Arrow: Down 57">
              <a:extLst>
                <a:ext uri="{FF2B5EF4-FFF2-40B4-BE49-F238E27FC236}">
                  <a16:creationId xmlns:a16="http://schemas.microsoft.com/office/drawing/2014/main" id="{A2BF997B-8B8D-CF50-78F7-F1D142314907}"/>
                </a:ext>
                <a:ext uri="{C183D7F6-B498-43B3-948B-1728B52AA6E4}">
                  <adec:decorative xmlns:adec="http://schemas.microsoft.com/office/drawing/2017/decorative" val="1"/>
                </a:ext>
              </a:extLst>
            </p:cNvPr>
            <p:cNvSpPr>
              <a:spLocks/>
            </p:cNvSpPr>
            <p:nvPr/>
          </p:nvSpPr>
          <p:spPr>
            <a:xfrm rot="16200000">
              <a:off x="5260229" y="3996813"/>
              <a:ext cx="410461" cy="416742"/>
            </a:xfrm>
            <a:prstGeom prst="downArrow">
              <a:avLst>
                <a:gd name="adj1" fmla="val 55000"/>
                <a:gd name="adj2" fmla="val 45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t"/>
            <a:lstStyle/>
            <a:p>
              <a:pPr defTabSz="914309"/>
              <a:endParaRPr lang="en-US" sz="1800">
                <a:solidFill>
                  <a:srgbClr val="494949">
                    <a:hueOff val="0"/>
                    <a:satOff val="0"/>
                    <a:lumOff val="0"/>
                    <a:alphaOff val="0"/>
                  </a:srgbClr>
                </a:solidFill>
                <a:latin typeface="Roboto Condensed Light"/>
                <a:ea typeface="+mn-lt"/>
                <a:cs typeface="+mn-lt"/>
              </a:endParaRPr>
            </a:p>
          </p:txBody>
        </p:sp>
        <p:graphicFrame>
          <p:nvGraphicFramePr>
            <p:cNvPr id="47" name="Diagram 46" descr="Prepare Your Organization">
              <a:extLst>
                <a:ext uri="{FF2B5EF4-FFF2-40B4-BE49-F238E27FC236}">
                  <a16:creationId xmlns:a16="http://schemas.microsoft.com/office/drawing/2014/main" id="{4E0F5348-4331-07AA-B2F3-B245D89D6BCD}"/>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022873409"/>
                </p:ext>
              </p:extLst>
            </p:nvPr>
          </p:nvGraphicFramePr>
          <p:xfrm>
            <a:off x="2503562" y="5012510"/>
            <a:ext cx="5902958" cy="14799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0" name="Arrow: Down 49">
              <a:extLst>
                <a:ext uri="{FF2B5EF4-FFF2-40B4-BE49-F238E27FC236}">
                  <a16:creationId xmlns:a16="http://schemas.microsoft.com/office/drawing/2014/main" id="{F2BC4FD6-0768-880F-C1CC-6F7F17D387F3}"/>
                </a:ext>
                <a:ext uri="{C183D7F6-B498-43B3-948B-1728B52AA6E4}">
                  <adec:decorative xmlns:adec="http://schemas.microsoft.com/office/drawing/2017/decorative" val="1"/>
                </a:ext>
              </a:extLst>
            </p:cNvPr>
            <p:cNvSpPr>
              <a:spLocks/>
            </p:cNvSpPr>
            <p:nvPr/>
          </p:nvSpPr>
          <p:spPr>
            <a:xfrm>
              <a:off x="5246671" y="4715552"/>
              <a:ext cx="416742" cy="410460"/>
            </a:xfrm>
            <a:prstGeom prst="downArrow">
              <a:avLst>
                <a:gd name="adj1" fmla="val 55000"/>
                <a:gd name="adj2" fmla="val 45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defTabSz="914309"/>
              <a:endParaRPr lang="en-US" sz="1800">
                <a:solidFill>
                  <a:srgbClr val="494949">
                    <a:hueOff val="0"/>
                    <a:satOff val="0"/>
                    <a:lumOff val="0"/>
                    <a:alphaOff val="0"/>
                  </a:srgbClr>
                </a:solidFill>
                <a:latin typeface="Roboto Condensed Light"/>
                <a:ea typeface="+mn-lt"/>
                <a:cs typeface="+mn-lt"/>
              </a:endParaRPr>
            </a:p>
          </p:txBody>
        </p:sp>
        <p:grpSp>
          <p:nvGrpSpPr>
            <p:cNvPr id="2" name="Group 1" descr="Solution Roadmap Change Management Plan Training Plan Communication Plan">
              <a:extLst>
                <a:ext uri="{FF2B5EF4-FFF2-40B4-BE49-F238E27FC236}">
                  <a16:creationId xmlns:a16="http://schemas.microsoft.com/office/drawing/2014/main" id="{26DE9D45-DFC2-3474-54AB-0ED04561A5D1}"/>
                </a:ext>
              </a:extLst>
            </p:cNvPr>
            <p:cNvGrpSpPr/>
            <p:nvPr/>
          </p:nvGrpSpPr>
          <p:grpSpPr>
            <a:xfrm>
              <a:off x="2579458" y="5514723"/>
              <a:ext cx="5695146" cy="818855"/>
              <a:chOff x="2579458" y="5514723"/>
              <a:chExt cx="5695146" cy="818855"/>
            </a:xfrm>
          </p:grpSpPr>
          <p:sp>
            <p:nvSpPr>
              <p:cNvPr id="19" name="Freeform: Shape 18">
                <a:extLst>
                  <a:ext uri="{FF2B5EF4-FFF2-40B4-BE49-F238E27FC236}">
                    <a16:creationId xmlns:a16="http://schemas.microsoft.com/office/drawing/2014/main" id="{447DB4E7-BAF2-F1D3-2EF7-2904F900A462}"/>
                  </a:ext>
                </a:extLst>
              </p:cNvPr>
              <p:cNvSpPr/>
              <p:nvPr/>
            </p:nvSpPr>
            <p:spPr>
              <a:xfrm>
                <a:off x="2579458" y="5520698"/>
                <a:ext cx="1354800" cy="812880"/>
              </a:xfrm>
              <a:custGeom>
                <a:avLst/>
                <a:gdLst>
                  <a:gd name="connsiteX0" fmla="*/ 0 w 1354800"/>
                  <a:gd name="connsiteY0" fmla="*/ 0 h 812880"/>
                  <a:gd name="connsiteX1" fmla="*/ 1354800 w 1354800"/>
                  <a:gd name="connsiteY1" fmla="*/ 0 h 812880"/>
                  <a:gd name="connsiteX2" fmla="*/ 1354800 w 1354800"/>
                  <a:gd name="connsiteY2" fmla="*/ 812880 h 812880"/>
                  <a:gd name="connsiteX3" fmla="*/ 0 w 1354800"/>
                  <a:gd name="connsiteY3" fmla="*/ 812880 h 812880"/>
                  <a:gd name="connsiteX4" fmla="*/ 0 w 1354800"/>
                  <a:gd name="connsiteY4" fmla="*/ 0 h 81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00" h="812880">
                    <a:moveTo>
                      <a:pt x="0" y="0"/>
                    </a:moveTo>
                    <a:lnTo>
                      <a:pt x="1354800" y="0"/>
                    </a:lnTo>
                    <a:lnTo>
                      <a:pt x="1354800" y="812880"/>
                    </a:lnTo>
                    <a:lnTo>
                      <a:pt x="0" y="81288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Solution Roadmap</a:t>
                </a:r>
              </a:p>
            </p:txBody>
          </p:sp>
          <p:sp>
            <p:nvSpPr>
              <p:cNvPr id="20" name="Freeform: Shape 19">
                <a:extLst>
                  <a:ext uri="{FF2B5EF4-FFF2-40B4-BE49-F238E27FC236}">
                    <a16:creationId xmlns:a16="http://schemas.microsoft.com/office/drawing/2014/main" id="{0FFE3BB3-3D64-9B35-9B33-46D307D6A825}"/>
                  </a:ext>
                </a:extLst>
              </p:cNvPr>
              <p:cNvSpPr/>
              <p:nvPr/>
            </p:nvSpPr>
            <p:spPr>
              <a:xfrm>
                <a:off x="4059089" y="5520698"/>
                <a:ext cx="1354800" cy="812880"/>
              </a:xfrm>
              <a:custGeom>
                <a:avLst/>
                <a:gdLst>
                  <a:gd name="connsiteX0" fmla="*/ 0 w 1354800"/>
                  <a:gd name="connsiteY0" fmla="*/ 0 h 812880"/>
                  <a:gd name="connsiteX1" fmla="*/ 1354800 w 1354800"/>
                  <a:gd name="connsiteY1" fmla="*/ 0 h 812880"/>
                  <a:gd name="connsiteX2" fmla="*/ 1354800 w 1354800"/>
                  <a:gd name="connsiteY2" fmla="*/ 812880 h 812880"/>
                  <a:gd name="connsiteX3" fmla="*/ 0 w 1354800"/>
                  <a:gd name="connsiteY3" fmla="*/ 812880 h 812880"/>
                  <a:gd name="connsiteX4" fmla="*/ 0 w 1354800"/>
                  <a:gd name="connsiteY4" fmla="*/ 0 h 81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00" h="812880">
                    <a:moveTo>
                      <a:pt x="0" y="0"/>
                    </a:moveTo>
                    <a:lnTo>
                      <a:pt x="1354800" y="0"/>
                    </a:lnTo>
                    <a:lnTo>
                      <a:pt x="1354800" y="812880"/>
                    </a:lnTo>
                    <a:lnTo>
                      <a:pt x="0" y="81288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Change Management Plan</a:t>
                </a:r>
              </a:p>
            </p:txBody>
          </p:sp>
          <p:sp>
            <p:nvSpPr>
              <p:cNvPr id="21" name="Freeform: Shape 20">
                <a:extLst>
                  <a:ext uri="{FF2B5EF4-FFF2-40B4-BE49-F238E27FC236}">
                    <a16:creationId xmlns:a16="http://schemas.microsoft.com/office/drawing/2014/main" id="{F716FC61-8972-E290-2FDB-3BFE68E760D7}"/>
                  </a:ext>
                </a:extLst>
              </p:cNvPr>
              <p:cNvSpPr/>
              <p:nvPr/>
            </p:nvSpPr>
            <p:spPr>
              <a:xfrm>
                <a:off x="5465453" y="5514723"/>
                <a:ext cx="1354800" cy="812880"/>
              </a:xfrm>
              <a:custGeom>
                <a:avLst/>
                <a:gdLst>
                  <a:gd name="connsiteX0" fmla="*/ 0 w 1354800"/>
                  <a:gd name="connsiteY0" fmla="*/ 0 h 812880"/>
                  <a:gd name="connsiteX1" fmla="*/ 1354800 w 1354800"/>
                  <a:gd name="connsiteY1" fmla="*/ 0 h 812880"/>
                  <a:gd name="connsiteX2" fmla="*/ 1354800 w 1354800"/>
                  <a:gd name="connsiteY2" fmla="*/ 812880 h 812880"/>
                  <a:gd name="connsiteX3" fmla="*/ 0 w 1354800"/>
                  <a:gd name="connsiteY3" fmla="*/ 812880 h 812880"/>
                  <a:gd name="connsiteX4" fmla="*/ 0 w 1354800"/>
                  <a:gd name="connsiteY4" fmla="*/ 0 h 81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00" h="812880">
                    <a:moveTo>
                      <a:pt x="0" y="0"/>
                    </a:moveTo>
                    <a:lnTo>
                      <a:pt x="1354800" y="0"/>
                    </a:lnTo>
                    <a:lnTo>
                      <a:pt x="1354800" y="812880"/>
                    </a:lnTo>
                    <a:lnTo>
                      <a:pt x="0" y="81288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Training Plan</a:t>
                </a:r>
              </a:p>
            </p:txBody>
          </p:sp>
          <p:sp>
            <p:nvSpPr>
              <p:cNvPr id="22" name="Freeform: Shape 21">
                <a:extLst>
                  <a:ext uri="{FF2B5EF4-FFF2-40B4-BE49-F238E27FC236}">
                    <a16:creationId xmlns:a16="http://schemas.microsoft.com/office/drawing/2014/main" id="{E98FC1F6-C3FF-C89B-607D-0761A6438998}"/>
                  </a:ext>
                </a:extLst>
              </p:cNvPr>
              <p:cNvSpPr/>
              <p:nvPr/>
            </p:nvSpPr>
            <p:spPr>
              <a:xfrm>
                <a:off x="6919804" y="5520698"/>
                <a:ext cx="1354800" cy="812880"/>
              </a:xfrm>
              <a:custGeom>
                <a:avLst/>
                <a:gdLst>
                  <a:gd name="connsiteX0" fmla="*/ 0 w 1354800"/>
                  <a:gd name="connsiteY0" fmla="*/ 0 h 812880"/>
                  <a:gd name="connsiteX1" fmla="*/ 1354800 w 1354800"/>
                  <a:gd name="connsiteY1" fmla="*/ 0 h 812880"/>
                  <a:gd name="connsiteX2" fmla="*/ 1354800 w 1354800"/>
                  <a:gd name="connsiteY2" fmla="*/ 812880 h 812880"/>
                  <a:gd name="connsiteX3" fmla="*/ 0 w 1354800"/>
                  <a:gd name="connsiteY3" fmla="*/ 812880 h 812880"/>
                  <a:gd name="connsiteX4" fmla="*/ 0 w 1354800"/>
                  <a:gd name="connsiteY4" fmla="*/ 0 h 81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00" h="812880">
                    <a:moveTo>
                      <a:pt x="0" y="0"/>
                    </a:moveTo>
                    <a:lnTo>
                      <a:pt x="1354800" y="0"/>
                    </a:lnTo>
                    <a:lnTo>
                      <a:pt x="1354800" y="812880"/>
                    </a:lnTo>
                    <a:lnTo>
                      <a:pt x="0" y="81288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Communication Plan</a:t>
                </a:r>
              </a:p>
            </p:txBody>
          </p:sp>
        </p:grpSp>
      </p:grpSp>
      <p:sp>
        <p:nvSpPr>
          <p:cNvPr id="15" name="Right Brace 14" descr="Brace encompassing &quot;Solution Path&quot; to &quot;Define Your Deployment and Scaling Plans&quot; and substeps.">
            <a:extLst>
              <a:ext uri="{FF2B5EF4-FFF2-40B4-BE49-F238E27FC236}">
                <a16:creationId xmlns:a16="http://schemas.microsoft.com/office/drawing/2014/main" id="{8A999E97-6537-CFE5-E7D4-5888A4B1B876}"/>
              </a:ext>
              <a:ext uri="{C183D7F6-B498-43B3-948B-1728B52AA6E4}">
                <adec:decorative xmlns:adec="http://schemas.microsoft.com/office/drawing/2017/decorative" val="0"/>
              </a:ext>
            </a:extLst>
          </p:cNvPr>
          <p:cNvSpPr>
            <a:spLocks/>
          </p:cNvSpPr>
          <p:nvPr/>
        </p:nvSpPr>
        <p:spPr>
          <a:xfrm>
            <a:off x="8793657" y="1868376"/>
            <a:ext cx="271180" cy="299959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4309"/>
            <a:endParaRPr lang="en-US" sz="1800">
              <a:solidFill>
                <a:srgbClr val="494949"/>
              </a:solidFill>
              <a:latin typeface="Roboto Condensed Light"/>
              <a:ea typeface="+mn-lt"/>
              <a:cs typeface="+mn-lt"/>
            </a:endParaRPr>
          </a:p>
        </p:txBody>
      </p:sp>
      <p:sp>
        <p:nvSpPr>
          <p:cNvPr id="17" name="TextBox 16">
            <a:extLst>
              <a:ext uri="{FF2B5EF4-FFF2-40B4-BE49-F238E27FC236}">
                <a16:creationId xmlns:a16="http://schemas.microsoft.com/office/drawing/2014/main" id="{B2ED9A31-B6AD-703A-1780-6B2DECFF5E12}"/>
              </a:ext>
            </a:extLst>
          </p:cNvPr>
          <p:cNvSpPr txBox="1">
            <a:spLocks/>
          </p:cNvSpPr>
          <p:nvPr/>
        </p:nvSpPr>
        <p:spPr>
          <a:xfrm>
            <a:off x="9143063" y="2965969"/>
            <a:ext cx="2108332" cy="1200329"/>
          </a:xfrm>
          <a:prstGeom prst="rect">
            <a:avLst/>
          </a:prstGeom>
        </p:spPr>
        <p:txBody>
          <a:bodyPr wrap="square" rtlCol="0">
            <a:spAutoFit/>
          </a:bodyPr>
          <a:lstStyle/>
          <a:p>
            <a:pPr defTabSz="914309"/>
            <a:r>
              <a:rPr lang="en-US" sz="1800" b="1">
                <a:solidFill>
                  <a:srgbClr val="494949"/>
                </a:solidFill>
                <a:latin typeface="Roboto Condensed Light"/>
                <a:ea typeface="+mn-lt"/>
                <a:cs typeface="+mn-lt"/>
              </a:rPr>
              <a:t>Plan the development and configuration aspects of your solution</a:t>
            </a:r>
          </a:p>
        </p:txBody>
      </p:sp>
      <p:sp>
        <p:nvSpPr>
          <p:cNvPr id="65" name="Right Brace 64" descr="Encompassing &quot;Prepare Your organization&quot; and substeps">
            <a:extLst>
              <a:ext uri="{FF2B5EF4-FFF2-40B4-BE49-F238E27FC236}">
                <a16:creationId xmlns:a16="http://schemas.microsoft.com/office/drawing/2014/main" id="{5B7AF82C-A7F1-517B-9476-6726BA3B6D8A}"/>
              </a:ext>
              <a:ext uri="{C183D7F6-B498-43B3-948B-1728B52AA6E4}">
                <adec:decorative xmlns:adec="http://schemas.microsoft.com/office/drawing/2017/decorative" val="0"/>
              </a:ext>
            </a:extLst>
          </p:cNvPr>
          <p:cNvSpPr>
            <a:spLocks/>
          </p:cNvSpPr>
          <p:nvPr/>
        </p:nvSpPr>
        <p:spPr>
          <a:xfrm>
            <a:off x="8793657" y="5012510"/>
            <a:ext cx="271180" cy="150140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4309"/>
            <a:endParaRPr lang="en-US" sz="1800">
              <a:solidFill>
                <a:srgbClr val="494949"/>
              </a:solidFill>
              <a:latin typeface="Roboto Condensed Light"/>
              <a:ea typeface="+mn-lt"/>
              <a:cs typeface="+mn-lt"/>
            </a:endParaRPr>
          </a:p>
        </p:txBody>
      </p:sp>
      <p:sp>
        <p:nvSpPr>
          <p:cNvPr id="18" name="TextBox 17">
            <a:extLst>
              <a:ext uri="{FF2B5EF4-FFF2-40B4-BE49-F238E27FC236}">
                <a16:creationId xmlns:a16="http://schemas.microsoft.com/office/drawing/2014/main" id="{9089FD59-1C24-740F-9318-D05C9FD18C32}"/>
              </a:ext>
            </a:extLst>
          </p:cNvPr>
          <p:cNvSpPr txBox="1">
            <a:spLocks/>
          </p:cNvSpPr>
          <p:nvPr/>
        </p:nvSpPr>
        <p:spPr>
          <a:xfrm>
            <a:off x="9143063" y="5423512"/>
            <a:ext cx="2633395" cy="646331"/>
          </a:xfrm>
          <a:prstGeom prst="rect">
            <a:avLst/>
          </a:prstGeom>
        </p:spPr>
        <p:txBody>
          <a:bodyPr wrap="square" rtlCol="0">
            <a:spAutoFit/>
          </a:bodyPr>
          <a:lstStyle/>
          <a:p>
            <a:pPr defTabSz="914309"/>
            <a:r>
              <a:rPr lang="en-US" sz="1800" b="1">
                <a:solidFill>
                  <a:srgbClr val="494949"/>
                </a:solidFill>
                <a:latin typeface="Roboto Condensed Light"/>
                <a:ea typeface="+mn-lt"/>
                <a:cs typeface="+mn-lt"/>
              </a:rPr>
              <a:t>Plan how you will engage the broader business</a:t>
            </a:r>
          </a:p>
        </p:txBody>
      </p:sp>
      <p:pic>
        <p:nvPicPr>
          <p:cNvPr id="35" name="Picture 34">
            <a:extLst>
              <a:ext uri="{FF2B5EF4-FFF2-40B4-BE49-F238E27FC236}">
                <a16:creationId xmlns:a16="http://schemas.microsoft.com/office/drawing/2014/main" id="{2811DA4E-ECD0-8856-9DB5-8DE5611484DE}"/>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552483" y="2467995"/>
            <a:ext cx="1365622" cy="3206774"/>
          </a:xfrm>
          <a:prstGeom prst="rect">
            <a:avLst/>
          </a:prstGeom>
        </p:spPr>
      </p:pic>
    </p:spTree>
    <p:extLst>
      <p:ext uri="{BB962C8B-B14F-4D97-AF65-F5344CB8AC3E}">
        <p14:creationId xmlns:p14="http://schemas.microsoft.com/office/powerpoint/2010/main" val="10376804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921AA-099B-EA4C-9C7B-5DB83A3BBF50}"/>
              </a:ext>
            </a:extLst>
          </p:cNvPr>
          <p:cNvSpPr>
            <a:spLocks noGrp="1"/>
          </p:cNvSpPr>
          <p:nvPr>
            <p:ph type="title"/>
          </p:nvPr>
        </p:nvSpPr>
        <p:spPr/>
        <p:txBody>
          <a:bodyPr/>
          <a:lstStyle/>
          <a:p>
            <a:r>
              <a:rPr lang="en-US" sz="2800"/>
              <a:t>Step 3.1 – Determine your path and investment</a:t>
            </a:r>
          </a:p>
        </p:txBody>
      </p:sp>
      <p:sp>
        <p:nvSpPr>
          <p:cNvPr id="3" name="Text Placeholder 2">
            <a:extLst>
              <a:ext uri="{FF2B5EF4-FFF2-40B4-BE49-F238E27FC236}">
                <a16:creationId xmlns:a16="http://schemas.microsoft.com/office/drawing/2014/main" id="{8FB4D050-8C0D-7E4F-BCDE-6363EC598613}"/>
              </a:ext>
            </a:extLst>
          </p:cNvPr>
          <p:cNvSpPr>
            <a:spLocks noGrp="1"/>
          </p:cNvSpPr>
          <p:nvPr>
            <p:ph type="body" sz="quarter" idx="11"/>
          </p:nvPr>
        </p:nvSpPr>
        <p:spPr>
          <a:xfrm>
            <a:off x="378865" y="1531736"/>
            <a:ext cx="6184654" cy="456696"/>
          </a:xfrm>
        </p:spPr>
        <p:txBody>
          <a:bodyPr/>
          <a:lstStyle/>
          <a:p>
            <a:r>
              <a:rPr lang="en-US"/>
              <a:t>Determine your solution path and approximate solution size and cost range</a:t>
            </a:r>
          </a:p>
        </p:txBody>
      </p:sp>
      <p:sp>
        <p:nvSpPr>
          <p:cNvPr id="6" name="Text Placeholder 5">
            <a:extLst>
              <a:ext uri="{FF2B5EF4-FFF2-40B4-BE49-F238E27FC236}">
                <a16:creationId xmlns:a16="http://schemas.microsoft.com/office/drawing/2014/main" id="{DD0A3A13-5D69-3F47-A035-C2F893B3F4C3}"/>
              </a:ext>
            </a:extLst>
          </p:cNvPr>
          <p:cNvSpPr>
            <a:spLocks noGrp="1"/>
          </p:cNvSpPr>
          <p:nvPr>
            <p:ph type="body" sz="quarter" idx="16"/>
          </p:nvPr>
        </p:nvSpPr>
        <p:spPr>
          <a:xfrm>
            <a:off x="375219" y="2353568"/>
            <a:ext cx="4528542" cy="371902"/>
          </a:xfrm>
        </p:spPr>
        <p:txBody>
          <a:bodyPr/>
          <a:lstStyle/>
          <a:p>
            <a:r>
              <a:rPr lang="en-US"/>
              <a:t>Activities</a:t>
            </a:r>
          </a:p>
        </p:txBody>
      </p:sp>
      <p:sp>
        <p:nvSpPr>
          <p:cNvPr id="10" name="Text Placeholder 9">
            <a:extLst>
              <a:ext uri="{FF2B5EF4-FFF2-40B4-BE49-F238E27FC236}">
                <a16:creationId xmlns:a16="http://schemas.microsoft.com/office/drawing/2014/main" id="{602B8227-3810-F54D-9CEC-F51D4D7991BD}"/>
              </a:ext>
            </a:extLst>
          </p:cNvPr>
          <p:cNvSpPr>
            <a:spLocks noGrp="1"/>
          </p:cNvSpPr>
          <p:nvPr>
            <p:ph type="body" sz="quarter" idx="34"/>
          </p:nvPr>
        </p:nvSpPr>
        <p:spPr>
          <a:xfrm>
            <a:off x="364188" y="2927153"/>
            <a:ext cx="6914872" cy="1435121"/>
          </a:xfrm>
        </p:spPr>
        <p:txBody>
          <a:bodyPr/>
          <a:lstStyle/>
          <a:p>
            <a:r>
              <a:rPr lang="en-US">
                <a:solidFill>
                  <a:schemeClr val="tx1"/>
                </a:solidFill>
              </a:rPr>
              <a:t>3.1.1 Determine the solution path for your project.</a:t>
            </a:r>
          </a:p>
          <a:p>
            <a:r>
              <a:rPr lang="en-US">
                <a:solidFill>
                  <a:schemeClr val="tx1"/>
                </a:solidFill>
              </a:rPr>
              <a:t>3.1.2 Estimate your solution and potential investment requirements.</a:t>
            </a:r>
          </a:p>
        </p:txBody>
      </p:sp>
      <p:sp>
        <p:nvSpPr>
          <p:cNvPr id="14" name="Text Placeholder 8">
            <a:extLst>
              <a:ext uri="{FF2B5EF4-FFF2-40B4-BE49-F238E27FC236}">
                <a16:creationId xmlns:a16="http://schemas.microsoft.com/office/drawing/2014/main" id="{7DE3E89D-0936-C075-8813-F7A2CBA9368B}"/>
              </a:ext>
            </a:extLst>
          </p:cNvPr>
          <p:cNvSpPr>
            <a:spLocks noGrp="1"/>
          </p:cNvSpPr>
          <p:nvPr>
            <p:ph type="body" sz="quarter" idx="35"/>
          </p:nvPr>
        </p:nvSpPr>
        <p:spPr>
          <a:xfrm>
            <a:off x="336967" y="4603576"/>
            <a:ext cx="7069646" cy="354062"/>
          </a:xfrm>
        </p:spPr>
        <p:txBody>
          <a:bodyPr/>
          <a:lstStyle/>
          <a:p>
            <a:r>
              <a:rPr lang="en-US" sz="1800"/>
              <a:t>Optimize the best approach to developing your solution.</a:t>
            </a:r>
          </a:p>
        </p:txBody>
      </p:sp>
      <p:sp>
        <p:nvSpPr>
          <p:cNvPr id="19" name="Freeform: Shape 18">
            <a:extLst>
              <a:ext uri="{FF2B5EF4-FFF2-40B4-BE49-F238E27FC236}">
                <a16:creationId xmlns:a16="http://schemas.microsoft.com/office/drawing/2014/main" id="{10B3C188-21B0-42D7-99EC-6BAEC3769B64}"/>
              </a:ext>
            </a:extLst>
          </p:cNvPr>
          <p:cNvSpPr>
            <a:spLocks/>
          </p:cNvSpPr>
          <p:nvPr/>
        </p:nvSpPr>
        <p:spPr>
          <a:xfrm>
            <a:off x="336968" y="5317888"/>
            <a:ext cx="1681773" cy="674929"/>
          </a:xfrm>
          <a:custGeom>
            <a:avLst/>
            <a:gdLst>
              <a:gd name="connsiteX0" fmla="*/ 0 w 2016461"/>
              <a:gd name="connsiteY0" fmla="*/ 0 h 675017"/>
              <a:gd name="connsiteX1" fmla="*/ 1678953 w 2016461"/>
              <a:gd name="connsiteY1" fmla="*/ 0 h 675017"/>
              <a:gd name="connsiteX2" fmla="*/ 2016461 w 2016461"/>
              <a:gd name="connsiteY2" fmla="*/ 337509 h 675017"/>
              <a:gd name="connsiteX3" fmla="*/ 1678953 w 2016461"/>
              <a:gd name="connsiteY3" fmla="*/ 675017 h 675017"/>
              <a:gd name="connsiteX4" fmla="*/ 0 w 2016461"/>
              <a:gd name="connsiteY4" fmla="*/ 675017 h 675017"/>
              <a:gd name="connsiteX5" fmla="*/ 0 w 2016461"/>
              <a:gd name="connsiteY5" fmla="*/ 0 h 6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6461" h="675017">
                <a:moveTo>
                  <a:pt x="0" y="0"/>
                </a:moveTo>
                <a:lnTo>
                  <a:pt x="1678953" y="0"/>
                </a:lnTo>
                <a:lnTo>
                  <a:pt x="2016461" y="337509"/>
                </a:lnTo>
                <a:lnTo>
                  <a:pt x="1678953" y="675017"/>
                </a:lnTo>
                <a:lnTo>
                  <a:pt x="0" y="675017"/>
                </a:lnTo>
                <a:lnTo>
                  <a:pt x="0" y="0"/>
                </a:lnTo>
                <a:close/>
              </a:path>
            </a:pathLst>
          </a:custGeom>
          <a:solidFill>
            <a:srgbClr val="2576B7">
              <a:alpha val="90000"/>
            </a:srgbClr>
          </a:solidFill>
          <a:ln>
            <a:solidFill>
              <a:schemeClr val="lt1">
                <a:hueOff val="0"/>
                <a:satOff val="0"/>
                <a:lumOff val="0"/>
                <a:alpha val="2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01465" tIns="42666" rIns="358797" bIns="42666" numCol="1" spcCol="1270" anchor="ctr" anchorCtr="0">
            <a:noAutofit/>
          </a:bodyPr>
          <a:lstStyle/>
          <a:p>
            <a:pPr algn="ctr" defTabSz="711129">
              <a:lnSpc>
                <a:spcPct val="90000"/>
              </a:lnSpc>
              <a:spcBef>
                <a:spcPct val="0"/>
              </a:spcBef>
              <a:spcAft>
                <a:spcPct val="35000"/>
              </a:spcAft>
            </a:pPr>
            <a:r>
              <a:rPr lang="en-US" sz="1600">
                <a:solidFill>
                  <a:srgbClr val="FFFFFF"/>
                </a:solidFill>
                <a:latin typeface="Montserrat" pitchFamily="2" charset="77"/>
                <a:ea typeface="+mn-lt"/>
                <a:cs typeface="+mn-lt"/>
              </a:rPr>
              <a:t>Step 3.1</a:t>
            </a:r>
          </a:p>
        </p:txBody>
      </p:sp>
      <p:sp>
        <p:nvSpPr>
          <p:cNvPr id="20" name="Freeform: Shape 19">
            <a:extLst>
              <a:ext uri="{FF2B5EF4-FFF2-40B4-BE49-F238E27FC236}">
                <a16:creationId xmlns:a16="http://schemas.microsoft.com/office/drawing/2014/main" id="{B6E6E924-BDE9-46A2-B0AC-D74293010E85}"/>
              </a:ext>
            </a:extLst>
          </p:cNvPr>
          <p:cNvSpPr>
            <a:spLocks/>
          </p:cNvSpPr>
          <p:nvPr/>
        </p:nvSpPr>
        <p:spPr>
          <a:xfrm>
            <a:off x="1767870" y="5317886"/>
            <a:ext cx="1681773" cy="674929"/>
          </a:xfrm>
          <a:custGeom>
            <a:avLst/>
            <a:gdLst>
              <a:gd name="connsiteX0" fmla="*/ 0 w 2016461"/>
              <a:gd name="connsiteY0" fmla="*/ 0 h 675017"/>
              <a:gd name="connsiteX1" fmla="*/ 1678953 w 2016461"/>
              <a:gd name="connsiteY1" fmla="*/ 0 h 675017"/>
              <a:gd name="connsiteX2" fmla="*/ 2016461 w 2016461"/>
              <a:gd name="connsiteY2" fmla="*/ 337509 h 675017"/>
              <a:gd name="connsiteX3" fmla="*/ 1678953 w 2016461"/>
              <a:gd name="connsiteY3" fmla="*/ 675017 h 675017"/>
              <a:gd name="connsiteX4" fmla="*/ 0 w 2016461"/>
              <a:gd name="connsiteY4" fmla="*/ 675017 h 675017"/>
              <a:gd name="connsiteX5" fmla="*/ 337509 w 2016461"/>
              <a:gd name="connsiteY5" fmla="*/ 337509 h 675017"/>
              <a:gd name="connsiteX6" fmla="*/ 0 w 2016461"/>
              <a:gd name="connsiteY6" fmla="*/ 0 h 6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461" h="675017">
                <a:moveTo>
                  <a:pt x="0" y="0"/>
                </a:moveTo>
                <a:lnTo>
                  <a:pt x="1678953" y="0"/>
                </a:lnTo>
                <a:lnTo>
                  <a:pt x="2016461" y="337509"/>
                </a:lnTo>
                <a:lnTo>
                  <a:pt x="1678953" y="675017"/>
                </a:lnTo>
                <a:lnTo>
                  <a:pt x="0" y="675017"/>
                </a:lnTo>
                <a:lnTo>
                  <a:pt x="337509" y="337509"/>
                </a:lnTo>
                <a:lnTo>
                  <a:pt x="0" y="0"/>
                </a:lnTo>
                <a:close/>
              </a:path>
            </a:pathLst>
          </a:custGeom>
          <a:solidFill>
            <a:srgbClr val="717171">
              <a:alpha val="80000"/>
            </a:srgbClr>
          </a:solidFill>
          <a:ln>
            <a:solidFill>
              <a:schemeClr val="lt1">
                <a:hueOff val="0"/>
                <a:satOff val="0"/>
                <a:lumOff val="0"/>
                <a:alpha val="2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01465" tIns="42666" rIns="358797" bIns="42666" numCol="1" spcCol="1270" anchor="ctr" anchorCtr="0">
            <a:noAutofit/>
          </a:bodyPr>
          <a:lstStyle/>
          <a:p>
            <a:pPr algn="ctr" defTabSz="711129">
              <a:lnSpc>
                <a:spcPct val="90000"/>
              </a:lnSpc>
              <a:spcBef>
                <a:spcPct val="0"/>
              </a:spcBef>
              <a:spcAft>
                <a:spcPct val="35000"/>
              </a:spcAft>
            </a:pPr>
            <a:r>
              <a:rPr lang="en-US" sz="1600">
                <a:solidFill>
                  <a:srgbClr val="FFFFFF"/>
                </a:solidFill>
                <a:latin typeface="Montserrat" pitchFamily="2" charset="77"/>
                <a:ea typeface="+mn-lt"/>
                <a:cs typeface="+mn-lt"/>
              </a:rPr>
              <a:t>Step 3.2</a:t>
            </a:r>
          </a:p>
        </p:txBody>
      </p:sp>
      <p:sp>
        <p:nvSpPr>
          <p:cNvPr id="5" name="Freeform: Shape 4">
            <a:extLst>
              <a:ext uri="{FF2B5EF4-FFF2-40B4-BE49-F238E27FC236}">
                <a16:creationId xmlns:a16="http://schemas.microsoft.com/office/drawing/2014/main" id="{EF400DBC-C8D5-66FF-665A-441CC805257E}"/>
              </a:ext>
            </a:extLst>
          </p:cNvPr>
          <p:cNvSpPr>
            <a:spLocks/>
          </p:cNvSpPr>
          <p:nvPr/>
        </p:nvSpPr>
        <p:spPr>
          <a:xfrm>
            <a:off x="3221989" y="5317884"/>
            <a:ext cx="1681773" cy="674929"/>
          </a:xfrm>
          <a:custGeom>
            <a:avLst/>
            <a:gdLst>
              <a:gd name="connsiteX0" fmla="*/ 0 w 2016461"/>
              <a:gd name="connsiteY0" fmla="*/ 0 h 675017"/>
              <a:gd name="connsiteX1" fmla="*/ 1678953 w 2016461"/>
              <a:gd name="connsiteY1" fmla="*/ 0 h 675017"/>
              <a:gd name="connsiteX2" fmla="*/ 2016461 w 2016461"/>
              <a:gd name="connsiteY2" fmla="*/ 337509 h 675017"/>
              <a:gd name="connsiteX3" fmla="*/ 1678953 w 2016461"/>
              <a:gd name="connsiteY3" fmla="*/ 675017 h 675017"/>
              <a:gd name="connsiteX4" fmla="*/ 0 w 2016461"/>
              <a:gd name="connsiteY4" fmla="*/ 675017 h 675017"/>
              <a:gd name="connsiteX5" fmla="*/ 337509 w 2016461"/>
              <a:gd name="connsiteY5" fmla="*/ 337509 h 675017"/>
              <a:gd name="connsiteX6" fmla="*/ 0 w 2016461"/>
              <a:gd name="connsiteY6" fmla="*/ 0 h 6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461" h="675017">
                <a:moveTo>
                  <a:pt x="0" y="0"/>
                </a:moveTo>
                <a:lnTo>
                  <a:pt x="1678953" y="0"/>
                </a:lnTo>
                <a:lnTo>
                  <a:pt x="2016461" y="337509"/>
                </a:lnTo>
                <a:lnTo>
                  <a:pt x="1678953" y="675017"/>
                </a:lnTo>
                <a:lnTo>
                  <a:pt x="0" y="675017"/>
                </a:lnTo>
                <a:lnTo>
                  <a:pt x="337509" y="337509"/>
                </a:lnTo>
                <a:lnTo>
                  <a:pt x="0" y="0"/>
                </a:lnTo>
                <a:close/>
              </a:path>
            </a:pathLst>
          </a:custGeom>
          <a:solidFill>
            <a:srgbClr val="717171">
              <a:alpha val="80000"/>
            </a:srgbClr>
          </a:solidFill>
          <a:ln>
            <a:solidFill>
              <a:schemeClr val="lt1">
                <a:hueOff val="0"/>
                <a:satOff val="0"/>
                <a:lumOff val="0"/>
                <a:alpha val="2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01465" tIns="42666" rIns="358797" bIns="42666" numCol="1" spcCol="1270" anchor="ctr" anchorCtr="0">
            <a:noAutofit/>
          </a:bodyPr>
          <a:lstStyle/>
          <a:p>
            <a:pPr algn="ctr" defTabSz="711129">
              <a:lnSpc>
                <a:spcPct val="90000"/>
              </a:lnSpc>
              <a:spcBef>
                <a:spcPct val="0"/>
              </a:spcBef>
              <a:spcAft>
                <a:spcPct val="35000"/>
              </a:spcAft>
            </a:pPr>
            <a:r>
              <a:rPr lang="en-US" sz="1600">
                <a:solidFill>
                  <a:srgbClr val="FFFFFF"/>
                </a:solidFill>
                <a:latin typeface="Montserrat" pitchFamily="2" charset="77"/>
                <a:ea typeface="+mn-lt"/>
                <a:cs typeface="+mn-lt"/>
              </a:rPr>
              <a:t>Step 3.3.</a:t>
            </a:r>
          </a:p>
        </p:txBody>
      </p:sp>
      <p:sp>
        <p:nvSpPr>
          <p:cNvPr id="4" name="Text Placeholder 3">
            <a:extLst>
              <a:ext uri="{FF2B5EF4-FFF2-40B4-BE49-F238E27FC236}">
                <a16:creationId xmlns:a16="http://schemas.microsoft.com/office/drawing/2014/main" id="{72A72EBA-9302-EA43-9304-A4F1CF2DC8AE}"/>
              </a:ext>
            </a:extLst>
          </p:cNvPr>
          <p:cNvSpPr>
            <a:spLocks noGrp="1"/>
          </p:cNvSpPr>
          <p:nvPr>
            <p:ph type="body" sz="quarter" idx="12"/>
          </p:nvPr>
        </p:nvSpPr>
        <p:spPr/>
        <p:txBody>
          <a:bodyPr/>
          <a:lstStyle/>
          <a:p>
            <a:r>
              <a:rPr lang="en-US" b="1" dirty="0"/>
              <a:t>This step will guide you through the following activities:</a:t>
            </a:r>
          </a:p>
          <a:p>
            <a:pPr marL="171450" indent="-171450">
              <a:buFont typeface="Arial" panose="020B0604020202020204" pitchFamily="34" charset="0"/>
              <a:buChar char="•"/>
            </a:pPr>
            <a:r>
              <a:rPr lang="en-US" dirty="0"/>
              <a:t>Determine whether you will buy, build, or outsource the development and configuration of your CX AI solution.</a:t>
            </a:r>
          </a:p>
          <a:p>
            <a:pPr marL="171450" indent="-171450">
              <a:buFont typeface="Arial" panose="020B0604020202020204" pitchFamily="34" charset="0"/>
              <a:buChar char="•"/>
            </a:pPr>
            <a:r>
              <a:rPr lang="en-US" dirty="0"/>
              <a:t>Calculate a high-level initial estimate of the potential cost/investment required to bring your solution to life. </a:t>
            </a:r>
          </a:p>
        </p:txBody>
      </p:sp>
      <p:sp>
        <p:nvSpPr>
          <p:cNvPr id="12" name="object 19">
            <a:extLst>
              <a:ext uri="{FF2B5EF4-FFF2-40B4-BE49-F238E27FC236}">
                <a16:creationId xmlns:a16="http://schemas.microsoft.com/office/drawing/2014/main" id="{60177E6E-786C-6F43-A759-E2D29A17988B}"/>
              </a:ext>
              <a:ext uri="{C183D7F6-B498-43B3-948B-1728B52AA6E4}">
                <adec:decorative xmlns:adec="http://schemas.microsoft.com/office/drawing/2017/decorative" val="1"/>
              </a:ext>
            </a:extLst>
          </p:cNvPr>
          <p:cNvSpPr>
            <a:spLocks/>
          </p:cNvSpPr>
          <p:nvPr/>
        </p:nvSpPr>
        <p:spPr>
          <a:xfrm rot="5400000" flipH="1">
            <a:off x="10527532" y="3240457"/>
            <a:ext cx="72984" cy="2392630"/>
          </a:xfrm>
          <a:custGeom>
            <a:avLst/>
            <a:gdLst/>
            <a:ahLst/>
            <a:cxnLst/>
            <a:rect l="l" t="t" r="r" b="b"/>
            <a:pathLst>
              <a:path h="7791450">
                <a:moveTo>
                  <a:pt x="0" y="0"/>
                </a:moveTo>
                <a:lnTo>
                  <a:pt x="0" y="7790956"/>
                </a:lnTo>
              </a:path>
            </a:pathLst>
          </a:custGeom>
          <a:ln w="3175">
            <a:solidFill>
              <a:schemeClr val="bg1">
                <a:alpha val="40000"/>
              </a:schemeClr>
            </a:solidFill>
          </a:ln>
        </p:spPr>
        <p:txBody>
          <a:bodyPr wrap="square" lIns="0" tIns="0" rIns="0" bIns="0" rtlCol="0">
            <a:noAutofit/>
          </a:bodyPr>
          <a:lstStyle/>
          <a:p>
            <a:pPr defTabSz="554437">
              <a:defRPr/>
            </a:pPr>
            <a:endParaRPr lang="en-US" sz="662">
              <a:solidFill>
                <a:srgbClr val="494949"/>
              </a:solidFill>
              <a:latin typeface="Roboto Condensed Light" panose="02000000000000000000" pitchFamily="2" charset="0"/>
              <a:ea typeface="+mn-lt"/>
              <a:cs typeface="+mn-lt"/>
            </a:endParaRPr>
          </a:p>
        </p:txBody>
      </p:sp>
      <p:sp>
        <p:nvSpPr>
          <p:cNvPr id="7" name="Text Placeholder 6">
            <a:extLst>
              <a:ext uri="{FF2B5EF4-FFF2-40B4-BE49-F238E27FC236}">
                <a16:creationId xmlns:a16="http://schemas.microsoft.com/office/drawing/2014/main" id="{90783905-E1DF-5046-B30B-7887F021D0C7}"/>
              </a:ext>
            </a:extLst>
          </p:cNvPr>
          <p:cNvSpPr>
            <a:spLocks noGrp="1"/>
          </p:cNvSpPr>
          <p:nvPr>
            <p:ph type="body" sz="quarter" idx="14"/>
          </p:nvPr>
        </p:nvSpPr>
        <p:spPr/>
        <p:txBody>
          <a:bodyPr/>
          <a:lstStyle/>
          <a:p>
            <a:r>
              <a:rPr lang="en-US"/>
              <a:t>Outcomes of this step</a:t>
            </a:r>
          </a:p>
        </p:txBody>
      </p:sp>
      <p:sp>
        <p:nvSpPr>
          <p:cNvPr id="13" name="Text Placeholder 12">
            <a:extLst>
              <a:ext uri="{FF2B5EF4-FFF2-40B4-BE49-F238E27FC236}">
                <a16:creationId xmlns:a16="http://schemas.microsoft.com/office/drawing/2014/main" id="{5098D15F-863E-46F4-8561-9BCE12C5FDE8}"/>
              </a:ext>
            </a:extLst>
          </p:cNvPr>
          <p:cNvSpPr>
            <a:spLocks noGrp="1"/>
          </p:cNvSpPr>
          <p:nvPr>
            <p:ph type="body" sz="quarter" idx="15"/>
          </p:nvPr>
        </p:nvSpPr>
        <p:spPr>
          <a:xfrm>
            <a:off x="9361939" y="5012486"/>
            <a:ext cx="2544466" cy="1324129"/>
          </a:xfrm>
        </p:spPr>
        <p:txBody>
          <a:bodyPr/>
          <a:lstStyle/>
          <a:p>
            <a:pPr marL="171450" indent="-171450">
              <a:buFont typeface="Arial" panose="020B0604020202020204" pitchFamily="34" charset="0"/>
              <a:buChar char="•"/>
            </a:pPr>
            <a:r>
              <a:rPr lang="en-US"/>
              <a:t>An understanding of which development path your solution will take and the required investment to do so.</a:t>
            </a:r>
          </a:p>
        </p:txBody>
      </p:sp>
    </p:spTree>
    <p:extLst>
      <p:ext uri="{BB962C8B-B14F-4D97-AF65-F5344CB8AC3E}">
        <p14:creationId xmlns:p14="http://schemas.microsoft.com/office/powerpoint/2010/main" val="42206388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8B145A-C295-1547-A8EA-92502FAB1EA7}"/>
              </a:ext>
            </a:extLst>
          </p:cNvPr>
          <p:cNvSpPr>
            <a:spLocks noGrp="1"/>
          </p:cNvSpPr>
          <p:nvPr>
            <p:ph type="title"/>
          </p:nvPr>
        </p:nvSpPr>
        <p:spPr>
          <a:xfrm>
            <a:off x="354854" y="530021"/>
            <a:ext cx="6558804" cy="1130188"/>
          </a:xfrm>
        </p:spPr>
        <p:txBody>
          <a:bodyPr/>
          <a:lstStyle/>
          <a:p>
            <a:pPr defTabSz="914309"/>
            <a:r>
              <a:rPr lang="en-US" sz="3600">
                <a:solidFill>
                  <a:schemeClr val="accent1"/>
                </a:solidFill>
              </a:rPr>
              <a:t>Determine your solution path</a:t>
            </a:r>
          </a:p>
        </p:txBody>
      </p:sp>
      <p:sp>
        <p:nvSpPr>
          <p:cNvPr id="9" name="Text Placeholder 3">
            <a:extLst>
              <a:ext uri="{FF2B5EF4-FFF2-40B4-BE49-F238E27FC236}">
                <a16:creationId xmlns:a16="http://schemas.microsoft.com/office/drawing/2014/main" id="{7F994BF9-631D-0857-F669-114650DC62F5}"/>
              </a:ext>
            </a:extLst>
          </p:cNvPr>
          <p:cNvSpPr txBox="1">
            <a:spLocks/>
          </p:cNvSpPr>
          <p:nvPr/>
        </p:nvSpPr>
        <p:spPr>
          <a:xfrm>
            <a:off x="264162" y="1692785"/>
            <a:ext cx="6255245" cy="424985"/>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FontTx/>
              <a:buNone/>
            </a:pPr>
            <a:r>
              <a:rPr lang="en-US" sz="1800">
                <a:solidFill>
                  <a:srgbClr val="2576B7"/>
                </a:solidFill>
                <a:latin typeface="Montserrat Medium" panose="00000600000000000000" pitchFamily="2" charset="0"/>
                <a:ea typeface="+mn-lt"/>
                <a:cs typeface="+mn-lt"/>
              </a:rPr>
              <a:t>Why choosing the right solution path matters</a:t>
            </a:r>
          </a:p>
        </p:txBody>
      </p:sp>
      <p:sp>
        <p:nvSpPr>
          <p:cNvPr id="10" name="Text Placeholder 4">
            <a:extLst>
              <a:ext uri="{FF2B5EF4-FFF2-40B4-BE49-F238E27FC236}">
                <a16:creationId xmlns:a16="http://schemas.microsoft.com/office/drawing/2014/main" id="{3D3C0124-3687-E810-863C-242A3A84C0D2}"/>
              </a:ext>
            </a:extLst>
          </p:cNvPr>
          <p:cNvSpPr txBox="1">
            <a:spLocks/>
          </p:cNvSpPr>
          <p:nvPr/>
        </p:nvSpPr>
        <p:spPr>
          <a:xfrm>
            <a:off x="354854" y="2215894"/>
            <a:ext cx="6255245" cy="2602633"/>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400">
                <a:solidFill>
                  <a:srgbClr val="494949"/>
                </a:solidFill>
                <a:ea typeface="+mn-lt"/>
                <a:cs typeface="+mn-lt"/>
              </a:rPr>
              <a:t>Once you’ve defined the </a:t>
            </a:r>
            <a:r>
              <a:rPr lang="en-US" sz="1400" b="1">
                <a:solidFill>
                  <a:srgbClr val="494949"/>
                </a:solidFill>
                <a:ea typeface="+mn-lt"/>
                <a:cs typeface="+mn-lt"/>
              </a:rPr>
              <a:t>scope</a:t>
            </a:r>
            <a:r>
              <a:rPr lang="en-US" sz="1400">
                <a:solidFill>
                  <a:srgbClr val="494949"/>
                </a:solidFill>
                <a:ea typeface="+mn-lt"/>
                <a:cs typeface="+mn-lt"/>
              </a:rPr>
              <a:t> – including your problem statement, objectives, success metrics, and risk considerations – it’s time to decide </a:t>
            </a:r>
            <a:r>
              <a:rPr lang="en-US" sz="1400" b="1">
                <a:solidFill>
                  <a:srgbClr val="494949"/>
                </a:solidFill>
                <a:ea typeface="+mn-lt"/>
                <a:cs typeface="+mn-lt"/>
              </a:rPr>
              <a:t>how</a:t>
            </a:r>
            <a:r>
              <a:rPr lang="en-US" sz="1400">
                <a:solidFill>
                  <a:srgbClr val="494949"/>
                </a:solidFill>
                <a:ea typeface="+mn-lt"/>
                <a:cs typeface="+mn-lt"/>
              </a:rPr>
              <a:t> to solve the problem with AI. A well-informed </a:t>
            </a:r>
            <a:r>
              <a:rPr lang="en-US" sz="1400" b="1">
                <a:solidFill>
                  <a:srgbClr val="494949"/>
                </a:solidFill>
                <a:ea typeface="+mn-lt"/>
                <a:cs typeface="+mn-lt"/>
              </a:rPr>
              <a:t>solution path decision</a:t>
            </a:r>
            <a:r>
              <a:rPr lang="en-US" sz="1400">
                <a:solidFill>
                  <a:srgbClr val="494949"/>
                </a:solidFill>
                <a:ea typeface="+mn-lt"/>
                <a:cs typeface="+mn-lt"/>
              </a:rPr>
              <a:t> ensures your project remains </a:t>
            </a:r>
            <a:r>
              <a:rPr lang="en-US" sz="1400" b="1">
                <a:solidFill>
                  <a:srgbClr val="494949"/>
                </a:solidFill>
                <a:ea typeface="+mn-lt"/>
                <a:cs typeface="+mn-lt"/>
              </a:rPr>
              <a:t>technically feasible</a:t>
            </a:r>
            <a:r>
              <a:rPr lang="en-US" sz="1400">
                <a:solidFill>
                  <a:srgbClr val="494949"/>
                </a:solidFill>
                <a:ea typeface="+mn-lt"/>
                <a:cs typeface="+mn-lt"/>
              </a:rPr>
              <a:t>, </a:t>
            </a:r>
            <a:r>
              <a:rPr lang="en-US" sz="1400" b="1">
                <a:solidFill>
                  <a:srgbClr val="494949"/>
                </a:solidFill>
                <a:ea typeface="+mn-lt"/>
                <a:cs typeface="+mn-lt"/>
              </a:rPr>
              <a:t>cost-effective</a:t>
            </a:r>
            <a:r>
              <a:rPr lang="en-US" sz="1400">
                <a:solidFill>
                  <a:srgbClr val="494949"/>
                </a:solidFill>
                <a:ea typeface="+mn-lt"/>
                <a:cs typeface="+mn-lt"/>
              </a:rPr>
              <a:t>, and </a:t>
            </a:r>
            <a:r>
              <a:rPr lang="en-US" sz="1400" b="1">
                <a:solidFill>
                  <a:srgbClr val="494949"/>
                </a:solidFill>
                <a:ea typeface="+mn-lt"/>
                <a:cs typeface="+mn-lt"/>
              </a:rPr>
              <a:t>aligned</a:t>
            </a:r>
            <a:r>
              <a:rPr lang="en-US" sz="1400">
                <a:solidFill>
                  <a:srgbClr val="494949"/>
                </a:solidFill>
                <a:ea typeface="+mn-lt"/>
                <a:cs typeface="+mn-lt"/>
              </a:rPr>
              <a:t> with the organization’s goals and constraints. This choice also serves as the </a:t>
            </a:r>
            <a:r>
              <a:rPr lang="en-US" sz="1400" b="1">
                <a:solidFill>
                  <a:srgbClr val="494949"/>
                </a:solidFill>
                <a:ea typeface="+mn-lt"/>
                <a:cs typeface="+mn-lt"/>
              </a:rPr>
              <a:t>blueprint</a:t>
            </a:r>
            <a:r>
              <a:rPr lang="en-US" sz="1400">
                <a:solidFill>
                  <a:srgbClr val="494949"/>
                </a:solidFill>
                <a:ea typeface="+mn-lt"/>
                <a:cs typeface="+mn-lt"/>
              </a:rPr>
              <a:t> that guides subsequent steps like prototyping, testing, and deployment.</a:t>
            </a:r>
          </a:p>
          <a:p>
            <a:pPr marL="0" indent="0">
              <a:buFontTx/>
              <a:buNone/>
            </a:pPr>
            <a:r>
              <a:rPr lang="en-US" sz="1400">
                <a:solidFill>
                  <a:srgbClr val="494949"/>
                </a:solidFill>
                <a:ea typeface="+mn-lt"/>
                <a:cs typeface="+mn-lt"/>
              </a:rPr>
              <a:t>A clear solution path decision helps you:</a:t>
            </a:r>
          </a:p>
          <a:p>
            <a:pPr fontAlgn="ctr"/>
            <a:r>
              <a:rPr lang="en-US" sz="1400" b="1">
                <a:solidFill>
                  <a:srgbClr val="494949"/>
                </a:solidFill>
                <a:ea typeface="+mn-lt"/>
                <a:cs typeface="+mn-lt"/>
              </a:rPr>
              <a:t>Align on a technical approach</a:t>
            </a:r>
            <a:r>
              <a:rPr lang="en-US" sz="1400">
                <a:solidFill>
                  <a:srgbClr val="494949"/>
                </a:solidFill>
                <a:ea typeface="+mn-lt"/>
                <a:cs typeface="+mn-lt"/>
              </a:rPr>
              <a:t> (e.g. off-the-shelf platform vs. custom model, cloud vs. on-prem) that best meets your AI goals.</a:t>
            </a:r>
          </a:p>
          <a:p>
            <a:pPr fontAlgn="ctr"/>
            <a:r>
              <a:rPr lang="en-US" sz="1400" b="1">
                <a:solidFill>
                  <a:srgbClr val="494949"/>
                </a:solidFill>
                <a:ea typeface="+mn-lt"/>
                <a:cs typeface="+mn-lt"/>
              </a:rPr>
              <a:t>Estimate resource needs</a:t>
            </a:r>
            <a:r>
              <a:rPr lang="en-US" sz="1400">
                <a:solidFill>
                  <a:srgbClr val="494949"/>
                </a:solidFill>
                <a:ea typeface="+mn-lt"/>
                <a:cs typeface="+mn-lt"/>
              </a:rPr>
              <a:t> (people, budget, timeline) with greater precision.</a:t>
            </a:r>
          </a:p>
          <a:p>
            <a:pPr fontAlgn="ctr"/>
            <a:r>
              <a:rPr lang="en-US" sz="1400" b="1">
                <a:solidFill>
                  <a:srgbClr val="494949"/>
                </a:solidFill>
                <a:ea typeface="+mn-lt"/>
                <a:cs typeface="+mn-lt"/>
              </a:rPr>
              <a:t>Set realistic expectations</a:t>
            </a:r>
            <a:r>
              <a:rPr lang="en-US" sz="1400">
                <a:solidFill>
                  <a:srgbClr val="494949"/>
                </a:solidFill>
                <a:ea typeface="+mn-lt"/>
                <a:cs typeface="+mn-lt"/>
              </a:rPr>
              <a:t> about key milestones, performance outcomes, and potential bottlenecks.</a:t>
            </a:r>
          </a:p>
        </p:txBody>
      </p:sp>
      <p:sp>
        <p:nvSpPr>
          <p:cNvPr id="4" name="Rectangle 3">
            <a:extLst>
              <a:ext uri="{FF2B5EF4-FFF2-40B4-BE49-F238E27FC236}">
                <a16:creationId xmlns:a16="http://schemas.microsoft.com/office/drawing/2014/main" id="{D3AA7312-F2A3-2DD3-6607-2CE31B52306C}"/>
              </a:ext>
            </a:extLst>
          </p:cNvPr>
          <p:cNvSpPr>
            <a:spLocks/>
          </p:cNvSpPr>
          <p:nvPr/>
        </p:nvSpPr>
        <p:spPr>
          <a:xfrm>
            <a:off x="354853" y="5276090"/>
            <a:ext cx="6164552" cy="1251810"/>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r>
              <a:rPr lang="en-US" sz="1300" b="1">
                <a:solidFill>
                  <a:srgbClr val="FFFFFF"/>
                </a:solidFill>
                <a:ea typeface="+mn-lt"/>
                <a:cs typeface="+mn-lt"/>
              </a:rPr>
              <a:t>Info-Tech Insight</a:t>
            </a:r>
          </a:p>
          <a:p>
            <a:pPr defTabSz="554437">
              <a:spcBef>
                <a:spcPts val="800"/>
              </a:spcBef>
            </a:pPr>
            <a:r>
              <a:rPr lang="en-US" sz="1300">
                <a:solidFill>
                  <a:srgbClr val="FFFFFF"/>
                </a:solidFill>
                <a:ea typeface="+mn-lt"/>
                <a:cs typeface="+mn-lt"/>
              </a:rPr>
              <a:t>The solution path you choose should </a:t>
            </a:r>
            <a:r>
              <a:rPr lang="en-US" sz="1300" b="1">
                <a:solidFill>
                  <a:srgbClr val="FFFFFF"/>
                </a:solidFill>
                <a:ea typeface="+mn-lt"/>
                <a:cs typeface="+mn-lt"/>
              </a:rPr>
              <a:t>reflect</a:t>
            </a:r>
            <a:r>
              <a:rPr lang="en-US" sz="1300">
                <a:solidFill>
                  <a:srgbClr val="FFFFFF"/>
                </a:solidFill>
                <a:ea typeface="+mn-lt"/>
                <a:cs typeface="+mn-lt"/>
              </a:rPr>
              <a:t> not just the technology’s capabilities, but also </a:t>
            </a:r>
            <a:r>
              <a:rPr lang="en-US" sz="1300" b="1">
                <a:solidFill>
                  <a:srgbClr val="FFFFFF"/>
                </a:solidFill>
                <a:ea typeface="+mn-lt"/>
                <a:cs typeface="+mn-lt"/>
              </a:rPr>
              <a:t>operational realities</a:t>
            </a:r>
            <a:r>
              <a:rPr lang="en-US" sz="1300">
                <a:solidFill>
                  <a:srgbClr val="FFFFFF"/>
                </a:solidFill>
                <a:ea typeface="+mn-lt"/>
                <a:cs typeface="+mn-lt"/>
              </a:rPr>
              <a:t> – like existing infrastructure, team expertise, and data availability. A strategic decision now minimizes costly pivots later.</a:t>
            </a:r>
          </a:p>
        </p:txBody>
      </p:sp>
      <p:sp>
        <p:nvSpPr>
          <p:cNvPr id="5" name="Rectangle 4">
            <a:extLst>
              <a:ext uri="{FF2B5EF4-FFF2-40B4-BE49-F238E27FC236}">
                <a16:creationId xmlns:a16="http://schemas.microsoft.com/office/drawing/2014/main" id="{D5B8CD1D-8931-CA5D-4E25-21FADB4097A7}"/>
              </a:ext>
              <a:ext uri="{C183D7F6-B498-43B3-948B-1728B52AA6E4}">
                <adec:decorative xmlns:adec="http://schemas.microsoft.com/office/drawing/2017/decorative" val="1"/>
              </a:ext>
            </a:extLst>
          </p:cNvPr>
          <p:cNvSpPr>
            <a:spLocks/>
          </p:cNvSpPr>
          <p:nvPr/>
        </p:nvSpPr>
        <p:spPr>
          <a:xfrm>
            <a:off x="354853" y="5276088"/>
            <a:ext cx="6164552" cy="1251812"/>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300">
              <a:solidFill>
                <a:srgbClr val="2576B7"/>
              </a:solidFill>
              <a:ea typeface="+mn-lt"/>
              <a:cs typeface="+mn-lt"/>
            </a:endParaRPr>
          </a:p>
        </p:txBody>
      </p:sp>
      <p:pic>
        <p:nvPicPr>
          <p:cNvPr id="6" name="Picture 5">
            <a:extLst>
              <a:ext uri="{FF2B5EF4-FFF2-40B4-BE49-F238E27FC236}">
                <a16:creationId xmlns:a16="http://schemas.microsoft.com/office/drawing/2014/main" id="{779DA580-C3FF-6642-1DE3-442DB11EDB1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96652" y="449"/>
            <a:ext cx="5096936" cy="6857107"/>
          </a:xfrm>
          <a:prstGeom prst="rect">
            <a:avLst/>
          </a:prstGeom>
        </p:spPr>
      </p:pic>
    </p:spTree>
    <p:extLst>
      <p:ext uri="{BB962C8B-B14F-4D97-AF65-F5344CB8AC3E}">
        <p14:creationId xmlns:p14="http://schemas.microsoft.com/office/powerpoint/2010/main" val="6115147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5945F-02ED-8646-8CFC-6631C09C71C0}"/>
            </a:ext>
          </a:extLst>
        </p:cNvPr>
        <p:cNvGrpSpPr/>
        <p:nvPr/>
      </p:nvGrpSpPr>
      <p:grpSpPr>
        <a:xfrm>
          <a:off x="0" y="0"/>
          <a:ext cx="0" cy="0"/>
          <a:chOff x="0" y="0"/>
          <a:chExt cx="0" cy="0"/>
        </a:xfrm>
      </p:grpSpPr>
      <p:pic>
        <p:nvPicPr>
          <p:cNvPr id="16" name="Graphic 15" descr="Checkbox Checked with solid fill">
            <a:extLst>
              <a:ext uri="{FF2B5EF4-FFF2-40B4-BE49-F238E27FC236}">
                <a16:creationId xmlns:a16="http://schemas.microsoft.com/office/drawing/2014/main" id="{9D138127-EAF8-B93E-04D6-E8EB25E58B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5668" y="51866"/>
            <a:ext cx="642486" cy="642486"/>
          </a:xfrm>
          <a:prstGeom prst="rect">
            <a:avLst/>
          </a:prstGeom>
        </p:spPr>
      </p:pic>
      <p:sp>
        <p:nvSpPr>
          <p:cNvPr id="5" name="Title 2">
            <a:extLst>
              <a:ext uri="{FF2B5EF4-FFF2-40B4-BE49-F238E27FC236}">
                <a16:creationId xmlns:a16="http://schemas.microsoft.com/office/drawing/2014/main" id="{3D08AF65-D72F-B338-5277-2565B6EEB1DC}"/>
              </a:ext>
            </a:extLst>
          </p:cNvPr>
          <p:cNvSpPr>
            <a:spLocks noGrp="1"/>
          </p:cNvSpPr>
          <p:nvPr>
            <p:ph type="title"/>
          </p:nvPr>
        </p:nvSpPr>
        <p:spPr>
          <a:xfrm>
            <a:off x="354855" y="628558"/>
            <a:ext cx="10973881" cy="428306"/>
          </a:xfrm>
        </p:spPr>
        <p:txBody>
          <a:bodyPr/>
          <a:lstStyle/>
          <a:p>
            <a:r>
              <a:rPr lang="en-US" sz="3200"/>
              <a:t>Determine your solution path: Agent Assist</a:t>
            </a:r>
          </a:p>
        </p:txBody>
      </p:sp>
      <p:sp>
        <p:nvSpPr>
          <p:cNvPr id="8" name="Text Placeholder 6">
            <a:extLst>
              <a:ext uri="{FF2B5EF4-FFF2-40B4-BE49-F238E27FC236}">
                <a16:creationId xmlns:a16="http://schemas.microsoft.com/office/drawing/2014/main" id="{48B4B9C5-9728-FDC8-DF22-036FF006249D}"/>
              </a:ext>
            </a:extLst>
          </p:cNvPr>
          <p:cNvSpPr txBox="1">
            <a:spLocks/>
          </p:cNvSpPr>
          <p:nvPr/>
        </p:nvSpPr>
        <p:spPr>
          <a:xfrm>
            <a:off x="363537" y="1140896"/>
            <a:ext cx="10956515" cy="456637"/>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600" dirty="0">
                <a:solidFill>
                  <a:srgbClr val="2576B7"/>
                </a:solidFill>
                <a:latin typeface="Montserrat SemiBold" pitchFamily="2" charset="77"/>
                <a:ea typeface="+mn-lt"/>
                <a:cs typeface="+mn-lt"/>
              </a:rPr>
              <a:t>Use the supporting Solution Path and Solution Size Estimation Tool to determine the optimal path for your CX AI solution</a:t>
            </a:r>
          </a:p>
        </p:txBody>
      </p:sp>
      <p:sp>
        <p:nvSpPr>
          <p:cNvPr id="4" name="Rectangle 3">
            <a:extLst>
              <a:ext uri="{FF2B5EF4-FFF2-40B4-BE49-F238E27FC236}">
                <a16:creationId xmlns:a16="http://schemas.microsoft.com/office/drawing/2014/main" id="{33AE461A-96A8-C2C9-C226-ED9CC6C9879A}"/>
              </a:ext>
              <a:ext uri="{C183D7F6-B498-43B3-948B-1728B52AA6E4}">
                <adec:decorative xmlns:adec="http://schemas.microsoft.com/office/drawing/2017/decorative" val="1"/>
              </a:ext>
            </a:extLst>
          </p:cNvPr>
          <p:cNvSpPr>
            <a:spLocks/>
          </p:cNvSpPr>
          <p:nvPr/>
        </p:nvSpPr>
        <p:spPr>
          <a:xfrm>
            <a:off x="560603" y="1947327"/>
            <a:ext cx="5956494" cy="3650703"/>
          </a:xfrm>
          <a:prstGeom prst="rect">
            <a:avLst/>
          </a:prstGeom>
          <a:solidFill>
            <a:srgbClr val="494949">
              <a:lumMod val="20000"/>
              <a:lumOff val="80000"/>
            </a:srgbClr>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30" name="Rounded Rectangle 78">
            <a:extLst>
              <a:ext uri="{FF2B5EF4-FFF2-40B4-BE49-F238E27FC236}">
                <a16:creationId xmlns:a16="http://schemas.microsoft.com/office/drawing/2014/main" id="{3C30CAFF-67E0-2C5A-AB48-5D5D06DA8B28}"/>
              </a:ext>
              <a:ext uri="{C183D7F6-B498-43B3-948B-1728B52AA6E4}">
                <adec:decorative xmlns:adec="http://schemas.microsoft.com/office/drawing/2017/decorative" val="1"/>
              </a:ext>
            </a:extLst>
          </p:cNvPr>
          <p:cNvSpPr>
            <a:spLocks/>
          </p:cNvSpPr>
          <p:nvPr/>
        </p:nvSpPr>
        <p:spPr>
          <a:xfrm>
            <a:off x="677123" y="2072046"/>
            <a:ext cx="2202879" cy="360674"/>
          </a:xfrm>
          <a:prstGeom prst="roundRect">
            <a:avLst>
              <a:gd name="adj" fmla="val 50000"/>
            </a:avLst>
          </a:prstGeom>
          <a:solidFill>
            <a:srgbClr val="494A4A"/>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31" name="TextBox 30">
            <a:extLst>
              <a:ext uri="{FF2B5EF4-FFF2-40B4-BE49-F238E27FC236}">
                <a16:creationId xmlns:a16="http://schemas.microsoft.com/office/drawing/2014/main" id="{05D6165A-5CA9-5D1A-65B1-6BFE3C3F6A29}"/>
              </a:ext>
            </a:extLst>
          </p:cNvPr>
          <p:cNvSpPr txBox="1">
            <a:spLocks/>
          </p:cNvSpPr>
          <p:nvPr/>
        </p:nvSpPr>
        <p:spPr>
          <a:xfrm>
            <a:off x="757127" y="2118804"/>
            <a:ext cx="1864613" cy="282706"/>
          </a:xfrm>
          <a:prstGeom prst="rect">
            <a:avLst/>
          </a:prstGeom>
          <a:noFill/>
        </p:spPr>
        <p:txBody>
          <a:bodyPr wrap="none" rtlCol="0" anchor="ctr" anchorCtr="0">
            <a:spAutoFit/>
          </a:bodyPr>
          <a:lstStyle/>
          <a:p>
            <a:pPr defTabSz="554437">
              <a:lnSpc>
                <a:spcPct val="110000"/>
              </a:lnSpc>
              <a:defRPr/>
            </a:pPr>
            <a:r>
              <a:rPr lang="en-US" sz="1200">
                <a:solidFill>
                  <a:srgbClr val="FFFFFF"/>
                </a:solidFill>
                <a:latin typeface="Montserrat SemiBold" pitchFamily="2" charset="77"/>
                <a:ea typeface="+mn-lt"/>
                <a:cs typeface="+mn-lt"/>
              </a:rPr>
              <a:t>Complete Diagnostic</a:t>
            </a:r>
          </a:p>
        </p:txBody>
      </p:sp>
      <p:sp>
        <p:nvSpPr>
          <p:cNvPr id="32" name="Triangle 80">
            <a:extLst>
              <a:ext uri="{FF2B5EF4-FFF2-40B4-BE49-F238E27FC236}">
                <a16:creationId xmlns:a16="http://schemas.microsoft.com/office/drawing/2014/main" id="{EFD15EE1-8867-2134-57C4-8FF91F854246}"/>
              </a:ext>
              <a:ext uri="{C183D7F6-B498-43B3-948B-1728B52AA6E4}">
                <adec:decorative xmlns:adec="http://schemas.microsoft.com/office/drawing/2017/decorative" val="1"/>
              </a:ext>
            </a:extLst>
          </p:cNvPr>
          <p:cNvSpPr>
            <a:spLocks noChangeAspect="1"/>
          </p:cNvSpPr>
          <p:nvPr/>
        </p:nvSpPr>
        <p:spPr>
          <a:xfrm rot="10800000">
            <a:off x="2584270" y="2211239"/>
            <a:ext cx="95452" cy="82285"/>
          </a:xfrm>
          <a:prstGeom prst="triangle">
            <a:avLst/>
          </a:prstGeom>
          <a:solidFill>
            <a:srgbClr val="FFFFFF"/>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pic>
        <p:nvPicPr>
          <p:cNvPr id="15" name="Picture 14">
            <a:extLst>
              <a:ext uri="{FF2B5EF4-FFF2-40B4-BE49-F238E27FC236}">
                <a16:creationId xmlns:a16="http://schemas.microsoft.com/office/drawing/2014/main" id="{BC3D6E6D-0FBC-099A-CDA0-466A7A71084D}"/>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68507" y="2609586"/>
            <a:ext cx="4740686" cy="2794747"/>
          </a:xfrm>
          <a:prstGeom prst="rect">
            <a:avLst/>
          </a:prstGeom>
          <a:effectLst>
            <a:outerShdw blurRad="50800" dist="38100" dir="5400000" algn="t" rotWithShape="0">
              <a:prstClr val="black">
                <a:alpha val="40000"/>
              </a:prstClr>
            </a:outerShdw>
          </a:effectLst>
        </p:spPr>
      </p:pic>
      <p:sp>
        <p:nvSpPr>
          <p:cNvPr id="11" name="Rectangle 10">
            <a:extLst>
              <a:ext uri="{FF2B5EF4-FFF2-40B4-BE49-F238E27FC236}">
                <a16:creationId xmlns:a16="http://schemas.microsoft.com/office/drawing/2014/main" id="{2045374F-8CB2-9CD1-86FE-B440A016EC9A}"/>
              </a:ext>
              <a:ext uri="{C183D7F6-B498-43B3-948B-1728B52AA6E4}">
                <adec:decorative xmlns:adec="http://schemas.microsoft.com/office/drawing/2017/decorative" val="1"/>
              </a:ext>
            </a:extLst>
          </p:cNvPr>
          <p:cNvSpPr>
            <a:spLocks/>
          </p:cNvSpPr>
          <p:nvPr/>
        </p:nvSpPr>
        <p:spPr>
          <a:xfrm>
            <a:off x="7087548" y="1947326"/>
            <a:ext cx="4428919" cy="3650702"/>
          </a:xfrm>
          <a:prstGeom prst="rect">
            <a:avLst/>
          </a:prstGeom>
          <a:solidFill>
            <a:srgbClr val="494949">
              <a:lumMod val="20000"/>
              <a:lumOff val="80000"/>
            </a:srgbClr>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18" name="Rounded Rectangle 78">
            <a:extLst>
              <a:ext uri="{FF2B5EF4-FFF2-40B4-BE49-F238E27FC236}">
                <a16:creationId xmlns:a16="http://schemas.microsoft.com/office/drawing/2014/main" id="{63543657-D30B-723F-6B73-2F3D6F584960}"/>
              </a:ext>
              <a:ext uri="{C183D7F6-B498-43B3-948B-1728B52AA6E4}">
                <adec:decorative xmlns:adec="http://schemas.microsoft.com/office/drawing/2017/decorative" val="1"/>
              </a:ext>
            </a:extLst>
          </p:cNvPr>
          <p:cNvSpPr>
            <a:spLocks/>
          </p:cNvSpPr>
          <p:nvPr/>
        </p:nvSpPr>
        <p:spPr>
          <a:xfrm>
            <a:off x="5800703" y="2079819"/>
            <a:ext cx="2202879" cy="360674"/>
          </a:xfrm>
          <a:prstGeom prst="roundRect">
            <a:avLst>
              <a:gd name="adj" fmla="val 50000"/>
            </a:avLst>
          </a:prstGeom>
          <a:solidFill>
            <a:srgbClr val="494A4A"/>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19" name="TextBox 18">
            <a:extLst>
              <a:ext uri="{FF2B5EF4-FFF2-40B4-BE49-F238E27FC236}">
                <a16:creationId xmlns:a16="http://schemas.microsoft.com/office/drawing/2014/main" id="{147A7A8B-0DDA-8DB5-6D77-24FC524CC851}"/>
              </a:ext>
            </a:extLst>
          </p:cNvPr>
          <p:cNvSpPr txBox="1">
            <a:spLocks/>
          </p:cNvSpPr>
          <p:nvPr/>
        </p:nvSpPr>
        <p:spPr>
          <a:xfrm>
            <a:off x="5880707" y="2126577"/>
            <a:ext cx="1879041" cy="282706"/>
          </a:xfrm>
          <a:prstGeom prst="rect">
            <a:avLst/>
          </a:prstGeom>
          <a:noFill/>
        </p:spPr>
        <p:txBody>
          <a:bodyPr wrap="none" rtlCol="0" anchor="ctr" anchorCtr="0">
            <a:spAutoFit/>
          </a:bodyPr>
          <a:lstStyle/>
          <a:p>
            <a:pPr defTabSz="554437">
              <a:lnSpc>
                <a:spcPct val="110000"/>
              </a:lnSpc>
              <a:defRPr/>
            </a:pPr>
            <a:r>
              <a:rPr lang="en-US" sz="1200">
                <a:solidFill>
                  <a:srgbClr val="FFFFFF"/>
                </a:solidFill>
                <a:latin typeface="Montserrat SemiBold" pitchFamily="2" charset="77"/>
                <a:ea typeface="+mn-lt"/>
                <a:cs typeface="+mn-lt"/>
              </a:rPr>
              <a:t>Highlight Key Drivers</a:t>
            </a:r>
          </a:p>
        </p:txBody>
      </p:sp>
      <p:sp>
        <p:nvSpPr>
          <p:cNvPr id="20" name="Triangle 80">
            <a:extLst>
              <a:ext uri="{FF2B5EF4-FFF2-40B4-BE49-F238E27FC236}">
                <a16:creationId xmlns:a16="http://schemas.microsoft.com/office/drawing/2014/main" id="{26B06149-0612-382A-1813-403D10A5AFD0}"/>
              </a:ext>
              <a:ext uri="{C183D7F6-B498-43B3-948B-1728B52AA6E4}">
                <adec:decorative xmlns:adec="http://schemas.microsoft.com/office/drawing/2017/decorative" val="1"/>
              </a:ext>
            </a:extLst>
          </p:cNvPr>
          <p:cNvSpPr>
            <a:spLocks noChangeAspect="1"/>
          </p:cNvSpPr>
          <p:nvPr/>
        </p:nvSpPr>
        <p:spPr>
          <a:xfrm rot="10800000">
            <a:off x="7707850" y="2219012"/>
            <a:ext cx="95452" cy="82285"/>
          </a:xfrm>
          <a:prstGeom prst="triangle">
            <a:avLst/>
          </a:prstGeom>
          <a:solidFill>
            <a:srgbClr val="FFFFFF"/>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cxnSp>
        <p:nvCxnSpPr>
          <p:cNvPr id="22" name="Connector: Elbow 21">
            <a:extLst>
              <a:ext uri="{FF2B5EF4-FFF2-40B4-BE49-F238E27FC236}">
                <a16:creationId xmlns:a16="http://schemas.microsoft.com/office/drawing/2014/main" id="{4B4AC423-5179-DB89-B7F8-8F7B93A0DD98}"/>
              </a:ext>
              <a:ext uri="{C183D7F6-B498-43B3-948B-1728B52AA6E4}">
                <adec:decorative xmlns:adec="http://schemas.microsoft.com/office/drawing/2017/decorative" val="1"/>
              </a:ext>
            </a:extLst>
          </p:cNvPr>
          <p:cNvCxnSpPr>
            <a:cxnSpLocks/>
          </p:cNvCxnSpPr>
          <p:nvPr/>
        </p:nvCxnSpPr>
        <p:spPr>
          <a:xfrm flipV="1">
            <a:off x="5787977" y="3601530"/>
            <a:ext cx="1576816" cy="619176"/>
          </a:xfrm>
          <a:prstGeom prst="bentConnector3">
            <a:avLst>
              <a:gd name="adj1" fmla="val 2359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A58D6-E1FC-EC0F-DA3E-B88094B070E4}"/>
              </a:ext>
              <a:ext uri="{C183D7F6-B498-43B3-948B-1728B52AA6E4}">
                <adec:decorative xmlns:adec="http://schemas.microsoft.com/office/drawing/2017/decorative" val="1"/>
              </a:ext>
            </a:extLst>
          </p:cNvPr>
          <p:cNvCxnSpPr>
            <a:cxnSpLocks/>
          </p:cNvCxnSpPr>
          <p:nvPr/>
        </p:nvCxnSpPr>
        <p:spPr>
          <a:xfrm flipV="1">
            <a:off x="5787977" y="3601530"/>
            <a:ext cx="1576816" cy="815978"/>
          </a:xfrm>
          <a:prstGeom prst="bentConnector3">
            <a:avLst>
              <a:gd name="adj1" fmla="val 23597"/>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82B902D-DBF2-2792-0524-17D96F35FF10}"/>
              </a:ext>
            </a:extLst>
          </p:cNvPr>
          <p:cNvSpPr txBox="1">
            <a:spLocks/>
          </p:cNvSpPr>
          <p:nvPr/>
        </p:nvSpPr>
        <p:spPr>
          <a:xfrm>
            <a:off x="8003581" y="2486474"/>
            <a:ext cx="3142716" cy="377924"/>
          </a:xfrm>
          <a:prstGeom prst="rect">
            <a:avLst/>
          </a:prstGeom>
          <a:noFill/>
        </p:spPr>
        <p:txBody>
          <a:bodyPr wrap="square" rtlCol="0" anchor="ctr" anchorCtr="0">
            <a:spAutoFit/>
          </a:bodyPr>
          <a:lstStyle/>
          <a:p>
            <a:pPr defTabSz="554437">
              <a:lnSpc>
                <a:spcPct val="110000"/>
              </a:lnSpc>
              <a:defRPr/>
            </a:pPr>
            <a:r>
              <a:rPr lang="en-US" sz="1800">
                <a:solidFill>
                  <a:srgbClr val="494949"/>
                </a:solidFill>
                <a:latin typeface="Montserrat SemiBold" pitchFamily="2" charset="77"/>
                <a:ea typeface="+mn-lt"/>
                <a:cs typeface="+mn-lt"/>
              </a:rPr>
              <a:t>Agent Assist Example</a:t>
            </a:r>
          </a:p>
        </p:txBody>
      </p:sp>
      <p:sp>
        <p:nvSpPr>
          <p:cNvPr id="14" name="TextBox 13">
            <a:extLst>
              <a:ext uri="{FF2B5EF4-FFF2-40B4-BE49-F238E27FC236}">
                <a16:creationId xmlns:a16="http://schemas.microsoft.com/office/drawing/2014/main" id="{C9D8B2B1-C0E4-603C-A727-EE1202144E47}"/>
              </a:ext>
            </a:extLst>
          </p:cNvPr>
          <p:cNvSpPr txBox="1">
            <a:spLocks/>
          </p:cNvSpPr>
          <p:nvPr/>
        </p:nvSpPr>
        <p:spPr>
          <a:xfrm>
            <a:off x="7558787" y="2948431"/>
            <a:ext cx="3769949" cy="2308324"/>
          </a:xfrm>
          <a:prstGeom prst="rect">
            <a:avLst/>
          </a:prstGeom>
          <a:noFill/>
        </p:spPr>
        <p:txBody>
          <a:bodyPr wrap="square">
            <a:spAutoFit/>
          </a:bodyPr>
          <a:lstStyle/>
          <a:p>
            <a:pPr defTabSz="914400"/>
            <a:r>
              <a:rPr lang="en-US" sz="1200" dirty="0">
                <a:solidFill>
                  <a:srgbClr val="494949"/>
                </a:solidFill>
                <a:ea typeface="+mn-lt"/>
                <a:cs typeface="+mn-lt"/>
              </a:rPr>
              <a:t>For the Agent Assist project, the total score of 31 suggests a hybrid path – some in-house development supplemented by external vendor expertise. The main decision factors include partial internal AI capabilities, moderate data readiness, and a constrained budget. While the in-house team can manage essential tasks (like modeling basic call recommendations and integrating with the CRM), partnering with a specialized vendor can speed up advanced features (e.g. real-time transcription and advanced NLP) and reduce risk in more complex areas like compliance and scalability. This balanced approach ensures we leverage internal know-how while tapping into external support for specialized demands and faster time-to-market.</a:t>
            </a:r>
          </a:p>
        </p:txBody>
      </p:sp>
      <p:sp>
        <p:nvSpPr>
          <p:cNvPr id="3" name="Rectangle 2">
            <a:extLst>
              <a:ext uri="{FF2B5EF4-FFF2-40B4-BE49-F238E27FC236}">
                <a16:creationId xmlns:a16="http://schemas.microsoft.com/office/drawing/2014/main" id="{D781CCD0-6E24-79D6-3256-0F6C30DE7D49}"/>
              </a:ext>
            </a:extLst>
          </p:cNvPr>
          <p:cNvSpPr>
            <a:spLocks/>
          </p:cNvSpPr>
          <p:nvPr/>
        </p:nvSpPr>
        <p:spPr>
          <a:xfrm>
            <a:off x="944670" y="5938620"/>
            <a:ext cx="4167140" cy="364441"/>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i="1" dirty="0">
                <a:solidFill>
                  <a:srgbClr val="FFFFFF"/>
                </a:solidFill>
                <a:latin typeface="Exo" panose="02000503000000000000" pitchFamily="2" charset="77"/>
                <a:ea typeface="+mn-lt"/>
                <a:cs typeface="+mn-lt"/>
              </a:rPr>
              <a:t>Download the </a:t>
            </a:r>
            <a:r>
              <a:rPr lang="en-US" sz="1200" i="1" dirty="0">
                <a:solidFill>
                  <a:schemeClr val="bg1"/>
                </a:solidFill>
                <a:latin typeface="Exo" panose="02000503000000000000" pitchFamily="2" charset="77"/>
                <a:ea typeface="+mn-lt"/>
                <a:cs typeface="+mn-lt"/>
                <a:hlinkClick r:id="rId6">
                  <a:extLst>
                    <a:ext uri="{A12FA001-AC4F-418D-AE19-62706E023703}">
                      <ahyp:hlinkClr xmlns:ahyp="http://schemas.microsoft.com/office/drawing/2018/hyperlinkcolor" val="tx"/>
                    </a:ext>
                  </a:extLst>
                </a:hlinkClick>
              </a:rPr>
              <a:t>Solution Path and Size Estimation Tool</a:t>
            </a:r>
            <a:endParaRPr lang="en-US" sz="1200" i="1" dirty="0">
              <a:solidFill>
                <a:schemeClr val="bg1"/>
              </a:solidFill>
              <a:latin typeface="Exo" panose="02000503000000000000" pitchFamily="2" charset="77"/>
              <a:ea typeface="+mn-lt"/>
              <a:cs typeface="+mn-lt"/>
            </a:endParaRPr>
          </a:p>
        </p:txBody>
      </p:sp>
      <p:sp>
        <p:nvSpPr>
          <p:cNvPr id="6" name="Rectangle 5">
            <a:extLst>
              <a:ext uri="{FF2B5EF4-FFF2-40B4-BE49-F238E27FC236}">
                <a16:creationId xmlns:a16="http://schemas.microsoft.com/office/drawing/2014/main" id="{DE92A6D5-1E76-196E-742A-5B737563AA35}"/>
              </a:ext>
              <a:ext uri="{C183D7F6-B498-43B3-948B-1728B52AA6E4}">
                <adec:decorative xmlns:adec="http://schemas.microsoft.com/office/drawing/2017/decorative" val="1"/>
              </a:ext>
            </a:extLst>
          </p:cNvPr>
          <p:cNvSpPr>
            <a:spLocks noChangeAspect="1"/>
          </p:cNvSpPr>
          <p:nvPr/>
        </p:nvSpPr>
        <p:spPr>
          <a:xfrm>
            <a:off x="560605" y="5938622"/>
            <a:ext cx="384065" cy="36443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200" i="1">
              <a:solidFill>
                <a:srgbClr val="FFFFFF"/>
              </a:solidFill>
              <a:latin typeface="Exo" panose="02000503000000000000" pitchFamily="2" charset="77"/>
              <a:ea typeface="+mn-lt"/>
              <a:cs typeface="+mn-lt"/>
            </a:endParaRPr>
          </a:p>
        </p:txBody>
      </p:sp>
      <p:pic>
        <p:nvPicPr>
          <p:cNvPr id="9" name="Picture 8">
            <a:extLst>
              <a:ext uri="{FF2B5EF4-FFF2-40B4-BE49-F238E27FC236}">
                <a16:creationId xmlns:a16="http://schemas.microsoft.com/office/drawing/2014/main" id="{234354D6-AE68-A116-037D-CBB7E3B330DF}"/>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622194" y="5928807"/>
            <a:ext cx="260883" cy="384064"/>
          </a:xfrm>
          <a:prstGeom prst="rect">
            <a:avLst/>
          </a:prstGeom>
        </p:spPr>
      </p:pic>
    </p:spTree>
    <p:extLst>
      <p:ext uri="{BB962C8B-B14F-4D97-AF65-F5344CB8AC3E}">
        <p14:creationId xmlns:p14="http://schemas.microsoft.com/office/powerpoint/2010/main" val="15919440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B551-BA02-2FC0-7EB5-331B9B53631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6E51125-2F93-BC95-D882-3DD11886FDFD}"/>
              </a:ext>
            </a:extLst>
          </p:cNvPr>
          <p:cNvSpPr>
            <a:spLocks noGrp="1"/>
          </p:cNvSpPr>
          <p:nvPr>
            <p:ph type="title"/>
          </p:nvPr>
        </p:nvSpPr>
        <p:spPr>
          <a:xfrm>
            <a:off x="355603" y="530398"/>
            <a:ext cx="11420855" cy="831474"/>
          </a:xfrm>
        </p:spPr>
        <p:txBody>
          <a:bodyPr/>
          <a:lstStyle/>
          <a:p>
            <a:r>
              <a:rPr lang="en-US" sz="2800">
                <a:solidFill>
                  <a:srgbClr val="2576B7"/>
                </a:solidFill>
              </a:rPr>
              <a:t>Use Info-Tech’s resources to conduct a thorough evaluation and ranking of solutions that fulfill your prioritized use cases </a:t>
            </a:r>
          </a:p>
        </p:txBody>
      </p:sp>
      <p:sp>
        <p:nvSpPr>
          <p:cNvPr id="26" name="TextBox 25">
            <a:extLst>
              <a:ext uri="{FF2B5EF4-FFF2-40B4-BE49-F238E27FC236}">
                <a16:creationId xmlns:a16="http://schemas.microsoft.com/office/drawing/2014/main" id="{7679E9B6-11D5-1A72-B10E-5656912C7701}"/>
              </a:ext>
            </a:extLst>
          </p:cNvPr>
          <p:cNvSpPr txBox="1">
            <a:spLocks/>
          </p:cNvSpPr>
          <p:nvPr/>
        </p:nvSpPr>
        <p:spPr>
          <a:xfrm>
            <a:off x="153378" y="1565133"/>
            <a:ext cx="3759199" cy="789979"/>
          </a:xfrm>
          <a:prstGeom prst="rect">
            <a:avLst/>
          </a:prstGeom>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94949">
                    <a:lumMod val="50000"/>
                  </a:srgbClr>
                </a:solidFill>
                <a:effectLst/>
                <a:uLnTx/>
                <a:uFillTx/>
                <a:ea typeface="+mn-lt"/>
                <a:cs typeface="+mn-lt"/>
              </a:rPr>
              <a:t>Refer to Info-Tech’s AI Marketplace to review and select AI categories, category case studies, and thought leader interviews.</a:t>
            </a:r>
          </a:p>
        </p:txBody>
      </p:sp>
      <p:sp>
        <p:nvSpPr>
          <p:cNvPr id="27" name="TextBox 26">
            <a:extLst>
              <a:ext uri="{FF2B5EF4-FFF2-40B4-BE49-F238E27FC236}">
                <a16:creationId xmlns:a16="http://schemas.microsoft.com/office/drawing/2014/main" id="{1CD5AC98-30B2-25B3-9CA8-5A2F10EC8F63}"/>
              </a:ext>
            </a:extLst>
          </p:cNvPr>
          <p:cNvSpPr txBox="1">
            <a:spLocks/>
          </p:cNvSpPr>
          <p:nvPr/>
        </p:nvSpPr>
        <p:spPr>
          <a:xfrm>
            <a:off x="4216770" y="1565133"/>
            <a:ext cx="7749562" cy="789979"/>
          </a:xfrm>
          <a:prstGeom prst="rect">
            <a:avLst/>
          </a:prstGeom>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94949">
                    <a:lumMod val="50000"/>
                  </a:srgbClr>
                </a:solidFill>
                <a:effectLst/>
                <a:uLnTx/>
                <a:uFillTx/>
                <a:ea typeface="+mn-lt"/>
                <a:cs typeface="+mn-lt"/>
              </a:rPr>
              <a:t>Refer to </a:t>
            </a:r>
            <a:r>
              <a:rPr kumimoji="0" lang="en-US" sz="1400" b="0" i="0" u="none" strike="noStrike" kern="1200" cap="none" spc="0" normalizeH="0" baseline="0" noProof="0" dirty="0" err="1">
                <a:ln>
                  <a:noFill/>
                </a:ln>
                <a:solidFill>
                  <a:srgbClr val="494949">
                    <a:lumMod val="50000"/>
                  </a:srgbClr>
                </a:solidFill>
                <a:effectLst/>
                <a:uLnTx/>
                <a:uFillTx/>
                <a:ea typeface="+mn-lt"/>
                <a:cs typeface="+mn-lt"/>
                <a:hlinkClick r:id="rId3"/>
              </a:rPr>
              <a:t>SoftwareReviews</a:t>
            </a:r>
            <a:r>
              <a:rPr kumimoji="0" lang="en-US" sz="1400" b="0" i="0" u="none" strike="noStrike" kern="1200" cap="none" spc="0" normalizeH="0" baseline="0" noProof="0" dirty="0">
                <a:ln>
                  <a:noFill/>
                </a:ln>
                <a:solidFill>
                  <a:srgbClr val="494949">
                    <a:lumMod val="50000"/>
                  </a:srgbClr>
                </a:solidFill>
                <a:effectLst/>
                <a:uLnTx/>
                <a:uFillTx/>
                <a:ea typeface="+mn-lt"/>
                <a:cs typeface="+mn-lt"/>
              </a:rPr>
              <a:t> to access unbiased technology capabilities, rankings, and deep dives on individual solutions. Combined with Info-Tech’s blueprint – The Rapid Application Selection Framework – you can expedite the process for assessing and selecting your candidate solution. </a:t>
            </a:r>
          </a:p>
        </p:txBody>
      </p:sp>
      <p:sp>
        <p:nvSpPr>
          <p:cNvPr id="25" name="TextBox 24">
            <a:extLst>
              <a:ext uri="{FF2B5EF4-FFF2-40B4-BE49-F238E27FC236}">
                <a16:creationId xmlns:a16="http://schemas.microsoft.com/office/drawing/2014/main" id="{2F6B16A1-CCF8-DAB5-4D44-DD2DADAD995E}"/>
              </a:ext>
              <a:ext uri="{C183D7F6-B498-43B3-948B-1728B52AA6E4}">
                <adec:decorative xmlns:adec="http://schemas.microsoft.com/office/drawing/2017/decorative" val="1"/>
              </a:ext>
            </a:extLst>
          </p:cNvPr>
          <p:cNvSpPr txBox="1">
            <a:spLocks/>
          </p:cNvSpPr>
          <p:nvPr/>
        </p:nvSpPr>
        <p:spPr>
          <a:xfrm>
            <a:off x="153378" y="2000250"/>
            <a:ext cx="3838328" cy="354862"/>
          </a:xfrm>
          <a:prstGeom prst="rect">
            <a:avLst/>
          </a:prstGeom>
        </p:spPr>
        <p:txBody>
          <a:bodyPr wrap="square" lIns="0" tIns="0" rIns="0" bIns="0" numCol="1" spcCol="360000" rtlCol="0">
            <a:noAutofit/>
          </a:bodyPr>
          <a:lstStyle/>
          <a:p>
            <a:pPr marL="179388" marR="0" lvl="0" indent="-179388" algn="l" defTabSz="554492"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494949">
                  <a:lumMod val="50000"/>
                </a:srgbClr>
              </a:solidFill>
              <a:effectLst/>
              <a:uLnTx/>
              <a:uFillTx/>
              <a:ea typeface="+mn-lt"/>
              <a:cs typeface="+mn-lt"/>
            </a:endParaRPr>
          </a:p>
        </p:txBody>
      </p:sp>
      <p:pic>
        <p:nvPicPr>
          <p:cNvPr id="19" name="Picture 18">
            <a:extLst>
              <a:ext uri="{FF2B5EF4-FFF2-40B4-BE49-F238E27FC236}">
                <a16:creationId xmlns:a16="http://schemas.microsoft.com/office/drawing/2014/main" id="{8B425B2A-E8DB-2073-F583-DC52FD9CEAE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378" y="2438639"/>
            <a:ext cx="3838328" cy="3452604"/>
          </a:xfrm>
          <a:prstGeom prst="rect">
            <a:avLst/>
          </a:prstGeom>
        </p:spPr>
      </p:pic>
      <p:pic>
        <p:nvPicPr>
          <p:cNvPr id="21" name="Picture 20">
            <a:extLst>
              <a:ext uri="{FF2B5EF4-FFF2-40B4-BE49-F238E27FC236}">
                <a16:creationId xmlns:a16="http://schemas.microsoft.com/office/drawing/2014/main" id="{AA826B85-0639-74AA-59DC-AB5EC05AA97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77631" y="2438639"/>
            <a:ext cx="3838326" cy="4231552"/>
          </a:xfrm>
          <a:prstGeom prst="rect">
            <a:avLst/>
          </a:prstGeom>
        </p:spPr>
      </p:pic>
      <p:pic>
        <p:nvPicPr>
          <p:cNvPr id="23" name="Picture 22">
            <a:extLst>
              <a:ext uri="{FF2B5EF4-FFF2-40B4-BE49-F238E27FC236}">
                <a16:creationId xmlns:a16="http://schemas.microsoft.com/office/drawing/2014/main" id="{7F47EA1E-B885-EFB9-FB74-F75D2C51FC2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01884" y="2438639"/>
            <a:ext cx="3838326" cy="3844222"/>
          </a:xfrm>
          <a:prstGeom prst="rect">
            <a:avLst/>
          </a:prstGeom>
        </p:spPr>
      </p:pic>
    </p:spTree>
    <p:extLst>
      <p:ext uri="{BB962C8B-B14F-4D97-AF65-F5344CB8AC3E}">
        <p14:creationId xmlns:p14="http://schemas.microsoft.com/office/powerpoint/2010/main" val="28321160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5A051-2599-5F94-5E0D-9A51D6DBE1A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95FCAB5-B72D-444C-ACA3-1B73B6642186}"/>
              </a:ext>
            </a:extLst>
          </p:cNvPr>
          <p:cNvSpPr>
            <a:spLocks noGrp="1"/>
          </p:cNvSpPr>
          <p:nvPr>
            <p:ph type="title"/>
          </p:nvPr>
        </p:nvSpPr>
        <p:spPr>
          <a:xfrm>
            <a:off x="354854" y="545146"/>
            <a:ext cx="6027690" cy="844229"/>
          </a:xfrm>
        </p:spPr>
        <p:txBody>
          <a:bodyPr/>
          <a:lstStyle/>
          <a:p>
            <a:r>
              <a:rPr lang="en-US" sz="3200">
                <a:solidFill>
                  <a:schemeClr val="accent1"/>
                </a:solidFill>
              </a:rPr>
              <a:t>3.1.1</a:t>
            </a:r>
            <a:r>
              <a:rPr lang="en-US" sz="3200"/>
              <a:t> Determine your solution path</a:t>
            </a:r>
          </a:p>
        </p:txBody>
      </p:sp>
      <p:sp>
        <p:nvSpPr>
          <p:cNvPr id="12" name="Text Placeholder 6">
            <a:extLst>
              <a:ext uri="{FF2B5EF4-FFF2-40B4-BE49-F238E27FC236}">
                <a16:creationId xmlns:a16="http://schemas.microsoft.com/office/drawing/2014/main" id="{8AA4B1A2-75A2-F3ED-B916-FF275C721C69}"/>
              </a:ext>
            </a:extLst>
          </p:cNvPr>
          <p:cNvSpPr txBox="1">
            <a:spLocks/>
          </p:cNvSpPr>
          <p:nvPr/>
        </p:nvSpPr>
        <p:spPr>
          <a:xfrm>
            <a:off x="350625" y="1769605"/>
            <a:ext cx="6460544"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dirty="0">
                <a:solidFill>
                  <a:srgbClr val="F17A26"/>
                </a:solidFill>
                <a:ea typeface="+mn-lt"/>
                <a:cs typeface="+mn-lt"/>
              </a:rPr>
              <a:t>Objective: Determine whether you will build, buy, or partner on your CX AI solution.</a:t>
            </a:r>
          </a:p>
        </p:txBody>
      </p:sp>
      <p:sp>
        <p:nvSpPr>
          <p:cNvPr id="4" name="Text Placeholder 3">
            <a:extLst>
              <a:ext uri="{FF2B5EF4-FFF2-40B4-BE49-F238E27FC236}">
                <a16:creationId xmlns:a16="http://schemas.microsoft.com/office/drawing/2014/main" id="{2587BFF7-3EC5-061C-1FD8-F375DC5E1EF2}"/>
              </a:ext>
            </a:extLst>
          </p:cNvPr>
          <p:cNvSpPr>
            <a:spLocks noGrp="1"/>
          </p:cNvSpPr>
          <p:nvPr>
            <p:ph type="body" sz="quarter" idx="11"/>
          </p:nvPr>
        </p:nvSpPr>
        <p:spPr>
          <a:xfrm>
            <a:off x="350625" y="2473578"/>
            <a:ext cx="4115672" cy="269713"/>
          </a:xfrm>
        </p:spPr>
        <p:txBody>
          <a:bodyPr/>
          <a:lstStyle/>
          <a:p>
            <a:r>
              <a:rPr lang="en-US" sz="1600">
                <a:latin typeface="Exo" panose="02000503000000000000" pitchFamily="2" charset="77"/>
              </a:rPr>
              <a:t>1 hour</a:t>
            </a:r>
          </a:p>
        </p:txBody>
      </p:sp>
      <p:sp>
        <p:nvSpPr>
          <p:cNvPr id="5" name="Text Placeholder 4">
            <a:extLst>
              <a:ext uri="{FF2B5EF4-FFF2-40B4-BE49-F238E27FC236}">
                <a16:creationId xmlns:a16="http://schemas.microsoft.com/office/drawing/2014/main" id="{FFB7B08E-6C24-AA75-091B-541250442607}"/>
              </a:ext>
            </a:extLst>
          </p:cNvPr>
          <p:cNvSpPr>
            <a:spLocks noGrp="1"/>
          </p:cNvSpPr>
          <p:nvPr>
            <p:ph type="body" sz="quarter" idx="33"/>
          </p:nvPr>
        </p:nvSpPr>
        <p:spPr>
          <a:xfrm>
            <a:off x="350625" y="2914360"/>
            <a:ext cx="5910816" cy="2514891"/>
          </a:xfrm>
          <a:prstGeom prst="rect">
            <a:avLst/>
          </a:prstGeom>
        </p:spPr>
        <p:txBody>
          <a:bodyPr lIns="0" tIns="0" rIns="0" bIns="0" numCol="1" spcCol="292608" anchor="t"/>
          <a:lstStyle/>
          <a:p>
            <a:pPr marL="342866" indent="-342866">
              <a:buAutoNum type="arabicPeriod"/>
            </a:pPr>
            <a:r>
              <a:rPr lang="en-US" dirty="0">
                <a:latin typeface="+mn-lt"/>
              </a:rPr>
              <a:t>Open the </a:t>
            </a:r>
            <a:r>
              <a:rPr lang="en-US" i="1" dirty="0">
                <a:latin typeface="+mn-lt"/>
              </a:rPr>
              <a:t>Solution Path &amp; Size Estimation </a:t>
            </a:r>
            <a:r>
              <a:rPr lang="en-US" dirty="0">
                <a:latin typeface="+mn-lt"/>
              </a:rPr>
              <a:t>supporting Excel tool.</a:t>
            </a:r>
            <a:endParaRPr lang="en-US" b="1" dirty="0">
              <a:latin typeface="+mn-lt"/>
            </a:endParaRPr>
          </a:p>
          <a:p>
            <a:pPr marL="342866" indent="-342866">
              <a:buAutoNum type="arabicPeriod"/>
            </a:pPr>
            <a:r>
              <a:rPr lang="en-US" dirty="0">
                <a:latin typeface="+mn-lt"/>
              </a:rPr>
              <a:t>Complete the diagnostic assessment on Tab 3, Solution Path, to determine the appropriate solution path for your CX AI use case.</a:t>
            </a:r>
          </a:p>
          <a:p>
            <a:pPr marL="342866" indent="-342866">
              <a:buAutoNum type="arabicPeriod"/>
            </a:pPr>
            <a:r>
              <a:rPr lang="en-US" dirty="0">
                <a:latin typeface="+mn-lt"/>
              </a:rPr>
              <a:t>Complete the “Rationale” section under the diagnostic assessment to add context to the decision points regarding your solution path.</a:t>
            </a:r>
          </a:p>
          <a:p>
            <a:pPr marL="342832" indent="-342832">
              <a:buFont typeface="Arial" panose="020B0604020202020204" pitchFamily="34" charset="0"/>
              <a:buAutoNum type="arabicPeriod"/>
            </a:pPr>
            <a:r>
              <a:rPr lang="en-US" dirty="0">
                <a:latin typeface="+mn-lt"/>
              </a:rPr>
              <a:t>Open the </a:t>
            </a:r>
            <a:r>
              <a:rPr lang="en-US" i="1" dirty="0">
                <a:latin typeface="+mn-lt"/>
              </a:rPr>
              <a:t>AI for CX: </a:t>
            </a:r>
            <a:r>
              <a:rPr lang="en-US" i="1" dirty="0">
                <a:latin typeface="+mn-lt"/>
                <a:hlinkClick r:id="rId3"/>
              </a:rPr>
              <a:t>Solution Development and Implementation Report</a:t>
            </a:r>
            <a:r>
              <a:rPr lang="en-US" i="1" dirty="0">
                <a:latin typeface="+mn-lt"/>
              </a:rPr>
              <a:t> (</a:t>
            </a:r>
            <a:r>
              <a:rPr lang="en-US" i="1" dirty="0" err="1">
                <a:latin typeface="+mn-lt"/>
              </a:rPr>
              <a:t>SDAIR</a:t>
            </a:r>
            <a:r>
              <a:rPr lang="en-US" i="1" dirty="0">
                <a:latin typeface="+mn-lt"/>
              </a:rPr>
              <a:t>)</a:t>
            </a:r>
            <a:r>
              <a:rPr lang="en-US" dirty="0">
                <a:latin typeface="+mn-lt"/>
              </a:rPr>
              <a:t> and navigate to section </a:t>
            </a:r>
            <a:r>
              <a:rPr lang="en-US" b="1" dirty="0">
                <a:latin typeface="+mn-lt"/>
              </a:rPr>
              <a:t>3.1.1 </a:t>
            </a:r>
            <a:r>
              <a:rPr lang="en-US" dirty="0">
                <a:latin typeface="+mn-lt"/>
              </a:rPr>
              <a:t>and copy your rationale into the document.</a:t>
            </a:r>
            <a:endParaRPr lang="en-US" b="1" dirty="0">
              <a:latin typeface="+mn-lt"/>
            </a:endParaRPr>
          </a:p>
        </p:txBody>
      </p:sp>
      <p:sp>
        <p:nvSpPr>
          <p:cNvPr id="42" name="Rectangle 41">
            <a:extLst>
              <a:ext uri="{FF2B5EF4-FFF2-40B4-BE49-F238E27FC236}">
                <a16:creationId xmlns:a16="http://schemas.microsoft.com/office/drawing/2014/main" id="{C81E0251-7D55-1F83-9FE8-F2B11B7626B6}"/>
              </a:ext>
            </a:extLst>
          </p:cNvPr>
          <p:cNvSpPr>
            <a:spLocks/>
          </p:cNvSpPr>
          <p:nvPr/>
        </p:nvSpPr>
        <p:spPr>
          <a:xfrm>
            <a:off x="750408" y="5900537"/>
            <a:ext cx="2803212" cy="467939"/>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r>
              <a:rPr lang="en-US" sz="1200" dirty="0">
                <a:solidFill>
                  <a:srgbClr val="FFFFFF"/>
                </a:solidFill>
                <a:latin typeface="Exo" panose="02000503000000000000" pitchFamily="2" charset="77"/>
                <a:ea typeface="+mn-lt"/>
                <a:cs typeface="+mn-lt"/>
              </a:rPr>
              <a:t>Download the </a:t>
            </a:r>
            <a:r>
              <a:rPr lang="en-US" sz="1200" dirty="0">
                <a:solidFill>
                  <a:schemeClr val="bg1"/>
                </a:solidFill>
                <a:latin typeface="Exo" panose="02000503000000000000" pitchFamily="2" charset="77"/>
                <a:ea typeface="+mn-lt"/>
                <a:cs typeface="+mn-lt"/>
                <a:hlinkClick r:id="rId4">
                  <a:extLst>
                    <a:ext uri="{A12FA001-AC4F-418D-AE19-62706E023703}">
                      <ahyp:hlinkClr xmlns:ahyp="http://schemas.microsoft.com/office/drawing/2018/hyperlinkcolor" val="tx"/>
                    </a:ext>
                  </a:extLst>
                </a:hlinkClick>
              </a:rPr>
              <a:t>Solution Path &amp; Size Estimation Tool</a:t>
            </a:r>
            <a:endParaRPr lang="en-US" sz="1200" dirty="0">
              <a:solidFill>
                <a:schemeClr val="bg1"/>
              </a:solidFill>
              <a:latin typeface="Exo" panose="02000503000000000000" pitchFamily="2" charset="77"/>
              <a:ea typeface="+mn-lt"/>
              <a:cs typeface="+mn-lt"/>
            </a:endParaRPr>
          </a:p>
        </p:txBody>
      </p:sp>
      <p:sp>
        <p:nvSpPr>
          <p:cNvPr id="43" name="Rectangle 42">
            <a:extLst>
              <a:ext uri="{FF2B5EF4-FFF2-40B4-BE49-F238E27FC236}">
                <a16:creationId xmlns:a16="http://schemas.microsoft.com/office/drawing/2014/main" id="{9811CF53-4FE5-00A2-7092-5E2EB2F48B30}"/>
              </a:ext>
              <a:ext uri="{C183D7F6-B498-43B3-948B-1728B52AA6E4}">
                <adec:decorative xmlns:adec="http://schemas.microsoft.com/office/drawing/2017/decorative" val="1"/>
              </a:ext>
            </a:extLst>
          </p:cNvPr>
          <p:cNvSpPr>
            <a:spLocks noChangeAspect="1"/>
          </p:cNvSpPr>
          <p:nvPr/>
        </p:nvSpPr>
        <p:spPr>
          <a:xfrm>
            <a:off x="454389" y="5900539"/>
            <a:ext cx="296019" cy="467939"/>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1000">
              <a:solidFill>
                <a:srgbClr val="FFFFFF"/>
              </a:solidFill>
              <a:latin typeface="Exo" panose="02000503000000000000" pitchFamily="2" charset="77"/>
              <a:ea typeface="+mn-lt"/>
              <a:cs typeface="+mn-lt"/>
            </a:endParaRPr>
          </a:p>
        </p:txBody>
      </p:sp>
      <p:pic>
        <p:nvPicPr>
          <p:cNvPr id="44" name="Picture 43">
            <a:extLst>
              <a:ext uri="{FF2B5EF4-FFF2-40B4-BE49-F238E27FC236}">
                <a16:creationId xmlns:a16="http://schemas.microsoft.com/office/drawing/2014/main" id="{68EB8B3A-8DF0-5FAD-CD69-42425399D41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71974" y="6030139"/>
            <a:ext cx="260849" cy="208734"/>
          </a:xfrm>
          <a:prstGeom prst="rect">
            <a:avLst/>
          </a:prstGeom>
        </p:spPr>
      </p:pic>
      <p:sp>
        <p:nvSpPr>
          <p:cNvPr id="8" name="Rectangle 7">
            <a:extLst>
              <a:ext uri="{FF2B5EF4-FFF2-40B4-BE49-F238E27FC236}">
                <a16:creationId xmlns:a16="http://schemas.microsoft.com/office/drawing/2014/main" id="{EE0CAA44-A70A-EB3E-4895-9BBE1BDBB476}"/>
              </a:ext>
            </a:extLst>
          </p:cNvPr>
          <p:cNvSpPr>
            <a:spLocks/>
          </p:cNvSpPr>
          <p:nvPr/>
        </p:nvSpPr>
        <p:spPr>
          <a:xfrm>
            <a:off x="4145658" y="5905100"/>
            <a:ext cx="2803212" cy="467939"/>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r>
              <a:rPr lang="en-US" sz="1200" dirty="0">
                <a:solidFill>
                  <a:srgbClr val="FFFFFF"/>
                </a:solidFill>
                <a:latin typeface="Exo" panose="02000503000000000000" pitchFamily="2" charset="77"/>
                <a:ea typeface="+mn-lt"/>
                <a:cs typeface="+mn-lt"/>
              </a:rPr>
              <a:t>Download </a:t>
            </a:r>
            <a:r>
              <a:rPr lang="en-US" sz="1200" dirty="0">
                <a:solidFill>
                  <a:schemeClr val="bg1"/>
                </a:solidFill>
                <a:latin typeface="Exo" panose="02000503000000000000" pitchFamily="2" charset="77"/>
                <a:ea typeface="+mn-lt"/>
                <a:cs typeface="+mn-lt"/>
              </a:rPr>
              <a:t>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Solution Development and Implementation Report</a:t>
            </a:r>
            <a:endParaRPr lang="en-US" sz="1200" dirty="0">
              <a:solidFill>
                <a:schemeClr val="bg1"/>
              </a:solidFill>
              <a:latin typeface="Exo" panose="02000503000000000000" pitchFamily="2" charset="77"/>
              <a:ea typeface="+mn-lt"/>
              <a:cs typeface="+mn-lt"/>
            </a:endParaRPr>
          </a:p>
        </p:txBody>
      </p:sp>
      <p:sp>
        <p:nvSpPr>
          <p:cNvPr id="9" name="Rectangle 8">
            <a:extLst>
              <a:ext uri="{FF2B5EF4-FFF2-40B4-BE49-F238E27FC236}">
                <a16:creationId xmlns:a16="http://schemas.microsoft.com/office/drawing/2014/main" id="{C4D38EA0-4352-AC6F-1E52-3B606D582405}"/>
              </a:ext>
              <a:ext uri="{C183D7F6-B498-43B3-948B-1728B52AA6E4}">
                <adec:decorative xmlns:adec="http://schemas.microsoft.com/office/drawing/2017/decorative" val="1"/>
              </a:ext>
            </a:extLst>
          </p:cNvPr>
          <p:cNvSpPr>
            <a:spLocks noChangeAspect="1"/>
          </p:cNvSpPr>
          <p:nvPr/>
        </p:nvSpPr>
        <p:spPr>
          <a:xfrm>
            <a:off x="3849639" y="5905102"/>
            <a:ext cx="296019" cy="467939"/>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1000">
              <a:solidFill>
                <a:srgbClr val="FFFFFF"/>
              </a:solidFill>
              <a:latin typeface="Exo" panose="02000503000000000000" pitchFamily="2" charset="77"/>
              <a:ea typeface="+mn-lt"/>
              <a:cs typeface="+mn-lt"/>
            </a:endParaRPr>
          </a:p>
        </p:txBody>
      </p:sp>
      <p:pic>
        <p:nvPicPr>
          <p:cNvPr id="10" name="Picture 9">
            <a:extLst>
              <a:ext uri="{FF2B5EF4-FFF2-40B4-BE49-F238E27FC236}">
                <a16:creationId xmlns:a16="http://schemas.microsoft.com/office/drawing/2014/main" id="{D55B7F77-9F97-944F-0177-09120C6E689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867224" y="6034702"/>
            <a:ext cx="260849" cy="208734"/>
          </a:xfrm>
          <a:prstGeom prst="rect">
            <a:avLst/>
          </a:prstGeom>
        </p:spPr>
      </p:pic>
      <p:sp>
        <p:nvSpPr>
          <p:cNvPr id="2" name="Rectangle 1">
            <a:extLst>
              <a:ext uri="{FF2B5EF4-FFF2-40B4-BE49-F238E27FC236}">
                <a16:creationId xmlns:a16="http://schemas.microsoft.com/office/drawing/2014/main" id="{D17B9C76-C375-F159-E908-40824FFDD3B4}"/>
              </a:ext>
              <a:ext uri="{C183D7F6-B498-43B3-948B-1728B52AA6E4}">
                <adec:decorative xmlns:adec="http://schemas.microsoft.com/office/drawing/2017/decorative" val="1"/>
              </a:ext>
            </a:extLst>
          </p:cNvPr>
          <p:cNvSpPr>
            <a:spLocks/>
          </p:cNvSpPr>
          <p:nvPr/>
        </p:nvSpPr>
        <p:spPr>
          <a:xfrm>
            <a:off x="730111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981614D8-31C3-7A4D-5939-FC246BFE964E}"/>
              </a:ext>
            </a:extLst>
          </p:cNvPr>
          <p:cNvGraphicFramePr>
            <a:graphicFrameLocks/>
          </p:cNvGraphicFramePr>
          <p:nvPr>
            <p:extLst>
              <p:ext uri="{D42A27DB-BD31-4B8C-83A1-F6EECF244321}">
                <p14:modId xmlns:p14="http://schemas.microsoft.com/office/powerpoint/2010/main" val="1529544328"/>
              </p:ext>
            </p:extLst>
          </p:nvPr>
        </p:nvGraphicFramePr>
        <p:xfrm>
          <a:off x="7285762" y="936980"/>
          <a:ext cx="4453438" cy="5401718"/>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a:solidFill>
                            <a:srgbClr val="000000"/>
                          </a:solidFill>
                          <a:latin typeface="+mn-lt"/>
                          <a:ea typeface="+mn-lt"/>
                          <a:cs typeface="+mn-lt"/>
                        </a:rPr>
                        <a:t>Solution path diagnostic assessment</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a:solidFill>
                            <a:srgbClr val="000000"/>
                          </a:solidFill>
                          <a:latin typeface="+mn-lt"/>
                          <a:ea typeface="+mn-lt"/>
                          <a:cs typeface="+mn-lt"/>
                        </a:rPr>
                        <a:t>Solution path decision and supporting rationale.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Implement AI for CX </a:t>
                      </a:r>
                      <a:r>
                        <a:rPr lang="en-US" sz="1200" b="0" i="0" u="none" strike="noStrike" baseline="0">
                          <a:solidFill>
                            <a:srgbClr val="000000"/>
                          </a:solidFill>
                          <a:latin typeface="+mn-lt"/>
                          <a:ea typeface="+mn-lt"/>
                          <a:cs typeface="+mn-lt"/>
                        </a:rPr>
                        <a:t>blueprint</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Solution Path &amp; Size Estimation Excel Tool</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AI for CX </a:t>
                      </a:r>
                      <a:r>
                        <a:rPr lang="en-US" sz="1200" b="0" i="1" u="none" strike="noStrike" baseline="0" err="1">
                          <a:solidFill>
                            <a:srgbClr val="000000"/>
                          </a:solidFill>
                          <a:latin typeface="+mn-lt"/>
                          <a:ea typeface="+mn-lt"/>
                          <a:cs typeface="+mn-lt"/>
                        </a:rPr>
                        <a:t>SDAIR</a:t>
                      </a:r>
                      <a:endParaRPr lang="en-US" sz="1200" b="0" i="1" u="none" strike="noStrike" baseline="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business stakeholders</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IT stakeholders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20852191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43CBBE-0B8C-08AE-7123-5B569CCCA003}"/>
              </a:ext>
            </a:extLst>
          </p:cNvPr>
          <p:cNvSpPr>
            <a:spLocks noGrp="1"/>
          </p:cNvSpPr>
          <p:nvPr>
            <p:ph type="title"/>
          </p:nvPr>
        </p:nvSpPr>
        <p:spPr>
          <a:xfrm>
            <a:off x="354854" y="530021"/>
            <a:ext cx="6558804" cy="1130188"/>
          </a:xfrm>
        </p:spPr>
        <p:txBody>
          <a:bodyPr/>
          <a:lstStyle/>
          <a:p>
            <a:pPr defTabSz="914309"/>
            <a:r>
              <a:rPr lang="en-US" sz="3600">
                <a:solidFill>
                  <a:schemeClr val="accent1"/>
                </a:solidFill>
              </a:rPr>
              <a:t>Estimate your solution size</a:t>
            </a:r>
          </a:p>
        </p:txBody>
      </p:sp>
      <p:sp>
        <p:nvSpPr>
          <p:cNvPr id="5" name="Text Placeholder 3">
            <a:extLst>
              <a:ext uri="{FF2B5EF4-FFF2-40B4-BE49-F238E27FC236}">
                <a16:creationId xmlns:a16="http://schemas.microsoft.com/office/drawing/2014/main" id="{0B8C64AB-0263-13DD-CF60-6AC6AFCCDCA2}"/>
              </a:ext>
            </a:extLst>
          </p:cNvPr>
          <p:cNvSpPr txBox="1">
            <a:spLocks/>
          </p:cNvSpPr>
          <p:nvPr/>
        </p:nvSpPr>
        <p:spPr>
          <a:xfrm>
            <a:off x="264161" y="1268161"/>
            <a:ext cx="6255245" cy="669891"/>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FontTx/>
              <a:buNone/>
            </a:pPr>
            <a:r>
              <a:rPr lang="en-US" sz="1800">
                <a:solidFill>
                  <a:srgbClr val="2576B7"/>
                </a:solidFill>
                <a:latin typeface="Montserrat Medium" panose="00000600000000000000" pitchFamily="2" charset="0"/>
                <a:ea typeface="+mn-lt"/>
                <a:cs typeface="+mn-lt"/>
              </a:rPr>
              <a:t>Why understanding your solution size and potential investment is critical</a:t>
            </a:r>
          </a:p>
        </p:txBody>
      </p:sp>
      <p:sp>
        <p:nvSpPr>
          <p:cNvPr id="7" name="Text Placeholder 4">
            <a:extLst>
              <a:ext uri="{FF2B5EF4-FFF2-40B4-BE49-F238E27FC236}">
                <a16:creationId xmlns:a16="http://schemas.microsoft.com/office/drawing/2014/main" id="{678E2504-E89D-AD42-4320-F3A1280DCF5A}"/>
              </a:ext>
            </a:extLst>
          </p:cNvPr>
          <p:cNvSpPr txBox="1">
            <a:spLocks/>
          </p:cNvSpPr>
          <p:nvPr/>
        </p:nvSpPr>
        <p:spPr>
          <a:xfrm>
            <a:off x="354854" y="2023044"/>
            <a:ext cx="6255245" cy="3034498"/>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400">
                <a:solidFill>
                  <a:srgbClr val="494949"/>
                </a:solidFill>
                <a:ea typeface="+mn-lt"/>
                <a:cs typeface="+mn-lt"/>
              </a:rPr>
              <a:t>Accurate </a:t>
            </a:r>
            <a:r>
              <a:rPr lang="en-US" sz="1400" b="1">
                <a:solidFill>
                  <a:srgbClr val="494949"/>
                </a:solidFill>
                <a:ea typeface="+mn-lt"/>
                <a:cs typeface="+mn-lt"/>
              </a:rPr>
              <a:t>solution size estimation</a:t>
            </a:r>
            <a:r>
              <a:rPr lang="en-US" sz="1400">
                <a:solidFill>
                  <a:srgbClr val="494949"/>
                </a:solidFill>
                <a:ea typeface="+mn-lt"/>
                <a:cs typeface="+mn-lt"/>
              </a:rPr>
              <a:t> ensures that your AI project’s </a:t>
            </a:r>
            <a:r>
              <a:rPr lang="en-US" sz="1400" b="1">
                <a:solidFill>
                  <a:srgbClr val="494949"/>
                </a:solidFill>
                <a:ea typeface="+mn-lt"/>
                <a:cs typeface="+mn-lt"/>
              </a:rPr>
              <a:t>financial</a:t>
            </a:r>
            <a:r>
              <a:rPr lang="en-US" sz="1400">
                <a:solidFill>
                  <a:srgbClr val="494949"/>
                </a:solidFill>
                <a:ea typeface="+mn-lt"/>
                <a:cs typeface="+mn-lt"/>
              </a:rPr>
              <a:t> expectations align with its </a:t>
            </a:r>
            <a:r>
              <a:rPr lang="en-US" sz="1400" b="1">
                <a:solidFill>
                  <a:srgbClr val="494949"/>
                </a:solidFill>
                <a:ea typeface="+mn-lt"/>
                <a:cs typeface="+mn-lt"/>
              </a:rPr>
              <a:t>technical</a:t>
            </a:r>
            <a:r>
              <a:rPr lang="en-US" sz="1400">
                <a:solidFill>
                  <a:srgbClr val="494949"/>
                </a:solidFill>
                <a:ea typeface="+mn-lt"/>
                <a:cs typeface="+mn-lt"/>
              </a:rPr>
              <a:t> and </a:t>
            </a:r>
            <a:r>
              <a:rPr lang="en-US" sz="1400" b="1">
                <a:solidFill>
                  <a:srgbClr val="494949"/>
                </a:solidFill>
                <a:ea typeface="+mn-lt"/>
                <a:cs typeface="+mn-lt"/>
              </a:rPr>
              <a:t>business</a:t>
            </a:r>
            <a:r>
              <a:rPr lang="en-US" sz="1400">
                <a:solidFill>
                  <a:srgbClr val="494949"/>
                </a:solidFill>
                <a:ea typeface="+mn-lt"/>
                <a:cs typeface="+mn-lt"/>
              </a:rPr>
              <a:t> realities. In CX-oriented AI initiatives – like an Agent Assist solution – costs can span </a:t>
            </a:r>
            <a:r>
              <a:rPr lang="en-US" sz="1400" b="1">
                <a:solidFill>
                  <a:srgbClr val="494949"/>
                </a:solidFill>
                <a:ea typeface="+mn-lt"/>
                <a:cs typeface="+mn-lt"/>
              </a:rPr>
              <a:t>multiple</a:t>
            </a:r>
            <a:r>
              <a:rPr lang="en-US" sz="1400">
                <a:solidFill>
                  <a:srgbClr val="494949"/>
                </a:solidFill>
                <a:ea typeface="+mn-lt"/>
                <a:cs typeface="+mn-lt"/>
              </a:rPr>
              <a:t> fronts, from data preparation and model training to user adoption and integration. When teams neglect thorough cost planning, they risk </a:t>
            </a:r>
            <a:r>
              <a:rPr lang="en-US" sz="1400" b="1">
                <a:solidFill>
                  <a:srgbClr val="494949"/>
                </a:solidFill>
                <a:ea typeface="+mn-lt"/>
                <a:cs typeface="+mn-lt"/>
              </a:rPr>
              <a:t>budget overruns</a:t>
            </a:r>
            <a:r>
              <a:rPr lang="en-US" sz="1400">
                <a:solidFill>
                  <a:srgbClr val="494949"/>
                </a:solidFill>
                <a:ea typeface="+mn-lt"/>
                <a:cs typeface="+mn-lt"/>
              </a:rPr>
              <a:t>, </a:t>
            </a:r>
            <a:r>
              <a:rPr lang="en-US" sz="1400" b="1">
                <a:solidFill>
                  <a:srgbClr val="494949"/>
                </a:solidFill>
                <a:ea typeface="+mn-lt"/>
                <a:cs typeface="+mn-lt"/>
              </a:rPr>
              <a:t>delayed timelines</a:t>
            </a:r>
            <a:r>
              <a:rPr lang="en-US" sz="1400">
                <a:solidFill>
                  <a:srgbClr val="494949"/>
                </a:solidFill>
                <a:ea typeface="+mn-lt"/>
                <a:cs typeface="+mn-lt"/>
              </a:rPr>
              <a:t>, and even </a:t>
            </a:r>
            <a:r>
              <a:rPr lang="en-US" sz="1400" b="1">
                <a:solidFill>
                  <a:srgbClr val="494949"/>
                </a:solidFill>
                <a:ea typeface="+mn-lt"/>
                <a:cs typeface="+mn-lt"/>
              </a:rPr>
              <a:t>project abandonment</a:t>
            </a:r>
            <a:r>
              <a:rPr lang="en-US" sz="1400">
                <a:solidFill>
                  <a:srgbClr val="494949"/>
                </a:solidFill>
                <a:ea typeface="+mn-lt"/>
                <a:cs typeface="+mn-lt"/>
              </a:rPr>
              <a:t> if expenses grow unmanageable.</a:t>
            </a:r>
          </a:p>
          <a:p>
            <a:pPr marL="0" indent="0">
              <a:buFontTx/>
              <a:buNone/>
            </a:pPr>
            <a:r>
              <a:rPr lang="en-US" sz="1400">
                <a:solidFill>
                  <a:srgbClr val="494949"/>
                </a:solidFill>
                <a:ea typeface="+mn-lt"/>
                <a:cs typeface="+mn-lt"/>
              </a:rPr>
              <a:t>A well-defined solution size estimation helps you:</a:t>
            </a:r>
          </a:p>
          <a:p>
            <a:pPr fontAlgn="ctr"/>
            <a:r>
              <a:rPr lang="en-US" sz="1400" b="1">
                <a:solidFill>
                  <a:srgbClr val="494949"/>
                </a:solidFill>
                <a:ea typeface="+mn-lt"/>
                <a:cs typeface="+mn-lt"/>
              </a:rPr>
              <a:t>Set realistic budgets</a:t>
            </a:r>
            <a:r>
              <a:rPr lang="en-US" sz="1400">
                <a:solidFill>
                  <a:srgbClr val="494949"/>
                </a:solidFill>
                <a:ea typeface="+mn-lt"/>
                <a:cs typeface="+mn-lt"/>
              </a:rPr>
              <a:t>, so financial constraints don’t derail critical project components halfway through.</a:t>
            </a:r>
          </a:p>
          <a:p>
            <a:pPr fontAlgn="ctr"/>
            <a:r>
              <a:rPr lang="en-US" sz="1400" b="1">
                <a:solidFill>
                  <a:srgbClr val="494949"/>
                </a:solidFill>
                <a:ea typeface="+mn-lt"/>
                <a:cs typeface="+mn-lt"/>
              </a:rPr>
              <a:t>Prioritize spending</a:t>
            </a:r>
            <a:r>
              <a:rPr lang="en-US" sz="1400">
                <a:solidFill>
                  <a:srgbClr val="494949"/>
                </a:solidFill>
                <a:ea typeface="+mn-lt"/>
                <a:cs typeface="+mn-lt"/>
              </a:rPr>
              <a:t> effectively, ensuring funds go toward </a:t>
            </a:r>
            <a:r>
              <a:rPr lang="en-US" sz="1400" b="1">
                <a:solidFill>
                  <a:srgbClr val="494949"/>
                </a:solidFill>
                <a:ea typeface="+mn-lt"/>
                <a:cs typeface="+mn-lt"/>
              </a:rPr>
              <a:t>high-impact</a:t>
            </a:r>
            <a:r>
              <a:rPr lang="en-US" sz="1400">
                <a:solidFill>
                  <a:srgbClr val="494949"/>
                </a:solidFill>
                <a:ea typeface="+mn-lt"/>
                <a:cs typeface="+mn-lt"/>
              </a:rPr>
              <a:t> areas (e.g. model accuracy, user training).</a:t>
            </a:r>
          </a:p>
          <a:p>
            <a:pPr fontAlgn="ctr"/>
            <a:r>
              <a:rPr lang="en-US" sz="1400" b="1">
                <a:solidFill>
                  <a:srgbClr val="494949"/>
                </a:solidFill>
                <a:ea typeface="+mn-lt"/>
                <a:cs typeface="+mn-lt"/>
              </a:rPr>
              <a:t>Earn stakeholder buy-in</a:t>
            </a:r>
            <a:r>
              <a:rPr lang="en-US" sz="1400">
                <a:solidFill>
                  <a:srgbClr val="494949"/>
                </a:solidFill>
                <a:ea typeface="+mn-lt"/>
                <a:cs typeface="+mn-lt"/>
              </a:rPr>
              <a:t>, as clear cost models build trust and confidence in the project’s viability.</a:t>
            </a:r>
          </a:p>
          <a:p>
            <a:pPr marL="227942" indent="-227942" defTabSz="914218"/>
            <a:endParaRPr lang="en-US" sz="1400">
              <a:solidFill>
                <a:srgbClr val="494949"/>
              </a:solidFill>
              <a:ea typeface="+mn-lt"/>
              <a:cs typeface="+mn-lt"/>
            </a:endParaRPr>
          </a:p>
        </p:txBody>
      </p:sp>
      <p:sp>
        <p:nvSpPr>
          <p:cNvPr id="9" name="Rectangle 8">
            <a:extLst>
              <a:ext uri="{FF2B5EF4-FFF2-40B4-BE49-F238E27FC236}">
                <a16:creationId xmlns:a16="http://schemas.microsoft.com/office/drawing/2014/main" id="{6E50F025-CF6A-83C0-DC94-09E83242AD52}"/>
              </a:ext>
            </a:extLst>
          </p:cNvPr>
          <p:cNvSpPr>
            <a:spLocks/>
          </p:cNvSpPr>
          <p:nvPr/>
        </p:nvSpPr>
        <p:spPr>
          <a:xfrm>
            <a:off x="354853" y="5276090"/>
            <a:ext cx="6164552" cy="1251810"/>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r>
              <a:rPr lang="en-US" sz="1300" b="1">
                <a:solidFill>
                  <a:srgbClr val="FFFFFF"/>
                </a:solidFill>
                <a:ea typeface="+mn-lt"/>
                <a:cs typeface="+mn-lt"/>
              </a:rPr>
              <a:t>Info-Tech Insight</a:t>
            </a:r>
          </a:p>
          <a:p>
            <a:pPr defTabSz="554437">
              <a:spcBef>
                <a:spcPts val="800"/>
              </a:spcBef>
            </a:pPr>
            <a:r>
              <a:rPr lang="en-US" sz="1300">
                <a:solidFill>
                  <a:srgbClr val="FFFFFF"/>
                </a:solidFill>
                <a:ea typeface="+mn-lt"/>
                <a:cs typeface="+mn-lt"/>
              </a:rPr>
              <a:t>Cost estimation isn’t a </a:t>
            </a:r>
            <a:r>
              <a:rPr lang="en-US" sz="1300" b="1">
                <a:solidFill>
                  <a:srgbClr val="FFFFFF"/>
                </a:solidFill>
                <a:ea typeface="+mn-lt"/>
                <a:cs typeface="+mn-lt"/>
              </a:rPr>
              <a:t>one-time</a:t>
            </a:r>
            <a:r>
              <a:rPr lang="en-US" sz="1300">
                <a:solidFill>
                  <a:srgbClr val="FFFFFF"/>
                </a:solidFill>
                <a:ea typeface="+mn-lt"/>
                <a:cs typeface="+mn-lt"/>
              </a:rPr>
              <a:t> event; it’s an </a:t>
            </a:r>
            <a:r>
              <a:rPr lang="en-US" sz="1300" b="1">
                <a:solidFill>
                  <a:srgbClr val="FFFFFF"/>
                </a:solidFill>
                <a:ea typeface="+mn-lt"/>
                <a:cs typeface="+mn-lt"/>
              </a:rPr>
              <a:t>iterative</a:t>
            </a:r>
            <a:r>
              <a:rPr lang="en-US" sz="1300">
                <a:solidFill>
                  <a:srgbClr val="FFFFFF"/>
                </a:solidFill>
                <a:ea typeface="+mn-lt"/>
                <a:cs typeface="+mn-lt"/>
              </a:rPr>
              <a:t> process. As you refine your project scope and uncover new insights, revisit estimates to keep the project on </a:t>
            </a:r>
            <a:r>
              <a:rPr lang="en-US" sz="1300" b="1">
                <a:solidFill>
                  <a:srgbClr val="FFFFFF"/>
                </a:solidFill>
                <a:ea typeface="+mn-lt"/>
                <a:cs typeface="+mn-lt"/>
              </a:rPr>
              <a:t>solid financial footing</a:t>
            </a:r>
            <a:r>
              <a:rPr lang="en-US" sz="1300">
                <a:solidFill>
                  <a:srgbClr val="FFFFFF"/>
                </a:solidFill>
                <a:ea typeface="+mn-lt"/>
                <a:cs typeface="+mn-lt"/>
              </a:rPr>
              <a:t>.</a:t>
            </a:r>
          </a:p>
        </p:txBody>
      </p:sp>
      <p:sp>
        <p:nvSpPr>
          <p:cNvPr id="10" name="Rectangle 9">
            <a:extLst>
              <a:ext uri="{FF2B5EF4-FFF2-40B4-BE49-F238E27FC236}">
                <a16:creationId xmlns:a16="http://schemas.microsoft.com/office/drawing/2014/main" id="{072A46EA-F0FA-40AA-0A3C-78FFB299489A}"/>
              </a:ext>
              <a:ext uri="{C183D7F6-B498-43B3-948B-1728B52AA6E4}">
                <adec:decorative xmlns:adec="http://schemas.microsoft.com/office/drawing/2017/decorative" val="1"/>
              </a:ext>
            </a:extLst>
          </p:cNvPr>
          <p:cNvSpPr>
            <a:spLocks/>
          </p:cNvSpPr>
          <p:nvPr/>
        </p:nvSpPr>
        <p:spPr>
          <a:xfrm>
            <a:off x="354853" y="5276088"/>
            <a:ext cx="6164552" cy="1251812"/>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300">
              <a:solidFill>
                <a:srgbClr val="2576B7"/>
              </a:solidFill>
              <a:ea typeface="+mn-lt"/>
              <a:cs typeface="+mn-lt"/>
            </a:endParaRPr>
          </a:p>
        </p:txBody>
      </p:sp>
      <p:pic>
        <p:nvPicPr>
          <p:cNvPr id="3074" name="Picture 2">
            <a:extLst>
              <a:ext uri="{FF2B5EF4-FFF2-40B4-BE49-F238E27FC236}">
                <a16:creationId xmlns:a16="http://schemas.microsoft.com/office/drawing/2014/main" id="{2253BB2D-674C-46E6-8616-9D8F9869DD3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6913659" y="1800458"/>
            <a:ext cx="4883183" cy="325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373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866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AD55F-0C3C-993A-DC10-EC52A17659B1}"/>
            </a:ext>
          </a:extLst>
        </p:cNvPr>
        <p:cNvGrpSpPr/>
        <p:nvPr/>
      </p:nvGrpSpPr>
      <p:grpSpPr>
        <a:xfrm>
          <a:off x="0" y="0"/>
          <a:ext cx="0" cy="0"/>
          <a:chOff x="0" y="0"/>
          <a:chExt cx="0" cy="0"/>
        </a:xfrm>
      </p:grpSpPr>
      <p:pic>
        <p:nvPicPr>
          <p:cNvPr id="16" name="Graphic 15">
            <a:extLst>
              <a:ext uri="{FF2B5EF4-FFF2-40B4-BE49-F238E27FC236}">
                <a16:creationId xmlns:a16="http://schemas.microsoft.com/office/drawing/2014/main" id="{3F53D2FC-54B3-FBBE-D75B-00976C187EE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5668" y="51866"/>
            <a:ext cx="642486" cy="642486"/>
          </a:xfrm>
          <a:prstGeom prst="rect">
            <a:avLst/>
          </a:prstGeom>
        </p:spPr>
      </p:pic>
      <p:sp>
        <p:nvSpPr>
          <p:cNvPr id="5" name="Title 2">
            <a:extLst>
              <a:ext uri="{FF2B5EF4-FFF2-40B4-BE49-F238E27FC236}">
                <a16:creationId xmlns:a16="http://schemas.microsoft.com/office/drawing/2014/main" id="{957E19D7-B4A0-5B12-F25B-2E974FE7AAF5}"/>
              </a:ext>
            </a:extLst>
          </p:cNvPr>
          <p:cNvSpPr>
            <a:spLocks noGrp="1"/>
          </p:cNvSpPr>
          <p:nvPr>
            <p:ph type="title"/>
          </p:nvPr>
        </p:nvSpPr>
        <p:spPr>
          <a:xfrm>
            <a:off x="354855" y="628557"/>
            <a:ext cx="8682141" cy="481129"/>
          </a:xfrm>
        </p:spPr>
        <p:txBody>
          <a:bodyPr/>
          <a:lstStyle/>
          <a:p>
            <a:r>
              <a:rPr lang="en-US" sz="3200"/>
              <a:t>Estimate your solution size </a:t>
            </a:r>
          </a:p>
        </p:txBody>
      </p:sp>
      <p:sp>
        <p:nvSpPr>
          <p:cNvPr id="8" name="Text Placeholder 6">
            <a:extLst>
              <a:ext uri="{FF2B5EF4-FFF2-40B4-BE49-F238E27FC236}">
                <a16:creationId xmlns:a16="http://schemas.microsoft.com/office/drawing/2014/main" id="{8F4B944E-2F20-B5F0-9133-26439E58AF2A}"/>
              </a:ext>
            </a:extLst>
          </p:cNvPr>
          <p:cNvSpPr txBox="1">
            <a:spLocks/>
          </p:cNvSpPr>
          <p:nvPr/>
        </p:nvSpPr>
        <p:spPr>
          <a:xfrm>
            <a:off x="363537" y="1140896"/>
            <a:ext cx="10956515" cy="456637"/>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600" dirty="0">
                <a:solidFill>
                  <a:srgbClr val="2576B7"/>
                </a:solidFill>
                <a:latin typeface="Montserrat SemiBold" pitchFamily="2" charset="77"/>
                <a:ea typeface="+mn-lt"/>
                <a:cs typeface="+mn-lt"/>
              </a:rPr>
              <a:t>Use the supporting Solution Path and Size Estimation Tool to determine the optimal path for your CX AI solution</a:t>
            </a:r>
          </a:p>
        </p:txBody>
      </p:sp>
      <p:sp>
        <p:nvSpPr>
          <p:cNvPr id="4" name="Rectangle 3">
            <a:extLst>
              <a:ext uri="{FF2B5EF4-FFF2-40B4-BE49-F238E27FC236}">
                <a16:creationId xmlns:a16="http://schemas.microsoft.com/office/drawing/2014/main" id="{5BA0189C-BC3B-8BBB-5366-5BD9BA01BAAF}"/>
              </a:ext>
              <a:ext uri="{C183D7F6-B498-43B3-948B-1728B52AA6E4}">
                <adec:decorative xmlns:adec="http://schemas.microsoft.com/office/drawing/2017/decorative" val="1"/>
              </a:ext>
            </a:extLst>
          </p:cNvPr>
          <p:cNvSpPr>
            <a:spLocks/>
          </p:cNvSpPr>
          <p:nvPr/>
        </p:nvSpPr>
        <p:spPr>
          <a:xfrm>
            <a:off x="560603" y="1947327"/>
            <a:ext cx="5956494" cy="3650703"/>
          </a:xfrm>
          <a:prstGeom prst="rect">
            <a:avLst/>
          </a:prstGeom>
          <a:solidFill>
            <a:srgbClr val="494949">
              <a:lumMod val="20000"/>
              <a:lumOff val="80000"/>
            </a:srgbClr>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30" name="Rounded Rectangle 78">
            <a:extLst>
              <a:ext uri="{FF2B5EF4-FFF2-40B4-BE49-F238E27FC236}">
                <a16:creationId xmlns:a16="http://schemas.microsoft.com/office/drawing/2014/main" id="{3AF030C8-E02E-AC95-20CD-DB38A8682D31}"/>
              </a:ext>
              <a:ext uri="{C183D7F6-B498-43B3-948B-1728B52AA6E4}">
                <adec:decorative xmlns:adec="http://schemas.microsoft.com/office/drawing/2017/decorative" val="1"/>
              </a:ext>
            </a:extLst>
          </p:cNvPr>
          <p:cNvSpPr>
            <a:spLocks/>
          </p:cNvSpPr>
          <p:nvPr/>
        </p:nvSpPr>
        <p:spPr>
          <a:xfrm>
            <a:off x="677123" y="2072046"/>
            <a:ext cx="2202879" cy="360674"/>
          </a:xfrm>
          <a:prstGeom prst="roundRect">
            <a:avLst>
              <a:gd name="adj" fmla="val 50000"/>
            </a:avLst>
          </a:prstGeom>
          <a:solidFill>
            <a:srgbClr val="494A4A"/>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31" name="TextBox 30">
            <a:extLst>
              <a:ext uri="{FF2B5EF4-FFF2-40B4-BE49-F238E27FC236}">
                <a16:creationId xmlns:a16="http://schemas.microsoft.com/office/drawing/2014/main" id="{70BBAE72-BEEA-D9D2-E04F-CB162353BD94}"/>
              </a:ext>
            </a:extLst>
          </p:cNvPr>
          <p:cNvSpPr txBox="1">
            <a:spLocks/>
          </p:cNvSpPr>
          <p:nvPr/>
        </p:nvSpPr>
        <p:spPr>
          <a:xfrm>
            <a:off x="757127" y="2118804"/>
            <a:ext cx="1864613" cy="282706"/>
          </a:xfrm>
          <a:prstGeom prst="rect">
            <a:avLst/>
          </a:prstGeom>
          <a:noFill/>
        </p:spPr>
        <p:txBody>
          <a:bodyPr wrap="none" rtlCol="0" anchor="ctr" anchorCtr="0">
            <a:spAutoFit/>
          </a:bodyPr>
          <a:lstStyle/>
          <a:p>
            <a:pPr defTabSz="554437">
              <a:lnSpc>
                <a:spcPct val="110000"/>
              </a:lnSpc>
              <a:defRPr/>
            </a:pPr>
            <a:r>
              <a:rPr lang="en-US" sz="1200">
                <a:solidFill>
                  <a:srgbClr val="FFFFFF"/>
                </a:solidFill>
                <a:latin typeface="Montserrat SemiBold" pitchFamily="2" charset="77"/>
                <a:ea typeface="+mn-lt"/>
                <a:cs typeface="+mn-lt"/>
              </a:rPr>
              <a:t>Complete Diagnostic</a:t>
            </a:r>
          </a:p>
        </p:txBody>
      </p:sp>
      <p:sp>
        <p:nvSpPr>
          <p:cNvPr id="32" name="Triangle 80">
            <a:extLst>
              <a:ext uri="{FF2B5EF4-FFF2-40B4-BE49-F238E27FC236}">
                <a16:creationId xmlns:a16="http://schemas.microsoft.com/office/drawing/2014/main" id="{B761ACBD-CAA5-E1A7-CBAA-E10B66F384E0}"/>
              </a:ext>
              <a:ext uri="{C183D7F6-B498-43B3-948B-1728B52AA6E4}">
                <adec:decorative xmlns:adec="http://schemas.microsoft.com/office/drawing/2017/decorative" val="1"/>
              </a:ext>
            </a:extLst>
          </p:cNvPr>
          <p:cNvSpPr>
            <a:spLocks noChangeAspect="1"/>
          </p:cNvSpPr>
          <p:nvPr/>
        </p:nvSpPr>
        <p:spPr>
          <a:xfrm rot="10800000">
            <a:off x="2584270" y="2211239"/>
            <a:ext cx="95452" cy="82285"/>
          </a:xfrm>
          <a:prstGeom prst="triangle">
            <a:avLst/>
          </a:prstGeom>
          <a:solidFill>
            <a:srgbClr val="FFFFFF"/>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pic>
        <p:nvPicPr>
          <p:cNvPr id="7" name="Picture 6">
            <a:extLst>
              <a:ext uri="{FF2B5EF4-FFF2-40B4-BE49-F238E27FC236}">
                <a16:creationId xmlns:a16="http://schemas.microsoft.com/office/drawing/2014/main" id="{63BB0E9D-8FAD-0CC2-14B0-6FD0ABE05B2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5292" y="2617080"/>
            <a:ext cx="4745415" cy="2788817"/>
          </a:xfrm>
          <a:prstGeom prst="rect">
            <a:avLst/>
          </a:prstGeom>
          <a:effectLst>
            <a:outerShdw blurRad="50800" dist="38100" dir="5400000" algn="t" rotWithShape="0">
              <a:prstClr val="black">
                <a:alpha val="40000"/>
              </a:prstClr>
            </a:outerShdw>
          </a:effectLst>
        </p:spPr>
      </p:pic>
      <p:sp>
        <p:nvSpPr>
          <p:cNvPr id="11" name="Rectangle 10">
            <a:extLst>
              <a:ext uri="{FF2B5EF4-FFF2-40B4-BE49-F238E27FC236}">
                <a16:creationId xmlns:a16="http://schemas.microsoft.com/office/drawing/2014/main" id="{B6A55287-80F9-F915-79B8-BB82FE3D7316}"/>
              </a:ext>
              <a:ext uri="{C183D7F6-B498-43B3-948B-1728B52AA6E4}">
                <adec:decorative xmlns:adec="http://schemas.microsoft.com/office/drawing/2017/decorative" val="1"/>
              </a:ext>
            </a:extLst>
          </p:cNvPr>
          <p:cNvSpPr>
            <a:spLocks/>
          </p:cNvSpPr>
          <p:nvPr/>
        </p:nvSpPr>
        <p:spPr>
          <a:xfrm>
            <a:off x="7087548" y="1947326"/>
            <a:ext cx="4428919" cy="3650702"/>
          </a:xfrm>
          <a:prstGeom prst="rect">
            <a:avLst/>
          </a:prstGeom>
          <a:solidFill>
            <a:srgbClr val="494949">
              <a:lumMod val="20000"/>
              <a:lumOff val="80000"/>
            </a:srgbClr>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18" name="Rounded Rectangle 78">
            <a:extLst>
              <a:ext uri="{FF2B5EF4-FFF2-40B4-BE49-F238E27FC236}">
                <a16:creationId xmlns:a16="http://schemas.microsoft.com/office/drawing/2014/main" id="{2B9EAEE9-AA57-134E-5786-3F58547A3A8A}"/>
              </a:ext>
              <a:ext uri="{C183D7F6-B498-43B3-948B-1728B52AA6E4}">
                <adec:decorative xmlns:adec="http://schemas.microsoft.com/office/drawing/2017/decorative" val="1"/>
              </a:ext>
            </a:extLst>
          </p:cNvPr>
          <p:cNvSpPr>
            <a:spLocks/>
          </p:cNvSpPr>
          <p:nvPr/>
        </p:nvSpPr>
        <p:spPr>
          <a:xfrm>
            <a:off x="5800703" y="2079819"/>
            <a:ext cx="2202879" cy="360674"/>
          </a:xfrm>
          <a:prstGeom prst="roundRect">
            <a:avLst>
              <a:gd name="adj" fmla="val 50000"/>
            </a:avLst>
          </a:prstGeom>
          <a:solidFill>
            <a:srgbClr val="494A4A"/>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19" name="TextBox 18">
            <a:extLst>
              <a:ext uri="{FF2B5EF4-FFF2-40B4-BE49-F238E27FC236}">
                <a16:creationId xmlns:a16="http://schemas.microsoft.com/office/drawing/2014/main" id="{51FBE335-CA92-C946-7CE3-1CA738F94B17}"/>
              </a:ext>
            </a:extLst>
          </p:cNvPr>
          <p:cNvSpPr txBox="1">
            <a:spLocks/>
          </p:cNvSpPr>
          <p:nvPr/>
        </p:nvSpPr>
        <p:spPr>
          <a:xfrm>
            <a:off x="5880707" y="2126577"/>
            <a:ext cx="1879041" cy="282706"/>
          </a:xfrm>
          <a:prstGeom prst="rect">
            <a:avLst/>
          </a:prstGeom>
          <a:noFill/>
        </p:spPr>
        <p:txBody>
          <a:bodyPr wrap="none" rtlCol="0" anchor="ctr" anchorCtr="0">
            <a:spAutoFit/>
          </a:bodyPr>
          <a:lstStyle/>
          <a:p>
            <a:pPr defTabSz="554437">
              <a:lnSpc>
                <a:spcPct val="110000"/>
              </a:lnSpc>
              <a:defRPr/>
            </a:pPr>
            <a:r>
              <a:rPr lang="en-US" sz="1200">
                <a:solidFill>
                  <a:srgbClr val="FFFFFF"/>
                </a:solidFill>
                <a:latin typeface="Montserrat SemiBold" pitchFamily="2" charset="77"/>
                <a:ea typeface="+mn-lt"/>
                <a:cs typeface="+mn-lt"/>
              </a:rPr>
              <a:t>Highlight Key Drivers</a:t>
            </a:r>
          </a:p>
        </p:txBody>
      </p:sp>
      <p:sp>
        <p:nvSpPr>
          <p:cNvPr id="20" name="Triangle 80">
            <a:extLst>
              <a:ext uri="{FF2B5EF4-FFF2-40B4-BE49-F238E27FC236}">
                <a16:creationId xmlns:a16="http://schemas.microsoft.com/office/drawing/2014/main" id="{C424E3B1-0624-5E8B-FEF0-033CB1BA6E5C}"/>
              </a:ext>
              <a:ext uri="{C183D7F6-B498-43B3-948B-1728B52AA6E4}">
                <adec:decorative xmlns:adec="http://schemas.microsoft.com/office/drawing/2017/decorative" val="1"/>
              </a:ext>
            </a:extLst>
          </p:cNvPr>
          <p:cNvSpPr>
            <a:spLocks noChangeAspect="1"/>
          </p:cNvSpPr>
          <p:nvPr/>
        </p:nvSpPr>
        <p:spPr>
          <a:xfrm rot="10800000">
            <a:off x="7707850" y="2219012"/>
            <a:ext cx="95452" cy="82285"/>
          </a:xfrm>
          <a:prstGeom prst="triangle">
            <a:avLst/>
          </a:prstGeom>
          <a:solidFill>
            <a:srgbClr val="FFFFFF"/>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12" name="TextBox 11">
            <a:extLst>
              <a:ext uri="{FF2B5EF4-FFF2-40B4-BE49-F238E27FC236}">
                <a16:creationId xmlns:a16="http://schemas.microsoft.com/office/drawing/2014/main" id="{6AF86A6D-1EF6-BC3F-D8D6-75EE6DBA5580}"/>
              </a:ext>
            </a:extLst>
          </p:cNvPr>
          <p:cNvSpPr txBox="1">
            <a:spLocks/>
          </p:cNvSpPr>
          <p:nvPr/>
        </p:nvSpPr>
        <p:spPr>
          <a:xfrm>
            <a:off x="8003581" y="2486474"/>
            <a:ext cx="3142716" cy="377924"/>
          </a:xfrm>
          <a:prstGeom prst="rect">
            <a:avLst/>
          </a:prstGeom>
          <a:noFill/>
        </p:spPr>
        <p:txBody>
          <a:bodyPr wrap="square" rtlCol="0" anchor="ctr" anchorCtr="0">
            <a:spAutoFit/>
          </a:bodyPr>
          <a:lstStyle/>
          <a:p>
            <a:pPr defTabSz="554437">
              <a:lnSpc>
                <a:spcPct val="110000"/>
              </a:lnSpc>
              <a:defRPr/>
            </a:pPr>
            <a:r>
              <a:rPr lang="en-US" sz="1800">
                <a:solidFill>
                  <a:srgbClr val="494949"/>
                </a:solidFill>
                <a:latin typeface="Montserrat SemiBold" pitchFamily="2" charset="77"/>
                <a:ea typeface="+mn-lt"/>
                <a:cs typeface="+mn-lt"/>
              </a:rPr>
              <a:t>Agent Assist Example</a:t>
            </a:r>
          </a:p>
        </p:txBody>
      </p:sp>
      <p:sp>
        <p:nvSpPr>
          <p:cNvPr id="14" name="TextBox 13">
            <a:extLst>
              <a:ext uri="{FF2B5EF4-FFF2-40B4-BE49-F238E27FC236}">
                <a16:creationId xmlns:a16="http://schemas.microsoft.com/office/drawing/2014/main" id="{E8D903FE-47FD-55D6-B063-72535956F808}"/>
              </a:ext>
            </a:extLst>
          </p:cNvPr>
          <p:cNvSpPr txBox="1">
            <a:spLocks/>
          </p:cNvSpPr>
          <p:nvPr/>
        </p:nvSpPr>
        <p:spPr>
          <a:xfrm>
            <a:off x="7558787" y="2948431"/>
            <a:ext cx="3769949" cy="2308324"/>
          </a:xfrm>
          <a:prstGeom prst="rect">
            <a:avLst/>
          </a:prstGeom>
          <a:noFill/>
        </p:spPr>
        <p:txBody>
          <a:bodyPr wrap="square">
            <a:spAutoFit/>
          </a:bodyPr>
          <a:lstStyle/>
          <a:p>
            <a:pPr defTabSz="914400"/>
            <a:r>
              <a:rPr lang="en-US" sz="1200">
                <a:solidFill>
                  <a:srgbClr val="494949"/>
                </a:solidFill>
                <a:ea typeface="+mn-lt"/>
                <a:cs typeface="+mn-lt"/>
              </a:rPr>
              <a:t>The Agent Assist scenario scored 41, placing it in the “High” to “Very High” cost range (above $300k). Key drivers include moderate-to-advanced AI complexity, multiple system integrations (CRM, </a:t>
            </a:r>
            <a:r>
              <a:rPr lang="en-US" sz="1200" err="1">
                <a:solidFill>
                  <a:srgbClr val="494949"/>
                </a:solidFill>
                <a:ea typeface="+mn-lt"/>
                <a:cs typeface="+mn-lt"/>
              </a:rPr>
              <a:t>IVR</a:t>
            </a:r>
            <a:r>
              <a:rPr lang="en-US" sz="1200">
                <a:solidFill>
                  <a:srgbClr val="494949"/>
                </a:solidFill>
                <a:ea typeface="+mn-lt"/>
                <a:cs typeface="+mn-lt"/>
              </a:rPr>
              <a:t>, knowledge base), and partial in-house expertise that may still require vendor support for specialized tasks (like speech-to-text). Additionally, moderate compliance considerations (insurance sector data) and the need to train 50–200 frontline users elevate both upfront and ongoing expenses. Overall, this estimation suggests that while an Agent Assist solution is viable, we should plan for a substantial investment to ensure robust integration, regulatory alignment, and effective user adoption.</a:t>
            </a:r>
          </a:p>
        </p:txBody>
      </p:sp>
      <p:cxnSp>
        <p:nvCxnSpPr>
          <p:cNvPr id="22" name="Connector: Elbow 21">
            <a:extLst>
              <a:ext uri="{FF2B5EF4-FFF2-40B4-BE49-F238E27FC236}">
                <a16:creationId xmlns:a16="http://schemas.microsoft.com/office/drawing/2014/main" id="{595F8F91-BA67-BF88-6AC9-6FF9813832B7}"/>
              </a:ext>
              <a:ext uri="{C183D7F6-B498-43B3-948B-1728B52AA6E4}">
                <adec:decorative xmlns:adec="http://schemas.microsoft.com/office/drawing/2017/decorative" val="1"/>
              </a:ext>
            </a:extLst>
          </p:cNvPr>
          <p:cNvCxnSpPr>
            <a:cxnSpLocks/>
          </p:cNvCxnSpPr>
          <p:nvPr/>
        </p:nvCxnSpPr>
        <p:spPr>
          <a:xfrm flipV="1">
            <a:off x="5658292" y="3544296"/>
            <a:ext cx="1576816" cy="619176"/>
          </a:xfrm>
          <a:prstGeom prst="bentConnector3">
            <a:avLst>
              <a:gd name="adj1" fmla="val 2359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22C45CEE-9B21-A32C-1307-01B6E72B8574}"/>
              </a:ext>
              <a:ext uri="{C183D7F6-B498-43B3-948B-1728B52AA6E4}">
                <adec:decorative xmlns:adec="http://schemas.microsoft.com/office/drawing/2017/decorative" val="1"/>
              </a:ext>
            </a:extLst>
          </p:cNvPr>
          <p:cNvCxnSpPr>
            <a:cxnSpLocks/>
          </p:cNvCxnSpPr>
          <p:nvPr/>
        </p:nvCxnSpPr>
        <p:spPr>
          <a:xfrm flipV="1">
            <a:off x="5658292" y="3544296"/>
            <a:ext cx="1576816" cy="815978"/>
          </a:xfrm>
          <a:prstGeom prst="bentConnector3">
            <a:avLst>
              <a:gd name="adj1" fmla="val 23597"/>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00CF07D-1142-9AA3-DD4A-08EDA4E32AE5}"/>
              </a:ext>
            </a:extLst>
          </p:cNvPr>
          <p:cNvSpPr txBox="1">
            <a:spLocks/>
          </p:cNvSpPr>
          <p:nvPr/>
        </p:nvSpPr>
        <p:spPr>
          <a:xfrm>
            <a:off x="1374871" y="5844866"/>
            <a:ext cx="7067279" cy="551946"/>
          </a:xfrm>
          <a:prstGeom prst="rect">
            <a:avLst/>
          </a:prstGeom>
          <a:noFill/>
        </p:spPr>
        <p:txBody>
          <a:bodyPr wrap="square" rtlCol="0" anchor="ctr" anchorCtr="0">
            <a:spAutoFit/>
          </a:bodyPr>
          <a:lstStyle/>
          <a:p>
            <a:pPr defTabSz="554437">
              <a:lnSpc>
                <a:spcPct val="110000"/>
              </a:lnSpc>
              <a:defRPr/>
            </a:pPr>
            <a:r>
              <a:rPr lang="en-US" sz="1400">
                <a:solidFill>
                  <a:srgbClr val="494949"/>
                </a:solidFill>
                <a:ea typeface="+mn-lt"/>
                <a:cs typeface="+mn-lt"/>
              </a:rPr>
              <a:t>This exercise provides direction values of potential size and cost from an investment perspective. Further work is required when engaging vendors or scoping your build to firm up total costs.</a:t>
            </a:r>
          </a:p>
        </p:txBody>
      </p:sp>
      <p:pic>
        <p:nvPicPr>
          <p:cNvPr id="13" name="Graphic 12">
            <a:extLst>
              <a:ext uri="{FF2B5EF4-FFF2-40B4-BE49-F238E27FC236}">
                <a16:creationId xmlns:a16="http://schemas.microsoft.com/office/drawing/2014/main" id="{5B4775EA-E68B-B4EF-DA7B-09E45BE09CB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1355" y="5784210"/>
            <a:ext cx="648765" cy="648765"/>
          </a:xfrm>
          <a:prstGeom prst="rect">
            <a:avLst/>
          </a:prstGeom>
        </p:spPr>
      </p:pic>
    </p:spTree>
    <p:extLst>
      <p:ext uri="{BB962C8B-B14F-4D97-AF65-F5344CB8AC3E}">
        <p14:creationId xmlns:p14="http://schemas.microsoft.com/office/powerpoint/2010/main" val="259183796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5A051-2599-5F94-5E0D-9A51D6DBE1A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95FCAB5-B72D-444C-ACA3-1B73B6642186}"/>
              </a:ext>
            </a:extLst>
          </p:cNvPr>
          <p:cNvSpPr>
            <a:spLocks noGrp="1"/>
          </p:cNvSpPr>
          <p:nvPr>
            <p:ph type="title"/>
          </p:nvPr>
        </p:nvSpPr>
        <p:spPr>
          <a:xfrm>
            <a:off x="354854" y="545146"/>
            <a:ext cx="6027690" cy="844229"/>
          </a:xfrm>
        </p:spPr>
        <p:txBody>
          <a:bodyPr/>
          <a:lstStyle/>
          <a:p>
            <a:r>
              <a:rPr lang="en-US" sz="3200">
                <a:solidFill>
                  <a:schemeClr val="accent1"/>
                </a:solidFill>
              </a:rPr>
              <a:t>3.1.2</a:t>
            </a:r>
            <a:r>
              <a:rPr lang="en-US" sz="3200"/>
              <a:t> Estimate your solution size</a:t>
            </a:r>
          </a:p>
        </p:txBody>
      </p:sp>
      <p:sp>
        <p:nvSpPr>
          <p:cNvPr id="12" name="Text Placeholder 6">
            <a:extLst>
              <a:ext uri="{FF2B5EF4-FFF2-40B4-BE49-F238E27FC236}">
                <a16:creationId xmlns:a16="http://schemas.microsoft.com/office/drawing/2014/main" id="{8AA4B1A2-75A2-F3ED-B916-FF275C721C69}"/>
              </a:ext>
            </a:extLst>
          </p:cNvPr>
          <p:cNvSpPr txBox="1">
            <a:spLocks/>
          </p:cNvSpPr>
          <p:nvPr/>
        </p:nvSpPr>
        <p:spPr>
          <a:xfrm>
            <a:off x="350625" y="1769605"/>
            <a:ext cx="6460544"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dirty="0">
                <a:solidFill>
                  <a:srgbClr val="F17A26"/>
                </a:solidFill>
                <a:ea typeface="+mn-lt"/>
                <a:cs typeface="+mn-lt"/>
              </a:rPr>
              <a:t>Objective: Determine an initial high-level solution size and potential investment requirement for your CX AI solution.</a:t>
            </a:r>
          </a:p>
        </p:txBody>
      </p:sp>
      <p:sp>
        <p:nvSpPr>
          <p:cNvPr id="4" name="Text Placeholder 3">
            <a:extLst>
              <a:ext uri="{FF2B5EF4-FFF2-40B4-BE49-F238E27FC236}">
                <a16:creationId xmlns:a16="http://schemas.microsoft.com/office/drawing/2014/main" id="{2587BFF7-3EC5-061C-1FD8-F375DC5E1EF2}"/>
              </a:ext>
            </a:extLst>
          </p:cNvPr>
          <p:cNvSpPr>
            <a:spLocks noGrp="1"/>
          </p:cNvSpPr>
          <p:nvPr>
            <p:ph type="body" sz="quarter" idx="11"/>
          </p:nvPr>
        </p:nvSpPr>
        <p:spPr>
          <a:xfrm>
            <a:off x="350625" y="2473578"/>
            <a:ext cx="4115672" cy="269713"/>
          </a:xfrm>
        </p:spPr>
        <p:txBody>
          <a:bodyPr/>
          <a:lstStyle/>
          <a:p>
            <a:r>
              <a:rPr lang="en-US" sz="1600">
                <a:latin typeface="Exo" panose="02000503000000000000" pitchFamily="2" charset="77"/>
              </a:rPr>
              <a:t>1 hour</a:t>
            </a:r>
          </a:p>
        </p:txBody>
      </p:sp>
      <p:sp>
        <p:nvSpPr>
          <p:cNvPr id="5" name="Text Placeholder 4">
            <a:extLst>
              <a:ext uri="{FF2B5EF4-FFF2-40B4-BE49-F238E27FC236}">
                <a16:creationId xmlns:a16="http://schemas.microsoft.com/office/drawing/2014/main" id="{FFB7B08E-6C24-AA75-091B-541250442607}"/>
              </a:ext>
            </a:extLst>
          </p:cNvPr>
          <p:cNvSpPr>
            <a:spLocks noGrp="1"/>
          </p:cNvSpPr>
          <p:nvPr>
            <p:ph type="body" sz="quarter" idx="33"/>
          </p:nvPr>
        </p:nvSpPr>
        <p:spPr>
          <a:xfrm>
            <a:off x="350625" y="2914360"/>
            <a:ext cx="5910816" cy="2514891"/>
          </a:xfrm>
          <a:prstGeom prst="rect">
            <a:avLst/>
          </a:prstGeom>
        </p:spPr>
        <p:txBody>
          <a:bodyPr lIns="0" tIns="0" rIns="0" bIns="0" numCol="1" spcCol="292608" anchor="t"/>
          <a:lstStyle/>
          <a:p>
            <a:pPr marL="342866" indent="-342866">
              <a:buAutoNum type="arabicPeriod"/>
            </a:pPr>
            <a:r>
              <a:rPr lang="en-US" dirty="0">
                <a:latin typeface="+mn-lt"/>
              </a:rPr>
              <a:t>Open the </a:t>
            </a:r>
            <a:r>
              <a:rPr lang="en-US" i="1" dirty="0">
                <a:latin typeface="+mn-lt"/>
              </a:rPr>
              <a:t>Solution Path &amp; Size Estimation</a:t>
            </a:r>
            <a:r>
              <a:rPr lang="en-US" dirty="0">
                <a:latin typeface="+mn-lt"/>
              </a:rPr>
              <a:t> supporting Excel tool.</a:t>
            </a:r>
            <a:endParaRPr lang="en-US" b="1" dirty="0">
              <a:latin typeface="+mn-lt"/>
            </a:endParaRPr>
          </a:p>
          <a:p>
            <a:pPr marL="342866" indent="-342866">
              <a:buAutoNum type="arabicPeriod"/>
            </a:pPr>
            <a:r>
              <a:rPr lang="en-US" dirty="0">
                <a:latin typeface="+mn-lt"/>
              </a:rPr>
              <a:t>Complete the diagnostic assessment on Tab 4, Solution Size, to determine the potential investment requirement for your CX AI use case.</a:t>
            </a:r>
          </a:p>
          <a:p>
            <a:pPr marL="342866" indent="-342866">
              <a:buAutoNum type="arabicPeriod"/>
            </a:pPr>
            <a:r>
              <a:rPr lang="en-US" dirty="0">
                <a:latin typeface="+mn-lt"/>
              </a:rPr>
              <a:t>Complete the “Rationale” section under the diagnostic assessment to add context to the decision points regarding your solution size estimation.</a:t>
            </a:r>
          </a:p>
          <a:p>
            <a:pPr marL="342832" indent="-342832">
              <a:buFont typeface="Arial" panose="020B0604020202020204" pitchFamily="34" charset="0"/>
              <a:buAutoNum type="arabicPeriod"/>
            </a:pPr>
            <a:r>
              <a:rPr lang="en-US" dirty="0">
                <a:latin typeface="+mn-lt"/>
              </a:rPr>
              <a:t>Open the </a:t>
            </a:r>
            <a:r>
              <a:rPr lang="en-US" i="1" dirty="0">
                <a:latin typeface="+mn-lt"/>
              </a:rPr>
              <a:t>AI for CX: </a:t>
            </a:r>
            <a:r>
              <a:rPr lang="en-US" i="1" dirty="0">
                <a:latin typeface="+mn-lt"/>
                <a:hlinkClick r:id="rId3"/>
              </a:rPr>
              <a:t>Solution Development and Implementation Report</a:t>
            </a:r>
            <a:r>
              <a:rPr lang="en-US" i="1" dirty="0">
                <a:latin typeface="+mn-lt"/>
              </a:rPr>
              <a:t> (</a:t>
            </a:r>
            <a:r>
              <a:rPr lang="en-US" i="1" dirty="0" err="1">
                <a:latin typeface="+mn-lt"/>
              </a:rPr>
              <a:t>SDAIR</a:t>
            </a:r>
            <a:r>
              <a:rPr lang="en-US" i="1" dirty="0">
                <a:latin typeface="+mn-lt"/>
              </a:rPr>
              <a:t>)</a:t>
            </a:r>
            <a:r>
              <a:rPr lang="en-US" dirty="0">
                <a:latin typeface="+mn-lt"/>
              </a:rPr>
              <a:t> and navigate to section </a:t>
            </a:r>
            <a:r>
              <a:rPr lang="en-US" b="1" dirty="0">
                <a:latin typeface="+mn-lt"/>
              </a:rPr>
              <a:t>3.1.2 </a:t>
            </a:r>
            <a:r>
              <a:rPr lang="en-US" dirty="0">
                <a:latin typeface="+mn-lt"/>
              </a:rPr>
              <a:t>and copy your rationale into the document.</a:t>
            </a:r>
            <a:endParaRPr lang="en-US" b="1" dirty="0">
              <a:latin typeface="+mn-lt"/>
            </a:endParaRPr>
          </a:p>
        </p:txBody>
      </p:sp>
      <p:sp>
        <p:nvSpPr>
          <p:cNvPr id="13" name="Rectangle 12">
            <a:extLst>
              <a:ext uri="{FF2B5EF4-FFF2-40B4-BE49-F238E27FC236}">
                <a16:creationId xmlns:a16="http://schemas.microsoft.com/office/drawing/2014/main" id="{06A0AF98-2826-F7F8-013E-EB866C5D0577}"/>
              </a:ext>
            </a:extLst>
          </p:cNvPr>
          <p:cNvSpPr>
            <a:spLocks/>
          </p:cNvSpPr>
          <p:nvPr/>
        </p:nvSpPr>
        <p:spPr>
          <a:xfrm>
            <a:off x="750408" y="5900537"/>
            <a:ext cx="2803212" cy="467939"/>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r>
              <a:rPr lang="en-US" sz="1200" dirty="0">
                <a:solidFill>
                  <a:srgbClr val="FFFFFF"/>
                </a:solidFill>
                <a:latin typeface="Exo" panose="02000503000000000000" pitchFamily="2" charset="77"/>
                <a:ea typeface="+mn-lt"/>
                <a:cs typeface="+mn-lt"/>
              </a:rPr>
              <a:t>Download the </a:t>
            </a:r>
            <a:r>
              <a:rPr lang="en-US" sz="1200" i="1" dirty="0">
                <a:solidFill>
                  <a:schemeClr val="bg1"/>
                </a:solidFill>
                <a:latin typeface="Exo" panose="02000503000000000000" pitchFamily="2" charset="77"/>
                <a:ea typeface="+mn-lt"/>
                <a:cs typeface="+mn-lt"/>
                <a:hlinkClick r:id="rId4">
                  <a:extLst>
                    <a:ext uri="{A12FA001-AC4F-418D-AE19-62706E023703}">
                      <ahyp:hlinkClr xmlns:ahyp="http://schemas.microsoft.com/office/drawing/2018/hyperlinkcolor" val="tx"/>
                    </a:ext>
                  </a:extLst>
                </a:hlinkClick>
              </a:rPr>
              <a:t>Solution Path &amp; Size Estimation Tool</a:t>
            </a:r>
            <a:endParaRPr lang="en-US" sz="1200" i="1" dirty="0">
              <a:solidFill>
                <a:schemeClr val="bg1"/>
              </a:solidFill>
              <a:latin typeface="Exo" panose="02000503000000000000" pitchFamily="2" charset="77"/>
              <a:ea typeface="+mn-lt"/>
              <a:cs typeface="+mn-lt"/>
            </a:endParaRPr>
          </a:p>
        </p:txBody>
      </p:sp>
      <p:sp>
        <p:nvSpPr>
          <p:cNvPr id="14" name="Rectangle 13">
            <a:extLst>
              <a:ext uri="{FF2B5EF4-FFF2-40B4-BE49-F238E27FC236}">
                <a16:creationId xmlns:a16="http://schemas.microsoft.com/office/drawing/2014/main" id="{5E2E051D-E518-272F-CA73-69A83757B388}"/>
              </a:ext>
              <a:ext uri="{C183D7F6-B498-43B3-948B-1728B52AA6E4}">
                <adec:decorative xmlns:adec="http://schemas.microsoft.com/office/drawing/2017/decorative" val="1"/>
              </a:ext>
            </a:extLst>
          </p:cNvPr>
          <p:cNvSpPr>
            <a:spLocks noChangeAspect="1"/>
          </p:cNvSpPr>
          <p:nvPr/>
        </p:nvSpPr>
        <p:spPr>
          <a:xfrm>
            <a:off x="454389" y="5900539"/>
            <a:ext cx="296019" cy="467939"/>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1000">
              <a:solidFill>
                <a:srgbClr val="FFFFFF"/>
              </a:solidFill>
              <a:latin typeface="Exo" panose="02000503000000000000" pitchFamily="2" charset="77"/>
              <a:ea typeface="+mn-lt"/>
              <a:cs typeface="+mn-lt"/>
            </a:endParaRPr>
          </a:p>
        </p:txBody>
      </p:sp>
      <p:pic>
        <p:nvPicPr>
          <p:cNvPr id="15" name="Picture 14">
            <a:extLst>
              <a:ext uri="{FF2B5EF4-FFF2-40B4-BE49-F238E27FC236}">
                <a16:creationId xmlns:a16="http://schemas.microsoft.com/office/drawing/2014/main" id="{27A787C1-6080-5A11-0263-F06D1A5DE4D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71974" y="6030139"/>
            <a:ext cx="260849" cy="208734"/>
          </a:xfrm>
          <a:prstGeom prst="rect">
            <a:avLst/>
          </a:prstGeom>
        </p:spPr>
      </p:pic>
      <p:sp>
        <p:nvSpPr>
          <p:cNvPr id="8" name="Rectangle 7">
            <a:extLst>
              <a:ext uri="{FF2B5EF4-FFF2-40B4-BE49-F238E27FC236}">
                <a16:creationId xmlns:a16="http://schemas.microsoft.com/office/drawing/2014/main" id="{EE0CAA44-A70A-EB3E-4895-9BBE1BDBB476}"/>
              </a:ext>
            </a:extLst>
          </p:cNvPr>
          <p:cNvSpPr>
            <a:spLocks/>
          </p:cNvSpPr>
          <p:nvPr/>
        </p:nvSpPr>
        <p:spPr>
          <a:xfrm>
            <a:off x="4145658" y="5905100"/>
            <a:ext cx="2803212" cy="467939"/>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r>
              <a:rPr lang="en-US" sz="1200" dirty="0">
                <a:solidFill>
                  <a:schemeClr val="bg1"/>
                </a:solidFill>
                <a:latin typeface="Exo" panose="02000503000000000000" pitchFamily="2" charset="77"/>
                <a:ea typeface="+mn-lt"/>
                <a:cs typeface="+mn-lt"/>
              </a:rPr>
              <a:t>Download 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Solution Development and Implementation Report</a:t>
            </a:r>
            <a:endParaRPr lang="en-US" sz="1200" dirty="0">
              <a:solidFill>
                <a:schemeClr val="bg1"/>
              </a:solidFill>
              <a:latin typeface="Exo" panose="02000503000000000000" pitchFamily="2" charset="77"/>
              <a:ea typeface="+mn-lt"/>
              <a:cs typeface="+mn-lt"/>
            </a:endParaRPr>
          </a:p>
        </p:txBody>
      </p:sp>
      <p:sp>
        <p:nvSpPr>
          <p:cNvPr id="9" name="Rectangle 8">
            <a:extLst>
              <a:ext uri="{FF2B5EF4-FFF2-40B4-BE49-F238E27FC236}">
                <a16:creationId xmlns:a16="http://schemas.microsoft.com/office/drawing/2014/main" id="{C4D38EA0-4352-AC6F-1E52-3B606D582405}"/>
              </a:ext>
              <a:ext uri="{C183D7F6-B498-43B3-948B-1728B52AA6E4}">
                <adec:decorative xmlns:adec="http://schemas.microsoft.com/office/drawing/2017/decorative" val="1"/>
              </a:ext>
            </a:extLst>
          </p:cNvPr>
          <p:cNvSpPr>
            <a:spLocks noChangeAspect="1"/>
          </p:cNvSpPr>
          <p:nvPr/>
        </p:nvSpPr>
        <p:spPr>
          <a:xfrm>
            <a:off x="3849639" y="5905102"/>
            <a:ext cx="296019" cy="467939"/>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1000">
              <a:solidFill>
                <a:srgbClr val="FFFFFF"/>
              </a:solidFill>
              <a:latin typeface="Exo" panose="02000503000000000000" pitchFamily="2" charset="77"/>
              <a:ea typeface="+mn-lt"/>
              <a:cs typeface="+mn-lt"/>
            </a:endParaRPr>
          </a:p>
        </p:txBody>
      </p:sp>
      <p:pic>
        <p:nvPicPr>
          <p:cNvPr id="10" name="Picture 9">
            <a:extLst>
              <a:ext uri="{FF2B5EF4-FFF2-40B4-BE49-F238E27FC236}">
                <a16:creationId xmlns:a16="http://schemas.microsoft.com/office/drawing/2014/main" id="{D55B7F77-9F97-944F-0177-09120C6E689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867224" y="6034702"/>
            <a:ext cx="260849" cy="208734"/>
          </a:xfrm>
          <a:prstGeom prst="rect">
            <a:avLst/>
          </a:prstGeom>
        </p:spPr>
      </p:pic>
      <p:sp>
        <p:nvSpPr>
          <p:cNvPr id="2" name="Rectangle 1">
            <a:extLst>
              <a:ext uri="{FF2B5EF4-FFF2-40B4-BE49-F238E27FC236}">
                <a16:creationId xmlns:a16="http://schemas.microsoft.com/office/drawing/2014/main" id="{D17B9C76-C375-F159-E908-40824FFDD3B4}"/>
              </a:ext>
              <a:ext uri="{C183D7F6-B498-43B3-948B-1728B52AA6E4}">
                <adec:decorative xmlns:adec="http://schemas.microsoft.com/office/drawing/2017/decorative" val="1"/>
              </a:ext>
            </a:extLst>
          </p:cNvPr>
          <p:cNvSpPr>
            <a:spLocks/>
          </p:cNvSpPr>
          <p:nvPr/>
        </p:nvSpPr>
        <p:spPr>
          <a:xfrm>
            <a:off x="730111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981614D8-31C3-7A4D-5939-FC246BFE964E}"/>
              </a:ext>
            </a:extLst>
          </p:cNvPr>
          <p:cNvGraphicFramePr>
            <a:graphicFrameLocks/>
          </p:cNvGraphicFramePr>
          <p:nvPr>
            <p:extLst>
              <p:ext uri="{D42A27DB-BD31-4B8C-83A1-F6EECF244321}">
                <p14:modId xmlns:p14="http://schemas.microsoft.com/office/powerpoint/2010/main" val="2008365269"/>
              </p:ext>
            </p:extLst>
          </p:nvPr>
        </p:nvGraphicFramePr>
        <p:xfrm>
          <a:off x="7285762" y="936980"/>
          <a:ext cx="4453438" cy="5401718"/>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a:solidFill>
                            <a:srgbClr val="000000"/>
                          </a:solidFill>
                          <a:latin typeface="+mn-lt"/>
                          <a:ea typeface="+mn-lt"/>
                          <a:cs typeface="+mn-lt"/>
                        </a:rPr>
                        <a:t>Solution size diagnostic assessment</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a:solidFill>
                            <a:srgbClr val="000000"/>
                          </a:solidFill>
                          <a:latin typeface="+mn-lt"/>
                          <a:ea typeface="+mn-lt"/>
                          <a:cs typeface="+mn-lt"/>
                        </a:rPr>
                        <a:t>Solution size estimation and supporting rationale.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Implement AI for CX </a:t>
                      </a:r>
                      <a:r>
                        <a:rPr lang="en-US" sz="1200" b="0" i="0" u="none" strike="noStrike" baseline="0">
                          <a:solidFill>
                            <a:srgbClr val="000000"/>
                          </a:solidFill>
                          <a:latin typeface="+mn-lt"/>
                          <a:ea typeface="+mn-lt"/>
                          <a:cs typeface="+mn-lt"/>
                        </a:rPr>
                        <a:t>blueprint</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Solution Path &amp; Size Estimation Excel Tool</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AI for CX </a:t>
                      </a:r>
                      <a:r>
                        <a:rPr lang="en-US" sz="1200" b="0" i="1" u="none" strike="noStrike" baseline="0" err="1">
                          <a:solidFill>
                            <a:srgbClr val="000000"/>
                          </a:solidFill>
                          <a:latin typeface="+mn-lt"/>
                          <a:ea typeface="+mn-lt"/>
                          <a:cs typeface="+mn-lt"/>
                        </a:rPr>
                        <a:t>SDAIR</a:t>
                      </a:r>
                      <a:endParaRPr lang="en-US" sz="1200" b="0" i="1" u="none" strike="noStrike" baseline="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business stakeholders</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IT stakeholders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423976845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BE83B-0667-2CA3-5F89-708163EC18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7BEE00-9F6A-1A00-D40B-38D2401BC0F2}"/>
              </a:ext>
            </a:extLst>
          </p:cNvPr>
          <p:cNvSpPr>
            <a:spLocks noGrp="1"/>
          </p:cNvSpPr>
          <p:nvPr>
            <p:ph type="title"/>
          </p:nvPr>
        </p:nvSpPr>
        <p:spPr/>
        <p:txBody>
          <a:bodyPr/>
          <a:lstStyle/>
          <a:p>
            <a:r>
              <a:rPr lang="en-US" sz="2800"/>
              <a:t>Step 3.2 – Establish your development and deployment framework</a:t>
            </a:r>
          </a:p>
        </p:txBody>
      </p:sp>
      <p:sp>
        <p:nvSpPr>
          <p:cNvPr id="3" name="Text Placeholder 2">
            <a:extLst>
              <a:ext uri="{FF2B5EF4-FFF2-40B4-BE49-F238E27FC236}">
                <a16:creationId xmlns:a16="http://schemas.microsoft.com/office/drawing/2014/main" id="{F921E256-BC8B-D77D-93D2-C8AC032CAFA8}"/>
              </a:ext>
            </a:extLst>
          </p:cNvPr>
          <p:cNvSpPr>
            <a:spLocks noGrp="1"/>
          </p:cNvSpPr>
          <p:nvPr>
            <p:ph type="body" sz="quarter" idx="11"/>
          </p:nvPr>
        </p:nvSpPr>
        <p:spPr>
          <a:xfrm>
            <a:off x="378865" y="1531736"/>
            <a:ext cx="6184654" cy="456696"/>
          </a:xfrm>
        </p:spPr>
        <p:txBody>
          <a:bodyPr/>
          <a:lstStyle/>
          <a:p>
            <a:r>
              <a:rPr lang="en-US" dirty="0"/>
              <a:t>Plan for your PoC and broader deployment of your CX AI Solution</a:t>
            </a:r>
          </a:p>
        </p:txBody>
      </p:sp>
      <p:sp>
        <p:nvSpPr>
          <p:cNvPr id="6" name="Text Placeholder 5">
            <a:extLst>
              <a:ext uri="{FF2B5EF4-FFF2-40B4-BE49-F238E27FC236}">
                <a16:creationId xmlns:a16="http://schemas.microsoft.com/office/drawing/2014/main" id="{6CB5FF6E-7D6E-4CAD-7D8E-D4612AC0A609}"/>
              </a:ext>
            </a:extLst>
          </p:cNvPr>
          <p:cNvSpPr>
            <a:spLocks noGrp="1"/>
          </p:cNvSpPr>
          <p:nvPr>
            <p:ph type="body" sz="quarter" idx="16"/>
          </p:nvPr>
        </p:nvSpPr>
        <p:spPr>
          <a:xfrm>
            <a:off x="375219" y="2353568"/>
            <a:ext cx="4528542" cy="371902"/>
          </a:xfrm>
        </p:spPr>
        <p:txBody>
          <a:bodyPr/>
          <a:lstStyle/>
          <a:p>
            <a:r>
              <a:rPr lang="en-US"/>
              <a:t>Activities</a:t>
            </a:r>
          </a:p>
        </p:txBody>
      </p:sp>
      <p:sp>
        <p:nvSpPr>
          <p:cNvPr id="10" name="Text Placeholder 9">
            <a:extLst>
              <a:ext uri="{FF2B5EF4-FFF2-40B4-BE49-F238E27FC236}">
                <a16:creationId xmlns:a16="http://schemas.microsoft.com/office/drawing/2014/main" id="{08E5DB46-6B18-AF06-3E51-C33C213BE237}"/>
              </a:ext>
            </a:extLst>
          </p:cNvPr>
          <p:cNvSpPr>
            <a:spLocks noGrp="1"/>
          </p:cNvSpPr>
          <p:nvPr>
            <p:ph type="body" sz="quarter" idx="34"/>
          </p:nvPr>
        </p:nvSpPr>
        <p:spPr>
          <a:xfrm>
            <a:off x="364188" y="2927153"/>
            <a:ext cx="6914872" cy="1435121"/>
          </a:xfrm>
        </p:spPr>
        <p:txBody>
          <a:bodyPr/>
          <a:lstStyle/>
          <a:p>
            <a:r>
              <a:rPr lang="en-US">
                <a:solidFill>
                  <a:schemeClr val="tx1"/>
                </a:solidFill>
              </a:rPr>
              <a:t>3.2.1 Develop your proof-of-concept framework and plan.</a:t>
            </a:r>
          </a:p>
          <a:p>
            <a:r>
              <a:rPr lang="en-US">
                <a:solidFill>
                  <a:schemeClr val="tx1"/>
                </a:solidFill>
              </a:rPr>
              <a:t>3.2.2 Establish your solution testing framework and requirements.</a:t>
            </a:r>
          </a:p>
          <a:p>
            <a:r>
              <a:rPr lang="en-US">
                <a:solidFill>
                  <a:schemeClr val="tx1"/>
                </a:solidFill>
              </a:rPr>
              <a:t>3.2.3 Develop your deployment plan to “go live.”</a:t>
            </a:r>
          </a:p>
          <a:p>
            <a:r>
              <a:rPr lang="en-US">
                <a:solidFill>
                  <a:schemeClr val="tx1"/>
                </a:solidFill>
              </a:rPr>
              <a:t>3.2.4 Establish a framework to successfully scale your solution.</a:t>
            </a:r>
          </a:p>
        </p:txBody>
      </p:sp>
      <p:sp>
        <p:nvSpPr>
          <p:cNvPr id="14" name="Text Placeholder 8">
            <a:extLst>
              <a:ext uri="{FF2B5EF4-FFF2-40B4-BE49-F238E27FC236}">
                <a16:creationId xmlns:a16="http://schemas.microsoft.com/office/drawing/2014/main" id="{7505BD55-6ED6-F1A5-8518-B09C69969B0D}"/>
              </a:ext>
            </a:extLst>
          </p:cNvPr>
          <p:cNvSpPr>
            <a:spLocks noGrp="1"/>
          </p:cNvSpPr>
          <p:nvPr>
            <p:ph type="body" sz="quarter" idx="35"/>
          </p:nvPr>
        </p:nvSpPr>
        <p:spPr>
          <a:xfrm>
            <a:off x="336967" y="4603576"/>
            <a:ext cx="7069646" cy="354062"/>
          </a:xfrm>
        </p:spPr>
        <p:txBody>
          <a:bodyPr/>
          <a:lstStyle/>
          <a:p>
            <a:r>
              <a:rPr lang="en-US" sz="1800" dirty="0"/>
              <a:t>Get ready to deploy your CX AI solution.</a:t>
            </a:r>
          </a:p>
        </p:txBody>
      </p:sp>
      <p:sp>
        <p:nvSpPr>
          <p:cNvPr id="19" name="Freeform: Shape 18">
            <a:extLst>
              <a:ext uri="{FF2B5EF4-FFF2-40B4-BE49-F238E27FC236}">
                <a16:creationId xmlns:a16="http://schemas.microsoft.com/office/drawing/2014/main" id="{0771F19B-4767-09D6-2A0C-BCBE536FDDD0}"/>
              </a:ext>
            </a:extLst>
          </p:cNvPr>
          <p:cNvSpPr>
            <a:spLocks/>
          </p:cNvSpPr>
          <p:nvPr/>
        </p:nvSpPr>
        <p:spPr>
          <a:xfrm>
            <a:off x="336968" y="5317888"/>
            <a:ext cx="1681773" cy="674929"/>
          </a:xfrm>
          <a:custGeom>
            <a:avLst/>
            <a:gdLst>
              <a:gd name="connsiteX0" fmla="*/ 0 w 2016461"/>
              <a:gd name="connsiteY0" fmla="*/ 0 h 675017"/>
              <a:gd name="connsiteX1" fmla="*/ 1678953 w 2016461"/>
              <a:gd name="connsiteY1" fmla="*/ 0 h 675017"/>
              <a:gd name="connsiteX2" fmla="*/ 2016461 w 2016461"/>
              <a:gd name="connsiteY2" fmla="*/ 337509 h 675017"/>
              <a:gd name="connsiteX3" fmla="*/ 1678953 w 2016461"/>
              <a:gd name="connsiteY3" fmla="*/ 675017 h 675017"/>
              <a:gd name="connsiteX4" fmla="*/ 0 w 2016461"/>
              <a:gd name="connsiteY4" fmla="*/ 675017 h 675017"/>
              <a:gd name="connsiteX5" fmla="*/ 0 w 2016461"/>
              <a:gd name="connsiteY5" fmla="*/ 0 h 6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6461" h="675017">
                <a:moveTo>
                  <a:pt x="0" y="0"/>
                </a:moveTo>
                <a:lnTo>
                  <a:pt x="1678953" y="0"/>
                </a:lnTo>
                <a:lnTo>
                  <a:pt x="2016461" y="337509"/>
                </a:lnTo>
                <a:lnTo>
                  <a:pt x="1678953" y="675017"/>
                </a:lnTo>
                <a:lnTo>
                  <a:pt x="0" y="675017"/>
                </a:lnTo>
                <a:lnTo>
                  <a:pt x="0" y="0"/>
                </a:lnTo>
                <a:close/>
              </a:path>
            </a:pathLst>
          </a:custGeom>
          <a:solidFill>
            <a:srgbClr val="717171">
              <a:alpha val="80000"/>
            </a:srgbClr>
          </a:solidFill>
          <a:ln>
            <a:solidFill>
              <a:schemeClr val="lt1">
                <a:hueOff val="0"/>
                <a:satOff val="0"/>
                <a:lumOff val="0"/>
                <a:alpha val="2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01465" tIns="42666" rIns="358797" bIns="42666" numCol="1" spcCol="1270" anchor="ctr" anchorCtr="0">
            <a:noAutofit/>
          </a:bodyPr>
          <a:lstStyle/>
          <a:p>
            <a:pPr algn="ctr" defTabSz="711129">
              <a:lnSpc>
                <a:spcPct val="90000"/>
              </a:lnSpc>
              <a:spcBef>
                <a:spcPct val="0"/>
              </a:spcBef>
              <a:spcAft>
                <a:spcPct val="35000"/>
              </a:spcAft>
            </a:pPr>
            <a:r>
              <a:rPr lang="en-US" sz="1600">
                <a:solidFill>
                  <a:srgbClr val="FFFFFF"/>
                </a:solidFill>
                <a:latin typeface="Montserrat" pitchFamily="2" charset="77"/>
                <a:ea typeface="+mn-lt"/>
                <a:cs typeface="+mn-lt"/>
              </a:rPr>
              <a:t>Step 3.1</a:t>
            </a:r>
          </a:p>
        </p:txBody>
      </p:sp>
      <p:sp>
        <p:nvSpPr>
          <p:cNvPr id="20" name="Freeform: Shape 19">
            <a:extLst>
              <a:ext uri="{FF2B5EF4-FFF2-40B4-BE49-F238E27FC236}">
                <a16:creationId xmlns:a16="http://schemas.microsoft.com/office/drawing/2014/main" id="{AC6E479D-D5D6-4AAE-196A-F547C73A965B}"/>
              </a:ext>
            </a:extLst>
          </p:cNvPr>
          <p:cNvSpPr>
            <a:spLocks/>
          </p:cNvSpPr>
          <p:nvPr/>
        </p:nvSpPr>
        <p:spPr>
          <a:xfrm>
            <a:off x="1767870" y="5317886"/>
            <a:ext cx="1681773" cy="674929"/>
          </a:xfrm>
          <a:custGeom>
            <a:avLst/>
            <a:gdLst>
              <a:gd name="connsiteX0" fmla="*/ 0 w 2016461"/>
              <a:gd name="connsiteY0" fmla="*/ 0 h 675017"/>
              <a:gd name="connsiteX1" fmla="*/ 1678953 w 2016461"/>
              <a:gd name="connsiteY1" fmla="*/ 0 h 675017"/>
              <a:gd name="connsiteX2" fmla="*/ 2016461 w 2016461"/>
              <a:gd name="connsiteY2" fmla="*/ 337509 h 675017"/>
              <a:gd name="connsiteX3" fmla="*/ 1678953 w 2016461"/>
              <a:gd name="connsiteY3" fmla="*/ 675017 h 675017"/>
              <a:gd name="connsiteX4" fmla="*/ 0 w 2016461"/>
              <a:gd name="connsiteY4" fmla="*/ 675017 h 675017"/>
              <a:gd name="connsiteX5" fmla="*/ 337509 w 2016461"/>
              <a:gd name="connsiteY5" fmla="*/ 337509 h 675017"/>
              <a:gd name="connsiteX6" fmla="*/ 0 w 2016461"/>
              <a:gd name="connsiteY6" fmla="*/ 0 h 6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461" h="675017">
                <a:moveTo>
                  <a:pt x="0" y="0"/>
                </a:moveTo>
                <a:lnTo>
                  <a:pt x="1678953" y="0"/>
                </a:lnTo>
                <a:lnTo>
                  <a:pt x="2016461" y="337509"/>
                </a:lnTo>
                <a:lnTo>
                  <a:pt x="1678953" y="675017"/>
                </a:lnTo>
                <a:lnTo>
                  <a:pt x="0" y="675017"/>
                </a:lnTo>
                <a:lnTo>
                  <a:pt x="337509" y="337509"/>
                </a:lnTo>
                <a:lnTo>
                  <a:pt x="0" y="0"/>
                </a:lnTo>
                <a:close/>
              </a:path>
            </a:pathLst>
          </a:custGeom>
          <a:solidFill>
            <a:srgbClr val="2576B7">
              <a:alpha val="90000"/>
            </a:srgbClr>
          </a:solidFill>
          <a:ln>
            <a:solidFill>
              <a:schemeClr val="lt1">
                <a:hueOff val="0"/>
                <a:satOff val="0"/>
                <a:lumOff val="0"/>
                <a:alpha val="2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01465" tIns="42666" rIns="358797" bIns="42666" numCol="1" spcCol="1270" anchor="ctr" anchorCtr="0">
            <a:noAutofit/>
          </a:bodyPr>
          <a:lstStyle/>
          <a:p>
            <a:pPr algn="ctr" defTabSz="711129">
              <a:lnSpc>
                <a:spcPct val="90000"/>
              </a:lnSpc>
              <a:spcBef>
                <a:spcPct val="0"/>
              </a:spcBef>
              <a:spcAft>
                <a:spcPct val="35000"/>
              </a:spcAft>
            </a:pPr>
            <a:r>
              <a:rPr lang="en-US" sz="1600">
                <a:solidFill>
                  <a:srgbClr val="FFFFFF"/>
                </a:solidFill>
                <a:latin typeface="Montserrat" pitchFamily="2" charset="77"/>
                <a:ea typeface="+mn-lt"/>
                <a:cs typeface="+mn-lt"/>
              </a:rPr>
              <a:t>Step 3.2</a:t>
            </a:r>
          </a:p>
        </p:txBody>
      </p:sp>
      <p:sp>
        <p:nvSpPr>
          <p:cNvPr id="5" name="Freeform: Shape 4">
            <a:extLst>
              <a:ext uri="{FF2B5EF4-FFF2-40B4-BE49-F238E27FC236}">
                <a16:creationId xmlns:a16="http://schemas.microsoft.com/office/drawing/2014/main" id="{5DD56960-8AAC-9654-C689-C9E87F577EB5}"/>
              </a:ext>
            </a:extLst>
          </p:cNvPr>
          <p:cNvSpPr>
            <a:spLocks/>
          </p:cNvSpPr>
          <p:nvPr/>
        </p:nvSpPr>
        <p:spPr>
          <a:xfrm>
            <a:off x="3221989" y="5317884"/>
            <a:ext cx="1681773" cy="674929"/>
          </a:xfrm>
          <a:custGeom>
            <a:avLst/>
            <a:gdLst>
              <a:gd name="connsiteX0" fmla="*/ 0 w 2016461"/>
              <a:gd name="connsiteY0" fmla="*/ 0 h 675017"/>
              <a:gd name="connsiteX1" fmla="*/ 1678953 w 2016461"/>
              <a:gd name="connsiteY1" fmla="*/ 0 h 675017"/>
              <a:gd name="connsiteX2" fmla="*/ 2016461 w 2016461"/>
              <a:gd name="connsiteY2" fmla="*/ 337509 h 675017"/>
              <a:gd name="connsiteX3" fmla="*/ 1678953 w 2016461"/>
              <a:gd name="connsiteY3" fmla="*/ 675017 h 675017"/>
              <a:gd name="connsiteX4" fmla="*/ 0 w 2016461"/>
              <a:gd name="connsiteY4" fmla="*/ 675017 h 675017"/>
              <a:gd name="connsiteX5" fmla="*/ 337509 w 2016461"/>
              <a:gd name="connsiteY5" fmla="*/ 337509 h 675017"/>
              <a:gd name="connsiteX6" fmla="*/ 0 w 2016461"/>
              <a:gd name="connsiteY6" fmla="*/ 0 h 6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461" h="675017">
                <a:moveTo>
                  <a:pt x="0" y="0"/>
                </a:moveTo>
                <a:lnTo>
                  <a:pt x="1678953" y="0"/>
                </a:lnTo>
                <a:lnTo>
                  <a:pt x="2016461" y="337509"/>
                </a:lnTo>
                <a:lnTo>
                  <a:pt x="1678953" y="675017"/>
                </a:lnTo>
                <a:lnTo>
                  <a:pt x="0" y="675017"/>
                </a:lnTo>
                <a:lnTo>
                  <a:pt x="337509" y="337509"/>
                </a:lnTo>
                <a:lnTo>
                  <a:pt x="0" y="0"/>
                </a:lnTo>
                <a:close/>
              </a:path>
            </a:pathLst>
          </a:custGeom>
          <a:solidFill>
            <a:srgbClr val="717171">
              <a:alpha val="80000"/>
            </a:srgbClr>
          </a:solidFill>
          <a:ln>
            <a:solidFill>
              <a:schemeClr val="lt1">
                <a:hueOff val="0"/>
                <a:satOff val="0"/>
                <a:lumOff val="0"/>
                <a:alpha val="2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01465" tIns="42666" rIns="358797" bIns="42666" numCol="1" spcCol="1270" anchor="ctr" anchorCtr="0">
            <a:noAutofit/>
          </a:bodyPr>
          <a:lstStyle/>
          <a:p>
            <a:pPr algn="ctr" defTabSz="711129">
              <a:lnSpc>
                <a:spcPct val="90000"/>
              </a:lnSpc>
              <a:spcBef>
                <a:spcPct val="0"/>
              </a:spcBef>
              <a:spcAft>
                <a:spcPct val="35000"/>
              </a:spcAft>
            </a:pPr>
            <a:r>
              <a:rPr lang="en-US" sz="1600">
                <a:solidFill>
                  <a:srgbClr val="FFFFFF"/>
                </a:solidFill>
                <a:latin typeface="Montserrat" pitchFamily="2" charset="77"/>
                <a:ea typeface="+mn-lt"/>
                <a:cs typeface="+mn-lt"/>
              </a:rPr>
              <a:t>Step 3.3.</a:t>
            </a:r>
          </a:p>
        </p:txBody>
      </p:sp>
      <p:sp>
        <p:nvSpPr>
          <p:cNvPr id="4" name="Text Placeholder 3">
            <a:extLst>
              <a:ext uri="{FF2B5EF4-FFF2-40B4-BE49-F238E27FC236}">
                <a16:creationId xmlns:a16="http://schemas.microsoft.com/office/drawing/2014/main" id="{5064E4C0-7571-8ADB-D264-5699C53EA289}"/>
              </a:ext>
            </a:extLst>
          </p:cNvPr>
          <p:cNvSpPr>
            <a:spLocks noGrp="1"/>
          </p:cNvSpPr>
          <p:nvPr>
            <p:ph type="body" sz="quarter" idx="12"/>
          </p:nvPr>
        </p:nvSpPr>
        <p:spPr/>
        <p:txBody>
          <a:bodyPr/>
          <a:lstStyle/>
          <a:p>
            <a:r>
              <a:rPr lang="en-US" b="1"/>
              <a:t>This step will guide you through the following activities:</a:t>
            </a:r>
          </a:p>
          <a:p>
            <a:pPr marL="171450" indent="-171450">
              <a:buFont typeface="Arial" panose="020B0604020202020204" pitchFamily="34" charset="0"/>
              <a:buChar char="•"/>
            </a:pPr>
            <a:r>
              <a:rPr lang="en-US"/>
              <a:t>Develop a proof-of-concept framework to prove out the viability of your solution.</a:t>
            </a:r>
          </a:p>
          <a:p>
            <a:pPr marL="171450" indent="-171450">
              <a:buFont typeface="Arial" panose="020B0604020202020204" pitchFamily="34" charset="0"/>
              <a:buChar char="•"/>
            </a:pPr>
            <a:r>
              <a:rPr lang="en-US"/>
              <a:t>Define your testing requirements and framework to guide the development of your solution. </a:t>
            </a:r>
          </a:p>
          <a:p>
            <a:pPr marL="171450" indent="-171450">
              <a:buFont typeface="Arial" panose="020B0604020202020204" pitchFamily="34" charset="0"/>
              <a:buChar char="•"/>
            </a:pPr>
            <a:r>
              <a:rPr lang="en-US"/>
              <a:t>Establish a plan to bring your solution to production and scale it out thoughtfully across your organization.</a:t>
            </a:r>
          </a:p>
        </p:txBody>
      </p:sp>
      <p:sp>
        <p:nvSpPr>
          <p:cNvPr id="12" name="object 19">
            <a:extLst>
              <a:ext uri="{FF2B5EF4-FFF2-40B4-BE49-F238E27FC236}">
                <a16:creationId xmlns:a16="http://schemas.microsoft.com/office/drawing/2014/main" id="{82D72328-46F8-3EA6-F3D4-B2D4AAB44A47}"/>
              </a:ext>
              <a:ext uri="{C183D7F6-B498-43B3-948B-1728B52AA6E4}">
                <adec:decorative xmlns:adec="http://schemas.microsoft.com/office/drawing/2017/decorative" val="1"/>
              </a:ext>
            </a:extLst>
          </p:cNvPr>
          <p:cNvSpPr>
            <a:spLocks/>
          </p:cNvSpPr>
          <p:nvPr/>
        </p:nvSpPr>
        <p:spPr>
          <a:xfrm rot="5400000" flipH="1">
            <a:off x="10527532" y="3240457"/>
            <a:ext cx="72984" cy="2392630"/>
          </a:xfrm>
          <a:custGeom>
            <a:avLst/>
            <a:gdLst/>
            <a:ahLst/>
            <a:cxnLst/>
            <a:rect l="l" t="t" r="r" b="b"/>
            <a:pathLst>
              <a:path h="7791450">
                <a:moveTo>
                  <a:pt x="0" y="0"/>
                </a:moveTo>
                <a:lnTo>
                  <a:pt x="0" y="7790956"/>
                </a:lnTo>
              </a:path>
            </a:pathLst>
          </a:custGeom>
          <a:ln w="3175">
            <a:solidFill>
              <a:schemeClr val="bg1">
                <a:alpha val="40000"/>
              </a:schemeClr>
            </a:solidFill>
          </a:ln>
        </p:spPr>
        <p:txBody>
          <a:bodyPr wrap="square" lIns="0" tIns="0" rIns="0" bIns="0" rtlCol="0">
            <a:noAutofit/>
          </a:bodyPr>
          <a:lstStyle/>
          <a:p>
            <a:pPr defTabSz="554437">
              <a:defRPr/>
            </a:pPr>
            <a:endParaRPr lang="en-US" sz="662">
              <a:solidFill>
                <a:srgbClr val="494949"/>
              </a:solidFill>
              <a:latin typeface="Roboto Condensed Light" panose="02000000000000000000" pitchFamily="2" charset="0"/>
              <a:ea typeface="+mn-lt"/>
              <a:cs typeface="+mn-lt"/>
            </a:endParaRPr>
          </a:p>
        </p:txBody>
      </p:sp>
      <p:sp>
        <p:nvSpPr>
          <p:cNvPr id="7" name="Text Placeholder 6">
            <a:extLst>
              <a:ext uri="{FF2B5EF4-FFF2-40B4-BE49-F238E27FC236}">
                <a16:creationId xmlns:a16="http://schemas.microsoft.com/office/drawing/2014/main" id="{CCFDA14B-3E3C-9FCA-7183-EA21F94BE90D}"/>
              </a:ext>
            </a:extLst>
          </p:cNvPr>
          <p:cNvSpPr>
            <a:spLocks noGrp="1"/>
          </p:cNvSpPr>
          <p:nvPr>
            <p:ph type="body" sz="quarter" idx="14"/>
          </p:nvPr>
        </p:nvSpPr>
        <p:spPr/>
        <p:txBody>
          <a:bodyPr/>
          <a:lstStyle/>
          <a:p>
            <a:r>
              <a:rPr lang="en-US"/>
              <a:t>Outcomes of this step</a:t>
            </a:r>
          </a:p>
        </p:txBody>
      </p:sp>
      <p:sp>
        <p:nvSpPr>
          <p:cNvPr id="13" name="Text Placeholder 12">
            <a:extLst>
              <a:ext uri="{FF2B5EF4-FFF2-40B4-BE49-F238E27FC236}">
                <a16:creationId xmlns:a16="http://schemas.microsoft.com/office/drawing/2014/main" id="{A12C272B-ED46-CF2C-4F6F-D133682E1461}"/>
              </a:ext>
            </a:extLst>
          </p:cNvPr>
          <p:cNvSpPr>
            <a:spLocks noGrp="1"/>
          </p:cNvSpPr>
          <p:nvPr>
            <p:ph type="body" sz="quarter" idx="15"/>
          </p:nvPr>
        </p:nvSpPr>
        <p:spPr>
          <a:xfrm>
            <a:off x="9361939" y="5012486"/>
            <a:ext cx="2544466" cy="1324129"/>
          </a:xfrm>
        </p:spPr>
        <p:txBody>
          <a:bodyPr/>
          <a:lstStyle/>
          <a:p>
            <a:pPr marL="171450" indent="-171450">
              <a:buFont typeface="Arial" panose="020B0604020202020204" pitchFamily="34" charset="0"/>
              <a:buChar char="•"/>
            </a:pPr>
            <a:r>
              <a:rPr lang="en-US" dirty="0"/>
              <a:t>A foundational framework to test, launch, and scale your CX AI solution thoughtfully across your organization. </a:t>
            </a:r>
          </a:p>
        </p:txBody>
      </p:sp>
    </p:spTree>
    <p:extLst>
      <p:ext uri="{BB962C8B-B14F-4D97-AF65-F5344CB8AC3E}">
        <p14:creationId xmlns:p14="http://schemas.microsoft.com/office/powerpoint/2010/main" val="37817959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366965DF-5C05-80D6-E883-5D16FB9DA130}"/>
              </a:ext>
            </a:extLst>
          </p:cNvPr>
          <p:cNvSpPr>
            <a:spLocks noGrp="1"/>
          </p:cNvSpPr>
          <p:nvPr>
            <p:ph type="title"/>
          </p:nvPr>
        </p:nvSpPr>
        <p:spPr>
          <a:xfrm>
            <a:off x="354854" y="530021"/>
            <a:ext cx="6558804" cy="1130188"/>
          </a:xfrm>
        </p:spPr>
        <p:txBody>
          <a:bodyPr/>
          <a:lstStyle/>
          <a:p>
            <a:pPr defTabSz="914309"/>
            <a:r>
              <a:rPr lang="en-US" sz="3600">
                <a:solidFill>
                  <a:schemeClr val="accent1"/>
                </a:solidFill>
              </a:rPr>
              <a:t>Develop your proof-of-concept framework</a:t>
            </a:r>
          </a:p>
        </p:txBody>
      </p:sp>
      <p:sp>
        <p:nvSpPr>
          <p:cNvPr id="9" name="Text Placeholder 3">
            <a:extLst>
              <a:ext uri="{FF2B5EF4-FFF2-40B4-BE49-F238E27FC236}">
                <a16:creationId xmlns:a16="http://schemas.microsoft.com/office/drawing/2014/main" id="{3AACACD3-97D8-345D-1B41-D09728FCCDDF}"/>
              </a:ext>
            </a:extLst>
          </p:cNvPr>
          <p:cNvSpPr txBox="1">
            <a:spLocks/>
          </p:cNvSpPr>
          <p:nvPr/>
        </p:nvSpPr>
        <p:spPr>
          <a:xfrm>
            <a:off x="264161" y="1692966"/>
            <a:ext cx="6255245" cy="669891"/>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FontTx/>
              <a:buNone/>
            </a:pPr>
            <a:r>
              <a:rPr lang="en-US" sz="1800">
                <a:solidFill>
                  <a:srgbClr val="2576B7"/>
                </a:solidFill>
                <a:latin typeface="Montserrat Medium" panose="00000600000000000000" pitchFamily="2" charset="0"/>
                <a:ea typeface="+mn-lt"/>
                <a:cs typeface="+mn-lt"/>
              </a:rPr>
              <a:t>Why having a POC plan matters</a:t>
            </a:r>
          </a:p>
        </p:txBody>
      </p:sp>
      <p:sp>
        <p:nvSpPr>
          <p:cNvPr id="10" name="Text Placeholder 4">
            <a:extLst>
              <a:ext uri="{FF2B5EF4-FFF2-40B4-BE49-F238E27FC236}">
                <a16:creationId xmlns:a16="http://schemas.microsoft.com/office/drawing/2014/main" id="{65824CF3-6E93-C998-38A7-00E1424D59B5}"/>
              </a:ext>
            </a:extLst>
          </p:cNvPr>
          <p:cNvSpPr txBox="1">
            <a:spLocks/>
          </p:cNvSpPr>
          <p:nvPr/>
        </p:nvSpPr>
        <p:spPr>
          <a:xfrm>
            <a:off x="354854" y="2239079"/>
            <a:ext cx="6255245" cy="2838759"/>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400">
                <a:solidFill>
                  <a:srgbClr val="494949"/>
                </a:solidFill>
                <a:ea typeface="+mn-lt"/>
                <a:cs typeface="+mn-lt"/>
              </a:rPr>
              <a:t>A </a:t>
            </a:r>
            <a:r>
              <a:rPr lang="en-US" sz="1400" b="1">
                <a:solidFill>
                  <a:srgbClr val="494949"/>
                </a:solidFill>
                <a:ea typeface="+mn-lt"/>
                <a:cs typeface="+mn-lt"/>
              </a:rPr>
              <a:t>proof of concept (POC)</a:t>
            </a:r>
            <a:r>
              <a:rPr lang="en-US" sz="1400">
                <a:solidFill>
                  <a:srgbClr val="494949"/>
                </a:solidFill>
                <a:ea typeface="+mn-lt"/>
                <a:cs typeface="+mn-lt"/>
              </a:rPr>
              <a:t> validates whether an AI idea is </a:t>
            </a:r>
            <a:r>
              <a:rPr lang="en-US" sz="1400" b="1">
                <a:solidFill>
                  <a:srgbClr val="494949"/>
                </a:solidFill>
                <a:ea typeface="+mn-lt"/>
                <a:cs typeface="+mn-lt"/>
              </a:rPr>
              <a:t>technically feasible</a:t>
            </a:r>
            <a:r>
              <a:rPr lang="en-US" sz="1400">
                <a:solidFill>
                  <a:srgbClr val="494949"/>
                </a:solidFill>
                <a:ea typeface="+mn-lt"/>
                <a:cs typeface="+mn-lt"/>
              </a:rPr>
              <a:t> and </a:t>
            </a:r>
            <a:r>
              <a:rPr lang="en-US" sz="1400" b="1">
                <a:solidFill>
                  <a:srgbClr val="494949"/>
                </a:solidFill>
                <a:ea typeface="+mn-lt"/>
                <a:cs typeface="+mn-lt"/>
              </a:rPr>
              <a:t>commercially viable</a:t>
            </a:r>
            <a:r>
              <a:rPr lang="en-US" sz="1400">
                <a:solidFill>
                  <a:srgbClr val="494949"/>
                </a:solidFill>
                <a:ea typeface="+mn-lt"/>
                <a:cs typeface="+mn-lt"/>
              </a:rPr>
              <a:t> before full-scale deployment. In AI and CX initiatives – such as an Agent Assist system – it’s easy to invest heavily in tools, data, and integrations only to discover </a:t>
            </a:r>
            <a:r>
              <a:rPr lang="en-US" sz="1400" b="1">
                <a:solidFill>
                  <a:srgbClr val="494949"/>
                </a:solidFill>
                <a:ea typeface="+mn-lt"/>
                <a:cs typeface="+mn-lt"/>
              </a:rPr>
              <a:t>critical flaws</a:t>
            </a:r>
            <a:r>
              <a:rPr lang="en-US" sz="1400">
                <a:solidFill>
                  <a:srgbClr val="494949"/>
                </a:solidFill>
                <a:ea typeface="+mn-lt"/>
                <a:cs typeface="+mn-lt"/>
              </a:rPr>
              <a:t> later. By designing a focused POC, you </a:t>
            </a:r>
            <a:r>
              <a:rPr lang="en-US" sz="1400" b="1">
                <a:solidFill>
                  <a:srgbClr val="494949"/>
                </a:solidFill>
                <a:ea typeface="+mn-lt"/>
                <a:cs typeface="+mn-lt"/>
              </a:rPr>
              <a:t>minimize risk</a:t>
            </a:r>
            <a:r>
              <a:rPr lang="en-US" sz="1400">
                <a:solidFill>
                  <a:srgbClr val="494949"/>
                </a:solidFill>
                <a:ea typeface="+mn-lt"/>
                <a:cs typeface="+mn-lt"/>
              </a:rPr>
              <a:t> and gather </a:t>
            </a:r>
            <a:r>
              <a:rPr lang="en-US" sz="1400" b="1">
                <a:solidFill>
                  <a:srgbClr val="494949"/>
                </a:solidFill>
                <a:ea typeface="+mn-lt"/>
                <a:cs typeface="+mn-lt"/>
              </a:rPr>
              <a:t>real-world evidence</a:t>
            </a:r>
            <a:r>
              <a:rPr lang="en-US" sz="1400">
                <a:solidFill>
                  <a:srgbClr val="494949"/>
                </a:solidFill>
                <a:ea typeface="+mn-lt"/>
                <a:cs typeface="+mn-lt"/>
              </a:rPr>
              <a:t> to refine or pivot your strategy.</a:t>
            </a:r>
          </a:p>
          <a:p>
            <a:pPr marL="0" indent="0">
              <a:buFontTx/>
              <a:buNone/>
            </a:pPr>
            <a:r>
              <a:rPr lang="en-US" sz="1400">
                <a:solidFill>
                  <a:srgbClr val="494949"/>
                </a:solidFill>
                <a:ea typeface="+mn-lt"/>
                <a:cs typeface="+mn-lt"/>
              </a:rPr>
              <a:t>A well-structured POC plan helps you:</a:t>
            </a:r>
          </a:p>
          <a:p>
            <a:pPr fontAlgn="ctr"/>
            <a:r>
              <a:rPr lang="en-US" sz="1400" b="1">
                <a:solidFill>
                  <a:srgbClr val="494949"/>
                </a:solidFill>
                <a:ea typeface="+mn-lt"/>
                <a:cs typeface="+mn-lt"/>
              </a:rPr>
              <a:t>Test assumptions</a:t>
            </a:r>
            <a:r>
              <a:rPr lang="en-US" sz="1400">
                <a:solidFill>
                  <a:srgbClr val="494949"/>
                </a:solidFill>
                <a:ea typeface="+mn-lt"/>
                <a:cs typeface="+mn-lt"/>
              </a:rPr>
              <a:t> about data quality, model performance, and user adoption in a controlled environment.</a:t>
            </a:r>
          </a:p>
          <a:p>
            <a:pPr fontAlgn="ctr"/>
            <a:r>
              <a:rPr lang="en-US" sz="1400" b="1">
                <a:solidFill>
                  <a:srgbClr val="494949"/>
                </a:solidFill>
                <a:ea typeface="+mn-lt"/>
                <a:cs typeface="+mn-lt"/>
              </a:rPr>
              <a:t>Engage stakeholders early</a:t>
            </a:r>
            <a:r>
              <a:rPr lang="en-US" sz="1400">
                <a:solidFill>
                  <a:srgbClr val="494949"/>
                </a:solidFill>
                <a:ea typeface="+mn-lt"/>
                <a:cs typeface="+mn-lt"/>
              </a:rPr>
              <a:t>, showing quick wins or identifying red flags before committing large budgets.</a:t>
            </a:r>
          </a:p>
          <a:p>
            <a:pPr fontAlgn="ctr"/>
            <a:r>
              <a:rPr lang="en-US" sz="1400" b="1">
                <a:solidFill>
                  <a:srgbClr val="494949"/>
                </a:solidFill>
                <a:ea typeface="+mn-lt"/>
                <a:cs typeface="+mn-lt"/>
              </a:rPr>
              <a:t>Accelerate learning</a:t>
            </a:r>
            <a:r>
              <a:rPr lang="en-US" sz="1400">
                <a:solidFill>
                  <a:srgbClr val="494949"/>
                </a:solidFill>
                <a:ea typeface="+mn-lt"/>
                <a:cs typeface="+mn-lt"/>
              </a:rPr>
              <a:t>, as rapid prototyping and feedback loops reveal essential insights for larger-scale implementation.</a:t>
            </a:r>
          </a:p>
          <a:p>
            <a:pPr marL="227942" indent="-227942" defTabSz="914218"/>
            <a:endParaRPr lang="en-US" sz="1400">
              <a:solidFill>
                <a:srgbClr val="494949"/>
              </a:solidFill>
              <a:ea typeface="+mn-lt"/>
              <a:cs typeface="+mn-lt"/>
            </a:endParaRPr>
          </a:p>
        </p:txBody>
      </p:sp>
      <p:sp>
        <p:nvSpPr>
          <p:cNvPr id="12" name="Rectangle 11">
            <a:extLst>
              <a:ext uri="{FF2B5EF4-FFF2-40B4-BE49-F238E27FC236}">
                <a16:creationId xmlns:a16="http://schemas.microsoft.com/office/drawing/2014/main" id="{589148BC-858E-9D42-5D61-33F539FF59C7}"/>
              </a:ext>
            </a:extLst>
          </p:cNvPr>
          <p:cNvSpPr>
            <a:spLocks/>
          </p:cNvSpPr>
          <p:nvPr/>
        </p:nvSpPr>
        <p:spPr>
          <a:xfrm>
            <a:off x="354853" y="5276090"/>
            <a:ext cx="6164552" cy="1251810"/>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r>
              <a:rPr lang="en-US" sz="1300" b="1">
                <a:solidFill>
                  <a:srgbClr val="FFFFFF"/>
                </a:solidFill>
                <a:ea typeface="+mn-lt"/>
                <a:cs typeface="+mn-lt"/>
              </a:rPr>
              <a:t>Info-Tech Insight</a:t>
            </a:r>
          </a:p>
          <a:p>
            <a:pPr defTabSz="554437">
              <a:spcBef>
                <a:spcPts val="800"/>
              </a:spcBef>
            </a:pPr>
            <a:r>
              <a:rPr lang="en-US" sz="1300">
                <a:solidFill>
                  <a:srgbClr val="FFFFFF"/>
                </a:solidFill>
                <a:ea typeface="+mn-lt"/>
                <a:cs typeface="+mn-lt"/>
              </a:rPr>
              <a:t>A POC isn’t just a </a:t>
            </a:r>
            <a:r>
              <a:rPr lang="en-US" sz="1300" b="1">
                <a:solidFill>
                  <a:srgbClr val="FFFFFF"/>
                </a:solidFill>
                <a:ea typeface="+mn-lt"/>
                <a:cs typeface="+mn-lt"/>
              </a:rPr>
              <a:t>technical</a:t>
            </a:r>
            <a:r>
              <a:rPr lang="en-US" sz="1300">
                <a:solidFill>
                  <a:srgbClr val="FFFFFF"/>
                </a:solidFill>
                <a:ea typeface="+mn-lt"/>
                <a:cs typeface="+mn-lt"/>
              </a:rPr>
              <a:t> exercise; it also aligns </a:t>
            </a:r>
            <a:r>
              <a:rPr lang="en-US" sz="1300" b="1">
                <a:solidFill>
                  <a:srgbClr val="FFFFFF"/>
                </a:solidFill>
                <a:ea typeface="+mn-lt"/>
                <a:cs typeface="+mn-lt"/>
              </a:rPr>
              <a:t>business</a:t>
            </a:r>
            <a:r>
              <a:rPr lang="en-US" sz="1300">
                <a:solidFill>
                  <a:srgbClr val="FFFFFF"/>
                </a:solidFill>
                <a:ea typeface="+mn-lt"/>
                <a:cs typeface="+mn-lt"/>
              </a:rPr>
              <a:t> expectations with </a:t>
            </a:r>
            <a:r>
              <a:rPr lang="en-US" sz="1300" b="1">
                <a:solidFill>
                  <a:srgbClr val="FFFFFF"/>
                </a:solidFill>
                <a:ea typeface="+mn-lt"/>
                <a:cs typeface="+mn-lt"/>
              </a:rPr>
              <a:t>user</a:t>
            </a:r>
            <a:r>
              <a:rPr lang="en-US" sz="1300">
                <a:solidFill>
                  <a:srgbClr val="FFFFFF"/>
                </a:solidFill>
                <a:ea typeface="+mn-lt"/>
                <a:cs typeface="+mn-lt"/>
              </a:rPr>
              <a:t> realities. By carefully scoping your POC, you lay a solid foundation for </a:t>
            </a:r>
            <a:r>
              <a:rPr lang="en-US" sz="1300" b="1">
                <a:solidFill>
                  <a:srgbClr val="FFFFFF"/>
                </a:solidFill>
                <a:ea typeface="+mn-lt"/>
                <a:cs typeface="+mn-lt"/>
              </a:rPr>
              <a:t>scalable success</a:t>
            </a:r>
            <a:r>
              <a:rPr lang="en-US" sz="1300">
                <a:solidFill>
                  <a:srgbClr val="FFFFFF"/>
                </a:solidFill>
                <a:ea typeface="+mn-lt"/>
                <a:cs typeface="+mn-lt"/>
              </a:rPr>
              <a:t> down the line.</a:t>
            </a:r>
          </a:p>
        </p:txBody>
      </p:sp>
      <p:sp>
        <p:nvSpPr>
          <p:cNvPr id="13" name="Rectangle 12">
            <a:extLst>
              <a:ext uri="{FF2B5EF4-FFF2-40B4-BE49-F238E27FC236}">
                <a16:creationId xmlns:a16="http://schemas.microsoft.com/office/drawing/2014/main" id="{4CDFB524-9491-9613-1759-B101057C3787}"/>
              </a:ext>
              <a:ext uri="{C183D7F6-B498-43B3-948B-1728B52AA6E4}">
                <adec:decorative xmlns:adec="http://schemas.microsoft.com/office/drawing/2017/decorative" val="1"/>
              </a:ext>
            </a:extLst>
          </p:cNvPr>
          <p:cNvSpPr>
            <a:spLocks/>
          </p:cNvSpPr>
          <p:nvPr/>
        </p:nvSpPr>
        <p:spPr>
          <a:xfrm>
            <a:off x="354853" y="5276088"/>
            <a:ext cx="6164552" cy="1251812"/>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300">
              <a:solidFill>
                <a:srgbClr val="2576B7"/>
              </a:solidFill>
              <a:ea typeface="+mn-lt"/>
              <a:cs typeface="+mn-lt"/>
            </a:endParaRPr>
          </a:p>
        </p:txBody>
      </p:sp>
      <p:pic>
        <p:nvPicPr>
          <p:cNvPr id="6146" name="Picture 2">
            <a:extLst>
              <a:ext uri="{FF2B5EF4-FFF2-40B4-BE49-F238E27FC236}">
                <a16:creationId xmlns:a16="http://schemas.microsoft.com/office/drawing/2014/main" id="{AE2AD5F1-F15B-287E-BDDA-8599CFFE4BF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7032458" y="895"/>
            <a:ext cx="5159547" cy="685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9977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B3202-ADBB-7694-FF82-BC18978B8681}"/>
            </a:ext>
          </a:extLst>
        </p:cNvPr>
        <p:cNvGrpSpPr/>
        <p:nvPr/>
      </p:nvGrpSpPr>
      <p:grpSpPr>
        <a:xfrm>
          <a:off x="0" y="0"/>
          <a:ext cx="0" cy="0"/>
          <a:chOff x="0" y="0"/>
          <a:chExt cx="0" cy="0"/>
        </a:xfrm>
      </p:grpSpPr>
      <p:sp>
        <p:nvSpPr>
          <p:cNvPr id="23" name="Title 2">
            <a:extLst>
              <a:ext uri="{FF2B5EF4-FFF2-40B4-BE49-F238E27FC236}">
                <a16:creationId xmlns:a16="http://schemas.microsoft.com/office/drawing/2014/main" id="{BA11ED88-B758-0217-05DD-2961A63E25BA}"/>
              </a:ext>
            </a:extLst>
          </p:cNvPr>
          <p:cNvSpPr txBox="1">
            <a:spLocks/>
          </p:cNvSpPr>
          <p:nvPr/>
        </p:nvSpPr>
        <p:spPr>
          <a:xfrm>
            <a:off x="371060" y="450242"/>
            <a:ext cx="11520980" cy="49983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defTabSz="914218">
              <a:defRPr/>
            </a:pPr>
            <a:r>
              <a:rPr lang="en-US" sz="3400">
                <a:solidFill>
                  <a:srgbClr val="2576B7"/>
                </a:solidFill>
                <a:ea typeface="+mj-lt"/>
                <a:cs typeface="+mj-lt"/>
              </a:rPr>
              <a:t>Establishing your POC framework</a:t>
            </a:r>
          </a:p>
        </p:txBody>
      </p:sp>
      <p:sp>
        <p:nvSpPr>
          <p:cNvPr id="29" name="Text Placeholder 4">
            <a:extLst>
              <a:ext uri="{FF2B5EF4-FFF2-40B4-BE49-F238E27FC236}">
                <a16:creationId xmlns:a16="http://schemas.microsoft.com/office/drawing/2014/main" id="{CF7898C9-8A09-16E0-6019-EC0031D2ED31}"/>
              </a:ext>
            </a:extLst>
          </p:cNvPr>
          <p:cNvSpPr txBox="1">
            <a:spLocks/>
          </p:cNvSpPr>
          <p:nvPr/>
        </p:nvSpPr>
        <p:spPr>
          <a:xfrm>
            <a:off x="371060" y="1003530"/>
            <a:ext cx="11520980" cy="301516"/>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10000"/>
              </a:lnSpc>
              <a:buFontTx/>
            </a:pPr>
            <a:r>
              <a:rPr lang="en-US" dirty="0">
                <a:solidFill>
                  <a:srgbClr val="FFFFFF">
                    <a:lumMod val="50000"/>
                  </a:srgbClr>
                </a:solidFill>
                <a:latin typeface="Exo" pitchFamily="2" charset="0"/>
                <a:ea typeface="+mn-lt"/>
                <a:cs typeface="+mn-lt"/>
              </a:rPr>
              <a:t>Keep these </a:t>
            </a:r>
            <a:r>
              <a:rPr lang="en-US" b="1" dirty="0">
                <a:solidFill>
                  <a:srgbClr val="FFFFFF">
                    <a:lumMod val="50000"/>
                  </a:srgbClr>
                </a:solidFill>
                <a:latin typeface="Exo" pitchFamily="2" charset="0"/>
                <a:ea typeface="+mn-lt"/>
                <a:cs typeface="+mn-lt"/>
              </a:rPr>
              <a:t>best practices </a:t>
            </a:r>
            <a:r>
              <a:rPr lang="en-US" dirty="0">
                <a:solidFill>
                  <a:srgbClr val="FFFFFF">
                    <a:lumMod val="50000"/>
                  </a:srgbClr>
                </a:solidFill>
                <a:latin typeface="Exo" pitchFamily="2" charset="0"/>
                <a:ea typeface="+mn-lt"/>
                <a:cs typeface="+mn-lt"/>
              </a:rPr>
              <a:t>in mind when planning the </a:t>
            </a:r>
            <a:r>
              <a:rPr lang="en-US" b="1" dirty="0">
                <a:solidFill>
                  <a:srgbClr val="FFFFFF">
                    <a:lumMod val="50000"/>
                  </a:srgbClr>
                </a:solidFill>
                <a:latin typeface="Exo" pitchFamily="2" charset="0"/>
                <a:ea typeface="+mn-lt"/>
                <a:cs typeface="+mn-lt"/>
              </a:rPr>
              <a:t>proof of concept</a:t>
            </a:r>
            <a:r>
              <a:rPr lang="en-US" dirty="0">
                <a:solidFill>
                  <a:srgbClr val="FFFFFF">
                    <a:lumMod val="50000"/>
                  </a:srgbClr>
                </a:solidFill>
                <a:latin typeface="Exo" pitchFamily="2" charset="0"/>
                <a:ea typeface="+mn-lt"/>
                <a:cs typeface="+mn-lt"/>
              </a:rPr>
              <a:t> for your CX AI solution</a:t>
            </a:r>
          </a:p>
        </p:txBody>
      </p:sp>
      <p:sp>
        <p:nvSpPr>
          <p:cNvPr id="12" name="TextBox 11">
            <a:extLst>
              <a:ext uri="{FF2B5EF4-FFF2-40B4-BE49-F238E27FC236}">
                <a16:creationId xmlns:a16="http://schemas.microsoft.com/office/drawing/2014/main" id="{867794EC-5396-DAA9-D0B7-054D479ACD35}"/>
              </a:ext>
            </a:extLst>
          </p:cNvPr>
          <p:cNvSpPr txBox="1">
            <a:spLocks/>
          </p:cNvSpPr>
          <p:nvPr/>
        </p:nvSpPr>
        <p:spPr>
          <a:xfrm>
            <a:off x="440454" y="2047521"/>
            <a:ext cx="8405039" cy="669461"/>
          </a:xfrm>
          <a:prstGeom prst="rect">
            <a:avLst/>
          </a:prstGeom>
          <a:solidFill>
            <a:srgbClr val="2576B7"/>
          </a:solidFill>
          <a:ln/>
        </p:spPr>
        <p:txBody>
          <a:bodyPr wrap="square" rtlCol="0" anchor="ctr">
            <a:noAutofit/>
          </a:bodyPr>
          <a:lstStyle/>
          <a:p>
            <a:pPr algn="ctr" defTabSz="554437">
              <a:defRPr/>
            </a:pPr>
            <a:r>
              <a:rPr lang="en-US" sz="1600" b="1">
                <a:solidFill>
                  <a:srgbClr val="FFFFFF"/>
                </a:solidFill>
                <a:latin typeface="Montserrat" pitchFamily="2" charset="77"/>
                <a:ea typeface="+mn-lt"/>
                <a:cs typeface="+mn-lt"/>
              </a:rPr>
              <a:t>General Best Practices for AI/ML</a:t>
            </a:r>
          </a:p>
        </p:txBody>
      </p:sp>
      <p:sp>
        <p:nvSpPr>
          <p:cNvPr id="13" name="Subtitle 2">
            <a:extLst>
              <a:ext uri="{FF2B5EF4-FFF2-40B4-BE49-F238E27FC236}">
                <a16:creationId xmlns:a16="http://schemas.microsoft.com/office/drawing/2014/main" id="{768BC0C9-C11A-4041-D728-A831157EFBF9}"/>
              </a:ext>
            </a:extLst>
          </p:cNvPr>
          <p:cNvSpPr txBox="1">
            <a:spLocks/>
          </p:cNvSpPr>
          <p:nvPr/>
        </p:nvSpPr>
        <p:spPr>
          <a:xfrm>
            <a:off x="454006" y="2716982"/>
            <a:ext cx="8405039" cy="3789696"/>
          </a:xfrm>
          <a:prstGeom prst="rect">
            <a:avLst/>
          </a:prstGeom>
          <a:solidFill>
            <a:srgbClr val="F2F2F2"/>
          </a:solidFill>
          <a:ln/>
        </p:spPr>
        <p:txBody>
          <a:bodyPr vert="horz" wrap="square" lIns="108000" tIns="144000" rIns="45714" bIns="22857"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fontAlgn="ctr">
              <a:buFontTx/>
            </a:pPr>
            <a:r>
              <a:rPr lang="en-US" sz="1400" b="1" dirty="0">
                <a:solidFill>
                  <a:srgbClr val="2576B7"/>
                </a:solidFill>
                <a:latin typeface="+mn-lt"/>
                <a:ea typeface="+mn-lt"/>
                <a:cs typeface="+mn-lt"/>
              </a:rPr>
              <a:t>Keep It Small &amp; Focused</a:t>
            </a:r>
          </a:p>
          <a:p>
            <a:pPr marL="628650" lvl="1"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Resist the urge to test every possible scenario in your POC. Limit scope to the most critical function or user journey.</a:t>
            </a:r>
          </a:p>
          <a:p>
            <a:pPr marL="628650" lvl="1"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This shortens development time and lets you see tangible results faster.</a:t>
            </a:r>
          </a:p>
          <a:p>
            <a:pPr algn="l" fontAlgn="ctr">
              <a:buFontTx/>
            </a:pPr>
            <a:r>
              <a:rPr lang="en-US" sz="1400" b="1" dirty="0">
                <a:solidFill>
                  <a:srgbClr val="2576B7"/>
                </a:solidFill>
                <a:latin typeface="+mn-lt"/>
                <a:ea typeface="+mn-lt"/>
                <a:cs typeface="+mn-lt"/>
              </a:rPr>
              <a:t>Define Success Criteria Upfront</a:t>
            </a:r>
          </a:p>
          <a:p>
            <a:pPr marL="628650" lvl="1"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Set clear metrics – like model accuracy, time to resolution, or user satisfaction improvements.</a:t>
            </a:r>
          </a:p>
          <a:p>
            <a:pPr marL="628650" lvl="1"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Without measurable targets, it’s hard to judge whether your POC truly succeeded.</a:t>
            </a:r>
          </a:p>
          <a:p>
            <a:pPr algn="l" fontAlgn="ctr">
              <a:buFontTx/>
            </a:pPr>
            <a:r>
              <a:rPr lang="en-US" sz="1400" b="1" dirty="0">
                <a:solidFill>
                  <a:srgbClr val="2576B7"/>
                </a:solidFill>
                <a:latin typeface="+mn-lt"/>
                <a:ea typeface="+mn-lt"/>
                <a:cs typeface="+mn-lt"/>
              </a:rPr>
              <a:t>Use Realistic, Representative Data</a:t>
            </a:r>
          </a:p>
          <a:p>
            <a:pPr marL="628650" lvl="1"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Synthetic or overly cleaned data won’t uncover real-world data issues (e.g. missing fields, domain-specific anomalies).</a:t>
            </a:r>
          </a:p>
          <a:p>
            <a:pPr marL="628650" lvl="1"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Aim for a small but relevant data set that mirrors production.</a:t>
            </a:r>
          </a:p>
          <a:p>
            <a:pPr algn="l" fontAlgn="ctr">
              <a:buFontTx/>
            </a:pPr>
            <a:r>
              <a:rPr lang="en-US" sz="1400" b="1" dirty="0">
                <a:solidFill>
                  <a:srgbClr val="2576B7"/>
                </a:solidFill>
                <a:latin typeface="+mn-lt"/>
                <a:ea typeface="+mn-lt"/>
                <a:cs typeface="+mn-lt"/>
              </a:rPr>
              <a:t>Engage Stakeholders Early</a:t>
            </a:r>
          </a:p>
          <a:p>
            <a:pPr marL="628650" lvl="1"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Involve frontline users (agents, managers) in POC feedback.</a:t>
            </a:r>
          </a:p>
          <a:p>
            <a:pPr marL="628650" lvl="1"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This buy-in can smooth adoption if and when you scale.</a:t>
            </a:r>
          </a:p>
          <a:p>
            <a:pPr algn="l" fontAlgn="ctr">
              <a:buFontTx/>
            </a:pPr>
            <a:r>
              <a:rPr lang="en-US" sz="1400" b="1" dirty="0">
                <a:solidFill>
                  <a:srgbClr val="2576B7"/>
                </a:solidFill>
                <a:latin typeface="+mn-lt"/>
                <a:ea typeface="+mn-lt"/>
                <a:cs typeface="+mn-lt"/>
              </a:rPr>
              <a:t>Prioritize Rapid Iteration</a:t>
            </a:r>
          </a:p>
          <a:p>
            <a:pPr marL="628650" lvl="1"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Build quickly, measure, gather feedback, and iterate.</a:t>
            </a:r>
          </a:p>
          <a:p>
            <a:pPr marL="628650" lvl="1"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Each cycle sharpens the solution before you invest in a full rollout.</a:t>
            </a:r>
          </a:p>
        </p:txBody>
      </p:sp>
      <p:sp>
        <p:nvSpPr>
          <p:cNvPr id="10" name="Oval 9">
            <a:extLst>
              <a:ext uri="{FF2B5EF4-FFF2-40B4-BE49-F238E27FC236}">
                <a16:creationId xmlns:a16="http://schemas.microsoft.com/office/drawing/2014/main" id="{3DAFB819-8F1E-7341-F147-E0B0126010EA}"/>
              </a:ext>
              <a:ext uri="{C183D7F6-B498-43B3-948B-1728B52AA6E4}">
                <adec:decorative xmlns:adec="http://schemas.microsoft.com/office/drawing/2017/decorative" val="1"/>
              </a:ext>
            </a:extLst>
          </p:cNvPr>
          <p:cNvSpPr>
            <a:spLocks/>
          </p:cNvSpPr>
          <p:nvPr/>
        </p:nvSpPr>
        <p:spPr>
          <a:xfrm>
            <a:off x="772226" y="1554092"/>
            <a:ext cx="1226060" cy="1226060"/>
          </a:xfrm>
          <a:prstGeom prst="ellipse">
            <a:avLst/>
          </a:prstGeom>
          <a:solidFill>
            <a:schemeClr val="bg2"/>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1" name="Freeform 6">
            <a:extLst>
              <a:ext uri="{FF2B5EF4-FFF2-40B4-BE49-F238E27FC236}">
                <a16:creationId xmlns:a16="http://schemas.microsoft.com/office/drawing/2014/main" id="{1A8C0BCC-6751-ED37-6D34-B518DE20B9F3}"/>
              </a:ext>
              <a:ext uri="{C183D7F6-B498-43B3-948B-1728B52AA6E4}">
                <adec:decorative xmlns:adec="http://schemas.microsoft.com/office/drawing/2017/decorative" val="1"/>
              </a:ext>
            </a:extLst>
          </p:cNvPr>
          <p:cNvSpPr>
            <a:spLocks noChangeAspect="1"/>
          </p:cNvSpPr>
          <p:nvPr/>
        </p:nvSpPr>
        <p:spPr bwMode="auto">
          <a:xfrm>
            <a:off x="1012064" y="1919479"/>
            <a:ext cx="741569" cy="495289"/>
          </a:xfrm>
          <a:custGeom>
            <a:avLst/>
            <a:gdLst>
              <a:gd name="connsiteX0" fmla="*/ 1048678 w 1145117"/>
              <a:gd name="connsiteY0" fmla="*/ 645265 h 764815"/>
              <a:gd name="connsiteX1" fmla="*/ 1064235 w 1145117"/>
              <a:gd name="connsiteY1" fmla="*/ 651889 h 764815"/>
              <a:gd name="connsiteX2" fmla="*/ 1063878 w 1145117"/>
              <a:gd name="connsiteY2" fmla="*/ 683400 h 764815"/>
              <a:gd name="connsiteX3" fmla="*/ 1048187 w 1145117"/>
              <a:gd name="connsiteY3" fmla="*/ 690204 h 764815"/>
              <a:gd name="connsiteX4" fmla="*/ 1032496 w 1145117"/>
              <a:gd name="connsiteY4" fmla="*/ 683758 h 764815"/>
              <a:gd name="connsiteX5" fmla="*/ 1032496 w 1145117"/>
              <a:gd name="connsiteY5" fmla="*/ 652247 h 764815"/>
              <a:gd name="connsiteX6" fmla="*/ 1032853 w 1145117"/>
              <a:gd name="connsiteY6" fmla="*/ 651531 h 764815"/>
              <a:gd name="connsiteX7" fmla="*/ 1048678 w 1145117"/>
              <a:gd name="connsiteY7" fmla="*/ 645265 h 764815"/>
              <a:gd name="connsiteX8" fmla="*/ 572411 w 1145117"/>
              <a:gd name="connsiteY8" fmla="*/ 533500 h 764815"/>
              <a:gd name="connsiteX9" fmla="*/ 541110 w 1145117"/>
              <a:gd name="connsiteY9" fmla="*/ 564798 h 764815"/>
              <a:gd name="connsiteX10" fmla="*/ 572411 w 1145117"/>
              <a:gd name="connsiteY10" fmla="*/ 596096 h 764815"/>
              <a:gd name="connsiteX11" fmla="*/ 603711 w 1145117"/>
              <a:gd name="connsiteY11" fmla="*/ 564798 h 764815"/>
              <a:gd name="connsiteX12" fmla="*/ 572411 w 1145117"/>
              <a:gd name="connsiteY12" fmla="*/ 533500 h 764815"/>
              <a:gd name="connsiteX13" fmla="*/ 274872 w 1145117"/>
              <a:gd name="connsiteY13" fmla="*/ 259016 h 764815"/>
              <a:gd name="connsiteX14" fmla="*/ 44613 w 1145117"/>
              <a:gd name="connsiteY14" fmla="*/ 489611 h 764815"/>
              <a:gd name="connsiteX15" fmla="*/ 82390 w 1145117"/>
              <a:gd name="connsiteY15" fmla="*/ 616241 h 764815"/>
              <a:gd name="connsiteX16" fmla="*/ 212630 w 1145117"/>
              <a:gd name="connsiteY16" fmla="*/ 486014 h 764815"/>
              <a:gd name="connsiteX17" fmla="*/ 228461 w 1145117"/>
              <a:gd name="connsiteY17" fmla="*/ 479539 h 764815"/>
              <a:gd name="connsiteX18" fmla="*/ 244291 w 1145117"/>
              <a:gd name="connsiteY18" fmla="*/ 486014 h 764815"/>
              <a:gd name="connsiteX19" fmla="*/ 290343 w 1145117"/>
              <a:gd name="connsiteY19" fmla="*/ 532061 h 764815"/>
              <a:gd name="connsiteX20" fmla="*/ 342151 w 1145117"/>
              <a:gd name="connsiteY20" fmla="*/ 480618 h 764815"/>
              <a:gd name="connsiteX21" fmla="*/ 325242 w 1145117"/>
              <a:gd name="connsiteY21" fmla="*/ 459033 h 764815"/>
              <a:gd name="connsiteX22" fmla="*/ 347908 w 1145117"/>
              <a:gd name="connsiteY22" fmla="*/ 436729 h 764815"/>
              <a:gd name="connsiteX23" fmla="*/ 395039 w 1145117"/>
              <a:gd name="connsiteY23" fmla="*/ 436729 h 764815"/>
              <a:gd name="connsiteX24" fmla="*/ 417345 w 1145117"/>
              <a:gd name="connsiteY24" fmla="*/ 459033 h 764815"/>
              <a:gd name="connsiteX25" fmla="*/ 417345 w 1145117"/>
              <a:gd name="connsiteY25" fmla="*/ 506519 h 764815"/>
              <a:gd name="connsiteX26" fmla="*/ 395039 w 1145117"/>
              <a:gd name="connsiteY26" fmla="*/ 528823 h 764815"/>
              <a:gd name="connsiteX27" fmla="*/ 373452 w 1145117"/>
              <a:gd name="connsiteY27" fmla="*/ 512275 h 764815"/>
              <a:gd name="connsiteX28" fmla="*/ 306173 w 1145117"/>
              <a:gd name="connsiteY28" fmla="*/ 579547 h 764815"/>
              <a:gd name="connsiteX29" fmla="*/ 274513 w 1145117"/>
              <a:gd name="connsiteY29" fmla="*/ 579547 h 764815"/>
              <a:gd name="connsiteX30" fmla="*/ 228461 w 1145117"/>
              <a:gd name="connsiteY30" fmla="*/ 533500 h 764815"/>
              <a:gd name="connsiteX31" fmla="*/ 110813 w 1145117"/>
              <a:gd name="connsiteY31" fmla="*/ 651136 h 764815"/>
              <a:gd name="connsiteX32" fmla="*/ 274872 w 1145117"/>
              <a:gd name="connsiteY32" fmla="*/ 719847 h 764815"/>
              <a:gd name="connsiteX33" fmla="*/ 505491 w 1145117"/>
              <a:gd name="connsiteY33" fmla="*/ 489611 h 764815"/>
              <a:gd name="connsiteX34" fmla="*/ 274872 w 1145117"/>
              <a:gd name="connsiteY34" fmla="*/ 259016 h 764815"/>
              <a:gd name="connsiteX35" fmla="*/ 526872 w 1145117"/>
              <a:gd name="connsiteY35" fmla="*/ 153987 h 764815"/>
              <a:gd name="connsiteX36" fmla="*/ 542519 w 1145117"/>
              <a:gd name="connsiteY36" fmla="*/ 160388 h 764815"/>
              <a:gd name="connsiteX37" fmla="*/ 548920 w 1145117"/>
              <a:gd name="connsiteY37" fmla="*/ 176034 h 764815"/>
              <a:gd name="connsiteX38" fmla="*/ 542519 w 1145117"/>
              <a:gd name="connsiteY38" fmla="*/ 191681 h 764815"/>
              <a:gd name="connsiteX39" fmla="*/ 526872 w 1145117"/>
              <a:gd name="connsiteY39" fmla="*/ 198081 h 764815"/>
              <a:gd name="connsiteX40" fmla="*/ 511226 w 1145117"/>
              <a:gd name="connsiteY40" fmla="*/ 191681 h 764815"/>
              <a:gd name="connsiteX41" fmla="*/ 504825 w 1145117"/>
              <a:gd name="connsiteY41" fmla="*/ 176034 h 764815"/>
              <a:gd name="connsiteX42" fmla="*/ 511226 w 1145117"/>
              <a:gd name="connsiteY42" fmla="*/ 160388 h 764815"/>
              <a:gd name="connsiteX43" fmla="*/ 526872 w 1145117"/>
              <a:gd name="connsiteY43" fmla="*/ 153987 h 764815"/>
              <a:gd name="connsiteX44" fmla="*/ 572770 w 1145117"/>
              <a:gd name="connsiteY44" fmla="*/ 44608 h 764815"/>
              <a:gd name="connsiteX45" fmla="*/ 534274 w 1145117"/>
              <a:gd name="connsiteY45" fmla="*/ 83461 h 764815"/>
              <a:gd name="connsiteX46" fmla="*/ 511968 w 1145117"/>
              <a:gd name="connsiteY46" fmla="*/ 105765 h 764815"/>
              <a:gd name="connsiteX47" fmla="*/ 304734 w 1145117"/>
              <a:gd name="connsiteY47" fmla="*/ 105765 h 764815"/>
              <a:gd name="connsiteX48" fmla="*/ 215509 w 1145117"/>
              <a:gd name="connsiteY48" fmla="*/ 154690 h 764815"/>
              <a:gd name="connsiteX49" fmla="*/ 161901 w 1145117"/>
              <a:gd name="connsiteY49" fmla="*/ 238510 h 764815"/>
              <a:gd name="connsiteX50" fmla="*/ 274872 w 1145117"/>
              <a:gd name="connsiteY50" fmla="*/ 214407 h 764815"/>
              <a:gd name="connsiteX51" fmla="*/ 505491 w 1145117"/>
              <a:gd name="connsiteY51" fmla="*/ 339238 h 764815"/>
              <a:gd name="connsiteX52" fmla="*/ 505491 w 1145117"/>
              <a:gd name="connsiteY52" fmla="*/ 252540 h 764815"/>
              <a:gd name="connsiteX53" fmla="*/ 527798 w 1145117"/>
              <a:gd name="connsiteY53" fmla="*/ 230236 h 764815"/>
              <a:gd name="connsiteX54" fmla="*/ 550104 w 1145117"/>
              <a:gd name="connsiteY54" fmla="*/ 252540 h 764815"/>
              <a:gd name="connsiteX55" fmla="*/ 550104 w 1145117"/>
              <a:gd name="connsiteY55" fmla="*/ 489611 h 764815"/>
              <a:gd name="connsiteX56" fmla="*/ 550104 w 1145117"/>
              <a:gd name="connsiteY56" fmla="*/ 492130 h 764815"/>
              <a:gd name="connsiteX57" fmla="*/ 572411 w 1145117"/>
              <a:gd name="connsiteY57" fmla="*/ 488892 h 764815"/>
              <a:gd name="connsiteX58" fmla="*/ 595077 w 1145117"/>
              <a:gd name="connsiteY58" fmla="*/ 492130 h 764815"/>
              <a:gd name="connsiteX59" fmla="*/ 595077 w 1145117"/>
              <a:gd name="connsiteY59" fmla="*/ 489611 h 764815"/>
              <a:gd name="connsiteX60" fmla="*/ 595077 w 1145117"/>
              <a:gd name="connsiteY60" fmla="*/ 176634 h 764815"/>
              <a:gd name="connsiteX61" fmla="*/ 617023 w 1145117"/>
              <a:gd name="connsiteY61" fmla="*/ 154330 h 764815"/>
              <a:gd name="connsiteX62" fmla="*/ 639689 w 1145117"/>
              <a:gd name="connsiteY62" fmla="*/ 176634 h 764815"/>
              <a:gd name="connsiteX63" fmla="*/ 639689 w 1145117"/>
              <a:gd name="connsiteY63" fmla="*/ 338879 h 764815"/>
              <a:gd name="connsiteX64" fmla="*/ 675308 w 1145117"/>
              <a:gd name="connsiteY64" fmla="*/ 294990 h 764815"/>
              <a:gd name="connsiteX65" fmla="*/ 982920 w 1145117"/>
              <a:gd name="connsiteY65" fmla="*/ 238510 h 764815"/>
              <a:gd name="connsiteX66" fmla="*/ 929313 w 1145117"/>
              <a:gd name="connsiteY66" fmla="*/ 154690 h 764815"/>
              <a:gd name="connsiteX67" fmla="*/ 840087 w 1145117"/>
              <a:gd name="connsiteY67" fmla="*/ 105765 h 764815"/>
              <a:gd name="connsiteX68" fmla="*/ 633573 w 1145117"/>
              <a:gd name="connsiteY68" fmla="*/ 105765 h 764815"/>
              <a:gd name="connsiteX69" fmla="*/ 611267 w 1145117"/>
              <a:gd name="connsiteY69" fmla="*/ 83461 h 764815"/>
              <a:gd name="connsiteX70" fmla="*/ 572770 w 1145117"/>
              <a:gd name="connsiteY70" fmla="*/ 44608 h 764815"/>
              <a:gd name="connsiteX71" fmla="*/ 572770 w 1145117"/>
              <a:gd name="connsiteY71" fmla="*/ 0 h 764815"/>
              <a:gd name="connsiteX72" fmla="*/ 653001 w 1145117"/>
              <a:gd name="connsiteY72" fmla="*/ 61156 h 764815"/>
              <a:gd name="connsiteX73" fmla="*/ 840087 w 1145117"/>
              <a:gd name="connsiteY73" fmla="*/ 61156 h 764815"/>
              <a:gd name="connsiteX74" fmla="*/ 967090 w 1145117"/>
              <a:gd name="connsiteY74" fmla="*/ 130587 h 764815"/>
              <a:gd name="connsiteX75" fmla="*/ 1099129 w 1145117"/>
              <a:gd name="connsiteY75" fmla="*/ 337440 h 764815"/>
              <a:gd name="connsiteX76" fmla="*/ 1102367 w 1145117"/>
              <a:gd name="connsiteY76" fmla="*/ 342476 h 764815"/>
              <a:gd name="connsiteX77" fmla="*/ 1105965 w 1145117"/>
              <a:gd name="connsiteY77" fmla="*/ 347513 h 764815"/>
              <a:gd name="connsiteX78" fmla="*/ 1107044 w 1145117"/>
              <a:gd name="connsiteY78" fmla="*/ 350031 h 764815"/>
              <a:gd name="connsiteX79" fmla="*/ 1142302 w 1145117"/>
              <a:gd name="connsiteY79" fmla="*/ 450040 h 764815"/>
              <a:gd name="connsiteX80" fmla="*/ 1113520 w 1145117"/>
              <a:gd name="connsiteY80" fmla="*/ 617680 h 764815"/>
              <a:gd name="connsiteX81" fmla="*/ 1083299 w 1145117"/>
              <a:gd name="connsiteY81" fmla="*/ 627033 h 764815"/>
              <a:gd name="connsiteX82" fmla="*/ 1073944 w 1145117"/>
              <a:gd name="connsiteY82" fmla="*/ 596815 h 764815"/>
              <a:gd name="connsiteX83" fmla="*/ 1067108 w 1145117"/>
              <a:gd name="connsiteY83" fmla="*/ 369817 h 764815"/>
              <a:gd name="connsiteX84" fmla="*/ 1062071 w 1145117"/>
              <a:gd name="connsiteY84" fmla="*/ 361902 h 764815"/>
              <a:gd name="connsiteX85" fmla="*/ 1032929 w 1145117"/>
              <a:gd name="connsiteY85" fmla="*/ 326647 h 764815"/>
              <a:gd name="connsiteX86" fmla="*/ 707328 w 1145117"/>
              <a:gd name="connsiteY86" fmla="*/ 326647 h 764815"/>
              <a:gd name="connsiteX87" fmla="*/ 675308 w 1145117"/>
              <a:gd name="connsiteY87" fmla="*/ 613003 h 764815"/>
              <a:gd name="connsiteX88" fmla="*/ 802670 w 1145117"/>
              <a:gd name="connsiteY88" fmla="*/ 486014 h 764815"/>
              <a:gd name="connsiteX89" fmla="*/ 833971 w 1145117"/>
              <a:gd name="connsiteY89" fmla="*/ 486014 h 764815"/>
              <a:gd name="connsiteX90" fmla="*/ 880023 w 1145117"/>
              <a:gd name="connsiteY90" fmla="*/ 532061 h 764815"/>
              <a:gd name="connsiteX91" fmla="*/ 931471 w 1145117"/>
              <a:gd name="connsiteY91" fmla="*/ 480618 h 764815"/>
              <a:gd name="connsiteX92" fmla="*/ 915281 w 1145117"/>
              <a:gd name="connsiteY92" fmla="*/ 459033 h 764815"/>
              <a:gd name="connsiteX93" fmla="*/ 937588 w 1145117"/>
              <a:gd name="connsiteY93" fmla="*/ 436729 h 764815"/>
              <a:gd name="connsiteX94" fmla="*/ 984719 w 1145117"/>
              <a:gd name="connsiteY94" fmla="*/ 436729 h 764815"/>
              <a:gd name="connsiteX95" fmla="*/ 1007385 w 1145117"/>
              <a:gd name="connsiteY95" fmla="*/ 459033 h 764815"/>
              <a:gd name="connsiteX96" fmla="*/ 1007385 w 1145117"/>
              <a:gd name="connsiteY96" fmla="*/ 506519 h 764815"/>
              <a:gd name="connsiteX97" fmla="*/ 984719 w 1145117"/>
              <a:gd name="connsiteY97" fmla="*/ 528823 h 764815"/>
              <a:gd name="connsiteX98" fmla="*/ 963132 w 1145117"/>
              <a:gd name="connsiteY98" fmla="*/ 512275 h 764815"/>
              <a:gd name="connsiteX99" fmla="*/ 895853 w 1145117"/>
              <a:gd name="connsiteY99" fmla="*/ 579547 h 764815"/>
              <a:gd name="connsiteX100" fmla="*/ 880023 w 1145117"/>
              <a:gd name="connsiteY100" fmla="*/ 586382 h 764815"/>
              <a:gd name="connsiteX101" fmla="*/ 864552 w 1145117"/>
              <a:gd name="connsiteY101" fmla="*/ 579547 h 764815"/>
              <a:gd name="connsiteX102" fmla="*/ 818140 w 1145117"/>
              <a:gd name="connsiteY102" fmla="*/ 533500 h 764815"/>
              <a:gd name="connsiteX103" fmla="*/ 703371 w 1145117"/>
              <a:gd name="connsiteY103" fmla="*/ 648618 h 764815"/>
              <a:gd name="connsiteX104" fmla="*/ 707328 w 1145117"/>
              <a:gd name="connsiteY104" fmla="*/ 652216 h 764815"/>
              <a:gd name="connsiteX105" fmla="*/ 971407 w 1145117"/>
              <a:gd name="connsiteY105" fmla="*/ 696464 h 764815"/>
              <a:gd name="connsiteX106" fmla="*/ 1001628 w 1145117"/>
              <a:gd name="connsiteY106" fmla="*/ 706537 h 764815"/>
              <a:gd name="connsiteX107" fmla="*/ 991555 w 1145117"/>
              <a:gd name="connsiteY107" fmla="*/ 736396 h 764815"/>
              <a:gd name="connsiteX108" fmla="*/ 869949 w 1145117"/>
              <a:gd name="connsiteY108" fmla="*/ 764815 h 764815"/>
              <a:gd name="connsiteX109" fmla="*/ 675308 w 1145117"/>
              <a:gd name="connsiteY109" fmla="*/ 684233 h 764815"/>
              <a:gd name="connsiteX110" fmla="*/ 626737 w 1145117"/>
              <a:gd name="connsiteY110" fmla="*/ 618040 h 764815"/>
              <a:gd name="connsiteX111" fmla="*/ 572411 w 1145117"/>
              <a:gd name="connsiteY111" fmla="*/ 640704 h 764815"/>
              <a:gd name="connsiteX112" fmla="*/ 518444 w 1145117"/>
              <a:gd name="connsiteY112" fmla="*/ 618040 h 764815"/>
              <a:gd name="connsiteX113" fmla="*/ 274872 w 1145117"/>
              <a:gd name="connsiteY113" fmla="*/ 764456 h 764815"/>
              <a:gd name="connsiteX114" fmla="*/ 0 w 1145117"/>
              <a:gd name="connsiteY114" fmla="*/ 489611 h 764815"/>
              <a:gd name="connsiteX115" fmla="*/ 37417 w 1145117"/>
              <a:gd name="connsiteY115" fmla="*/ 350750 h 764815"/>
              <a:gd name="connsiteX116" fmla="*/ 38857 w 1145117"/>
              <a:gd name="connsiteY116" fmla="*/ 347513 h 764815"/>
              <a:gd name="connsiteX117" fmla="*/ 178091 w 1145117"/>
              <a:gd name="connsiteY117" fmla="*/ 130587 h 764815"/>
              <a:gd name="connsiteX118" fmla="*/ 304734 w 1145117"/>
              <a:gd name="connsiteY118" fmla="*/ 61156 h 764815"/>
              <a:gd name="connsiteX119" fmla="*/ 492539 w 1145117"/>
              <a:gd name="connsiteY119" fmla="*/ 61156 h 764815"/>
              <a:gd name="connsiteX120" fmla="*/ 572770 w 1145117"/>
              <a:gd name="connsiteY120" fmla="*/ 0 h 76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145117" h="764815">
                <a:moveTo>
                  <a:pt x="1048678" y="645265"/>
                </a:moveTo>
                <a:cubicBezTo>
                  <a:pt x="1054339" y="645354"/>
                  <a:pt x="1059955" y="647592"/>
                  <a:pt x="1064235" y="651889"/>
                </a:cubicBezTo>
                <a:cubicBezTo>
                  <a:pt x="1072794" y="660483"/>
                  <a:pt x="1072794" y="674806"/>
                  <a:pt x="1063878" y="683400"/>
                </a:cubicBezTo>
                <a:cubicBezTo>
                  <a:pt x="1059599" y="687697"/>
                  <a:pt x="1053893" y="690204"/>
                  <a:pt x="1048187" y="690204"/>
                </a:cubicBezTo>
                <a:cubicBezTo>
                  <a:pt x="1042481" y="690204"/>
                  <a:pt x="1036775" y="688055"/>
                  <a:pt x="1032496" y="683758"/>
                </a:cubicBezTo>
                <a:cubicBezTo>
                  <a:pt x="1023937" y="675165"/>
                  <a:pt x="1023937" y="661199"/>
                  <a:pt x="1032496" y="652247"/>
                </a:cubicBezTo>
                <a:lnTo>
                  <a:pt x="1032853" y="651531"/>
                </a:lnTo>
                <a:cubicBezTo>
                  <a:pt x="1037311" y="647234"/>
                  <a:pt x="1043016" y="645175"/>
                  <a:pt x="1048678" y="645265"/>
                </a:cubicBezTo>
                <a:close/>
                <a:moveTo>
                  <a:pt x="572411" y="533500"/>
                </a:moveTo>
                <a:cubicBezTo>
                  <a:pt x="555141" y="533500"/>
                  <a:pt x="541110" y="547530"/>
                  <a:pt x="541110" y="564798"/>
                </a:cubicBezTo>
                <a:cubicBezTo>
                  <a:pt x="541110" y="582066"/>
                  <a:pt x="555141" y="596096"/>
                  <a:pt x="572411" y="596096"/>
                </a:cubicBezTo>
                <a:cubicBezTo>
                  <a:pt x="589680" y="596096"/>
                  <a:pt x="603711" y="582066"/>
                  <a:pt x="603711" y="564798"/>
                </a:cubicBezTo>
                <a:cubicBezTo>
                  <a:pt x="603711" y="547530"/>
                  <a:pt x="589680" y="533500"/>
                  <a:pt x="572411" y="533500"/>
                </a:cubicBezTo>
                <a:close/>
                <a:moveTo>
                  <a:pt x="274872" y="259016"/>
                </a:moveTo>
                <a:cubicBezTo>
                  <a:pt x="147870" y="259016"/>
                  <a:pt x="44613" y="362622"/>
                  <a:pt x="44613" y="489611"/>
                </a:cubicBezTo>
                <a:cubicBezTo>
                  <a:pt x="44613" y="536018"/>
                  <a:pt x="58644" y="579907"/>
                  <a:pt x="82390" y="616241"/>
                </a:cubicBezTo>
                <a:lnTo>
                  <a:pt x="212630" y="486014"/>
                </a:lnTo>
                <a:cubicBezTo>
                  <a:pt x="216948" y="481697"/>
                  <a:pt x="222704" y="479539"/>
                  <a:pt x="228461" y="479539"/>
                </a:cubicBezTo>
                <a:cubicBezTo>
                  <a:pt x="234577" y="479539"/>
                  <a:pt x="239974" y="481697"/>
                  <a:pt x="244291" y="486014"/>
                </a:cubicBezTo>
                <a:lnTo>
                  <a:pt x="290343" y="532061"/>
                </a:lnTo>
                <a:lnTo>
                  <a:pt x="342151" y="480618"/>
                </a:lnTo>
                <a:cubicBezTo>
                  <a:pt x="332437" y="478100"/>
                  <a:pt x="325242" y="469466"/>
                  <a:pt x="325242" y="459033"/>
                </a:cubicBezTo>
                <a:cubicBezTo>
                  <a:pt x="325242" y="446802"/>
                  <a:pt x="335315" y="436729"/>
                  <a:pt x="347908" y="436729"/>
                </a:cubicBezTo>
                <a:lnTo>
                  <a:pt x="395039" y="436729"/>
                </a:lnTo>
                <a:cubicBezTo>
                  <a:pt x="407631" y="436729"/>
                  <a:pt x="417345" y="446802"/>
                  <a:pt x="417345" y="459033"/>
                </a:cubicBezTo>
                <a:lnTo>
                  <a:pt x="417345" y="506519"/>
                </a:lnTo>
                <a:cubicBezTo>
                  <a:pt x="417345" y="518751"/>
                  <a:pt x="407631" y="528823"/>
                  <a:pt x="395039" y="528823"/>
                </a:cubicBezTo>
                <a:cubicBezTo>
                  <a:pt x="384965" y="528823"/>
                  <a:pt x="375971" y="521629"/>
                  <a:pt x="373452" y="512275"/>
                </a:cubicBezTo>
                <a:lnTo>
                  <a:pt x="306173" y="579547"/>
                </a:lnTo>
                <a:cubicBezTo>
                  <a:pt x="297538" y="588181"/>
                  <a:pt x="283147" y="588181"/>
                  <a:pt x="274513" y="579547"/>
                </a:cubicBezTo>
                <a:lnTo>
                  <a:pt x="228461" y="533500"/>
                </a:lnTo>
                <a:lnTo>
                  <a:pt x="110813" y="651136"/>
                </a:lnTo>
                <a:cubicBezTo>
                  <a:pt x="152547" y="693586"/>
                  <a:pt x="210831" y="719847"/>
                  <a:pt x="274872" y="719847"/>
                </a:cubicBezTo>
                <a:cubicBezTo>
                  <a:pt x="402235" y="719847"/>
                  <a:pt x="505491" y="616601"/>
                  <a:pt x="505491" y="489611"/>
                </a:cubicBezTo>
                <a:cubicBezTo>
                  <a:pt x="505491" y="362622"/>
                  <a:pt x="402235" y="259016"/>
                  <a:pt x="274872" y="259016"/>
                </a:cubicBezTo>
                <a:close/>
                <a:moveTo>
                  <a:pt x="526872" y="153987"/>
                </a:moveTo>
                <a:cubicBezTo>
                  <a:pt x="532562" y="153987"/>
                  <a:pt x="538252" y="156476"/>
                  <a:pt x="542519" y="160388"/>
                </a:cubicBezTo>
                <a:cubicBezTo>
                  <a:pt x="546430" y="164299"/>
                  <a:pt x="548920" y="170345"/>
                  <a:pt x="548920" y="176034"/>
                </a:cubicBezTo>
                <a:cubicBezTo>
                  <a:pt x="548920" y="181724"/>
                  <a:pt x="546430" y="187769"/>
                  <a:pt x="542519" y="191681"/>
                </a:cubicBezTo>
                <a:cubicBezTo>
                  <a:pt x="538252" y="195948"/>
                  <a:pt x="532562" y="198081"/>
                  <a:pt x="526872" y="198081"/>
                </a:cubicBezTo>
                <a:cubicBezTo>
                  <a:pt x="521183" y="198081"/>
                  <a:pt x="515493" y="195948"/>
                  <a:pt x="511226" y="191681"/>
                </a:cubicBezTo>
                <a:cubicBezTo>
                  <a:pt x="506959" y="187769"/>
                  <a:pt x="504825" y="181724"/>
                  <a:pt x="504825" y="176034"/>
                </a:cubicBezTo>
                <a:cubicBezTo>
                  <a:pt x="504825" y="170345"/>
                  <a:pt x="506959" y="164299"/>
                  <a:pt x="511226" y="160388"/>
                </a:cubicBezTo>
                <a:cubicBezTo>
                  <a:pt x="515493" y="156476"/>
                  <a:pt x="521183" y="153987"/>
                  <a:pt x="526872" y="153987"/>
                </a:cubicBezTo>
                <a:close/>
                <a:moveTo>
                  <a:pt x="572770" y="44608"/>
                </a:moveTo>
                <a:cubicBezTo>
                  <a:pt x="551543" y="44608"/>
                  <a:pt x="534274" y="61876"/>
                  <a:pt x="534274" y="83461"/>
                </a:cubicBezTo>
                <a:cubicBezTo>
                  <a:pt x="534274" y="95692"/>
                  <a:pt x="524200" y="105765"/>
                  <a:pt x="511968" y="105765"/>
                </a:cubicBezTo>
                <a:lnTo>
                  <a:pt x="304734" y="105765"/>
                </a:lnTo>
                <a:cubicBezTo>
                  <a:pt x="268396" y="105765"/>
                  <a:pt x="235297" y="124112"/>
                  <a:pt x="215509" y="154690"/>
                </a:cubicBezTo>
                <a:lnTo>
                  <a:pt x="161901" y="238510"/>
                </a:lnTo>
                <a:cubicBezTo>
                  <a:pt x="196440" y="223041"/>
                  <a:pt x="234577" y="214407"/>
                  <a:pt x="274872" y="214407"/>
                </a:cubicBezTo>
                <a:cubicBezTo>
                  <a:pt x="371293" y="214407"/>
                  <a:pt x="456202" y="264412"/>
                  <a:pt x="505491" y="339238"/>
                </a:cubicBezTo>
                <a:lnTo>
                  <a:pt x="505491" y="252540"/>
                </a:lnTo>
                <a:cubicBezTo>
                  <a:pt x="505491" y="240309"/>
                  <a:pt x="515206" y="230236"/>
                  <a:pt x="527798" y="230236"/>
                </a:cubicBezTo>
                <a:cubicBezTo>
                  <a:pt x="540030" y="230236"/>
                  <a:pt x="550104" y="240309"/>
                  <a:pt x="550104" y="252540"/>
                </a:cubicBezTo>
                <a:lnTo>
                  <a:pt x="550104" y="489611"/>
                </a:lnTo>
                <a:cubicBezTo>
                  <a:pt x="550104" y="490331"/>
                  <a:pt x="550104" y="491050"/>
                  <a:pt x="550104" y="492130"/>
                </a:cubicBezTo>
                <a:cubicBezTo>
                  <a:pt x="556940" y="489971"/>
                  <a:pt x="564855" y="488892"/>
                  <a:pt x="572411" y="488892"/>
                </a:cubicBezTo>
                <a:cubicBezTo>
                  <a:pt x="580326" y="488892"/>
                  <a:pt x="587881" y="489971"/>
                  <a:pt x="595077" y="492130"/>
                </a:cubicBezTo>
                <a:cubicBezTo>
                  <a:pt x="595077" y="491050"/>
                  <a:pt x="595077" y="490331"/>
                  <a:pt x="595077" y="489611"/>
                </a:cubicBezTo>
                <a:lnTo>
                  <a:pt x="595077" y="176634"/>
                </a:lnTo>
                <a:cubicBezTo>
                  <a:pt x="595077" y="164403"/>
                  <a:pt x="604791" y="154330"/>
                  <a:pt x="617023" y="154330"/>
                </a:cubicBezTo>
                <a:cubicBezTo>
                  <a:pt x="629616" y="154330"/>
                  <a:pt x="639689" y="164403"/>
                  <a:pt x="639689" y="176634"/>
                </a:cubicBezTo>
                <a:lnTo>
                  <a:pt x="639689" y="338879"/>
                </a:lnTo>
                <a:cubicBezTo>
                  <a:pt x="649763" y="323410"/>
                  <a:pt x="661636" y="308660"/>
                  <a:pt x="675308" y="294990"/>
                </a:cubicBezTo>
                <a:cubicBezTo>
                  <a:pt x="758417" y="211889"/>
                  <a:pt x="881822" y="193182"/>
                  <a:pt x="982920" y="238510"/>
                </a:cubicBezTo>
                <a:lnTo>
                  <a:pt x="929313" y="154690"/>
                </a:lnTo>
                <a:cubicBezTo>
                  <a:pt x="909884" y="124112"/>
                  <a:pt x="876425" y="105765"/>
                  <a:pt x="840087" y="105765"/>
                </a:cubicBezTo>
                <a:lnTo>
                  <a:pt x="633573" y="105765"/>
                </a:lnTo>
                <a:cubicBezTo>
                  <a:pt x="621341" y="105765"/>
                  <a:pt x="611267" y="95692"/>
                  <a:pt x="611267" y="83461"/>
                </a:cubicBezTo>
                <a:cubicBezTo>
                  <a:pt x="611267" y="61876"/>
                  <a:pt x="593997" y="44608"/>
                  <a:pt x="572770" y="44608"/>
                </a:cubicBezTo>
                <a:close/>
                <a:moveTo>
                  <a:pt x="572770" y="0"/>
                </a:moveTo>
                <a:cubicBezTo>
                  <a:pt x="610907" y="0"/>
                  <a:pt x="643287" y="25902"/>
                  <a:pt x="653001" y="61156"/>
                </a:cubicBezTo>
                <a:lnTo>
                  <a:pt x="840087" y="61156"/>
                </a:lnTo>
                <a:cubicBezTo>
                  <a:pt x="891895" y="61156"/>
                  <a:pt x="939027" y="87058"/>
                  <a:pt x="967090" y="130587"/>
                </a:cubicBezTo>
                <a:lnTo>
                  <a:pt x="1099129" y="337440"/>
                </a:lnTo>
                <a:cubicBezTo>
                  <a:pt x="1100568" y="338879"/>
                  <a:pt x="1101647" y="340677"/>
                  <a:pt x="1102367" y="342476"/>
                </a:cubicBezTo>
                <a:lnTo>
                  <a:pt x="1105965" y="347513"/>
                </a:lnTo>
                <a:cubicBezTo>
                  <a:pt x="1106324" y="348592"/>
                  <a:pt x="1107044" y="349311"/>
                  <a:pt x="1107044" y="350031"/>
                </a:cubicBezTo>
                <a:cubicBezTo>
                  <a:pt x="1125033" y="380249"/>
                  <a:pt x="1137266" y="414425"/>
                  <a:pt x="1142302" y="450040"/>
                </a:cubicBezTo>
                <a:cubicBezTo>
                  <a:pt x="1150577" y="507239"/>
                  <a:pt x="1140504" y="566956"/>
                  <a:pt x="1113520" y="617680"/>
                </a:cubicBezTo>
                <a:cubicBezTo>
                  <a:pt x="1107764" y="628472"/>
                  <a:pt x="1094452" y="632789"/>
                  <a:pt x="1083299" y="627033"/>
                </a:cubicBezTo>
                <a:cubicBezTo>
                  <a:pt x="1072505" y="620918"/>
                  <a:pt x="1068188" y="607607"/>
                  <a:pt x="1073944" y="596815"/>
                </a:cubicBezTo>
                <a:cubicBezTo>
                  <a:pt x="1112441" y="523427"/>
                  <a:pt x="1108483" y="437808"/>
                  <a:pt x="1067108" y="369817"/>
                </a:cubicBezTo>
                <a:lnTo>
                  <a:pt x="1062071" y="361902"/>
                </a:lnTo>
                <a:cubicBezTo>
                  <a:pt x="1053797" y="349671"/>
                  <a:pt x="1044082" y="337440"/>
                  <a:pt x="1032929" y="326647"/>
                </a:cubicBezTo>
                <a:cubicBezTo>
                  <a:pt x="942984" y="236711"/>
                  <a:pt x="796913" y="236711"/>
                  <a:pt x="707328" y="326647"/>
                </a:cubicBezTo>
                <a:cubicBezTo>
                  <a:pt x="629256" y="404352"/>
                  <a:pt x="618822" y="524147"/>
                  <a:pt x="675308" y="613003"/>
                </a:cubicBezTo>
                <a:lnTo>
                  <a:pt x="802670" y="486014"/>
                </a:lnTo>
                <a:cubicBezTo>
                  <a:pt x="810945" y="477380"/>
                  <a:pt x="825336" y="477380"/>
                  <a:pt x="833971" y="486014"/>
                </a:cubicBezTo>
                <a:lnTo>
                  <a:pt x="880023" y="532061"/>
                </a:lnTo>
                <a:lnTo>
                  <a:pt x="931471" y="480618"/>
                </a:lnTo>
                <a:cubicBezTo>
                  <a:pt x="922117" y="478100"/>
                  <a:pt x="915281" y="469466"/>
                  <a:pt x="915281" y="459033"/>
                </a:cubicBezTo>
                <a:cubicBezTo>
                  <a:pt x="915281" y="446802"/>
                  <a:pt x="925355" y="436729"/>
                  <a:pt x="937588" y="436729"/>
                </a:cubicBezTo>
                <a:lnTo>
                  <a:pt x="984719" y="436729"/>
                </a:lnTo>
                <a:cubicBezTo>
                  <a:pt x="997311" y="436729"/>
                  <a:pt x="1007385" y="446802"/>
                  <a:pt x="1007385" y="459033"/>
                </a:cubicBezTo>
                <a:lnTo>
                  <a:pt x="1007385" y="506519"/>
                </a:lnTo>
                <a:cubicBezTo>
                  <a:pt x="1007385" y="518751"/>
                  <a:pt x="997311" y="528823"/>
                  <a:pt x="984719" y="528823"/>
                </a:cubicBezTo>
                <a:cubicBezTo>
                  <a:pt x="974285" y="528823"/>
                  <a:pt x="965650" y="521629"/>
                  <a:pt x="963132" y="512275"/>
                </a:cubicBezTo>
                <a:lnTo>
                  <a:pt x="895853" y="579547"/>
                </a:lnTo>
                <a:cubicBezTo>
                  <a:pt x="891536" y="583864"/>
                  <a:pt x="886139" y="586382"/>
                  <a:pt x="880023" y="586382"/>
                </a:cubicBezTo>
                <a:cubicBezTo>
                  <a:pt x="873906" y="586382"/>
                  <a:pt x="868510" y="583864"/>
                  <a:pt x="864552" y="579547"/>
                </a:cubicBezTo>
                <a:lnTo>
                  <a:pt x="818140" y="533500"/>
                </a:lnTo>
                <a:lnTo>
                  <a:pt x="703371" y="648618"/>
                </a:lnTo>
                <a:cubicBezTo>
                  <a:pt x="704810" y="649697"/>
                  <a:pt x="705529" y="651136"/>
                  <a:pt x="707328" y="652216"/>
                </a:cubicBezTo>
                <a:cubicBezTo>
                  <a:pt x="776766" y="722006"/>
                  <a:pt x="883261" y="739993"/>
                  <a:pt x="971407" y="696464"/>
                </a:cubicBezTo>
                <a:cubicBezTo>
                  <a:pt x="982560" y="690708"/>
                  <a:pt x="995872" y="695385"/>
                  <a:pt x="1001628" y="706537"/>
                </a:cubicBezTo>
                <a:cubicBezTo>
                  <a:pt x="1007025" y="717689"/>
                  <a:pt x="1002348" y="730999"/>
                  <a:pt x="991555" y="736396"/>
                </a:cubicBezTo>
                <a:cubicBezTo>
                  <a:pt x="952698" y="755462"/>
                  <a:pt x="911324" y="764815"/>
                  <a:pt x="869949" y="764815"/>
                </a:cubicBezTo>
                <a:cubicBezTo>
                  <a:pt x="798712" y="764815"/>
                  <a:pt x="728195" y="736755"/>
                  <a:pt x="675308" y="684233"/>
                </a:cubicBezTo>
                <a:cubicBezTo>
                  <a:pt x="655520" y="664087"/>
                  <a:pt x="639330" y="641783"/>
                  <a:pt x="626737" y="618040"/>
                </a:cubicBezTo>
                <a:cubicBezTo>
                  <a:pt x="613066" y="632070"/>
                  <a:pt x="593638" y="640704"/>
                  <a:pt x="572411" y="640704"/>
                </a:cubicBezTo>
                <a:cubicBezTo>
                  <a:pt x="551184" y="640704"/>
                  <a:pt x="532115" y="632070"/>
                  <a:pt x="518444" y="618040"/>
                </a:cubicBezTo>
                <a:cubicBezTo>
                  <a:pt x="472032" y="705098"/>
                  <a:pt x="380288" y="764456"/>
                  <a:pt x="274872" y="764456"/>
                </a:cubicBezTo>
                <a:cubicBezTo>
                  <a:pt x="123405" y="764456"/>
                  <a:pt x="0" y="641063"/>
                  <a:pt x="0" y="489611"/>
                </a:cubicBezTo>
                <a:cubicBezTo>
                  <a:pt x="0" y="438887"/>
                  <a:pt x="13312" y="391761"/>
                  <a:pt x="37417" y="350750"/>
                </a:cubicBezTo>
                <a:cubicBezTo>
                  <a:pt x="38137" y="349671"/>
                  <a:pt x="38497" y="348952"/>
                  <a:pt x="38857" y="347513"/>
                </a:cubicBezTo>
                <a:lnTo>
                  <a:pt x="178091" y="130587"/>
                </a:lnTo>
                <a:cubicBezTo>
                  <a:pt x="205795" y="87058"/>
                  <a:pt x="253286" y="61156"/>
                  <a:pt x="304734" y="61156"/>
                </a:cubicBezTo>
                <a:lnTo>
                  <a:pt x="492539" y="61156"/>
                </a:lnTo>
                <a:cubicBezTo>
                  <a:pt x="502253" y="25902"/>
                  <a:pt x="534634" y="0"/>
                  <a:pt x="572770" y="0"/>
                </a:cubicBezTo>
                <a:close/>
              </a:path>
            </a:pathLst>
          </a:custGeom>
          <a:solidFill>
            <a:schemeClr val="accent1"/>
          </a:solidFill>
          <a:ln>
            <a:noFill/>
          </a:ln>
          <a:effectLst/>
        </p:spPr>
        <p:txBody>
          <a:bodyPr wrap="square" anchor="ctr">
            <a:noAutofit/>
          </a:bodyPr>
          <a:lstStyle/>
          <a:p>
            <a:pPr defTabSz="554437">
              <a:defRPr/>
            </a:pPr>
            <a:endParaRPr lang="en-US" sz="900">
              <a:solidFill>
                <a:srgbClr val="494949"/>
              </a:solidFill>
              <a:latin typeface="Roboto Condensed Light" panose="02000000000000000000" pitchFamily="2" charset="0"/>
              <a:ea typeface="+mn-lt"/>
              <a:cs typeface="+mn-lt"/>
            </a:endParaRPr>
          </a:p>
        </p:txBody>
      </p:sp>
      <p:pic>
        <p:nvPicPr>
          <p:cNvPr id="34" name="Picture 33">
            <a:extLst>
              <a:ext uri="{FF2B5EF4-FFF2-40B4-BE49-F238E27FC236}">
                <a16:creationId xmlns:a16="http://schemas.microsoft.com/office/drawing/2014/main" id="{0BE7F23F-1D56-C172-5712-0274748BB39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00956" y="2178172"/>
            <a:ext cx="1920406" cy="4133446"/>
          </a:xfrm>
          <a:prstGeom prst="rect">
            <a:avLst/>
          </a:prstGeom>
        </p:spPr>
      </p:pic>
    </p:spTree>
    <p:extLst>
      <p:ext uri="{BB962C8B-B14F-4D97-AF65-F5344CB8AC3E}">
        <p14:creationId xmlns:p14="http://schemas.microsoft.com/office/powerpoint/2010/main" val="30604827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6D115-92C7-EAD6-AD3B-5BDFFF2A4FFF}"/>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106E7457-BE24-BBA1-24EF-E2BBBFAFECF8}"/>
              </a:ext>
            </a:extLst>
          </p:cNvPr>
          <p:cNvSpPr>
            <a:spLocks noGrp="1"/>
          </p:cNvSpPr>
          <p:nvPr>
            <p:ph type="title"/>
          </p:nvPr>
        </p:nvSpPr>
        <p:spPr>
          <a:xfrm>
            <a:off x="307229" y="434772"/>
            <a:ext cx="10774188" cy="503971"/>
          </a:xfrm>
        </p:spPr>
        <p:txBody>
          <a:bodyPr/>
          <a:lstStyle/>
          <a:p>
            <a:pPr defTabSz="914309"/>
            <a:r>
              <a:rPr lang="en-US" sz="3200">
                <a:solidFill>
                  <a:schemeClr val="accent1"/>
                </a:solidFill>
              </a:rPr>
              <a:t>Sample template: Proof of concept</a:t>
            </a:r>
          </a:p>
        </p:txBody>
      </p:sp>
      <p:sp>
        <p:nvSpPr>
          <p:cNvPr id="4" name="TextBox 3">
            <a:extLst>
              <a:ext uri="{FF2B5EF4-FFF2-40B4-BE49-F238E27FC236}">
                <a16:creationId xmlns:a16="http://schemas.microsoft.com/office/drawing/2014/main" id="{8593FF86-CC2B-2CB6-C733-A67E6FEAB9E9}"/>
              </a:ext>
            </a:extLst>
          </p:cNvPr>
          <p:cNvSpPr txBox="1">
            <a:spLocks/>
          </p:cNvSpPr>
          <p:nvPr/>
        </p:nvSpPr>
        <p:spPr>
          <a:xfrm>
            <a:off x="307228" y="938742"/>
            <a:ext cx="11142616" cy="369332"/>
          </a:xfrm>
          <a:prstGeom prst="rect">
            <a:avLst/>
          </a:prstGeom>
          <a:noFill/>
        </p:spPr>
        <p:txBody>
          <a:bodyPr wrap="square">
            <a:spAutoFit/>
          </a:bodyPr>
          <a:lstStyle/>
          <a:p>
            <a:pPr defTabSz="914400"/>
            <a:r>
              <a:rPr lang="en-US" sz="1800">
                <a:solidFill>
                  <a:srgbClr val="494949"/>
                </a:solidFill>
                <a:latin typeface="Exo" pitchFamily="2" charset="0"/>
                <a:ea typeface="+mn-lt"/>
                <a:cs typeface="+mn-lt"/>
              </a:rPr>
              <a:t>Below is an example of a </a:t>
            </a:r>
            <a:r>
              <a:rPr lang="en-US" sz="1800" b="1">
                <a:solidFill>
                  <a:srgbClr val="494949"/>
                </a:solidFill>
                <a:latin typeface="Exo" pitchFamily="2" charset="0"/>
                <a:ea typeface="+mn-lt"/>
                <a:cs typeface="+mn-lt"/>
              </a:rPr>
              <a:t>POC template</a:t>
            </a:r>
            <a:r>
              <a:rPr lang="en-US" sz="1800">
                <a:solidFill>
                  <a:srgbClr val="494949"/>
                </a:solidFill>
                <a:latin typeface="Exo" pitchFamily="2" charset="0"/>
                <a:ea typeface="+mn-lt"/>
                <a:cs typeface="+mn-lt"/>
              </a:rPr>
              <a:t>. Use this template to keep POC details concise and consistent:</a:t>
            </a:r>
          </a:p>
        </p:txBody>
      </p:sp>
      <p:graphicFrame>
        <p:nvGraphicFramePr>
          <p:cNvPr id="2" name="Table 1">
            <a:extLst>
              <a:ext uri="{FF2B5EF4-FFF2-40B4-BE49-F238E27FC236}">
                <a16:creationId xmlns:a16="http://schemas.microsoft.com/office/drawing/2014/main" id="{A0033401-8D0B-E985-2C7C-0B8A85443B87}"/>
              </a:ext>
            </a:extLst>
          </p:cNvPr>
          <p:cNvGraphicFramePr>
            <a:graphicFrameLocks/>
          </p:cNvGraphicFramePr>
          <p:nvPr>
            <p:extLst>
              <p:ext uri="{D42A27DB-BD31-4B8C-83A1-F6EECF244321}">
                <p14:modId xmlns:p14="http://schemas.microsoft.com/office/powerpoint/2010/main" val="2270233472"/>
              </p:ext>
            </p:extLst>
          </p:nvPr>
        </p:nvGraphicFramePr>
        <p:xfrm>
          <a:off x="412004" y="1854994"/>
          <a:ext cx="8374761" cy="3926679"/>
        </p:xfrm>
        <a:graphic>
          <a:graphicData uri="http://schemas.openxmlformats.org/drawingml/2006/table">
            <a:tbl>
              <a:tblPr firstRow="1">
                <a:tableStyleId>{793D81CF-94F2-401A-BA57-92F5A7B2D0C5}</a:tableStyleId>
              </a:tblPr>
              <a:tblGrid>
                <a:gridCol w="2562689">
                  <a:extLst>
                    <a:ext uri="{9D8B030D-6E8A-4147-A177-3AD203B41FA5}">
                      <a16:colId xmlns:a16="http://schemas.microsoft.com/office/drawing/2014/main" val="374118768"/>
                    </a:ext>
                  </a:extLst>
                </a:gridCol>
                <a:gridCol w="5812072">
                  <a:extLst>
                    <a:ext uri="{9D8B030D-6E8A-4147-A177-3AD203B41FA5}">
                      <a16:colId xmlns:a16="http://schemas.microsoft.com/office/drawing/2014/main" val="911258742"/>
                    </a:ext>
                  </a:extLst>
                </a:gridCol>
              </a:tblGrid>
              <a:tr h="327739">
                <a:tc>
                  <a:txBody>
                    <a:bodyPr/>
                    <a:lstStyle/>
                    <a:p>
                      <a:pPr marL="0" marR="0" algn="ctr" fontAlgn="t">
                        <a:buFontTx/>
                      </a:pPr>
                      <a:r>
                        <a:rPr lang="en-US" sz="1200" b="1">
                          <a:solidFill>
                            <a:schemeClr val="bg1"/>
                          </a:solidFill>
                          <a:effectLst/>
                          <a:latin typeface="Montserrat" panose="00000500000000000000" pitchFamily="2" charset="0"/>
                          <a:ea typeface="+mn-lt"/>
                          <a:cs typeface="+mn-lt"/>
                        </a:rPr>
                        <a:t>POC Element</a:t>
                      </a:r>
                    </a:p>
                  </a:txBody>
                  <a:tcPr marL="50800" marR="50800" marT="50800" marB="50800" anchor="ctr">
                    <a:solidFill>
                      <a:schemeClr val="accent1">
                        <a:lumMod val="75000"/>
                      </a:schemeClr>
                    </a:solidFill>
                  </a:tcPr>
                </a:tc>
                <a:tc>
                  <a:txBody>
                    <a:bodyPr/>
                    <a:lstStyle/>
                    <a:p>
                      <a:pPr marL="0" marR="0" algn="ctr" fontAlgn="t">
                        <a:buFontTx/>
                      </a:pPr>
                      <a:r>
                        <a:rPr lang="en-US" sz="1200" b="1">
                          <a:solidFill>
                            <a:schemeClr val="bg1"/>
                          </a:solidFill>
                          <a:effectLst/>
                          <a:latin typeface="Montserrat" panose="00000500000000000000" pitchFamily="2" charset="0"/>
                          <a:ea typeface="+mn-lt"/>
                          <a:cs typeface="+mn-lt"/>
                        </a:rPr>
                        <a:t>Details</a:t>
                      </a:r>
                    </a:p>
                  </a:txBody>
                  <a:tcPr marL="50800" marR="50800" marT="50800" marB="50800" anchor="ctr">
                    <a:solidFill>
                      <a:schemeClr val="accent1">
                        <a:lumMod val="75000"/>
                      </a:schemeClr>
                    </a:solidFill>
                  </a:tcPr>
                </a:tc>
                <a:extLst>
                  <a:ext uri="{0D108BD9-81ED-4DB2-BD59-A6C34878D82A}">
                    <a16:rowId xmlns:a16="http://schemas.microsoft.com/office/drawing/2014/main" val="1355413541"/>
                  </a:ext>
                </a:extLst>
              </a:tr>
              <a:tr h="531802">
                <a:tc>
                  <a:txBody>
                    <a:bodyPr/>
                    <a:lstStyle/>
                    <a:p>
                      <a:pPr marL="0" marR="0" algn="l" fontAlgn="t">
                        <a:buFontTx/>
                      </a:pPr>
                      <a:r>
                        <a:rPr lang="en-US" sz="1000" b="1">
                          <a:effectLst/>
                          <a:latin typeface="Montserrat" panose="00000500000000000000" pitchFamily="2" charset="0"/>
                          <a:ea typeface="+mn-lt"/>
                          <a:cs typeface="+mn-lt"/>
                        </a:rPr>
                        <a:t>1. Objectives &amp; Scope</a:t>
                      </a:r>
                      <a:endParaRPr lang="en-US" sz="1000">
                        <a:effectLst/>
                        <a:latin typeface="Montserrat" panose="00000500000000000000" pitchFamily="2" charset="0"/>
                        <a:ea typeface="+mn-lt"/>
                        <a:cs typeface="+mn-lt"/>
                      </a:endParaRPr>
                    </a:p>
                  </a:txBody>
                  <a:tcPr marL="50800" marR="50800" marT="50800" marB="50800" anchor="ctr"/>
                </a:tc>
                <a:tc>
                  <a:txBody>
                    <a:bodyPr/>
                    <a:lstStyle/>
                    <a:p>
                      <a:pPr marL="171450" marR="0" indent="-171450" fontAlgn="t">
                        <a:buFont typeface="Arial" panose="020B0604020202020204" pitchFamily="34" charset="0"/>
                        <a:buChar char="•"/>
                      </a:pPr>
                      <a:r>
                        <a:rPr lang="en-US" sz="1100">
                          <a:effectLst/>
                          <a:latin typeface="+mn-lt"/>
                          <a:ea typeface="+mn-lt"/>
                          <a:cs typeface="+mn-lt"/>
                        </a:rPr>
                        <a:t>What functionality are we testing? </a:t>
                      </a:r>
                    </a:p>
                    <a:p>
                      <a:pPr marL="171450" marR="0" indent="-171450" fontAlgn="t">
                        <a:buFont typeface="Arial" panose="020B0604020202020204" pitchFamily="34" charset="0"/>
                        <a:buChar char="•"/>
                      </a:pPr>
                      <a:r>
                        <a:rPr lang="en-US" sz="1100">
                          <a:effectLst/>
                          <a:latin typeface="+mn-lt"/>
                          <a:ea typeface="+mn-lt"/>
                          <a:cs typeface="+mn-lt"/>
                        </a:rPr>
                        <a:t>Which business problem or CX metric are we aiming to affect?</a:t>
                      </a:r>
                    </a:p>
                  </a:txBody>
                  <a:tcPr marL="50800" marR="50800" marT="50800" marB="50800" anchor="ctr"/>
                </a:tc>
                <a:extLst>
                  <a:ext uri="{0D108BD9-81ED-4DB2-BD59-A6C34878D82A}">
                    <a16:rowId xmlns:a16="http://schemas.microsoft.com/office/drawing/2014/main" val="2612749007"/>
                  </a:ext>
                </a:extLst>
              </a:tr>
              <a:tr h="735866">
                <a:tc>
                  <a:txBody>
                    <a:bodyPr/>
                    <a:lstStyle/>
                    <a:p>
                      <a:pPr marL="0" marR="0" algn="l" fontAlgn="t">
                        <a:buFontTx/>
                      </a:pPr>
                      <a:r>
                        <a:rPr lang="en-US" sz="1000" b="1">
                          <a:effectLst/>
                          <a:latin typeface="Montserrat" panose="00000500000000000000" pitchFamily="2" charset="0"/>
                          <a:ea typeface="+mn-lt"/>
                          <a:cs typeface="+mn-lt"/>
                        </a:rPr>
                        <a:t>2. Data &amp; Environment</a:t>
                      </a:r>
                      <a:endParaRPr lang="en-US" sz="1000">
                        <a:effectLst/>
                        <a:latin typeface="Montserrat" panose="00000500000000000000" pitchFamily="2" charset="0"/>
                        <a:ea typeface="+mn-lt"/>
                        <a:cs typeface="+mn-lt"/>
                      </a:endParaRPr>
                    </a:p>
                  </a:txBody>
                  <a:tcPr marL="50800" marR="50800" marT="50800" marB="50800" anchor="ctr"/>
                </a:tc>
                <a:tc>
                  <a:txBody>
                    <a:bodyPr/>
                    <a:lstStyle/>
                    <a:p>
                      <a:pPr marL="171450" marR="0" indent="-171450" fontAlgn="t">
                        <a:buFont typeface="Arial" panose="020B0604020202020204" pitchFamily="34" charset="0"/>
                        <a:buChar char="•"/>
                      </a:pPr>
                      <a:r>
                        <a:rPr lang="en-US" sz="1100">
                          <a:effectLst/>
                          <a:latin typeface="+mn-lt"/>
                          <a:ea typeface="+mn-lt"/>
                          <a:cs typeface="+mn-lt"/>
                        </a:rPr>
                        <a:t>Data sources (e.g. CRM, call transcripts)? </a:t>
                      </a:r>
                    </a:p>
                    <a:p>
                      <a:pPr marL="171450" marR="0" indent="-171450" fontAlgn="t">
                        <a:buFont typeface="Arial" panose="020B0604020202020204" pitchFamily="34" charset="0"/>
                        <a:buChar char="•"/>
                      </a:pPr>
                      <a:r>
                        <a:rPr lang="en-US" sz="1100">
                          <a:effectLst/>
                          <a:latin typeface="+mn-lt"/>
                          <a:ea typeface="+mn-lt"/>
                          <a:cs typeface="+mn-lt"/>
                        </a:rPr>
                        <a:t>Sample size or pilot group? </a:t>
                      </a:r>
                    </a:p>
                    <a:p>
                      <a:pPr marL="171450" marR="0" indent="-171450" fontAlgn="t">
                        <a:buFont typeface="Arial" panose="020B0604020202020204" pitchFamily="34" charset="0"/>
                        <a:buChar char="•"/>
                      </a:pPr>
                      <a:r>
                        <a:rPr lang="en-US" sz="1100">
                          <a:effectLst/>
                          <a:latin typeface="+mn-lt"/>
                          <a:ea typeface="+mn-lt"/>
                          <a:cs typeface="+mn-lt"/>
                        </a:rPr>
                        <a:t>Any special compliance considerations?</a:t>
                      </a:r>
                    </a:p>
                  </a:txBody>
                  <a:tcPr marL="50800" marR="50800" marT="50800" marB="50800" anchor="ctr"/>
                </a:tc>
                <a:extLst>
                  <a:ext uri="{0D108BD9-81ED-4DB2-BD59-A6C34878D82A}">
                    <a16:rowId xmlns:a16="http://schemas.microsoft.com/office/drawing/2014/main" val="230535672"/>
                  </a:ext>
                </a:extLst>
              </a:tr>
              <a:tr h="531802">
                <a:tc>
                  <a:txBody>
                    <a:bodyPr/>
                    <a:lstStyle/>
                    <a:p>
                      <a:pPr marL="0" marR="0" algn="l" fontAlgn="t">
                        <a:buFontTx/>
                      </a:pPr>
                      <a:r>
                        <a:rPr lang="en-US" sz="1000" b="1">
                          <a:effectLst/>
                          <a:latin typeface="Montserrat" panose="00000500000000000000" pitchFamily="2" charset="0"/>
                          <a:ea typeface="+mn-lt"/>
                          <a:cs typeface="+mn-lt"/>
                        </a:rPr>
                        <a:t>3. Success Criteria</a:t>
                      </a:r>
                      <a:endParaRPr lang="en-US" sz="1000">
                        <a:effectLst/>
                        <a:latin typeface="Montserrat" panose="00000500000000000000" pitchFamily="2" charset="0"/>
                        <a:ea typeface="+mn-lt"/>
                        <a:cs typeface="+mn-lt"/>
                      </a:endParaRPr>
                    </a:p>
                  </a:txBody>
                  <a:tcPr marL="50800" marR="50800" marT="50800" marB="50800" anchor="ctr"/>
                </a:tc>
                <a:tc>
                  <a:txBody>
                    <a:bodyPr/>
                    <a:lstStyle/>
                    <a:p>
                      <a:pPr marL="171450" marR="0" indent="-171450" fontAlgn="t">
                        <a:buFont typeface="Arial" panose="020B0604020202020204" pitchFamily="34" charset="0"/>
                        <a:buChar char="•"/>
                      </a:pPr>
                      <a:r>
                        <a:rPr lang="en-US" sz="1100">
                          <a:effectLst/>
                          <a:latin typeface="+mn-lt"/>
                          <a:ea typeface="+mn-lt"/>
                          <a:cs typeface="+mn-lt"/>
                        </a:rPr>
                        <a:t>Key metrics or KPIs (model accuracy, user satisfaction, reduction in wait times) </a:t>
                      </a:r>
                    </a:p>
                    <a:p>
                      <a:pPr marL="171450" marR="0" indent="-171450" fontAlgn="t">
                        <a:buFont typeface="Arial" panose="020B0604020202020204" pitchFamily="34" charset="0"/>
                        <a:buChar char="•"/>
                      </a:pPr>
                      <a:r>
                        <a:rPr lang="en-US" sz="1100">
                          <a:effectLst/>
                          <a:latin typeface="+mn-lt"/>
                          <a:ea typeface="+mn-lt"/>
                          <a:cs typeface="+mn-lt"/>
                        </a:rPr>
                        <a:t>Threshold for success vs. partial success</a:t>
                      </a:r>
                    </a:p>
                  </a:txBody>
                  <a:tcPr marL="50800" marR="50800" marT="50800" marB="50800" anchor="ctr"/>
                </a:tc>
                <a:extLst>
                  <a:ext uri="{0D108BD9-81ED-4DB2-BD59-A6C34878D82A}">
                    <a16:rowId xmlns:a16="http://schemas.microsoft.com/office/drawing/2014/main" val="2956836573"/>
                  </a:ext>
                </a:extLst>
              </a:tr>
              <a:tr h="735866">
                <a:tc>
                  <a:txBody>
                    <a:bodyPr/>
                    <a:lstStyle/>
                    <a:p>
                      <a:pPr marL="0" marR="0" algn="l" fontAlgn="t">
                        <a:buFontTx/>
                      </a:pPr>
                      <a:r>
                        <a:rPr lang="en-US" sz="1000" b="1">
                          <a:effectLst/>
                          <a:latin typeface="Montserrat" panose="00000500000000000000" pitchFamily="2" charset="0"/>
                          <a:ea typeface="+mn-lt"/>
                          <a:cs typeface="+mn-lt"/>
                        </a:rPr>
                        <a:t>4. Roles &amp; Team</a:t>
                      </a:r>
                      <a:endParaRPr lang="en-US" sz="1000">
                        <a:effectLst/>
                        <a:latin typeface="Montserrat" panose="00000500000000000000" pitchFamily="2" charset="0"/>
                        <a:ea typeface="+mn-lt"/>
                        <a:cs typeface="+mn-lt"/>
                      </a:endParaRPr>
                    </a:p>
                  </a:txBody>
                  <a:tcPr marL="50800" marR="50800" marT="50800" marB="50800" anchor="ctr"/>
                </a:tc>
                <a:tc>
                  <a:txBody>
                    <a:bodyPr/>
                    <a:lstStyle/>
                    <a:p>
                      <a:pPr marL="171450" marR="0" indent="-171450" fontAlgn="t">
                        <a:buFont typeface="Arial" panose="020B0604020202020204" pitchFamily="34" charset="0"/>
                        <a:buChar char="•"/>
                      </a:pPr>
                      <a:r>
                        <a:rPr lang="en-US" sz="1100">
                          <a:effectLst/>
                          <a:latin typeface="+mn-lt"/>
                          <a:ea typeface="+mn-lt"/>
                          <a:cs typeface="+mn-lt"/>
                        </a:rPr>
                        <a:t>POC lead</a:t>
                      </a:r>
                    </a:p>
                    <a:p>
                      <a:pPr marL="171450" marR="0" indent="-171450" fontAlgn="t">
                        <a:buFont typeface="Arial" panose="020B0604020202020204" pitchFamily="34" charset="0"/>
                        <a:buChar char="•"/>
                      </a:pPr>
                      <a:r>
                        <a:rPr lang="en-US" sz="1100">
                          <a:effectLst/>
                          <a:latin typeface="+mn-lt"/>
                          <a:ea typeface="+mn-lt"/>
                          <a:cs typeface="+mn-lt"/>
                        </a:rPr>
                        <a:t>Data scientist, domain expert </a:t>
                      </a:r>
                    </a:p>
                    <a:p>
                      <a:pPr marL="171450" marR="0" indent="-171450" fontAlgn="t">
                        <a:buFont typeface="Arial" panose="020B0604020202020204" pitchFamily="34" charset="0"/>
                        <a:buChar char="•"/>
                      </a:pPr>
                      <a:r>
                        <a:rPr lang="en-US" sz="1100">
                          <a:effectLst/>
                          <a:latin typeface="+mn-lt"/>
                          <a:ea typeface="+mn-lt"/>
                          <a:cs typeface="+mn-lt"/>
                        </a:rPr>
                        <a:t>Pilot users (e.g. 10 agents)</a:t>
                      </a:r>
                    </a:p>
                  </a:txBody>
                  <a:tcPr marL="50800" marR="50800" marT="50800" marB="50800" anchor="ctr"/>
                </a:tc>
                <a:extLst>
                  <a:ext uri="{0D108BD9-81ED-4DB2-BD59-A6C34878D82A}">
                    <a16:rowId xmlns:a16="http://schemas.microsoft.com/office/drawing/2014/main" val="1235815349"/>
                  </a:ext>
                </a:extLst>
              </a:tr>
              <a:tr h="531802">
                <a:tc>
                  <a:txBody>
                    <a:bodyPr/>
                    <a:lstStyle/>
                    <a:p>
                      <a:pPr marL="0" marR="0" algn="l" fontAlgn="t">
                        <a:buFontTx/>
                      </a:pPr>
                      <a:r>
                        <a:rPr lang="en-US" sz="1000" b="1">
                          <a:effectLst/>
                          <a:latin typeface="Montserrat" panose="00000500000000000000" pitchFamily="2" charset="0"/>
                          <a:ea typeface="+mn-lt"/>
                          <a:cs typeface="+mn-lt"/>
                        </a:rPr>
                        <a:t>5. Timeline &amp; Milestones</a:t>
                      </a:r>
                      <a:endParaRPr lang="en-US" sz="1000">
                        <a:effectLst/>
                        <a:latin typeface="Montserrat" panose="00000500000000000000" pitchFamily="2" charset="0"/>
                        <a:ea typeface="+mn-lt"/>
                        <a:cs typeface="+mn-lt"/>
                      </a:endParaRPr>
                    </a:p>
                  </a:txBody>
                  <a:tcPr marL="50800" marR="50800" marT="50800" marB="50800" anchor="ctr"/>
                </a:tc>
                <a:tc>
                  <a:txBody>
                    <a:bodyPr/>
                    <a:lstStyle/>
                    <a:p>
                      <a:pPr marL="171450" marR="0" indent="-171450" fontAlgn="t">
                        <a:buFont typeface="Arial" panose="020B0604020202020204" pitchFamily="34" charset="0"/>
                        <a:buChar char="•"/>
                      </a:pPr>
                      <a:r>
                        <a:rPr lang="en-US" sz="1100">
                          <a:effectLst/>
                          <a:latin typeface="+mn-lt"/>
                          <a:ea typeface="+mn-lt"/>
                          <a:cs typeface="+mn-lt"/>
                        </a:rPr>
                        <a:t>Start/end dates (4-8 weeks recommended) </a:t>
                      </a:r>
                    </a:p>
                    <a:p>
                      <a:pPr marL="171450" marR="0" indent="-171450" fontAlgn="t">
                        <a:buFont typeface="Arial" panose="020B0604020202020204" pitchFamily="34" charset="0"/>
                        <a:buChar char="•"/>
                      </a:pPr>
                      <a:r>
                        <a:rPr lang="en-US" sz="1100">
                          <a:effectLst/>
                          <a:latin typeface="+mn-lt"/>
                          <a:ea typeface="+mn-lt"/>
                          <a:cs typeface="+mn-lt"/>
                        </a:rPr>
                        <a:t>Interim checkpoints for feedback</a:t>
                      </a:r>
                    </a:p>
                  </a:txBody>
                  <a:tcPr marL="50800" marR="50800" marT="50800" marB="50800" anchor="ctr"/>
                </a:tc>
                <a:extLst>
                  <a:ext uri="{0D108BD9-81ED-4DB2-BD59-A6C34878D82A}">
                    <a16:rowId xmlns:a16="http://schemas.microsoft.com/office/drawing/2014/main" val="2095098254"/>
                  </a:ext>
                </a:extLst>
              </a:tr>
              <a:tr h="531802">
                <a:tc>
                  <a:txBody>
                    <a:bodyPr/>
                    <a:lstStyle/>
                    <a:p>
                      <a:pPr marL="0" marR="0" algn="l" fontAlgn="t">
                        <a:buFontTx/>
                      </a:pPr>
                      <a:r>
                        <a:rPr lang="en-US" sz="1000" b="1">
                          <a:effectLst/>
                          <a:latin typeface="Montserrat" panose="00000500000000000000" pitchFamily="2" charset="0"/>
                          <a:ea typeface="+mn-lt"/>
                          <a:cs typeface="+mn-lt"/>
                        </a:rPr>
                        <a:t>6. Evaluation &amp; Outcomes</a:t>
                      </a:r>
                      <a:endParaRPr lang="en-US" sz="1000">
                        <a:effectLst/>
                        <a:latin typeface="Montserrat" panose="00000500000000000000" pitchFamily="2" charset="0"/>
                        <a:ea typeface="+mn-lt"/>
                        <a:cs typeface="+mn-lt"/>
                      </a:endParaRPr>
                    </a:p>
                  </a:txBody>
                  <a:tcPr marL="50800" marR="50800" marT="50800" marB="50800" anchor="ctr"/>
                </a:tc>
                <a:tc>
                  <a:txBody>
                    <a:bodyPr/>
                    <a:lstStyle/>
                    <a:p>
                      <a:pPr marL="171450" marR="0" indent="-171450" fontAlgn="t">
                        <a:buFont typeface="Arial" panose="020B0604020202020204" pitchFamily="34" charset="0"/>
                        <a:buChar char="•"/>
                      </a:pPr>
                      <a:r>
                        <a:rPr lang="en-US" sz="1100" dirty="0">
                          <a:effectLst/>
                          <a:latin typeface="+mn-lt"/>
                          <a:ea typeface="+mn-lt"/>
                          <a:cs typeface="+mn-lt"/>
                        </a:rPr>
                        <a:t>How will results be measured and reported? </a:t>
                      </a:r>
                    </a:p>
                    <a:p>
                      <a:pPr marL="171450" marR="0" indent="-171450" fontAlgn="t">
                        <a:buFont typeface="Arial" panose="020B0604020202020204" pitchFamily="34" charset="0"/>
                        <a:buChar char="•"/>
                      </a:pPr>
                      <a:r>
                        <a:rPr lang="en-US" sz="1100" dirty="0">
                          <a:effectLst/>
                          <a:latin typeface="+mn-lt"/>
                          <a:ea typeface="+mn-lt"/>
                          <a:cs typeface="+mn-lt"/>
                        </a:rPr>
                        <a:t>Criteria for scaling or pausing</a:t>
                      </a:r>
                    </a:p>
                  </a:txBody>
                  <a:tcPr marL="50800" marR="50800" marT="50800" marB="50800" anchor="ctr"/>
                </a:tc>
                <a:extLst>
                  <a:ext uri="{0D108BD9-81ED-4DB2-BD59-A6C34878D82A}">
                    <a16:rowId xmlns:a16="http://schemas.microsoft.com/office/drawing/2014/main" val="2808339793"/>
                  </a:ext>
                </a:extLst>
              </a:tr>
            </a:tbl>
          </a:graphicData>
        </a:graphic>
      </p:graphicFrame>
      <p:sp>
        <p:nvSpPr>
          <p:cNvPr id="7" name="Rectangle 6">
            <a:extLst>
              <a:ext uri="{FF2B5EF4-FFF2-40B4-BE49-F238E27FC236}">
                <a16:creationId xmlns:a16="http://schemas.microsoft.com/office/drawing/2014/main" id="{DC05A899-FD5D-E251-C5A9-96DE84F12548}"/>
              </a:ext>
            </a:extLst>
          </p:cNvPr>
          <p:cNvSpPr>
            <a:spLocks/>
          </p:cNvSpPr>
          <p:nvPr/>
        </p:nvSpPr>
        <p:spPr>
          <a:xfrm>
            <a:off x="9106694" y="1854998"/>
            <a:ext cx="2674891" cy="3926674"/>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r>
              <a:rPr lang="en-US" sz="1300" b="1">
                <a:solidFill>
                  <a:srgbClr val="FFFFFF"/>
                </a:solidFill>
                <a:ea typeface="+mn-lt"/>
                <a:cs typeface="+mn-lt"/>
              </a:rPr>
              <a:t>Info-Tech Insight</a:t>
            </a:r>
          </a:p>
          <a:p>
            <a:pPr defTabSz="554437">
              <a:spcBef>
                <a:spcPts val="800"/>
              </a:spcBef>
            </a:pPr>
            <a:r>
              <a:rPr lang="en-US" sz="1300">
                <a:solidFill>
                  <a:srgbClr val="FFFFFF"/>
                </a:solidFill>
                <a:ea typeface="+mn-lt"/>
                <a:cs typeface="+mn-lt"/>
              </a:rPr>
              <a:t>A </a:t>
            </a:r>
            <a:r>
              <a:rPr lang="en-US" sz="1300" b="1">
                <a:solidFill>
                  <a:srgbClr val="FFFFFF"/>
                </a:solidFill>
                <a:ea typeface="+mn-lt"/>
                <a:cs typeface="+mn-lt"/>
              </a:rPr>
              <a:t>POC plan</a:t>
            </a:r>
            <a:r>
              <a:rPr lang="en-US" sz="1300">
                <a:solidFill>
                  <a:srgbClr val="FFFFFF"/>
                </a:solidFill>
                <a:ea typeface="+mn-lt"/>
                <a:cs typeface="+mn-lt"/>
              </a:rPr>
              <a:t> gives your AI project an </a:t>
            </a:r>
            <a:r>
              <a:rPr lang="en-US" sz="1300" b="1">
                <a:solidFill>
                  <a:srgbClr val="FFFFFF"/>
                </a:solidFill>
                <a:ea typeface="+mn-lt"/>
                <a:cs typeface="+mn-lt"/>
              </a:rPr>
              <a:t>Agile testbed</a:t>
            </a:r>
            <a:r>
              <a:rPr lang="en-US" sz="1300">
                <a:solidFill>
                  <a:srgbClr val="FFFFFF"/>
                </a:solidFill>
                <a:ea typeface="+mn-lt"/>
                <a:cs typeface="+mn-lt"/>
              </a:rPr>
              <a:t> to validate real-world assumptions around </a:t>
            </a:r>
            <a:r>
              <a:rPr lang="en-US" sz="1300" b="1">
                <a:solidFill>
                  <a:srgbClr val="FFFFFF"/>
                </a:solidFill>
                <a:ea typeface="+mn-lt"/>
                <a:cs typeface="+mn-lt"/>
              </a:rPr>
              <a:t>data</a:t>
            </a:r>
            <a:r>
              <a:rPr lang="en-US" sz="1300">
                <a:solidFill>
                  <a:srgbClr val="FFFFFF"/>
                </a:solidFill>
                <a:ea typeface="+mn-lt"/>
                <a:cs typeface="+mn-lt"/>
              </a:rPr>
              <a:t>, </a:t>
            </a:r>
            <a:r>
              <a:rPr lang="en-US" sz="1300" b="1">
                <a:solidFill>
                  <a:srgbClr val="FFFFFF"/>
                </a:solidFill>
                <a:ea typeface="+mn-lt"/>
                <a:cs typeface="+mn-lt"/>
              </a:rPr>
              <a:t>technology</a:t>
            </a:r>
            <a:r>
              <a:rPr lang="en-US" sz="1300">
                <a:solidFill>
                  <a:srgbClr val="FFFFFF"/>
                </a:solidFill>
                <a:ea typeface="+mn-lt"/>
                <a:cs typeface="+mn-lt"/>
              </a:rPr>
              <a:t>, and </a:t>
            </a:r>
            <a:r>
              <a:rPr lang="en-US" sz="1300" b="1">
                <a:solidFill>
                  <a:srgbClr val="FFFFFF"/>
                </a:solidFill>
                <a:ea typeface="+mn-lt"/>
                <a:cs typeface="+mn-lt"/>
              </a:rPr>
              <a:t>human adoption</a:t>
            </a:r>
            <a:r>
              <a:rPr lang="en-US" sz="1300">
                <a:solidFill>
                  <a:srgbClr val="FFFFFF"/>
                </a:solidFill>
                <a:ea typeface="+mn-lt"/>
                <a:cs typeface="+mn-lt"/>
              </a:rPr>
              <a:t>. By focusing on </a:t>
            </a:r>
            <a:r>
              <a:rPr lang="en-US" sz="1300" b="1">
                <a:solidFill>
                  <a:srgbClr val="FFFFFF"/>
                </a:solidFill>
                <a:ea typeface="+mn-lt"/>
                <a:cs typeface="+mn-lt"/>
              </a:rPr>
              <a:t>clear objectives</a:t>
            </a:r>
            <a:r>
              <a:rPr lang="en-US" sz="1300">
                <a:solidFill>
                  <a:srgbClr val="FFFFFF"/>
                </a:solidFill>
                <a:ea typeface="+mn-lt"/>
                <a:cs typeface="+mn-lt"/>
              </a:rPr>
              <a:t>, </a:t>
            </a:r>
            <a:r>
              <a:rPr lang="en-US" sz="1300" b="1">
                <a:solidFill>
                  <a:srgbClr val="FFFFFF"/>
                </a:solidFill>
                <a:ea typeface="+mn-lt"/>
                <a:cs typeface="+mn-lt"/>
              </a:rPr>
              <a:t>representative data</a:t>
            </a:r>
            <a:r>
              <a:rPr lang="en-US" sz="1300">
                <a:solidFill>
                  <a:srgbClr val="FFFFFF"/>
                </a:solidFill>
                <a:ea typeface="+mn-lt"/>
                <a:cs typeface="+mn-lt"/>
              </a:rPr>
              <a:t>, and </a:t>
            </a:r>
            <a:r>
              <a:rPr lang="en-US" sz="1300" b="1">
                <a:solidFill>
                  <a:srgbClr val="FFFFFF"/>
                </a:solidFill>
                <a:ea typeface="+mn-lt"/>
                <a:cs typeface="+mn-lt"/>
              </a:rPr>
              <a:t>measurable KPIs</a:t>
            </a:r>
            <a:r>
              <a:rPr lang="en-US" sz="1300">
                <a:solidFill>
                  <a:srgbClr val="FFFFFF"/>
                </a:solidFill>
                <a:ea typeface="+mn-lt"/>
                <a:cs typeface="+mn-lt"/>
              </a:rPr>
              <a:t>, you create a </a:t>
            </a:r>
            <a:r>
              <a:rPr lang="en-US" sz="1300" b="1">
                <a:solidFill>
                  <a:srgbClr val="FFFFFF"/>
                </a:solidFill>
                <a:ea typeface="+mn-lt"/>
                <a:cs typeface="+mn-lt"/>
              </a:rPr>
              <a:t>low-risk</a:t>
            </a:r>
            <a:r>
              <a:rPr lang="en-US" sz="1300">
                <a:solidFill>
                  <a:srgbClr val="FFFFFF"/>
                </a:solidFill>
                <a:ea typeface="+mn-lt"/>
                <a:cs typeface="+mn-lt"/>
              </a:rPr>
              <a:t> environment to test </a:t>
            </a:r>
            <a:r>
              <a:rPr lang="en-US" sz="1300" b="1">
                <a:solidFill>
                  <a:srgbClr val="FFFFFF"/>
                </a:solidFill>
                <a:ea typeface="+mn-lt"/>
                <a:cs typeface="+mn-lt"/>
              </a:rPr>
              <a:t>Agent Assist</a:t>
            </a:r>
            <a:r>
              <a:rPr lang="en-US" sz="1300">
                <a:solidFill>
                  <a:srgbClr val="FFFFFF"/>
                </a:solidFill>
                <a:ea typeface="+mn-lt"/>
                <a:cs typeface="+mn-lt"/>
              </a:rPr>
              <a:t> (or any other AI-driven CX solution). The insights gleaned – both successes and shortcomings – will prove </a:t>
            </a:r>
            <a:r>
              <a:rPr lang="en-US" sz="1300" b="1">
                <a:solidFill>
                  <a:srgbClr val="FFFFFF"/>
                </a:solidFill>
                <a:ea typeface="+mn-lt"/>
                <a:cs typeface="+mn-lt"/>
              </a:rPr>
              <a:t>invaluable</a:t>
            </a:r>
            <a:r>
              <a:rPr lang="en-US" sz="1300">
                <a:solidFill>
                  <a:srgbClr val="FFFFFF"/>
                </a:solidFill>
                <a:ea typeface="+mn-lt"/>
                <a:cs typeface="+mn-lt"/>
              </a:rPr>
              <a:t> when scaling to full production.</a:t>
            </a:r>
          </a:p>
        </p:txBody>
      </p:sp>
      <p:sp>
        <p:nvSpPr>
          <p:cNvPr id="9" name="Rectangle 8">
            <a:extLst>
              <a:ext uri="{FF2B5EF4-FFF2-40B4-BE49-F238E27FC236}">
                <a16:creationId xmlns:a16="http://schemas.microsoft.com/office/drawing/2014/main" id="{CA64342A-7867-C454-B48C-ECA8175E14F9}"/>
              </a:ext>
              <a:ext uri="{C183D7F6-B498-43B3-948B-1728B52AA6E4}">
                <adec:decorative xmlns:adec="http://schemas.microsoft.com/office/drawing/2017/decorative" val="1"/>
              </a:ext>
            </a:extLst>
          </p:cNvPr>
          <p:cNvSpPr>
            <a:spLocks/>
          </p:cNvSpPr>
          <p:nvPr/>
        </p:nvSpPr>
        <p:spPr>
          <a:xfrm>
            <a:off x="9106694" y="1854993"/>
            <a:ext cx="2674891" cy="3926679"/>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300">
              <a:solidFill>
                <a:srgbClr val="2576B7"/>
              </a:solidFill>
              <a:ea typeface="+mn-lt"/>
              <a:cs typeface="+mn-lt"/>
            </a:endParaRPr>
          </a:p>
        </p:txBody>
      </p:sp>
    </p:spTree>
    <p:extLst>
      <p:ext uri="{BB962C8B-B14F-4D97-AF65-F5344CB8AC3E}">
        <p14:creationId xmlns:p14="http://schemas.microsoft.com/office/powerpoint/2010/main" val="15309304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38BF8-3C8C-926E-B994-47BA1A443332}"/>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9A453CEE-8C23-D1FD-974C-2C437ECF627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5668" y="51866"/>
            <a:ext cx="642486" cy="642486"/>
          </a:xfrm>
          <a:prstGeom prst="rect">
            <a:avLst/>
          </a:prstGeom>
        </p:spPr>
      </p:pic>
      <p:sp>
        <p:nvSpPr>
          <p:cNvPr id="8" name="Title 2">
            <a:extLst>
              <a:ext uri="{FF2B5EF4-FFF2-40B4-BE49-F238E27FC236}">
                <a16:creationId xmlns:a16="http://schemas.microsoft.com/office/drawing/2014/main" id="{9AC2844D-3C21-5CC9-D5F7-59C86D79F8A2}"/>
              </a:ext>
            </a:extLst>
          </p:cNvPr>
          <p:cNvSpPr>
            <a:spLocks noGrp="1"/>
          </p:cNvSpPr>
          <p:nvPr>
            <p:ph type="title"/>
          </p:nvPr>
        </p:nvSpPr>
        <p:spPr>
          <a:xfrm>
            <a:off x="307229" y="434772"/>
            <a:ext cx="10774188" cy="503971"/>
          </a:xfrm>
        </p:spPr>
        <p:txBody>
          <a:bodyPr/>
          <a:lstStyle/>
          <a:p>
            <a:pPr defTabSz="914309"/>
            <a:r>
              <a:rPr lang="en-US" sz="3200">
                <a:solidFill>
                  <a:schemeClr val="accent1"/>
                </a:solidFill>
              </a:rPr>
              <a:t>Completed example: Agent Assist</a:t>
            </a:r>
          </a:p>
        </p:txBody>
      </p:sp>
      <p:sp>
        <p:nvSpPr>
          <p:cNvPr id="4" name="TextBox 3">
            <a:extLst>
              <a:ext uri="{FF2B5EF4-FFF2-40B4-BE49-F238E27FC236}">
                <a16:creationId xmlns:a16="http://schemas.microsoft.com/office/drawing/2014/main" id="{1529663A-2461-4A67-D9ED-B7D946ED0419}"/>
              </a:ext>
            </a:extLst>
          </p:cNvPr>
          <p:cNvSpPr txBox="1">
            <a:spLocks/>
          </p:cNvSpPr>
          <p:nvPr/>
        </p:nvSpPr>
        <p:spPr>
          <a:xfrm>
            <a:off x="307228" y="938743"/>
            <a:ext cx="10418716" cy="646331"/>
          </a:xfrm>
          <a:prstGeom prst="rect">
            <a:avLst/>
          </a:prstGeom>
          <a:noFill/>
        </p:spPr>
        <p:txBody>
          <a:bodyPr wrap="square">
            <a:spAutoFit/>
          </a:bodyPr>
          <a:lstStyle/>
          <a:p>
            <a:pPr defTabSz="914400"/>
            <a:r>
              <a:rPr lang="en-US" sz="1800">
                <a:solidFill>
                  <a:srgbClr val="494949"/>
                </a:solidFill>
                <a:latin typeface="Exo" pitchFamily="2" charset="0"/>
                <a:ea typeface="+mn-lt"/>
                <a:cs typeface="+mn-lt"/>
              </a:rPr>
              <a:t>Below is how you might fill out the </a:t>
            </a:r>
            <a:r>
              <a:rPr lang="en-US" sz="1800" b="1">
                <a:solidFill>
                  <a:srgbClr val="494949"/>
                </a:solidFill>
                <a:latin typeface="Exo" pitchFamily="2" charset="0"/>
                <a:ea typeface="+mn-lt"/>
                <a:cs typeface="+mn-lt"/>
              </a:rPr>
              <a:t>POC template</a:t>
            </a:r>
            <a:r>
              <a:rPr lang="en-US" sz="1800">
                <a:solidFill>
                  <a:srgbClr val="494949"/>
                </a:solidFill>
                <a:latin typeface="Exo" pitchFamily="2" charset="0"/>
                <a:ea typeface="+mn-lt"/>
                <a:cs typeface="+mn-lt"/>
              </a:rPr>
              <a:t> for an AI-driven Agent Assist solution aimed at </a:t>
            </a:r>
            <a:r>
              <a:rPr lang="en-US" sz="1800" b="1">
                <a:solidFill>
                  <a:srgbClr val="494949"/>
                </a:solidFill>
                <a:latin typeface="Exo" pitchFamily="2" charset="0"/>
                <a:ea typeface="+mn-lt"/>
                <a:cs typeface="+mn-lt"/>
              </a:rPr>
              <a:t>improving handle times</a:t>
            </a:r>
            <a:r>
              <a:rPr lang="en-US" sz="1800">
                <a:solidFill>
                  <a:srgbClr val="494949"/>
                </a:solidFill>
                <a:latin typeface="Exo" pitchFamily="2" charset="0"/>
                <a:ea typeface="+mn-lt"/>
                <a:cs typeface="+mn-lt"/>
              </a:rPr>
              <a:t> and </a:t>
            </a:r>
            <a:r>
              <a:rPr lang="en-US" sz="1800" b="1">
                <a:solidFill>
                  <a:srgbClr val="494949"/>
                </a:solidFill>
                <a:latin typeface="Exo" pitchFamily="2" charset="0"/>
                <a:ea typeface="+mn-lt"/>
                <a:cs typeface="+mn-lt"/>
              </a:rPr>
              <a:t>agent satisfaction</a:t>
            </a:r>
            <a:r>
              <a:rPr lang="en-US" sz="1800">
                <a:solidFill>
                  <a:srgbClr val="494949"/>
                </a:solidFill>
                <a:latin typeface="Exo" pitchFamily="2" charset="0"/>
                <a:ea typeface="+mn-lt"/>
                <a:cs typeface="+mn-lt"/>
              </a:rPr>
              <a:t>.</a:t>
            </a:r>
          </a:p>
        </p:txBody>
      </p:sp>
      <p:graphicFrame>
        <p:nvGraphicFramePr>
          <p:cNvPr id="10" name="Table 9">
            <a:extLst>
              <a:ext uri="{FF2B5EF4-FFF2-40B4-BE49-F238E27FC236}">
                <a16:creationId xmlns:a16="http://schemas.microsoft.com/office/drawing/2014/main" id="{04E694D8-1447-F41A-D6CE-23AD1EF733D7}"/>
              </a:ext>
            </a:extLst>
          </p:cNvPr>
          <p:cNvGraphicFramePr>
            <a:graphicFrameLocks/>
          </p:cNvGraphicFramePr>
          <p:nvPr>
            <p:extLst>
              <p:ext uri="{D42A27DB-BD31-4B8C-83A1-F6EECF244321}">
                <p14:modId xmlns:p14="http://schemas.microsoft.com/office/powerpoint/2010/main" val="1233670516"/>
              </p:ext>
            </p:extLst>
          </p:nvPr>
        </p:nvGraphicFramePr>
        <p:xfrm>
          <a:off x="412744" y="1855199"/>
          <a:ext cx="8373670" cy="3931820"/>
        </p:xfrm>
        <a:graphic>
          <a:graphicData uri="http://schemas.openxmlformats.org/drawingml/2006/table">
            <a:tbl>
              <a:tblPr>
                <a:tableStyleId>{793D81CF-94F2-401A-BA57-92F5A7B2D0C5}</a:tableStyleId>
              </a:tblPr>
              <a:tblGrid>
                <a:gridCol w="2562355">
                  <a:extLst>
                    <a:ext uri="{9D8B030D-6E8A-4147-A177-3AD203B41FA5}">
                      <a16:colId xmlns:a16="http://schemas.microsoft.com/office/drawing/2014/main" val="374118768"/>
                    </a:ext>
                  </a:extLst>
                </a:gridCol>
                <a:gridCol w="5811315">
                  <a:extLst>
                    <a:ext uri="{9D8B030D-6E8A-4147-A177-3AD203B41FA5}">
                      <a16:colId xmlns:a16="http://schemas.microsoft.com/office/drawing/2014/main" val="911258742"/>
                    </a:ext>
                  </a:extLst>
                </a:gridCol>
              </a:tblGrid>
              <a:tr h="327696">
                <a:tc>
                  <a:txBody>
                    <a:bodyPr/>
                    <a:lstStyle/>
                    <a:p>
                      <a:pPr marL="0" marR="0" algn="ctr" fontAlgn="t">
                        <a:buFontTx/>
                      </a:pPr>
                      <a:r>
                        <a:rPr lang="en-US" sz="1100" b="1" dirty="0">
                          <a:solidFill>
                            <a:schemeClr val="bg1"/>
                          </a:solidFill>
                          <a:effectLst/>
                          <a:latin typeface="Montserrat" panose="00000500000000000000" pitchFamily="2" charset="0"/>
                          <a:ea typeface="+mn-lt"/>
                          <a:cs typeface="+mn-lt"/>
                        </a:rPr>
                        <a:t>POC Element</a:t>
                      </a:r>
                    </a:p>
                  </a:txBody>
                  <a:tcPr marL="50793" marR="50793" marT="50793" marB="50793" anchor="ctr">
                    <a:solidFill>
                      <a:schemeClr val="accent1">
                        <a:lumMod val="75000"/>
                      </a:schemeClr>
                    </a:solidFill>
                  </a:tcPr>
                </a:tc>
                <a:tc>
                  <a:txBody>
                    <a:bodyPr/>
                    <a:lstStyle/>
                    <a:p>
                      <a:pPr marL="0" marR="0" algn="ctr" fontAlgn="t">
                        <a:buFontTx/>
                      </a:pPr>
                      <a:r>
                        <a:rPr lang="en-US" sz="1100" b="1">
                          <a:solidFill>
                            <a:schemeClr val="bg1"/>
                          </a:solidFill>
                          <a:effectLst/>
                          <a:latin typeface="Montserrat" panose="00000500000000000000" pitchFamily="2" charset="0"/>
                          <a:ea typeface="+mn-lt"/>
                          <a:cs typeface="+mn-lt"/>
                        </a:rPr>
                        <a:t>Details</a:t>
                      </a:r>
                    </a:p>
                  </a:txBody>
                  <a:tcPr marL="50793" marR="50793" marT="50793" marB="50793" anchor="ctr">
                    <a:solidFill>
                      <a:schemeClr val="accent1">
                        <a:lumMod val="75000"/>
                      </a:schemeClr>
                    </a:solidFill>
                  </a:tcPr>
                </a:tc>
                <a:extLst>
                  <a:ext uri="{0D108BD9-81ED-4DB2-BD59-A6C34878D82A}">
                    <a16:rowId xmlns:a16="http://schemas.microsoft.com/office/drawing/2014/main" val="1355413541"/>
                  </a:ext>
                </a:extLst>
              </a:tr>
              <a:tr h="531733">
                <a:tc>
                  <a:txBody>
                    <a:bodyPr/>
                    <a:lstStyle/>
                    <a:p>
                      <a:pPr marL="0" marR="0" algn="l" fontAlgn="t">
                        <a:buFontTx/>
                      </a:pPr>
                      <a:r>
                        <a:rPr lang="en-US" sz="1000" b="1">
                          <a:effectLst/>
                          <a:latin typeface="Montserrat" panose="00000500000000000000" pitchFamily="2" charset="0"/>
                          <a:ea typeface="+mn-lt"/>
                          <a:cs typeface="+mn-lt"/>
                        </a:rPr>
                        <a:t>1. Objectives &amp; Scope</a:t>
                      </a:r>
                      <a:endParaRPr lang="en-US" sz="1000">
                        <a:effectLst/>
                        <a:latin typeface="Montserrat" panose="00000500000000000000" pitchFamily="2" charset="0"/>
                        <a:ea typeface="+mn-lt"/>
                        <a:cs typeface="+mn-lt"/>
                      </a:endParaRPr>
                    </a:p>
                  </a:txBody>
                  <a:tcPr marL="50793" marR="50793" marT="50793" marB="50793" anchor="ctr"/>
                </a:tc>
                <a:tc>
                  <a:txBody>
                    <a:bodyPr/>
                    <a:lstStyle/>
                    <a:p>
                      <a:pPr marL="171450" marR="0" indent="-171450" fontAlgn="t">
                        <a:buFont typeface="Arial" panose="020B0604020202020204" pitchFamily="34" charset="0"/>
                        <a:buChar char="•"/>
                      </a:pPr>
                      <a:r>
                        <a:rPr lang="en-US" sz="1100">
                          <a:effectLst/>
                          <a:latin typeface="+mn-lt"/>
                          <a:ea typeface="+mn-lt"/>
                          <a:cs typeface="+mn-lt"/>
                        </a:rPr>
                        <a:t>Test </a:t>
                      </a:r>
                      <a:r>
                        <a:rPr lang="en-US" sz="1100" b="1">
                          <a:effectLst/>
                          <a:latin typeface="+mn-lt"/>
                          <a:ea typeface="+mn-lt"/>
                          <a:cs typeface="+mn-lt"/>
                        </a:rPr>
                        <a:t>real-time</a:t>
                      </a:r>
                      <a:r>
                        <a:rPr lang="en-US" sz="1100">
                          <a:effectLst/>
                          <a:latin typeface="+mn-lt"/>
                          <a:ea typeface="+mn-lt"/>
                          <a:cs typeface="+mn-lt"/>
                        </a:rPr>
                        <a:t> call transcript analysis to deliver </a:t>
                      </a:r>
                      <a:r>
                        <a:rPr lang="en-US" sz="1100" b="1">
                          <a:effectLst/>
                          <a:latin typeface="+mn-lt"/>
                          <a:ea typeface="+mn-lt"/>
                          <a:cs typeface="+mn-lt"/>
                        </a:rPr>
                        <a:t>knowledge base suggestions</a:t>
                      </a:r>
                      <a:r>
                        <a:rPr lang="en-US" sz="1100">
                          <a:effectLst/>
                          <a:latin typeface="+mn-lt"/>
                          <a:ea typeface="+mn-lt"/>
                          <a:cs typeface="+mn-lt"/>
                        </a:rPr>
                        <a:t>.</a:t>
                      </a:r>
                    </a:p>
                    <a:p>
                      <a:pPr marL="171450" marR="0" indent="-171450" fontAlgn="t">
                        <a:buFont typeface="Arial" panose="020B0604020202020204" pitchFamily="34" charset="0"/>
                        <a:buChar char="•"/>
                      </a:pPr>
                      <a:r>
                        <a:rPr lang="en-US" sz="1100">
                          <a:effectLst/>
                          <a:latin typeface="+mn-lt"/>
                          <a:ea typeface="+mn-lt"/>
                          <a:cs typeface="+mn-lt"/>
                        </a:rPr>
                        <a:t>Focus on </a:t>
                      </a:r>
                      <a:r>
                        <a:rPr lang="en-US" sz="1100" b="1">
                          <a:effectLst/>
                          <a:latin typeface="+mn-lt"/>
                          <a:ea typeface="+mn-lt"/>
                          <a:cs typeface="+mn-lt"/>
                        </a:rPr>
                        <a:t>inbound</a:t>
                      </a:r>
                      <a:r>
                        <a:rPr lang="en-US" sz="1100">
                          <a:effectLst/>
                          <a:latin typeface="+mn-lt"/>
                          <a:ea typeface="+mn-lt"/>
                          <a:cs typeface="+mn-lt"/>
                        </a:rPr>
                        <a:t> claims calls for one product line.</a:t>
                      </a:r>
                    </a:p>
                  </a:txBody>
                  <a:tcPr marL="50793" marR="50793" marT="50793" marB="50793" anchor="ctr"/>
                </a:tc>
                <a:extLst>
                  <a:ext uri="{0D108BD9-81ED-4DB2-BD59-A6C34878D82A}">
                    <a16:rowId xmlns:a16="http://schemas.microsoft.com/office/drawing/2014/main" val="2612749007"/>
                  </a:ext>
                </a:extLst>
              </a:tr>
              <a:tr h="519486">
                <a:tc>
                  <a:txBody>
                    <a:bodyPr/>
                    <a:lstStyle/>
                    <a:p>
                      <a:pPr marL="0" marR="0" algn="l" fontAlgn="t">
                        <a:buFontTx/>
                      </a:pPr>
                      <a:r>
                        <a:rPr lang="en-US" sz="1000" b="1">
                          <a:effectLst/>
                          <a:latin typeface="Montserrat" panose="00000500000000000000" pitchFamily="2" charset="0"/>
                          <a:ea typeface="+mn-lt"/>
                          <a:cs typeface="+mn-lt"/>
                        </a:rPr>
                        <a:t>2. Data &amp; Environment</a:t>
                      </a:r>
                      <a:endParaRPr lang="en-US" sz="1000">
                        <a:effectLst/>
                        <a:latin typeface="Montserrat" panose="00000500000000000000" pitchFamily="2" charset="0"/>
                        <a:ea typeface="+mn-lt"/>
                        <a:cs typeface="+mn-lt"/>
                      </a:endParaRPr>
                    </a:p>
                  </a:txBody>
                  <a:tcPr marL="50793" marR="50793" marT="50793" marB="50793"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Data Sources:</a:t>
                      </a:r>
                      <a:r>
                        <a:rPr lang="en-US" sz="1100" b="0" dirty="0">
                          <a:effectLst/>
                          <a:latin typeface="+mn-lt"/>
                          <a:ea typeface="+mn-lt"/>
                          <a:cs typeface="+mn-lt"/>
                        </a:rPr>
                        <a:t> three</a:t>
                      </a:r>
                      <a:r>
                        <a:rPr lang="en-US" sz="1100" dirty="0">
                          <a:effectLst/>
                          <a:latin typeface="+mn-lt"/>
                          <a:ea typeface="+mn-lt"/>
                          <a:cs typeface="+mn-lt"/>
                        </a:rPr>
                        <a:t> months of archived call logs and real-time transcript feed in a </a:t>
                      </a:r>
                      <a:r>
                        <a:rPr lang="en-US" sz="1100" b="1" dirty="0">
                          <a:effectLst/>
                          <a:latin typeface="+mn-lt"/>
                          <a:ea typeface="+mn-lt"/>
                          <a:cs typeface="+mn-lt"/>
                        </a:rPr>
                        <a:t>sandbox environment</a:t>
                      </a:r>
                      <a:r>
                        <a:rPr lang="en-US" sz="1100" dirty="0">
                          <a:effectLst/>
                          <a:latin typeface="+mn-lt"/>
                          <a:ea typeface="+mn-lt"/>
                          <a:cs typeface="+mn-lt"/>
                        </a:rPr>
                        <a:t>. </a:t>
                      </a:r>
                    </a:p>
                    <a:p>
                      <a:pPr marL="171450" marR="0" indent="-171450" fontAlgn="t">
                        <a:buFont typeface="Arial" panose="020B0604020202020204" pitchFamily="34" charset="0"/>
                        <a:buChar char="•"/>
                      </a:pPr>
                      <a:r>
                        <a:rPr lang="en-US" sz="1100" dirty="0">
                          <a:effectLst/>
                          <a:latin typeface="+mn-lt"/>
                          <a:ea typeface="+mn-lt"/>
                          <a:cs typeface="+mn-lt"/>
                        </a:rPr>
                        <a:t>Pilot with </a:t>
                      </a:r>
                      <a:r>
                        <a:rPr lang="en-US" sz="1100" b="1" dirty="0">
                          <a:effectLst/>
                          <a:latin typeface="+mn-lt"/>
                          <a:ea typeface="+mn-lt"/>
                          <a:cs typeface="+mn-lt"/>
                        </a:rPr>
                        <a:t>ten agents</a:t>
                      </a:r>
                      <a:r>
                        <a:rPr lang="en-US" sz="1100" dirty="0">
                          <a:effectLst/>
                          <a:latin typeface="+mn-lt"/>
                          <a:ea typeface="+mn-lt"/>
                          <a:cs typeface="+mn-lt"/>
                        </a:rPr>
                        <a:t> handling </a:t>
                      </a:r>
                      <a:r>
                        <a:rPr lang="en-US" sz="1100" b="1" dirty="0">
                          <a:effectLst/>
                          <a:latin typeface="+mn-lt"/>
                          <a:ea typeface="+mn-lt"/>
                          <a:cs typeface="+mn-lt"/>
                        </a:rPr>
                        <a:t>~200</a:t>
                      </a:r>
                      <a:r>
                        <a:rPr lang="en-US" sz="1100" dirty="0">
                          <a:effectLst/>
                          <a:latin typeface="+mn-lt"/>
                          <a:ea typeface="+mn-lt"/>
                          <a:cs typeface="+mn-lt"/>
                        </a:rPr>
                        <a:t> calls/week. Include a scenario with typical claims queries.</a:t>
                      </a:r>
                    </a:p>
                  </a:txBody>
                  <a:tcPr marL="50793" marR="50793" marT="50793" marB="50793" anchor="ctr"/>
                </a:tc>
                <a:extLst>
                  <a:ext uri="{0D108BD9-81ED-4DB2-BD59-A6C34878D82A}">
                    <a16:rowId xmlns:a16="http://schemas.microsoft.com/office/drawing/2014/main" val="230535672"/>
                  </a:ext>
                </a:extLst>
              </a:tr>
              <a:tr h="604441">
                <a:tc>
                  <a:txBody>
                    <a:bodyPr/>
                    <a:lstStyle/>
                    <a:p>
                      <a:pPr marL="0" marR="0" algn="l" fontAlgn="t">
                        <a:buFontTx/>
                      </a:pPr>
                      <a:r>
                        <a:rPr lang="en-US" sz="1000" b="1">
                          <a:effectLst/>
                          <a:latin typeface="Montserrat" panose="00000500000000000000" pitchFamily="2" charset="0"/>
                          <a:ea typeface="+mn-lt"/>
                          <a:cs typeface="+mn-lt"/>
                        </a:rPr>
                        <a:t>3. Success Criteria</a:t>
                      </a:r>
                      <a:endParaRPr lang="en-US" sz="1000">
                        <a:effectLst/>
                        <a:latin typeface="Montserrat" panose="00000500000000000000" pitchFamily="2" charset="0"/>
                        <a:ea typeface="+mn-lt"/>
                        <a:cs typeface="+mn-lt"/>
                      </a:endParaRP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Average Handle Time</a:t>
                      </a:r>
                      <a:r>
                        <a:rPr lang="en-US" sz="1100">
                          <a:effectLst/>
                          <a:latin typeface="+mn-lt"/>
                          <a:ea typeface="+mn-lt"/>
                          <a:cs typeface="+mn-lt"/>
                        </a:rPr>
                        <a:t>: Aim for 10% to 15% reduction from baseline. </a:t>
                      </a:r>
                    </a:p>
                    <a:p>
                      <a:pPr marL="171450" marR="0" indent="-171450" fontAlgn="t">
                        <a:buFont typeface="Arial" panose="020B0604020202020204" pitchFamily="34" charset="0"/>
                        <a:buChar char="•"/>
                      </a:pPr>
                      <a:r>
                        <a:rPr lang="en-US" sz="1100" b="1">
                          <a:effectLst/>
                          <a:latin typeface="+mn-lt"/>
                          <a:ea typeface="+mn-lt"/>
                          <a:cs typeface="+mn-lt"/>
                        </a:rPr>
                        <a:t>Agent Satisfaction</a:t>
                      </a:r>
                      <a:r>
                        <a:rPr lang="en-US" sz="1100">
                          <a:effectLst/>
                          <a:latin typeface="+mn-lt"/>
                          <a:ea typeface="+mn-lt"/>
                          <a:cs typeface="+mn-lt"/>
                        </a:rPr>
                        <a:t>: 8/10 rating in post-POC survey. </a:t>
                      </a:r>
                    </a:p>
                    <a:p>
                      <a:pPr marL="171450" marR="0" indent="-171450" fontAlgn="t">
                        <a:buFont typeface="Arial" panose="020B0604020202020204" pitchFamily="34" charset="0"/>
                        <a:buChar char="•"/>
                      </a:pPr>
                      <a:r>
                        <a:rPr lang="en-US" sz="1100" b="1">
                          <a:effectLst/>
                          <a:latin typeface="+mn-lt"/>
                          <a:ea typeface="+mn-lt"/>
                          <a:cs typeface="+mn-lt"/>
                        </a:rPr>
                        <a:t>Model Accuracy</a:t>
                      </a:r>
                      <a:r>
                        <a:rPr lang="en-US" sz="1100">
                          <a:effectLst/>
                          <a:latin typeface="+mn-lt"/>
                          <a:ea typeface="+mn-lt"/>
                          <a:cs typeface="+mn-lt"/>
                        </a:rPr>
                        <a:t> (recommended articles match agent’s final resolution) &gt; 80%.</a:t>
                      </a:r>
                    </a:p>
                  </a:txBody>
                  <a:tcPr marL="50793" marR="50793" marT="50793" marB="50793" anchor="ctr"/>
                </a:tc>
                <a:extLst>
                  <a:ext uri="{0D108BD9-81ED-4DB2-BD59-A6C34878D82A}">
                    <a16:rowId xmlns:a16="http://schemas.microsoft.com/office/drawing/2014/main" val="2956836573"/>
                  </a:ext>
                </a:extLst>
              </a:tr>
              <a:tr h="735770">
                <a:tc>
                  <a:txBody>
                    <a:bodyPr/>
                    <a:lstStyle/>
                    <a:p>
                      <a:pPr marL="0" marR="0" algn="l" fontAlgn="t">
                        <a:buFontTx/>
                      </a:pPr>
                      <a:r>
                        <a:rPr lang="en-US" sz="1000" b="1">
                          <a:effectLst/>
                          <a:latin typeface="Montserrat" panose="00000500000000000000" pitchFamily="2" charset="0"/>
                          <a:ea typeface="+mn-lt"/>
                          <a:cs typeface="+mn-lt"/>
                        </a:rPr>
                        <a:t>4. Roles &amp; Team</a:t>
                      </a:r>
                      <a:endParaRPr lang="en-US" sz="1000">
                        <a:effectLst/>
                        <a:latin typeface="Montserrat" panose="00000500000000000000" pitchFamily="2" charset="0"/>
                        <a:ea typeface="+mn-lt"/>
                        <a:cs typeface="+mn-lt"/>
                      </a:endParaRP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POC Lead</a:t>
                      </a:r>
                      <a:r>
                        <a:rPr lang="en-US" sz="1100">
                          <a:effectLst/>
                          <a:latin typeface="+mn-lt"/>
                          <a:ea typeface="+mn-lt"/>
                          <a:cs typeface="+mn-lt"/>
                        </a:rPr>
                        <a:t>: AI Product Manager </a:t>
                      </a:r>
                    </a:p>
                    <a:p>
                      <a:pPr marL="171450" marR="0" indent="-171450" fontAlgn="t">
                        <a:buFont typeface="Arial" panose="020B0604020202020204" pitchFamily="34" charset="0"/>
                        <a:buChar char="•"/>
                      </a:pPr>
                      <a:r>
                        <a:rPr lang="en-US" sz="1100" b="1">
                          <a:effectLst/>
                          <a:latin typeface="+mn-lt"/>
                          <a:ea typeface="+mn-lt"/>
                          <a:cs typeface="+mn-lt"/>
                        </a:rPr>
                        <a:t>Data Scientist</a:t>
                      </a:r>
                      <a:r>
                        <a:rPr lang="en-US" sz="1100">
                          <a:effectLst/>
                          <a:latin typeface="+mn-lt"/>
                          <a:ea typeface="+mn-lt"/>
                          <a:cs typeface="+mn-lt"/>
                        </a:rPr>
                        <a:t>: 1 FTE, specialized in NLP</a:t>
                      </a:r>
                    </a:p>
                    <a:p>
                      <a:pPr marL="171450" marR="0" indent="-171450" fontAlgn="t">
                        <a:buFont typeface="Arial" panose="020B0604020202020204" pitchFamily="34" charset="0"/>
                        <a:buChar char="•"/>
                      </a:pPr>
                      <a:r>
                        <a:rPr lang="en-US" sz="1100" b="1">
                          <a:effectLst/>
                          <a:latin typeface="+mn-lt"/>
                          <a:ea typeface="+mn-lt"/>
                          <a:cs typeface="+mn-lt"/>
                        </a:rPr>
                        <a:t>Pilot Users</a:t>
                      </a:r>
                      <a:r>
                        <a:rPr lang="en-US" sz="1100">
                          <a:effectLst/>
                          <a:latin typeface="+mn-lt"/>
                          <a:ea typeface="+mn-lt"/>
                          <a:cs typeface="+mn-lt"/>
                        </a:rPr>
                        <a:t>: 10 volunteer claims agents + their supervisor for feedback</a:t>
                      </a:r>
                    </a:p>
                  </a:txBody>
                  <a:tcPr marL="50793" marR="50793" marT="50793" marB="50793" anchor="ctr"/>
                </a:tc>
                <a:extLst>
                  <a:ext uri="{0D108BD9-81ED-4DB2-BD59-A6C34878D82A}">
                    <a16:rowId xmlns:a16="http://schemas.microsoft.com/office/drawing/2014/main" val="1235815349"/>
                  </a:ext>
                </a:extLst>
              </a:tr>
              <a:tr h="608123">
                <a:tc>
                  <a:txBody>
                    <a:bodyPr/>
                    <a:lstStyle/>
                    <a:p>
                      <a:pPr marL="0" marR="0" algn="l" fontAlgn="t">
                        <a:buFontTx/>
                      </a:pPr>
                      <a:r>
                        <a:rPr lang="en-US" sz="1000" b="1">
                          <a:effectLst/>
                          <a:latin typeface="Montserrat" panose="00000500000000000000" pitchFamily="2" charset="0"/>
                          <a:ea typeface="+mn-lt"/>
                          <a:cs typeface="+mn-lt"/>
                        </a:rPr>
                        <a:t>5. Timeline &amp; Milestones</a:t>
                      </a:r>
                      <a:endParaRPr lang="en-US" sz="1000">
                        <a:effectLst/>
                        <a:latin typeface="Montserrat" panose="00000500000000000000" pitchFamily="2" charset="0"/>
                        <a:ea typeface="+mn-lt"/>
                        <a:cs typeface="+mn-lt"/>
                      </a:endParaRP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Week 1-2</a:t>
                      </a:r>
                      <a:r>
                        <a:rPr lang="en-US" sz="1100">
                          <a:effectLst/>
                          <a:latin typeface="+mn-lt"/>
                          <a:ea typeface="+mn-lt"/>
                          <a:cs typeface="+mn-lt"/>
                        </a:rPr>
                        <a:t>: Setup environment, import sample call transcripts, build minimal NLP model </a:t>
                      </a:r>
                    </a:p>
                    <a:p>
                      <a:pPr marL="171450" marR="0" indent="-171450" fontAlgn="t">
                        <a:buFont typeface="Arial" panose="020B0604020202020204" pitchFamily="34" charset="0"/>
                        <a:buChar char="•"/>
                      </a:pPr>
                      <a:r>
                        <a:rPr lang="en-US" sz="1100" b="1">
                          <a:effectLst/>
                          <a:latin typeface="+mn-lt"/>
                          <a:ea typeface="+mn-lt"/>
                          <a:cs typeface="+mn-lt"/>
                        </a:rPr>
                        <a:t>Week 3-4</a:t>
                      </a:r>
                      <a:r>
                        <a:rPr lang="en-US" sz="1100">
                          <a:effectLst/>
                          <a:latin typeface="+mn-lt"/>
                          <a:ea typeface="+mn-lt"/>
                          <a:cs typeface="+mn-lt"/>
                        </a:rPr>
                        <a:t>: Conduct pilot; gather agent feedback daily </a:t>
                      </a:r>
                    </a:p>
                    <a:p>
                      <a:pPr marL="171450" marR="0" indent="-171450" fontAlgn="t">
                        <a:buFont typeface="Arial" panose="020B0604020202020204" pitchFamily="34" charset="0"/>
                        <a:buChar char="•"/>
                      </a:pPr>
                      <a:r>
                        <a:rPr lang="en-US" sz="1100" b="1">
                          <a:effectLst/>
                          <a:latin typeface="+mn-lt"/>
                          <a:ea typeface="+mn-lt"/>
                          <a:cs typeface="+mn-lt"/>
                        </a:rPr>
                        <a:t>Week 5-6</a:t>
                      </a:r>
                      <a:r>
                        <a:rPr lang="en-US" sz="1100">
                          <a:effectLst/>
                          <a:latin typeface="+mn-lt"/>
                          <a:ea typeface="+mn-lt"/>
                          <a:cs typeface="+mn-lt"/>
                        </a:rPr>
                        <a:t>: Refine model, measure KPIs, finalize POC results</a:t>
                      </a:r>
                    </a:p>
                  </a:txBody>
                  <a:tcPr marL="50793" marR="50793" marT="50793" marB="50793" anchor="ctr"/>
                </a:tc>
                <a:extLst>
                  <a:ext uri="{0D108BD9-81ED-4DB2-BD59-A6C34878D82A}">
                    <a16:rowId xmlns:a16="http://schemas.microsoft.com/office/drawing/2014/main" val="2095098254"/>
                  </a:ext>
                </a:extLst>
              </a:tr>
              <a:tr h="604441">
                <a:tc>
                  <a:txBody>
                    <a:bodyPr/>
                    <a:lstStyle/>
                    <a:p>
                      <a:pPr marL="0" marR="0" algn="l" fontAlgn="t">
                        <a:buFontTx/>
                      </a:pPr>
                      <a:r>
                        <a:rPr lang="en-US" sz="1000" b="1">
                          <a:effectLst/>
                          <a:latin typeface="Montserrat" panose="00000500000000000000" pitchFamily="2" charset="0"/>
                          <a:ea typeface="+mn-lt"/>
                          <a:cs typeface="+mn-lt"/>
                        </a:rPr>
                        <a:t>6. Evaluation &amp; Outcomes</a:t>
                      </a:r>
                      <a:endParaRPr lang="en-US" sz="1000">
                        <a:effectLst/>
                        <a:latin typeface="Montserrat" panose="00000500000000000000" pitchFamily="2" charset="0"/>
                        <a:ea typeface="+mn-lt"/>
                        <a:cs typeface="+mn-lt"/>
                      </a:endParaRPr>
                    </a:p>
                  </a:txBody>
                  <a:tcPr marL="50793" marR="50793" marT="50793" marB="50793" anchor="ctr"/>
                </a:tc>
                <a:tc>
                  <a:txBody>
                    <a:bodyPr/>
                    <a:lstStyle/>
                    <a:p>
                      <a:pPr marL="171450" marR="0" indent="-171450" fontAlgn="t">
                        <a:buFont typeface="Arial" panose="020B0604020202020204" pitchFamily="34" charset="0"/>
                        <a:buChar char="•"/>
                      </a:pPr>
                      <a:r>
                        <a:rPr lang="en-US" sz="1100" dirty="0">
                          <a:effectLst/>
                          <a:latin typeface="+mn-lt"/>
                          <a:ea typeface="+mn-lt"/>
                          <a:cs typeface="+mn-lt"/>
                        </a:rPr>
                        <a:t>Compare </a:t>
                      </a:r>
                      <a:r>
                        <a:rPr lang="en-US" sz="1100" dirty="0" err="1">
                          <a:effectLst/>
                          <a:latin typeface="+mn-lt"/>
                          <a:ea typeface="+mn-lt"/>
                          <a:cs typeface="+mn-lt"/>
                        </a:rPr>
                        <a:t>AHT</a:t>
                      </a:r>
                      <a:r>
                        <a:rPr lang="en-US" sz="1100" dirty="0">
                          <a:effectLst/>
                          <a:latin typeface="+mn-lt"/>
                          <a:ea typeface="+mn-lt"/>
                          <a:cs typeface="+mn-lt"/>
                        </a:rPr>
                        <a:t> and agent feedback before and after the POC. </a:t>
                      </a:r>
                    </a:p>
                    <a:p>
                      <a:pPr marL="171450" marR="0" indent="-171450" fontAlgn="t">
                        <a:buFont typeface="Arial" panose="020B0604020202020204" pitchFamily="34" charset="0"/>
                        <a:buChar char="•"/>
                      </a:pPr>
                      <a:r>
                        <a:rPr lang="en-US" sz="1100" dirty="0">
                          <a:effectLst/>
                          <a:latin typeface="+mn-lt"/>
                          <a:ea typeface="+mn-lt"/>
                          <a:cs typeface="+mn-lt"/>
                        </a:rPr>
                        <a:t>If </a:t>
                      </a:r>
                      <a:r>
                        <a:rPr lang="en-US" sz="1100" dirty="0" err="1">
                          <a:effectLst/>
                          <a:latin typeface="+mn-lt"/>
                          <a:ea typeface="+mn-lt"/>
                          <a:cs typeface="+mn-lt"/>
                        </a:rPr>
                        <a:t>AHT</a:t>
                      </a:r>
                      <a:r>
                        <a:rPr lang="en-US" sz="1100" dirty="0">
                          <a:effectLst/>
                          <a:latin typeface="+mn-lt"/>
                          <a:ea typeface="+mn-lt"/>
                          <a:cs typeface="+mn-lt"/>
                        </a:rPr>
                        <a:t> improvement &gt; 10% and satisfaction threshold met, plan </a:t>
                      </a:r>
                      <a:r>
                        <a:rPr lang="en-US" sz="1100" b="1" dirty="0">
                          <a:effectLst/>
                          <a:latin typeface="+mn-lt"/>
                          <a:ea typeface="+mn-lt"/>
                          <a:cs typeface="+mn-lt"/>
                        </a:rPr>
                        <a:t>broader rollout</a:t>
                      </a:r>
                      <a:r>
                        <a:rPr lang="en-US" sz="1100" dirty="0">
                          <a:effectLst/>
                          <a:latin typeface="+mn-lt"/>
                          <a:ea typeface="+mn-lt"/>
                          <a:cs typeface="+mn-lt"/>
                        </a:rPr>
                        <a:t>. </a:t>
                      </a:r>
                    </a:p>
                    <a:p>
                      <a:pPr marL="171450" marR="0" indent="-171450" fontAlgn="t">
                        <a:buFont typeface="Arial" panose="020B0604020202020204" pitchFamily="34" charset="0"/>
                        <a:buChar char="•"/>
                      </a:pPr>
                      <a:r>
                        <a:rPr lang="en-US" sz="1100" dirty="0">
                          <a:effectLst/>
                          <a:latin typeface="+mn-lt"/>
                          <a:ea typeface="+mn-lt"/>
                          <a:cs typeface="+mn-lt"/>
                        </a:rPr>
                        <a:t>Document any data or compliance gaps discovered.</a:t>
                      </a:r>
                    </a:p>
                  </a:txBody>
                  <a:tcPr marL="50793" marR="50793" marT="50793" marB="50793" anchor="ctr"/>
                </a:tc>
                <a:extLst>
                  <a:ext uri="{0D108BD9-81ED-4DB2-BD59-A6C34878D82A}">
                    <a16:rowId xmlns:a16="http://schemas.microsoft.com/office/drawing/2014/main" val="2808339793"/>
                  </a:ext>
                </a:extLst>
              </a:tr>
            </a:tbl>
          </a:graphicData>
        </a:graphic>
      </p:graphicFrame>
      <p:pic>
        <p:nvPicPr>
          <p:cNvPr id="366" name="Picture 365">
            <a:extLst>
              <a:ext uri="{FF2B5EF4-FFF2-40B4-BE49-F238E27FC236}">
                <a16:creationId xmlns:a16="http://schemas.microsoft.com/office/drawing/2014/main" id="{E3D0303B-D5EA-E711-C198-7FB8A27C6B8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344816" y="2592658"/>
            <a:ext cx="2511770" cy="2456901"/>
          </a:xfrm>
          <a:prstGeom prst="rect">
            <a:avLst/>
          </a:prstGeom>
        </p:spPr>
      </p:pic>
    </p:spTree>
    <p:extLst>
      <p:ext uri="{BB962C8B-B14F-4D97-AF65-F5344CB8AC3E}">
        <p14:creationId xmlns:p14="http://schemas.microsoft.com/office/powerpoint/2010/main" val="11494380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2687F-D665-9F85-13E6-F5A77DB5827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F059B32-920D-8611-02AB-CCF88835E60F}"/>
              </a:ext>
            </a:extLst>
          </p:cNvPr>
          <p:cNvSpPr>
            <a:spLocks noGrp="1"/>
          </p:cNvSpPr>
          <p:nvPr>
            <p:ph type="title"/>
          </p:nvPr>
        </p:nvSpPr>
        <p:spPr>
          <a:xfrm>
            <a:off x="354854" y="545146"/>
            <a:ext cx="6027690" cy="844229"/>
          </a:xfrm>
        </p:spPr>
        <p:txBody>
          <a:bodyPr/>
          <a:lstStyle/>
          <a:p>
            <a:r>
              <a:rPr lang="en-US" sz="3200">
                <a:solidFill>
                  <a:schemeClr val="accent1"/>
                </a:solidFill>
              </a:rPr>
              <a:t>3.2.1</a:t>
            </a:r>
            <a:r>
              <a:rPr lang="en-US" sz="3200"/>
              <a:t> Define your proof-of-concept framework</a:t>
            </a:r>
          </a:p>
        </p:txBody>
      </p:sp>
      <p:sp>
        <p:nvSpPr>
          <p:cNvPr id="12" name="Text Placeholder 6">
            <a:extLst>
              <a:ext uri="{FF2B5EF4-FFF2-40B4-BE49-F238E27FC236}">
                <a16:creationId xmlns:a16="http://schemas.microsoft.com/office/drawing/2014/main" id="{311EBCE1-1DF6-628A-AF46-FEF7C4B45ECE}"/>
              </a:ext>
            </a:extLst>
          </p:cNvPr>
          <p:cNvSpPr txBox="1">
            <a:spLocks/>
          </p:cNvSpPr>
          <p:nvPr/>
        </p:nvSpPr>
        <p:spPr>
          <a:xfrm>
            <a:off x="350625" y="1769605"/>
            <a:ext cx="6460544"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dirty="0">
                <a:solidFill>
                  <a:srgbClr val="F17A26"/>
                </a:solidFill>
                <a:ea typeface="+mn-lt"/>
                <a:cs typeface="+mn-lt"/>
              </a:rPr>
              <a:t>Objective: Define the proof-of-concept framework that will guide the development of your CX AI solution.</a:t>
            </a:r>
          </a:p>
        </p:txBody>
      </p:sp>
      <p:sp>
        <p:nvSpPr>
          <p:cNvPr id="4" name="Text Placeholder 3">
            <a:extLst>
              <a:ext uri="{FF2B5EF4-FFF2-40B4-BE49-F238E27FC236}">
                <a16:creationId xmlns:a16="http://schemas.microsoft.com/office/drawing/2014/main" id="{B26FBD22-45D1-37D7-DF32-6453F912CD7D}"/>
              </a:ext>
            </a:extLst>
          </p:cNvPr>
          <p:cNvSpPr>
            <a:spLocks noGrp="1"/>
          </p:cNvSpPr>
          <p:nvPr>
            <p:ph type="body" sz="quarter" idx="11"/>
          </p:nvPr>
        </p:nvSpPr>
        <p:spPr>
          <a:xfrm>
            <a:off x="350625" y="2473578"/>
            <a:ext cx="4115672" cy="269713"/>
          </a:xfrm>
        </p:spPr>
        <p:txBody>
          <a:bodyPr/>
          <a:lstStyle/>
          <a:p>
            <a:r>
              <a:rPr lang="en-US" sz="1600">
                <a:latin typeface="Exo" panose="02000503000000000000" pitchFamily="2" charset="77"/>
              </a:rPr>
              <a:t>2 hours</a:t>
            </a:r>
          </a:p>
        </p:txBody>
      </p:sp>
      <p:sp>
        <p:nvSpPr>
          <p:cNvPr id="5" name="Text Placeholder 4">
            <a:extLst>
              <a:ext uri="{FF2B5EF4-FFF2-40B4-BE49-F238E27FC236}">
                <a16:creationId xmlns:a16="http://schemas.microsoft.com/office/drawing/2014/main" id="{E532BF3A-C78A-AB55-3074-2DC701AB3340}"/>
              </a:ext>
            </a:extLst>
          </p:cNvPr>
          <p:cNvSpPr>
            <a:spLocks noGrp="1"/>
          </p:cNvSpPr>
          <p:nvPr>
            <p:ph type="body" sz="quarter" idx="33"/>
          </p:nvPr>
        </p:nvSpPr>
        <p:spPr>
          <a:xfrm>
            <a:off x="350625" y="2914360"/>
            <a:ext cx="5910816" cy="2514891"/>
          </a:xfrm>
          <a:prstGeom prst="rect">
            <a:avLst/>
          </a:prstGeom>
        </p:spPr>
        <p:txBody>
          <a:bodyPr lIns="0" tIns="0" rIns="0" bIns="0" numCol="1" spcCol="292608" anchor="t"/>
          <a:lstStyle/>
          <a:p>
            <a:pPr marL="342832" indent="-342832">
              <a:buAutoNum type="arabicPeriod"/>
            </a:pPr>
            <a:r>
              <a:rPr lang="en-US" dirty="0">
                <a:latin typeface="+mn-lt"/>
              </a:rPr>
              <a:t>Read through both the </a:t>
            </a:r>
            <a:r>
              <a:rPr lang="en-US" b="1" dirty="0">
                <a:latin typeface="+mn-lt"/>
              </a:rPr>
              <a:t>sample template</a:t>
            </a:r>
            <a:r>
              <a:rPr lang="en-US" dirty="0">
                <a:latin typeface="+mn-lt"/>
              </a:rPr>
              <a:t> as well as the </a:t>
            </a:r>
            <a:r>
              <a:rPr lang="en-US" b="1" dirty="0">
                <a:latin typeface="+mn-lt"/>
              </a:rPr>
              <a:t>completed example</a:t>
            </a:r>
            <a:r>
              <a:rPr lang="en-US" dirty="0">
                <a:latin typeface="+mn-lt"/>
              </a:rPr>
              <a:t> included in this section to understand the details and context around defining the </a:t>
            </a:r>
            <a:r>
              <a:rPr lang="en-US" b="1" dirty="0">
                <a:latin typeface="+mn-lt"/>
              </a:rPr>
              <a:t>proof-of-concept framework </a:t>
            </a:r>
            <a:r>
              <a:rPr lang="en-US" dirty="0">
                <a:latin typeface="+mn-lt"/>
              </a:rPr>
              <a:t>for your solution.</a:t>
            </a:r>
          </a:p>
          <a:p>
            <a:pPr marL="342832" indent="-342832">
              <a:buFont typeface="Arial" panose="020B0604020202020204" pitchFamily="34" charset="0"/>
              <a:buAutoNum type="arabicPeriod"/>
            </a:pPr>
            <a:r>
              <a:rPr lang="en-US" dirty="0">
                <a:latin typeface="+mn-lt"/>
              </a:rPr>
              <a:t>Open the </a:t>
            </a:r>
            <a:r>
              <a:rPr lang="en-US" i="1" dirty="0">
                <a:latin typeface="+mn-lt"/>
              </a:rPr>
              <a:t>AI for CX: </a:t>
            </a:r>
            <a:r>
              <a:rPr lang="en-US" i="1" dirty="0">
                <a:latin typeface="+mn-lt"/>
                <a:hlinkClick r:id="rId3"/>
              </a:rPr>
              <a:t>Solution Development and Implementation Report</a:t>
            </a:r>
            <a:r>
              <a:rPr lang="en-US" i="1" dirty="0">
                <a:latin typeface="+mn-lt"/>
              </a:rPr>
              <a:t> (</a:t>
            </a:r>
            <a:r>
              <a:rPr lang="en-US" i="1" dirty="0" err="1">
                <a:latin typeface="+mn-lt"/>
              </a:rPr>
              <a:t>SDAIR</a:t>
            </a:r>
            <a:r>
              <a:rPr lang="en-US" i="1" dirty="0">
                <a:latin typeface="+mn-lt"/>
              </a:rPr>
              <a:t>)</a:t>
            </a:r>
            <a:r>
              <a:rPr lang="en-US" dirty="0">
                <a:latin typeface="+mn-lt"/>
              </a:rPr>
              <a:t> and navigate to section </a:t>
            </a:r>
            <a:r>
              <a:rPr lang="en-US" b="1" dirty="0">
                <a:latin typeface="+mn-lt"/>
              </a:rPr>
              <a:t>3.2.1.</a:t>
            </a:r>
          </a:p>
          <a:p>
            <a:pPr marL="342832" indent="-342832">
              <a:buAutoNum type="arabicPeriod"/>
            </a:pPr>
            <a:r>
              <a:rPr lang="en-US" dirty="0">
                <a:latin typeface="+mn-lt"/>
              </a:rPr>
              <a:t>Follow the </a:t>
            </a:r>
            <a:r>
              <a:rPr lang="en-US" b="1" dirty="0">
                <a:latin typeface="+mn-lt"/>
              </a:rPr>
              <a:t>prompts</a:t>
            </a:r>
            <a:r>
              <a:rPr lang="en-US" dirty="0">
                <a:latin typeface="+mn-lt"/>
              </a:rPr>
              <a:t> in the </a:t>
            </a:r>
            <a:r>
              <a:rPr lang="en-US" b="1" dirty="0">
                <a:latin typeface="+mn-lt"/>
              </a:rPr>
              <a:t>sample template</a:t>
            </a:r>
            <a:r>
              <a:rPr lang="en-US" dirty="0">
                <a:latin typeface="+mn-lt"/>
              </a:rPr>
              <a:t> that was showcased within this section and complete the </a:t>
            </a:r>
            <a:r>
              <a:rPr lang="en-US" b="1" dirty="0">
                <a:latin typeface="+mn-lt"/>
              </a:rPr>
              <a:t>proof-of-concept framework </a:t>
            </a:r>
            <a:r>
              <a:rPr lang="en-US" dirty="0">
                <a:latin typeface="+mn-lt"/>
              </a:rPr>
              <a:t>section of the </a:t>
            </a:r>
            <a:r>
              <a:rPr lang="en-US" dirty="0" err="1">
                <a:latin typeface="+mn-lt"/>
              </a:rPr>
              <a:t>SDAIR</a:t>
            </a:r>
            <a:r>
              <a:rPr lang="en-US" dirty="0">
                <a:latin typeface="+mn-lt"/>
              </a:rPr>
              <a:t>. </a:t>
            </a:r>
          </a:p>
        </p:txBody>
      </p:sp>
      <p:sp>
        <p:nvSpPr>
          <p:cNvPr id="6" name="Rectangle 5">
            <a:extLst>
              <a:ext uri="{FF2B5EF4-FFF2-40B4-BE49-F238E27FC236}">
                <a16:creationId xmlns:a16="http://schemas.microsoft.com/office/drawing/2014/main" id="{FADD6F57-9149-C394-1535-316AF36472B1}"/>
              </a:ext>
            </a:extLst>
          </p:cNvPr>
          <p:cNvSpPr>
            <a:spLocks/>
          </p:cNvSpPr>
          <p:nvPr/>
        </p:nvSpPr>
        <p:spPr>
          <a:xfrm>
            <a:off x="853502" y="5724777"/>
            <a:ext cx="548322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dirty="0">
                <a:solidFill>
                  <a:schemeClr val="bg1"/>
                </a:solidFill>
                <a:latin typeface="Exo" panose="02000503000000000000" pitchFamily="2" charset="77"/>
                <a:ea typeface="+mn-lt"/>
                <a:cs typeface="+mn-lt"/>
              </a:rPr>
              <a:t>Download 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Solution Development and Implementation Report</a:t>
            </a:r>
            <a:endParaRPr lang="en-US" sz="1200" dirty="0">
              <a:solidFill>
                <a:schemeClr val="bg1"/>
              </a:solidFill>
              <a:latin typeface="Exo" panose="02000503000000000000" pitchFamily="2" charset="77"/>
              <a:ea typeface="+mn-lt"/>
              <a:cs typeface="+mn-lt"/>
            </a:endParaRPr>
          </a:p>
        </p:txBody>
      </p:sp>
      <p:sp>
        <p:nvSpPr>
          <p:cNvPr id="7" name="Rectangle 6">
            <a:extLst>
              <a:ext uri="{FF2B5EF4-FFF2-40B4-BE49-F238E27FC236}">
                <a16:creationId xmlns:a16="http://schemas.microsoft.com/office/drawing/2014/main" id="{9D77163A-EB46-915A-5A8F-E821739B0029}"/>
              </a:ext>
              <a:ext uri="{C183D7F6-B498-43B3-948B-1728B52AA6E4}">
                <adec:decorative xmlns:adec="http://schemas.microsoft.com/office/drawing/2017/decorative" val="1"/>
              </a:ext>
            </a:extLst>
          </p:cNvPr>
          <p:cNvSpPr>
            <a:spLocks noChangeAspect="1"/>
          </p:cNvSpPr>
          <p:nvPr/>
        </p:nvSpPr>
        <p:spPr>
          <a:xfrm>
            <a:off x="274474" y="5724779"/>
            <a:ext cx="579029"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8" name="Picture 7">
            <a:extLst>
              <a:ext uri="{FF2B5EF4-FFF2-40B4-BE49-F238E27FC236}">
                <a16:creationId xmlns:a16="http://schemas.microsoft.com/office/drawing/2014/main" id="{E3C7EFFB-7F07-DE15-5FD3-EAE34A2F564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20698" y="5836236"/>
            <a:ext cx="260815" cy="244963"/>
          </a:xfrm>
          <a:prstGeom prst="rect">
            <a:avLst/>
          </a:prstGeom>
        </p:spPr>
      </p:pic>
      <p:sp>
        <p:nvSpPr>
          <p:cNvPr id="2" name="Rectangle 1">
            <a:extLst>
              <a:ext uri="{FF2B5EF4-FFF2-40B4-BE49-F238E27FC236}">
                <a16:creationId xmlns:a16="http://schemas.microsoft.com/office/drawing/2014/main" id="{5CACA29D-946B-1E7F-EC11-CD32B3A6FB5E}"/>
              </a:ext>
              <a:ext uri="{C183D7F6-B498-43B3-948B-1728B52AA6E4}">
                <adec:decorative xmlns:adec="http://schemas.microsoft.com/office/drawing/2017/decorative" val="1"/>
              </a:ext>
            </a:extLst>
          </p:cNvPr>
          <p:cNvSpPr>
            <a:spLocks/>
          </p:cNvSpPr>
          <p:nvPr/>
        </p:nvSpPr>
        <p:spPr>
          <a:xfrm>
            <a:off x="730111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1CC95782-67D6-CD79-F96F-2186EDE52126}"/>
              </a:ext>
            </a:extLst>
          </p:cNvPr>
          <p:cNvGraphicFramePr>
            <a:graphicFrameLocks/>
          </p:cNvGraphicFramePr>
          <p:nvPr>
            <p:extLst>
              <p:ext uri="{D42A27DB-BD31-4B8C-83A1-F6EECF244321}">
                <p14:modId xmlns:p14="http://schemas.microsoft.com/office/powerpoint/2010/main" val="1681684663"/>
              </p:ext>
            </p:extLst>
          </p:nvPr>
        </p:nvGraphicFramePr>
        <p:xfrm>
          <a:off x="7285762" y="936980"/>
          <a:ext cx="4453438" cy="5401718"/>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kern="1200" baseline="0">
                          <a:solidFill>
                            <a:srgbClr val="000000"/>
                          </a:solidFill>
                          <a:latin typeface="+mn-lt"/>
                          <a:ea typeface="+mn-lt"/>
                          <a:cs typeface="+mn-lt"/>
                        </a:rPr>
                        <a:t>Proof-of-Concept Framework Definition Template</a:t>
                      </a:r>
                    </a:p>
                    <a:p>
                      <a:pPr marL="173038" indent="-173038" rtl="0">
                        <a:lnSpc>
                          <a:spcPts val="1600"/>
                        </a:lnSpc>
                        <a:spcBef>
                          <a:spcPts val="800"/>
                        </a:spcBef>
                        <a:buSzPts val="1100"/>
                        <a:buFont typeface="Arial" panose="020B0604020202020204" pitchFamily="34" charset="0"/>
                        <a:buChar char="•"/>
                        <a:tabLst/>
                      </a:pPr>
                      <a:r>
                        <a:rPr lang="en-US" sz="1200" b="0" i="0" u="none" strike="noStrike" kern="1200" baseline="0">
                          <a:solidFill>
                            <a:srgbClr val="000000"/>
                          </a:solidFill>
                          <a:latin typeface="+mn-lt"/>
                          <a:ea typeface="+mn-lt"/>
                          <a:cs typeface="+mn-lt"/>
                        </a:rPr>
                        <a:t>Proof-of-Concept Framework C</a:t>
                      </a:r>
                      <a:r>
                        <a:rPr lang="en-US" sz="1200" b="0" i="0" u="none" strike="noStrike" baseline="0">
                          <a:solidFill>
                            <a:srgbClr val="000000"/>
                          </a:solidFill>
                          <a:latin typeface="+mn-lt"/>
                          <a:ea typeface="+mn-lt"/>
                          <a:cs typeface="+mn-lt"/>
                        </a:rPr>
                        <a:t>ompleted Example</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u="none" strike="noStrike" kern="1200" baseline="0">
                          <a:solidFill>
                            <a:srgbClr val="000000"/>
                          </a:solidFill>
                          <a:latin typeface="+mn-lt"/>
                          <a:ea typeface="+mn-lt"/>
                          <a:cs typeface="+mn-lt"/>
                        </a:rPr>
                        <a:t>Proof-of-Concept Framework for your top use case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Implement AI for CX </a:t>
                      </a:r>
                      <a:r>
                        <a:rPr lang="en-US" sz="1200" b="0" i="0" u="none" strike="noStrike" baseline="0">
                          <a:solidFill>
                            <a:srgbClr val="000000"/>
                          </a:solidFill>
                          <a:latin typeface="+mn-lt"/>
                          <a:ea typeface="+mn-lt"/>
                          <a:cs typeface="+mn-lt"/>
                        </a:rPr>
                        <a:t>blueprint</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AI for CX </a:t>
                      </a:r>
                      <a:r>
                        <a:rPr lang="en-US" sz="1200" b="0" i="1" u="none" strike="noStrike" baseline="0" err="1">
                          <a:solidFill>
                            <a:srgbClr val="000000"/>
                          </a:solidFill>
                          <a:latin typeface="+mn-lt"/>
                          <a:ea typeface="+mn-lt"/>
                          <a:cs typeface="+mn-lt"/>
                        </a:rPr>
                        <a:t>SDAIR</a:t>
                      </a:r>
                      <a:endParaRPr lang="en-US" sz="1200" b="0" i="1" u="none" strike="noStrike" baseline="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business stakeholders</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IT stakeholders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16950318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D6A09-B421-1A80-8CDC-FE7CEF5F3EA8}"/>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F8F3226F-9651-A25D-2852-680D3C87E693}"/>
              </a:ext>
            </a:extLst>
          </p:cNvPr>
          <p:cNvSpPr>
            <a:spLocks noGrp="1"/>
          </p:cNvSpPr>
          <p:nvPr>
            <p:ph type="title"/>
          </p:nvPr>
        </p:nvSpPr>
        <p:spPr>
          <a:xfrm>
            <a:off x="354854" y="530021"/>
            <a:ext cx="6558804" cy="1130188"/>
          </a:xfrm>
        </p:spPr>
        <p:txBody>
          <a:bodyPr/>
          <a:lstStyle/>
          <a:p>
            <a:pPr defTabSz="914309"/>
            <a:r>
              <a:rPr lang="en-US" sz="3600">
                <a:solidFill>
                  <a:schemeClr val="accent1"/>
                </a:solidFill>
              </a:rPr>
              <a:t>Establish your testing framework &amp; plan</a:t>
            </a:r>
          </a:p>
        </p:txBody>
      </p:sp>
      <p:sp>
        <p:nvSpPr>
          <p:cNvPr id="5" name="Text Placeholder 3">
            <a:extLst>
              <a:ext uri="{FF2B5EF4-FFF2-40B4-BE49-F238E27FC236}">
                <a16:creationId xmlns:a16="http://schemas.microsoft.com/office/drawing/2014/main" id="{FD63E5AD-4653-182F-A861-EFDB0E4B98EC}"/>
              </a:ext>
            </a:extLst>
          </p:cNvPr>
          <p:cNvSpPr txBox="1">
            <a:spLocks/>
          </p:cNvSpPr>
          <p:nvPr/>
        </p:nvSpPr>
        <p:spPr>
          <a:xfrm>
            <a:off x="264161" y="1660210"/>
            <a:ext cx="6255245" cy="669891"/>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FontTx/>
              <a:buNone/>
            </a:pPr>
            <a:r>
              <a:rPr lang="en-US" sz="1800">
                <a:solidFill>
                  <a:srgbClr val="2576B7"/>
                </a:solidFill>
                <a:latin typeface="Montserrat Medium" panose="00000600000000000000" pitchFamily="2" charset="0"/>
                <a:ea typeface="+mn-lt"/>
                <a:cs typeface="+mn-lt"/>
              </a:rPr>
              <a:t>Why having a robust testing framework and plan is critical to solution success</a:t>
            </a:r>
          </a:p>
        </p:txBody>
      </p:sp>
      <p:sp>
        <p:nvSpPr>
          <p:cNvPr id="7" name="Text Placeholder 4">
            <a:extLst>
              <a:ext uri="{FF2B5EF4-FFF2-40B4-BE49-F238E27FC236}">
                <a16:creationId xmlns:a16="http://schemas.microsoft.com/office/drawing/2014/main" id="{3A970114-DAC5-2DBB-9693-1439E3AC71B0}"/>
              </a:ext>
            </a:extLst>
          </p:cNvPr>
          <p:cNvSpPr txBox="1">
            <a:spLocks/>
          </p:cNvSpPr>
          <p:nvPr/>
        </p:nvSpPr>
        <p:spPr>
          <a:xfrm>
            <a:off x="354854" y="2463451"/>
            <a:ext cx="6255245" cy="2597765"/>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400">
                <a:solidFill>
                  <a:srgbClr val="494949"/>
                </a:solidFill>
                <a:ea typeface="+mn-lt"/>
                <a:cs typeface="+mn-lt"/>
              </a:rPr>
              <a:t>A robust </a:t>
            </a:r>
            <a:r>
              <a:rPr lang="en-US" sz="1400" b="1">
                <a:solidFill>
                  <a:srgbClr val="494949"/>
                </a:solidFill>
                <a:ea typeface="+mn-lt"/>
                <a:cs typeface="+mn-lt"/>
              </a:rPr>
              <a:t>testing framework and plan</a:t>
            </a:r>
            <a:r>
              <a:rPr lang="en-US" sz="1400">
                <a:solidFill>
                  <a:srgbClr val="494949"/>
                </a:solidFill>
                <a:ea typeface="+mn-lt"/>
                <a:cs typeface="+mn-lt"/>
              </a:rPr>
              <a:t> ensures your AI-driven solution meets </a:t>
            </a:r>
            <a:r>
              <a:rPr lang="en-US" sz="1400" b="1">
                <a:solidFill>
                  <a:srgbClr val="494949"/>
                </a:solidFill>
                <a:ea typeface="+mn-lt"/>
                <a:cs typeface="+mn-lt"/>
              </a:rPr>
              <a:t>quality</a:t>
            </a:r>
            <a:r>
              <a:rPr lang="en-US" sz="1400">
                <a:solidFill>
                  <a:srgbClr val="494949"/>
                </a:solidFill>
                <a:ea typeface="+mn-lt"/>
                <a:cs typeface="+mn-lt"/>
              </a:rPr>
              <a:t>, </a:t>
            </a:r>
            <a:r>
              <a:rPr lang="en-US" sz="1400" b="1">
                <a:solidFill>
                  <a:srgbClr val="494949"/>
                </a:solidFill>
                <a:ea typeface="+mn-lt"/>
                <a:cs typeface="+mn-lt"/>
              </a:rPr>
              <a:t>performance</a:t>
            </a:r>
            <a:r>
              <a:rPr lang="en-US" sz="1400">
                <a:solidFill>
                  <a:srgbClr val="494949"/>
                </a:solidFill>
                <a:ea typeface="+mn-lt"/>
                <a:cs typeface="+mn-lt"/>
              </a:rPr>
              <a:t>, and </a:t>
            </a:r>
            <a:r>
              <a:rPr lang="en-US" sz="1400" b="1">
                <a:solidFill>
                  <a:srgbClr val="494949"/>
                </a:solidFill>
                <a:ea typeface="+mn-lt"/>
                <a:cs typeface="+mn-lt"/>
              </a:rPr>
              <a:t>compliance</a:t>
            </a:r>
            <a:r>
              <a:rPr lang="en-US" sz="1400">
                <a:solidFill>
                  <a:srgbClr val="494949"/>
                </a:solidFill>
                <a:ea typeface="+mn-lt"/>
                <a:cs typeface="+mn-lt"/>
              </a:rPr>
              <a:t> standards before going live. In a CX context, improper testing can lead to </a:t>
            </a:r>
            <a:r>
              <a:rPr lang="en-US" sz="1400" b="1">
                <a:solidFill>
                  <a:srgbClr val="494949"/>
                </a:solidFill>
                <a:ea typeface="+mn-lt"/>
                <a:cs typeface="+mn-lt"/>
              </a:rPr>
              <a:t>incorrect recommendations</a:t>
            </a:r>
            <a:r>
              <a:rPr lang="en-US" sz="1400">
                <a:solidFill>
                  <a:srgbClr val="494949"/>
                </a:solidFill>
                <a:ea typeface="+mn-lt"/>
                <a:cs typeface="+mn-lt"/>
              </a:rPr>
              <a:t>, </a:t>
            </a:r>
            <a:r>
              <a:rPr lang="en-US" sz="1400" b="1">
                <a:solidFill>
                  <a:srgbClr val="494949"/>
                </a:solidFill>
                <a:ea typeface="+mn-lt"/>
                <a:cs typeface="+mn-lt"/>
              </a:rPr>
              <a:t>agent frustration</a:t>
            </a:r>
            <a:r>
              <a:rPr lang="en-US" sz="1400">
                <a:solidFill>
                  <a:srgbClr val="494949"/>
                </a:solidFill>
                <a:ea typeface="+mn-lt"/>
                <a:cs typeface="+mn-lt"/>
              </a:rPr>
              <a:t>, and </a:t>
            </a:r>
            <a:r>
              <a:rPr lang="en-US" sz="1400" b="1">
                <a:solidFill>
                  <a:srgbClr val="494949"/>
                </a:solidFill>
                <a:ea typeface="+mn-lt"/>
                <a:cs typeface="+mn-lt"/>
              </a:rPr>
              <a:t>damaged</a:t>
            </a:r>
            <a:r>
              <a:rPr lang="en-US" sz="1400">
                <a:solidFill>
                  <a:srgbClr val="494949"/>
                </a:solidFill>
                <a:ea typeface="+mn-lt"/>
                <a:cs typeface="+mn-lt"/>
              </a:rPr>
              <a:t> customer experiences.</a:t>
            </a:r>
          </a:p>
          <a:p>
            <a:pPr marL="0" indent="0">
              <a:buFontTx/>
              <a:buNone/>
            </a:pPr>
            <a:r>
              <a:rPr lang="en-US" sz="1400">
                <a:solidFill>
                  <a:srgbClr val="494949"/>
                </a:solidFill>
                <a:ea typeface="+mn-lt"/>
                <a:cs typeface="+mn-lt"/>
              </a:rPr>
              <a:t>A well-defined testing plan helps you:</a:t>
            </a:r>
          </a:p>
          <a:p>
            <a:pPr fontAlgn="ctr"/>
            <a:r>
              <a:rPr lang="en-US" sz="1400" b="1">
                <a:solidFill>
                  <a:srgbClr val="494949"/>
                </a:solidFill>
                <a:ea typeface="+mn-lt"/>
                <a:cs typeface="+mn-lt"/>
              </a:rPr>
              <a:t>Catch errors or biases early</a:t>
            </a:r>
            <a:r>
              <a:rPr lang="en-US" sz="1400">
                <a:solidFill>
                  <a:srgbClr val="494949"/>
                </a:solidFill>
                <a:ea typeface="+mn-lt"/>
                <a:cs typeface="+mn-lt"/>
              </a:rPr>
              <a:t>, preventing costly fixes after production deployment.</a:t>
            </a:r>
          </a:p>
          <a:p>
            <a:pPr fontAlgn="ctr"/>
            <a:r>
              <a:rPr lang="en-US" sz="1400" b="1">
                <a:solidFill>
                  <a:srgbClr val="494949"/>
                </a:solidFill>
                <a:ea typeface="+mn-lt"/>
                <a:cs typeface="+mn-lt"/>
              </a:rPr>
              <a:t>Validate end-to-end functionality</a:t>
            </a:r>
            <a:r>
              <a:rPr lang="en-US" sz="1400">
                <a:solidFill>
                  <a:srgbClr val="494949"/>
                </a:solidFill>
                <a:ea typeface="+mn-lt"/>
                <a:cs typeface="+mn-lt"/>
              </a:rPr>
              <a:t>, ensuring data flows, integrations, and AI models work harmoniously under real-world conditions.</a:t>
            </a:r>
          </a:p>
          <a:p>
            <a:pPr fontAlgn="ctr"/>
            <a:r>
              <a:rPr lang="en-US" sz="1400" b="1">
                <a:solidFill>
                  <a:srgbClr val="494949"/>
                </a:solidFill>
                <a:ea typeface="+mn-lt"/>
                <a:cs typeface="+mn-lt"/>
              </a:rPr>
              <a:t>Boost stakeholder confidence</a:t>
            </a:r>
            <a:r>
              <a:rPr lang="en-US" sz="1400">
                <a:solidFill>
                  <a:srgbClr val="494949"/>
                </a:solidFill>
                <a:ea typeface="+mn-lt"/>
                <a:cs typeface="+mn-lt"/>
              </a:rPr>
              <a:t>, as a thorough testing regimen demonstrates due diligence and reliability.</a:t>
            </a:r>
          </a:p>
          <a:p>
            <a:pPr marL="227942" indent="-227942" defTabSz="914218"/>
            <a:endParaRPr lang="en-US" sz="1400">
              <a:solidFill>
                <a:srgbClr val="494949"/>
              </a:solidFill>
              <a:ea typeface="+mn-lt"/>
              <a:cs typeface="+mn-lt"/>
            </a:endParaRPr>
          </a:p>
        </p:txBody>
      </p:sp>
      <p:sp>
        <p:nvSpPr>
          <p:cNvPr id="9" name="Rectangle 8">
            <a:extLst>
              <a:ext uri="{FF2B5EF4-FFF2-40B4-BE49-F238E27FC236}">
                <a16:creationId xmlns:a16="http://schemas.microsoft.com/office/drawing/2014/main" id="{C4C6111C-E9B5-B052-FBA8-09157F796D75}"/>
              </a:ext>
            </a:extLst>
          </p:cNvPr>
          <p:cNvSpPr>
            <a:spLocks/>
          </p:cNvSpPr>
          <p:nvPr/>
        </p:nvSpPr>
        <p:spPr>
          <a:xfrm>
            <a:off x="354853" y="5276090"/>
            <a:ext cx="6164552" cy="1251810"/>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r>
              <a:rPr lang="en-US" sz="1300" b="1">
                <a:solidFill>
                  <a:srgbClr val="FFFFFF"/>
                </a:solidFill>
                <a:ea typeface="+mn-lt"/>
                <a:cs typeface="+mn-lt"/>
              </a:rPr>
              <a:t>Info-Tech Insight </a:t>
            </a:r>
          </a:p>
          <a:p>
            <a:pPr defTabSz="554437">
              <a:spcBef>
                <a:spcPts val="800"/>
              </a:spcBef>
            </a:pPr>
            <a:r>
              <a:rPr lang="en-US" sz="1300">
                <a:solidFill>
                  <a:srgbClr val="FFFFFF"/>
                </a:solidFill>
                <a:ea typeface="+mn-lt"/>
                <a:cs typeface="+mn-lt"/>
              </a:rPr>
              <a:t>The </a:t>
            </a:r>
            <a:r>
              <a:rPr lang="en-US" sz="1300" b="1">
                <a:solidFill>
                  <a:srgbClr val="FFFFFF"/>
                </a:solidFill>
                <a:ea typeface="+mn-lt"/>
                <a:cs typeface="+mn-lt"/>
              </a:rPr>
              <a:t>iterative</a:t>
            </a:r>
            <a:r>
              <a:rPr lang="en-US" sz="1300">
                <a:solidFill>
                  <a:srgbClr val="FFFFFF"/>
                </a:solidFill>
                <a:ea typeface="+mn-lt"/>
                <a:cs typeface="+mn-lt"/>
              </a:rPr>
              <a:t> nature of AI means testing isn’t a one-time event. Continual testing – from prototyping to production – keeps your model </a:t>
            </a:r>
            <a:r>
              <a:rPr lang="en-US" sz="1300" b="1">
                <a:solidFill>
                  <a:srgbClr val="FFFFFF"/>
                </a:solidFill>
                <a:ea typeface="+mn-lt"/>
                <a:cs typeface="+mn-lt"/>
              </a:rPr>
              <a:t>accurate</a:t>
            </a:r>
            <a:r>
              <a:rPr lang="en-US" sz="1300">
                <a:solidFill>
                  <a:srgbClr val="FFFFFF"/>
                </a:solidFill>
                <a:ea typeface="+mn-lt"/>
                <a:cs typeface="+mn-lt"/>
              </a:rPr>
              <a:t> and </a:t>
            </a:r>
            <a:r>
              <a:rPr lang="en-US" sz="1300" b="1">
                <a:solidFill>
                  <a:srgbClr val="FFFFFF"/>
                </a:solidFill>
                <a:ea typeface="+mn-lt"/>
                <a:cs typeface="+mn-lt"/>
              </a:rPr>
              <a:t>trustworthy</a:t>
            </a:r>
            <a:r>
              <a:rPr lang="en-US" sz="1300">
                <a:solidFill>
                  <a:srgbClr val="FFFFFF"/>
                </a:solidFill>
                <a:ea typeface="+mn-lt"/>
                <a:cs typeface="+mn-lt"/>
              </a:rPr>
              <a:t> over time.</a:t>
            </a:r>
          </a:p>
        </p:txBody>
      </p:sp>
      <p:sp>
        <p:nvSpPr>
          <p:cNvPr id="10" name="Rectangle 9">
            <a:extLst>
              <a:ext uri="{FF2B5EF4-FFF2-40B4-BE49-F238E27FC236}">
                <a16:creationId xmlns:a16="http://schemas.microsoft.com/office/drawing/2014/main" id="{1DC3C76F-BEA6-C90F-7BB1-094B0CEABC37}"/>
              </a:ext>
              <a:ext uri="{C183D7F6-B498-43B3-948B-1728B52AA6E4}">
                <adec:decorative xmlns:adec="http://schemas.microsoft.com/office/drawing/2017/decorative" val="1"/>
              </a:ext>
            </a:extLst>
          </p:cNvPr>
          <p:cNvSpPr>
            <a:spLocks/>
          </p:cNvSpPr>
          <p:nvPr/>
        </p:nvSpPr>
        <p:spPr>
          <a:xfrm>
            <a:off x="354853" y="5276088"/>
            <a:ext cx="6164552" cy="1251812"/>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300">
              <a:solidFill>
                <a:srgbClr val="2576B7"/>
              </a:solidFill>
              <a:ea typeface="+mn-lt"/>
              <a:cs typeface="+mn-lt"/>
            </a:endParaRPr>
          </a:p>
        </p:txBody>
      </p:sp>
      <p:pic>
        <p:nvPicPr>
          <p:cNvPr id="2" name="Picture 2">
            <a:extLst>
              <a:ext uri="{FF2B5EF4-FFF2-40B4-BE49-F238E27FC236}">
                <a16:creationId xmlns:a16="http://schemas.microsoft.com/office/drawing/2014/main" id="{2B22D444-6F24-3844-A6E7-C6DAE67C0BD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14"/>
          <a:stretch/>
        </p:blipFill>
        <p:spPr bwMode="auto">
          <a:xfrm>
            <a:off x="7373144" y="1381786"/>
            <a:ext cx="4152900" cy="4094429"/>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3189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E62B3-1735-1DFA-E4D7-82C9A35674AD}"/>
            </a:ext>
          </a:extLst>
        </p:cNvPr>
        <p:cNvGrpSpPr/>
        <p:nvPr/>
      </p:nvGrpSpPr>
      <p:grpSpPr>
        <a:xfrm>
          <a:off x="0" y="0"/>
          <a:ext cx="0" cy="0"/>
          <a:chOff x="0" y="0"/>
          <a:chExt cx="0" cy="0"/>
        </a:xfrm>
      </p:grpSpPr>
      <p:sp>
        <p:nvSpPr>
          <p:cNvPr id="23" name="Title 2">
            <a:extLst>
              <a:ext uri="{FF2B5EF4-FFF2-40B4-BE49-F238E27FC236}">
                <a16:creationId xmlns:a16="http://schemas.microsoft.com/office/drawing/2014/main" id="{DF40FC07-E96F-029A-C06B-3342EC4FD586}"/>
              </a:ext>
            </a:extLst>
          </p:cNvPr>
          <p:cNvSpPr txBox="1">
            <a:spLocks/>
          </p:cNvSpPr>
          <p:nvPr/>
        </p:nvSpPr>
        <p:spPr>
          <a:xfrm>
            <a:off x="246834" y="336401"/>
            <a:ext cx="11520980" cy="59462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defTabSz="914218">
              <a:defRPr/>
            </a:pPr>
            <a:r>
              <a:rPr lang="en-US" sz="3400">
                <a:solidFill>
                  <a:srgbClr val="2576B7"/>
                </a:solidFill>
                <a:ea typeface="+mj-lt"/>
                <a:cs typeface="+mj-lt"/>
              </a:rPr>
              <a:t>Best practices for building a testing framework</a:t>
            </a:r>
          </a:p>
        </p:txBody>
      </p:sp>
      <p:sp>
        <p:nvSpPr>
          <p:cNvPr id="2" name="Text Placeholder 4">
            <a:extLst>
              <a:ext uri="{FF2B5EF4-FFF2-40B4-BE49-F238E27FC236}">
                <a16:creationId xmlns:a16="http://schemas.microsoft.com/office/drawing/2014/main" id="{0984A467-8EBB-EDEC-A954-E956622CB4CC}"/>
              </a:ext>
            </a:extLst>
          </p:cNvPr>
          <p:cNvSpPr txBox="1">
            <a:spLocks/>
          </p:cNvSpPr>
          <p:nvPr/>
        </p:nvSpPr>
        <p:spPr>
          <a:xfrm>
            <a:off x="285278" y="870604"/>
            <a:ext cx="11520980" cy="567724"/>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10000"/>
              </a:lnSpc>
              <a:buFontTx/>
              <a:defRPr/>
            </a:pPr>
            <a:r>
              <a:rPr lang="en-US" dirty="0">
                <a:solidFill>
                  <a:srgbClr val="494949"/>
                </a:solidFill>
                <a:latin typeface="Exo" pitchFamily="2" charset="0"/>
                <a:ea typeface="+mn-lt"/>
                <a:cs typeface="+mn-lt"/>
              </a:rPr>
              <a:t>Keep these </a:t>
            </a:r>
            <a:r>
              <a:rPr lang="en-US" b="1" dirty="0">
                <a:solidFill>
                  <a:srgbClr val="494949"/>
                </a:solidFill>
                <a:latin typeface="Exo" pitchFamily="2" charset="0"/>
                <a:ea typeface="+mn-lt"/>
                <a:cs typeface="+mn-lt"/>
              </a:rPr>
              <a:t>Best Practices </a:t>
            </a:r>
            <a:r>
              <a:rPr lang="en-US" dirty="0">
                <a:solidFill>
                  <a:srgbClr val="494949"/>
                </a:solidFill>
                <a:latin typeface="Exo" pitchFamily="2" charset="0"/>
                <a:ea typeface="+mn-lt"/>
                <a:cs typeface="+mn-lt"/>
              </a:rPr>
              <a:t>in mind when building the </a:t>
            </a:r>
            <a:r>
              <a:rPr lang="en-US" b="1" dirty="0">
                <a:solidFill>
                  <a:srgbClr val="494949"/>
                </a:solidFill>
                <a:latin typeface="Exo" pitchFamily="2" charset="0"/>
                <a:ea typeface="+mn-lt"/>
                <a:cs typeface="+mn-lt"/>
              </a:rPr>
              <a:t>Testing Framework </a:t>
            </a:r>
            <a:r>
              <a:rPr lang="en-US" dirty="0">
                <a:solidFill>
                  <a:srgbClr val="494949"/>
                </a:solidFill>
                <a:latin typeface="Exo" pitchFamily="2" charset="0"/>
                <a:ea typeface="+mn-lt"/>
                <a:cs typeface="+mn-lt"/>
              </a:rPr>
              <a:t>for your </a:t>
            </a:r>
            <a:r>
              <a:rPr lang="en-US" b="1" dirty="0">
                <a:solidFill>
                  <a:srgbClr val="494949"/>
                </a:solidFill>
                <a:latin typeface="Exo" pitchFamily="2" charset="0"/>
                <a:ea typeface="+mn-lt"/>
                <a:cs typeface="+mn-lt"/>
              </a:rPr>
              <a:t>CX AI solution</a:t>
            </a:r>
          </a:p>
        </p:txBody>
      </p:sp>
      <p:sp>
        <p:nvSpPr>
          <p:cNvPr id="74" name="Rounded Rectangle 78">
            <a:extLst>
              <a:ext uri="{FF2B5EF4-FFF2-40B4-BE49-F238E27FC236}">
                <a16:creationId xmlns:a16="http://schemas.microsoft.com/office/drawing/2014/main" id="{D6F04E83-8957-9133-D9CD-5E3172AA5064}"/>
              </a:ext>
              <a:ext uri="{C183D7F6-B498-43B3-948B-1728B52AA6E4}">
                <adec:decorative xmlns:adec="http://schemas.microsoft.com/office/drawing/2017/decorative" val="1"/>
              </a:ext>
            </a:extLst>
          </p:cNvPr>
          <p:cNvSpPr>
            <a:spLocks/>
          </p:cNvSpPr>
          <p:nvPr/>
        </p:nvSpPr>
        <p:spPr>
          <a:xfrm>
            <a:off x="153018" y="1377118"/>
            <a:ext cx="2645841" cy="360674"/>
          </a:xfrm>
          <a:prstGeom prst="roundRect">
            <a:avLst>
              <a:gd name="adj" fmla="val 50000"/>
            </a:avLst>
          </a:prstGeom>
          <a:solidFill>
            <a:srgbClr val="494A4A"/>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75" name="TextBox 74">
            <a:extLst>
              <a:ext uri="{FF2B5EF4-FFF2-40B4-BE49-F238E27FC236}">
                <a16:creationId xmlns:a16="http://schemas.microsoft.com/office/drawing/2014/main" id="{D3A1D2A5-9941-B836-193B-9C0F80541A60}"/>
              </a:ext>
            </a:extLst>
          </p:cNvPr>
          <p:cNvSpPr txBox="1">
            <a:spLocks/>
          </p:cNvSpPr>
          <p:nvPr/>
        </p:nvSpPr>
        <p:spPr>
          <a:xfrm>
            <a:off x="249109" y="1423876"/>
            <a:ext cx="1733167" cy="282706"/>
          </a:xfrm>
          <a:prstGeom prst="rect">
            <a:avLst/>
          </a:prstGeom>
          <a:noFill/>
        </p:spPr>
        <p:txBody>
          <a:bodyPr wrap="none" rtlCol="0" anchor="ctr" anchorCtr="0">
            <a:spAutoFit/>
          </a:bodyPr>
          <a:lstStyle/>
          <a:p>
            <a:pPr defTabSz="554437">
              <a:lnSpc>
                <a:spcPct val="110000"/>
              </a:lnSpc>
              <a:defRPr/>
            </a:pPr>
            <a:r>
              <a:rPr lang="en-US" sz="1200">
                <a:solidFill>
                  <a:srgbClr val="FFFFFF"/>
                </a:solidFill>
                <a:latin typeface="Montserrat SemiBold" pitchFamily="2" charset="77"/>
                <a:ea typeface="+mn-lt"/>
                <a:cs typeface="+mn-lt"/>
              </a:rPr>
              <a:t>Testing Framework</a:t>
            </a:r>
          </a:p>
        </p:txBody>
      </p:sp>
      <p:sp>
        <p:nvSpPr>
          <p:cNvPr id="76" name="Triangle 80">
            <a:extLst>
              <a:ext uri="{FF2B5EF4-FFF2-40B4-BE49-F238E27FC236}">
                <a16:creationId xmlns:a16="http://schemas.microsoft.com/office/drawing/2014/main" id="{8387FF3E-5791-1B33-8D10-58E670FC5980}"/>
              </a:ext>
              <a:ext uri="{C183D7F6-B498-43B3-948B-1728B52AA6E4}">
                <adec:decorative xmlns:adec="http://schemas.microsoft.com/office/drawing/2017/decorative" val="1"/>
              </a:ext>
            </a:extLst>
          </p:cNvPr>
          <p:cNvSpPr>
            <a:spLocks noChangeAspect="1"/>
          </p:cNvSpPr>
          <p:nvPr/>
        </p:nvSpPr>
        <p:spPr>
          <a:xfrm rot="10800000">
            <a:off x="2443660" y="1516311"/>
            <a:ext cx="114646" cy="82285"/>
          </a:xfrm>
          <a:prstGeom prst="triangle">
            <a:avLst/>
          </a:prstGeom>
          <a:solidFill>
            <a:srgbClr val="FFFFFF"/>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42" name="Rectangle 41">
            <a:extLst>
              <a:ext uri="{FF2B5EF4-FFF2-40B4-BE49-F238E27FC236}">
                <a16:creationId xmlns:a16="http://schemas.microsoft.com/office/drawing/2014/main" id="{50B360B7-78A7-3FD3-164B-535CA2139C93}"/>
              </a:ext>
              <a:ext uri="{C183D7F6-B498-43B3-948B-1728B52AA6E4}">
                <adec:decorative xmlns:adec="http://schemas.microsoft.com/office/drawing/2017/decorative" val="1"/>
              </a:ext>
            </a:extLst>
          </p:cNvPr>
          <p:cNvSpPr>
            <a:spLocks/>
          </p:cNvSpPr>
          <p:nvPr/>
        </p:nvSpPr>
        <p:spPr>
          <a:xfrm>
            <a:off x="2113058" y="1900491"/>
            <a:ext cx="4104000" cy="762455"/>
          </a:xfrm>
          <a:prstGeom prst="rect">
            <a:avLst/>
          </a:prstGeom>
          <a:solidFill>
            <a:srgbClr val="2576B7">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48" name="TextBox 47">
            <a:extLst>
              <a:ext uri="{FF2B5EF4-FFF2-40B4-BE49-F238E27FC236}">
                <a16:creationId xmlns:a16="http://schemas.microsoft.com/office/drawing/2014/main" id="{33D0133D-4620-A089-70F7-5FDCAD2B206D}"/>
              </a:ext>
            </a:extLst>
          </p:cNvPr>
          <p:cNvSpPr txBox="1">
            <a:spLocks/>
          </p:cNvSpPr>
          <p:nvPr/>
        </p:nvSpPr>
        <p:spPr>
          <a:xfrm>
            <a:off x="186653" y="1900491"/>
            <a:ext cx="2349795" cy="762455"/>
          </a:xfrm>
          <a:prstGeom prst="homePlate">
            <a:avLst/>
          </a:prstGeom>
          <a:solidFill>
            <a:srgbClr val="2576B7"/>
          </a:solidFill>
          <a:ln/>
        </p:spPr>
        <p:txBody>
          <a:bodyPr wrap="square" rtlCol="0" anchor="ctr" anchorCtr="0">
            <a:noAutofit/>
          </a:bodyPr>
          <a:lstStyle/>
          <a:p>
            <a:pPr algn="ctr" defTabSz="554437">
              <a:defRPr/>
            </a:pPr>
            <a:r>
              <a:rPr lang="en-US" sz="1200" b="1">
                <a:solidFill>
                  <a:srgbClr val="FFFFFF"/>
                </a:solidFill>
                <a:latin typeface="Montserrat" panose="00000500000000000000" pitchFamily="2" charset="0"/>
                <a:ea typeface="+mn-lt"/>
                <a:cs typeface="+mn-lt"/>
              </a:rPr>
              <a:t>1. Identify AI Solution &amp; Goals</a:t>
            </a:r>
          </a:p>
        </p:txBody>
      </p:sp>
      <p:sp>
        <p:nvSpPr>
          <p:cNvPr id="41" name="Rectangle 40">
            <a:extLst>
              <a:ext uri="{FF2B5EF4-FFF2-40B4-BE49-F238E27FC236}">
                <a16:creationId xmlns:a16="http://schemas.microsoft.com/office/drawing/2014/main" id="{A5B8A766-2A47-B3D4-D9DF-B6351B909D62}"/>
              </a:ext>
              <a:ext uri="{C183D7F6-B498-43B3-948B-1728B52AA6E4}">
                <adec:decorative xmlns:adec="http://schemas.microsoft.com/office/drawing/2017/decorative" val="1"/>
              </a:ext>
            </a:extLst>
          </p:cNvPr>
          <p:cNvSpPr>
            <a:spLocks/>
          </p:cNvSpPr>
          <p:nvPr/>
        </p:nvSpPr>
        <p:spPr>
          <a:xfrm>
            <a:off x="2113058" y="2805391"/>
            <a:ext cx="4104000" cy="744447"/>
          </a:xfrm>
          <a:prstGeom prst="rect">
            <a:avLst/>
          </a:prstGeom>
          <a:solidFill>
            <a:srgbClr val="5090C4">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59" name="TextBox 58">
            <a:extLst>
              <a:ext uri="{FF2B5EF4-FFF2-40B4-BE49-F238E27FC236}">
                <a16:creationId xmlns:a16="http://schemas.microsoft.com/office/drawing/2014/main" id="{A092421C-8995-524D-60E4-2C00918A7FDD}"/>
              </a:ext>
            </a:extLst>
          </p:cNvPr>
          <p:cNvSpPr txBox="1">
            <a:spLocks/>
          </p:cNvSpPr>
          <p:nvPr/>
        </p:nvSpPr>
        <p:spPr>
          <a:xfrm>
            <a:off x="2590950" y="2854449"/>
            <a:ext cx="3430800" cy="646331"/>
          </a:xfrm>
          <a:prstGeom prst="rect">
            <a:avLst/>
          </a:prstGeom>
          <a:solidFill>
            <a:srgbClr val="96BCDC"/>
          </a:solidFill>
        </p:spPr>
        <p:txBody>
          <a:bodyPr wrap="square">
            <a:spAutoFit/>
          </a:bodyPr>
          <a:lstStyle/>
          <a:p>
            <a:pPr defTabSz="914400">
              <a:defRPr/>
            </a:pPr>
            <a:r>
              <a:rPr lang="en-US" sz="1200">
                <a:solidFill>
                  <a:schemeClr val="tx1">
                    <a:lumMod val="50000"/>
                  </a:schemeClr>
                </a:solidFill>
                <a:ea typeface="+mn-lt"/>
                <a:cs typeface="+mn-lt"/>
              </a:rPr>
              <a:t>Decide which areas to test (data quality, functional, performance, security, etc.) and select the methods (A/B, QA scripts, red‐teaming).</a:t>
            </a:r>
          </a:p>
        </p:txBody>
      </p:sp>
      <p:sp>
        <p:nvSpPr>
          <p:cNvPr id="62" name="TextBox 61">
            <a:extLst>
              <a:ext uri="{FF2B5EF4-FFF2-40B4-BE49-F238E27FC236}">
                <a16:creationId xmlns:a16="http://schemas.microsoft.com/office/drawing/2014/main" id="{46FF0B19-F3C4-9AD4-3AEA-B902D4D42697}"/>
              </a:ext>
            </a:extLst>
          </p:cNvPr>
          <p:cNvSpPr txBox="1">
            <a:spLocks/>
          </p:cNvSpPr>
          <p:nvPr/>
        </p:nvSpPr>
        <p:spPr>
          <a:xfrm>
            <a:off x="186653" y="2805391"/>
            <a:ext cx="2350800" cy="744447"/>
          </a:xfrm>
          <a:prstGeom prst="homePlate">
            <a:avLst/>
          </a:prstGeom>
          <a:solidFill>
            <a:srgbClr val="5090C4"/>
          </a:solidFill>
          <a:ln/>
        </p:spPr>
        <p:txBody>
          <a:bodyPr wrap="square" anchor="ctr" anchorCtr="0">
            <a:noAutofit/>
          </a:bodyPr>
          <a:lstStyle/>
          <a:p>
            <a:pPr algn="ctr" defTabSz="914400">
              <a:defRPr/>
            </a:pPr>
            <a:r>
              <a:rPr lang="en-US" sz="1200" b="1">
                <a:solidFill>
                  <a:srgbClr val="FFFFFF"/>
                </a:solidFill>
                <a:latin typeface="Montserrat" panose="00000500000000000000" pitchFamily="2" charset="0"/>
                <a:ea typeface="+mn-lt"/>
                <a:cs typeface="+mn-lt"/>
              </a:rPr>
              <a:t>2. Define Testing Approach (Categories &amp; Methods)</a:t>
            </a:r>
          </a:p>
        </p:txBody>
      </p:sp>
      <p:sp>
        <p:nvSpPr>
          <p:cNvPr id="40" name="Rectangle 39">
            <a:extLst>
              <a:ext uri="{FF2B5EF4-FFF2-40B4-BE49-F238E27FC236}">
                <a16:creationId xmlns:a16="http://schemas.microsoft.com/office/drawing/2014/main" id="{8441B01E-C56C-77F0-709A-D2F3FAA73CC2}"/>
              </a:ext>
              <a:ext uri="{C183D7F6-B498-43B3-948B-1728B52AA6E4}">
                <adec:decorative xmlns:adec="http://schemas.microsoft.com/office/drawing/2017/decorative" val="1"/>
              </a:ext>
            </a:extLst>
          </p:cNvPr>
          <p:cNvSpPr>
            <a:spLocks/>
          </p:cNvSpPr>
          <p:nvPr/>
        </p:nvSpPr>
        <p:spPr>
          <a:xfrm>
            <a:off x="2113058" y="3737849"/>
            <a:ext cx="4104000" cy="744447"/>
          </a:xfrm>
          <a:prstGeom prst="rect">
            <a:avLst/>
          </a:prstGeom>
          <a:solidFill>
            <a:srgbClr val="717171">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0" name="TextBox 59">
            <a:extLst>
              <a:ext uri="{FF2B5EF4-FFF2-40B4-BE49-F238E27FC236}">
                <a16:creationId xmlns:a16="http://schemas.microsoft.com/office/drawing/2014/main" id="{C010256E-08AF-B947-907C-B981E3C23F12}"/>
              </a:ext>
            </a:extLst>
          </p:cNvPr>
          <p:cNvSpPr txBox="1">
            <a:spLocks/>
          </p:cNvSpPr>
          <p:nvPr/>
        </p:nvSpPr>
        <p:spPr>
          <a:xfrm>
            <a:off x="186653" y="3737849"/>
            <a:ext cx="2350800" cy="744447"/>
          </a:xfrm>
          <a:prstGeom prst="homePlate">
            <a:avLst/>
          </a:prstGeom>
          <a:solidFill>
            <a:srgbClr val="717171"/>
          </a:solidFill>
          <a:ln/>
        </p:spPr>
        <p:txBody>
          <a:bodyPr wrap="square" rtlCol="0" anchor="ctr" anchorCtr="0">
            <a:noAutofit/>
          </a:bodyPr>
          <a:lstStyle/>
          <a:p>
            <a:pPr algn="ctr" defTabSz="554437">
              <a:defRPr/>
            </a:pPr>
            <a:r>
              <a:rPr lang="en-US" sz="1200" b="1">
                <a:solidFill>
                  <a:srgbClr val="FFFFFF"/>
                </a:solidFill>
                <a:latin typeface="Montserrat" panose="00000500000000000000" pitchFamily="2" charset="0"/>
                <a:ea typeface="+mn-lt"/>
                <a:cs typeface="+mn-lt"/>
              </a:rPr>
              <a:t>3. Set Success Criteria &amp; Prepare Data</a:t>
            </a:r>
          </a:p>
        </p:txBody>
      </p:sp>
      <p:sp>
        <p:nvSpPr>
          <p:cNvPr id="68" name="TextBox 67">
            <a:extLst>
              <a:ext uri="{FF2B5EF4-FFF2-40B4-BE49-F238E27FC236}">
                <a16:creationId xmlns:a16="http://schemas.microsoft.com/office/drawing/2014/main" id="{5A10B61D-889D-2CCD-8C13-C54851AB3398}"/>
              </a:ext>
            </a:extLst>
          </p:cNvPr>
          <p:cNvSpPr txBox="1">
            <a:spLocks/>
          </p:cNvSpPr>
          <p:nvPr/>
        </p:nvSpPr>
        <p:spPr>
          <a:xfrm>
            <a:off x="2590950" y="3879240"/>
            <a:ext cx="3430800" cy="461665"/>
          </a:xfrm>
          <a:prstGeom prst="rect">
            <a:avLst/>
          </a:prstGeom>
          <a:solidFill>
            <a:srgbClr val="AAAAAA"/>
          </a:solidFill>
        </p:spPr>
        <p:txBody>
          <a:bodyPr wrap="square">
            <a:spAutoFit/>
          </a:bodyPr>
          <a:lstStyle/>
          <a:p>
            <a:pPr defTabSz="914400">
              <a:defRPr/>
            </a:pPr>
            <a:r>
              <a:rPr lang="en-US" sz="1200">
                <a:solidFill>
                  <a:schemeClr val="tx1">
                    <a:lumMod val="50000"/>
                  </a:schemeClr>
                </a:solidFill>
                <a:ea typeface="+mn-lt"/>
                <a:cs typeface="+mn-lt"/>
              </a:rPr>
              <a:t>Determine pass/fail thresholds and assemble the necessary test data and environments.</a:t>
            </a:r>
          </a:p>
        </p:txBody>
      </p:sp>
      <p:sp>
        <p:nvSpPr>
          <p:cNvPr id="39" name="Rectangle 38">
            <a:extLst>
              <a:ext uri="{FF2B5EF4-FFF2-40B4-BE49-F238E27FC236}">
                <a16:creationId xmlns:a16="http://schemas.microsoft.com/office/drawing/2014/main" id="{2BA369C9-16DA-02B1-D1EB-8A66C54289E4}"/>
              </a:ext>
              <a:ext uri="{C183D7F6-B498-43B3-948B-1728B52AA6E4}">
                <adec:decorative xmlns:adec="http://schemas.microsoft.com/office/drawing/2017/decorative" val="1"/>
              </a:ext>
            </a:extLst>
          </p:cNvPr>
          <p:cNvSpPr>
            <a:spLocks/>
          </p:cNvSpPr>
          <p:nvPr/>
        </p:nvSpPr>
        <p:spPr>
          <a:xfrm>
            <a:off x="2113058" y="4681060"/>
            <a:ext cx="4104000" cy="744447"/>
          </a:xfrm>
          <a:prstGeom prst="rect">
            <a:avLst/>
          </a:prstGeom>
          <a:solidFill>
            <a:srgbClr val="299C47">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6" name="TextBox 65">
            <a:extLst>
              <a:ext uri="{FF2B5EF4-FFF2-40B4-BE49-F238E27FC236}">
                <a16:creationId xmlns:a16="http://schemas.microsoft.com/office/drawing/2014/main" id="{6CD7CE47-2E61-1067-98DA-C9F68DB9F0C4}"/>
              </a:ext>
            </a:extLst>
          </p:cNvPr>
          <p:cNvSpPr txBox="1">
            <a:spLocks/>
          </p:cNvSpPr>
          <p:nvPr/>
        </p:nvSpPr>
        <p:spPr>
          <a:xfrm>
            <a:off x="186653" y="4681060"/>
            <a:ext cx="2350800" cy="744447"/>
          </a:xfrm>
          <a:prstGeom prst="homePlate">
            <a:avLst/>
          </a:prstGeom>
          <a:solidFill>
            <a:srgbClr val="299C47"/>
          </a:solidFill>
          <a:ln/>
        </p:spPr>
        <p:txBody>
          <a:bodyPr wrap="square" anchor="ctr" anchorCtr="0">
            <a:noAutofit/>
          </a:bodyPr>
          <a:lstStyle/>
          <a:p>
            <a:pPr algn="ctr" defTabSz="914400">
              <a:defRPr/>
            </a:pPr>
            <a:r>
              <a:rPr lang="en-US" sz="1200" b="1">
                <a:solidFill>
                  <a:srgbClr val="FFFFFF"/>
                </a:solidFill>
                <a:latin typeface="Montserrat" panose="00000500000000000000" pitchFamily="2" charset="0"/>
                <a:ea typeface="+mn-lt"/>
                <a:cs typeface="+mn-lt"/>
              </a:rPr>
              <a:t>4. Execute Tests &amp; Document Findings</a:t>
            </a:r>
            <a:endParaRPr lang="en-US" sz="1200">
              <a:solidFill>
                <a:srgbClr val="FFFFFF"/>
              </a:solidFill>
              <a:latin typeface="Montserrat" panose="00000500000000000000" pitchFamily="2" charset="0"/>
              <a:ea typeface="+mn-lt"/>
              <a:cs typeface="+mn-lt"/>
            </a:endParaRPr>
          </a:p>
        </p:txBody>
      </p:sp>
      <p:sp>
        <p:nvSpPr>
          <p:cNvPr id="70" name="TextBox 69">
            <a:extLst>
              <a:ext uri="{FF2B5EF4-FFF2-40B4-BE49-F238E27FC236}">
                <a16:creationId xmlns:a16="http://schemas.microsoft.com/office/drawing/2014/main" id="{8FF837DC-A071-199B-F7D7-266B1EBEB78E}"/>
              </a:ext>
            </a:extLst>
          </p:cNvPr>
          <p:cNvSpPr txBox="1">
            <a:spLocks/>
          </p:cNvSpPr>
          <p:nvPr/>
        </p:nvSpPr>
        <p:spPr>
          <a:xfrm>
            <a:off x="2590950" y="4822451"/>
            <a:ext cx="3430800" cy="461665"/>
          </a:xfrm>
          <a:prstGeom prst="rect">
            <a:avLst/>
          </a:prstGeom>
          <a:solidFill>
            <a:srgbClr val="6AD887"/>
          </a:solidFill>
        </p:spPr>
        <p:txBody>
          <a:bodyPr wrap="square">
            <a:spAutoFit/>
          </a:bodyPr>
          <a:lstStyle/>
          <a:p>
            <a:pPr defTabSz="914400">
              <a:defRPr/>
            </a:pPr>
            <a:r>
              <a:rPr lang="en-US" sz="1200">
                <a:solidFill>
                  <a:schemeClr val="tx1">
                    <a:lumMod val="50000"/>
                  </a:schemeClr>
                </a:solidFill>
                <a:ea typeface="+mn-lt"/>
                <a:cs typeface="+mn-lt"/>
              </a:rPr>
              <a:t>Run the tests (in sprints or phases), collect metrics, and track defects or anomalies.</a:t>
            </a:r>
          </a:p>
        </p:txBody>
      </p:sp>
      <p:sp>
        <p:nvSpPr>
          <p:cNvPr id="38" name="Rectangle 37">
            <a:extLst>
              <a:ext uri="{FF2B5EF4-FFF2-40B4-BE49-F238E27FC236}">
                <a16:creationId xmlns:a16="http://schemas.microsoft.com/office/drawing/2014/main" id="{F733DFD0-8D4E-4A61-FE73-CB792ACA17FC}"/>
              </a:ext>
              <a:ext uri="{C183D7F6-B498-43B3-948B-1728B52AA6E4}">
                <adec:decorative xmlns:adec="http://schemas.microsoft.com/office/drawing/2017/decorative" val="1"/>
              </a:ext>
            </a:extLst>
          </p:cNvPr>
          <p:cNvSpPr>
            <a:spLocks/>
          </p:cNvSpPr>
          <p:nvPr/>
        </p:nvSpPr>
        <p:spPr>
          <a:xfrm>
            <a:off x="2113058" y="5608165"/>
            <a:ext cx="4104000" cy="744447"/>
          </a:xfrm>
          <a:prstGeom prst="rect">
            <a:avLst/>
          </a:prstGeom>
          <a:solidFill>
            <a:srgbClr val="494A4A">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4" name="TextBox 63">
            <a:extLst>
              <a:ext uri="{FF2B5EF4-FFF2-40B4-BE49-F238E27FC236}">
                <a16:creationId xmlns:a16="http://schemas.microsoft.com/office/drawing/2014/main" id="{A1B6D0BE-112F-C6F8-AB70-40CB4CF8D337}"/>
              </a:ext>
            </a:extLst>
          </p:cNvPr>
          <p:cNvSpPr txBox="1">
            <a:spLocks/>
          </p:cNvSpPr>
          <p:nvPr/>
        </p:nvSpPr>
        <p:spPr>
          <a:xfrm>
            <a:off x="186653" y="5608165"/>
            <a:ext cx="2350800" cy="744447"/>
          </a:xfrm>
          <a:prstGeom prst="homePlate">
            <a:avLst/>
          </a:prstGeom>
          <a:solidFill>
            <a:srgbClr val="494A4A"/>
          </a:solidFill>
          <a:ln/>
        </p:spPr>
        <p:txBody>
          <a:bodyPr wrap="square" anchor="ctr" anchorCtr="0">
            <a:noAutofit/>
          </a:bodyPr>
          <a:lstStyle/>
          <a:p>
            <a:pPr algn="ctr" defTabSz="914400">
              <a:defRPr/>
            </a:pPr>
            <a:r>
              <a:rPr lang="en-US" sz="1200" b="1">
                <a:solidFill>
                  <a:srgbClr val="FFFFFF"/>
                </a:solidFill>
                <a:latin typeface="Montserrat" panose="00000500000000000000" pitchFamily="2" charset="0"/>
                <a:ea typeface="+mn-lt"/>
                <a:cs typeface="+mn-lt"/>
              </a:rPr>
              <a:t>5. Evaluate, Refine &amp; Decide Next Steps</a:t>
            </a:r>
            <a:endParaRPr lang="en-US" sz="1200">
              <a:solidFill>
                <a:srgbClr val="FFFFFF"/>
              </a:solidFill>
              <a:latin typeface="Montserrat" panose="00000500000000000000" pitchFamily="2" charset="0"/>
              <a:ea typeface="+mn-lt"/>
              <a:cs typeface="+mn-lt"/>
            </a:endParaRPr>
          </a:p>
        </p:txBody>
      </p:sp>
      <p:sp>
        <p:nvSpPr>
          <p:cNvPr id="72" name="TextBox 71">
            <a:extLst>
              <a:ext uri="{FF2B5EF4-FFF2-40B4-BE49-F238E27FC236}">
                <a16:creationId xmlns:a16="http://schemas.microsoft.com/office/drawing/2014/main" id="{A777ECAA-898D-36A2-17F6-3D33EB1F3CAA}"/>
              </a:ext>
            </a:extLst>
          </p:cNvPr>
          <p:cNvSpPr txBox="1">
            <a:spLocks/>
          </p:cNvSpPr>
          <p:nvPr/>
        </p:nvSpPr>
        <p:spPr>
          <a:xfrm>
            <a:off x="2590950" y="5657223"/>
            <a:ext cx="3430800" cy="646331"/>
          </a:xfrm>
          <a:prstGeom prst="rect">
            <a:avLst/>
          </a:prstGeom>
          <a:solidFill>
            <a:srgbClr val="919393"/>
          </a:solidFill>
        </p:spPr>
        <p:txBody>
          <a:bodyPr wrap="square">
            <a:spAutoFit/>
          </a:bodyPr>
          <a:lstStyle/>
          <a:p>
            <a:pPr defTabSz="914400">
              <a:defRPr/>
            </a:pPr>
            <a:r>
              <a:rPr lang="en-US" sz="1200">
                <a:solidFill>
                  <a:schemeClr val="tx1">
                    <a:lumMod val="50000"/>
                  </a:schemeClr>
                </a:solidFill>
                <a:ea typeface="+mn-lt"/>
                <a:cs typeface="+mn-lt"/>
              </a:rPr>
              <a:t>Compare results to your success criteria. If they fall short, refine and retest. If targets are met, finalize your rollout plan.</a:t>
            </a:r>
          </a:p>
        </p:txBody>
      </p:sp>
      <p:sp>
        <p:nvSpPr>
          <p:cNvPr id="12" name="TextBox 11">
            <a:extLst>
              <a:ext uri="{FF2B5EF4-FFF2-40B4-BE49-F238E27FC236}">
                <a16:creationId xmlns:a16="http://schemas.microsoft.com/office/drawing/2014/main" id="{9A42729A-CFC1-8A88-5639-06CD809A66B9}"/>
              </a:ext>
            </a:extLst>
          </p:cNvPr>
          <p:cNvSpPr txBox="1">
            <a:spLocks/>
          </p:cNvSpPr>
          <p:nvPr/>
        </p:nvSpPr>
        <p:spPr>
          <a:xfrm>
            <a:off x="6365018" y="1900491"/>
            <a:ext cx="5441241" cy="669461"/>
          </a:xfrm>
          <a:prstGeom prst="rect">
            <a:avLst/>
          </a:prstGeom>
          <a:solidFill>
            <a:srgbClr val="2576B7"/>
          </a:solidFill>
          <a:ln/>
        </p:spPr>
        <p:txBody>
          <a:bodyPr wrap="square" rIns="576000" rtlCol="0" anchor="ctr">
            <a:noAutofit/>
          </a:bodyPr>
          <a:lstStyle/>
          <a:p>
            <a:pPr algn="ctr" defTabSz="554437">
              <a:defRPr/>
            </a:pPr>
            <a:r>
              <a:rPr lang="en-US" sz="1400" b="1">
                <a:solidFill>
                  <a:srgbClr val="FFFFFF"/>
                </a:solidFill>
                <a:latin typeface="Montserrat" pitchFamily="2" charset="77"/>
                <a:ea typeface="+mn-lt"/>
                <a:cs typeface="+mn-lt"/>
              </a:rPr>
              <a:t>Best Practices for AI/ML</a:t>
            </a:r>
          </a:p>
        </p:txBody>
      </p:sp>
      <p:sp>
        <p:nvSpPr>
          <p:cNvPr id="13" name="Subtitle 2">
            <a:extLst>
              <a:ext uri="{FF2B5EF4-FFF2-40B4-BE49-F238E27FC236}">
                <a16:creationId xmlns:a16="http://schemas.microsoft.com/office/drawing/2014/main" id="{AFE1C3AA-607F-74C8-2F80-038698648D97}"/>
              </a:ext>
            </a:extLst>
          </p:cNvPr>
          <p:cNvSpPr txBox="1">
            <a:spLocks/>
          </p:cNvSpPr>
          <p:nvPr/>
        </p:nvSpPr>
        <p:spPr>
          <a:xfrm>
            <a:off x="6365016" y="2569951"/>
            <a:ext cx="5441241" cy="3782235"/>
          </a:xfrm>
          <a:prstGeom prst="rect">
            <a:avLst/>
          </a:prstGeom>
          <a:solidFill>
            <a:srgbClr val="F2F2F2"/>
          </a:solidFill>
          <a:ln/>
        </p:spPr>
        <p:txBody>
          <a:bodyPr vert="horz" wrap="square" lIns="216000" tIns="144000" rIns="45714" bIns="22857"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fontAlgn="ctr">
              <a:buFontTx/>
            </a:pPr>
            <a:r>
              <a:rPr lang="en-US" sz="1200" b="1" dirty="0">
                <a:solidFill>
                  <a:srgbClr val="2576B7"/>
                </a:solidFill>
                <a:latin typeface="+mn-lt"/>
                <a:ea typeface="+mn-lt"/>
                <a:cs typeface="+mn-lt"/>
              </a:rPr>
              <a:t>Test Data Quality &amp; Consistency</a:t>
            </a:r>
          </a:p>
          <a:p>
            <a:pPr marL="355600" indent="-171450" algn="l" fontAlgn="ctr">
              <a:lnSpc>
                <a:spcPct val="100000"/>
              </a:lnSpc>
              <a:spcBef>
                <a:spcPts val="0"/>
              </a:spcBef>
              <a:buFont typeface="Arial" panose="020B0604020202020204" pitchFamily="34" charset="0"/>
              <a:buChar char="•"/>
            </a:pPr>
            <a:r>
              <a:rPr lang="en-US" sz="1100" dirty="0">
                <a:solidFill>
                  <a:srgbClr val="494949"/>
                </a:solidFill>
                <a:latin typeface="+mn-lt"/>
                <a:ea typeface="+mn-lt"/>
                <a:cs typeface="+mn-lt"/>
              </a:rPr>
              <a:t>Check for missing, duplicated, or inconsistent records.</a:t>
            </a:r>
          </a:p>
          <a:p>
            <a:pPr marL="355600" indent="-171450" algn="l" fontAlgn="ctr">
              <a:lnSpc>
                <a:spcPct val="100000"/>
              </a:lnSpc>
              <a:spcBef>
                <a:spcPts val="0"/>
              </a:spcBef>
              <a:buFont typeface="Arial" panose="020B0604020202020204" pitchFamily="34" charset="0"/>
              <a:buChar char="•"/>
            </a:pPr>
            <a:r>
              <a:rPr lang="en-US" sz="1100" dirty="0">
                <a:solidFill>
                  <a:srgbClr val="494949"/>
                </a:solidFill>
                <a:latin typeface="+mn-lt"/>
                <a:ea typeface="+mn-lt"/>
                <a:cs typeface="+mn-lt"/>
              </a:rPr>
              <a:t>Poor data quality can degrade AI model accuracy faster than any algorithmic flaw.</a:t>
            </a:r>
          </a:p>
          <a:p>
            <a:pPr algn="l" fontAlgn="ctr">
              <a:buFontTx/>
            </a:pPr>
            <a:r>
              <a:rPr lang="en-US" sz="1200" b="1" dirty="0">
                <a:solidFill>
                  <a:srgbClr val="2576B7"/>
                </a:solidFill>
                <a:latin typeface="+mn-lt"/>
                <a:ea typeface="+mn-lt"/>
                <a:cs typeface="+mn-lt"/>
              </a:rPr>
              <a:t>Create Balanced Test Data Sets</a:t>
            </a:r>
          </a:p>
          <a:p>
            <a:pPr marL="355600" indent="-171450" algn="l" fontAlgn="ctr">
              <a:lnSpc>
                <a:spcPct val="100000"/>
              </a:lnSpc>
              <a:spcBef>
                <a:spcPts val="0"/>
              </a:spcBef>
              <a:buFont typeface="Arial" panose="020B0604020202020204" pitchFamily="34" charset="0"/>
              <a:buChar char="•"/>
            </a:pPr>
            <a:r>
              <a:rPr lang="en-US" sz="1100" dirty="0">
                <a:solidFill>
                  <a:srgbClr val="494949"/>
                </a:solidFill>
                <a:latin typeface="+mn-lt"/>
                <a:ea typeface="+mn-lt"/>
                <a:cs typeface="+mn-lt"/>
              </a:rPr>
              <a:t>Include representative examples of different customer profiles, claim types, or conversation topics.</a:t>
            </a:r>
          </a:p>
          <a:p>
            <a:pPr marL="355600" indent="-171450" algn="l" fontAlgn="ctr">
              <a:lnSpc>
                <a:spcPct val="100000"/>
              </a:lnSpc>
              <a:spcBef>
                <a:spcPts val="0"/>
              </a:spcBef>
              <a:buFont typeface="Arial" panose="020B0604020202020204" pitchFamily="34" charset="0"/>
              <a:buChar char="•"/>
            </a:pPr>
            <a:r>
              <a:rPr lang="en-US" sz="1100" dirty="0">
                <a:solidFill>
                  <a:srgbClr val="494949"/>
                </a:solidFill>
                <a:latin typeface="+mn-lt"/>
                <a:ea typeface="+mn-lt"/>
                <a:cs typeface="+mn-lt"/>
              </a:rPr>
              <a:t>This helps uncover biases and ensures your solution performs across diverse scenarios.</a:t>
            </a:r>
          </a:p>
          <a:p>
            <a:pPr algn="l" fontAlgn="ctr">
              <a:buFontTx/>
            </a:pPr>
            <a:r>
              <a:rPr lang="en-US" sz="1200" b="1" dirty="0">
                <a:solidFill>
                  <a:srgbClr val="2576B7"/>
                </a:solidFill>
                <a:latin typeface="+mn-lt"/>
                <a:ea typeface="+mn-lt"/>
                <a:cs typeface="+mn-lt"/>
              </a:rPr>
              <a:t>Include Performance &amp; Stress Tests</a:t>
            </a:r>
          </a:p>
          <a:p>
            <a:pPr marL="355600" indent="-171450" algn="l" fontAlgn="ctr">
              <a:lnSpc>
                <a:spcPct val="100000"/>
              </a:lnSpc>
              <a:spcBef>
                <a:spcPts val="0"/>
              </a:spcBef>
              <a:buFont typeface="Arial" panose="020B0604020202020204" pitchFamily="34" charset="0"/>
              <a:buChar char="•"/>
            </a:pPr>
            <a:r>
              <a:rPr lang="en-US" sz="1100" dirty="0">
                <a:solidFill>
                  <a:srgbClr val="494949"/>
                </a:solidFill>
                <a:latin typeface="+mn-lt"/>
                <a:ea typeface="+mn-lt"/>
                <a:cs typeface="+mn-lt"/>
              </a:rPr>
              <a:t>AI-driven tools can strain systems – especially if real-time data or high volumes are involved.</a:t>
            </a:r>
          </a:p>
          <a:p>
            <a:pPr marL="355600" indent="-171450" algn="l" fontAlgn="ctr">
              <a:lnSpc>
                <a:spcPct val="100000"/>
              </a:lnSpc>
              <a:spcBef>
                <a:spcPts val="0"/>
              </a:spcBef>
              <a:buFont typeface="Arial" panose="020B0604020202020204" pitchFamily="34" charset="0"/>
              <a:buChar char="•"/>
            </a:pPr>
            <a:r>
              <a:rPr lang="en-US" sz="1100" dirty="0">
                <a:solidFill>
                  <a:srgbClr val="494949"/>
                </a:solidFill>
                <a:latin typeface="+mn-lt"/>
                <a:ea typeface="+mn-lt"/>
                <a:cs typeface="+mn-lt"/>
              </a:rPr>
              <a:t>Stress testing prevents bottlenecks under peak loads.</a:t>
            </a:r>
          </a:p>
          <a:p>
            <a:pPr algn="l" fontAlgn="ctr">
              <a:buFontTx/>
            </a:pPr>
            <a:r>
              <a:rPr lang="en-US" sz="1200" b="1" dirty="0">
                <a:solidFill>
                  <a:srgbClr val="2576B7"/>
                </a:solidFill>
                <a:latin typeface="+mn-lt"/>
                <a:ea typeface="+mn-lt"/>
                <a:cs typeface="+mn-lt"/>
              </a:rPr>
              <a:t>Iterate &amp; Validate Frequently</a:t>
            </a:r>
          </a:p>
          <a:p>
            <a:pPr marL="355600" indent="-171450" algn="l" fontAlgn="ctr">
              <a:lnSpc>
                <a:spcPct val="100000"/>
              </a:lnSpc>
              <a:spcBef>
                <a:spcPts val="0"/>
              </a:spcBef>
              <a:buFont typeface="Arial" panose="020B0604020202020204" pitchFamily="34" charset="0"/>
              <a:buChar char="•"/>
            </a:pPr>
            <a:r>
              <a:rPr lang="en-US" sz="1100" dirty="0">
                <a:solidFill>
                  <a:srgbClr val="494949"/>
                </a:solidFill>
                <a:latin typeface="+mn-lt"/>
                <a:ea typeface="+mn-lt"/>
                <a:cs typeface="+mn-lt"/>
              </a:rPr>
              <a:t>AI models evolve with new data. Schedule regular test cycles to detect model drift or performance decay.</a:t>
            </a:r>
          </a:p>
          <a:p>
            <a:pPr marL="355600" indent="-171450" algn="l" fontAlgn="ctr">
              <a:lnSpc>
                <a:spcPct val="100000"/>
              </a:lnSpc>
              <a:spcBef>
                <a:spcPts val="0"/>
              </a:spcBef>
              <a:buFont typeface="Arial" panose="020B0604020202020204" pitchFamily="34" charset="0"/>
              <a:buChar char="•"/>
            </a:pPr>
            <a:r>
              <a:rPr lang="en-US" sz="1100" dirty="0">
                <a:solidFill>
                  <a:srgbClr val="494949"/>
                </a:solidFill>
                <a:latin typeface="+mn-lt"/>
                <a:ea typeface="+mn-lt"/>
                <a:cs typeface="+mn-lt"/>
              </a:rPr>
              <a:t>Maintain a feedback loop with end users for continuous improvement.</a:t>
            </a:r>
          </a:p>
          <a:p>
            <a:pPr algn="l" fontAlgn="ctr">
              <a:buFontTx/>
            </a:pPr>
            <a:r>
              <a:rPr lang="en-US" sz="1200" b="1" dirty="0">
                <a:solidFill>
                  <a:srgbClr val="2576B7"/>
                </a:solidFill>
                <a:latin typeface="+mn-lt"/>
                <a:ea typeface="+mn-lt"/>
                <a:cs typeface="+mn-lt"/>
              </a:rPr>
              <a:t>Incorporate Explainability &amp; Compliance Checks</a:t>
            </a:r>
          </a:p>
          <a:p>
            <a:pPr marL="355600" indent="-171450" algn="l" fontAlgn="ctr">
              <a:lnSpc>
                <a:spcPct val="100000"/>
              </a:lnSpc>
              <a:spcBef>
                <a:spcPts val="0"/>
              </a:spcBef>
              <a:buFont typeface="Arial" panose="020B0604020202020204" pitchFamily="34" charset="0"/>
              <a:buChar char="•"/>
            </a:pPr>
            <a:r>
              <a:rPr lang="en-US" sz="1100" dirty="0">
                <a:solidFill>
                  <a:srgbClr val="494949"/>
                </a:solidFill>
                <a:latin typeface="+mn-lt"/>
                <a:ea typeface="+mn-lt"/>
                <a:cs typeface="+mn-lt"/>
              </a:rPr>
              <a:t>Some regulations require demonstrable fairness or transparency in AI decisions.</a:t>
            </a:r>
          </a:p>
          <a:p>
            <a:pPr marL="355600" indent="-171450" algn="l" fontAlgn="ctr">
              <a:lnSpc>
                <a:spcPct val="100000"/>
              </a:lnSpc>
              <a:spcBef>
                <a:spcPts val="0"/>
              </a:spcBef>
              <a:buFont typeface="Arial" panose="020B0604020202020204" pitchFamily="34" charset="0"/>
              <a:buChar char="•"/>
            </a:pPr>
            <a:r>
              <a:rPr lang="en-US" sz="1100" dirty="0">
                <a:solidFill>
                  <a:srgbClr val="494949"/>
                </a:solidFill>
                <a:latin typeface="+mn-lt"/>
                <a:ea typeface="+mn-lt"/>
                <a:cs typeface="+mn-lt"/>
              </a:rPr>
              <a:t>Build fairness checks and compliance audits (e.g. GDPR, industry-specific rules) into your testing regimen.</a:t>
            </a:r>
          </a:p>
        </p:txBody>
      </p:sp>
      <p:sp>
        <p:nvSpPr>
          <p:cNvPr id="10" name="Oval 9">
            <a:extLst>
              <a:ext uri="{FF2B5EF4-FFF2-40B4-BE49-F238E27FC236}">
                <a16:creationId xmlns:a16="http://schemas.microsoft.com/office/drawing/2014/main" id="{DC4DCEA5-E15F-9735-CED9-398A9F4B629C}"/>
              </a:ext>
              <a:ext uri="{C183D7F6-B498-43B3-948B-1728B52AA6E4}">
                <adec:decorative xmlns:adec="http://schemas.microsoft.com/office/drawing/2017/decorative" val="1"/>
              </a:ext>
            </a:extLst>
          </p:cNvPr>
          <p:cNvSpPr>
            <a:spLocks/>
          </p:cNvSpPr>
          <p:nvPr/>
        </p:nvSpPr>
        <p:spPr>
          <a:xfrm>
            <a:off x="10455322" y="1563957"/>
            <a:ext cx="1226060" cy="1226060"/>
          </a:xfrm>
          <a:prstGeom prst="ellipse">
            <a:avLst/>
          </a:prstGeom>
          <a:solidFill>
            <a:schemeClr val="bg2"/>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1" name="Freeform 6">
            <a:extLst>
              <a:ext uri="{FF2B5EF4-FFF2-40B4-BE49-F238E27FC236}">
                <a16:creationId xmlns:a16="http://schemas.microsoft.com/office/drawing/2014/main" id="{56543275-EEDF-8969-6F0E-21BE1B17C4F7}"/>
              </a:ext>
              <a:ext uri="{C183D7F6-B498-43B3-948B-1728B52AA6E4}">
                <adec:decorative xmlns:adec="http://schemas.microsoft.com/office/drawing/2017/decorative" val="1"/>
              </a:ext>
            </a:extLst>
          </p:cNvPr>
          <p:cNvSpPr>
            <a:spLocks noChangeAspect="1"/>
          </p:cNvSpPr>
          <p:nvPr/>
        </p:nvSpPr>
        <p:spPr bwMode="auto">
          <a:xfrm>
            <a:off x="10695159" y="1929343"/>
            <a:ext cx="741569" cy="495289"/>
          </a:xfrm>
          <a:custGeom>
            <a:avLst/>
            <a:gdLst>
              <a:gd name="connsiteX0" fmla="*/ 1048678 w 1145117"/>
              <a:gd name="connsiteY0" fmla="*/ 645265 h 764815"/>
              <a:gd name="connsiteX1" fmla="*/ 1064235 w 1145117"/>
              <a:gd name="connsiteY1" fmla="*/ 651889 h 764815"/>
              <a:gd name="connsiteX2" fmla="*/ 1063878 w 1145117"/>
              <a:gd name="connsiteY2" fmla="*/ 683400 h 764815"/>
              <a:gd name="connsiteX3" fmla="*/ 1048187 w 1145117"/>
              <a:gd name="connsiteY3" fmla="*/ 690204 h 764815"/>
              <a:gd name="connsiteX4" fmla="*/ 1032496 w 1145117"/>
              <a:gd name="connsiteY4" fmla="*/ 683758 h 764815"/>
              <a:gd name="connsiteX5" fmla="*/ 1032496 w 1145117"/>
              <a:gd name="connsiteY5" fmla="*/ 652247 h 764815"/>
              <a:gd name="connsiteX6" fmla="*/ 1032853 w 1145117"/>
              <a:gd name="connsiteY6" fmla="*/ 651531 h 764815"/>
              <a:gd name="connsiteX7" fmla="*/ 1048678 w 1145117"/>
              <a:gd name="connsiteY7" fmla="*/ 645265 h 764815"/>
              <a:gd name="connsiteX8" fmla="*/ 572411 w 1145117"/>
              <a:gd name="connsiteY8" fmla="*/ 533500 h 764815"/>
              <a:gd name="connsiteX9" fmla="*/ 541110 w 1145117"/>
              <a:gd name="connsiteY9" fmla="*/ 564798 h 764815"/>
              <a:gd name="connsiteX10" fmla="*/ 572411 w 1145117"/>
              <a:gd name="connsiteY10" fmla="*/ 596096 h 764815"/>
              <a:gd name="connsiteX11" fmla="*/ 603711 w 1145117"/>
              <a:gd name="connsiteY11" fmla="*/ 564798 h 764815"/>
              <a:gd name="connsiteX12" fmla="*/ 572411 w 1145117"/>
              <a:gd name="connsiteY12" fmla="*/ 533500 h 764815"/>
              <a:gd name="connsiteX13" fmla="*/ 274872 w 1145117"/>
              <a:gd name="connsiteY13" fmla="*/ 259016 h 764815"/>
              <a:gd name="connsiteX14" fmla="*/ 44613 w 1145117"/>
              <a:gd name="connsiteY14" fmla="*/ 489611 h 764815"/>
              <a:gd name="connsiteX15" fmla="*/ 82390 w 1145117"/>
              <a:gd name="connsiteY15" fmla="*/ 616241 h 764815"/>
              <a:gd name="connsiteX16" fmla="*/ 212630 w 1145117"/>
              <a:gd name="connsiteY16" fmla="*/ 486014 h 764815"/>
              <a:gd name="connsiteX17" fmla="*/ 228461 w 1145117"/>
              <a:gd name="connsiteY17" fmla="*/ 479539 h 764815"/>
              <a:gd name="connsiteX18" fmla="*/ 244291 w 1145117"/>
              <a:gd name="connsiteY18" fmla="*/ 486014 h 764815"/>
              <a:gd name="connsiteX19" fmla="*/ 290343 w 1145117"/>
              <a:gd name="connsiteY19" fmla="*/ 532061 h 764815"/>
              <a:gd name="connsiteX20" fmla="*/ 342151 w 1145117"/>
              <a:gd name="connsiteY20" fmla="*/ 480618 h 764815"/>
              <a:gd name="connsiteX21" fmla="*/ 325242 w 1145117"/>
              <a:gd name="connsiteY21" fmla="*/ 459033 h 764815"/>
              <a:gd name="connsiteX22" fmla="*/ 347908 w 1145117"/>
              <a:gd name="connsiteY22" fmla="*/ 436729 h 764815"/>
              <a:gd name="connsiteX23" fmla="*/ 395039 w 1145117"/>
              <a:gd name="connsiteY23" fmla="*/ 436729 h 764815"/>
              <a:gd name="connsiteX24" fmla="*/ 417345 w 1145117"/>
              <a:gd name="connsiteY24" fmla="*/ 459033 h 764815"/>
              <a:gd name="connsiteX25" fmla="*/ 417345 w 1145117"/>
              <a:gd name="connsiteY25" fmla="*/ 506519 h 764815"/>
              <a:gd name="connsiteX26" fmla="*/ 395039 w 1145117"/>
              <a:gd name="connsiteY26" fmla="*/ 528823 h 764815"/>
              <a:gd name="connsiteX27" fmla="*/ 373452 w 1145117"/>
              <a:gd name="connsiteY27" fmla="*/ 512275 h 764815"/>
              <a:gd name="connsiteX28" fmla="*/ 306173 w 1145117"/>
              <a:gd name="connsiteY28" fmla="*/ 579547 h 764815"/>
              <a:gd name="connsiteX29" fmla="*/ 274513 w 1145117"/>
              <a:gd name="connsiteY29" fmla="*/ 579547 h 764815"/>
              <a:gd name="connsiteX30" fmla="*/ 228461 w 1145117"/>
              <a:gd name="connsiteY30" fmla="*/ 533500 h 764815"/>
              <a:gd name="connsiteX31" fmla="*/ 110813 w 1145117"/>
              <a:gd name="connsiteY31" fmla="*/ 651136 h 764815"/>
              <a:gd name="connsiteX32" fmla="*/ 274872 w 1145117"/>
              <a:gd name="connsiteY32" fmla="*/ 719847 h 764815"/>
              <a:gd name="connsiteX33" fmla="*/ 505491 w 1145117"/>
              <a:gd name="connsiteY33" fmla="*/ 489611 h 764815"/>
              <a:gd name="connsiteX34" fmla="*/ 274872 w 1145117"/>
              <a:gd name="connsiteY34" fmla="*/ 259016 h 764815"/>
              <a:gd name="connsiteX35" fmla="*/ 526872 w 1145117"/>
              <a:gd name="connsiteY35" fmla="*/ 153987 h 764815"/>
              <a:gd name="connsiteX36" fmla="*/ 542519 w 1145117"/>
              <a:gd name="connsiteY36" fmla="*/ 160388 h 764815"/>
              <a:gd name="connsiteX37" fmla="*/ 548920 w 1145117"/>
              <a:gd name="connsiteY37" fmla="*/ 176034 h 764815"/>
              <a:gd name="connsiteX38" fmla="*/ 542519 w 1145117"/>
              <a:gd name="connsiteY38" fmla="*/ 191681 h 764815"/>
              <a:gd name="connsiteX39" fmla="*/ 526872 w 1145117"/>
              <a:gd name="connsiteY39" fmla="*/ 198081 h 764815"/>
              <a:gd name="connsiteX40" fmla="*/ 511226 w 1145117"/>
              <a:gd name="connsiteY40" fmla="*/ 191681 h 764815"/>
              <a:gd name="connsiteX41" fmla="*/ 504825 w 1145117"/>
              <a:gd name="connsiteY41" fmla="*/ 176034 h 764815"/>
              <a:gd name="connsiteX42" fmla="*/ 511226 w 1145117"/>
              <a:gd name="connsiteY42" fmla="*/ 160388 h 764815"/>
              <a:gd name="connsiteX43" fmla="*/ 526872 w 1145117"/>
              <a:gd name="connsiteY43" fmla="*/ 153987 h 764815"/>
              <a:gd name="connsiteX44" fmla="*/ 572770 w 1145117"/>
              <a:gd name="connsiteY44" fmla="*/ 44608 h 764815"/>
              <a:gd name="connsiteX45" fmla="*/ 534274 w 1145117"/>
              <a:gd name="connsiteY45" fmla="*/ 83461 h 764815"/>
              <a:gd name="connsiteX46" fmla="*/ 511968 w 1145117"/>
              <a:gd name="connsiteY46" fmla="*/ 105765 h 764815"/>
              <a:gd name="connsiteX47" fmla="*/ 304734 w 1145117"/>
              <a:gd name="connsiteY47" fmla="*/ 105765 h 764815"/>
              <a:gd name="connsiteX48" fmla="*/ 215509 w 1145117"/>
              <a:gd name="connsiteY48" fmla="*/ 154690 h 764815"/>
              <a:gd name="connsiteX49" fmla="*/ 161901 w 1145117"/>
              <a:gd name="connsiteY49" fmla="*/ 238510 h 764815"/>
              <a:gd name="connsiteX50" fmla="*/ 274872 w 1145117"/>
              <a:gd name="connsiteY50" fmla="*/ 214407 h 764815"/>
              <a:gd name="connsiteX51" fmla="*/ 505491 w 1145117"/>
              <a:gd name="connsiteY51" fmla="*/ 339238 h 764815"/>
              <a:gd name="connsiteX52" fmla="*/ 505491 w 1145117"/>
              <a:gd name="connsiteY52" fmla="*/ 252540 h 764815"/>
              <a:gd name="connsiteX53" fmla="*/ 527798 w 1145117"/>
              <a:gd name="connsiteY53" fmla="*/ 230236 h 764815"/>
              <a:gd name="connsiteX54" fmla="*/ 550104 w 1145117"/>
              <a:gd name="connsiteY54" fmla="*/ 252540 h 764815"/>
              <a:gd name="connsiteX55" fmla="*/ 550104 w 1145117"/>
              <a:gd name="connsiteY55" fmla="*/ 489611 h 764815"/>
              <a:gd name="connsiteX56" fmla="*/ 550104 w 1145117"/>
              <a:gd name="connsiteY56" fmla="*/ 492130 h 764815"/>
              <a:gd name="connsiteX57" fmla="*/ 572411 w 1145117"/>
              <a:gd name="connsiteY57" fmla="*/ 488892 h 764815"/>
              <a:gd name="connsiteX58" fmla="*/ 595077 w 1145117"/>
              <a:gd name="connsiteY58" fmla="*/ 492130 h 764815"/>
              <a:gd name="connsiteX59" fmla="*/ 595077 w 1145117"/>
              <a:gd name="connsiteY59" fmla="*/ 489611 h 764815"/>
              <a:gd name="connsiteX60" fmla="*/ 595077 w 1145117"/>
              <a:gd name="connsiteY60" fmla="*/ 176634 h 764815"/>
              <a:gd name="connsiteX61" fmla="*/ 617023 w 1145117"/>
              <a:gd name="connsiteY61" fmla="*/ 154330 h 764815"/>
              <a:gd name="connsiteX62" fmla="*/ 639689 w 1145117"/>
              <a:gd name="connsiteY62" fmla="*/ 176634 h 764815"/>
              <a:gd name="connsiteX63" fmla="*/ 639689 w 1145117"/>
              <a:gd name="connsiteY63" fmla="*/ 338879 h 764815"/>
              <a:gd name="connsiteX64" fmla="*/ 675308 w 1145117"/>
              <a:gd name="connsiteY64" fmla="*/ 294990 h 764815"/>
              <a:gd name="connsiteX65" fmla="*/ 982920 w 1145117"/>
              <a:gd name="connsiteY65" fmla="*/ 238510 h 764815"/>
              <a:gd name="connsiteX66" fmla="*/ 929313 w 1145117"/>
              <a:gd name="connsiteY66" fmla="*/ 154690 h 764815"/>
              <a:gd name="connsiteX67" fmla="*/ 840087 w 1145117"/>
              <a:gd name="connsiteY67" fmla="*/ 105765 h 764815"/>
              <a:gd name="connsiteX68" fmla="*/ 633573 w 1145117"/>
              <a:gd name="connsiteY68" fmla="*/ 105765 h 764815"/>
              <a:gd name="connsiteX69" fmla="*/ 611267 w 1145117"/>
              <a:gd name="connsiteY69" fmla="*/ 83461 h 764815"/>
              <a:gd name="connsiteX70" fmla="*/ 572770 w 1145117"/>
              <a:gd name="connsiteY70" fmla="*/ 44608 h 764815"/>
              <a:gd name="connsiteX71" fmla="*/ 572770 w 1145117"/>
              <a:gd name="connsiteY71" fmla="*/ 0 h 764815"/>
              <a:gd name="connsiteX72" fmla="*/ 653001 w 1145117"/>
              <a:gd name="connsiteY72" fmla="*/ 61156 h 764815"/>
              <a:gd name="connsiteX73" fmla="*/ 840087 w 1145117"/>
              <a:gd name="connsiteY73" fmla="*/ 61156 h 764815"/>
              <a:gd name="connsiteX74" fmla="*/ 967090 w 1145117"/>
              <a:gd name="connsiteY74" fmla="*/ 130587 h 764815"/>
              <a:gd name="connsiteX75" fmla="*/ 1099129 w 1145117"/>
              <a:gd name="connsiteY75" fmla="*/ 337440 h 764815"/>
              <a:gd name="connsiteX76" fmla="*/ 1102367 w 1145117"/>
              <a:gd name="connsiteY76" fmla="*/ 342476 h 764815"/>
              <a:gd name="connsiteX77" fmla="*/ 1105965 w 1145117"/>
              <a:gd name="connsiteY77" fmla="*/ 347513 h 764815"/>
              <a:gd name="connsiteX78" fmla="*/ 1107044 w 1145117"/>
              <a:gd name="connsiteY78" fmla="*/ 350031 h 764815"/>
              <a:gd name="connsiteX79" fmla="*/ 1142302 w 1145117"/>
              <a:gd name="connsiteY79" fmla="*/ 450040 h 764815"/>
              <a:gd name="connsiteX80" fmla="*/ 1113520 w 1145117"/>
              <a:gd name="connsiteY80" fmla="*/ 617680 h 764815"/>
              <a:gd name="connsiteX81" fmla="*/ 1083299 w 1145117"/>
              <a:gd name="connsiteY81" fmla="*/ 627033 h 764815"/>
              <a:gd name="connsiteX82" fmla="*/ 1073944 w 1145117"/>
              <a:gd name="connsiteY82" fmla="*/ 596815 h 764815"/>
              <a:gd name="connsiteX83" fmla="*/ 1067108 w 1145117"/>
              <a:gd name="connsiteY83" fmla="*/ 369817 h 764815"/>
              <a:gd name="connsiteX84" fmla="*/ 1062071 w 1145117"/>
              <a:gd name="connsiteY84" fmla="*/ 361902 h 764815"/>
              <a:gd name="connsiteX85" fmla="*/ 1032929 w 1145117"/>
              <a:gd name="connsiteY85" fmla="*/ 326647 h 764815"/>
              <a:gd name="connsiteX86" fmla="*/ 707328 w 1145117"/>
              <a:gd name="connsiteY86" fmla="*/ 326647 h 764815"/>
              <a:gd name="connsiteX87" fmla="*/ 675308 w 1145117"/>
              <a:gd name="connsiteY87" fmla="*/ 613003 h 764815"/>
              <a:gd name="connsiteX88" fmla="*/ 802670 w 1145117"/>
              <a:gd name="connsiteY88" fmla="*/ 486014 h 764815"/>
              <a:gd name="connsiteX89" fmla="*/ 833971 w 1145117"/>
              <a:gd name="connsiteY89" fmla="*/ 486014 h 764815"/>
              <a:gd name="connsiteX90" fmla="*/ 880023 w 1145117"/>
              <a:gd name="connsiteY90" fmla="*/ 532061 h 764815"/>
              <a:gd name="connsiteX91" fmla="*/ 931471 w 1145117"/>
              <a:gd name="connsiteY91" fmla="*/ 480618 h 764815"/>
              <a:gd name="connsiteX92" fmla="*/ 915281 w 1145117"/>
              <a:gd name="connsiteY92" fmla="*/ 459033 h 764815"/>
              <a:gd name="connsiteX93" fmla="*/ 937588 w 1145117"/>
              <a:gd name="connsiteY93" fmla="*/ 436729 h 764815"/>
              <a:gd name="connsiteX94" fmla="*/ 984719 w 1145117"/>
              <a:gd name="connsiteY94" fmla="*/ 436729 h 764815"/>
              <a:gd name="connsiteX95" fmla="*/ 1007385 w 1145117"/>
              <a:gd name="connsiteY95" fmla="*/ 459033 h 764815"/>
              <a:gd name="connsiteX96" fmla="*/ 1007385 w 1145117"/>
              <a:gd name="connsiteY96" fmla="*/ 506519 h 764815"/>
              <a:gd name="connsiteX97" fmla="*/ 984719 w 1145117"/>
              <a:gd name="connsiteY97" fmla="*/ 528823 h 764815"/>
              <a:gd name="connsiteX98" fmla="*/ 963132 w 1145117"/>
              <a:gd name="connsiteY98" fmla="*/ 512275 h 764815"/>
              <a:gd name="connsiteX99" fmla="*/ 895853 w 1145117"/>
              <a:gd name="connsiteY99" fmla="*/ 579547 h 764815"/>
              <a:gd name="connsiteX100" fmla="*/ 880023 w 1145117"/>
              <a:gd name="connsiteY100" fmla="*/ 586382 h 764815"/>
              <a:gd name="connsiteX101" fmla="*/ 864552 w 1145117"/>
              <a:gd name="connsiteY101" fmla="*/ 579547 h 764815"/>
              <a:gd name="connsiteX102" fmla="*/ 818140 w 1145117"/>
              <a:gd name="connsiteY102" fmla="*/ 533500 h 764815"/>
              <a:gd name="connsiteX103" fmla="*/ 703371 w 1145117"/>
              <a:gd name="connsiteY103" fmla="*/ 648618 h 764815"/>
              <a:gd name="connsiteX104" fmla="*/ 707328 w 1145117"/>
              <a:gd name="connsiteY104" fmla="*/ 652216 h 764815"/>
              <a:gd name="connsiteX105" fmla="*/ 971407 w 1145117"/>
              <a:gd name="connsiteY105" fmla="*/ 696464 h 764815"/>
              <a:gd name="connsiteX106" fmla="*/ 1001628 w 1145117"/>
              <a:gd name="connsiteY106" fmla="*/ 706537 h 764815"/>
              <a:gd name="connsiteX107" fmla="*/ 991555 w 1145117"/>
              <a:gd name="connsiteY107" fmla="*/ 736396 h 764815"/>
              <a:gd name="connsiteX108" fmla="*/ 869949 w 1145117"/>
              <a:gd name="connsiteY108" fmla="*/ 764815 h 764815"/>
              <a:gd name="connsiteX109" fmla="*/ 675308 w 1145117"/>
              <a:gd name="connsiteY109" fmla="*/ 684233 h 764815"/>
              <a:gd name="connsiteX110" fmla="*/ 626737 w 1145117"/>
              <a:gd name="connsiteY110" fmla="*/ 618040 h 764815"/>
              <a:gd name="connsiteX111" fmla="*/ 572411 w 1145117"/>
              <a:gd name="connsiteY111" fmla="*/ 640704 h 764815"/>
              <a:gd name="connsiteX112" fmla="*/ 518444 w 1145117"/>
              <a:gd name="connsiteY112" fmla="*/ 618040 h 764815"/>
              <a:gd name="connsiteX113" fmla="*/ 274872 w 1145117"/>
              <a:gd name="connsiteY113" fmla="*/ 764456 h 764815"/>
              <a:gd name="connsiteX114" fmla="*/ 0 w 1145117"/>
              <a:gd name="connsiteY114" fmla="*/ 489611 h 764815"/>
              <a:gd name="connsiteX115" fmla="*/ 37417 w 1145117"/>
              <a:gd name="connsiteY115" fmla="*/ 350750 h 764815"/>
              <a:gd name="connsiteX116" fmla="*/ 38857 w 1145117"/>
              <a:gd name="connsiteY116" fmla="*/ 347513 h 764815"/>
              <a:gd name="connsiteX117" fmla="*/ 178091 w 1145117"/>
              <a:gd name="connsiteY117" fmla="*/ 130587 h 764815"/>
              <a:gd name="connsiteX118" fmla="*/ 304734 w 1145117"/>
              <a:gd name="connsiteY118" fmla="*/ 61156 h 764815"/>
              <a:gd name="connsiteX119" fmla="*/ 492539 w 1145117"/>
              <a:gd name="connsiteY119" fmla="*/ 61156 h 764815"/>
              <a:gd name="connsiteX120" fmla="*/ 572770 w 1145117"/>
              <a:gd name="connsiteY120" fmla="*/ 0 h 76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145117" h="764815">
                <a:moveTo>
                  <a:pt x="1048678" y="645265"/>
                </a:moveTo>
                <a:cubicBezTo>
                  <a:pt x="1054339" y="645354"/>
                  <a:pt x="1059955" y="647592"/>
                  <a:pt x="1064235" y="651889"/>
                </a:cubicBezTo>
                <a:cubicBezTo>
                  <a:pt x="1072794" y="660483"/>
                  <a:pt x="1072794" y="674806"/>
                  <a:pt x="1063878" y="683400"/>
                </a:cubicBezTo>
                <a:cubicBezTo>
                  <a:pt x="1059599" y="687697"/>
                  <a:pt x="1053893" y="690204"/>
                  <a:pt x="1048187" y="690204"/>
                </a:cubicBezTo>
                <a:cubicBezTo>
                  <a:pt x="1042481" y="690204"/>
                  <a:pt x="1036775" y="688055"/>
                  <a:pt x="1032496" y="683758"/>
                </a:cubicBezTo>
                <a:cubicBezTo>
                  <a:pt x="1023937" y="675165"/>
                  <a:pt x="1023937" y="661199"/>
                  <a:pt x="1032496" y="652247"/>
                </a:cubicBezTo>
                <a:lnTo>
                  <a:pt x="1032853" y="651531"/>
                </a:lnTo>
                <a:cubicBezTo>
                  <a:pt x="1037311" y="647234"/>
                  <a:pt x="1043016" y="645175"/>
                  <a:pt x="1048678" y="645265"/>
                </a:cubicBezTo>
                <a:close/>
                <a:moveTo>
                  <a:pt x="572411" y="533500"/>
                </a:moveTo>
                <a:cubicBezTo>
                  <a:pt x="555141" y="533500"/>
                  <a:pt x="541110" y="547530"/>
                  <a:pt x="541110" y="564798"/>
                </a:cubicBezTo>
                <a:cubicBezTo>
                  <a:pt x="541110" y="582066"/>
                  <a:pt x="555141" y="596096"/>
                  <a:pt x="572411" y="596096"/>
                </a:cubicBezTo>
                <a:cubicBezTo>
                  <a:pt x="589680" y="596096"/>
                  <a:pt x="603711" y="582066"/>
                  <a:pt x="603711" y="564798"/>
                </a:cubicBezTo>
                <a:cubicBezTo>
                  <a:pt x="603711" y="547530"/>
                  <a:pt x="589680" y="533500"/>
                  <a:pt x="572411" y="533500"/>
                </a:cubicBezTo>
                <a:close/>
                <a:moveTo>
                  <a:pt x="274872" y="259016"/>
                </a:moveTo>
                <a:cubicBezTo>
                  <a:pt x="147870" y="259016"/>
                  <a:pt x="44613" y="362622"/>
                  <a:pt x="44613" y="489611"/>
                </a:cubicBezTo>
                <a:cubicBezTo>
                  <a:pt x="44613" y="536018"/>
                  <a:pt x="58644" y="579907"/>
                  <a:pt x="82390" y="616241"/>
                </a:cubicBezTo>
                <a:lnTo>
                  <a:pt x="212630" y="486014"/>
                </a:lnTo>
                <a:cubicBezTo>
                  <a:pt x="216948" y="481697"/>
                  <a:pt x="222704" y="479539"/>
                  <a:pt x="228461" y="479539"/>
                </a:cubicBezTo>
                <a:cubicBezTo>
                  <a:pt x="234577" y="479539"/>
                  <a:pt x="239974" y="481697"/>
                  <a:pt x="244291" y="486014"/>
                </a:cubicBezTo>
                <a:lnTo>
                  <a:pt x="290343" y="532061"/>
                </a:lnTo>
                <a:lnTo>
                  <a:pt x="342151" y="480618"/>
                </a:lnTo>
                <a:cubicBezTo>
                  <a:pt x="332437" y="478100"/>
                  <a:pt x="325242" y="469466"/>
                  <a:pt x="325242" y="459033"/>
                </a:cubicBezTo>
                <a:cubicBezTo>
                  <a:pt x="325242" y="446802"/>
                  <a:pt x="335315" y="436729"/>
                  <a:pt x="347908" y="436729"/>
                </a:cubicBezTo>
                <a:lnTo>
                  <a:pt x="395039" y="436729"/>
                </a:lnTo>
                <a:cubicBezTo>
                  <a:pt x="407631" y="436729"/>
                  <a:pt x="417345" y="446802"/>
                  <a:pt x="417345" y="459033"/>
                </a:cubicBezTo>
                <a:lnTo>
                  <a:pt x="417345" y="506519"/>
                </a:lnTo>
                <a:cubicBezTo>
                  <a:pt x="417345" y="518751"/>
                  <a:pt x="407631" y="528823"/>
                  <a:pt x="395039" y="528823"/>
                </a:cubicBezTo>
                <a:cubicBezTo>
                  <a:pt x="384965" y="528823"/>
                  <a:pt x="375971" y="521629"/>
                  <a:pt x="373452" y="512275"/>
                </a:cubicBezTo>
                <a:lnTo>
                  <a:pt x="306173" y="579547"/>
                </a:lnTo>
                <a:cubicBezTo>
                  <a:pt x="297538" y="588181"/>
                  <a:pt x="283147" y="588181"/>
                  <a:pt x="274513" y="579547"/>
                </a:cubicBezTo>
                <a:lnTo>
                  <a:pt x="228461" y="533500"/>
                </a:lnTo>
                <a:lnTo>
                  <a:pt x="110813" y="651136"/>
                </a:lnTo>
                <a:cubicBezTo>
                  <a:pt x="152547" y="693586"/>
                  <a:pt x="210831" y="719847"/>
                  <a:pt x="274872" y="719847"/>
                </a:cubicBezTo>
                <a:cubicBezTo>
                  <a:pt x="402235" y="719847"/>
                  <a:pt x="505491" y="616601"/>
                  <a:pt x="505491" y="489611"/>
                </a:cubicBezTo>
                <a:cubicBezTo>
                  <a:pt x="505491" y="362622"/>
                  <a:pt x="402235" y="259016"/>
                  <a:pt x="274872" y="259016"/>
                </a:cubicBezTo>
                <a:close/>
                <a:moveTo>
                  <a:pt x="526872" y="153987"/>
                </a:moveTo>
                <a:cubicBezTo>
                  <a:pt x="532562" y="153987"/>
                  <a:pt x="538252" y="156476"/>
                  <a:pt x="542519" y="160388"/>
                </a:cubicBezTo>
                <a:cubicBezTo>
                  <a:pt x="546430" y="164299"/>
                  <a:pt x="548920" y="170345"/>
                  <a:pt x="548920" y="176034"/>
                </a:cubicBezTo>
                <a:cubicBezTo>
                  <a:pt x="548920" y="181724"/>
                  <a:pt x="546430" y="187769"/>
                  <a:pt x="542519" y="191681"/>
                </a:cubicBezTo>
                <a:cubicBezTo>
                  <a:pt x="538252" y="195948"/>
                  <a:pt x="532562" y="198081"/>
                  <a:pt x="526872" y="198081"/>
                </a:cubicBezTo>
                <a:cubicBezTo>
                  <a:pt x="521183" y="198081"/>
                  <a:pt x="515493" y="195948"/>
                  <a:pt x="511226" y="191681"/>
                </a:cubicBezTo>
                <a:cubicBezTo>
                  <a:pt x="506959" y="187769"/>
                  <a:pt x="504825" y="181724"/>
                  <a:pt x="504825" y="176034"/>
                </a:cubicBezTo>
                <a:cubicBezTo>
                  <a:pt x="504825" y="170345"/>
                  <a:pt x="506959" y="164299"/>
                  <a:pt x="511226" y="160388"/>
                </a:cubicBezTo>
                <a:cubicBezTo>
                  <a:pt x="515493" y="156476"/>
                  <a:pt x="521183" y="153987"/>
                  <a:pt x="526872" y="153987"/>
                </a:cubicBezTo>
                <a:close/>
                <a:moveTo>
                  <a:pt x="572770" y="44608"/>
                </a:moveTo>
                <a:cubicBezTo>
                  <a:pt x="551543" y="44608"/>
                  <a:pt x="534274" y="61876"/>
                  <a:pt x="534274" y="83461"/>
                </a:cubicBezTo>
                <a:cubicBezTo>
                  <a:pt x="534274" y="95692"/>
                  <a:pt x="524200" y="105765"/>
                  <a:pt x="511968" y="105765"/>
                </a:cubicBezTo>
                <a:lnTo>
                  <a:pt x="304734" y="105765"/>
                </a:lnTo>
                <a:cubicBezTo>
                  <a:pt x="268396" y="105765"/>
                  <a:pt x="235297" y="124112"/>
                  <a:pt x="215509" y="154690"/>
                </a:cubicBezTo>
                <a:lnTo>
                  <a:pt x="161901" y="238510"/>
                </a:lnTo>
                <a:cubicBezTo>
                  <a:pt x="196440" y="223041"/>
                  <a:pt x="234577" y="214407"/>
                  <a:pt x="274872" y="214407"/>
                </a:cubicBezTo>
                <a:cubicBezTo>
                  <a:pt x="371293" y="214407"/>
                  <a:pt x="456202" y="264412"/>
                  <a:pt x="505491" y="339238"/>
                </a:cubicBezTo>
                <a:lnTo>
                  <a:pt x="505491" y="252540"/>
                </a:lnTo>
                <a:cubicBezTo>
                  <a:pt x="505491" y="240309"/>
                  <a:pt x="515206" y="230236"/>
                  <a:pt x="527798" y="230236"/>
                </a:cubicBezTo>
                <a:cubicBezTo>
                  <a:pt x="540030" y="230236"/>
                  <a:pt x="550104" y="240309"/>
                  <a:pt x="550104" y="252540"/>
                </a:cubicBezTo>
                <a:lnTo>
                  <a:pt x="550104" y="489611"/>
                </a:lnTo>
                <a:cubicBezTo>
                  <a:pt x="550104" y="490331"/>
                  <a:pt x="550104" y="491050"/>
                  <a:pt x="550104" y="492130"/>
                </a:cubicBezTo>
                <a:cubicBezTo>
                  <a:pt x="556940" y="489971"/>
                  <a:pt x="564855" y="488892"/>
                  <a:pt x="572411" y="488892"/>
                </a:cubicBezTo>
                <a:cubicBezTo>
                  <a:pt x="580326" y="488892"/>
                  <a:pt x="587881" y="489971"/>
                  <a:pt x="595077" y="492130"/>
                </a:cubicBezTo>
                <a:cubicBezTo>
                  <a:pt x="595077" y="491050"/>
                  <a:pt x="595077" y="490331"/>
                  <a:pt x="595077" y="489611"/>
                </a:cubicBezTo>
                <a:lnTo>
                  <a:pt x="595077" y="176634"/>
                </a:lnTo>
                <a:cubicBezTo>
                  <a:pt x="595077" y="164403"/>
                  <a:pt x="604791" y="154330"/>
                  <a:pt x="617023" y="154330"/>
                </a:cubicBezTo>
                <a:cubicBezTo>
                  <a:pt x="629616" y="154330"/>
                  <a:pt x="639689" y="164403"/>
                  <a:pt x="639689" y="176634"/>
                </a:cubicBezTo>
                <a:lnTo>
                  <a:pt x="639689" y="338879"/>
                </a:lnTo>
                <a:cubicBezTo>
                  <a:pt x="649763" y="323410"/>
                  <a:pt x="661636" y="308660"/>
                  <a:pt x="675308" y="294990"/>
                </a:cubicBezTo>
                <a:cubicBezTo>
                  <a:pt x="758417" y="211889"/>
                  <a:pt x="881822" y="193182"/>
                  <a:pt x="982920" y="238510"/>
                </a:cubicBezTo>
                <a:lnTo>
                  <a:pt x="929313" y="154690"/>
                </a:lnTo>
                <a:cubicBezTo>
                  <a:pt x="909884" y="124112"/>
                  <a:pt x="876425" y="105765"/>
                  <a:pt x="840087" y="105765"/>
                </a:cubicBezTo>
                <a:lnTo>
                  <a:pt x="633573" y="105765"/>
                </a:lnTo>
                <a:cubicBezTo>
                  <a:pt x="621341" y="105765"/>
                  <a:pt x="611267" y="95692"/>
                  <a:pt x="611267" y="83461"/>
                </a:cubicBezTo>
                <a:cubicBezTo>
                  <a:pt x="611267" y="61876"/>
                  <a:pt x="593997" y="44608"/>
                  <a:pt x="572770" y="44608"/>
                </a:cubicBezTo>
                <a:close/>
                <a:moveTo>
                  <a:pt x="572770" y="0"/>
                </a:moveTo>
                <a:cubicBezTo>
                  <a:pt x="610907" y="0"/>
                  <a:pt x="643287" y="25902"/>
                  <a:pt x="653001" y="61156"/>
                </a:cubicBezTo>
                <a:lnTo>
                  <a:pt x="840087" y="61156"/>
                </a:lnTo>
                <a:cubicBezTo>
                  <a:pt x="891895" y="61156"/>
                  <a:pt x="939027" y="87058"/>
                  <a:pt x="967090" y="130587"/>
                </a:cubicBezTo>
                <a:lnTo>
                  <a:pt x="1099129" y="337440"/>
                </a:lnTo>
                <a:cubicBezTo>
                  <a:pt x="1100568" y="338879"/>
                  <a:pt x="1101647" y="340677"/>
                  <a:pt x="1102367" y="342476"/>
                </a:cubicBezTo>
                <a:lnTo>
                  <a:pt x="1105965" y="347513"/>
                </a:lnTo>
                <a:cubicBezTo>
                  <a:pt x="1106324" y="348592"/>
                  <a:pt x="1107044" y="349311"/>
                  <a:pt x="1107044" y="350031"/>
                </a:cubicBezTo>
                <a:cubicBezTo>
                  <a:pt x="1125033" y="380249"/>
                  <a:pt x="1137266" y="414425"/>
                  <a:pt x="1142302" y="450040"/>
                </a:cubicBezTo>
                <a:cubicBezTo>
                  <a:pt x="1150577" y="507239"/>
                  <a:pt x="1140504" y="566956"/>
                  <a:pt x="1113520" y="617680"/>
                </a:cubicBezTo>
                <a:cubicBezTo>
                  <a:pt x="1107764" y="628472"/>
                  <a:pt x="1094452" y="632789"/>
                  <a:pt x="1083299" y="627033"/>
                </a:cubicBezTo>
                <a:cubicBezTo>
                  <a:pt x="1072505" y="620918"/>
                  <a:pt x="1068188" y="607607"/>
                  <a:pt x="1073944" y="596815"/>
                </a:cubicBezTo>
                <a:cubicBezTo>
                  <a:pt x="1112441" y="523427"/>
                  <a:pt x="1108483" y="437808"/>
                  <a:pt x="1067108" y="369817"/>
                </a:cubicBezTo>
                <a:lnTo>
                  <a:pt x="1062071" y="361902"/>
                </a:lnTo>
                <a:cubicBezTo>
                  <a:pt x="1053797" y="349671"/>
                  <a:pt x="1044082" y="337440"/>
                  <a:pt x="1032929" y="326647"/>
                </a:cubicBezTo>
                <a:cubicBezTo>
                  <a:pt x="942984" y="236711"/>
                  <a:pt x="796913" y="236711"/>
                  <a:pt x="707328" y="326647"/>
                </a:cubicBezTo>
                <a:cubicBezTo>
                  <a:pt x="629256" y="404352"/>
                  <a:pt x="618822" y="524147"/>
                  <a:pt x="675308" y="613003"/>
                </a:cubicBezTo>
                <a:lnTo>
                  <a:pt x="802670" y="486014"/>
                </a:lnTo>
                <a:cubicBezTo>
                  <a:pt x="810945" y="477380"/>
                  <a:pt x="825336" y="477380"/>
                  <a:pt x="833971" y="486014"/>
                </a:cubicBezTo>
                <a:lnTo>
                  <a:pt x="880023" y="532061"/>
                </a:lnTo>
                <a:lnTo>
                  <a:pt x="931471" y="480618"/>
                </a:lnTo>
                <a:cubicBezTo>
                  <a:pt x="922117" y="478100"/>
                  <a:pt x="915281" y="469466"/>
                  <a:pt x="915281" y="459033"/>
                </a:cubicBezTo>
                <a:cubicBezTo>
                  <a:pt x="915281" y="446802"/>
                  <a:pt x="925355" y="436729"/>
                  <a:pt x="937588" y="436729"/>
                </a:cubicBezTo>
                <a:lnTo>
                  <a:pt x="984719" y="436729"/>
                </a:lnTo>
                <a:cubicBezTo>
                  <a:pt x="997311" y="436729"/>
                  <a:pt x="1007385" y="446802"/>
                  <a:pt x="1007385" y="459033"/>
                </a:cubicBezTo>
                <a:lnTo>
                  <a:pt x="1007385" y="506519"/>
                </a:lnTo>
                <a:cubicBezTo>
                  <a:pt x="1007385" y="518751"/>
                  <a:pt x="997311" y="528823"/>
                  <a:pt x="984719" y="528823"/>
                </a:cubicBezTo>
                <a:cubicBezTo>
                  <a:pt x="974285" y="528823"/>
                  <a:pt x="965650" y="521629"/>
                  <a:pt x="963132" y="512275"/>
                </a:cubicBezTo>
                <a:lnTo>
                  <a:pt x="895853" y="579547"/>
                </a:lnTo>
                <a:cubicBezTo>
                  <a:pt x="891536" y="583864"/>
                  <a:pt x="886139" y="586382"/>
                  <a:pt x="880023" y="586382"/>
                </a:cubicBezTo>
                <a:cubicBezTo>
                  <a:pt x="873906" y="586382"/>
                  <a:pt x="868510" y="583864"/>
                  <a:pt x="864552" y="579547"/>
                </a:cubicBezTo>
                <a:lnTo>
                  <a:pt x="818140" y="533500"/>
                </a:lnTo>
                <a:lnTo>
                  <a:pt x="703371" y="648618"/>
                </a:lnTo>
                <a:cubicBezTo>
                  <a:pt x="704810" y="649697"/>
                  <a:pt x="705529" y="651136"/>
                  <a:pt x="707328" y="652216"/>
                </a:cubicBezTo>
                <a:cubicBezTo>
                  <a:pt x="776766" y="722006"/>
                  <a:pt x="883261" y="739993"/>
                  <a:pt x="971407" y="696464"/>
                </a:cubicBezTo>
                <a:cubicBezTo>
                  <a:pt x="982560" y="690708"/>
                  <a:pt x="995872" y="695385"/>
                  <a:pt x="1001628" y="706537"/>
                </a:cubicBezTo>
                <a:cubicBezTo>
                  <a:pt x="1007025" y="717689"/>
                  <a:pt x="1002348" y="730999"/>
                  <a:pt x="991555" y="736396"/>
                </a:cubicBezTo>
                <a:cubicBezTo>
                  <a:pt x="952698" y="755462"/>
                  <a:pt x="911324" y="764815"/>
                  <a:pt x="869949" y="764815"/>
                </a:cubicBezTo>
                <a:cubicBezTo>
                  <a:pt x="798712" y="764815"/>
                  <a:pt x="728195" y="736755"/>
                  <a:pt x="675308" y="684233"/>
                </a:cubicBezTo>
                <a:cubicBezTo>
                  <a:pt x="655520" y="664087"/>
                  <a:pt x="639330" y="641783"/>
                  <a:pt x="626737" y="618040"/>
                </a:cubicBezTo>
                <a:cubicBezTo>
                  <a:pt x="613066" y="632070"/>
                  <a:pt x="593638" y="640704"/>
                  <a:pt x="572411" y="640704"/>
                </a:cubicBezTo>
                <a:cubicBezTo>
                  <a:pt x="551184" y="640704"/>
                  <a:pt x="532115" y="632070"/>
                  <a:pt x="518444" y="618040"/>
                </a:cubicBezTo>
                <a:cubicBezTo>
                  <a:pt x="472032" y="705098"/>
                  <a:pt x="380288" y="764456"/>
                  <a:pt x="274872" y="764456"/>
                </a:cubicBezTo>
                <a:cubicBezTo>
                  <a:pt x="123405" y="764456"/>
                  <a:pt x="0" y="641063"/>
                  <a:pt x="0" y="489611"/>
                </a:cubicBezTo>
                <a:cubicBezTo>
                  <a:pt x="0" y="438887"/>
                  <a:pt x="13312" y="391761"/>
                  <a:pt x="37417" y="350750"/>
                </a:cubicBezTo>
                <a:cubicBezTo>
                  <a:pt x="38137" y="349671"/>
                  <a:pt x="38497" y="348952"/>
                  <a:pt x="38857" y="347513"/>
                </a:cubicBezTo>
                <a:lnTo>
                  <a:pt x="178091" y="130587"/>
                </a:lnTo>
                <a:cubicBezTo>
                  <a:pt x="205795" y="87058"/>
                  <a:pt x="253286" y="61156"/>
                  <a:pt x="304734" y="61156"/>
                </a:cubicBezTo>
                <a:lnTo>
                  <a:pt x="492539" y="61156"/>
                </a:lnTo>
                <a:cubicBezTo>
                  <a:pt x="502253" y="25902"/>
                  <a:pt x="534634" y="0"/>
                  <a:pt x="572770" y="0"/>
                </a:cubicBezTo>
                <a:close/>
              </a:path>
            </a:pathLst>
          </a:custGeom>
          <a:solidFill>
            <a:schemeClr val="accent1"/>
          </a:solidFill>
          <a:ln>
            <a:noFill/>
          </a:ln>
          <a:effectLst/>
        </p:spPr>
        <p:txBody>
          <a:bodyPr wrap="square" anchor="ctr">
            <a:noAutofit/>
          </a:bodyPr>
          <a:lstStyle/>
          <a:p>
            <a:pPr defTabSz="554437">
              <a:defRPr/>
            </a:pPr>
            <a:endParaRPr lang="en-US" sz="900">
              <a:solidFill>
                <a:srgbClr val="494949"/>
              </a:solidFill>
              <a:latin typeface="Roboto Condensed Light" panose="02000000000000000000" pitchFamily="2" charset="0"/>
              <a:ea typeface="+mn-lt"/>
              <a:cs typeface="+mn-lt"/>
            </a:endParaRPr>
          </a:p>
        </p:txBody>
      </p:sp>
      <p:sp>
        <p:nvSpPr>
          <p:cNvPr id="4" name="TextBox 3">
            <a:extLst>
              <a:ext uri="{FF2B5EF4-FFF2-40B4-BE49-F238E27FC236}">
                <a16:creationId xmlns:a16="http://schemas.microsoft.com/office/drawing/2014/main" id="{AB6360BF-0525-184C-0C7C-A0CCB76235C0}"/>
              </a:ext>
            </a:extLst>
          </p:cNvPr>
          <p:cNvSpPr txBox="1"/>
          <p:nvPr/>
        </p:nvSpPr>
        <p:spPr>
          <a:xfrm>
            <a:off x="2590950" y="2049850"/>
            <a:ext cx="3529413" cy="531043"/>
          </a:xfrm>
          <a:prstGeom prst="rect">
            <a:avLst/>
          </a:prstGeom>
          <a:noFill/>
        </p:spPr>
        <p:txBody>
          <a:bodyPr wrap="square">
            <a:spAutoFit/>
          </a:bodyPr>
          <a:lstStyle/>
          <a:p>
            <a:pPr algn="l" defTabSz="1087527">
              <a:lnSpc>
                <a:spcPts val="1750"/>
              </a:lnSpc>
              <a:buFontTx/>
              <a:defRPr/>
            </a:pPr>
            <a:r>
              <a:rPr lang="en-US" sz="1200">
                <a:solidFill>
                  <a:schemeClr val="tx1">
                    <a:lumMod val="50000"/>
                  </a:schemeClr>
                </a:solidFill>
                <a:latin typeface="+mn-lt"/>
                <a:ea typeface="+mn-lt"/>
                <a:cs typeface="+mn-lt"/>
              </a:rPr>
              <a:t>Establish the solution type and what success looks like (KPIs, business objectives).</a:t>
            </a:r>
          </a:p>
        </p:txBody>
      </p:sp>
    </p:spTree>
    <p:extLst>
      <p:ext uri="{BB962C8B-B14F-4D97-AF65-F5344CB8AC3E}">
        <p14:creationId xmlns:p14="http://schemas.microsoft.com/office/powerpoint/2010/main" val="1748534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3FF544-102B-48E8-9033-F9A7D5C60557}"/>
              </a:ext>
            </a:extLst>
          </p:cNvPr>
          <p:cNvSpPr txBox="1">
            <a:spLocks noGrp="1"/>
          </p:cNvSpPr>
          <p:nvPr>
            <p:ph type="title" idx="4294967295"/>
            <p:custDataLst>
              <p:tags r:id="rId1"/>
            </p:custDataLst>
          </p:nvPr>
        </p:nvSpPr>
        <p:spPr>
          <a:xfrm>
            <a:off x="354855" y="530399"/>
            <a:ext cx="6674475" cy="11300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717171"/>
                </a:solidFill>
                <a:effectLst/>
                <a:uLnTx/>
                <a:uFillTx/>
                <a:latin typeface="Montserrat SemiBold" pitchFamily="2" charset="77"/>
                <a:ea typeface="+mj-lt"/>
                <a:cs typeface="+mj-lt"/>
              </a:rPr>
              <a:t>Guided implementation</a:t>
            </a:r>
          </a:p>
        </p:txBody>
      </p:sp>
      <p:sp>
        <p:nvSpPr>
          <p:cNvPr id="4" name="Text Placeholder 3">
            <a:extLst>
              <a:ext uri="{FF2B5EF4-FFF2-40B4-BE49-F238E27FC236}">
                <a16:creationId xmlns:a16="http://schemas.microsoft.com/office/drawing/2014/main" id="{F73541B2-A2ED-44E7-838B-967AFBDA9C3D}"/>
              </a:ext>
            </a:extLst>
          </p:cNvPr>
          <p:cNvSpPr txBox="1">
            <a:spLocks/>
          </p:cNvSpPr>
          <p:nvPr>
            <p:custDataLst>
              <p:tags r:id="rId2"/>
            </p:custDataLst>
          </p:nvPr>
        </p:nvSpPr>
        <p:spPr>
          <a:xfrm>
            <a:off x="354854" y="1230096"/>
            <a:ext cx="7461054" cy="6699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a:ln>
                  <a:noFill/>
                </a:ln>
                <a:solidFill>
                  <a:srgbClr val="494949"/>
                </a:solidFill>
                <a:effectLst/>
                <a:uLnTx/>
                <a:uFillTx/>
                <a:latin typeface="Montserrat Medium" pitchFamily="2" charset="77"/>
                <a:ea typeface="+mn-lt"/>
                <a:cs typeface="+mn-lt"/>
              </a:rPr>
              <a:t>What does a typical GI </a:t>
            </a:r>
            <a:r>
              <a:rPr kumimoji="0" lang="en-US" sz="2000" b="0" i="0" u="none" strike="noStrike" kern="1200" cap="none" spc="0" normalizeH="0" baseline="0" noProof="0">
                <a:ln>
                  <a:noFill/>
                </a:ln>
                <a:solidFill>
                  <a:srgbClr val="4A4A4A"/>
                </a:solidFill>
                <a:effectLst/>
                <a:uLnTx/>
                <a:uFillTx/>
                <a:latin typeface="Montserrat Medium" pitchFamily="2" charset="77"/>
                <a:ea typeface="+mn-lt"/>
                <a:cs typeface="+mn-lt"/>
              </a:rPr>
              <a:t>on</a:t>
            </a:r>
            <a:r>
              <a:rPr kumimoji="0" lang="en-US" sz="2000" b="0" i="0" u="none" strike="noStrike" kern="1200" cap="none" spc="0" normalizeH="0" baseline="0" noProof="0">
                <a:ln>
                  <a:noFill/>
                </a:ln>
                <a:solidFill>
                  <a:srgbClr val="494949"/>
                </a:solidFill>
                <a:effectLst/>
                <a:uLnTx/>
                <a:uFillTx/>
                <a:latin typeface="Montserrat Medium" pitchFamily="2" charset="77"/>
                <a:ea typeface="+mn-lt"/>
                <a:cs typeface="+mn-lt"/>
              </a:rPr>
              <a:t> this topic look like?</a:t>
            </a:r>
          </a:p>
        </p:txBody>
      </p:sp>
      <p:graphicFrame>
        <p:nvGraphicFramePr>
          <p:cNvPr id="7" name="Diagram 6" descr="Segmented arrow, with each segment representing one of this blueprint's five phases.">
            <a:extLst>
              <a:ext uri="{FF2B5EF4-FFF2-40B4-BE49-F238E27FC236}">
                <a16:creationId xmlns:a16="http://schemas.microsoft.com/office/drawing/2014/main" id="{B8CCC49A-D6A3-43EE-9C49-CA6B950D6A07}"/>
              </a:ext>
            </a:extLst>
          </p:cNvPr>
          <p:cNvGraphicFramePr>
            <a:graphicFrameLocks/>
          </p:cNvGraphicFramePr>
          <p:nvPr>
            <p:custDataLst>
              <p:tags r:id="rId3"/>
            </p:custDataLst>
            <p:extLst>
              <p:ext uri="{D42A27DB-BD31-4B8C-83A1-F6EECF244321}">
                <p14:modId xmlns:p14="http://schemas.microsoft.com/office/powerpoint/2010/main" val="3003518545"/>
              </p:ext>
            </p:extLst>
          </p:nvPr>
        </p:nvGraphicFramePr>
        <p:xfrm>
          <a:off x="309838" y="2092161"/>
          <a:ext cx="8646551" cy="1016192"/>
        </p:xfrm>
        <a:graphic>
          <a:graphicData uri="http://schemas.openxmlformats.org/drawingml/2006/diagram">
            <dgm:relIds xmlns:dgm="http://schemas.openxmlformats.org/drawingml/2006/diagram" xmlns:r="http://schemas.openxmlformats.org/officeDocument/2006/relationships" r:dm="rId44" r:lo="rId45" r:qs="rId46" r:cs="rId47"/>
          </a:graphicData>
        </a:graphic>
      </p:graphicFrame>
      <p:pic>
        <p:nvPicPr>
          <p:cNvPr id="6" name="Picture 5">
            <a:extLst>
              <a:ext uri="{FF2B5EF4-FFF2-40B4-BE49-F238E27FC236}">
                <a16:creationId xmlns:a16="http://schemas.microsoft.com/office/drawing/2014/main" id="{0904506B-12D0-23BA-B13A-A50499BE6DB3}"/>
              </a:ext>
              <a:ext uri="{C183D7F6-B498-43B3-948B-1728B52AA6E4}">
                <adec:decorative xmlns:adec="http://schemas.microsoft.com/office/drawing/2017/decorative" val="1"/>
              </a:ext>
            </a:extLst>
          </p:cNvPr>
          <p:cNvPicPr>
            <a:picLocks noChangeAspect="1"/>
          </p:cNvPicPr>
          <p:nvPr>
            <p:custDataLst>
              <p:tags r:id="rId4"/>
            </p:custDataLst>
          </p:nvPr>
        </p:nvPicPr>
        <p:blipFill>
          <a:blip r:embed="rId49" cstate="screen">
            <a:extLst>
              <a:ext uri="{28A0092B-C50C-407E-A947-70E740481C1C}">
                <a14:useLocalDpi xmlns:a14="http://schemas.microsoft.com/office/drawing/2010/main"/>
              </a:ext>
            </a:extLst>
          </a:blip>
          <a:stretch>
            <a:fillRect/>
          </a:stretch>
        </p:blipFill>
        <p:spPr>
          <a:xfrm>
            <a:off x="207244" y="3268453"/>
            <a:ext cx="520953" cy="520953"/>
          </a:xfrm>
          <a:prstGeom prst="rect">
            <a:avLst/>
          </a:prstGeom>
        </p:spPr>
      </p:pic>
      <p:sp>
        <p:nvSpPr>
          <p:cNvPr id="33" name="Rectangle 32">
            <a:extLst>
              <a:ext uri="{FF2B5EF4-FFF2-40B4-BE49-F238E27FC236}">
                <a16:creationId xmlns:a16="http://schemas.microsoft.com/office/drawing/2014/main" id="{3852F351-3688-D7DA-F0BD-78D0FE0C3606}"/>
              </a:ext>
            </a:extLst>
          </p:cNvPr>
          <p:cNvSpPr>
            <a:spLocks/>
          </p:cNvSpPr>
          <p:nvPr>
            <p:custDataLst>
              <p:tags r:id="rId5"/>
            </p:custDataLst>
          </p:nvPr>
        </p:nvSpPr>
        <p:spPr>
          <a:xfrm>
            <a:off x="690863" y="3291296"/>
            <a:ext cx="1327748" cy="83869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lt"/>
                <a:cs typeface="+mn-lt"/>
              </a:rPr>
              <a:t>Call #1:</a:t>
            </a:r>
            <a:r>
              <a:rPr kumimoji="0" lang="en-US" sz="1400" b="0" i="0" u="none" strike="noStrike" kern="1200" cap="none" spc="0" normalizeH="0" baseline="0" noProof="0" dirty="0">
                <a:ln>
                  <a:noFill/>
                </a:ln>
                <a:solidFill>
                  <a:srgbClr val="000000"/>
                </a:solidFill>
                <a:effectLst/>
                <a:uLnTx/>
                <a:uFillTx/>
                <a:ea typeface="+mn-lt"/>
                <a:cs typeface="+mn-lt"/>
              </a:rPr>
              <a:t> </a:t>
            </a:r>
          </a:p>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ea typeface="+mn-lt"/>
                <a:cs typeface="+mn-lt"/>
              </a:rPr>
              <a:t>Initiate KPI mapping and CX capability diagnostic. </a:t>
            </a:r>
          </a:p>
        </p:txBody>
      </p:sp>
      <p:cxnSp>
        <p:nvCxnSpPr>
          <p:cNvPr id="35" name="Straight Connector 34">
            <a:extLst>
              <a:ext uri="{FF2B5EF4-FFF2-40B4-BE49-F238E27FC236}">
                <a16:creationId xmlns:a16="http://schemas.microsoft.com/office/drawing/2014/main" id="{9D01D3E8-849B-5434-1D49-BCA01D44A9B6}"/>
              </a:ext>
              <a:ext uri="{C183D7F6-B498-43B3-948B-1728B52AA6E4}">
                <adec:decorative xmlns:adec="http://schemas.microsoft.com/office/drawing/2017/decorative" val="1"/>
              </a:ext>
            </a:extLst>
          </p:cNvPr>
          <p:cNvCxnSpPr>
            <a:cxnSpLocks/>
          </p:cNvCxnSpPr>
          <p:nvPr>
            <p:custDataLst>
              <p:tags r:id="rId6"/>
            </p:custDataLst>
          </p:nvPr>
        </p:nvCxnSpPr>
        <p:spPr>
          <a:xfrm flipH="1">
            <a:off x="467720" y="3777965"/>
            <a:ext cx="1" cy="52706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738EBE6E-534D-765F-A6EE-074FDA064999}"/>
              </a:ext>
            </a:extLst>
          </p:cNvPr>
          <p:cNvSpPr>
            <a:spLocks/>
          </p:cNvSpPr>
          <p:nvPr>
            <p:custDataLst>
              <p:tags r:id="rId7"/>
            </p:custDataLst>
          </p:nvPr>
        </p:nvSpPr>
        <p:spPr>
          <a:xfrm>
            <a:off x="690863" y="4311645"/>
            <a:ext cx="1189238" cy="1192634"/>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ea typeface="+mn-lt"/>
                <a:cs typeface="+mn-lt"/>
              </a:rPr>
              <a:t>Call #2: </a:t>
            </a:r>
            <a:endParaRPr lang="en-US" sz="1150">
              <a:solidFill>
                <a:srgbClr val="000000"/>
              </a:solidFill>
              <a:ea typeface="+mn-lt"/>
              <a:cs typeface="+mn-lt"/>
            </a:endParaRPr>
          </a:p>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srgbClr val="000000"/>
                </a:solidFill>
                <a:effectLst/>
                <a:uLnTx/>
                <a:uFillTx/>
                <a:ea typeface="+mn-lt"/>
                <a:cs typeface="+mn-lt"/>
              </a:rPr>
              <a:t>Review capability diagnostic and create list of candidate use cases.</a:t>
            </a:r>
          </a:p>
        </p:txBody>
      </p:sp>
      <p:pic>
        <p:nvPicPr>
          <p:cNvPr id="36" name="Picture 35">
            <a:extLst>
              <a:ext uri="{FF2B5EF4-FFF2-40B4-BE49-F238E27FC236}">
                <a16:creationId xmlns:a16="http://schemas.microsoft.com/office/drawing/2014/main" id="{39B3993B-F2D3-E311-BB55-E9FB26C74E3F}"/>
              </a:ext>
              <a:ext uri="{C183D7F6-B498-43B3-948B-1728B52AA6E4}">
                <adec:decorative xmlns:adec="http://schemas.microsoft.com/office/drawing/2017/decorative" val="1"/>
              </a:ext>
            </a:extLst>
          </p:cNvPr>
          <p:cNvPicPr>
            <a:picLocks noChangeAspect="1"/>
          </p:cNvPicPr>
          <p:nvPr>
            <p:custDataLst>
              <p:tags r:id="rId8"/>
            </p:custDataLst>
          </p:nvPr>
        </p:nvPicPr>
        <p:blipFill>
          <a:blip r:embed="rId49" cstate="screen">
            <a:extLst>
              <a:ext uri="{28A0092B-C50C-407E-A947-70E740481C1C}">
                <a14:useLocalDpi xmlns:a14="http://schemas.microsoft.com/office/drawing/2010/main"/>
              </a:ext>
            </a:extLst>
          </a:blip>
          <a:stretch>
            <a:fillRect/>
          </a:stretch>
        </p:blipFill>
        <p:spPr>
          <a:xfrm>
            <a:off x="207244" y="4396940"/>
            <a:ext cx="520953" cy="520953"/>
          </a:xfrm>
          <a:prstGeom prst="rect">
            <a:avLst/>
          </a:prstGeom>
        </p:spPr>
      </p:pic>
      <p:cxnSp>
        <p:nvCxnSpPr>
          <p:cNvPr id="37" name="Straight Connector 36">
            <a:extLst>
              <a:ext uri="{FF2B5EF4-FFF2-40B4-BE49-F238E27FC236}">
                <a16:creationId xmlns:a16="http://schemas.microsoft.com/office/drawing/2014/main" id="{1E7A037A-F3C7-FA29-0BA8-02C1ECD2A6C6}"/>
              </a:ext>
              <a:ext uri="{C183D7F6-B498-43B3-948B-1728B52AA6E4}">
                <adec:decorative xmlns:adec="http://schemas.microsoft.com/office/drawing/2017/decorative" val="1"/>
              </a:ext>
            </a:extLst>
          </p:cNvPr>
          <p:cNvCxnSpPr>
            <a:cxnSpLocks/>
          </p:cNvCxnSpPr>
          <p:nvPr>
            <p:custDataLst>
              <p:tags r:id="rId9"/>
            </p:custDataLst>
          </p:nvPr>
        </p:nvCxnSpPr>
        <p:spPr>
          <a:xfrm flipH="1">
            <a:off x="467720" y="5024046"/>
            <a:ext cx="0" cy="377556"/>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55B3B81B-5E5B-F67B-BA29-17D4E35490B9}"/>
              </a:ext>
              <a:ext uri="{C183D7F6-B498-43B3-948B-1728B52AA6E4}">
                <adec:decorative xmlns:adec="http://schemas.microsoft.com/office/drawing/2017/decorative" val="1"/>
              </a:ext>
            </a:extLst>
          </p:cNvPr>
          <p:cNvPicPr>
            <a:picLocks noChangeAspect="1"/>
          </p:cNvPicPr>
          <p:nvPr>
            <p:custDataLst>
              <p:tags r:id="rId10"/>
            </p:custDataLst>
          </p:nvPr>
        </p:nvPicPr>
        <p:blipFill>
          <a:blip r:embed="rId49" cstate="screen">
            <a:extLst>
              <a:ext uri="{28A0092B-C50C-407E-A947-70E740481C1C}">
                <a14:useLocalDpi xmlns:a14="http://schemas.microsoft.com/office/drawing/2010/main"/>
              </a:ext>
            </a:extLst>
          </a:blip>
          <a:stretch>
            <a:fillRect/>
          </a:stretch>
        </p:blipFill>
        <p:spPr>
          <a:xfrm>
            <a:off x="207244" y="5448480"/>
            <a:ext cx="520953" cy="520953"/>
          </a:xfrm>
          <a:prstGeom prst="rect">
            <a:avLst/>
          </a:prstGeom>
        </p:spPr>
      </p:pic>
      <p:sp>
        <p:nvSpPr>
          <p:cNvPr id="39" name="Rectangle 38">
            <a:extLst>
              <a:ext uri="{FF2B5EF4-FFF2-40B4-BE49-F238E27FC236}">
                <a16:creationId xmlns:a16="http://schemas.microsoft.com/office/drawing/2014/main" id="{AE2A20C3-4089-B4E4-50FF-A77EDF82A920}"/>
              </a:ext>
            </a:extLst>
          </p:cNvPr>
          <p:cNvSpPr>
            <a:spLocks/>
          </p:cNvSpPr>
          <p:nvPr>
            <p:custDataLst>
              <p:tags r:id="rId11"/>
            </p:custDataLst>
          </p:nvPr>
        </p:nvSpPr>
        <p:spPr>
          <a:xfrm>
            <a:off x="690863" y="5470428"/>
            <a:ext cx="1189238" cy="83869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lt"/>
                <a:cs typeface="+mn-lt"/>
              </a:rPr>
              <a:t>Call #3: </a:t>
            </a:r>
            <a:r>
              <a:rPr lang="en-US" sz="1150" dirty="0">
                <a:solidFill>
                  <a:srgbClr val="000000"/>
                </a:solidFill>
                <a:ea typeface="+mn-lt"/>
                <a:cs typeface="+mn-lt"/>
              </a:rPr>
              <a:t>Assess candidate use case and select pilot project.</a:t>
            </a:r>
            <a:endParaRPr kumimoji="0" lang="en-US" sz="1150" b="0" i="0" u="none" strike="noStrike" kern="1200" cap="none" spc="0" normalizeH="0" baseline="0" noProof="0" dirty="0">
              <a:ln>
                <a:noFill/>
              </a:ln>
              <a:solidFill>
                <a:srgbClr val="000000"/>
              </a:solidFill>
              <a:effectLst/>
              <a:uLnTx/>
              <a:uFillTx/>
              <a:ea typeface="+mn-lt"/>
              <a:cs typeface="+mn-lt"/>
            </a:endParaRPr>
          </a:p>
        </p:txBody>
      </p:sp>
      <p:pic>
        <p:nvPicPr>
          <p:cNvPr id="9" name="Picture 8">
            <a:extLst>
              <a:ext uri="{FF2B5EF4-FFF2-40B4-BE49-F238E27FC236}">
                <a16:creationId xmlns:a16="http://schemas.microsoft.com/office/drawing/2014/main" id="{C0706F1E-A435-4E93-8FC5-B8319B197A71}"/>
              </a:ext>
              <a:ext uri="{C183D7F6-B498-43B3-948B-1728B52AA6E4}">
                <adec:decorative xmlns:adec="http://schemas.microsoft.com/office/drawing/2017/decorative" val="1"/>
              </a:ext>
            </a:extLst>
          </p:cNvPr>
          <p:cNvPicPr>
            <a:picLocks noChangeAspect="1"/>
          </p:cNvPicPr>
          <p:nvPr>
            <p:custDataLst>
              <p:tags r:id="rId12"/>
            </p:custDataLst>
          </p:nvPr>
        </p:nvPicPr>
        <p:blipFill>
          <a:blip r:embed="rId49" cstate="screen">
            <a:extLst>
              <a:ext uri="{28A0092B-C50C-407E-A947-70E740481C1C}">
                <a14:useLocalDpi xmlns:a14="http://schemas.microsoft.com/office/drawing/2010/main"/>
              </a:ext>
            </a:extLst>
          </a:blip>
          <a:stretch>
            <a:fillRect/>
          </a:stretch>
        </p:blipFill>
        <p:spPr>
          <a:xfrm>
            <a:off x="1955142" y="3268453"/>
            <a:ext cx="520953" cy="520953"/>
          </a:xfrm>
          <a:prstGeom prst="rect">
            <a:avLst/>
          </a:prstGeom>
        </p:spPr>
      </p:pic>
      <p:sp>
        <p:nvSpPr>
          <p:cNvPr id="10" name="Rectangle 9">
            <a:extLst>
              <a:ext uri="{FF2B5EF4-FFF2-40B4-BE49-F238E27FC236}">
                <a16:creationId xmlns:a16="http://schemas.microsoft.com/office/drawing/2014/main" id="{0A3D6A72-FBE2-44C3-BB5A-FF3B8AE94F0A}"/>
              </a:ext>
            </a:extLst>
          </p:cNvPr>
          <p:cNvSpPr>
            <a:spLocks/>
          </p:cNvSpPr>
          <p:nvPr>
            <p:custDataLst>
              <p:tags r:id="rId13"/>
            </p:custDataLst>
          </p:nvPr>
        </p:nvSpPr>
        <p:spPr>
          <a:xfrm>
            <a:off x="2451911" y="3291296"/>
            <a:ext cx="1149615" cy="83869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ea typeface="+mn-lt"/>
                <a:cs typeface="+mn-lt"/>
              </a:rPr>
              <a:t>Call #4:</a:t>
            </a:r>
            <a:r>
              <a:rPr kumimoji="0" lang="en-US" sz="1400" b="0" i="0" u="none" strike="noStrike" kern="1200" cap="none" spc="0" normalizeH="0" baseline="0" noProof="0">
                <a:ln>
                  <a:noFill/>
                </a:ln>
                <a:solidFill>
                  <a:srgbClr val="000000"/>
                </a:solidFill>
                <a:effectLst/>
                <a:uLnTx/>
                <a:uFillTx/>
                <a:ea typeface="+mn-lt"/>
                <a:cs typeface="+mn-lt"/>
              </a:rPr>
              <a:t> </a:t>
            </a:r>
            <a:r>
              <a:rPr kumimoji="0" lang="en-US" sz="1150" b="0" i="0" u="none" strike="noStrike" kern="1200" cap="none" spc="0" normalizeH="0" baseline="0" noProof="0">
                <a:ln>
                  <a:noFill/>
                </a:ln>
                <a:solidFill>
                  <a:srgbClr val="000000"/>
                </a:solidFill>
                <a:effectLst/>
                <a:uLnTx/>
                <a:uFillTx/>
                <a:ea typeface="+mn-lt"/>
                <a:cs typeface="+mn-lt"/>
              </a:rPr>
              <a:t>Discuss objectives and success metrics.</a:t>
            </a:r>
          </a:p>
        </p:txBody>
      </p:sp>
      <p:cxnSp>
        <p:nvCxnSpPr>
          <p:cNvPr id="12" name="Straight Connector 11">
            <a:extLst>
              <a:ext uri="{FF2B5EF4-FFF2-40B4-BE49-F238E27FC236}">
                <a16:creationId xmlns:a16="http://schemas.microsoft.com/office/drawing/2014/main" id="{8BC4D908-63E3-4DF4-BF38-40DDD2D98765}"/>
              </a:ext>
              <a:ext uri="{C183D7F6-B498-43B3-948B-1728B52AA6E4}">
                <adec:decorative xmlns:adec="http://schemas.microsoft.com/office/drawing/2017/decorative" val="1"/>
              </a:ext>
            </a:extLst>
          </p:cNvPr>
          <p:cNvCxnSpPr>
            <a:cxnSpLocks/>
          </p:cNvCxnSpPr>
          <p:nvPr>
            <p:custDataLst>
              <p:tags r:id="rId14"/>
            </p:custDataLst>
          </p:nvPr>
        </p:nvCxnSpPr>
        <p:spPr>
          <a:xfrm flipH="1">
            <a:off x="2215375" y="3777965"/>
            <a:ext cx="487" cy="52706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21F6F67-AB2F-4087-9A7A-78D6B956A59F}"/>
              </a:ext>
            </a:extLst>
          </p:cNvPr>
          <p:cNvSpPr>
            <a:spLocks/>
          </p:cNvSpPr>
          <p:nvPr>
            <p:custDataLst>
              <p:tags r:id="rId15"/>
            </p:custDataLst>
          </p:nvPr>
        </p:nvSpPr>
        <p:spPr>
          <a:xfrm>
            <a:off x="2451911" y="4311645"/>
            <a:ext cx="1118097" cy="1015663"/>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ea typeface="+mn-lt"/>
                <a:cs typeface="+mn-lt"/>
              </a:rPr>
              <a:t>Call #5:</a:t>
            </a:r>
            <a:r>
              <a:rPr kumimoji="0" lang="en-US" sz="1400" b="0" i="0" u="none" strike="noStrike" kern="1200" cap="none" spc="0" normalizeH="0" baseline="0" noProof="0">
                <a:ln>
                  <a:noFill/>
                </a:ln>
                <a:solidFill>
                  <a:srgbClr val="000000"/>
                </a:solidFill>
                <a:effectLst/>
                <a:uLnTx/>
                <a:uFillTx/>
                <a:ea typeface="+mn-lt"/>
                <a:cs typeface="+mn-lt"/>
              </a:rPr>
              <a:t> </a:t>
            </a:r>
          </a:p>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srgbClr val="000000"/>
                </a:solidFill>
                <a:effectLst/>
                <a:uLnTx/>
                <a:uFillTx/>
                <a:ea typeface="+mn-lt"/>
                <a:cs typeface="+mn-lt"/>
              </a:rPr>
              <a:t>Define current and target state and requirements.</a:t>
            </a:r>
          </a:p>
        </p:txBody>
      </p:sp>
      <p:pic>
        <p:nvPicPr>
          <p:cNvPr id="13" name="Picture 12">
            <a:extLst>
              <a:ext uri="{FF2B5EF4-FFF2-40B4-BE49-F238E27FC236}">
                <a16:creationId xmlns:a16="http://schemas.microsoft.com/office/drawing/2014/main" id="{9D994C6C-B107-4965-8D1C-052FDFE2543D}"/>
              </a:ext>
              <a:ext uri="{C183D7F6-B498-43B3-948B-1728B52AA6E4}">
                <adec:decorative xmlns:adec="http://schemas.microsoft.com/office/drawing/2017/decorative" val="1"/>
              </a:ext>
            </a:extLst>
          </p:cNvPr>
          <p:cNvPicPr>
            <a:picLocks noChangeAspect="1"/>
          </p:cNvPicPr>
          <p:nvPr>
            <p:custDataLst>
              <p:tags r:id="rId16"/>
            </p:custDataLst>
          </p:nvPr>
        </p:nvPicPr>
        <p:blipFill>
          <a:blip r:embed="rId49" cstate="screen">
            <a:extLst>
              <a:ext uri="{28A0092B-C50C-407E-A947-70E740481C1C}">
                <a14:useLocalDpi xmlns:a14="http://schemas.microsoft.com/office/drawing/2010/main"/>
              </a:ext>
            </a:extLst>
          </a:blip>
          <a:stretch>
            <a:fillRect/>
          </a:stretch>
        </p:blipFill>
        <p:spPr>
          <a:xfrm>
            <a:off x="1955142" y="4396940"/>
            <a:ext cx="520953" cy="520953"/>
          </a:xfrm>
          <a:prstGeom prst="rect">
            <a:avLst/>
          </a:prstGeom>
        </p:spPr>
      </p:pic>
      <p:cxnSp>
        <p:nvCxnSpPr>
          <p:cNvPr id="21" name="Straight Connector 20">
            <a:extLst>
              <a:ext uri="{FF2B5EF4-FFF2-40B4-BE49-F238E27FC236}">
                <a16:creationId xmlns:a16="http://schemas.microsoft.com/office/drawing/2014/main" id="{C4D7C979-4518-77CD-CB53-D52E7A838F45}"/>
              </a:ext>
              <a:ext uri="{C183D7F6-B498-43B3-948B-1728B52AA6E4}">
                <adec:decorative xmlns:adec="http://schemas.microsoft.com/office/drawing/2017/decorative" val="1"/>
              </a:ext>
            </a:extLst>
          </p:cNvPr>
          <p:cNvCxnSpPr>
            <a:cxnSpLocks/>
          </p:cNvCxnSpPr>
          <p:nvPr>
            <p:custDataLst>
              <p:tags r:id="rId17"/>
            </p:custDataLst>
          </p:nvPr>
        </p:nvCxnSpPr>
        <p:spPr>
          <a:xfrm flipH="1">
            <a:off x="2215618" y="5024046"/>
            <a:ext cx="0" cy="3775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54279F84-5FC7-8423-74F3-D6041291626B}"/>
              </a:ext>
            </a:extLst>
          </p:cNvPr>
          <p:cNvSpPr>
            <a:spLocks/>
          </p:cNvSpPr>
          <p:nvPr>
            <p:custDataLst>
              <p:tags r:id="rId18"/>
            </p:custDataLst>
          </p:nvPr>
        </p:nvSpPr>
        <p:spPr>
          <a:xfrm>
            <a:off x="2451911" y="5470428"/>
            <a:ext cx="1118097" cy="83869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ea typeface="+mn-lt"/>
                <a:cs typeface="+mn-lt"/>
              </a:rPr>
              <a:t>Call #6:</a:t>
            </a:r>
            <a:r>
              <a:rPr kumimoji="0" lang="en-US" sz="1400" b="0" i="0" u="none" strike="noStrike" kern="1200" cap="none" spc="0" normalizeH="0" baseline="0" noProof="0">
                <a:ln>
                  <a:noFill/>
                </a:ln>
                <a:solidFill>
                  <a:srgbClr val="000000"/>
                </a:solidFill>
                <a:effectLst/>
                <a:uLnTx/>
                <a:uFillTx/>
                <a:ea typeface="+mn-lt"/>
                <a:cs typeface="+mn-lt"/>
              </a:rPr>
              <a:t> </a:t>
            </a:r>
            <a:r>
              <a:rPr kumimoji="0" lang="en-US" sz="1150" b="0" i="0" u="none" strike="noStrike" kern="1200" cap="none" spc="0" normalizeH="0" baseline="0" noProof="0">
                <a:ln>
                  <a:noFill/>
                </a:ln>
                <a:solidFill>
                  <a:srgbClr val="000000"/>
                </a:solidFill>
                <a:effectLst/>
                <a:uLnTx/>
                <a:uFillTx/>
                <a:ea typeface="+mn-lt"/>
                <a:cs typeface="+mn-lt"/>
              </a:rPr>
              <a:t>Establish </a:t>
            </a:r>
            <a:r>
              <a:rPr kumimoji="0" lang="en-US" sz="1150" b="0" i="0" u="none" strike="noStrike" kern="1200" cap="none" spc="0" normalizeH="0" baseline="0" noProof="0" err="1">
                <a:ln>
                  <a:noFill/>
                </a:ln>
                <a:solidFill>
                  <a:srgbClr val="000000"/>
                </a:solidFill>
                <a:effectLst/>
                <a:uLnTx/>
                <a:uFillTx/>
                <a:ea typeface="+mn-lt"/>
                <a:cs typeface="+mn-lt"/>
              </a:rPr>
              <a:t>GRC</a:t>
            </a:r>
            <a:r>
              <a:rPr kumimoji="0" lang="en-US" sz="1150" b="0" i="0" u="none" strike="noStrike" kern="1200" cap="none" spc="0" normalizeH="0" baseline="0" noProof="0">
                <a:ln>
                  <a:noFill/>
                </a:ln>
                <a:solidFill>
                  <a:srgbClr val="000000"/>
                </a:solidFill>
                <a:effectLst/>
                <a:uLnTx/>
                <a:uFillTx/>
                <a:ea typeface="+mn-lt"/>
                <a:cs typeface="+mn-lt"/>
              </a:rPr>
              <a:t> framework for project.</a:t>
            </a:r>
          </a:p>
        </p:txBody>
      </p:sp>
      <p:pic>
        <p:nvPicPr>
          <p:cNvPr id="23" name="Picture 22">
            <a:extLst>
              <a:ext uri="{FF2B5EF4-FFF2-40B4-BE49-F238E27FC236}">
                <a16:creationId xmlns:a16="http://schemas.microsoft.com/office/drawing/2014/main" id="{FD5D6110-4E2B-8085-6FDC-D5834F761570}"/>
              </a:ext>
              <a:ext uri="{C183D7F6-B498-43B3-948B-1728B52AA6E4}">
                <adec:decorative xmlns:adec="http://schemas.microsoft.com/office/drawing/2017/decorative" val="1"/>
              </a:ext>
            </a:extLst>
          </p:cNvPr>
          <p:cNvPicPr>
            <a:picLocks noChangeAspect="1"/>
          </p:cNvPicPr>
          <p:nvPr>
            <p:custDataLst>
              <p:tags r:id="rId19"/>
            </p:custDataLst>
          </p:nvPr>
        </p:nvPicPr>
        <p:blipFill>
          <a:blip r:embed="rId49" cstate="screen">
            <a:extLst>
              <a:ext uri="{28A0092B-C50C-407E-A947-70E740481C1C}">
                <a14:useLocalDpi xmlns:a14="http://schemas.microsoft.com/office/drawing/2010/main"/>
              </a:ext>
            </a:extLst>
          </a:blip>
          <a:stretch>
            <a:fillRect/>
          </a:stretch>
        </p:blipFill>
        <p:spPr>
          <a:xfrm>
            <a:off x="1955142" y="5448480"/>
            <a:ext cx="520953" cy="520953"/>
          </a:xfrm>
          <a:prstGeom prst="rect">
            <a:avLst/>
          </a:prstGeom>
        </p:spPr>
      </p:pic>
      <p:pic>
        <p:nvPicPr>
          <p:cNvPr id="14" name="Picture 13">
            <a:extLst>
              <a:ext uri="{FF2B5EF4-FFF2-40B4-BE49-F238E27FC236}">
                <a16:creationId xmlns:a16="http://schemas.microsoft.com/office/drawing/2014/main" id="{F3EADD81-E9B1-4D37-B4F5-B9C527649DDC}"/>
              </a:ext>
              <a:ext uri="{C183D7F6-B498-43B3-948B-1728B52AA6E4}">
                <adec:decorative xmlns:adec="http://schemas.microsoft.com/office/drawing/2017/decorative" val="1"/>
              </a:ext>
            </a:extLst>
          </p:cNvPr>
          <p:cNvPicPr>
            <a:picLocks noChangeAspect="1"/>
          </p:cNvPicPr>
          <p:nvPr>
            <p:custDataLst>
              <p:tags r:id="rId20"/>
            </p:custDataLst>
          </p:nvPr>
        </p:nvPicPr>
        <p:blipFill>
          <a:blip r:embed="rId49" cstate="screen">
            <a:extLst>
              <a:ext uri="{28A0092B-C50C-407E-A947-70E740481C1C}">
                <a14:useLocalDpi xmlns:a14="http://schemas.microsoft.com/office/drawing/2010/main"/>
              </a:ext>
            </a:extLst>
          </a:blip>
          <a:stretch>
            <a:fillRect/>
          </a:stretch>
        </p:blipFill>
        <p:spPr>
          <a:xfrm>
            <a:off x="3535052" y="3268453"/>
            <a:ext cx="520953" cy="520953"/>
          </a:xfrm>
          <a:prstGeom prst="rect">
            <a:avLst/>
          </a:prstGeom>
        </p:spPr>
      </p:pic>
      <p:sp>
        <p:nvSpPr>
          <p:cNvPr id="15" name="Rectangle 14">
            <a:extLst>
              <a:ext uri="{FF2B5EF4-FFF2-40B4-BE49-F238E27FC236}">
                <a16:creationId xmlns:a16="http://schemas.microsoft.com/office/drawing/2014/main" id="{F995F532-DAD3-413C-BF05-3C3734A69655}"/>
              </a:ext>
            </a:extLst>
          </p:cNvPr>
          <p:cNvSpPr>
            <a:spLocks/>
          </p:cNvSpPr>
          <p:nvPr>
            <p:custDataLst>
              <p:tags r:id="rId21"/>
            </p:custDataLst>
          </p:nvPr>
        </p:nvSpPr>
        <p:spPr>
          <a:xfrm>
            <a:off x="4040482" y="3291296"/>
            <a:ext cx="1351485" cy="83869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ea typeface="+mn-lt"/>
                <a:cs typeface="+mn-lt"/>
              </a:rPr>
              <a:t>Call #7:</a:t>
            </a:r>
            <a:r>
              <a:rPr kumimoji="0" lang="en-US" sz="1400" b="0" i="0" u="none" strike="noStrike" kern="1200" cap="none" spc="0" normalizeH="0" baseline="0" noProof="0">
                <a:ln>
                  <a:noFill/>
                </a:ln>
                <a:solidFill>
                  <a:srgbClr val="000000"/>
                </a:solidFill>
                <a:effectLst/>
                <a:uLnTx/>
                <a:uFillTx/>
                <a:ea typeface="+mn-lt"/>
                <a:cs typeface="+mn-lt"/>
              </a:rPr>
              <a:t> </a:t>
            </a:r>
          </a:p>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srgbClr val="000000"/>
                </a:solidFill>
                <a:effectLst/>
                <a:uLnTx/>
                <a:uFillTx/>
                <a:ea typeface="+mn-lt"/>
                <a:cs typeface="+mn-lt"/>
              </a:rPr>
              <a:t>Determine solution path and size estimation.</a:t>
            </a:r>
          </a:p>
        </p:txBody>
      </p:sp>
      <p:cxnSp>
        <p:nvCxnSpPr>
          <p:cNvPr id="26" name="Straight Connector 25">
            <a:extLst>
              <a:ext uri="{FF2B5EF4-FFF2-40B4-BE49-F238E27FC236}">
                <a16:creationId xmlns:a16="http://schemas.microsoft.com/office/drawing/2014/main" id="{925D59BB-BEA6-2E88-0120-711706E96EE1}"/>
              </a:ext>
              <a:ext uri="{C183D7F6-B498-43B3-948B-1728B52AA6E4}">
                <adec:decorative xmlns:adec="http://schemas.microsoft.com/office/drawing/2017/decorative" val="1"/>
              </a:ext>
            </a:extLst>
          </p:cNvPr>
          <p:cNvCxnSpPr>
            <a:cxnSpLocks/>
          </p:cNvCxnSpPr>
          <p:nvPr>
            <p:custDataLst>
              <p:tags r:id="rId22"/>
            </p:custDataLst>
          </p:nvPr>
        </p:nvCxnSpPr>
        <p:spPr>
          <a:xfrm flipH="1">
            <a:off x="3795285" y="3777965"/>
            <a:ext cx="487" cy="52706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800CA0-031A-458F-90E4-1C272CCDB6E4}"/>
              </a:ext>
            </a:extLst>
          </p:cNvPr>
          <p:cNvSpPr>
            <a:spLocks/>
          </p:cNvSpPr>
          <p:nvPr>
            <p:custDataLst>
              <p:tags r:id="rId23"/>
            </p:custDataLst>
          </p:nvPr>
        </p:nvSpPr>
        <p:spPr>
          <a:xfrm>
            <a:off x="4040482" y="4311645"/>
            <a:ext cx="1174220" cy="83869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ea typeface="+mn-lt"/>
                <a:cs typeface="+mn-lt"/>
              </a:rPr>
              <a:t>Call #8: </a:t>
            </a:r>
          </a:p>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srgbClr val="000000"/>
                </a:solidFill>
                <a:effectLst/>
                <a:uLnTx/>
                <a:uFillTx/>
                <a:ea typeface="+mn-lt"/>
                <a:cs typeface="+mn-lt"/>
              </a:rPr>
              <a:t>Establish</a:t>
            </a:r>
            <a:r>
              <a:rPr lang="en-US" sz="1150">
                <a:solidFill>
                  <a:srgbClr val="000000"/>
                </a:solidFill>
                <a:ea typeface="+mn-lt"/>
                <a:cs typeface="+mn-lt"/>
              </a:rPr>
              <a:t> POC and testing framework.</a:t>
            </a:r>
            <a:endParaRPr kumimoji="0" lang="en-US" sz="1400" b="0" i="0" u="none" strike="noStrike" kern="1200" cap="none" spc="0" normalizeH="0" baseline="0" noProof="0">
              <a:ln>
                <a:noFill/>
              </a:ln>
              <a:solidFill>
                <a:srgbClr val="000000"/>
              </a:solidFill>
              <a:effectLst/>
              <a:uLnTx/>
              <a:uFillTx/>
              <a:ea typeface="+mn-lt"/>
              <a:cs typeface="+mn-lt"/>
            </a:endParaRPr>
          </a:p>
        </p:txBody>
      </p:sp>
      <p:pic>
        <p:nvPicPr>
          <p:cNvPr id="28" name="Picture 27">
            <a:extLst>
              <a:ext uri="{FF2B5EF4-FFF2-40B4-BE49-F238E27FC236}">
                <a16:creationId xmlns:a16="http://schemas.microsoft.com/office/drawing/2014/main" id="{A88A08BE-EEED-4666-6847-EED97A73977F}"/>
              </a:ext>
              <a:ext uri="{C183D7F6-B498-43B3-948B-1728B52AA6E4}">
                <adec:decorative xmlns:adec="http://schemas.microsoft.com/office/drawing/2017/decorative" val="1"/>
              </a:ext>
            </a:extLst>
          </p:cNvPr>
          <p:cNvPicPr>
            <a:picLocks noChangeAspect="1"/>
          </p:cNvPicPr>
          <p:nvPr>
            <p:custDataLst>
              <p:tags r:id="rId24"/>
            </p:custDataLst>
          </p:nvPr>
        </p:nvPicPr>
        <p:blipFill>
          <a:blip r:embed="rId49" cstate="screen">
            <a:extLst>
              <a:ext uri="{28A0092B-C50C-407E-A947-70E740481C1C}">
                <a14:useLocalDpi xmlns:a14="http://schemas.microsoft.com/office/drawing/2010/main"/>
              </a:ext>
            </a:extLst>
          </a:blip>
          <a:stretch>
            <a:fillRect/>
          </a:stretch>
        </p:blipFill>
        <p:spPr>
          <a:xfrm>
            <a:off x="3535052" y="4396940"/>
            <a:ext cx="520953" cy="520953"/>
          </a:xfrm>
          <a:prstGeom prst="rect">
            <a:avLst/>
          </a:prstGeom>
        </p:spPr>
      </p:pic>
      <p:cxnSp>
        <p:nvCxnSpPr>
          <p:cNvPr id="29" name="Straight Connector 28">
            <a:extLst>
              <a:ext uri="{FF2B5EF4-FFF2-40B4-BE49-F238E27FC236}">
                <a16:creationId xmlns:a16="http://schemas.microsoft.com/office/drawing/2014/main" id="{B6113002-6973-FE4C-9E0D-93CBBB43C57A}"/>
              </a:ext>
              <a:ext uri="{C183D7F6-B498-43B3-948B-1728B52AA6E4}">
                <adec:decorative xmlns:adec="http://schemas.microsoft.com/office/drawing/2017/decorative" val="1"/>
              </a:ext>
            </a:extLst>
          </p:cNvPr>
          <p:cNvCxnSpPr>
            <a:cxnSpLocks/>
          </p:cNvCxnSpPr>
          <p:nvPr>
            <p:custDataLst>
              <p:tags r:id="rId25"/>
            </p:custDataLst>
          </p:nvPr>
        </p:nvCxnSpPr>
        <p:spPr>
          <a:xfrm flipH="1">
            <a:off x="3795528" y="5024046"/>
            <a:ext cx="0" cy="377556"/>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6195CC50-DD0E-7F90-C572-3C3B0A5AF98D}"/>
              </a:ext>
              <a:ext uri="{C183D7F6-B498-43B3-948B-1728B52AA6E4}">
                <adec:decorative xmlns:adec="http://schemas.microsoft.com/office/drawing/2017/decorative" val="1"/>
              </a:ext>
            </a:extLst>
          </p:cNvPr>
          <p:cNvPicPr>
            <a:picLocks noChangeAspect="1"/>
          </p:cNvPicPr>
          <p:nvPr>
            <p:custDataLst>
              <p:tags r:id="rId26"/>
            </p:custDataLst>
          </p:nvPr>
        </p:nvPicPr>
        <p:blipFill>
          <a:blip r:embed="rId49" cstate="screen">
            <a:extLst>
              <a:ext uri="{28A0092B-C50C-407E-A947-70E740481C1C}">
                <a14:useLocalDpi xmlns:a14="http://schemas.microsoft.com/office/drawing/2010/main"/>
              </a:ext>
            </a:extLst>
          </a:blip>
          <a:stretch>
            <a:fillRect/>
          </a:stretch>
        </p:blipFill>
        <p:spPr>
          <a:xfrm>
            <a:off x="3535052" y="5448480"/>
            <a:ext cx="520953" cy="520953"/>
          </a:xfrm>
          <a:prstGeom prst="rect">
            <a:avLst/>
          </a:prstGeom>
        </p:spPr>
      </p:pic>
      <p:sp>
        <p:nvSpPr>
          <p:cNvPr id="41" name="Rectangle 40">
            <a:extLst>
              <a:ext uri="{FF2B5EF4-FFF2-40B4-BE49-F238E27FC236}">
                <a16:creationId xmlns:a16="http://schemas.microsoft.com/office/drawing/2014/main" id="{51695604-25EE-2EB1-0C6A-C5932B3A1F14}"/>
              </a:ext>
            </a:extLst>
          </p:cNvPr>
          <p:cNvSpPr>
            <a:spLocks/>
          </p:cNvSpPr>
          <p:nvPr>
            <p:custDataLst>
              <p:tags r:id="rId27"/>
            </p:custDataLst>
          </p:nvPr>
        </p:nvSpPr>
        <p:spPr>
          <a:xfrm>
            <a:off x="4040482" y="5470428"/>
            <a:ext cx="1118097" cy="83869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ea typeface="+mn-lt"/>
                <a:cs typeface="+mn-lt"/>
              </a:rPr>
              <a:t>Call #9:</a:t>
            </a:r>
            <a:r>
              <a:rPr kumimoji="0" lang="en-US" sz="1400" b="0" i="0" u="none" strike="noStrike" kern="1200" cap="none" spc="0" normalizeH="0" baseline="0" noProof="0">
                <a:ln>
                  <a:noFill/>
                </a:ln>
                <a:solidFill>
                  <a:srgbClr val="000000"/>
                </a:solidFill>
                <a:effectLst/>
                <a:uLnTx/>
                <a:uFillTx/>
                <a:ea typeface="+mn-lt"/>
                <a:cs typeface="+mn-lt"/>
              </a:rPr>
              <a:t> </a:t>
            </a:r>
            <a:r>
              <a:rPr kumimoji="0" lang="en-US" sz="1150" b="0" i="0" u="none" strike="noStrike" kern="1200" cap="none" spc="0" normalizeH="0" baseline="0" noProof="0">
                <a:ln>
                  <a:noFill/>
                </a:ln>
                <a:solidFill>
                  <a:srgbClr val="000000"/>
                </a:solidFill>
                <a:effectLst/>
                <a:uLnTx/>
                <a:uFillTx/>
                <a:ea typeface="+mn-lt"/>
                <a:cs typeface="+mn-lt"/>
              </a:rPr>
              <a:t>Establish deployment and scaling plan.</a:t>
            </a:r>
          </a:p>
        </p:txBody>
      </p:sp>
      <p:pic>
        <p:nvPicPr>
          <p:cNvPr id="19" name="Picture 18">
            <a:extLst>
              <a:ext uri="{FF2B5EF4-FFF2-40B4-BE49-F238E27FC236}">
                <a16:creationId xmlns:a16="http://schemas.microsoft.com/office/drawing/2014/main" id="{02B68E01-79DA-4B1C-AD8C-903D8F9A8CE5}"/>
              </a:ext>
              <a:ext uri="{C183D7F6-B498-43B3-948B-1728B52AA6E4}">
                <adec:decorative xmlns:adec="http://schemas.microsoft.com/office/drawing/2017/decorative" val="1"/>
              </a:ext>
            </a:extLst>
          </p:cNvPr>
          <p:cNvPicPr>
            <a:picLocks noChangeAspect="1"/>
          </p:cNvPicPr>
          <p:nvPr>
            <p:custDataLst>
              <p:tags r:id="rId28"/>
            </p:custDataLst>
          </p:nvPr>
        </p:nvPicPr>
        <p:blipFill>
          <a:blip r:embed="rId49" cstate="screen">
            <a:extLst>
              <a:ext uri="{28A0092B-C50C-407E-A947-70E740481C1C}">
                <a14:useLocalDpi xmlns:a14="http://schemas.microsoft.com/office/drawing/2010/main"/>
              </a:ext>
            </a:extLst>
          </a:blip>
          <a:stretch>
            <a:fillRect/>
          </a:stretch>
        </p:blipFill>
        <p:spPr>
          <a:xfrm>
            <a:off x="5188432" y="3268453"/>
            <a:ext cx="520953" cy="520953"/>
          </a:xfrm>
          <a:prstGeom prst="rect">
            <a:avLst/>
          </a:prstGeom>
        </p:spPr>
      </p:pic>
      <p:sp>
        <p:nvSpPr>
          <p:cNvPr id="20" name="Rectangle 19">
            <a:extLst>
              <a:ext uri="{FF2B5EF4-FFF2-40B4-BE49-F238E27FC236}">
                <a16:creationId xmlns:a16="http://schemas.microsoft.com/office/drawing/2014/main" id="{0D51DD75-BDD9-416B-996F-FBF3F604DDBE}"/>
              </a:ext>
            </a:extLst>
          </p:cNvPr>
          <p:cNvSpPr>
            <a:spLocks/>
          </p:cNvSpPr>
          <p:nvPr>
            <p:custDataLst>
              <p:tags r:id="rId29"/>
            </p:custDataLst>
          </p:nvPr>
        </p:nvSpPr>
        <p:spPr>
          <a:xfrm>
            <a:off x="5660839" y="3291296"/>
            <a:ext cx="1256805" cy="1015663"/>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ea typeface="+mn-lt"/>
                <a:cs typeface="+mn-lt"/>
              </a:rPr>
              <a:t>Call #10:</a:t>
            </a:r>
            <a:r>
              <a:rPr kumimoji="0" lang="en-US" sz="1400" b="0" i="0" u="none" strike="noStrike" kern="1200" cap="none" spc="0" normalizeH="0" baseline="0" noProof="0">
                <a:ln>
                  <a:noFill/>
                </a:ln>
                <a:solidFill>
                  <a:srgbClr val="000000"/>
                </a:solidFill>
                <a:effectLst/>
                <a:uLnTx/>
                <a:uFillTx/>
                <a:ea typeface="+mn-lt"/>
                <a:cs typeface="+mn-lt"/>
              </a:rPr>
              <a:t> </a:t>
            </a:r>
          </a:p>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srgbClr val="000000"/>
                </a:solidFill>
                <a:effectLst/>
                <a:uLnTx/>
                <a:uFillTx/>
                <a:ea typeface="+mn-lt"/>
                <a:cs typeface="+mn-lt"/>
              </a:rPr>
              <a:t>Define roadmap, training, and communication plans.</a:t>
            </a:r>
            <a:endParaRPr kumimoji="0" lang="en-US" sz="1400" b="0" i="0" u="none" strike="noStrike" kern="1200" cap="none" spc="0" normalizeH="0" baseline="0" noProof="0">
              <a:ln>
                <a:noFill/>
              </a:ln>
              <a:solidFill>
                <a:srgbClr val="000000"/>
              </a:solidFill>
              <a:effectLst/>
              <a:uLnTx/>
              <a:uFillTx/>
              <a:ea typeface="+mn-lt"/>
              <a:cs typeface="+mn-lt"/>
            </a:endParaRPr>
          </a:p>
        </p:txBody>
      </p:sp>
      <p:cxnSp>
        <p:nvCxnSpPr>
          <p:cNvPr id="22" name="Straight Connector 21">
            <a:extLst>
              <a:ext uri="{FF2B5EF4-FFF2-40B4-BE49-F238E27FC236}">
                <a16:creationId xmlns:a16="http://schemas.microsoft.com/office/drawing/2014/main" id="{01A375F6-4276-4357-9BBD-ECB456564305}"/>
              </a:ext>
              <a:ext uri="{C183D7F6-B498-43B3-948B-1728B52AA6E4}">
                <adec:decorative xmlns:adec="http://schemas.microsoft.com/office/drawing/2017/decorative" val="1"/>
              </a:ext>
            </a:extLst>
          </p:cNvPr>
          <p:cNvCxnSpPr>
            <a:cxnSpLocks/>
          </p:cNvCxnSpPr>
          <p:nvPr>
            <p:custDataLst>
              <p:tags r:id="rId30"/>
            </p:custDataLst>
          </p:nvPr>
        </p:nvCxnSpPr>
        <p:spPr>
          <a:xfrm flipH="1">
            <a:off x="5448908" y="3777965"/>
            <a:ext cx="1" cy="61897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8BF9EFF4-9189-B0BE-A08E-8939D27A5586}"/>
              </a:ext>
            </a:extLst>
          </p:cNvPr>
          <p:cNvSpPr>
            <a:spLocks/>
          </p:cNvSpPr>
          <p:nvPr>
            <p:custDataLst>
              <p:tags r:id="rId31"/>
            </p:custDataLst>
          </p:nvPr>
        </p:nvSpPr>
        <p:spPr>
          <a:xfrm>
            <a:off x="5660839" y="4311645"/>
            <a:ext cx="1221804" cy="83869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ea typeface="+mn-lt"/>
                <a:cs typeface="+mn-lt"/>
              </a:rPr>
              <a:t>Call #11: </a:t>
            </a:r>
            <a:r>
              <a:rPr kumimoji="0" lang="en-US" sz="1150" b="0" i="0" u="none" strike="noStrike" kern="1200" cap="none" spc="0" normalizeH="0" baseline="0" noProof="0">
                <a:ln>
                  <a:noFill/>
                </a:ln>
                <a:solidFill>
                  <a:srgbClr val="000000"/>
                </a:solidFill>
                <a:effectLst/>
                <a:uLnTx/>
                <a:uFillTx/>
                <a:ea typeface="+mn-lt"/>
                <a:cs typeface="+mn-lt"/>
              </a:rPr>
              <a:t>Establish adoption and monitoring framework.</a:t>
            </a:r>
          </a:p>
        </p:txBody>
      </p:sp>
      <p:pic>
        <p:nvPicPr>
          <p:cNvPr id="44" name="Picture 43">
            <a:extLst>
              <a:ext uri="{FF2B5EF4-FFF2-40B4-BE49-F238E27FC236}">
                <a16:creationId xmlns:a16="http://schemas.microsoft.com/office/drawing/2014/main" id="{841EC49A-84A8-A160-75DD-2CF19B2926AC}"/>
              </a:ext>
              <a:ext uri="{C183D7F6-B498-43B3-948B-1728B52AA6E4}">
                <adec:decorative xmlns:adec="http://schemas.microsoft.com/office/drawing/2017/decorative" val="1"/>
              </a:ext>
            </a:extLst>
          </p:cNvPr>
          <p:cNvPicPr>
            <a:picLocks noChangeAspect="1"/>
          </p:cNvPicPr>
          <p:nvPr>
            <p:custDataLst>
              <p:tags r:id="rId32"/>
            </p:custDataLst>
          </p:nvPr>
        </p:nvPicPr>
        <p:blipFill>
          <a:blip r:embed="rId49" cstate="screen">
            <a:extLst>
              <a:ext uri="{28A0092B-C50C-407E-A947-70E740481C1C}">
                <a14:useLocalDpi xmlns:a14="http://schemas.microsoft.com/office/drawing/2010/main"/>
              </a:ext>
            </a:extLst>
          </a:blip>
          <a:stretch>
            <a:fillRect/>
          </a:stretch>
        </p:blipFill>
        <p:spPr>
          <a:xfrm>
            <a:off x="5188432" y="4396940"/>
            <a:ext cx="520953" cy="520953"/>
          </a:xfrm>
          <a:prstGeom prst="rect">
            <a:avLst/>
          </a:prstGeom>
        </p:spPr>
      </p:pic>
      <p:cxnSp>
        <p:nvCxnSpPr>
          <p:cNvPr id="45" name="Straight Connector 44">
            <a:extLst>
              <a:ext uri="{FF2B5EF4-FFF2-40B4-BE49-F238E27FC236}">
                <a16:creationId xmlns:a16="http://schemas.microsoft.com/office/drawing/2014/main" id="{7B89D458-BCF3-5119-D02E-BB6230C21C5D}"/>
              </a:ext>
              <a:ext uri="{C183D7F6-B498-43B3-948B-1728B52AA6E4}">
                <adec:decorative xmlns:adec="http://schemas.microsoft.com/office/drawing/2017/decorative" val="1"/>
              </a:ext>
            </a:extLst>
          </p:cNvPr>
          <p:cNvCxnSpPr>
            <a:cxnSpLocks/>
          </p:cNvCxnSpPr>
          <p:nvPr>
            <p:custDataLst>
              <p:tags r:id="rId33"/>
            </p:custDataLst>
          </p:nvPr>
        </p:nvCxnSpPr>
        <p:spPr>
          <a:xfrm flipH="1">
            <a:off x="5448908" y="5024046"/>
            <a:ext cx="0" cy="377556"/>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48F04815-91A9-D011-5986-85F24CACA1EB}"/>
              </a:ext>
              <a:ext uri="{C183D7F6-B498-43B3-948B-1728B52AA6E4}">
                <adec:decorative xmlns:adec="http://schemas.microsoft.com/office/drawing/2017/decorative" val="1"/>
              </a:ext>
            </a:extLst>
          </p:cNvPr>
          <p:cNvPicPr>
            <a:picLocks noChangeAspect="1"/>
          </p:cNvPicPr>
          <p:nvPr>
            <p:custDataLst>
              <p:tags r:id="rId34"/>
            </p:custDataLst>
          </p:nvPr>
        </p:nvPicPr>
        <p:blipFill>
          <a:blip r:embed="rId49" cstate="screen">
            <a:extLst>
              <a:ext uri="{28A0092B-C50C-407E-A947-70E740481C1C}">
                <a14:useLocalDpi xmlns:a14="http://schemas.microsoft.com/office/drawing/2010/main"/>
              </a:ext>
            </a:extLst>
          </a:blip>
          <a:stretch>
            <a:fillRect/>
          </a:stretch>
        </p:blipFill>
        <p:spPr>
          <a:xfrm>
            <a:off x="5188432" y="5448480"/>
            <a:ext cx="520953" cy="520953"/>
          </a:xfrm>
          <a:prstGeom prst="rect">
            <a:avLst/>
          </a:prstGeom>
        </p:spPr>
      </p:pic>
      <p:sp>
        <p:nvSpPr>
          <p:cNvPr id="46" name="Rectangle 45">
            <a:extLst>
              <a:ext uri="{FF2B5EF4-FFF2-40B4-BE49-F238E27FC236}">
                <a16:creationId xmlns:a16="http://schemas.microsoft.com/office/drawing/2014/main" id="{B493A597-3CA2-8649-893B-783AC6DC0D27}"/>
              </a:ext>
            </a:extLst>
          </p:cNvPr>
          <p:cNvSpPr>
            <a:spLocks/>
          </p:cNvSpPr>
          <p:nvPr>
            <p:custDataLst>
              <p:tags r:id="rId35"/>
            </p:custDataLst>
          </p:nvPr>
        </p:nvSpPr>
        <p:spPr>
          <a:xfrm>
            <a:off x="5660839" y="5470428"/>
            <a:ext cx="1234381" cy="1015663"/>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ea typeface="+mn-lt"/>
                <a:cs typeface="+mn-lt"/>
              </a:rPr>
              <a:t>Call #12: </a:t>
            </a:r>
          </a:p>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srgbClr val="000000"/>
                </a:solidFill>
                <a:effectLst/>
                <a:uLnTx/>
                <a:uFillTx/>
                <a:ea typeface="+mn-lt"/>
                <a:cs typeface="+mn-lt"/>
              </a:rPr>
              <a:t>Define a framework for continuous improvement.</a:t>
            </a:r>
          </a:p>
        </p:txBody>
      </p:sp>
      <p:pic>
        <p:nvPicPr>
          <p:cNvPr id="24" name="Picture 23">
            <a:extLst>
              <a:ext uri="{FF2B5EF4-FFF2-40B4-BE49-F238E27FC236}">
                <a16:creationId xmlns:a16="http://schemas.microsoft.com/office/drawing/2014/main" id="{368B60EB-C827-4EC6-A97F-5F8A688424CC}"/>
              </a:ext>
              <a:ext uri="{C183D7F6-B498-43B3-948B-1728B52AA6E4}">
                <adec:decorative xmlns:adec="http://schemas.microsoft.com/office/drawing/2017/decorative" val="1"/>
              </a:ext>
            </a:extLst>
          </p:cNvPr>
          <p:cNvPicPr>
            <a:picLocks noChangeAspect="1"/>
          </p:cNvPicPr>
          <p:nvPr>
            <p:custDataLst>
              <p:tags r:id="rId36"/>
            </p:custDataLst>
          </p:nvPr>
        </p:nvPicPr>
        <p:blipFill>
          <a:blip r:embed="rId49" cstate="screen">
            <a:extLst>
              <a:ext uri="{28A0092B-C50C-407E-A947-70E740481C1C}">
                <a14:useLocalDpi xmlns:a14="http://schemas.microsoft.com/office/drawing/2010/main"/>
              </a:ext>
            </a:extLst>
          </a:blip>
          <a:stretch>
            <a:fillRect/>
          </a:stretch>
        </p:blipFill>
        <p:spPr>
          <a:xfrm>
            <a:off x="6842972" y="3268453"/>
            <a:ext cx="520953" cy="520953"/>
          </a:xfrm>
          <a:prstGeom prst="rect">
            <a:avLst/>
          </a:prstGeom>
        </p:spPr>
      </p:pic>
      <p:sp>
        <p:nvSpPr>
          <p:cNvPr id="25" name="Rectangle 24">
            <a:extLst>
              <a:ext uri="{FF2B5EF4-FFF2-40B4-BE49-F238E27FC236}">
                <a16:creationId xmlns:a16="http://schemas.microsoft.com/office/drawing/2014/main" id="{41B92865-F37C-4DD3-84FE-E43198CB0221}"/>
              </a:ext>
            </a:extLst>
          </p:cNvPr>
          <p:cNvSpPr>
            <a:spLocks/>
          </p:cNvSpPr>
          <p:nvPr>
            <p:custDataLst>
              <p:tags r:id="rId37"/>
            </p:custDataLst>
          </p:nvPr>
        </p:nvSpPr>
        <p:spPr>
          <a:xfrm>
            <a:off x="7328924" y="3291296"/>
            <a:ext cx="1379644" cy="1369606"/>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lt"/>
                <a:cs typeface="+mn-lt"/>
              </a:rPr>
              <a:t>Call #13:</a:t>
            </a:r>
            <a:r>
              <a:rPr kumimoji="0" lang="en-US" sz="1400" b="0" i="0" u="none" strike="noStrike" kern="1200" cap="none" spc="0" normalizeH="0" baseline="0" noProof="0" dirty="0">
                <a:ln>
                  <a:noFill/>
                </a:ln>
                <a:solidFill>
                  <a:srgbClr val="000000"/>
                </a:solidFill>
                <a:effectLst/>
                <a:uLnTx/>
                <a:uFillTx/>
                <a:ea typeface="+mn-lt"/>
                <a:cs typeface="+mn-lt"/>
              </a:rPr>
              <a:t> </a:t>
            </a:r>
            <a:endParaRPr lang="en-US" sz="1150" dirty="0">
              <a:solidFill>
                <a:srgbClr val="000000"/>
              </a:solidFill>
              <a:ea typeface="+mn-lt"/>
              <a:cs typeface="+mn-lt"/>
            </a:endParaRPr>
          </a:p>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ea typeface="+mn-lt"/>
                <a:cs typeface="+mn-lt"/>
              </a:rPr>
              <a:t>Establish ROI measurement and review </a:t>
            </a:r>
            <a:r>
              <a:rPr kumimoji="0" lang="en-US" sz="1150" b="0" i="0" u="none" strike="noStrike" kern="1200" cap="none" spc="0" normalizeH="0" baseline="0" noProof="0" dirty="0">
                <a:ln>
                  <a:noFill/>
                </a:ln>
                <a:solidFill>
                  <a:srgbClr val="000000"/>
                </a:solidFill>
                <a:effectLst/>
                <a:uLnTx/>
                <a:uFillTx/>
                <a:ea typeface="+mn-lt"/>
                <a:cs typeface="+mn-lt"/>
                <a:hlinkClick r:id="rId50"/>
              </a:rPr>
              <a:t>Solution Development and Implementation Report</a:t>
            </a:r>
            <a:r>
              <a:rPr kumimoji="0" lang="en-US" sz="1150" b="0" i="0" u="none" strike="noStrike" kern="1200" cap="none" spc="0" normalizeH="0" baseline="0" noProof="0" dirty="0">
                <a:ln>
                  <a:noFill/>
                </a:ln>
                <a:solidFill>
                  <a:srgbClr val="000000"/>
                </a:solidFill>
                <a:effectLst/>
                <a:uLnTx/>
                <a:uFillTx/>
                <a:ea typeface="+mn-lt"/>
                <a:cs typeface="+mn-lt"/>
              </a:rPr>
              <a:t>.</a:t>
            </a:r>
          </a:p>
        </p:txBody>
      </p:sp>
      <p:cxnSp>
        <p:nvCxnSpPr>
          <p:cNvPr id="27" name="Straight Connector 26">
            <a:extLst>
              <a:ext uri="{FF2B5EF4-FFF2-40B4-BE49-F238E27FC236}">
                <a16:creationId xmlns:a16="http://schemas.microsoft.com/office/drawing/2014/main" id="{50595DC1-8D51-4EF1-AC47-0A4885AF2AF2}"/>
              </a:ext>
              <a:ext uri="{C183D7F6-B498-43B3-948B-1728B52AA6E4}">
                <adec:decorative xmlns:adec="http://schemas.microsoft.com/office/drawing/2017/decorative" val="1"/>
              </a:ext>
            </a:extLst>
          </p:cNvPr>
          <p:cNvCxnSpPr>
            <a:cxnSpLocks/>
          </p:cNvCxnSpPr>
          <p:nvPr>
            <p:custDataLst>
              <p:tags r:id="rId38"/>
            </p:custDataLst>
          </p:nvPr>
        </p:nvCxnSpPr>
        <p:spPr>
          <a:xfrm flipH="1">
            <a:off x="7103448" y="3777965"/>
            <a:ext cx="0" cy="88322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D383AB38-FA35-4D14-B357-1289235E2CF2}"/>
              </a:ext>
              <a:ext uri="{C183D7F6-B498-43B3-948B-1728B52AA6E4}">
                <adec:decorative xmlns:adec="http://schemas.microsoft.com/office/drawing/2017/decorative" val="1"/>
              </a:ext>
            </a:extLst>
          </p:cNvPr>
          <p:cNvSpPr>
            <a:spLocks/>
          </p:cNvSpPr>
          <p:nvPr>
            <p:custDataLst>
              <p:tags r:id="rId39"/>
            </p:custDataLst>
          </p:nvPr>
        </p:nvSpPr>
        <p:spPr>
          <a:xfrm>
            <a:off x="9162761" y="9237"/>
            <a:ext cx="3030827" cy="6857999"/>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1E5E92"/>
              </a:solidFill>
              <a:effectLst/>
              <a:uLnTx/>
              <a:uFillTx/>
              <a:latin typeface="Roboto Condensed Light" panose="02000000000000000000" pitchFamily="2" charset="0"/>
              <a:ea typeface="+mn-lt"/>
              <a:cs typeface="+mn-lt"/>
            </a:endParaRPr>
          </a:p>
        </p:txBody>
      </p:sp>
      <p:sp>
        <p:nvSpPr>
          <p:cNvPr id="31" name="TextBox 30">
            <a:extLst>
              <a:ext uri="{FF2B5EF4-FFF2-40B4-BE49-F238E27FC236}">
                <a16:creationId xmlns:a16="http://schemas.microsoft.com/office/drawing/2014/main" id="{3C951CA7-C56F-4944-A437-B07E96483324}"/>
              </a:ext>
            </a:extLst>
          </p:cNvPr>
          <p:cNvSpPr txBox="1">
            <a:spLocks/>
          </p:cNvSpPr>
          <p:nvPr>
            <p:custDataLst>
              <p:tags r:id="rId40"/>
            </p:custDataLst>
          </p:nvPr>
        </p:nvSpPr>
        <p:spPr>
          <a:xfrm>
            <a:off x="9423238" y="943806"/>
            <a:ext cx="2693370" cy="4354342"/>
          </a:xfrm>
          <a:prstGeom prst="rect">
            <a:avLst/>
          </a:prstGeom>
        </p:spPr>
        <p:txBody>
          <a:bodyPr vert="horz" wrap="square" lIns="0" tIns="6930" rIns="0" bIns="0" rtlCol="0" anchor="t">
            <a:spAutoFit/>
          </a:bodyPr>
          <a:lstStyle/>
          <a:p>
            <a:pPr marL="7620" marR="242570" lvl="0" indent="0" algn="l" defTabSz="554437"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a:ln>
                  <a:noFill/>
                </a:ln>
                <a:solidFill>
                  <a:srgbClr val="FFFFFF"/>
                </a:solidFill>
                <a:effectLst/>
                <a:uLnTx/>
                <a:uFillTx/>
                <a:latin typeface="Montserrat Medium" pitchFamily="2" charset="77"/>
                <a:ea typeface="+mn-lt"/>
                <a:cs typeface="+mn-lt"/>
              </a:rPr>
              <a:t>A Guided Implementation (GI) is a series </a:t>
            </a:r>
            <a:endParaRPr kumimoji="0" lang="en-US" sz="1092" b="0" i="0" u="none" strike="noStrike" kern="1200" cap="none" spc="0" normalizeH="0" baseline="0" noProof="0">
              <a:ln>
                <a:noFill/>
              </a:ln>
              <a:solidFill>
                <a:srgbClr val="494949"/>
              </a:solidFill>
              <a:effectLst/>
              <a:uLnTx/>
              <a:uFillTx/>
              <a:latin typeface="Roboto Condensed Light"/>
              <a:ea typeface="+mn-lt"/>
              <a:cs typeface="+mn-lt"/>
            </a:endParaRPr>
          </a:p>
          <a:p>
            <a:pPr marL="7620" marR="242570" lvl="0" indent="0" algn="l" defTabSz="554437"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a:ln>
                  <a:noFill/>
                </a:ln>
                <a:solidFill>
                  <a:srgbClr val="FFFFFF"/>
                </a:solidFill>
                <a:effectLst/>
                <a:uLnTx/>
                <a:uFillTx/>
                <a:latin typeface="Montserrat Medium" pitchFamily="2" charset="77"/>
                <a:ea typeface="+mn-lt"/>
                <a:cs typeface="+mn-lt"/>
              </a:rPr>
              <a:t>of calls with an Info-Tech analyst to help implement our best practices in your organization.</a:t>
            </a:r>
          </a:p>
          <a:p>
            <a:pPr marL="7620" marR="242570" lvl="0" indent="0" algn="l" defTabSz="554437" rtl="0" eaLnBrk="1" fontAlgn="auto" latinLnBrk="0" hangingPunct="1">
              <a:lnSpc>
                <a:spcPct val="100000"/>
              </a:lnSpc>
              <a:spcBef>
                <a:spcPts val="55"/>
              </a:spcBef>
              <a:spcAft>
                <a:spcPts val="0"/>
              </a:spcAft>
              <a:buClrTx/>
              <a:buSzTx/>
              <a:buFontTx/>
              <a:buNone/>
              <a:tabLst/>
              <a:defRPr/>
            </a:pPr>
            <a:endParaRPr kumimoji="0" lang="en-US" sz="2000" b="0" i="0" u="none" strike="noStrike" kern="1200" cap="none" spc="-30" normalizeH="0" baseline="0" noProof="0">
              <a:ln>
                <a:noFill/>
              </a:ln>
              <a:solidFill>
                <a:srgbClr val="FFFFFF"/>
              </a:solidFill>
              <a:effectLst/>
              <a:uLnTx/>
              <a:uFillTx/>
              <a:latin typeface="Montserrat Medium" pitchFamily="2" charset="77"/>
              <a:ea typeface="+mn-lt"/>
              <a:cs typeface="+mn-lt"/>
            </a:endParaRPr>
          </a:p>
          <a:p>
            <a:pPr marL="7620" marR="242570" lvl="0" indent="0" algn="l" defTabSz="554437"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a:ln>
                  <a:noFill/>
                </a:ln>
                <a:solidFill>
                  <a:srgbClr val="FFFFFF"/>
                </a:solidFill>
                <a:effectLst/>
                <a:uLnTx/>
                <a:uFillTx/>
                <a:latin typeface="Montserrat Medium"/>
                <a:ea typeface="+mn-lt"/>
                <a:cs typeface="+mn-lt"/>
              </a:rPr>
              <a:t>A typical GI is 8 to 12 calls over the course of 2 to 3 months.</a:t>
            </a:r>
          </a:p>
        </p:txBody>
      </p:sp>
      <p:sp>
        <p:nvSpPr>
          <p:cNvPr id="2" name="Slide Number Placeholder 1">
            <a:extLst>
              <a:ext uri="{FF2B5EF4-FFF2-40B4-BE49-F238E27FC236}">
                <a16:creationId xmlns:a16="http://schemas.microsoft.com/office/drawing/2014/main" id="{C97A6139-8636-49C9-AC94-29F3DD54AD18}"/>
              </a:ext>
              <a:ext uri="{C183D7F6-B498-43B3-948B-1728B52AA6E4}">
                <adec:decorative xmlns:adec="http://schemas.microsoft.com/office/drawing/2017/decorative" val="1"/>
              </a:ext>
            </a:extLst>
          </p:cNvPr>
          <p:cNvSpPr txBox="1">
            <a:spLocks/>
          </p:cNvSpPr>
          <p:nvPr>
            <p:custDataLst>
              <p:tags r:id="rId41"/>
            </p:custDataLst>
          </p:nvPr>
        </p:nvSpPr>
        <p:spPr>
          <a:xfrm>
            <a:off x="9649144" y="6453854"/>
            <a:ext cx="2240414" cy="121252"/>
          </a:xfrm>
          <a:prstGeom prst="rect">
            <a:avLst/>
          </a:prstGeom>
        </p:spPr>
        <p:txBody>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0" marR="0" lvl="0" indent="0" algn="r" defTabSz="914400" rtl="0" eaLnBrk="1" fontAlgn="auto" latinLnBrk="0" hangingPunct="1">
              <a:lnSpc>
                <a:spcPct val="100000"/>
              </a:lnSpc>
              <a:spcBef>
                <a:spcPts val="161"/>
              </a:spcBef>
              <a:spcAft>
                <a:spcPts val="0"/>
              </a:spcAft>
              <a:buClrTx/>
              <a:buSzTx/>
              <a:buFontTx/>
              <a:buNone/>
              <a:tabLst>
                <a:tab pos="1309472" algn="l"/>
              </a:tabLst>
              <a:defRPr/>
            </a:pPr>
            <a:r>
              <a:rPr kumimoji="0" lang="en-US" sz="788" b="0" i="0" u="none" strike="noStrike" kern="1200" cap="none" spc="-18" normalizeH="0" baseline="0" noProof="0">
                <a:ln>
                  <a:noFill/>
                </a:ln>
                <a:solidFill>
                  <a:srgbClr val="FFFFFF"/>
                </a:solidFill>
                <a:effectLst/>
                <a:uLnTx/>
                <a:uFillTx/>
                <a:latin typeface="Exo" pitchFamily="2" charset="77"/>
                <a:ea typeface="+mn-lt"/>
                <a:cs typeface="+mn-lt"/>
              </a:rPr>
              <a:t>Info-</a:t>
            </a:r>
            <a:r>
              <a:rPr kumimoji="0" lang="en-US" sz="788" b="0" i="0" u="none" strike="noStrike" kern="1200" cap="none" spc="-103" normalizeH="0" baseline="0" noProof="0">
                <a:ln>
                  <a:noFill/>
                </a:ln>
                <a:solidFill>
                  <a:srgbClr val="FFFFFF"/>
                </a:solidFill>
                <a:effectLst/>
                <a:uLnTx/>
                <a:uFillTx/>
                <a:latin typeface="Exo" pitchFamily="2" charset="77"/>
                <a:ea typeface="+mn-lt"/>
                <a:cs typeface="+mn-lt"/>
              </a:rPr>
              <a:t>T</a:t>
            </a:r>
            <a:r>
              <a:rPr kumimoji="0" lang="en-US" sz="788" b="0" i="0" u="none" strike="noStrike" kern="1200" cap="none" spc="-15" normalizeH="0" baseline="0" noProof="0">
                <a:ln>
                  <a:noFill/>
                </a:ln>
                <a:solidFill>
                  <a:srgbClr val="FFFFFF"/>
                </a:solidFill>
                <a:effectLst/>
                <a:uLnTx/>
                <a:uFillTx/>
                <a:latin typeface="Exo" pitchFamily="2" charset="77"/>
                <a:ea typeface="+mn-lt"/>
                <a:cs typeface="+mn-lt"/>
              </a:rPr>
              <a:t>ec</a:t>
            </a:r>
            <a:r>
              <a:rPr kumimoji="0" lang="en-US" sz="788" b="0" i="0" u="none" strike="noStrike" kern="1200" cap="none" spc="6" normalizeH="0" baseline="0" noProof="0">
                <a:ln>
                  <a:noFill/>
                </a:ln>
                <a:solidFill>
                  <a:srgbClr val="FFFFFF"/>
                </a:solidFill>
                <a:effectLst/>
                <a:uLnTx/>
                <a:uFillTx/>
                <a:latin typeface="Exo" pitchFamily="2" charset="77"/>
                <a:ea typeface="+mn-lt"/>
                <a:cs typeface="+mn-lt"/>
              </a:rPr>
              <a:t>h</a:t>
            </a:r>
            <a:r>
              <a:rPr kumimoji="0" lang="en-US" sz="788" b="0" i="0" u="none" strike="noStrike" kern="1200" cap="none" spc="-39" normalizeH="0" baseline="0" noProof="0">
                <a:ln>
                  <a:noFill/>
                </a:ln>
                <a:solidFill>
                  <a:srgbClr val="FFFFFF"/>
                </a:solidFill>
                <a:effectLst/>
                <a:uLnTx/>
                <a:uFillTx/>
                <a:latin typeface="Exo" pitchFamily="2" charset="77"/>
                <a:ea typeface="+mn-lt"/>
                <a:cs typeface="+mn-lt"/>
              </a:rPr>
              <a:t> </a:t>
            </a:r>
            <a:r>
              <a:rPr kumimoji="0" lang="en-US" sz="788" b="0" i="0" u="none" strike="noStrike" kern="1200" cap="none" spc="-15" normalizeH="0" baseline="0" noProof="0">
                <a:ln>
                  <a:noFill/>
                </a:ln>
                <a:solidFill>
                  <a:srgbClr val="FFFFFF"/>
                </a:solidFill>
                <a:effectLst/>
                <a:uLnTx/>
                <a:uFillTx/>
                <a:latin typeface="Exo" pitchFamily="2" charset="77"/>
                <a:ea typeface="+mn-lt"/>
                <a:cs typeface="+mn-lt"/>
              </a:rPr>
              <a:t>Researc</a:t>
            </a:r>
            <a:r>
              <a:rPr kumimoji="0" lang="en-US" sz="788" b="0" i="0" u="none" strike="noStrike" kern="1200" cap="none" spc="6" normalizeH="0" baseline="0" noProof="0">
                <a:ln>
                  <a:noFill/>
                </a:ln>
                <a:solidFill>
                  <a:srgbClr val="FFFFFF"/>
                </a:solidFill>
                <a:effectLst/>
                <a:uLnTx/>
                <a:uFillTx/>
                <a:latin typeface="Exo" pitchFamily="2" charset="77"/>
                <a:ea typeface="+mn-lt"/>
                <a:cs typeface="+mn-lt"/>
              </a:rPr>
              <a:t>h</a:t>
            </a:r>
            <a:r>
              <a:rPr kumimoji="0" lang="en-US" sz="788" b="0" i="0" u="none" strike="noStrike" kern="1200" cap="none" spc="-39" normalizeH="0" baseline="0" noProof="0">
                <a:ln>
                  <a:noFill/>
                </a:ln>
                <a:solidFill>
                  <a:srgbClr val="FFFFFF"/>
                </a:solidFill>
                <a:effectLst/>
                <a:uLnTx/>
                <a:uFillTx/>
                <a:latin typeface="Exo" pitchFamily="2" charset="77"/>
                <a:ea typeface="+mn-lt"/>
                <a:cs typeface="+mn-lt"/>
              </a:rPr>
              <a:t> </a:t>
            </a:r>
            <a:r>
              <a:rPr kumimoji="0" lang="en-US" sz="788" b="0" i="0" u="none" strike="noStrike" kern="1200" cap="none" spc="-15" normalizeH="0" baseline="0" noProof="0">
                <a:ln>
                  <a:noFill/>
                </a:ln>
                <a:solidFill>
                  <a:srgbClr val="FFFFFF"/>
                </a:solidFill>
                <a:effectLst/>
                <a:uLnTx/>
                <a:uFillTx/>
                <a:latin typeface="Exo" pitchFamily="2" charset="77"/>
                <a:ea typeface="+mn-lt"/>
                <a:cs typeface="+mn-lt"/>
              </a:rPr>
              <a:t>Grou</a:t>
            </a:r>
            <a:r>
              <a:rPr kumimoji="0" lang="en-US" sz="788" b="0" i="0" u="none" strike="noStrike" kern="1200" cap="none" spc="6" normalizeH="0" baseline="0" noProof="0">
                <a:ln>
                  <a:noFill/>
                </a:ln>
                <a:solidFill>
                  <a:srgbClr val="FFFFFF"/>
                </a:solidFill>
                <a:effectLst/>
                <a:uLnTx/>
                <a:uFillTx/>
                <a:latin typeface="Exo" pitchFamily="2" charset="77"/>
                <a:ea typeface="+mn-lt"/>
                <a:cs typeface="+mn-lt"/>
              </a:rPr>
              <a:t>p  |  </a:t>
            </a:r>
            <a:fld id="{81D60167-4931-47E6-BA6A-407CBD079E47}" type="slidenum">
              <a:rPr kumimoji="0" lang="en-US" sz="788" b="0" i="0" u="none" strike="noStrike" kern="1200" cap="none" spc="6" normalizeH="0" baseline="0" noProof="0" smtClean="0">
                <a:ln>
                  <a:noFill/>
                </a:ln>
                <a:solidFill>
                  <a:srgbClr val="FFFFFF"/>
                </a:solidFill>
                <a:effectLst/>
                <a:uLnTx/>
                <a:uFillTx/>
                <a:latin typeface="Exo" pitchFamily="2" charset="77"/>
                <a:ea typeface="+mn-lt"/>
                <a:cs typeface="+mn-lt"/>
              </a:rPr>
              <a:pPr marL="7700" marR="0" lvl="0" indent="0" algn="r" defTabSz="914400" rtl="0" eaLnBrk="1" fontAlgn="auto" latinLnBrk="0" hangingPunct="1">
                <a:lnSpc>
                  <a:spcPct val="100000"/>
                </a:lnSpc>
                <a:spcBef>
                  <a:spcPts val="161"/>
                </a:spcBef>
                <a:spcAft>
                  <a:spcPts val="0"/>
                </a:spcAft>
                <a:buClrTx/>
                <a:buSzTx/>
                <a:buFontTx/>
                <a:buNone/>
                <a:tabLst>
                  <a:tab pos="1309472" algn="l"/>
                </a:tabLst>
                <a:defRPr/>
              </a:pPr>
              <a:t>14</a:t>
            </a:fld>
            <a:endParaRPr kumimoji="0" lang="en-US" sz="788" b="0" i="0" u="none" strike="noStrike" kern="1200" cap="none" spc="6" normalizeH="0" baseline="0" noProof="0">
              <a:ln>
                <a:noFill/>
              </a:ln>
              <a:solidFill>
                <a:srgbClr val="FFFFFF"/>
              </a:solidFill>
              <a:effectLst/>
              <a:uLnTx/>
              <a:uFillTx/>
              <a:latin typeface="Exo" pitchFamily="2" charset="77"/>
              <a:ea typeface="+mn-lt"/>
              <a:cs typeface="+mn-lt"/>
            </a:endParaRPr>
          </a:p>
        </p:txBody>
      </p:sp>
    </p:spTree>
    <p:extLst>
      <p:ext uri="{BB962C8B-B14F-4D97-AF65-F5344CB8AC3E}">
        <p14:creationId xmlns:p14="http://schemas.microsoft.com/office/powerpoint/2010/main" val="126605937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4690B-F2D4-8D1F-7022-BAF49F226E6A}"/>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57ACD1BD-2CD8-BAF3-9B54-AEF75D0766D0}"/>
              </a:ext>
            </a:extLst>
          </p:cNvPr>
          <p:cNvSpPr>
            <a:spLocks noGrp="1"/>
          </p:cNvSpPr>
          <p:nvPr>
            <p:ph type="title"/>
          </p:nvPr>
        </p:nvSpPr>
        <p:spPr>
          <a:xfrm>
            <a:off x="259604" y="349944"/>
            <a:ext cx="10774188" cy="503971"/>
          </a:xfrm>
        </p:spPr>
        <p:txBody>
          <a:bodyPr/>
          <a:lstStyle/>
          <a:p>
            <a:pPr defTabSz="914309"/>
            <a:r>
              <a:rPr lang="en-US" sz="3000">
                <a:solidFill>
                  <a:schemeClr val="accent1"/>
                </a:solidFill>
              </a:rPr>
              <a:t>Sample template: Testing plan</a:t>
            </a:r>
          </a:p>
        </p:txBody>
      </p:sp>
      <p:sp>
        <p:nvSpPr>
          <p:cNvPr id="2" name="TextBox 1">
            <a:extLst>
              <a:ext uri="{FF2B5EF4-FFF2-40B4-BE49-F238E27FC236}">
                <a16:creationId xmlns:a16="http://schemas.microsoft.com/office/drawing/2014/main" id="{CAB2A27B-8918-BD3D-0D19-9411341AC383}"/>
              </a:ext>
            </a:extLst>
          </p:cNvPr>
          <p:cNvSpPr txBox="1">
            <a:spLocks/>
          </p:cNvSpPr>
          <p:nvPr/>
        </p:nvSpPr>
        <p:spPr>
          <a:xfrm>
            <a:off x="259604" y="853915"/>
            <a:ext cx="11674380" cy="584775"/>
          </a:xfrm>
          <a:prstGeom prst="rect">
            <a:avLst/>
          </a:prstGeom>
          <a:noFill/>
        </p:spPr>
        <p:txBody>
          <a:bodyPr wrap="square">
            <a:spAutoFit/>
          </a:bodyPr>
          <a:lstStyle/>
          <a:p>
            <a:pPr defTabSz="914400">
              <a:defRPr/>
            </a:pPr>
            <a:r>
              <a:rPr lang="en-US" sz="1600">
                <a:solidFill>
                  <a:srgbClr val="494949"/>
                </a:solidFill>
                <a:latin typeface="Exo" pitchFamily="2" charset="0"/>
                <a:ea typeface="+mn-lt"/>
                <a:cs typeface="+mn-lt"/>
              </a:rPr>
              <a:t>Use the table below to structure your Training Plan, detailing who should be trained, what they need to learn, when sessions occur, and how you’ll measure success.</a:t>
            </a:r>
          </a:p>
        </p:txBody>
      </p:sp>
      <p:graphicFrame>
        <p:nvGraphicFramePr>
          <p:cNvPr id="3" name="Table 2">
            <a:extLst>
              <a:ext uri="{FF2B5EF4-FFF2-40B4-BE49-F238E27FC236}">
                <a16:creationId xmlns:a16="http://schemas.microsoft.com/office/drawing/2014/main" id="{A35D2677-0957-9BC3-26EB-BA192CFC1F84}"/>
              </a:ext>
            </a:extLst>
          </p:cNvPr>
          <p:cNvGraphicFramePr>
            <a:graphicFrameLocks/>
          </p:cNvGraphicFramePr>
          <p:nvPr>
            <p:extLst>
              <p:ext uri="{D42A27DB-BD31-4B8C-83A1-F6EECF244321}">
                <p14:modId xmlns:p14="http://schemas.microsoft.com/office/powerpoint/2010/main" val="4070749289"/>
              </p:ext>
            </p:extLst>
          </p:nvPr>
        </p:nvGraphicFramePr>
        <p:xfrm>
          <a:off x="259605" y="1576068"/>
          <a:ext cx="11507307" cy="4863928"/>
        </p:xfrm>
        <a:graphic>
          <a:graphicData uri="http://schemas.openxmlformats.org/drawingml/2006/table">
            <a:tbl>
              <a:tblPr firstRow="1">
                <a:tableStyleId>{5C22544A-7EE6-4342-B048-85BDC9FD1C3A}</a:tableStyleId>
              </a:tblPr>
              <a:tblGrid>
                <a:gridCol w="491961">
                  <a:extLst>
                    <a:ext uri="{9D8B030D-6E8A-4147-A177-3AD203B41FA5}">
                      <a16:colId xmlns:a16="http://schemas.microsoft.com/office/drawing/2014/main" val="1581958053"/>
                    </a:ext>
                  </a:extLst>
                </a:gridCol>
                <a:gridCol w="1465958">
                  <a:extLst>
                    <a:ext uri="{9D8B030D-6E8A-4147-A177-3AD203B41FA5}">
                      <a16:colId xmlns:a16="http://schemas.microsoft.com/office/drawing/2014/main" val="3221127086"/>
                    </a:ext>
                  </a:extLst>
                </a:gridCol>
                <a:gridCol w="4540687">
                  <a:extLst>
                    <a:ext uri="{9D8B030D-6E8A-4147-A177-3AD203B41FA5}">
                      <a16:colId xmlns:a16="http://schemas.microsoft.com/office/drawing/2014/main" val="1610025414"/>
                    </a:ext>
                  </a:extLst>
                </a:gridCol>
                <a:gridCol w="2697480">
                  <a:extLst>
                    <a:ext uri="{9D8B030D-6E8A-4147-A177-3AD203B41FA5}">
                      <a16:colId xmlns:a16="http://schemas.microsoft.com/office/drawing/2014/main" val="573858552"/>
                    </a:ext>
                  </a:extLst>
                </a:gridCol>
                <a:gridCol w="2311221">
                  <a:extLst>
                    <a:ext uri="{9D8B030D-6E8A-4147-A177-3AD203B41FA5}">
                      <a16:colId xmlns:a16="http://schemas.microsoft.com/office/drawing/2014/main" val="531003624"/>
                    </a:ext>
                  </a:extLst>
                </a:gridCol>
              </a:tblGrid>
              <a:tr h="275694">
                <a:tc>
                  <a:txBody>
                    <a:bodyPr/>
                    <a:lstStyle/>
                    <a:p>
                      <a:pPr algn="ctr" fontAlgn="ctr">
                        <a:buFontTx/>
                      </a:pPr>
                      <a:r>
                        <a:rPr lang="en-US" sz="1100" u="none" strike="noStrike" dirty="0">
                          <a:effectLst/>
                          <a:latin typeface="Montserrat SemiBold" panose="00000700000000000000" pitchFamily="2" charset="0"/>
                          <a:ea typeface="+mn-lt"/>
                          <a:cs typeface="+mn-lt"/>
                        </a:rPr>
                        <a:t>Step</a:t>
                      </a:r>
                      <a:endParaRPr lang="en-US" sz="1100" b="1" i="0" u="none" strike="noStrike" dirty="0">
                        <a:solidFill>
                          <a:srgbClr val="000000"/>
                        </a:solidFill>
                        <a:effectLst/>
                        <a:latin typeface="Montserrat SemiBold" panose="00000700000000000000" pitchFamily="2" charset="0"/>
                        <a:ea typeface="+mn-lt"/>
                        <a:cs typeface="+mn-lt"/>
                      </a:endParaRPr>
                    </a:p>
                  </a:txBody>
                  <a:tcPr marL="6846" marR="6846" marT="6846" marB="0" anchor="ctr"/>
                </a:tc>
                <a:tc>
                  <a:txBody>
                    <a:bodyPr/>
                    <a:lstStyle/>
                    <a:p>
                      <a:pPr algn="ctr" fontAlgn="ctr">
                        <a:buFontTx/>
                      </a:pPr>
                      <a:r>
                        <a:rPr lang="en-US" sz="1100" b="1" i="0" u="none" strike="noStrike">
                          <a:solidFill>
                            <a:schemeClr val="bg1"/>
                          </a:solidFill>
                          <a:effectLst/>
                          <a:latin typeface="Montserrat SemiBold" panose="00000700000000000000" pitchFamily="2" charset="0"/>
                          <a:ea typeface="+mn-lt"/>
                          <a:cs typeface="+mn-lt"/>
                        </a:rPr>
                        <a:t>Testing Focus</a:t>
                      </a:r>
                    </a:p>
                  </a:txBody>
                  <a:tcPr marL="6846" marR="6846" marT="6846" marB="0" anchor="ctr"/>
                </a:tc>
                <a:tc>
                  <a:txBody>
                    <a:bodyPr/>
                    <a:lstStyle/>
                    <a:p>
                      <a:pPr algn="ctr" fontAlgn="ctr">
                        <a:buFontTx/>
                      </a:pPr>
                      <a:r>
                        <a:rPr lang="en-US" sz="1100" u="none" strike="noStrike">
                          <a:effectLst/>
                          <a:latin typeface="Montserrat SemiBold" panose="00000700000000000000" pitchFamily="2" charset="0"/>
                          <a:ea typeface="+mn-lt"/>
                          <a:cs typeface="+mn-lt"/>
                        </a:rPr>
                        <a:t>Instructions</a:t>
                      </a:r>
                      <a:endParaRPr lang="en-US" sz="1100" b="1" i="0" u="none" strike="noStrike">
                        <a:solidFill>
                          <a:srgbClr val="000000"/>
                        </a:solidFill>
                        <a:effectLst/>
                        <a:latin typeface="Montserrat SemiBold" panose="00000700000000000000" pitchFamily="2" charset="0"/>
                        <a:ea typeface="+mn-lt"/>
                        <a:cs typeface="+mn-lt"/>
                      </a:endParaRPr>
                    </a:p>
                  </a:txBody>
                  <a:tcPr marL="6846" marR="6846" marT="6846" marB="0" anchor="ctr"/>
                </a:tc>
                <a:tc>
                  <a:txBody>
                    <a:bodyPr/>
                    <a:lstStyle/>
                    <a:p>
                      <a:pPr algn="ctr" fontAlgn="ctr">
                        <a:buFontTx/>
                      </a:pPr>
                      <a:r>
                        <a:rPr lang="en-US" sz="1100" u="none" strike="noStrike">
                          <a:effectLst/>
                          <a:latin typeface="Montserrat SemiBold" panose="00000700000000000000" pitchFamily="2" charset="0"/>
                          <a:ea typeface="+mn-lt"/>
                          <a:cs typeface="+mn-lt"/>
                        </a:rPr>
                        <a:t>Required Roles</a:t>
                      </a:r>
                      <a:endParaRPr lang="en-US" sz="1100" b="1" i="0" u="none" strike="noStrike">
                        <a:solidFill>
                          <a:srgbClr val="000000"/>
                        </a:solidFill>
                        <a:effectLst/>
                        <a:latin typeface="Montserrat SemiBold" panose="00000700000000000000" pitchFamily="2" charset="0"/>
                        <a:ea typeface="+mn-lt"/>
                        <a:cs typeface="+mn-lt"/>
                      </a:endParaRPr>
                    </a:p>
                  </a:txBody>
                  <a:tcPr marL="6846" marR="6846" marT="6846" marB="0" anchor="ctr"/>
                </a:tc>
                <a:tc>
                  <a:txBody>
                    <a:bodyPr/>
                    <a:lstStyle/>
                    <a:p>
                      <a:pPr marL="0" algn="ctr" defTabSz="914218" rtl="0" eaLnBrk="1" fontAlgn="ctr" latinLnBrk="0" hangingPunct="1">
                        <a:buFontTx/>
                      </a:pPr>
                      <a:r>
                        <a:rPr lang="en-US" sz="1100" b="1" u="none" strike="noStrike" kern="1200">
                          <a:solidFill>
                            <a:schemeClr val="lt1"/>
                          </a:solidFill>
                          <a:effectLst/>
                          <a:latin typeface="Montserrat SemiBold" panose="00000700000000000000" pitchFamily="2" charset="0"/>
                          <a:ea typeface="+mn-lt"/>
                          <a:cs typeface="+mn-lt"/>
                        </a:rPr>
                        <a:t>Outputs</a:t>
                      </a:r>
                    </a:p>
                  </a:txBody>
                  <a:tcPr marL="6846" marR="6846" marT="6846" marB="0" anchor="ctr"/>
                </a:tc>
                <a:extLst>
                  <a:ext uri="{0D108BD9-81ED-4DB2-BD59-A6C34878D82A}">
                    <a16:rowId xmlns:a16="http://schemas.microsoft.com/office/drawing/2014/main" val="3853553644"/>
                  </a:ext>
                </a:extLst>
              </a:tr>
              <a:tr h="661394">
                <a:tc>
                  <a:txBody>
                    <a:bodyPr/>
                    <a:lstStyle/>
                    <a:p>
                      <a:pPr marL="0" marR="0" algn="ctr" fontAlgn="t">
                        <a:buFontTx/>
                      </a:pPr>
                      <a:r>
                        <a:rPr lang="en-US" sz="900" b="1">
                          <a:solidFill>
                            <a:schemeClr val="bg1"/>
                          </a:solidFill>
                          <a:effectLst/>
                          <a:latin typeface="+mn-lt"/>
                          <a:ea typeface="+mn-lt"/>
                          <a:cs typeface="+mn-lt"/>
                        </a:rPr>
                        <a:t>1</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Identify AI Solution &amp; Goals</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a:effectLst/>
                          <a:latin typeface="+mn-lt"/>
                          <a:ea typeface="+mn-lt"/>
                          <a:cs typeface="+mn-lt"/>
                        </a:rPr>
                        <a:t>Determine the </a:t>
                      </a:r>
                      <a:r>
                        <a:rPr lang="en-US" sz="1100" b="1">
                          <a:effectLst/>
                          <a:latin typeface="+mn-lt"/>
                          <a:ea typeface="+mn-lt"/>
                          <a:cs typeface="+mn-lt"/>
                        </a:rPr>
                        <a:t>type of AI</a:t>
                      </a:r>
                      <a:r>
                        <a:rPr lang="en-US" sz="1100">
                          <a:effectLst/>
                          <a:latin typeface="+mn-lt"/>
                          <a:ea typeface="+mn-lt"/>
                          <a:cs typeface="+mn-lt"/>
                        </a:rPr>
                        <a:t> (predictive, generative, Agent Assist, etc.)</a:t>
                      </a:r>
                    </a:p>
                    <a:p>
                      <a:pPr marL="171450" marR="0" indent="-171450" fontAlgn="t">
                        <a:buFont typeface="Arial" panose="020B0604020202020204" pitchFamily="34" charset="0"/>
                        <a:buChar char="•"/>
                      </a:pPr>
                      <a:r>
                        <a:rPr lang="en-US" sz="1100">
                          <a:effectLst/>
                          <a:latin typeface="+mn-lt"/>
                          <a:ea typeface="+mn-lt"/>
                          <a:cs typeface="+mn-lt"/>
                        </a:rPr>
                        <a:t>Pin down high‐level </a:t>
                      </a:r>
                      <a:r>
                        <a:rPr lang="en-US" sz="1100" b="1">
                          <a:effectLst/>
                          <a:latin typeface="+mn-lt"/>
                          <a:ea typeface="+mn-lt"/>
                          <a:cs typeface="+mn-lt"/>
                        </a:rPr>
                        <a:t>objectives</a:t>
                      </a:r>
                      <a:r>
                        <a:rPr lang="en-US" sz="1100">
                          <a:effectLst/>
                          <a:latin typeface="+mn-lt"/>
                          <a:ea typeface="+mn-lt"/>
                          <a:cs typeface="+mn-lt"/>
                        </a:rPr>
                        <a:t> (e.g. reduce handle time, improve NPS)</a:t>
                      </a:r>
                    </a:p>
                    <a:p>
                      <a:pPr marL="171450" marR="0" indent="-171450" fontAlgn="t">
                        <a:buFont typeface="Arial" panose="020B0604020202020204" pitchFamily="34" charset="0"/>
                        <a:buChar char="•"/>
                      </a:pPr>
                      <a:r>
                        <a:rPr lang="en-US" sz="1100">
                          <a:effectLst/>
                          <a:latin typeface="+mn-lt"/>
                          <a:ea typeface="+mn-lt"/>
                          <a:cs typeface="+mn-lt"/>
                        </a:rPr>
                        <a:t>Decide if advanced methods (A/B testing, red‐teaming) might be needed</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Defines goals, KPIs</a:t>
                      </a:r>
                    </a:p>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Advises on feasibility</a:t>
                      </a:r>
                    </a:p>
                  </a:txBody>
                  <a:tcPr marL="50800" marR="50800" marT="50800" marB="50800"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Project Overview</a:t>
                      </a:r>
                      <a:r>
                        <a:rPr lang="en-US" sz="1100" dirty="0">
                          <a:effectLst/>
                          <a:latin typeface="+mn-lt"/>
                          <a:ea typeface="+mn-lt"/>
                          <a:cs typeface="+mn-lt"/>
                        </a:rPr>
                        <a:t> (solution type, objectives, initial KPI targets)</a:t>
                      </a:r>
                    </a:p>
                  </a:txBody>
                  <a:tcPr marL="50800" marR="50800" marT="50800" marB="50800" anchor="ctr"/>
                </a:tc>
                <a:extLst>
                  <a:ext uri="{0D108BD9-81ED-4DB2-BD59-A6C34878D82A}">
                    <a16:rowId xmlns:a16="http://schemas.microsoft.com/office/drawing/2014/main" val="3690127680"/>
                  </a:ext>
                </a:extLst>
              </a:tr>
              <a:tr h="610517">
                <a:tc>
                  <a:txBody>
                    <a:bodyPr/>
                    <a:lstStyle/>
                    <a:p>
                      <a:pPr marL="0" marR="0" algn="ctr" fontAlgn="t">
                        <a:buFontTx/>
                      </a:pPr>
                      <a:r>
                        <a:rPr lang="en-US" sz="900" b="1">
                          <a:solidFill>
                            <a:schemeClr val="bg1"/>
                          </a:solidFill>
                          <a:effectLst/>
                          <a:latin typeface="+mn-lt"/>
                          <a:ea typeface="+mn-lt"/>
                          <a:cs typeface="+mn-lt"/>
                        </a:rPr>
                        <a:t>2</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Define Testing Approach</a:t>
                      </a:r>
                      <a:r>
                        <a:rPr lang="en-US" sz="1100">
                          <a:solidFill>
                            <a:schemeClr val="bg1"/>
                          </a:solidFill>
                          <a:effectLst/>
                          <a:latin typeface="+mn-lt"/>
                          <a:ea typeface="+mn-lt"/>
                          <a:cs typeface="+mn-lt"/>
                        </a:rPr>
                        <a:t> (Categories &amp; Methods)</a:t>
                      </a: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dirty="0">
                          <a:effectLst/>
                          <a:latin typeface="+mn-lt"/>
                          <a:ea typeface="+mn-lt"/>
                          <a:cs typeface="+mn-lt"/>
                        </a:rPr>
                        <a:t>Establish </a:t>
                      </a:r>
                      <a:r>
                        <a:rPr lang="en-US" sz="1100" b="1" dirty="0">
                          <a:effectLst/>
                          <a:latin typeface="+mn-lt"/>
                          <a:ea typeface="+mn-lt"/>
                          <a:cs typeface="+mn-lt"/>
                        </a:rPr>
                        <a:t>testing categories</a:t>
                      </a:r>
                      <a:r>
                        <a:rPr lang="en-US" sz="1100" dirty="0">
                          <a:effectLst/>
                          <a:latin typeface="+mn-lt"/>
                          <a:ea typeface="+mn-lt"/>
                          <a:cs typeface="+mn-lt"/>
                        </a:rPr>
                        <a:t> (data quality, functional, performance, security/compliance, model accuracy/bias, user acceptance)</a:t>
                      </a:r>
                    </a:p>
                    <a:p>
                      <a:pPr marL="171450" marR="0" indent="-171450" fontAlgn="t">
                        <a:buFont typeface="Arial" panose="020B0604020202020204" pitchFamily="34" charset="0"/>
                        <a:buChar char="•"/>
                      </a:pPr>
                      <a:r>
                        <a:rPr lang="en-US" sz="1100" dirty="0">
                          <a:effectLst/>
                          <a:latin typeface="+mn-lt"/>
                          <a:ea typeface="+mn-lt"/>
                          <a:cs typeface="+mn-lt"/>
                        </a:rPr>
                        <a:t>Select </a:t>
                      </a:r>
                      <a:r>
                        <a:rPr lang="en-US" sz="1100" b="1" dirty="0">
                          <a:effectLst/>
                          <a:latin typeface="+mn-lt"/>
                          <a:ea typeface="+mn-lt"/>
                          <a:cs typeface="+mn-lt"/>
                        </a:rPr>
                        <a:t>testing methods</a:t>
                      </a:r>
                      <a:r>
                        <a:rPr lang="en-US" sz="1100" dirty="0">
                          <a:effectLst/>
                          <a:latin typeface="+mn-lt"/>
                          <a:ea typeface="+mn-lt"/>
                          <a:cs typeface="+mn-lt"/>
                        </a:rPr>
                        <a:t> for each (A/B tests, QA scripts, load tests, red‐teaming, etc.)</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QA Lead</a:t>
                      </a:r>
                      <a:r>
                        <a:rPr lang="en-US" sz="1100">
                          <a:effectLst/>
                          <a:latin typeface="+mn-lt"/>
                          <a:ea typeface="+mn-lt"/>
                          <a:cs typeface="+mn-lt"/>
                        </a:rPr>
                        <a:t>: Drafts categories &amp; methods</a:t>
                      </a:r>
                    </a:p>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Validates feasibility</a:t>
                      </a:r>
                    </a:p>
                    <a:p>
                      <a:pPr marL="171450" marR="0" indent="-171450" fontAlgn="t">
                        <a:buFont typeface="Arial" panose="020B0604020202020204" pitchFamily="34" charset="0"/>
                        <a:buChar char="•"/>
                      </a:pPr>
                      <a:r>
                        <a:rPr lang="en-US" sz="1100" b="1">
                          <a:effectLst/>
                          <a:latin typeface="+mn-lt"/>
                          <a:ea typeface="+mn-lt"/>
                          <a:cs typeface="+mn-lt"/>
                        </a:rPr>
                        <a:t>Compliance Officer</a:t>
                      </a:r>
                      <a:r>
                        <a:rPr lang="en-US" sz="1100">
                          <a:effectLst/>
                          <a:latin typeface="+mn-lt"/>
                          <a:ea typeface="+mn-lt"/>
                          <a:cs typeface="+mn-lt"/>
                        </a:rPr>
                        <a:t>: Adds legal/ethical requirements</a:t>
                      </a:r>
                    </a:p>
                    <a:p>
                      <a:pPr marL="171450" marR="0" indent="-171450" fontAlgn="t">
                        <a:buFont typeface="Arial" panose="020B0604020202020204" pitchFamily="34" charset="0"/>
                        <a:buChar char="•"/>
                      </a:pPr>
                      <a:r>
                        <a:rPr lang="en-US" sz="1100" b="1">
                          <a:effectLst/>
                          <a:latin typeface="+mn-lt"/>
                          <a:ea typeface="+mn-lt"/>
                          <a:cs typeface="+mn-lt"/>
                        </a:rPr>
                        <a:t>User Reps</a:t>
                      </a:r>
                      <a:r>
                        <a:rPr lang="en-US" sz="1100">
                          <a:effectLst/>
                          <a:latin typeface="+mn-lt"/>
                          <a:ea typeface="+mn-lt"/>
                          <a:cs typeface="+mn-lt"/>
                        </a:rPr>
                        <a:t>: Provide input on user acceptance</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Test Categories Document</a:t>
                      </a:r>
                      <a:r>
                        <a:rPr lang="en-US" sz="1100">
                          <a:effectLst/>
                          <a:latin typeface="+mn-lt"/>
                          <a:ea typeface="+mn-lt"/>
                          <a:cs typeface="+mn-lt"/>
                        </a:rPr>
                        <a:t> (e.g. list of QA/QC, A/B, generative evaluations, bias checks)</a:t>
                      </a:r>
                    </a:p>
                    <a:p>
                      <a:pPr marL="171450" marR="0" indent="-171450" fontAlgn="t">
                        <a:buFont typeface="Arial" panose="020B0604020202020204" pitchFamily="34" charset="0"/>
                        <a:buChar char="•"/>
                      </a:pPr>
                      <a:r>
                        <a:rPr lang="en-US" sz="1100" b="1">
                          <a:effectLst/>
                          <a:latin typeface="+mn-lt"/>
                          <a:ea typeface="+mn-lt"/>
                          <a:cs typeface="+mn-lt"/>
                        </a:rPr>
                        <a:t>Testing Methods Matrix</a:t>
                      </a:r>
                      <a:r>
                        <a:rPr lang="en-US" sz="1100">
                          <a:effectLst/>
                          <a:latin typeface="+mn-lt"/>
                          <a:ea typeface="+mn-lt"/>
                          <a:cs typeface="+mn-lt"/>
                        </a:rPr>
                        <a:t> (which test applies to which category)</a:t>
                      </a:r>
                    </a:p>
                  </a:txBody>
                  <a:tcPr marL="50800" marR="50800" marT="50800" marB="50800" anchor="ctr"/>
                </a:tc>
                <a:extLst>
                  <a:ext uri="{0D108BD9-81ED-4DB2-BD59-A6C34878D82A}">
                    <a16:rowId xmlns:a16="http://schemas.microsoft.com/office/drawing/2014/main" val="3399800088"/>
                  </a:ext>
                </a:extLst>
              </a:tr>
              <a:tr h="604636">
                <a:tc>
                  <a:txBody>
                    <a:bodyPr/>
                    <a:lstStyle/>
                    <a:p>
                      <a:pPr marL="0" marR="0" algn="ctr" fontAlgn="t">
                        <a:buFontTx/>
                      </a:pPr>
                      <a:r>
                        <a:rPr lang="en-US" sz="900" b="1">
                          <a:solidFill>
                            <a:schemeClr val="bg1"/>
                          </a:solidFill>
                          <a:effectLst/>
                          <a:latin typeface="+mn-lt"/>
                          <a:ea typeface="+mn-lt"/>
                          <a:cs typeface="+mn-lt"/>
                        </a:rPr>
                        <a:t>3</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Set Success Criteria &amp; Prepare Data</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a:effectLst/>
                          <a:latin typeface="+mn-lt"/>
                          <a:ea typeface="+mn-lt"/>
                          <a:cs typeface="+mn-lt"/>
                        </a:rPr>
                        <a:t>Define </a:t>
                      </a:r>
                      <a:r>
                        <a:rPr lang="en-US" sz="1100" b="1">
                          <a:effectLst/>
                          <a:latin typeface="+mn-lt"/>
                          <a:ea typeface="+mn-lt"/>
                          <a:cs typeface="+mn-lt"/>
                        </a:rPr>
                        <a:t>pass/fail thresholds</a:t>
                      </a:r>
                      <a:r>
                        <a:rPr lang="en-US" sz="1100">
                          <a:effectLst/>
                          <a:latin typeface="+mn-lt"/>
                          <a:ea typeface="+mn-lt"/>
                          <a:cs typeface="+mn-lt"/>
                        </a:rPr>
                        <a:t> (e.g. 85% model accuracy, &lt;2s response time)</a:t>
                      </a:r>
                    </a:p>
                    <a:p>
                      <a:pPr marL="171450" marR="0" indent="-171450" fontAlgn="t">
                        <a:buFont typeface="Arial" panose="020B0604020202020204" pitchFamily="34" charset="0"/>
                        <a:buChar char="•"/>
                      </a:pPr>
                      <a:r>
                        <a:rPr lang="en-US" sz="1100">
                          <a:effectLst/>
                          <a:latin typeface="+mn-lt"/>
                          <a:ea typeface="+mn-lt"/>
                          <a:cs typeface="+mn-lt"/>
                        </a:rPr>
                        <a:t>For A/B tests, specify </a:t>
                      </a:r>
                      <a:r>
                        <a:rPr lang="en-US" sz="1100" b="1">
                          <a:effectLst/>
                          <a:latin typeface="+mn-lt"/>
                          <a:ea typeface="+mn-lt"/>
                          <a:cs typeface="+mn-lt"/>
                        </a:rPr>
                        <a:t>improvement</a:t>
                      </a:r>
                      <a:r>
                        <a:rPr lang="en-US" sz="1100">
                          <a:effectLst/>
                          <a:latin typeface="+mn-lt"/>
                          <a:ea typeface="+mn-lt"/>
                          <a:cs typeface="+mn-lt"/>
                        </a:rPr>
                        <a:t> vs. control (e.g. 10% faster resolution)</a:t>
                      </a:r>
                    </a:p>
                    <a:p>
                      <a:pPr marL="171450" marR="0" indent="-171450" fontAlgn="t">
                        <a:buFont typeface="Arial" panose="020B0604020202020204" pitchFamily="34" charset="0"/>
                        <a:buChar char="•"/>
                      </a:pPr>
                      <a:r>
                        <a:rPr lang="en-US" sz="1100">
                          <a:effectLst/>
                          <a:latin typeface="+mn-lt"/>
                          <a:ea typeface="+mn-lt"/>
                          <a:cs typeface="+mn-lt"/>
                        </a:rPr>
                        <a:t>Gather </a:t>
                      </a:r>
                      <a:r>
                        <a:rPr lang="en-US" sz="1100" b="1">
                          <a:effectLst/>
                          <a:latin typeface="+mn-lt"/>
                          <a:ea typeface="+mn-lt"/>
                          <a:cs typeface="+mn-lt"/>
                        </a:rPr>
                        <a:t>representative data sets</a:t>
                      </a:r>
                      <a:r>
                        <a:rPr lang="en-US" sz="1100">
                          <a:effectLst/>
                          <a:latin typeface="+mn-lt"/>
                          <a:ea typeface="+mn-lt"/>
                          <a:cs typeface="+mn-lt"/>
                        </a:rPr>
                        <a:t> (including edge cases)</a:t>
                      </a:r>
                    </a:p>
                    <a:p>
                      <a:pPr marL="171450" marR="0" indent="-171450" fontAlgn="t">
                        <a:buFont typeface="Arial" panose="020B0604020202020204" pitchFamily="34" charset="0"/>
                        <a:buChar char="•"/>
                      </a:pPr>
                      <a:r>
                        <a:rPr lang="en-US" sz="1100">
                          <a:effectLst/>
                          <a:latin typeface="+mn-lt"/>
                          <a:ea typeface="+mn-lt"/>
                          <a:cs typeface="+mn-lt"/>
                        </a:rPr>
                        <a:t>Set up </a:t>
                      </a:r>
                      <a:r>
                        <a:rPr lang="en-US" sz="1100" b="1">
                          <a:effectLst/>
                          <a:latin typeface="+mn-lt"/>
                          <a:ea typeface="+mn-lt"/>
                          <a:cs typeface="+mn-lt"/>
                        </a:rPr>
                        <a:t>test environment</a:t>
                      </a:r>
                      <a:r>
                        <a:rPr lang="en-US" sz="1100">
                          <a:effectLst/>
                          <a:latin typeface="+mn-lt"/>
                          <a:ea typeface="+mn-lt"/>
                          <a:cs typeface="+mn-lt"/>
                        </a:rPr>
                        <a:t> that mimics production</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Aligns metrics with business goals</a:t>
                      </a:r>
                    </a:p>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Confirms performance thresholds</a:t>
                      </a:r>
                    </a:p>
                    <a:p>
                      <a:pPr marL="171450" marR="0" indent="-171450" fontAlgn="t">
                        <a:buFont typeface="Arial" panose="020B0604020202020204" pitchFamily="34" charset="0"/>
                        <a:buChar char="•"/>
                      </a:pPr>
                      <a:r>
                        <a:rPr lang="en-US" sz="1100" b="1">
                          <a:effectLst/>
                          <a:latin typeface="+mn-lt"/>
                          <a:ea typeface="+mn-lt"/>
                          <a:cs typeface="+mn-lt"/>
                        </a:rPr>
                        <a:t>Data/IT Specialist</a:t>
                      </a:r>
                      <a:r>
                        <a:rPr lang="en-US" sz="1100">
                          <a:effectLst/>
                          <a:latin typeface="+mn-lt"/>
                          <a:ea typeface="+mn-lt"/>
                          <a:cs typeface="+mn-lt"/>
                        </a:rPr>
                        <a:t>: Sets up environment, ensures data coverage</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Testing Criteria Document</a:t>
                      </a:r>
                      <a:r>
                        <a:rPr lang="en-US" sz="1100">
                          <a:effectLst/>
                          <a:latin typeface="+mn-lt"/>
                          <a:ea typeface="+mn-lt"/>
                          <a:cs typeface="+mn-lt"/>
                        </a:rPr>
                        <a:t> (list of performance thresholds, compliance rules)</a:t>
                      </a:r>
                    </a:p>
                    <a:p>
                      <a:pPr marL="171450" marR="0" indent="-171450" fontAlgn="t">
                        <a:buFont typeface="Arial" panose="020B0604020202020204" pitchFamily="34" charset="0"/>
                        <a:buChar char="•"/>
                      </a:pPr>
                      <a:r>
                        <a:rPr lang="en-US" sz="1100" b="1">
                          <a:effectLst/>
                          <a:latin typeface="+mn-lt"/>
                          <a:ea typeface="+mn-lt"/>
                          <a:cs typeface="+mn-lt"/>
                        </a:rPr>
                        <a:t>Test Environment Ready</a:t>
                      </a:r>
                      <a:r>
                        <a:rPr lang="en-US" sz="1100">
                          <a:effectLst/>
                          <a:latin typeface="+mn-lt"/>
                          <a:ea typeface="+mn-lt"/>
                          <a:cs typeface="+mn-lt"/>
                        </a:rPr>
                        <a:t> (staging credentials, data loaded, coverage checklist)</a:t>
                      </a:r>
                    </a:p>
                  </a:txBody>
                  <a:tcPr marL="50800" marR="50800" marT="50800" marB="50800" anchor="ctr"/>
                </a:tc>
                <a:extLst>
                  <a:ext uri="{0D108BD9-81ED-4DB2-BD59-A6C34878D82A}">
                    <a16:rowId xmlns:a16="http://schemas.microsoft.com/office/drawing/2014/main" val="3772127168"/>
                  </a:ext>
                </a:extLst>
              </a:tr>
              <a:tr h="676384">
                <a:tc>
                  <a:txBody>
                    <a:bodyPr/>
                    <a:lstStyle/>
                    <a:p>
                      <a:pPr marL="0" marR="0" algn="ctr" fontAlgn="t">
                        <a:buFontTx/>
                      </a:pPr>
                      <a:r>
                        <a:rPr lang="en-US" sz="900" b="1">
                          <a:solidFill>
                            <a:schemeClr val="bg1"/>
                          </a:solidFill>
                          <a:effectLst/>
                          <a:latin typeface="+mn-lt"/>
                          <a:ea typeface="+mn-lt"/>
                          <a:cs typeface="+mn-lt"/>
                        </a:rPr>
                        <a:t>4</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Execute Tests &amp; Document Findings</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a:effectLst/>
                          <a:latin typeface="+mn-lt"/>
                          <a:ea typeface="+mn-lt"/>
                          <a:cs typeface="+mn-lt"/>
                        </a:rPr>
                        <a:t>Run </a:t>
                      </a:r>
                      <a:r>
                        <a:rPr lang="en-US" sz="1100" b="1">
                          <a:effectLst/>
                          <a:latin typeface="+mn-lt"/>
                          <a:ea typeface="+mn-lt"/>
                          <a:cs typeface="+mn-lt"/>
                        </a:rPr>
                        <a:t>test suites</a:t>
                      </a:r>
                      <a:r>
                        <a:rPr lang="en-US" sz="1100">
                          <a:effectLst/>
                          <a:latin typeface="+mn-lt"/>
                          <a:ea typeface="+mn-lt"/>
                          <a:cs typeface="+mn-lt"/>
                        </a:rPr>
                        <a:t> in phases (QA/QC scripts, load tests, user acceptance)</a:t>
                      </a:r>
                    </a:p>
                    <a:p>
                      <a:pPr marL="171450" marR="0" indent="-171450" fontAlgn="t">
                        <a:buFont typeface="Arial" panose="020B0604020202020204" pitchFamily="34" charset="0"/>
                        <a:buChar char="•"/>
                      </a:pPr>
                      <a:r>
                        <a:rPr lang="en-US" sz="1100">
                          <a:effectLst/>
                          <a:latin typeface="+mn-lt"/>
                          <a:ea typeface="+mn-lt"/>
                          <a:cs typeface="+mn-lt"/>
                        </a:rPr>
                        <a:t>For </a:t>
                      </a:r>
                      <a:r>
                        <a:rPr lang="en-US" sz="1100" b="1">
                          <a:effectLst/>
                          <a:latin typeface="+mn-lt"/>
                          <a:ea typeface="+mn-lt"/>
                          <a:cs typeface="+mn-lt"/>
                        </a:rPr>
                        <a:t>A/B testing</a:t>
                      </a:r>
                      <a:r>
                        <a:rPr lang="en-US" sz="1100">
                          <a:effectLst/>
                          <a:latin typeface="+mn-lt"/>
                          <a:ea typeface="+mn-lt"/>
                          <a:cs typeface="+mn-lt"/>
                        </a:rPr>
                        <a:t>, collect metrics vs. control group</a:t>
                      </a:r>
                    </a:p>
                    <a:p>
                      <a:pPr marL="171450" marR="0" indent="-171450" fontAlgn="t">
                        <a:buFont typeface="Arial" panose="020B0604020202020204" pitchFamily="34" charset="0"/>
                        <a:buChar char="•"/>
                      </a:pPr>
                      <a:r>
                        <a:rPr lang="en-US" sz="1100" b="1">
                          <a:effectLst/>
                          <a:latin typeface="+mn-lt"/>
                          <a:ea typeface="+mn-lt"/>
                          <a:cs typeface="+mn-lt"/>
                        </a:rPr>
                        <a:t>Log results</a:t>
                      </a:r>
                      <a:r>
                        <a:rPr lang="en-US" sz="1100">
                          <a:effectLst/>
                          <a:latin typeface="+mn-lt"/>
                          <a:ea typeface="+mn-lt"/>
                          <a:cs typeface="+mn-lt"/>
                        </a:rPr>
                        <a:t> (pass/fail, anomalies)</a:t>
                      </a:r>
                    </a:p>
                    <a:p>
                      <a:pPr marL="171450" marR="0" indent="-171450" fontAlgn="t">
                        <a:buFont typeface="Arial" panose="020B0604020202020204" pitchFamily="34" charset="0"/>
                        <a:buChar char="•"/>
                      </a:pPr>
                      <a:r>
                        <a:rPr lang="en-US" sz="1100">
                          <a:effectLst/>
                          <a:latin typeface="+mn-lt"/>
                          <a:ea typeface="+mn-lt"/>
                          <a:cs typeface="+mn-lt"/>
                        </a:rPr>
                        <a:t>If advanced, perform </a:t>
                      </a:r>
                      <a:r>
                        <a:rPr lang="en-US" sz="1100" b="1">
                          <a:effectLst/>
                          <a:latin typeface="+mn-lt"/>
                          <a:ea typeface="+mn-lt"/>
                          <a:cs typeface="+mn-lt"/>
                        </a:rPr>
                        <a:t>red‐teaming</a:t>
                      </a:r>
                      <a:r>
                        <a:rPr lang="en-US" sz="1100">
                          <a:effectLst/>
                          <a:latin typeface="+mn-lt"/>
                          <a:ea typeface="+mn-lt"/>
                          <a:cs typeface="+mn-lt"/>
                        </a:rPr>
                        <a:t> or adversarial testing</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QA Lead</a:t>
                      </a:r>
                      <a:r>
                        <a:rPr lang="en-US" sz="1100">
                          <a:effectLst/>
                          <a:latin typeface="+mn-lt"/>
                          <a:ea typeface="+mn-lt"/>
                          <a:cs typeface="+mn-lt"/>
                        </a:rPr>
                        <a:t>: Coordinates test execution, logs defects</a:t>
                      </a:r>
                    </a:p>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Investigates model issues</a:t>
                      </a:r>
                    </a:p>
                    <a:p>
                      <a:pPr marL="171450" marR="0" indent="-171450" fontAlgn="t">
                        <a:buFont typeface="Arial" panose="020B0604020202020204" pitchFamily="34" charset="0"/>
                        <a:buChar char="•"/>
                      </a:pPr>
                      <a:r>
                        <a:rPr lang="en-US" sz="1100" b="1">
                          <a:effectLst/>
                          <a:latin typeface="+mn-lt"/>
                          <a:ea typeface="+mn-lt"/>
                          <a:cs typeface="+mn-lt"/>
                        </a:rPr>
                        <a:t>User Reps</a:t>
                      </a:r>
                      <a:r>
                        <a:rPr lang="en-US" sz="1100">
                          <a:effectLst/>
                          <a:latin typeface="+mn-lt"/>
                          <a:ea typeface="+mn-lt"/>
                          <a:cs typeface="+mn-lt"/>
                        </a:rPr>
                        <a:t>: Participate in user acceptance or pilot</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Test Execution Logs</a:t>
                      </a:r>
                      <a:r>
                        <a:rPr lang="en-US" sz="1100">
                          <a:effectLst/>
                          <a:latin typeface="+mn-lt"/>
                          <a:ea typeface="+mn-lt"/>
                          <a:cs typeface="+mn-lt"/>
                        </a:rPr>
                        <a:t> (defect list, outcomes)</a:t>
                      </a:r>
                    </a:p>
                    <a:p>
                      <a:pPr marL="171450" marR="0" indent="-171450" fontAlgn="t">
                        <a:buFont typeface="Arial" panose="020B0604020202020204" pitchFamily="34" charset="0"/>
                        <a:buChar char="•"/>
                      </a:pPr>
                      <a:r>
                        <a:rPr lang="en-US" sz="1100" b="1">
                          <a:effectLst/>
                          <a:latin typeface="+mn-lt"/>
                          <a:ea typeface="+mn-lt"/>
                          <a:cs typeface="+mn-lt"/>
                        </a:rPr>
                        <a:t>User Acceptance Results</a:t>
                      </a:r>
                      <a:r>
                        <a:rPr lang="en-US" sz="1100">
                          <a:effectLst/>
                          <a:latin typeface="+mn-lt"/>
                          <a:ea typeface="+mn-lt"/>
                          <a:cs typeface="+mn-lt"/>
                        </a:rPr>
                        <a:t> or A/B metrics</a:t>
                      </a:r>
                    </a:p>
                    <a:p>
                      <a:pPr marL="171450" marR="0" indent="-171450" fontAlgn="t">
                        <a:buFont typeface="Arial" panose="020B0604020202020204" pitchFamily="34" charset="0"/>
                        <a:buChar char="•"/>
                      </a:pPr>
                      <a:r>
                        <a:rPr lang="en-US" sz="1100" b="1">
                          <a:effectLst/>
                          <a:latin typeface="+mn-lt"/>
                          <a:ea typeface="+mn-lt"/>
                          <a:cs typeface="+mn-lt"/>
                        </a:rPr>
                        <a:t>Performance Data</a:t>
                      </a:r>
                      <a:r>
                        <a:rPr lang="en-US" sz="1100">
                          <a:effectLst/>
                          <a:latin typeface="+mn-lt"/>
                          <a:ea typeface="+mn-lt"/>
                          <a:cs typeface="+mn-lt"/>
                        </a:rPr>
                        <a:t> (load tests)</a:t>
                      </a:r>
                    </a:p>
                  </a:txBody>
                  <a:tcPr marL="50800" marR="50800" marT="50800" marB="50800" anchor="ctr"/>
                </a:tc>
                <a:extLst>
                  <a:ext uri="{0D108BD9-81ED-4DB2-BD59-A6C34878D82A}">
                    <a16:rowId xmlns:a16="http://schemas.microsoft.com/office/drawing/2014/main" val="2799322614"/>
                  </a:ext>
                </a:extLst>
              </a:tr>
              <a:tr h="704507">
                <a:tc>
                  <a:txBody>
                    <a:bodyPr/>
                    <a:lstStyle/>
                    <a:p>
                      <a:pPr marL="0" marR="0" algn="ctr" fontAlgn="t">
                        <a:buFontTx/>
                      </a:pPr>
                      <a:r>
                        <a:rPr lang="en-US" sz="900" b="1">
                          <a:solidFill>
                            <a:schemeClr val="bg1"/>
                          </a:solidFill>
                          <a:effectLst/>
                          <a:latin typeface="+mn-lt"/>
                          <a:ea typeface="+mn-lt"/>
                          <a:cs typeface="+mn-lt"/>
                        </a:rPr>
                        <a:t>5</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Evaluate, Refine &amp; Decide Next Steps</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a:effectLst/>
                          <a:latin typeface="+mn-lt"/>
                          <a:ea typeface="+mn-lt"/>
                          <a:cs typeface="+mn-lt"/>
                        </a:rPr>
                        <a:t>Compare </a:t>
                      </a:r>
                      <a:r>
                        <a:rPr lang="en-US" sz="1100" b="1">
                          <a:effectLst/>
                          <a:latin typeface="+mn-lt"/>
                          <a:ea typeface="+mn-lt"/>
                          <a:cs typeface="+mn-lt"/>
                        </a:rPr>
                        <a:t>actual results</a:t>
                      </a:r>
                      <a:r>
                        <a:rPr lang="en-US" sz="1100">
                          <a:effectLst/>
                          <a:latin typeface="+mn-lt"/>
                          <a:ea typeface="+mn-lt"/>
                          <a:cs typeface="+mn-lt"/>
                        </a:rPr>
                        <a:t> vs. success criteria</a:t>
                      </a:r>
                    </a:p>
                    <a:p>
                      <a:pPr marL="171450" marR="0" indent="-171450" fontAlgn="t">
                        <a:buFont typeface="Arial" panose="020B0604020202020204" pitchFamily="34" charset="0"/>
                        <a:buChar char="•"/>
                      </a:pPr>
                      <a:r>
                        <a:rPr lang="en-US" sz="1100">
                          <a:effectLst/>
                          <a:latin typeface="+mn-lt"/>
                          <a:ea typeface="+mn-lt"/>
                          <a:cs typeface="+mn-lt"/>
                        </a:rPr>
                        <a:t>If thresholds aren’t met, </a:t>
                      </a:r>
                      <a:r>
                        <a:rPr lang="en-US" sz="1100" b="1">
                          <a:effectLst/>
                          <a:latin typeface="+mn-lt"/>
                          <a:ea typeface="+mn-lt"/>
                          <a:cs typeface="+mn-lt"/>
                        </a:rPr>
                        <a:t>retune</a:t>
                      </a:r>
                      <a:r>
                        <a:rPr lang="en-US" sz="1100">
                          <a:effectLst/>
                          <a:latin typeface="+mn-lt"/>
                          <a:ea typeface="+mn-lt"/>
                          <a:cs typeface="+mn-lt"/>
                        </a:rPr>
                        <a:t> model or repeat tests</a:t>
                      </a:r>
                    </a:p>
                    <a:p>
                      <a:pPr marL="171450" marR="0" indent="-171450" fontAlgn="t">
                        <a:buFont typeface="Arial" panose="020B0604020202020204" pitchFamily="34" charset="0"/>
                        <a:buChar char="•"/>
                      </a:pPr>
                      <a:r>
                        <a:rPr lang="en-US" sz="1100">
                          <a:effectLst/>
                          <a:latin typeface="+mn-lt"/>
                          <a:ea typeface="+mn-lt"/>
                          <a:cs typeface="+mn-lt"/>
                        </a:rPr>
                        <a:t>Summarize in a </a:t>
                      </a:r>
                      <a:r>
                        <a:rPr lang="en-US" sz="1100" b="1">
                          <a:effectLst/>
                          <a:latin typeface="+mn-lt"/>
                          <a:ea typeface="+mn-lt"/>
                          <a:cs typeface="+mn-lt"/>
                        </a:rPr>
                        <a:t>final report</a:t>
                      </a:r>
                      <a:endParaRPr lang="en-US" sz="1100">
                        <a:effectLst/>
                        <a:latin typeface="+mn-lt"/>
                        <a:ea typeface="+mn-lt"/>
                        <a:cs typeface="+mn-lt"/>
                      </a:endParaRPr>
                    </a:p>
                    <a:p>
                      <a:pPr marL="171450" marR="0" indent="-171450" fontAlgn="t">
                        <a:buFont typeface="Arial" panose="020B0604020202020204" pitchFamily="34" charset="0"/>
                        <a:buChar char="•"/>
                      </a:pPr>
                      <a:r>
                        <a:rPr lang="en-US" sz="1100">
                          <a:effectLst/>
                          <a:latin typeface="+mn-lt"/>
                          <a:ea typeface="+mn-lt"/>
                          <a:cs typeface="+mn-lt"/>
                        </a:rPr>
                        <a:t>Make a </a:t>
                      </a:r>
                      <a:r>
                        <a:rPr lang="en-US" sz="1100" b="1">
                          <a:effectLst/>
                          <a:latin typeface="+mn-lt"/>
                          <a:ea typeface="+mn-lt"/>
                          <a:cs typeface="+mn-lt"/>
                        </a:rPr>
                        <a:t>go/no-go</a:t>
                      </a:r>
                      <a:r>
                        <a:rPr lang="en-US" sz="1100">
                          <a:effectLst/>
                          <a:latin typeface="+mn-lt"/>
                          <a:ea typeface="+mn-lt"/>
                          <a:cs typeface="+mn-lt"/>
                        </a:rPr>
                        <a:t> decision for production rollout</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QA Lead</a:t>
                      </a:r>
                      <a:r>
                        <a:rPr lang="en-US" sz="1100">
                          <a:effectLst/>
                          <a:latin typeface="+mn-lt"/>
                          <a:ea typeface="+mn-lt"/>
                          <a:cs typeface="+mn-lt"/>
                        </a:rPr>
                        <a:t>: Prepares final test report</a:t>
                      </a:r>
                    </a:p>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Facilitates go/no-go meeting</a:t>
                      </a:r>
                    </a:p>
                    <a:p>
                      <a:pPr marL="171450" marR="0" indent="-171450" fontAlgn="t">
                        <a:buFont typeface="Arial" panose="020B0604020202020204" pitchFamily="34" charset="0"/>
                        <a:buChar char="•"/>
                      </a:pPr>
                      <a:r>
                        <a:rPr lang="en-US" sz="1100" b="1">
                          <a:effectLst/>
                          <a:latin typeface="+mn-lt"/>
                          <a:ea typeface="+mn-lt"/>
                          <a:cs typeface="+mn-lt"/>
                        </a:rPr>
                        <a:t>AI Steering Committee</a:t>
                      </a:r>
                      <a:r>
                        <a:rPr lang="en-US" sz="1100">
                          <a:effectLst/>
                          <a:latin typeface="+mn-lt"/>
                          <a:ea typeface="+mn-lt"/>
                          <a:cs typeface="+mn-lt"/>
                        </a:rPr>
                        <a:t>: Decides on production readiness</a:t>
                      </a:r>
                    </a:p>
                  </a:txBody>
                  <a:tcPr marL="50800" marR="50800" marT="50800" marB="50800"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Testing Summary Report</a:t>
                      </a:r>
                      <a:r>
                        <a:rPr lang="en-US" sz="1100" dirty="0">
                          <a:effectLst/>
                          <a:latin typeface="+mn-lt"/>
                          <a:ea typeface="+mn-lt"/>
                          <a:cs typeface="+mn-lt"/>
                        </a:rPr>
                        <a:t> (final pass/fail analysis)</a:t>
                      </a:r>
                    </a:p>
                    <a:p>
                      <a:pPr marL="171450" marR="0" indent="-171450" fontAlgn="t">
                        <a:buFont typeface="Arial" panose="020B0604020202020204" pitchFamily="34" charset="0"/>
                        <a:buChar char="•"/>
                      </a:pPr>
                      <a:r>
                        <a:rPr lang="en-US" sz="1100" b="1" dirty="0">
                          <a:effectLst/>
                          <a:latin typeface="+mn-lt"/>
                          <a:ea typeface="+mn-lt"/>
                          <a:cs typeface="+mn-lt"/>
                        </a:rPr>
                        <a:t>Go/No-Go Decision</a:t>
                      </a:r>
                      <a:r>
                        <a:rPr lang="en-US" sz="1100" dirty="0">
                          <a:effectLst/>
                          <a:latin typeface="+mn-lt"/>
                          <a:ea typeface="+mn-lt"/>
                          <a:cs typeface="+mn-lt"/>
                        </a:rPr>
                        <a:t> for production or further iteration</a:t>
                      </a:r>
                    </a:p>
                  </a:txBody>
                  <a:tcPr marL="50800" marR="50800" marT="50800" marB="50800" anchor="ctr"/>
                </a:tc>
                <a:extLst>
                  <a:ext uri="{0D108BD9-81ED-4DB2-BD59-A6C34878D82A}">
                    <a16:rowId xmlns:a16="http://schemas.microsoft.com/office/drawing/2014/main" val="3993307107"/>
                  </a:ext>
                </a:extLst>
              </a:tr>
            </a:tbl>
          </a:graphicData>
        </a:graphic>
      </p:graphicFrame>
    </p:spTree>
    <p:extLst>
      <p:ext uri="{BB962C8B-B14F-4D97-AF65-F5344CB8AC3E}">
        <p14:creationId xmlns:p14="http://schemas.microsoft.com/office/powerpoint/2010/main" val="131510124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F4F3E-7770-6923-8AFD-A36893A06865}"/>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D0840AA3-CD64-8F2D-24B6-FDA9928F3B1D}"/>
              </a:ext>
            </a:extLst>
          </p:cNvPr>
          <p:cNvSpPr>
            <a:spLocks noGrp="1"/>
          </p:cNvSpPr>
          <p:nvPr>
            <p:ph type="title"/>
          </p:nvPr>
        </p:nvSpPr>
        <p:spPr>
          <a:xfrm>
            <a:off x="259604" y="222562"/>
            <a:ext cx="10774188" cy="503971"/>
          </a:xfrm>
        </p:spPr>
        <p:txBody>
          <a:bodyPr/>
          <a:lstStyle/>
          <a:p>
            <a:pPr defTabSz="914309"/>
            <a:r>
              <a:rPr lang="en-US" sz="3000">
                <a:solidFill>
                  <a:schemeClr val="accent1"/>
                </a:solidFill>
              </a:rPr>
              <a:t>Completed example: Agent Assist</a:t>
            </a:r>
          </a:p>
        </p:txBody>
      </p:sp>
      <p:sp>
        <p:nvSpPr>
          <p:cNvPr id="2" name="TextBox 1">
            <a:extLst>
              <a:ext uri="{FF2B5EF4-FFF2-40B4-BE49-F238E27FC236}">
                <a16:creationId xmlns:a16="http://schemas.microsoft.com/office/drawing/2014/main" id="{1AD18825-AE59-332C-B5AF-AA3E404F38DC}"/>
              </a:ext>
            </a:extLst>
          </p:cNvPr>
          <p:cNvSpPr txBox="1">
            <a:spLocks/>
          </p:cNvSpPr>
          <p:nvPr/>
        </p:nvSpPr>
        <p:spPr>
          <a:xfrm>
            <a:off x="259604" y="702836"/>
            <a:ext cx="11674380" cy="338554"/>
          </a:xfrm>
          <a:prstGeom prst="rect">
            <a:avLst/>
          </a:prstGeom>
          <a:noFill/>
        </p:spPr>
        <p:txBody>
          <a:bodyPr wrap="square">
            <a:spAutoFit/>
          </a:bodyPr>
          <a:lstStyle/>
          <a:p>
            <a:pPr defTabSz="914400">
              <a:defRPr/>
            </a:pPr>
            <a:r>
              <a:rPr lang="en-US" sz="1600">
                <a:solidFill>
                  <a:srgbClr val="494949"/>
                </a:solidFill>
                <a:latin typeface="Exo" pitchFamily="2" charset="0"/>
                <a:ea typeface="+mn-lt"/>
                <a:cs typeface="+mn-lt"/>
              </a:rPr>
              <a:t>Here’s how you might fill out the template for an </a:t>
            </a:r>
            <a:r>
              <a:rPr lang="en-US" sz="1600" b="1">
                <a:solidFill>
                  <a:srgbClr val="494949"/>
                </a:solidFill>
                <a:latin typeface="Exo" pitchFamily="2" charset="0"/>
                <a:ea typeface="+mn-lt"/>
                <a:cs typeface="+mn-lt"/>
              </a:rPr>
              <a:t>Agent Assist</a:t>
            </a:r>
            <a:r>
              <a:rPr lang="en-US" sz="1600">
                <a:solidFill>
                  <a:srgbClr val="494949"/>
                </a:solidFill>
                <a:latin typeface="Exo" pitchFamily="2" charset="0"/>
                <a:ea typeface="+mn-lt"/>
                <a:cs typeface="+mn-lt"/>
              </a:rPr>
              <a:t> scenario focusing on </a:t>
            </a:r>
            <a:r>
              <a:rPr lang="en-US" sz="1600" b="1">
                <a:solidFill>
                  <a:srgbClr val="494949"/>
                </a:solidFill>
                <a:latin typeface="Exo" pitchFamily="2" charset="0"/>
                <a:ea typeface="+mn-lt"/>
                <a:cs typeface="+mn-lt"/>
              </a:rPr>
              <a:t>real-time</a:t>
            </a:r>
            <a:r>
              <a:rPr lang="en-US" sz="1600">
                <a:solidFill>
                  <a:srgbClr val="494949"/>
                </a:solidFill>
                <a:latin typeface="Exo" pitchFamily="2" charset="0"/>
                <a:ea typeface="+mn-lt"/>
                <a:cs typeface="+mn-lt"/>
              </a:rPr>
              <a:t> call support.</a:t>
            </a:r>
          </a:p>
        </p:txBody>
      </p:sp>
      <p:pic>
        <p:nvPicPr>
          <p:cNvPr id="5" name="Graphic 4" descr="Checkbox Checked with solid fill">
            <a:extLst>
              <a:ext uri="{FF2B5EF4-FFF2-40B4-BE49-F238E27FC236}">
                <a16:creationId xmlns:a16="http://schemas.microsoft.com/office/drawing/2014/main" id="{558EBD52-6924-BC32-CA58-28B36F1B78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5668" y="51866"/>
            <a:ext cx="642486" cy="642486"/>
          </a:xfrm>
          <a:prstGeom prst="rect">
            <a:avLst/>
          </a:prstGeom>
        </p:spPr>
      </p:pic>
      <p:graphicFrame>
        <p:nvGraphicFramePr>
          <p:cNvPr id="6" name="Table 5">
            <a:extLst>
              <a:ext uri="{FF2B5EF4-FFF2-40B4-BE49-F238E27FC236}">
                <a16:creationId xmlns:a16="http://schemas.microsoft.com/office/drawing/2014/main" id="{6B87D42C-7373-F080-2D3A-C34AAA57DF7D}"/>
              </a:ext>
            </a:extLst>
          </p:cNvPr>
          <p:cNvGraphicFramePr>
            <a:graphicFrameLocks/>
          </p:cNvGraphicFramePr>
          <p:nvPr>
            <p:extLst>
              <p:ext uri="{D42A27DB-BD31-4B8C-83A1-F6EECF244321}">
                <p14:modId xmlns:p14="http://schemas.microsoft.com/office/powerpoint/2010/main" val="2376790982"/>
              </p:ext>
            </p:extLst>
          </p:nvPr>
        </p:nvGraphicFramePr>
        <p:xfrm>
          <a:off x="259994" y="1206002"/>
          <a:ext cx="11505808" cy="5142228"/>
        </p:xfrm>
        <a:graphic>
          <a:graphicData uri="http://schemas.openxmlformats.org/drawingml/2006/table">
            <a:tbl>
              <a:tblPr firstRow="1">
                <a:tableStyleId>{00A15C55-8517-42AA-B614-E9B94910E393}</a:tableStyleId>
              </a:tblPr>
              <a:tblGrid>
                <a:gridCol w="491897">
                  <a:extLst>
                    <a:ext uri="{9D8B030D-6E8A-4147-A177-3AD203B41FA5}">
                      <a16:colId xmlns:a16="http://schemas.microsoft.com/office/drawing/2014/main" val="1581958053"/>
                    </a:ext>
                  </a:extLst>
                </a:gridCol>
                <a:gridCol w="1465767">
                  <a:extLst>
                    <a:ext uri="{9D8B030D-6E8A-4147-A177-3AD203B41FA5}">
                      <a16:colId xmlns:a16="http://schemas.microsoft.com/office/drawing/2014/main" val="3221127086"/>
                    </a:ext>
                  </a:extLst>
                </a:gridCol>
                <a:gridCol w="4229240">
                  <a:extLst>
                    <a:ext uri="{9D8B030D-6E8A-4147-A177-3AD203B41FA5}">
                      <a16:colId xmlns:a16="http://schemas.microsoft.com/office/drawing/2014/main" val="1610025414"/>
                    </a:ext>
                  </a:extLst>
                </a:gridCol>
                <a:gridCol w="2779414">
                  <a:extLst>
                    <a:ext uri="{9D8B030D-6E8A-4147-A177-3AD203B41FA5}">
                      <a16:colId xmlns:a16="http://schemas.microsoft.com/office/drawing/2014/main" val="573858552"/>
                    </a:ext>
                  </a:extLst>
                </a:gridCol>
                <a:gridCol w="2539490">
                  <a:extLst>
                    <a:ext uri="{9D8B030D-6E8A-4147-A177-3AD203B41FA5}">
                      <a16:colId xmlns:a16="http://schemas.microsoft.com/office/drawing/2014/main" val="531003624"/>
                    </a:ext>
                  </a:extLst>
                </a:gridCol>
              </a:tblGrid>
              <a:tr h="275658">
                <a:tc>
                  <a:txBody>
                    <a:bodyPr/>
                    <a:lstStyle/>
                    <a:p>
                      <a:pPr algn="ctr" fontAlgn="ctr">
                        <a:buFontTx/>
                      </a:pPr>
                      <a:r>
                        <a:rPr lang="en-US" sz="1100" u="none" strike="noStrike" dirty="0">
                          <a:effectLst/>
                          <a:ea typeface="+mn-lt"/>
                          <a:cs typeface="+mn-lt"/>
                        </a:rPr>
                        <a:t>Step</a:t>
                      </a:r>
                      <a:endParaRPr lang="en-US" sz="1100" b="1" i="0" u="none" strike="noStrike" dirty="0">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ea typeface="+mn-lt"/>
                          <a:cs typeface="+mn-lt"/>
                        </a:rPr>
                        <a:t>Testing Focus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ea typeface="+mn-lt"/>
                          <a:cs typeface="+mn-lt"/>
                        </a:rPr>
                        <a:t>Instructions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ea typeface="+mn-lt"/>
                          <a:cs typeface="+mn-lt"/>
                        </a:rPr>
                        <a:t>Required Roles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marL="0" algn="ctr" defTabSz="914218" rtl="0" eaLnBrk="1" fontAlgn="ctr" latinLnBrk="0" hangingPunct="1">
                        <a:buFontTx/>
                      </a:pPr>
                      <a:r>
                        <a:rPr lang="en-US" sz="1100" b="1" u="none" strike="noStrike" kern="1200">
                          <a:solidFill>
                            <a:schemeClr val="lt1"/>
                          </a:solidFill>
                          <a:effectLst/>
                          <a:ea typeface="+mn-lt"/>
                          <a:cs typeface="+mn-lt"/>
                        </a:rPr>
                        <a:t>Outputs</a:t>
                      </a:r>
                      <a:endParaRPr lang="en-US" sz="1100" b="1" u="none" strike="noStrike" kern="1200">
                        <a:solidFill>
                          <a:schemeClr val="lt1"/>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extLst>
                  <a:ext uri="{0D108BD9-81ED-4DB2-BD59-A6C34878D82A}">
                    <a16:rowId xmlns:a16="http://schemas.microsoft.com/office/drawing/2014/main" val="3853553644"/>
                  </a:ext>
                </a:extLst>
              </a:tr>
              <a:tr h="939678">
                <a:tc>
                  <a:txBody>
                    <a:bodyPr/>
                    <a:lstStyle/>
                    <a:p>
                      <a:pPr marL="0" marR="0" algn="ctr" fontAlgn="t">
                        <a:buFontTx/>
                      </a:pPr>
                      <a:r>
                        <a:rPr lang="en-US" sz="900" b="1">
                          <a:solidFill>
                            <a:schemeClr val="bg1"/>
                          </a:solidFill>
                          <a:effectLst/>
                          <a:ea typeface="+mn-lt"/>
                          <a:cs typeface="+mn-lt"/>
                        </a:rPr>
                        <a:t>1</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ea typeface="+mn-lt"/>
                          <a:cs typeface="+mn-lt"/>
                        </a:rPr>
                        <a:t>Identify AI Solution &amp; Goals</a:t>
                      </a:r>
                      <a:endParaRPr lang="en-US" sz="11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171450" marR="0" indent="-171450" fontAlgn="t">
                        <a:buFont typeface="Arial" panose="020B0604020202020204" pitchFamily="34" charset="0"/>
                        <a:buChar char="•"/>
                      </a:pPr>
                      <a:r>
                        <a:rPr lang="en-US" sz="1100">
                          <a:effectLst/>
                          <a:ea typeface="+mn-lt"/>
                          <a:cs typeface="+mn-lt"/>
                        </a:rPr>
                        <a:t>Confirm an AI‐driven </a:t>
                      </a:r>
                      <a:r>
                        <a:rPr lang="en-US" sz="1100" b="1">
                          <a:effectLst/>
                          <a:ea typeface="+mn-lt"/>
                          <a:cs typeface="+mn-lt"/>
                        </a:rPr>
                        <a:t>Agent Assist</a:t>
                      </a:r>
                      <a:r>
                        <a:rPr lang="en-US" sz="1100">
                          <a:effectLst/>
                          <a:ea typeface="+mn-lt"/>
                          <a:cs typeface="+mn-lt"/>
                        </a:rPr>
                        <a:t> that offers real‐time suggestions from a knowledge base</a:t>
                      </a:r>
                    </a:p>
                    <a:p>
                      <a:pPr marL="171450" marR="0" indent="-171450" fontAlgn="t">
                        <a:buFont typeface="Arial" panose="020B0604020202020204" pitchFamily="34" charset="0"/>
                        <a:buChar char="•"/>
                      </a:pPr>
                      <a:r>
                        <a:rPr lang="en-US" sz="1100">
                          <a:effectLst/>
                          <a:ea typeface="+mn-lt"/>
                          <a:cs typeface="+mn-lt"/>
                        </a:rPr>
                        <a:t>KPIs: reduce handle time by 10%, boost agent satisfaction by 1 point on a 1-10 scale</a:t>
                      </a:r>
                    </a:p>
                    <a:p>
                      <a:pPr marL="171450" marR="0" indent="-171450" fontAlgn="t">
                        <a:buFont typeface="Arial" panose="020B0604020202020204" pitchFamily="34" charset="0"/>
                        <a:buChar char="•"/>
                      </a:pPr>
                      <a:r>
                        <a:rPr lang="en-US" sz="1100">
                          <a:effectLst/>
                          <a:ea typeface="+mn-lt"/>
                          <a:cs typeface="+mn-lt"/>
                        </a:rPr>
                        <a:t>Decide on advanced testing (e.g. </a:t>
                      </a:r>
                      <a:r>
                        <a:rPr lang="en-US" sz="1100" b="1">
                          <a:effectLst/>
                          <a:ea typeface="+mn-lt"/>
                          <a:cs typeface="+mn-lt"/>
                        </a:rPr>
                        <a:t>A/B testing</a:t>
                      </a:r>
                      <a:r>
                        <a:rPr lang="en-US" sz="1100">
                          <a:effectLst/>
                          <a:ea typeface="+mn-lt"/>
                          <a:cs typeface="+mn-lt"/>
                        </a:rPr>
                        <a:t>, possible </a:t>
                      </a:r>
                      <a:r>
                        <a:rPr lang="en-US" sz="1100" b="1">
                          <a:effectLst/>
                          <a:ea typeface="+mn-lt"/>
                          <a:cs typeface="+mn-lt"/>
                        </a:rPr>
                        <a:t>red‐teaming</a:t>
                      </a:r>
                      <a:r>
                        <a:rPr lang="en-US" sz="1100">
                          <a:effectLst/>
                          <a:ea typeface="+mn-lt"/>
                          <a:cs typeface="+mn-lt"/>
                        </a:rPr>
                        <a:t>)</a:t>
                      </a:r>
                      <a:endParaRPr lang="en-US" sz="1100">
                        <a:effectLst/>
                        <a:latin typeface="+mn-lt"/>
                        <a:ea typeface="+mn-lt"/>
                        <a:cs typeface="+mn-lt"/>
                      </a:endParaRP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ea typeface="+mn-lt"/>
                          <a:cs typeface="+mn-lt"/>
                        </a:rPr>
                        <a:t>Business/CX Lead</a:t>
                      </a:r>
                      <a:r>
                        <a:rPr lang="en-US" sz="1100">
                          <a:effectLst/>
                          <a:ea typeface="+mn-lt"/>
                          <a:cs typeface="+mn-lt"/>
                        </a:rPr>
                        <a:t>: Sets handle time &amp; satisfaction targets</a:t>
                      </a:r>
                    </a:p>
                    <a:p>
                      <a:pPr marL="171450" marR="0" indent="-171450" fontAlgn="t">
                        <a:buFont typeface="Arial" panose="020B0604020202020204" pitchFamily="34" charset="0"/>
                        <a:buChar char="•"/>
                      </a:pPr>
                      <a:r>
                        <a:rPr lang="en-US" sz="1100" b="1">
                          <a:effectLst/>
                          <a:ea typeface="+mn-lt"/>
                          <a:cs typeface="+mn-lt"/>
                        </a:rPr>
                        <a:t>AI/ML Engineer</a:t>
                      </a:r>
                      <a:r>
                        <a:rPr lang="en-US" sz="1100">
                          <a:effectLst/>
                          <a:ea typeface="+mn-lt"/>
                          <a:cs typeface="+mn-lt"/>
                        </a:rPr>
                        <a:t>: Confirms real‐time feasibility</a:t>
                      </a:r>
                      <a:endParaRPr lang="en-US" sz="1100">
                        <a:effectLst/>
                        <a:latin typeface="+mn-lt"/>
                        <a:ea typeface="+mn-lt"/>
                        <a:cs typeface="+mn-lt"/>
                      </a:endParaRP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ea typeface="+mn-lt"/>
                          <a:cs typeface="+mn-lt"/>
                        </a:rPr>
                        <a:t>Project Overview</a:t>
                      </a:r>
                      <a:r>
                        <a:rPr lang="en-US" sz="1100">
                          <a:effectLst/>
                          <a:ea typeface="+mn-lt"/>
                          <a:cs typeface="+mn-lt"/>
                        </a:rPr>
                        <a:t> (Agent Assist solution, KPI targets, advanced testing approach)</a:t>
                      </a:r>
                      <a:endParaRPr lang="en-US" sz="1100">
                        <a:effectLst/>
                        <a:latin typeface="+mn-lt"/>
                        <a:ea typeface="+mn-lt"/>
                        <a:cs typeface="+mn-lt"/>
                      </a:endParaRPr>
                    </a:p>
                  </a:txBody>
                  <a:tcPr marL="50793" marR="50793" marT="50793" marB="50793" anchor="ctr"/>
                </a:tc>
                <a:extLst>
                  <a:ext uri="{0D108BD9-81ED-4DB2-BD59-A6C34878D82A}">
                    <a16:rowId xmlns:a16="http://schemas.microsoft.com/office/drawing/2014/main" val="3690127680"/>
                  </a:ext>
                </a:extLst>
              </a:tr>
              <a:tr h="939678">
                <a:tc>
                  <a:txBody>
                    <a:bodyPr/>
                    <a:lstStyle/>
                    <a:p>
                      <a:pPr marL="0" marR="0" algn="ctr" fontAlgn="t">
                        <a:buFontTx/>
                      </a:pPr>
                      <a:r>
                        <a:rPr lang="en-US" sz="900" b="1">
                          <a:solidFill>
                            <a:schemeClr val="bg1"/>
                          </a:solidFill>
                          <a:effectLst/>
                          <a:ea typeface="+mn-lt"/>
                          <a:cs typeface="+mn-lt"/>
                        </a:rPr>
                        <a:t>2</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ea typeface="+mn-lt"/>
                          <a:cs typeface="+mn-lt"/>
                        </a:rPr>
                        <a:t>Define Testing Approach</a:t>
                      </a:r>
                      <a:r>
                        <a:rPr lang="en-US" sz="1100">
                          <a:solidFill>
                            <a:schemeClr val="bg1"/>
                          </a:solidFill>
                          <a:effectLst/>
                          <a:ea typeface="+mn-lt"/>
                          <a:cs typeface="+mn-lt"/>
                        </a:rPr>
                        <a:t> (Categories &amp; Methods)</a:t>
                      </a:r>
                      <a:endParaRPr lang="en-US" sz="11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171450" marR="0" indent="-171450" fontAlgn="t">
                        <a:buFont typeface="Arial" panose="020B0604020202020204" pitchFamily="34" charset="0"/>
                        <a:buChar char="•"/>
                      </a:pPr>
                      <a:r>
                        <a:rPr lang="en-US" sz="1100" b="1" dirty="0">
                          <a:effectLst/>
                          <a:ea typeface="+mn-lt"/>
                          <a:cs typeface="+mn-lt"/>
                        </a:rPr>
                        <a:t>Data Quality</a:t>
                      </a:r>
                      <a:r>
                        <a:rPr lang="en-US" sz="1100" dirty="0">
                          <a:effectLst/>
                          <a:ea typeface="+mn-lt"/>
                          <a:cs typeface="+mn-lt"/>
                        </a:rPr>
                        <a:t>: Check transcripts for missing/noisy data</a:t>
                      </a:r>
                    </a:p>
                    <a:p>
                      <a:pPr marL="171450" marR="0" indent="-171450" fontAlgn="t">
                        <a:buFont typeface="Arial" panose="020B0604020202020204" pitchFamily="34" charset="0"/>
                        <a:buChar char="•"/>
                      </a:pPr>
                      <a:r>
                        <a:rPr lang="en-US" sz="1100" b="1" dirty="0">
                          <a:effectLst/>
                          <a:ea typeface="+mn-lt"/>
                          <a:cs typeface="+mn-lt"/>
                        </a:rPr>
                        <a:t>Functional</a:t>
                      </a:r>
                      <a:r>
                        <a:rPr lang="en-US" sz="1100" dirty="0">
                          <a:effectLst/>
                          <a:ea typeface="+mn-lt"/>
                          <a:cs typeface="+mn-lt"/>
                        </a:rPr>
                        <a:t>: Validate knowledge base links are correct</a:t>
                      </a:r>
                    </a:p>
                    <a:p>
                      <a:pPr marL="171450" marR="0" indent="-171450" fontAlgn="t">
                        <a:buFont typeface="Arial" panose="020B0604020202020204" pitchFamily="34" charset="0"/>
                        <a:buChar char="•"/>
                      </a:pPr>
                      <a:r>
                        <a:rPr lang="en-US" sz="1100" b="1" dirty="0">
                          <a:effectLst/>
                          <a:ea typeface="+mn-lt"/>
                          <a:cs typeface="+mn-lt"/>
                        </a:rPr>
                        <a:t>Performance</a:t>
                      </a:r>
                      <a:r>
                        <a:rPr lang="en-US" sz="1100" dirty="0">
                          <a:effectLst/>
                          <a:ea typeface="+mn-lt"/>
                          <a:cs typeface="+mn-lt"/>
                        </a:rPr>
                        <a:t>: Response under 2 seconds</a:t>
                      </a:r>
                    </a:p>
                    <a:p>
                      <a:pPr marL="171450" marR="0" indent="-171450" fontAlgn="t">
                        <a:buFont typeface="Arial" panose="020B0604020202020204" pitchFamily="34" charset="0"/>
                        <a:buChar char="•"/>
                      </a:pPr>
                      <a:r>
                        <a:rPr lang="en-US" sz="1100" b="1" dirty="0">
                          <a:effectLst/>
                          <a:ea typeface="+mn-lt"/>
                          <a:cs typeface="+mn-lt"/>
                        </a:rPr>
                        <a:t>Security/Compliance</a:t>
                      </a:r>
                      <a:r>
                        <a:rPr lang="en-US" sz="1100" dirty="0">
                          <a:effectLst/>
                          <a:ea typeface="+mn-lt"/>
                          <a:cs typeface="+mn-lt"/>
                        </a:rPr>
                        <a:t>: Ensure only authorized roles see customer data</a:t>
                      </a:r>
                    </a:p>
                    <a:p>
                      <a:pPr marL="171450" marR="0" indent="-171450" fontAlgn="t">
                        <a:buFont typeface="Arial" panose="020B0604020202020204" pitchFamily="34" charset="0"/>
                        <a:buChar char="•"/>
                      </a:pPr>
                      <a:r>
                        <a:rPr lang="en-US" sz="1100" b="1" dirty="0">
                          <a:effectLst/>
                          <a:ea typeface="+mn-lt"/>
                          <a:cs typeface="+mn-lt"/>
                        </a:rPr>
                        <a:t>Accuracy/Bias</a:t>
                      </a:r>
                      <a:r>
                        <a:rPr lang="en-US" sz="1100" dirty="0">
                          <a:effectLst/>
                          <a:ea typeface="+mn-lt"/>
                          <a:cs typeface="+mn-lt"/>
                        </a:rPr>
                        <a:t>: Confirm balanced suggestions</a:t>
                      </a:r>
                      <a:endParaRPr lang="en-US" sz="1100" dirty="0">
                        <a:effectLst/>
                        <a:latin typeface="+mn-lt"/>
                        <a:ea typeface="+mn-lt"/>
                        <a:cs typeface="+mn-lt"/>
                      </a:endParaRP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ea typeface="+mn-lt"/>
                          <a:cs typeface="+mn-lt"/>
                        </a:rPr>
                        <a:t>QA Lead</a:t>
                      </a:r>
                      <a:r>
                        <a:rPr lang="en-US" sz="1100">
                          <a:effectLst/>
                          <a:ea typeface="+mn-lt"/>
                          <a:cs typeface="+mn-lt"/>
                        </a:rPr>
                        <a:t>: Drafts categories</a:t>
                      </a:r>
                    </a:p>
                    <a:p>
                      <a:pPr marL="171450" marR="0" indent="-171450" fontAlgn="t">
                        <a:buFont typeface="Arial" panose="020B0604020202020204" pitchFamily="34" charset="0"/>
                        <a:buChar char="•"/>
                      </a:pPr>
                      <a:r>
                        <a:rPr lang="en-US" sz="1100" b="1">
                          <a:effectLst/>
                          <a:ea typeface="+mn-lt"/>
                          <a:cs typeface="+mn-lt"/>
                        </a:rPr>
                        <a:t>AI/ML Engineer</a:t>
                      </a:r>
                      <a:r>
                        <a:rPr lang="en-US" sz="1100">
                          <a:effectLst/>
                          <a:ea typeface="+mn-lt"/>
                          <a:cs typeface="+mn-lt"/>
                        </a:rPr>
                        <a:t>: Ensures feasibility</a:t>
                      </a:r>
                    </a:p>
                    <a:p>
                      <a:pPr marL="171450" marR="0" indent="-171450" fontAlgn="t">
                        <a:buFont typeface="Arial" panose="020B0604020202020204" pitchFamily="34" charset="0"/>
                        <a:buChar char="•"/>
                      </a:pPr>
                      <a:r>
                        <a:rPr lang="en-US" sz="1100" b="1">
                          <a:effectLst/>
                          <a:ea typeface="+mn-lt"/>
                          <a:cs typeface="+mn-lt"/>
                        </a:rPr>
                        <a:t>Compliance Officer</a:t>
                      </a:r>
                      <a:r>
                        <a:rPr lang="en-US" sz="1100">
                          <a:effectLst/>
                          <a:ea typeface="+mn-lt"/>
                          <a:cs typeface="+mn-lt"/>
                        </a:rPr>
                        <a:t>: Monitors regulatory/privacy requirements</a:t>
                      </a:r>
                    </a:p>
                    <a:p>
                      <a:pPr marL="171450" marR="0" indent="-171450" fontAlgn="t">
                        <a:buFont typeface="Arial" panose="020B0604020202020204" pitchFamily="34" charset="0"/>
                        <a:buChar char="•"/>
                      </a:pPr>
                      <a:r>
                        <a:rPr lang="en-US" sz="1100" b="1">
                          <a:effectLst/>
                          <a:ea typeface="+mn-lt"/>
                          <a:cs typeface="+mn-lt"/>
                        </a:rPr>
                        <a:t>User Reps</a:t>
                      </a:r>
                      <a:r>
                        <a:rPr lang="en-US" sz="1100">
                          <a:effectLst/>
                          <a:ea typeface="+mn-lt"/>
                          <a:cs typeface="+mn-lt"/>
                        </a:rPr>
                        <a:t>: Provide user acceptance input</a:t>
                      </a:r>
                      <a:endParaRPr lang="en-US" sz="1100">
                        <a:effectLst/>
                        <a:latin typeface="+mn-lt"/>
                        <a:ea typeface="+mn-lt"/>
                        <a:cs typeface="+mn-lt"/>
                      </a:endParaRP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ea typeface="+mn-lt"/>
                          <a:cs typeface="+mn-lt"/>
                        </a:rPr>
                        <a:t>Test Categories Document</a:t>
                      </a:r>
                      <a:r>
                        <a:rPr lang="en-US" sz="1100">
                          <a:effectLst/>
                          <a:ea typeface="+mn-lt"/>
                          <a:cs typeface="+mn-lt"/>
                        </a:rPr>
                        <a:t> listing data quality, functional, performance, security, accuracy, and user acceptance </a:t>
                      </a:r>
                    </a:p>
                    <a:p>
                      <a:pPr marL="171450" marR="0" indent="-171450" fontAlgn="t">
                        <a:buFont typeface="Arial" panose="020B0604020202020204" pitchFamily="34" charset="0"/>
                        <a:buChar char="•"/>
                      </a:pPr>
                      <a:r>
                        <a:rPr lang="en-US" sz="1100" b="1">
                          <a:effectLst/>
                          <a:ea typeface="+mn-lt"/>
                          <a:cs typeface="+mn-lt"/>
                        </a:rPr>
                        <a:t>Testing Methods Matrix</a:t>
                      </a:r>
                      <a:r>
                        <a:rPr lang="en-US" sz="1100">
                          <a:effectLst/>
                          <a:ea typeface="+mn-lt"/>
                          <a:cs typeface="+mn-lt"/>
                        </a:rPr>
                        <a:t> (e.g. QA scripts, load tests, A/B pilot, optional red‐teaming)</a:t>
                      </a:r>
                      <a:endParaRPr lang="en-US" sz="1100">
                        <a:effectLst/>
                        <a:latin typeface="+mn-lt"/>
                        <a:ea typeface="+mn-lt"/>
                        <a:cs typeface="+mn-lt"/>
                      </a:endParaRPr>
                    </a:p>
                  </a:txBody>
                  <a:tcPr marL="50793" marR="50793" marT="50793" marB="50793" anchor="ctr"/>
                </a:tc>
                <a:extLst>
                  <a:ext uri="{0D108BD9-81ED-4DB2-BD59-A6C34878D82A}">
                    <a16:rowId xmlns:a16="http://schemas.microsoft.com/office/drawing/2014/main" val="3399800088"/>
                  </a:ext>
                </a:extLst>
              </a:tr>
              <a:tr h="1107296">
                <a:tc>
                  <a:txBody>
                    <a:bodyPr/>
                    <a:lstStyle/>
                    <a:p>
                      <a:pPr marL="0" marR="0" algn="ctr" fontAlgn="t">
                        <a:buFontTx/>
                      </a:pPr>
                      <a:r>
                        <a:rPr lang="en-US" sz="900" b="1">
                          <a:solidFill>
                            <a:schemeClr val="bg1"/>
                          </a:solidFill>
                          <a:effectLst/>
                          <a:ea typeface="+mn-lt"/>
                          <a:cs typeface="+mn-lt"/>
                        </a:rPr>
                        <a:t>3</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ea typeface="+mn-lt"/>
                          <a:cs typeface="+mn-lt"/>
                        </a:rPr>
                        <a:t>Set Success Criteria &amp; Prepare Data</a:t>
                      </a:r>
                      <a:endParaRPr lang="en-US" sz="11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171450" marR="0" indent="-171450" fontAlgn="t">
                        <a:buFont typeface="Arial" panose="020B0604020202020204" pitchFamily="34" charset="0"/>
                        <a:buChar char="•"/>
                      </a:pPr>
                      <a:r>
                        <a:rPr lang="en-US" sz="1100">
                          <a:effectLst/>
                          <a:ea typeface="+mn-lt"/>
                          <a:cs typeface="+mn-lt"/>
                        </a:rPr>
                        <a:t>Define </a:t>
                      </a:r>
                      <a:r>
                        <a:rPr lang="en-US" sz="1100" b="1">
                          <a:effectLst/>
                          <a:ea typeface="+mn-lt"/>
                          <a:cs typeface="+mn-lt"/>
                        </a:rPr>
                        <a:t>success thresholds</a:t>
                      </a:r>
                      <a:r>
                        <a:rPr lang="en-US" sz="1100">
                          <a:effectLst/>
                          <a:ea typeface="+mn-lt"/>
                          <a:cs typeface="+mn-lt"/>
                        </a:rPr>
                        <a:t> (≥85% of suggestions marked “helpful” by agents)</a:t>
                      </a:r>
                    </a:p>
                    <a:p>
                      <a:pPr marL="171450" marR="0" indent="-171450" fontAlgn="t">
                        <a:buFont typeface="Arial" panose="020B0604020202020204" pitchFamily="34" charset="0"/>
                        <a:buChar char="•"/>
                      </a:pPr>
                      <a:r>
                        <a:rPr lang="en-US" sz="1100">
                          <a:effectLst/>
                          <a:ea typeface="+mn-lt"/>
                          <a:cs typeface="+mn-lt"/>
                        </a:rPr>
                        <a:t>Target a </a:t>
                      </a:r>
                      <a:r>
                        <a:rPr lang="en-US" sz="1100" b="1">
                          <a:effectLst/>
                          <a:ea typeface="+mn-lt"/>
                          <a:cs typeface="+mn-lt"/>
                        </a:rPr>
                        <a:t>10% handle time</a:t>
                      </a:r>
                      <a:r>
                        <a:rPr lang="en-US" sz="1100">
                          <a:effectLst/>
                          <a:ea typeface="+mn-lt"/>
                          <a:cs typeface="+mn-lt"/>
                        </a:rPr>
                        <a:t> reduction vs. baseline after 4 weeks</a:t>
                      </a:r>
                    </a:p>
                    <a:p>
                      <a:pPr marL="171450" marR="0" indent="-171450" fontAlgn="t">
                        <a:buFont typeface="Arial" panose="020B0604020202020204" pitchFamily="34" charset="0"/>
                        <a:buChar char="•"/>
                      </a:pPr>
                      <a:r>
                        <a:rPr lang="en-US" sz="1100">
                          <a:effectLst/>
                          <a:ea typeface="+mn-lt"/>
                          <a:cs typeface="+mn-lt"/>
                        </a:rPr>
                        <a:t>Prepare </a:t>
                      </a:r>
                      <a:r>
                        <a:rPr lang="en-US" sz="1100" b="1">
                          <a:effectLst/>
                          <a:ea typeface="+mn-lt"/>
                          <a:cs typeface="+mn-lt"/>
                        </a:rPr>
                        <a:t>test data</a:t>
                      </a:r>
                      <a:r>
                        <a:rPr lang="en-US" sz="1100">
                          <a:effectLst/>
                          <a:ea typeface="+mn-lt"/>
                          <a:cs typeface="+mn-lt"/>
                        </a:rPr>
                        <a:t>: sample transcripts covering routine calls, tricky claims, edge cases</a:t>
                      </a:r>
                    </a:p>
                    <a:p>
                      <a:pPr marL="171450" marR="0" indent="-171450" fontAlgn="t">
                        <a:buFont typeface="Arial" panose="020B0604020202020204" pitchFamily="34" charset="0"/>
                        <a:buChar char="•"/>
                      </a:pPr>
                      <a:r>
                        <a:rPr lang="en-US" sz="1100">
                          <a:effectLst/>
                          <a:ea typeface="+mn-lt"/>
                          <a:cs typeface="+mn-lt"/>
                        </a:rPr>
                        <a:t>Set up a </a:t>
                      </a:r>
                      <a:r>
                        <a:rPr lang="en-US" sz="1100" b="1">
                          <a:effectLst/>
                          <a:ea typeface="+mn-lt"/>
                          <a:cs typeface="+mn-lt"/>
                        </a:rPr>
                        <a:t>staging environment</a:t>
                      </a:r>
                      <a:r>
                        <a:rPr lang="en-US" sz="1100">
                          <a:effectLst/>
                          <a:ea typeface="+mn-lt"/>
                          <a:cs typeface="+mn-lt"/>
                        </a:rPr>
                        <a:t> mirroring real calls</a:t>
                      </a:r>
                      <a:endParaRPr lang="en-US" sz="1100">
                        <a:effectLst/>
                        <a:latin typeface="+mn-lt"/>
                        <a:ea typeface="+mn-lt"/>
                        <a:cs typeface="+mn-lt"/>
                      </a:endParaRP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ea typeface="+mn-lt"/>
                          <a:cs typeface="+mn-lt"/>
                        </a:rPr>
                        <a:t>Business/CX Lead</a:t>
                      </a:r>
                      <a:r>
                        <a:rPr lang="en-US" sz="1100">
                          <a:effectLst/>
                          <a:ea typeface="+mn-lt"/>
                          <a:cs typeface="+mn-lt"/>
                        </a:rPr>
                        <a:t>: Aligns metrics with overall goals</a:t>
                      </a:r>
                    </a:p>
                    <a:p>
                      <a:pPr marL="171450" marR="0" indent="-171450" fontAlgn="t">
                        <a:buFont typeface="Arial" panose="020B0604020202020204" pitchFamily="34" charset="0"/>
                        <a:buChar char="•"/>
                      </a:pPr>
                      <a:r>
                        <a:rPr lang="en-US" sz="1100" b="1">
                          <a:effectLst/>
                          <a:ea typeface="+mn-lt"/>
                          <a:cs typeface="+mn-lt"/>
                        </a:rPr>
                        <a:t>AI/ML Engineer</a:t>
                      </a:r>
                      <a:r>
                        <a:rPr lang="en-US" sz="1100">
                          <a:effectLst/>
                          <a:ea typeface="+mn-lt"/>
                          <a:cs typeface="+mn-lt"/>
                        </a:rPr>
                        <a:t>: Confirms accuracy/performance thresholds</a:t>
                      </a:r>
                    </a:p>
                    <a:p>
                      <a:pPr marL="171450" marR="0" indent="-171450" fontAlgn="t">
                        <a:buFont typeface="Arial" panose="020B0604020202020204" pitchFamily="34" charset="0"/>
                        <a:buChar char="•"/>
                      </a:pPr>
                      <a:r>
                        <a:rPr lang="en-US" sz="1100" b="1">
                          <a:effectLst/>
                          <a:ea typeface="+mn-lt"/>
                          <a:cs typeface="+mn-lt"/>
                        </a:rPr>
                        <a:t>Data/IT Specialist</a:t>
                      </a:r>
                      <a:r>
                        <a:rPr lang="en-US" sz="1100">
                          <a:effectLst/>
                          <a:ea typeface="+mn-lt"/>
                          <a:cs typeface="+mn-lt"/>
                        </a:rPr>
                        <a:t>: Creates staging environment, ensures data coverage</a:t>
                      </a:r>
                      <a:endParaRPr lang="en-US" sz="1100">
                        <a:effectLst/>
                        <a:latin typeface="+mn-lt"/>
                        <a:ea typeface="+mn-lt"/>
                        <a:cs typeface="+mn-lt"/>
                      </a:endParaRP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ea typeface="+mn-lt"/>
                          <a:cs typeface="+mn-lt"/>
                        </a:rPr>
                        <a:t>Testing Criteria Document</a:t>
                      </a:r>
                      <a:r>
                        <a:rPr lang="en-US" sz="1100">
                          <a:effectLst/>
                          <a:ea typeface="+mn-lt"/>
                          <a:cs typeface="+mn-lt"/>
                        </a:rPr>
                        <a:t> (85% helpful suggestions, &lt;2s latency, etc.)</a:t>
                      </a:r>
                    </a:p>
                    <a:p>
                      <a:pPr marL="171450" marR="0" indent="-171450" fontAlgn="t">
                        <a:buFont typeface="Arial" panose="020B0604020202020204" pitchFamily="34" charset="0"/>
                        <a:buChar char="•"/>
                      </a:pPr>
                      <a:r>
                        <a:rPr lang="en-US" sz="1100" b="1">
                          <a:effectLst/>
                          <a:ea typeface="+mn-lt"/>
                          <a:cs typeface="+mn-lt"/>
                        </a:rPr>
                        <a:t>Test Environment Ready</a:t>
                      </a:r>
                      <a:r>
                        <a:rPr lang="en-US" sz="1100">
                          <a:effectLst/>
                          <a:ea typeface="+mn-lt"/>
                          <a:cs typeface="+mn-lt"/>
                        </a:rPr>
                        <a:t> with anonymized transcripts, realistic traffic simulation</a:t>
                      </a:r>
                      <a:endParaRPr lang="en-US" sz="1100">
                        <a:effectLst/>
                        <a:latin typeface="+mn-lt"/>
                        <a:ea typeface="+mn-lt"/>
                        <a:cs typeface="+mn-lt"/>
                      </a:endParaRPr>
                    </a:p>
                  </a:txBody>
                  <a:tcPr marL="50793" marR="50793" marT="50793" marB="50793" anchor="ctr"/>
                </a:tc>
                <a:extLst>
                  <a:ext uri="{0D108BD9-81ED-4DB2-BD59-A6C34878D82A}">
                    <a16:rowId xmlns:a16="http://schemas.microsoft.com/office/drawing/2014/main" val="3772127168"/>
                  </a:ext>
                </a:extLst>
              </a:tr>
              <a:tr h="939678">
                <a:tc>
                  <a:txBody>
                    <a:bodyPr/>
                    <a:lstStyle/>
                    <a:p>
                      <a:pPr marL="0" marR="0" algn="ctr" fontAlgn="t">
                        <a:buFontTx/>
                      </a:pPr>
                      <a:r>
                        <a:rPr lang="en-US" sz="900" b="1">
                          <a:solidFill>
                            <a:schemeClr val="bg1"/>
                          </a:solidFill>
                          <a:effectLst/>
                          <a:ea typeface="+mn-lt"/>
                          <a:cs typeface="+mn-lt"/>
                        </a:rPr>
                        <a:t>4</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ea typeface="+mn-lt"/>
                          <a:cs typeface="+mn-lt"/>
                        </a:rPr>
                        <a:t>Execute Tests &amp; Document Findings</a:t>
                      </a:r>
                      <a:endParaRPr lang="en-US" sz="11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171450" marR="0" indent="-171450" fontAlgn="t">
                        <a:buFont typeface="Arial" panose="020B0604020202020204" pitchFamily="34" charset="0"/>
                        <a:buChar char="•"/>
                      </a:pPr>
                      <a:r>
                        <a:rPr lang="en-US" sz="1100">
                          <a:effectLst/>
                          <a:ea typeface="+mn-lt"/>
                          <a:cs typeface="+mn-lt"/>
                        </a:rPr>
                        <a:t>Run </a:t>
                      </a:r>
                      <a:r>
                        <a:rPr lang="en-US" sz="1100" b="1">
                          <a:effectLst/>
                          <a:ea typeface="+mn-lt"/>
                          <a:cs typeface="+mn-lt"/>
                        </a:rPr>
                        <a:t>QA/QC scripts</a:t>
                      </a:r>
                      <a:r>
                        <a:rPr lang="en-US" sz="1100">
                          <a:effectLst/>
                          <a:ea typeface="+mn-lt"/>
                          <a:cs typeface="+mn-lt"/>
                        </a:rPr>
                        <a:t> to ensure data integrity</a:t>
                      </a:r>
                    </a:p>
                    <a:p>
                      <a:pPr marL="171450" marR="0" indent="-171450" fontAlgn="t">
                        <a:buFont typeface="Arial" panose="020B0604020202020204" pitchFamily="34" charset="0"/>
                        <a:buChar char="•"/>
                      </a:pPr>
                      <a:r>
                        <a:rPr lang="en-US" sz="1100">
                          <a:effectLst/>
                          <a:ea typeface="+mn-lt"/>
                          <a:cs typeface="+mn-lt"/>
                        </a:rPr>
                        <a:t>Launch </a:t>
                      </a:r>
                      <a:r>
                        <a:rPr lang="en-US" sz="1100" b="1">
                          <a:effectLst/>
                          <a:ea typeface="+mn-lt"/>
                          <a:cs typeface="+mn-lt"/>
                        </a:rPr>
                        <a:t>A/B test</a:t>
                      </a:r>
                      <a:r>
                        <a:rPr lang="en-US" sz="1100">
                          <a:effectLst/>
                          <a:ea typeface="+mn-lt"/>
                          <a:cs typeface="+mn-lt"/>
                        </a:rPr>
                        <a:t>: 10 agents use Agent Assist, 10 remain as control</a:t>
                      </a:r>
                    </a:p>
                    <a:p>
                      <a:pPr marL="171450" marR="0" indent="-171450" fontAlgn="t">
                        <a:buFont typeface="Arial" panose="020B0604020202020204" pitchFamily="34" charset="0"/>
                        <a:buChar char="•"/>
                      </a:pPr>
                      <a:r>
                        <a:rPr lang="en-US" sz="1100" b="1">
                          <a:effectLst/>
                          <a:ea typeface="+mn-lt"/>
                          <a:cs typeface="+mn-lt"/>
                        </a:rPr>
                        <a:t>Load test</a:t>
                      </a:r>
                      <a:r>
                        <a:rPr lang="en-US" sz="1100">
                          <a:effectLst/>
                          <a:ea typeface="+mn-lt"/>
                          <a:cs typeface="+mn-lt"/>
                        </a:rPr>
                        <a:t> simulating 50 concurrent calls</a:t>
                      </a:r>
                    </a:p>
                    <a:p>
                      <a:pPr marL="171450" marR="0" indent="-171450" fontAlgn="t">
                        <a:buFont typeface="Arial" panose="020B0604020202020204" pitchFamily="34" charset="0"/>
                        <a:buChar char="•"/>
                      </a:pPr>
                      <a:r>
                        <a:rPr lang="en-US" sz="1100" b="1">
                          <a:effectLst/>
                          <a:ea typeface="+mn-lt"/>
                          <a:cs typeface="+mn-lt"/>
                        </a:rPr>
                        <a:t>Log</a:t>
                      </a:r>
                      <a:r>
                        <a:rPr lang="en-US" sz="1100">
                          <a:effectLst/>
                          <a:ea typeface="+mn-lt"/>
                          <a:cs typeface="+mn-lt"/>
                        </a:rPr>
                        <a:t> pass/fail, anomalies, user feedback</a:t>
                      </a:r>
                    </a:p>
                    <a:p>
                      <a:pPr marL="171450" marR="0" indent="-171450" fontAlgn="t">
                        <a:buFont typeface="Arial" panose="020B0604020202020204" pitchFamily="34" charset="0"/>
                        <a:buChar char="•"/>
                      </a:pPr>
                      <a:r>
                        <a:rPr lang="en-US" sz="1100">
                          <a:effectLst/>
                          <a:ea typeface="+mn-lt"/>
                          <a:cs typeface="+mn-lt"/>
                        </a:rPr>
                        <a:t>If advanced, do </a:t>
                      </a:r>
                      <a:r>
                        <a:rPr lang="en-US" sz="1100" b="1">
                          <a:effectLst/>
                          <a:ea typeface="+mn-lt"/>
                          <a:cs typeface="+mn-lt"/>
                        </a:rPr>
                        <a:t>red‐teaming</a:t>
                      </a:r>
                      <a:r>
                        <a:rPr lang="en-US" sz="1100">
                          <a:effectLst/>
                          <a:ea typeface="+mn-lt"/>
                          <a:cs typeface="+mn-lt"/>
                        </a:rPr>
                        <a:t> for security or compliance concerns</a:t>
                      </a:r>
                      <a:endParaRPr lang="en-US" sz="1100">
                        <a:effectLst/>
                        <a:latin typeface="+mn-lt"/>
                        <a:ea typeface="+mn-lt"/>
                        <a:cs typeface="+mn-lt"/>
                      </a:endParaRP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ea typeface="+mn-lt"/>
                          <a:cs typeface="+mn-lt"/>
                        </a:rPr>
                        <a:t>QA Lead</a:t>
                      </a:r>
                      <a:r>
                        <a:rPr lang="en-US" sz="1100">
                          <a:effectLst/>
                          <a:ea typeface="+mn-lt"/>
                          <a:cs typeface="+mn-lt"/>
                        </a:rPr>
                        <a:t>: Coordinates test cycles, logs defects</a:t>
                      </a:r>
                    </a:p>
                    <a:p>
                      <a:pPr marL="171450" marR="0" indent="-171450" fontAlgn="t">
                        <a:buFont typeface="Arial" panose="020B0604020202020204" pitchFamily="34" charset="0"/>
                        <a:buChar char="•"/>
                      </a:pPr>
                      <a:r>
                        <a:rPr lang="en-US" sz="1100" b="1">
                          <a:effectLst/>
                          <a:ea typeface="+mn-lt"/>
                          <a:cs typeface="+mn-lt"/>
                        </a:rPr>
                        <a:t>AI/ML Engineer</a:t>
                      </a:r>
                      <a:r>
                        <a:rPr lang="en-US" sz="1100">
                          <a:effectLst/>
                          <a:ea typeface="+mn-lt"/>
                          <a:cs typeface="+mn-lt"/>
                        </a:rPr>
                        <a:t>: Investigates performance/accuracy dips</a:t>
                      </a:r>
                    </a:p>
                    <a:p>
                      <a:pPr marL="171450" marR="0" indent="-171450" fontAlgn="t">
                        <a:buFont typeface="Arial" panose="020B0604020202020204" pitchFamily="34" charset="0"/>
                        <a:buChar char="•"/>
                      </a:pPr>
                      <a:r>
                        <a:rPr lang="en-US" sz="1100" b="1">
                          <a:effectLst/>
                          <a:ea typeface="+mn-lt"/>
                          <a:cs typeface="+mn-lt"/>
                        </a:rPr>
                        <a:t>User Reps</a:t>
                      </a:r>
                      <a:r>
                        <a:rPr lang="en-US" sz="1100">
                          <a:effectLst/>
                          <a:ea typeface="+mn-lt"/>
                          <a:cs typeface="+mn-lt"/>
                        </a:rPr>
                        <a:t>: Participate in pilot (A/B group)</a:t>
                      </a:r>
                      <a:endParaRPr lang="en-US" sz="1100">
                        <a:effectLst/>
                        <a:latin typeface="+mn-lt"/>
                        <a:ea typeface="+mn-lt"/>
                        <a:cs typeface="+mn-lt"/>
                      </a:endParaRP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ea typeface="+mn-lt"/>
                          <a:cs typeface="+mn-lt"/>
                        </a:rPr>
                        <a:t>Test Execution Logs</a:t>
                      </a:r>
                      <a:r>
                        <a:rPr lang="en-US" sz="1100">
                          <a:effectLst/>
                          <a:ea typeface="+mn-lt"/>
                          <a:cs typeface="+mn-lt"/>
                        </a:rPr>
                        <a:t> (defects, pass/fail)</a:t>
                      </a:r>
                    </a:p>
                    <a:p>
                      <a:pPr marL="171450" marR="0" indent="-171450" fontAlgn="t">
                        <a:buFont typeface="Arial" panose="020B0604020202020204" pitchFamily="34" charset="0"/>
                        <a:buChar char="•"/>
                      </a:pPr>
                      <a:r>
                        <a:rPr lang="en-US" sz="1100" b="1">
                          <a:effectLst/>
                          <a:ea typeface="+mn-lt"/>
                          <a:cs typeface="+mn-lt"/>
                        </a:rPr>
                        <a:t>A/B Results</a:t>
                      </a:r>
                      <a:r>
                        <a:rPr lang="en-US" sz="1100">
                          <a:effectLst/>
                          <a:ea typeface="+mn-lt"/>
                          <a:cs typeface="+mn-lt"/>
                        </a:rPr>
                        <a:t> (handle time comparison, agent feedback)</a:t>
                      </a:r>
                    </a:p>
                    <a:p>
                      <a:pPr marL="171450" marR="0" indent="-171450" fontAlgn="t">
                        <a:buFont typeface="Arial" panose="020B0604020202020204" pitchFamily="34" charset="0"/>
                        <a:buChar char="•"/>
                      </a:pPr>
                      <a:r>
                        <a:rPr lang="en-US" sz="1100" b="1">
                          <a:effectLst/>
                          <a:ea typeface="+mn-lt"/>
                          <a:cs typeface="+mn-lt"/>
                        </a:rPr>
                        <a:t>Performance Data</a:t>
                      </a:r>
                      <a:r>
                        <a:rPr lang="en-US" sz="1100">
                          <a:effectLst/>
                          <a:ea typeface="+mn-lt"/>
                          <a:cs typeface="+mn-lt"/>
                        </a:rPr>
                        <a:t> (peak concurrency tests)</a:t>
                      </a:r>
                      <a:endParaRPr lang="en-US" sz="1100">
                        <a:effectLst/>
                        <a:latin typeface="+mn-lt"/>
                        <a:ea typeface="+mn-lt"/>
                        <a:cs typeface="+mn-lt"/>
                      </a:endParaRPr>
                    </a:p>
                  </a:txBody>
                  <a:tcPr marL="50793" marR="50793" marT="50793" marB="50793" anchor="ctr"/>
                </a:tc>
                <a:extLst>
                  <a:ext uri="{0D108BD9-81ED-4DB2-BD59-A6C34878D82A}">
                    <a16:rowId xmlns:a16="http://schemas.microsoft.com/office/drawing/2014/main" val="2799322614"/>
                  </a:ext>
                </a:extLst>
              </a:tr>
              <a:tr h="939678">
                <a:tc>
                  <a:txBody>
                    <a:bodyPr/>
                    <a:lstStyle/>
                    <a:p>
                      <a:pPr marL="0" marR="0" algn="ctr" fontAlgn="t">
                        <a:buFontTx/>
                      </a:pPr>
                      <a:r>
                        <a:rPr lang="en-US" sz="900" b="1">
                          <a:solidFill>
                            <a:schemeClr val="bg1"/>
                          </a:solidFill>
                          <a:effectLst/>
                          <a:ea typeface="+mn-lt"/>
                          <a:cs typeface="+mn-lt"/>
                        </a:rPr>
                        <a:t>5</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ea typeface="+mn-lt"/>
                          <a:cs typeface="+mn-lt"/>
                        </a:rPr>
                        <a:t>Evaluate, Refine &amp; Decide Next Steps</a:t>
                      </a:r>
                      <a:endParaRPr lang="en-US" sz="11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171450" marR="0" indent="-171450" fontAlgn="t">
                        <a:buFont typeface="Arial" panose="020B0604020202020204" pitchFamily="34" charset="0"/>
                        <a:buChar char="•"/>
                      </a:pPr>
                      <a:r>
                        <a:rPr lang="en-US" sz="1100">
                          <a:effectLst/>
                          <a:ea typeface="+mn-lt"/>
                          <a:cs typeface="+mn-lt"/>
                        </a:rPr>
                        <a:t>Compare </a:t>
                      </a:r>
                      <a:r>
                        <a:rPr lang="en-US" sz="1100" b="1">
                          <a:effectLst/>
                          <a:ea typeface="+mn-lt"/>
                          <a:cs typeface="+mn-lt"/>
                        </a:rPr>
                        <a:t>handle time reduction</a:t>
                      </a:r>
                      <a:r>
                        <a:rPr lang="en-US" sz="1100">
                          <a:effectLst/>
                          <a:ea typeface="+mn-lt"/>
                          <a:cs typeface="+mn-lt"/>
                        </a:rPr>
                        <a:t> and </a:t>
                      </a:r>
                      <a:r>
                        <a:rPr lang="en-US" sz="1100" b="1">
                          <a:effectLst/>
                          <a:ea typeface="+mn-lt"/>
                          <a:cs typeface="+mn-lt"/>
                        </a:rPr>
                        <a:t>agent satisfaction</a:t>
                      </a:r>
                      <a:r>
                        <a:rPr lang="en-US" sz="1100">
                          <a:effectLst/>
                          <a:ea typeface="+mn-lt"/>
                          <a:cs typeface="+mn-lt"/>
                        </a:rPr>
                        <a:t> to target thresholds</a:t>
                      </a:r>
                    </a:p>
                    <a:p>
                      <a:pPr marL="171450" marR="0" indent="-171450" fontAlgn="t">
                        <a:buFont typeface="Arial" panose="020B0604020202020204" pitchFamily="34" charset="0"/>
                        <a:buChar char="•"/>
                      </a:pPr>
                      <a:r>
                        <a:rPr lang="en-US" sz="1100">
                          <a:effectLst/>
                          <a:ea typeface="+mn-lt"/>
                          <a:cs typeface="+mn-lt"/>
                        </a:rPr>
                        <a:t>If performance is sub‐optimal, </a:t>
                      </a:r>
                      <a:r>
                        <a:rPr lang="en-US" sz="1100" b="1">
                          <a:effectLst/>
                          <a:ea typeface="+mn-lt"/>
                          <a:cs typeface="+mn-lt"/>
                        </a:rPr>
                        <a:t>tune the model</a:t>
                      </a:r>
                      <a:r>
                        <a:rPr lang="en-US" sz="1100">
                          <a:effectLst/>
                          <a:ea typeface="+mn-lt"/>
                          <a:cs typeface="+mn-lt"/>
                        </a:rPr>
                        <a:t> and retest</a:t>
                      </a:r>
                    </a:p>
                    <a:p>
                      <a:pPr marL="171450" marR="0" indent="-171450" fontAlgn="t">
                        <a:buFont typeface="Arial" panose="020B0604020202020204" pitchFamily="34" charset="0"/>
                        <a:buChar char="•"/>
                      </a:pPr>
                      <a:r>
                        <a:rPr lang="en-US" sz="1100">
                          <a:effectLst/>
                          <a:ea typeface="+mn-lt"/>
                          <a:cs typeface="+mn-lt"/>
                        </a:rPr>
                        <a:t>Summarize outcomes in a </a:t>
                      </a:r>
                      <a:r>
                        <a:rPr lang="en-US" sz="1100" b="1">
                          <a:effectLst/>
                          <a:ea typeface="+mn-lt"/>
                          <a:cs typeface="+mn-lt"/>
                        </a:rPr>
                        <a:t>Testing Summary Report</a:t>
                      </a:r>
                      <a:endParaRPr lang="en-US" sz="1100">
                        <a:effectLst/>
                        <a:ea typeface="+mn-lt"/>
                        <a:cs typeface="+mn-lt"/>
                      </a:endParaRPr>
                    </a:p>
                    <a:p>
                      <a:pPr marL="171450" marR="0" indent="-171450" fontAlgn="t">
                        <a:buFont typeface="Arial" panose="020B0604020202020204" pitchFamily="34" charset="0"/>
                        <a:buChar char="•"/>
                      </a:pPr>
                      <a:r>
                        <a:rPr lang="en-US" sz="1100" b="1">
                          <a:effectLst/>
                          <a:ea typeface="+mn-lt"/>
                          <a:cs typeface="+mn-lt"/>
                        </a:rPr>
                        <a:t>Go/No‐Go</a:t>
                      </a:r>
                      <a:r>
                        <a:rPr lang="en-US" sz="1100">
                          <a:effectLst/>
                          <a:ea typeface="+mn-lt"/>
                          <a:cs typeface="+mn-lt"/>
                        </a:rPr>
                        <a:t> decision by AI Steering Committee for full rollout</a:t>
                      </a:r>
                      <a:endParaRPr lang="en-US" sz="1100">
                        <a:effectLst/>
                        <a:latin typeface="+mn-lt"/>
                        <a:ea typeface="+mn-lt"/>
                        <a:cs typeface="+mn-lt"/>
                      </a:endParaRP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ea typeface="+mn-lt"/>
                          <a:cs typeface="+mn-lt"/>
                        </a:rPr>
                        <a:t>QA Lead</a:t>
                      </a:r>
                      <a:r>
                        <a:rPr lang="en-US" sz="1100">
                          <a:effectLst/>
                          <a:ea typeface="+mn-lt"/>
                          <a:cs typeface="+mn-lt"/>
                        </a:rPr>
                        <a:t>: Prepares final test report</a:t>
                      </a:r>
                    </a:p>
                    <a:p>
                      <a:pPr marL="171450" marR="0" indent="-171450" fontAlgn="t">
                        <a:buFont typeface="Arial" panose="020B0604020202020204" pitchFamily="34" charset="0"/>
                        <a:buChar char="•"/>
                      </a:pPr>
                      <a:r>
                        <a:rPr lang="en-US" sz="1100" b="1">
                          <a:effectLst/>
                          <a:ea typeface="+mn-lt"/>
                          <a:cs typeface="+mn-lt"/>
                        </a:rPr>
                        <a:t>Business/CX Lead</a:t>
                      </a:r>
                      <a:r>
                        <a:rPr lang="en-US" sz="1100">
                          <a:effectLst/>
                          <a:ea typeface="+mn-lt"/>
                          <a:cs typeface="+mn-lt"/>
                        </a:rPr>
                        <a:t>: Leads go/no-go discussion</a:t>
                      </a:r>
                    </a:p>
                    <a:p>
                      <a:pPr marL="171450" marR="0" indent="-171450" fontAlgn="t">
                        <a:buFont typeface="Arial" panose="020B0604020202020204" pitchFamily="34" charset="0"/>
                        <a:buChar char="•"/>
                      </a:pPr>
                      <a:r>
                        <a:rPr lang="en-US" sz="1100" b="1">
                          <a:effectLst/>
                          <a:ea typeface="+mn-lt"/>
                          <a:cs typeface="+mn-lt"/>
                        </a:rPr>
                        <a:t>AI Steering Committee</a:t>
                      </a:r>
                      <a:r>
                        <a:rPr lang="en-US" sz="1100">
                          <a:effectLst/>
                          <a:ea typeface="+mn-lt"/>
                          <a:cs typeface="+mn-lt"/>
                        </a:rPr>
                        <a:t>: Decides production readiness</a:t>
                      </a:r>
                      <a:endParaRPr lang="en-US" sz="1100">
                        <a:effectLst/>
                        <a:latin typeface="+mn-lt"/>
                        <a:ea typeface="+mn-lt"/>
                        <a:cs typeface="+mn-lt"/>
                      </a:endParaRPr>
                    </a:p>
                  </a:txBody>
                  <a:tcPr marL="50793" marR="50793" marT="50793" marB="50793" anchor="ctr"/>
                </a:tc>
                <a:tc>
                  <a:txBody>
                    <a:bodyPr/>
                    <a:lstStyle/>
                    <a:p>
                      <a:pPr marL="171450" marR="0" indent="-171450" fontAlgn="t">
                        <a:buFont typeface="Arial" panose="020B0604020202020204" pitchFamily="34" charset="0"/>
                        <a:buChar char="•"/>
                      </a:pPr>
                      <a:r>
                        <a:rPr lang="en-US" sz="1100" b="1" dirty="0">
                          <a:effectLst/>
                          <a:ea typeface="+mn-lt"/>
                          <a:cs typeface="+mn-lt"/>
                        </a:rPr>
                        <a:t>Testing Summary Report</a:t>
                      </a:r>
                      <a:r>
                        <a:rPr lang="en-US" sz="1100" dirty="0">
                          <a:effectLst/>
                          <a:ea typeface="+mn-lt"/>
                          <a:cs typeface="+mn-lt"/>
                        </a:rPr>
                        <a:t> (did we meet 10% handle time reduction and 85% helpful suggestion rate?)</a:t>
                      </a:r>
                    </a:p>
                    <a:p>
                      <a:pPr marL="171450" marR="0" indent="-171450" fontAlgn="t">
                        <a:buFont typeface="Arial" panose="020B0604020202020204" pitchFamily="34" charset="0"/>
                        <a:buChar char="•"/>
                      </a:pPr>
                      <a:r>
                        <a:rPr lang="en-US" sz="1100" b="1" dirty="0">
                          <a:effectLst/>
                          <a:ea typeface="+mn-lt"/>
                          <a:cs typeface="+mn-lt"/>
                        </a:rPr>
                        <a:t>Go/No‐Go Decision</a:t>
                      </a:r>
                      <a:r>
                        <a:rPr lang="en-US" sz="1100" dirty="0">
                          <a:effectLst/>
                          <a:ea typeface="+mn-lt"/>
                          <a:cs typeface="+mn-lt"/>
                        </a:rPr>
                        <a:t> for broader deployment or further iteration</a:t>
                      </a:r>
                      <a:endParaRPr lang="en-US" sz="1100" dirty="0">
                        <a:effectLst/>
                        <a:latin typeface="+mn-lt"/>
                        <a:ea typeface="+mn-lt"/>
                        <a:cs typeface="+mn-lt"/>
                      </a:endParaRPr>
                    </a:p>
                  </a:txBody>
                  <a:tcPr marL="50793" marR="50793" marT="50793" marB="50793" anchor="ctr"/>
                </a:tc>
                <a:extLst>
                  <a:ext uri="{0D108BD9-81ED-4DB2-BD59-A6C34878D82A}">
                    <a16:rowId xmlns:a16="http://schemas.microsoft.com/office/drawing/2014/main" val="3993307107"/>
                  </a:ext>
                </a:extLst>
              </a:tr>
            </a:tbl>
          </a:graphicData>
        </a:graphic>
      </p:graphicFrame>
    </p:spTree>
    <p:extLst>
      <p:ext uri="{BB962C8B-B14F-4D97-AF65-F5344CB8AC3E}">
        <p14:creationId xmlns:p14="http://schemas.microsoft.com/office/powerpoint/2010/main" val="63664644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B9D24-B5EB-7AB2-29C8-7F972481DE20}"/>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26B887E9-438E-CEFF-DB5A-1FE0AA58A8E6}"/>
              </a:ext>
            </a:extLst>
          </p:cNvPr>
          <p:cNvSpPr>
            <a:spLocks noGrp="1"/>
          </p:cNvSpPr>
          <p:nvPr>
            <p:ph type="title"/>
          </p:nvPr>
        </p:nvSpPr>
        <p:spPr>
          <a:xfrm>
            <a:off x="383429" y="322282"/>
            <a:ext cx="10774188" cy="503971"/>
          </a:xfrm>
        </p:spPr>
        <p:txBody>
          <a:bodyPr/>
          <a:lstStyle/>
          <a:p>
            <a:pPr defTabSz="914309"/>
            <a:r>
              <a:rPr lang="en-US" sz="3200">
                <a:solidFill>
                  <a:schemeClr val="accent1"/>
                </a:solidFill>
              </a:rPr>
              <a:t>Completed example (continued): Agent Assist</a:t>
            </a:r>
          </a:p>
        </p:txBody>
      </p:sp>
      <p:sp>
        <p:nvSpPr>
          <p:cNvPr id="9" name="TextBox 8">
            <a:extLst>
              <a:ext uri="{FF2B5EF4-FFF2-40B4-BE49-F238E27FC236}">
                <a16:creationId xmlns:a16="http://schemas.microsoft.com/office/drawing/2014/main" id="{FA0826F1-D8F6-F8D2-BD2F-E9478634AFC3}"/>
              </a:ext>
            </a:extLst>
          </p:cNvPr>
          <p:cNvSpPr txBox="1">
            <a:spLocks/>
          </p:cNvSpPr>
          <p:nvPr/>
        </p:nvSpPr>
        <p:spPr>
          <a:xfrm>
            <a:off x="259605" y="826252"/>
            <a:ext cx="10666365" cy="338554"/>
          </a:xfrm>
          <a:prstGeom prst="rect">
            <a:avLst/>
          </a:prstGeom>
          <a:noFill/>
        </p:spPr>
        <p:txBody>
          <a:bodyPr wrap="square">
            <a:spAutoFit/>
          </a:bodyPr>
          <a:lstStyle/>
          <a:p>
            <a:pPr defTabSz="914400"/>
            <a:r>
              <a:rPr lang="en-US" sz="1600">
                <a:solidFill>
                  <a:srgbClr val="494949"/>
                </a:solidFill>
                <a:latin typeface="Exo" pitchFamily="2" charset="0"/>
                <a:ea typeface="+mn-lt"/>
                <a:cs typeface="+mn-lt"/>
              </a:rPr>
              <a:t>Here’s how you might fill out the template for an </a:t>
            </a:r>
            <a:r>
              <a:rPr lang="en-US" sz="1600" b="1">
                <a:solidFill>
                  <a:srgbClr val="494949"/>
                </a:solidFill>
                <a:latin typeface="Exo" pitchFamily="2" charset="0"/>
                <a:ea typeface="+mn-lt"/>
                <a:cs typeface="+mn-lt"/>
              </a:rPr>
              <a:t>Agent Assist</a:t>
            </a:r>
            <a:r>
              <a:rPr lang="en-US" sz="1600">
                <a:solidFill>
                  <a:srgbClr val="494949"/>
                </a:solidFill>
                <a:latin typeface="Exo" pitchFamily="2" charset="0"/>
                <a:ea typeface="+mn-lt"/>
                <a:cs typeface="+mn-lt"/>
              </a:rPr>
              <a:t> scenario focusing on </a:t>
            </a:r>
            <a:r>
              <a:rPr lang="en-US" sz="1600" b="1">
                <a:solidFill>
                  <a:srgbClr val="494949"/>
                </a:solidFill>
                <a:latin typeface="Exo" pitchFamily="2" charset="0"/>
                <a:ea typeface="+mn-lt"/>
                <a:cs typeface="+mn-lt"/>
              </a:rPr>
              <a:t>real-time</a:t>
            </a:r>
            <a:r>
              <a:rPr lang="en-US" sz="1600">
                <a:solidFill>
                  <a:srgbClr val="494949"/>
                </a:solidFill>
                <a:latin typeface="Exo" pitchFamily="2" charset="0"/>
                <a:ea typeface="+mn-lt"/>
                <a:cs typeface="+mn-lt"/>
              </a:rPr>
              <a:t> call support.</a:t>
            </a:r>
          </a:p>
        </p:txBody>
      </p:sp>
      <p:sp>
        <p:nvSpPr>
          <p:cNvPr id="10" name="TextBox 9">
            <a:extLst>
              <a:ext uri="{FF2B5EF4-FFF2-40B4-BE49-F238E27FC236}">
                <a16:creationId xmlns:a16="http://schemas.microsoft.com/office/drawing/2014/main" id="{F579E7E4-24B7-BF9D-6030-7ED2F87DC975}"/>
              </a:ext>
            </a:extLst>
          </p:cNvPr>
          <p:cNvSpPr txBox="1">
            <a:spLocks/>
          </p:cNvSpPr>
          <p:nvPr/>
        </p:nvSpPr>
        <p:spPr>
          <a:xfrm>
            <a:off x="2938166" y="1468932"/>
            <a:ext cx="7207154" cy="369332"/>
          </a:xfrm>
          <a:prstGeom prst="rect">
            <a:avLst/>
          </a:prstGeom>
          <a:noFill/>
        </p:spPr>
        <p:txBody>
          <a:bodyPr wrap="square">
            <a:spAutoFit/>
          </a:bodyPr>
          <a:lstStyle/>
          <a:p>
            <a:pPr defTabSz="914400"/>
            <a:r>
              <a:rPr lang="en-US" sz="1800">
                <a:solidFill>
                  <a:srgbClr val="2576B7"/>
                </a:solidFill>
                <a:ea typeface="+mn-lt"/>
                <a:cs typeface="+mn-lt"/>
              </a:rPr>
              <a:t>Here’s an </a:t>
            </a:r>
            <a:r>
              <a:rPr lang="en-US" sz="1800" b="1">
                <a:solidFill>
                  <a:srgbClr val="2576B7"/>
                </a:solidFill>
                <a:ea typeface="+mn-lt"/>
                <a:cs typeface="+mn-lt"/>
              </a:rPr>
              <a:t>example</a:t>
            </a:r>
            <a:r>
              <a:rPr lang="en-US" sz="1800">
                <a:solidFill>
                  <a:srgbClr val="2576B7"/>
                </a:solidFill>
                <a:ea typeface="+mn-lt"/>
                <a:cs typeface="+mn-lt"/>
              </a:rPr>
              <a:t> of how the plan might unfold over a </a:t>
            </a:r>
            <a:r>
              <a:rPr lang="en-US" sz="1800" b="1">
                <a:solidFill>
                  <a:srgbClr val="2576B7"/>
                </a:solidFill>
                <a:ea typeface="+mn-lt"/>
                <a:cs typeface="+mn-lt"/>
              </a:rPr>
              <a:t>six-week</a:t>
            </a:r>
            <a:r>
              <a:rPr lang="en-US" sz="1800">
                <a:solidFill>
                  <a:srgbClr val="2576B7"/>
                </a:solidFill>
                <a:ea typeface="+mn-lt"/>
                <a:cs typeface="+mn-lt"/>
              </a:rPr>
              <a:t> window:</a:t>
            </a:r>
          </a:p>
        </p:txBody>
      </p:sp>
      <p:sp>
        <p:nvSpPr>
          <p:cNvPr id="16" name="Arrow: Right 15">
            <a:extLst>
              <a:ext uri="{FF2B5EF4-FFF2-40B4-BE49-F238E27FC236}">
                <a16:creationId xmlns:a16="http://schemas.microsoft.com/office/drawing/2014/main" id="{A498CFDE-F8FA-E4D1-B9A5-D3D826081CC5}"/>
              </a:ext>
              <a:ext uri="{C183D7F6-B498-43B3-948B-1728B52AA6E4}">
                <adec:decorative xmlns:adec="http://schemas.microsoft.com/office/drawing/2017/decorative" val="1"/>
              </a:ext>
            </a:extLst>
          </p:cNvPr>
          <p:cNvSpPr>
            <a:spLocks/>
          </p:cNvSpPr>
          <p:nvPr/>
        </p:nvSpPr>
        <p:spPr>
          <a:xfrm>
            <a:off x="508402" y="3111521"/>
            <a:ext cx="10267061" cy="1169551"/>
          </a:xfrm>
          <a:prstGeom prst="rightArrow">
            <a:avLst/>
          </a:prstGeom>
          <a:solidFill>
            <a:srgbClr val="F2F2F2">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Roboto Condensed Light" panose="02000000000000000000" pitchFamily="2" charset="0"/>
              <a:ea typeface="+mn-lt"/>
              <a:cs typeface="+mn-lt"/>
            </a:endParaRPr>
          </a:p>
        </p:txBody>
      </p:sp>
      <p:pic>
        <p:nvPicPr>
          <p:cNvPr id="33" name="Graphic 32">
            <a:extLst>
              <a:ext uri="{FF2B5EF4-FFF2-40B4-BE49-F238E27FC236}">
                <a16:creationId xmlns:a16="http://schemas.microsoft.com/office/drawing/2014/main" id="{9B414D47-C529-03C1-22B9-552E7E7A00E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75462" y="3212360"/>
            <a:ext cx="983222" cy="983222"/>
          </a:xfrm>
          <a:prstGeom prst="rect">
            <a:avLst/>
          </a:prstGeom>
        </p:spPr>
      </p:pic>
      <p:sp>
        <p:nvSpPr>
          <p:cNvPr id="11" name="TextBox 10">
            <a:extLst>
              <a:ext uri="{FF2B5EF4-FFF2-40B4-BE49-F238E27FC236}">
                <a16:creationId xmlns:a16="http://schemas.microsoft.com/office/drawing/2014/main" id="{429AE8F4-CBF2-F9D9-D125-2C8D36ACEF34}"/>
              </a:ext>
            </a:extLst>
          </p:cNvPr>
          <p:cNvSpPr txBox="1">
            <a:spLocks/>
          </p:cNvSpPr>
          <p:nvPr/>
        </p:nvSpPr>
        <p:spPr>
          <a:xfrm>
            <a:off x="508401" y="2133039"/>
            <a:ext cx="2653796" cy="1015663"/>
          </a:xfrm>
          <a:prstGeom prst="rect">
            <a:avLst/>
          </a:prstGeom>
          <a:noFill/>
        </p:spPr>
        <p:txBody>
          <a:bodyPr wrap="square">
            <a:spAutoFit/>
          </a:bodyPr>
          <a:lstStyle/>
          <a:p>
            <a:pPr defTabSz="914400" fontAlgn="ctr"/>
            <a:r>
              <a:rPr lang="en-US" sz="1200" b="1">
                <a:solidFill>
                  <a:srgbClr val="494949"/>
                </a:solidFill>
                <a:ea typeface="+mn-lt"/>
                <a:cs typeface="+mn-lt"/>
              </a:rPr>
              <a:t>Week 1</a:t>
            </a:r>
            <a:r>
              <a:rPr lang="en-US" sz="1200">
                <a:solidFill>
                  <a:srgbClr val="494949"/>
                </a:solidFill>
                <a:ea typeface="+mn-lt"/>
                <a:cs typeface="+mn-lt"/>
              </a:rPr>
              <a:t>:</a:t>
            </a:r>
          </a:p>
          <a:p>
            <a:pPr marL="285750" indent="-285750" defTabSz="914400" fontAlgn="ctr">
              <a:buFont typeface="Arial" panose="020B0604020202020204" pitchFamily="34" charset="0"/>
              <a:buChar char="•"/>
            </a:pPr>
            <a:r>
              <a:rPr lang="en-US" sz="1200" b="1">
                <a:solidFill>
                  <a:srgbClr val="494949"/>
                </a:solidFill>
                <a:ea typeface="+mn-lt"/>
                <a:cs typeface="+mn-lt"/>
              </a:rPr>
              <a:t>Business/CX lead</a:t>
            </a:r>
            <a:r>
              <a:rPr lang="en-US" sz="1200">
                <a:solidFill>
                  <a:srgbClr val="494949"/>
                </a:solidFill>
                <a:ea typeface="+mn-lt"/>
                <a:cs typeface="+mn-lt"/>
              </a:rPr>
              <a:t> and </a:t>
            </a:r>
            <a:r>
              <a:rPr lang="en-US" sz="1200" b="1">
                <a:solidFill>
                  <a:srgbClr val="494949"/>
                </a:solidFill>
                <a:ea typeface="+mn-lt"/>
                <a:cs typeface="+mn-lt"/>
              </a:rPr>
              <a:t>AI/ML engineer</a:t>
            </a:r>
            <a:r>
              <a:rPr lang="en-US" sz="1200">
                <a:solidFill>
                  <a:srgbClr val="494949"/>
                </a:solidFill>
                <a:ea typeface="+mn-lt"/>
                <a:cs typeface="+mn-lt"/>
              </a:rPr>
              <a:t> finalize </a:t>
            </a:r>
            <a:r>
              <a:rPr lang="en-US" sz="1200" b="1">
                <a:solidFill>
                  <a:srgbClr val="494949"/>
                </a:solidFill>
                <a:ea typeface="+mn-lt"/>
                <a:cs typeface="+mn-lt"/>
              </a:rPr>
              <a:t>solution goals</a:t>
            </a:r>
            <a:r>
              <a:rPr lang="en-US" sz="1200">
                <a:solidFill>
                  <a:srgbClr val="494949"/>
                </a:solidFill>
                <a:ea typeface="+mn-lt"/>
                <a:cs typeface="+mn-lt"/>
              </a:rPr>
              <a:t> (Step 1).</a:t>
            </a:r>
          </a:p>
          <a:p>
            <a:pPr marL="285750" indent="-285750" defTabSz="914400" fontAlgn="ctr">
              <a:buFont typeface="Arial" panose="020B0604020202020204" pitchFamily="34" charset="0"/>
              <a:buChar char="•"/>
            </a:pPr>
            <a:r>
              <a:rPr lang="en-US" sz="1200" b="1">
                <a:solidFill>
                  <a:srgbClr val="494949"/>
                </a:solidFill>
                <a:ea typeface="+mn-lt"/>
                <a:cs typeface="+mn-lt"/>
              </a:rPr>
              <a:t>QA Lead</a:t>
            </a:r>
            <a:r>
              <a:rPr lang="en-US" sz="1200">
                <a:solidFill>
                  <a:srgbClr val="494949"/>
                </a:solidFill>
                <a:ea typeface="+mn-lt"/>
                <a:cs typeface="+mn-lt"/>
              </a:rPr>
              <a:t> defines testing </a:t>
            </a:r>
            <a:r>
              <a:rPr lang="en-US" sz="1200" b="1">
                <a:solidFill>
                  <a:srgbClr val="494949"/>
                </a:solidFill>
                <a:ea typeface="+mn-lt"/>
                <a:cs typeface="+mn-lt"/>
              </a:rPr>
              <a:t>categories</a:t>
            </a:r>
            <a:r>
              <a:rPr lang="en-US" sz="1200">
                <a:solidFill>
                  <a:srgbClr val="494949"/>
                </a:solidFill>
                <a:ea typeface="+mn-lt"/>
                <a:cs typeface="+mn-lt"/>
              </a:rPr>
              <a:t> and proposes methods (Step 2).</a:t>
            </a:r>
          </a:p>
        </p:txBody>
      </p:sp>
      <p:sp>
        <p:nvSpPr>
          <p:cNvPr id="12" name="TextBox 11">
            <a:extLst>
              <a:ext uri="{FF2B5EF4-FFF2-40B4-BE49-F238E27FC236}">
                <a16:creationId xmlns:a16="http://schemas.microsoft.com/office/drawing/2014/main" id="{A7D17DE1-E365-671E-8332-3C4E983B30EB}"/>
              </a:ext>
            </a:extLst>
          </p:cNvPr>
          <p:cNvSpPr txBox="1">
            <a:spLocks/>
          </p:cNvSpPr>
          <p:nvPr/>
        </p:nvSpPr>
        <p:spPr>
          <a:xfrm>
            <a:off x="2453880" y="4004073"/>
            <a:ext cx="2412858" cy="1200329"/>
          </a:xfrm>
          <a:prstGeom prst="rect">
            <a:avLst/>
          </a:prstGeom>
          <a:noFill/>
        </p:spPr>
        <p:txBody>
          <a:bodyPr wrap="square">
            <a:spAutoFit/>
          </a:bodyPr>
          <a:lstStyle/>
          <a:p>
            <a:pPr defTabSz="914400" fontAlgn="ctr"/>
            <a:r>
              <a:rPr lang="en-US" sz="1200" b="1">
                <a:solidFill>
                  <a:srgbClr val="494949"/>
                </a:solidFill>
                <a:ea typeface="+mn-lt"/>
                <a:cs typeface="+mn-lt"/>
              </a:rPr>
              <a:t>Week 2</a:t>
            </a:r>
            <a:r>
              <a:rPr lang="en-US" sz="1200">
                <a:solidFill>
                  <a:srgbClr val="494949"/>
                </a:solidFill>
                <a:ea typeface="+mn-lt"/>
                <a:cs typeface="+mn-lt"/>
              </a:rPr>
              <a:t>:</a:t>
            </a:r>
          </a:p>
          <a:p>
            <a:pPr marL="171450" indent="-171450" defTabSz="914400" fontAlgn="ctr">
              <a:buFont typeface="Arial" panose="020B0604020202020204" pitchFamily="34" charset="0"/>
              <a:buChar char="•"/>
            </a:pPr>
            <a:r>
              <a:rPr lang="en-US" sz="1200" b="1">
                <a:solidFill>
                  <a:srgbClr val="494949"/>
                </a:solidFill>
                <a:ea typeface="+mn-lt"/>
                <a:cs typeface="+mn-lt"/>
              </a:rPr>
              <a:t>Business/CX lead</a:t>
            </a:r>
            <a:r>
              <a:rPr lang="en-US" sz="1200">
                <a:solidFill>
                  <a:srgbClr val="494949"/>
                </a:solidFill>
                <a:ea typeface="+mn-lt"/>
                <a:cs typeface="+mn-lt"/>
              </a:rPr>
              <a:t>, </a:t>
            </a:r>
            <a:r>
              <a:rPr lang="en-US" sz="1200" b="1">
                <a:solidFill>
                  <a:srgbClr val="494949"/>
                </a:solidFill>
                <a:ea typeface="+mn-lt"/>
                <a:cs typeface="+mn-lt"/>
              </a:rPr>
              <a:t>AI/ML engineer</a:t>
            </a:r>
            <a:r>
              <a:rPr lang="en-US" sz="1200">
                <a:solidFill>
                  <a:srgbClr val="494949"/>
                </a:solidFill>
                <a:ea typeface="+mn-lt"/>
                <a:cs typeface="+mn-lt"/>
              </a:rPr>
              <a:t>, and </a:t>
            </a:r>
            <a:r>
              <a:rPr lang="en-US" sz="1200" b="1">
                <a:solidFill>
                  <a:srgbClr val="494949"/>
                </a:solidFill>
                <a:ea typeface="+mn-lt"/>
                <a:cs typeface="+mn-lt"/>
              </a:rPr>
              <a:t>Compliance</a:t>
            </a:r>
            <a:r>
              <a:rPr lang="en-US" sz="1200">
                <a:solidFill>
                  <a:srgbClr val="494949"/>
                </a:solidFill>
                <a:ea typeface="+mn-lt"/>
                <a:cs typeface="+mn-lt"/>
              </a:rPr>
              <a:t> set </a:t>
            </a:r>
            <a:r>
              <a:rPr lang="en-US" sz="1200" b="1">
                <a:solidFill>
                  <a:srgbClr val="494949"/>
                </a:solidFill>
                <a:ea typeface="+mn-lt"/>
                <a:cs typeface="+mn-lt"/>
              </a:rPr>
              <a:t>success criteria</a:t>
            </a:r>
            <a:r>
              <a:rPr lang="en-US" sz="1200">
                <a:solidFill>
                  <a:srgbClr val="494949"/>
                </a:solidFill>
                <a:ea typeface="+mn-lt"/>
                <a:cs typeface="+mn-lt"/>
              </a:rPr>
              <a:t> (Step 3).</a:t>
            </a:r>
          </a:p>
          <a:p>
            <a:pPr marL="171450" indent="-171450" defTabSz="914400" fontAlgn="ctr">
              <a:buFont typeface="Arial" panose="020B0604020202020204" pitchFamily="34" charset="0"/>
              <a:buChar char="•"/>
            </a:pPr>
            <a:r>
              <a:rPr lang="en-US" sz="1200" b="1">
                <a:solidFill>
                  <a:srgbClr val="494949"/>
                </a:solidFill>
                <a:ea typeface="+mn-lt"/>
                <a:cs typeface="+mn-lt"/>
              </a:rPr>
              <a:t>Data/IT specialist</a:t>
            </a:r>
            <a:r>
              <a:rPr lang="en-US" sz="1200">
                <a:solidFill>
                  <a:srgbClr val="494949"/>
                </a:solidFill>
                <a:ea typeface="+mn-lt"/>
                <a:cs typeface="+mn-lt"/>
              </a:rPr>
              <a:t> provisions the </a:t>
            </a:r>
            <a:r>
              <a:rPr lang="en-US" sz="1200" b="1">
                <a:solidFill>
                  <a:srgbClr val="494949"/>
                </a:solidFill>
                <a:ea typeface="+mn-lt"/>
                <a:cs typeface="+mn-lt"/>
              </a:rPr>
              <a:t>staging environment</a:t>
            </a:r>
            <a:r>
              <a:rPr lang="en-US" sz="1200">
                <a:solidFill>
                  <a:srgbClr val="494949"/>
                </a:solidFill>
                <a:ea typeface="+mn-lt"/>
                <a:cs typeface="+mn-lt"/>
              </a:rPr>
              <a:t> (Step 3).</a:t>
            </a:r>
          </a:p>
        </p:txBody>
      </p:sp>
      <p:sp>
        <p:nvSpPr>
          <p:cNvPr id="13" name="TextBox 12">
            <a:extLst>
              <a:ext uri="{FF2B5EF4-FFF2-40B4-BE49-F238E27FC236}">
                <a16:creationId xmlns:a16="http://schemas.microsoft.com/office/drawing/2014/main" id="{361D35A7-E71E-FAB7-80FC-656FD788908F}"/>
              </a:ext>
            </a:extLst>
          </p:cNvPr>
          <p:cNvSpPr txBox="1">
            <a:spLocks/>
          </p:cNvSpPr>
          <p:nvPr/>
        </p:nvSpPr>
        <p:spPr>
          <a:xfrm>
            <a:off x="4386358" y="2142025"/>
            <a:ext cx="2412858" cy="1015663"/>
          </a:xfrm>
          <a:prstGeom prst="rect">
            <a:avLst/>
          </a:prstGeom>
          <a:noFill/>
        </p:spPr>
        <p:txBody>
          <a:bodyPr wrap="square">
            <a:spAutoFit/>
          </a:bodyPr>
          <a:lstStyle/>
          <a:p>
            <a:pPr defTabSz="914400" fontAlgn="ctr"/>
            <a:r>
              <a:rPr lang="en-US" sz="1200" b="1">
                <a:solidFill>
                  <a:srgbClr val="494949"/>
                </a:solidFill>
                <a:ea typeface="+mn-lt"/>
                <a:cs typeface="+mn-lt"/>
              </a:rPr>
              <a:t>Week 3–4</a:t>
            </a:r>
            <a:r>
              <a:rPr lang="en-US" sz="1200">
                <a:solidFill>
                  <a:srgbClr val="494949"/>
                </a:solidFill>
                <a:ea typeface="+mn-lt"/>
                <a:cs typeface="+mn-lt"/>
              </a:rPr>
              <a:t>:</a:t>
            </a:r>
          </a:p>
          <a:p>
            <a:pPr marL="171450" indent="-171450" defTabSz="914400" fontAlgn="ctr">
              <a:buFont typeface="Arial" panose="020B0604020202020204" pitchFamily="34" charset="0"/>
              <a:buChar char="•"/>
            </a:pPr>
            <a:r>
              <a:rPr lang="en-US" sz="1200" b="1">
                <a:solidFill>
                  <a:srgbClr val="494949"/>
                </a:solidFill>
                <a:ea typeface="+mn-lt"/>
                <a:cs typeface="+mn-lt"/>
              </a:rPr>
              <a:t>QA lead</a:t>
            </a:r>
            <a:r>
              <a:rPr lang="en-US" sz="1200">
                <a:solidFill>
                  <a:srgbClr val="494949"/>
                </a:solidFill>
                <a:ea typeface="+mn-lt"/>
                <a:cs typeface="+mn-lt"/>
              </a:rPr>
              <a:t> runs </a:t>
            </a:r>
            <a:r>
              <a:rPr lang="en-US" sz="1200" b="1">
                <a:solidFill>
                  <a:srgbClr val="494949"/>
                </a:solidFill>
                <a:ea typeface="+mn-lt"/>
                <a:cs typeface="+mn-lt"/>
              </a:rPr>
              <a:t>initial test</a:t>
            </a:r>
            <a:r>
              <a:rPr lang="en-US" sz="1200">
                <a:solidFill>
                  <a:srgbClr val="494949"/>
                </a:solidFill>
                <a:ea typeface="+mn-lt"/>
                <a:cs typeface="+mn-lt"/>
              </a:rPr>
              <a:t> cycles (functional, performance). (Step 4).</a:t>
            </a:r>
          </a:p>
          <a:p>
            <a:pPr marL="171450" indent="-171450" defTabSz="914400" fontAlgn="ctr">
              <a:buFont typeface="Arial" panose="020B0604020202020204" pitchFamily="34" charset="0"/>
              <a:buChar char="•"/>
            </a:pPr>
            <a:r>
              <a:rPr lang="en-US" sz="1200" b="1">
                <a:solidFill>
                  <a:srgbClr val="494949"/>
                </a:solidFill>
                <a:ea typeface="+mn-lt"/>
                <a:cs typeface="+mn-lt"/>
              </a:rPr>
              <a:t>AI/ML engineer</a:t>
            </a:r>
            <a:r>
              <a:rPr lang="en-US" sz="1200">
                <a:solidFill>
                  <a:srgbClr val="494949"/>
                </a:solidFill>
                <a:ea typeface="+mn-lt"/>
                <a:cs typeface="+mn-lt"/>
              </a:rPr>
              <a:t> refines model if accuracy or latency fails thresholds.</a:t>
            </a:r>
          </a:p>
        </p:txBody>
      </p:sp>
      <p:sp>
        <p:nvSpPr>
          <p:cNvPr id="14" name="TextBox 13">
            <a:extLst>
              <a:ext uri="{FF2B5EF4-FFF2-40B4-BE49-F238E27FC236}">
                <a16:creationId xmlns:a16="http://schemas.microsoft.com/office/drawing/2014/main" id="{1EF0897D-D24D-A53F-751E-70EE77399125}"/>
              </a:ext>
            </a:extLst>
          </p:cNvPr>
          <p:cNvSpPr txBox="1">
            <a:spLocks/>
          </p:cNvSpPr>
          <p:nvPr/>
        </p:nvSpPr>
        <p:spPr>
          <a:xfrm>
            <a:off x="6352300" y="4004073"/>
            <a:ext cx="2241056" cy="1384995"/>
          </a:xfrm>
          <a:prstGeom prst="rect">
            <a:avLst/>
          </a:prstGeom>
          <a:noFill/>
        </p:spPr>
        <p:txBody>
          <a:bodyPr wrap="square">
            <a:spAutoFit/>
          </a:bodyPr>
          <a:lstStyle/>
          <a:p>
            <a:pPr defTabSz="914400" fontAlgn="ctr"/>
            <a:r>
              <a:rPr lang="en-US" sz="1200" b="1">
                <a:solidFill>
                  <a:srgbClr val="494949"/>
                </a:solidFill>
                <a:ea typeface="+mn-lt"/>
                <a:cs typeface="+mn-lt"/>
              </a:rPr>
              <a:t>Week 5</a:t>
            </a:r>
            <a:r>
              <a:rPr lang="en-US" sz="1200">
                <a:solidFill>
                  <a:srgbClr val="494949"/>
                </a:solidFill>
                <a:ea typeface="+mn-lt"/>
                <a:cs typeface="+mn-lt"/>
              </a:rPr>
              <a:t>:</a:t>
            </a:r>
          </a:p>
          <a:p>
            <a:pPr marL="171450" indent="-171450" defTabSz="914400" fontAlgn="ctr">
              <a:buFont typeface="Arial" panose="020B0604020202020204" pitchFamily="34" charset="0"/>
              <a:buChar char="•"/>
            </a:pPr>
            <a:r>
              <a:rPr lang="en-US" sz="1200" b="1">
                <a:solidFill>
                  <a:srgbClr val="494949"/>
                </a:solidFill>
                <a:ea typeface="+mn-lt"/>
                <a:cs typeface="+mn-lt"/>
              </a:rPr>
              <a:t>User representatives</a:t>
            </a:r>
            <a:r>
              <a:rPr lang="en-US" sz="1200">
                <a:solidFill>
                  <a:srgbClr val="494949"/>
                </a:solidFill>
                <a:ea typeface="+mn-lt"/>
                <a:cs typeface="+mn-lt"/>
              </a:rPr>
              <a:t> conduct </a:t>
            </a:r>
            <a:r>
              <a:rPr lang="en-US" sz="1200" b="1">
                <a:solidFill>
                  <a:srgbClr val="494949"/>
                </a:solidFill>
                <a:ea typeface="+mn-lt"/>
                <a:cs typeface="+mn-lt"/>
              </a:rPr>
              <a:t>A/B</a:t>
            </a:r>
            <a:r>
              <a:rPr lang="en-US" sz="1200">
                <a:solidFill>
                  <a:srgbClr val="494949"/>
                </a:solidFill>
                <a:ea typeface="+mn-lt"/>
                <a:cs typeface="+mn-lt"/>
              </a:rPr>
              <a:t> or user acceptance testing (Step 4).</a:t>
            </a:r>
          </a:p>
          <a:p>
            <a:pPr marL="171450" indent="-171450" defTabSz="914400" fontAlgn="ctr">
              <a:buFont typeface="Arial" panose="020B0604020202020204" pitchFamily="34" charset="0"/>
              <a:buChar char="•"/>
            </a:pPr>
            <a:r>
              <a:rPr lang="en-US" sz="1200" b="1">
                <a:solidFill>
                  <a:srgbClr val="494949"/>
                </a:solidFill>
                <a:ea typeface="+mn-lt"/>
                <a:cs typeface="+mn-lt"/>
              </a:rPr>
              <a:t>Security officer</a:t>
            </a:r>
            <a:r>
              <a:rPr lang="en-US" sz="1200">
                <a:solidFill>
                  <a:srgbClr val="494949"/>
                </a:solidFill>
                <a:ea typeface="+mn-lt"/>
                <a:cs typeface="+mn-lt"/>
              </a:rPr>
              <a:t> may do a </a:t>
            </a:r>
            <a:r>
              <a:rPr lang="en-US" sz="1200" b="1">
                <a:solidFill>
                  <a:srgbClr val="494949"/>
                </a:solidFill>
                <a:ea typeface="+mn-lt"/>
                <a:cs typeface="+mn-lt"/>
              </a:rPr>
              <a:t>mini red-team</a:t>
            </a:r>
            <a:r>
              <a:rPr lang="en-US" sz="1200">
                <a:solidFill>
                  <a:srgbClr val="494949"/>
                </a:solidFill>
                <a:ea typeface="+mn-lt"/>
                <a:cs typeface="+mn-lt"/>
              </a:rPr>
              <a:t> or compliance audit if needed.</a:t>
            </a:r>
          </a:p>
        </p:txBody>
      </p:sp>
      <p:sp>
        <p:nvSpPr>
          <p:cNvPr id="15" name="TextBox 14">
            <a:extLst>
              <a:ext uri="{FF2B5EF4-FFF2-40B4-BE49-F238E27FC236}">
                <a16:creationId xmlns:a16="http://schemas.microsoft.com/office/drawing/2014/main" id="{A1E2EDD2-7933-A0C2-26CF-D082502A43DA}"/>
              </a:ext>
            </a:extLst>
          </p:cNvPr>
          <p:cNvSpPr txBox="1">
            <a:spLocks/>
          </p:cNvSpPr>
          <p:nvPr/>
        </p:nvSpPr>
        <p:spPr>
          <a:xfrm>
            <a:off x="8023377" y="2176817"/>
            <a:ext cx="2241056" cy="1015663"/>
          </a:xfrm>
          <a:prstGeom prst="rect">
            <a:avLst/>
          </a:prstGeom>
          <a:noFill/>
        </p:spPr>
        <p:txBody>
          <a:bodyPr wrap="square">
            <a:spAutoFit/>
          </a:bodyPr>
          <a:lstStyle/>
          <a:p>
            <a:pPr defTabSz="914400" fontAlgn="ctr"/>
            <a:r>
              <a:rPr lang="en-US" sz="1200" b="1">
                <a:solidFill>
                  <a:srgbClr val="494949"/>
                </a:solidFill>
                <a:ea typeface="+mn-lt"/>
                <a:cs typeface="+mn-lt"/>
              </a:rPr>
              <a:t>Week 6</a:t>
            </a:r>
            <a:r>
              <a:rPr lang="en-US" sz="1200">
                <a:solidFill>
                  <a:srgbClr val="494949"/>
                </a:solidFill>
                <a:ea typeface="+mn-lt"/>
                <a:cs typeface="+mn-lt"/>
              </a:rPr>
              <a:t>:</a:t>
            </a:r>
          </a:p>
          <a:p>
            <a:pPr marL="171450" indent="-171450" defTabSz="914400" fontAlgn="ctr">
              <a:buFont typeface="Arial" panose="020B0604020202020204" pitchFamily="34" charset="0"/>
              <a:buChar char="•"/>
            </a:pPr>
            <a:r>
              <a:rPr lang="en-US" sz="1200" b="1">
                <a:solidFill>
                  <a:srgbClr val="494949"/>
                </a:solidFill>
                <a:ea typeface="+mn-lt"/>
                <a:cs typeface="+mn-lt"/>
              </a:rPr>
              <a:t>QA lead</a:t>
            </a:r>
            <a:r>
              <a:rPr lang="en-US" sz="1200">
                <a:solidFill>
                  <a:srgbClr val="494949"/>
                </a:solidFill>
                <a:ea typeface="+mn-lt"/>
                <a:cs typeface="+mn-lt"/>
              </a:rPr>
              <a:t> compiles test findings.</a:t>
            </a:r>
          </a:p>
          <a:p>
            <a:pPr marL="171450" indent="-171450" defTabSz="914400" fontAlgn="ctr">
              <a:buFont typeface="Arial" panose="020B0604020202020204" pitchFamily="34" charset="0"/>
              <a:buChar char="•"/>
            </a:pPr>
            <a:r>
              <a:rPr lang="en-US" sz="1200" b="1">
                <a:solidFill>
                  <a:srgbClr val="494949"/>
                </a:solidFill>
                <a:ea typeface="+mn-lt"/>
                <a:cs typeface="+mn-lt"/>
              </a:rPr>
              <a:t>Steering committee</a:t>
            </a:r>
            <a:r>
              <a:rPr lang="en-US" sz="1200">
                <a:solidFill>
                  <a:srgbClr val="494949"/>
                </a:solidFill>
                <a:ea typeface="+mn-lt"/>
                <a:cs typeface="+mn-lt"/>
              </a:rPr>
              <a:t> reviews success vs. shortfalls and issues a </a:t>
            </a:r>
            <a:r>
              <a:rPr lang="en-US" sz="1200" b="1">
                <a:solidFill>
                  <a:srgbClr val="494949"/>
                </a:solidFill>
                <a:ea typeface="+mn-lt"/>
                <a:cs typeface="+mn-lt"/>
              </a:rPr>
              <a:t>go/no-go</a:t>
            </a:r>
            <a:r>
              <a:rPr lang="en-US" sz="1200">
                <a:solidFill>
                  <a:srgbClr val="494949"/>
                </a:solidFill>
                <a:ea typeface="+mn-lt"/>
                <a:cs typeface="+mn-lt"/>
              </a:rPr>
              <a:t> decision (Step 5).</a:t>
            </a:r>
          </a:p>
        </p:txBody>
      </p:sp>
    </p:spTree>
    <p:extLst>
      <p:ext uri="{BB962C8B-B14F-4D97-AF65-F5344CB8AC3E}">
        <p14:creationId xmlns:p14="http://schemas.microsoft.com/office/powerpoint/2010/main" val="171517176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C3585-755E-853B-8E2B-E274A6453E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43E516F-90CB-3AAF-6A6C-C2D09C2851CB}"/>
              </a:ext>
            </a:extLst>
          </p:cNvPr>
          <p:cNvSpPr>
            <a:spLocks noGrp="1"/>
          </p:cNvSpPr>
          <p:nvPr>
            <p:ph type="title"/>
          </p:nvPr>
        </p:nvSpPr>
        <p:spPr>
          <a:xfrm>
            <a:off x="354854" y="545146"/>
            <a:ext cx="6027690" cy="844229"/>
          </a:xfrm>
        </p:spPr>
        <p:txBody>
          <a:bodyPr/>
          <a:lstStyle/>
          <a:p>
            <a:r>
              <a:rPr lang="en-US" sz="3200">
                <a:solidFill>
                  <a:schemeClr val="accent1"/>
                </a:solidFill>
              </a:rPr>
              <a:t>3.2.2</a:t>
            </a:r>
            <a:r>
              <a:rPr lang="en-US" sz="3200"/>
              <a:t> Establish your testing framework &amp; plan</a:t>
            </a:r>
          </a:p>
        </p:txBody>
      </p:sp>
      <p:sp>
        <p:nvSpPr>
          <p:cNvPr id="12" name="Text Placeholder 6">
            <a:extLst>
              <a:ext uri="{FF2B5EF4-FFF2-40B4-BE49-F238E27FC236}">
                <a16:creationId xmlns:a16="http://schemas.microsoft.com/office/drawing/2014/main" id="{AB48EA79-8CA0-6BCE-924E-F515316B001A}"/>
              </a:ext>
            </a:extLst>
          </p:cNvPr>
          <p:cNvSpPr txBox="1">
            <a:spLocks/>
          </p:cNvSpPr>
          <p:nvPr/>
        </p:nvSpPr>
        <p:spPr>
          <a:xfrm>
            <a:off x="350625" y="1769605"/>
            <a:ext cx="6460544"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dirty="0">
                <a:solidFill>
                  <a:srgbClr val="F17A26"/>
                </a:solidFill>
                <a:ea typeface="+mn-lt"/>
                <a:cs typeface="+mn-lt"/>
              </a:rPr>
              <a:t>Objective: Build out a testing framework to assess the performance and stability of your CX AI solution.</a:t>
            </a:r>
          </a:p>
        </p:txBody>
      </p:sp>
      <p:sp>
        <p:nvSpPr>
          <p:cNvPr id="4" name="Text Placeholder 3">
            <a:extLst>
              <a:ext uri="{FF2B5EF4-FFF2-40B4-BE49-F238E27FC236}">
                <a16:creationId xmlns:a16="http://schemas.microsoft.com/office/drawing/2014/main" id="{4ED1397C-4AE4-0AB6-6D6B-B406C8B08D87}"/>
              </a:ext>
            </a:extLst>
          </p:cNvPr>
          <p:cNvSpPr>
            <a:spLocks noGrp="1"/>
          </p:cNvSpPr>
          <p:nvPr>
            <p:ph type="body" sz="quarter" idx="11"/>
          </p:nvPr>
        </p:nvSpPr>
        <p:spPr>
          <a:xfrm>
            <a:off x="350625" y="2473578"/>
            <a:ext cx="4115672" cy="269713"/>
          </a:xfrm>
        </p:spPr>
        <p:txBody>
          <a:bodyPr/>
          <a:lstStyle/>
          <a:p>
            <a:r>
              <a:rPr lang="en-US" sz="1600">
                <a:latin typeface="Exo" panose="02000503000000000000" pitchFamily="2" charset="77"/>
              </a:rPr>
              <a:t>2 hours</a:t>
            </a:r>
          </a:p>
        </p:txBody>
      </p:sp>
      <p:sp>
        <p:nvSpPr>
          <p:cNvPr id="5" name="Text Placeholder 4">
            <a:extLst>
              <a:ext uri="{FF2B5EF4-FFF2-40B4-BE49-F238E27FC236}">
                <a16:creationId xmlns:a16="http://schemas.microsoft.com/office/drawing/2014/main" id="{21A05FD6-CEAC-C24B-D140-4C37612A39D3}"/>
              </a:ext>
            </a:extLst>
          </p:cNvPr>
          <p:cNvSpPr>
            <a:spLocks noGrp="1"/>
          </p:cNvSpPr>
          <p:nvPr>
            <p:ph type="body" sz="quarter" idx="33"/>
          </p:nvPr>
        </p:nvSpPr>
        <p:spPr>
          <a:xfrm>
            <a:off x="350625" y="2914360"/>
            <a:ext cx="5910816" cy="2514891"/>
          </a:xfrm>
          <a:prstGeom prst="rect">
            <a:avLst/>
          </a:prstGeom>
        </p:spPr>
        <p:txBody>
          <a:bodyPr lIns="0" tIns="0" rIns="0" bIns="0" numCol="1" spcCol="292608" anchor="t"/>
          <a:lstStyle/>
          <a:p>
            <a:pPr marL="342832" indent="-342832">
              <a:buAutoNum type="arabicPeriod"/>
            </a:pPr>
            <a:r>
              <a:rPr lang="en-US" dirty="0">
                <a:latin typeface="+mn-lt"/>
              </a:rPr>
              <a:t>Read through both the </a:t>
            </a:r>
            <a:r>
              <a:rPr lang="en-US" b="1" dirty="0">
                <a:latin typeface="+mn-lt"/>
              </a:rPr>
              <a:t>sample template</a:t>
            </a:r>
            <a:r>
              <a:rPr lang="en-US" dirty="0">
                <a:latin typeface="+mn-lt"/>
              </a:rPr>
              <a:t> as well as the </a:t>
            </a:r>
            <a:r>
              <a:rPr lang="en-US" b="1" dirty="0">
                <a:latin typeface="+mn-lt"/>
              </a:rPr>
              <a:t>completed example</a:t>
            </a:r>
            <a:r>
              <a:rPr lang="en-US" dirty="0">
                <a:latin typeface="+mn-lt"/>
              </a:rPr>
              <a:t> included in this section to understand the details and context around defining the </a:t>
            </a:r>
            <a:r>
              <a:rPr lang="en-US" b="1" dirty="0">
                <a:latin typeface="+mn-lt"/>
              </a:rPr>
              <a:t>testing framework </a:t>
            </a:r>
            <a:r>
              <a:rPr lang="en-US" dirty="0">
                <a:latin typeface="+mn-lt"/>
              </a:rPr>
              <a:t>for your solution.</a:t>
            </a:r>
          </a:p>
          <a:p>
            <a:pPr marL="342832" indent="-342832">
              <a:buFont typeface="Arial" panose="020B0604020202020204" pitchFamily="34" charset="0"/>
              <a:buAutoNum type="arabicPeriod"/>
            </a:pPr>
            <a:r>
              <a:rPr lang="en-US" dirty="0">
                <a:latin typeface="+mn-lt"/>
              </a:rPr>
              <a:t>Open the </a:t>
            </a:r>
            <a:r>
              <a:rPr lang="en-US" i="1" dirty="0">
                <a:latin typeface="+mn-lt"/>
              </a:rPr>
              <a:t>AI for CX: </a:t>
            </a:r>
            <a:r>
              <a:rPr lang="en-US" i="1" dirty="0">
                <a:latin typeface="+mn-lt"/>
                <a:hlinkClick r:id="rId3"/>
              </a:rPr>
              <a:t>Solution Development and Implementation Report</a:t>
            </a:r>
            <a:r>
              <a:rPr lang="en-US" i="1" dirty="0">
                <a:latin typeface="+mn-lt"/>
              </a:rPr>
              <a:t> (</a:t>
            </a:r>
            <a:r>
              <a:rPr lang="en-US" i="1" dirty="0" err="1">
                <a:latin typeface="+mn-lt"/>
              </a:rPr>
              <a:t>SDAIR</a:t>
            </a:r>
            <a:r>
              <a:rPr lang="en-US" i="1" dirty="0">
                <a:latin typeface="+mn-lt"/>
              </a:rPr>
              <a:t>)</a:t>
            </a:r>
            <a:r>
              <a:rPr lang="en-US" dirty="0">
                <a:latin typeface="+mn-lt"/>
              </a:rPr>
              <a:t> and navigate to section </a:t>
            </a:r>
            <a:r>
              <a:rPr lang="en-US" b="1" dirty="0">
                <a:latin typeface="+mn-lt"/>
              </a:rPr>
              <a:t>3.2.2.</a:t>
            </a:r>
          </a:p>
          <a:p>
            <a:pPr marL="342832" indent="-342832">
              <a:buAutoNum type="arabicPeriod"/>
            </a:pPr>
            <a:r>
              <a:rPr lang="en-US" dirty="0">
                <a:latin typeface="+mn-lt"/>
              </a:rPr>
              <a:t>Follow the </a:t>
            </a:r>
            <a:r>
              <a:rPr lang="en-US" b="1" dirty="0">
                <a:latin typeface="+mn-lt"/>
              </a:rPr>
              <a:t>prompts</a:t>
            </a:r>
            <a:r>
              <a:rPr lang="en-US" dirty="0">
                <a:latin typeface="+mn-lt"/>
              </a:rPr>
              <a:t> in the </a:t>
            </a:r>
            <a:r>
              <a:rPr lang="en-US" b="1" dirty="0">
                <a:latin typeface="+mn-lt"/>
              </a:rPr>
              <a:t>sample template</a:t>
            </a:r>
            <a:r>
              <a:rPr lang="en-US" dirty="0">
                <a:latin typeface="+mn-lt"/>
              </a:rPr>
              <a:t> that was showcased within this section and complete the </a:t>
            </a:r>
            <a:r>
              <a:rPr lang="en-US" b="1" dirty="0">
                <a:latin typeface="+mn-lt"/>
              </a:rPr>
              <a:t>testing framework </a:t>
            </a:r>
            <a:r>
              <a:rPr lang="en-US" dirty="0">
                <a:latin typeface="+mn-lt"/>
              </a:rPr>
              <a:t>section of the </a:t>
            </a:r>
            <a:r>
              <a:rPr lang="en-US" i="1" dirty="0" err="1">
                <a:latin typeface="+mn-lt"/>
              </a:rPr>
              <a:t>SDAIR</a:t>
            </a:r>
            <a:r>
              <a:rPr lang="en-US" dirty="0">
                <a:latin typeface="+mn-lt"/>
              </a:rPr>
              <a:t>. </a:t>
            </a:r>
          </a:p>
        </p:txBody>
      </p:sp>
      <p:sp>
        <p:nvSpPr>
          <p:cNvPr id="6" name="Rectangle 5">
            <a:extLst>
              <a:ext uri="{FF2B5EF4-FFF2-40B4-BE49-F238E27FC236}">
                <a16:creationId xmlns:a16="http://schemas.microsoft.com/office/drawing/2014/main" id="{B694644B-900E-D7ED-1A86-8F806EEF5C67}"/>
              </a:ext>
            </a:extLst>
          </p:cNvPr>
          <p:cNvSpPr>
            <a:spLocks/>
          </p:cNvSpPr>
          <p:nvPr/>
        </p:nvSpPr>
        <p:spPr>
          <a:xfrm>
            <a:off x="853502" y="5724777"/>
            <a:ext cx="548322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dirty="0">
                <a:solidFill>
                  <a:srgbClr val="FFFFFF"/>
                </a:solidFill>
                <a:latin typeface="Exo" panose="02000503000000000000" pitchFamily="2" charset="77"/>
                <a:ea typeface="+mn-lt"/>
                <a:cs typeface="+mn-lt"/>
              </a:rPr>
              <a:t>Download </a:t>
            </a:r>
            <a:r>
              <a:rPr lang="en-US" sz="1200" dirty="0">
                <a:solidFill>
                  <a:schemeClr val="bg1"/>
                </a:solidFill>
                <a:latin typeface="Exo" panose="02000503000000000000" pitchFamily="2" charset="77"/>
                <a:ea typeface="+mn-lt"/>
                <a:cs typeface="+mn-lt"/>
              </a:rPr>
              <a:t>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Solution Development and Implementation Report</a:t>
            </a:r>
            <a:endParaRPr lang="en-US" sz="1200" dirty="0">
              <a:solidFill>
                <a:schemeClr val="bg1"/>
              </a:solidFill>
              <a:latin typeface="Exo" panose="02000503000000000000" pitchFamily="2" charset="77"/>
              <a:ea typeface="+mn-lt"/>
              <a:cs typeface="+mn-lt"/>
            </a:endParaRPr>
          </a:p>
        </p:txBody>
      </p:sp>
      <p:sp>
        <p:nvSpPr>
          <p:cNvPr id="2" name="Rectangle 1">
            <a:extLst>
              <a:ext uri="{FF2B5EF4-FFF2-40B4-BE49-F238E27FC236}">
                <a16:creationId xmlns:a16="http://schemas.microsoft.com/office/drawing/2014/main" id="{FC2C37BC-CC90-E4F7-6462-08F62EC4CF6A}"/>
              </a:ext>
              <a:ext uri="{C183D7F6-B498-43B3-948B-1728B52AA6E4}">
                <adec:decorative xmlns:adec="http://schemas.microsoft.com/office/drawing/2017/decorative" val="1"/>
              </a:ext>
            </a:extLst>
          </p:cNvPr>
          <p:cNvSpPr>
            <a:spLocks/>
          </p:cNvSpPr>
          <p:nvPr/>
        </p:nvSpPr>
        <p:spPr>
          <a:xfrm>
            <a:off x="730111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9AAFC68A-AEE5-7B76-D25C-D6465AF3C450}"/>
              </a:ext>
            </a:extLst>
          </p:cNvPr>
          <p:cNvGraphicFramePr>
            <a:graphicFrameLocks/>
          </p:cNvGraphicFramePr>
          <p:nvPr>
            <p:extLst>
              <p:ext uri="{D42A27DB-BD31-4B8C-83A1-F6EECF244321}">
                <p14:modId xmlns:p14="http://schemas.microsoft.com/office/powerpoint/2010/main" val="2229606725"/>
              </p:ext>
            </p:extLst>
          </p:nvPr>
        </p:nvGraphicFramePr>
        <p:xfrm>
          <a:off x="7285762" y="936980"/>
          <a:ext cx="4453438" cy="5401718"/>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a:solidFill>
                            <a:schemeClr val="tx1">
                              <a:lumMod val="50000"/>
                            </a:schemeClr>
                          </a:solidFill>
                          <a:latin typeface="+mn-lt"/>
                          <a:ea typeface="+mn-lt"/>
                          <a:cs typeface="+mn-lt"/>
                        </a:rPr>
                        <a:t>Testing Framework </a:t>
                      </a:r>
                      <a:r>
                        <a:rPr lang="en-US" sz="1200" b="0" i="0" u="none" strike="noStrike" baseline="0">
                          <a:solidFill>
                            <a:schemeClr val="tx1">
                              <a:lumMod val="50000"/>
                            </a:schemeClr>
                          </a:solidFill>
                          <a:latin typeface="+mn-lt"/>
                          <a:ea typeface="+mn-lt"/>
                          <a:cs typeface="+mn-lt"/>
                        </a:rPr>
                        <a:t>Definition Template</a:t>
                      </a:r>
                    </a:p>
                    <a:p>
                      <a:pPr marL="173038" indent="-173038" rtl="0">
                        <a:lnSpc>
                          <a:spcPts val="1600"/>
                        </a:lnSpc>
                        <a:spcBef>
                          <a:spcPts val="800"/>
                        </a:spcBef>
                        <a:buSzPts val="1100"/>
                        <a:buFont typeface="Arial" panose="020B0604020202020204" pitchFamily="34" charset="0"/>
                        <a:buChar char="•"/>
                        <a:tabLst/>
                      </a:pPr>
                      <a:r>
                        <a:rPr lang="en-US" sz="1200" b="0">
                          <a:solidFill>
                            <a:schemeClr val="tx1">
                              <a:lumMod val="50000"/>
                            </a:schemeClr>
                          </a:solidFill>
                          <a:latin typeface="+mn-lt"/>
                          <a:ea typeface="+mn-lt"/>
                          <a:cs typeface="+mn-lt"/>
                        </a:rPr>
                        <a:t>Testing Framework </a:t>
                      </a:r>
                      <a:r>
                        <a:rPr lang="en-US" sz="1200" b="0" i="0" u="none" strike="noStrike" baseline="0">
                          <a:solidFill>
                            <a:schemeClr val="tx1">
                              <a:lumMod val="50000"/>
                            </a:schemeClr>
                          </a:solidFill>
                          <a:latin typeface="+mn-lt"/>
                          <a:ea typeface="+mn-lt"/>
                          <a:cs typeface="+mn-lt"/>
                        </a:rPr>
                        <a:t>Completed Example</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a:solidFill>
                            <a:schemeClr val="tx1">
                              <a:lumMod val="50000"/>
                            </a:schemeClr>
                          </a:solidFill>
                          <a:latin typeface="+mn-lt"/>
                          <a:ea typeface="+mn-lt"/>
                          <a:cs typeface="+mn-lt"/>
                        </a:rPr>
                        <a:t>Testing Framework </a:t>
                      </a:r>
                      <a:r>
                        <a:rPr lang="en-US" sz="1200" b="0" i="0">
                          <a:solidFill>
                            <a:schemeClr val="tx1">
                              <a:lumMod val="50000"/>
                            </a:schemeClr>
                          </a:solidFill>
                          <a:latin typeface="+mn-lt"/>
                          <a:ea typeface="+mn-lt"/>
                          <a:cs typeface="+mn-lt"/>
                        </a:rPr>
                        <a:t>for your top use case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chemeClr val="tx1">
                              <a:lumMod val="50000"/>
                            </a:schemeClr>
                          </a:solidFill>
                          <a:latin typeface="+mn-lt"/>
                          <a:ea typeface="+mn-lt"/>
                          <a:cs typeface="+mn-lt"/>
                        </a:rPr>
                        <a:t>Implement AI for CX</a:t>
                      </a:r>
                      <a:r>
                        <a:rPr lang="en-US" sz="1200" b="0" i="0" u="none" strike="noStrike" baseline="0">
                          <a:solidFill>
                            <a:schemeClr val="tx1">
                              <a:lumMod val="50000"/>
                            </a:schemeClr>
                          </a:solidFill>
                          <a:latin typeface="+mn-lt"/>
                          <a:ea typeface="+mn-lt"/>
                          <a:cs typeface="+mn-lt"/>
                        </a:rPr>
                        <a:t> blueprint</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chemeClr val="tx1">
                              <a:lumMod val="50000"/>
                            </a:schemeClr>
                          </a:solidFill>
                          <a:latin typeface="+mn-lt"/>
                          <a:ea typeface="+mn-lt"/>
                          <a:cs typeface="+mn-lt"/>
                        </a:rPr>
                        <a:t>AI for CX </a:t>
                      </a:r>
                      <a:r>
                        <a:rPr lang="en-US" sz="1200" b="0" i="1" u="none" strike="noStrike" baseline="0" err="1">
                          <a:solidFill>
                            <a:schemeClr val="tx1">
                              <a:lumMod val="50000"/>
                            </a:schemeClr>
                          </a:solidFill>
                          <a:latin typeface="+mn-lt"/>
                          <a:ea typeface="+mn-lt"/>
                          <a:cs typeface="+mn-lt"/>
                        </a:rPr>
                        <a:t>SDAIR</a:t>
                      </a:r>
                      <a:endParaRPr lang="en-US" sz="1200" b="0" i="1" u="none" strike="noStrike" baseline="0">
                        <a:solidFill>
                          <a:schemeClr val="tx1">
                            <a:lumMod val="50000"/>
                          </a:schemeClr>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chemeClr val="tx1">
                              <a:lumMod val="50000"/>
                            </a:schemeClr>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chemeClr val="tx1">
                              <a:lumMod val="50000"/>
                            </a:schemeClr>
                          </a:solidFill>
                          <a:latin typeface="+mn-lt"/>
                          <a:ea typeface="+mn-lt"/>
                          <a:cs typeface="+mn-lt"/>
                        </a:rPr>
                        <a:t>CX lead</a:t>
                      </a:r>
                    </a:p>
                    <a:p>
                      <a:pPr marL="173038" indent="-173038">
                        <a:lnSpc>
                          <a:spcPts val="1600"/>
                        </a:lnSpc>
                        <a:spcBef>
                          <a:spcPts val="800"/>
                        </a:spcBef>
                        <a:buFont typeface="Arial" panose="020B0604020202020204" pitchFamily="34" charset="0"/>
                        <a:buChar char="•"/>
                        <a:tabLst/>
                      </a:pPr>
                      <a:r>
                        <a:rPr lang="en-US" sz="1200" b="0" i="0" dirty="0">
                          <a:solidFill>
                            <a:schemeClr val="tx1">
                              <a:lumMod val="50000"/>
                            </a:schemeClr>
                          </a:solidFill>
                          <a:latin typeface="+mn-lt"/>
                          <a:ea typeface="+mn-lt"/>
                          <a:cs typeface="+mn-lt"/>
                        </a:rPr>
                        <a:t>Key business stakeholders</a:t>
                      </a:r>
                    </a:p>
                    <a:p>
                      <a:pPr marL="173038" indent="-173038">
                        <a:lnSpc>
                          <a:spcPts val="1600"/>
                        </a:lnSpc>
                        <a:spcBef>
                          <a:spcPts val="800"/>
                        </a:spcBef>
                        <a:buFont typeface="Arial" panose="020B0604020202020204" pitchFamily="34" charset="0"/>
                        <a:buChar char="•"/>
                        <a:tabLst/>
                      </a:pPr>
                      <a:r>
                        <a:rPr lang="en-US" sz="1200" b="0" i="0" dirty="0">
                          <a:solidFill>
                            <a:schemeClr val="tx1">
                              <a:lumMod val="50000"/>
                            </a:schemeClr>
                          </a:solidFill>
                          <a:latin typeface="+mn-lt"/>
                          <a:ea typeface="+mn-lt"/>
                          <a:cs typeface="+mn-lt"/>
                        </a:rPr>
                        <a:t>Key IT stakeholders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7" name="Rectangle 6">
            <a:extLst>
              <a:ext uri="{FF2B5EF4-FFF2-40B4-BE49-F238E27FC236}">
                <a16:creationId xmlns:a16="http://schemas.microsoft.com/office/drawing/2014/main" id="{402BD492-9E20-A0E6-44F5-AED86F7CD984}"/>
              </a:ext>
              <a:ext uri="{C183D7F6-B498-43B3-948B-1728B52AA6E4}">
                <adec:decorative xmlns:adec="http://schemas.microsoft.com/office/drawing/2017/decorative" val="1"/>
              </a:ext>
            </a:extLst>
          </p:cNvPr>
          <p:cNvSpPr>
            <a:spLocks noChangeAspect="1"/>
          </p:cNvSpPr>
          <p:nvPr/>
        </p:nvSpPr>
        <p:spPr>
          <a:xfrm>
            <a:off x="274474" y="5724779"/>
            <a:ext cx="579029"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8" name="Picture 7">
            <a:extLst>
              <a:ext uri="{FF2B5EF4-FFF2-40B4-BE49-F238E27FC236}">
                <a16:creationId xmlns:a16="http://schemas.microsoft.com/office/drawing/2014/main" id="{5959493F-EB96-0ACC-7DFB-14BF2D33EDE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20698" y="5836236"/>
            <a:ext cx="260815" cy="244963"/>
          </a:xfrm>
          <a:prstGeom prst="rect">
            <a:avLst/>
          </a:prstGeom>
        </p:spPr>
      </p:pic>
    </p:spTree>
    <p:extLst>
      <p:ext uri="{BB962C8B-B14F-4D97-AF65-F5344CB8AC3E}">
        <p14:creationId xmlns:p14="http://schemas.microsoft.com/office/powerpoint/2010/main" val="293195438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6A7C5-69E0-3D54-5619-A1BCDBE3CCDC}"/>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82F4DB89-7D61-4727-33BF-BC8CDB054311}"/>
              </a:ext>
            </a:extLst>
          </p:cNvPr>
          <p:cNvSpPr>
            <a:spLocks noGrp="1"/>
          </p:cNvSpPr>
          <p:nvPr>
            <p:ph type="title"/>
          </p:nvPr>
        </p:nvSpPr>
        <p:spPr>
          <a:xfrm>
            <a:off x="354854" y="530021"/>
            <a:ext cx="6558804" cy="1130188"/>
          </a:xfrm>
        </p:spPr>
        <p:txBody>
          <a:bodyPr/>
          <a:lstStyle/>
          <a:p>
            <a:pPr defTabSz="914309"/>
            <a:r>
              <a:rPr lang="en-US" sz="3600">
                <a:solidFill>
                  <a:schemeClr val="accent1"/>
                </a:solidFill>
              </a:rPr>
              <a:t>Build your deployment plan</a:t>
            </a:r>
          </a:p>
        </p:txBody>
      </p:sp>
      <p:sp>
        <p:nvSpPr>
          <p:cNvPr id="9" name="Text Placeholder 3">
            <a:extLst>
              <a:ext uri="{FF2B5EF4-FFF2-40B4-BE49-F238E27FC236}">
                <a16:creationId xmlns:a16="http://schemas.microsoft.com/office/drawing/2014/main" id="{0DC285F4-07AA-3574-45DB-B38828C497EA}"/>
              </a:ext>
            </a:extLst>
          </p:cNvPr>
          <p:cNvSpPr txBox="1">
            <a:spLocks/>
          </p:cNvSpPr>
          <p:nvPr/>
        </p:nvSpPr>
        <p:spPr>
          <a:xfrm>
            <a:off x="264161" y="1815510"/>
            <a:ext cx="6255245" cy="669891"/>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FontTx/>
              <a:buNone/>
            </a:pPr>
            <a:r>
              <a:rPr lang="en-US" sz="1800">
                <a:solidFill>
                  <a:srgbClr val="2576B7"/>
                </a:solidFill>
                <a:latin typeface="Montserrat Medium" panose="00000600000000000000" pitchFamily="2" charset="0"/>
                <a:ea typeface="+mn-lt"/>
                <a:cs typeface="+mn-lt"/>
              </a:rPr>
              <a:t>Why having a solid deployment plan is critical </a:t>
            </a:r>
          </a:p>
        </p:txBody>
      </p:sp>
      <p:sp>
        <p:nvSpPr>
          <p:cNvPr id="10" name="Text Placeholder 4">
            <a:extLst>
              <a:ext uri="{FF2B5EF4-FFF2-40B4-BE49-F238E27FC236}">
                <a16:creationId xmlns:a16="http://schemas.microsoft.com/office/drawing/2014/main" id="{385C3837-EB5D-47E2-5ADA-1C33F0914CCF}"/>
              </a:ext>
            </a:extLst>
          </p:cNvPr>
          <p:cNvSpPr txBox="1">
            <a:spLocks/>
          </p:cNvSpPr>
          <p:nvPr/>
        </p:nvSpPr>
        <p:spPr>
          <a:xfrm>
            <a:off x="354854" y="2518156"/>
            <a:ext cx="6255245" cy="2215769"/>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400">
                <a:solidFill>
                  <a:srgbClr val="494949"/>
                </a:solidFill>
                <a:ea typeface="+mn-lt"/>
                <a:cs typeface="+mn-lt"/>
              </a:rPr>
              <a:t>For AI-driven CX solutions – like an Agent Assist tool – </a:t>
            </a:r>
            <a:r>
              <a:rPr lang="en-US" sz="1400" b="1">
                <a:solidFill>
                  <a:srgbClr val="494949"/>
                </a:solidFill>
                <a:ea typeface="+mn-lt"/>
                <a:cs typeface="+mn-lt"/>
              </a:rPr>
              <a:t>launching</a:t>
            </a:r>
            <a:r>
              <a:rPr lang="en-US" sz="1400">
                <a:solidFill>
                  <a:srgbClr val="494949"/>
                </a:solidFill>
                <a:ea typeface="+mn-lt"/>
                <a:cs typeface="+mn-lt"/>
              </a:rPr>
              <a:t> the technology is often more complex than building it. Properly orchestrating data pipelines, user adoption, and operational handovers ensures your AI tool performs </a:t>
            </a:r>
            <a:r>
              <a:rPr lang="en-US" sz="1400" b="1">
                <a:solidFill>
                  <a:srgbClr val="494949"/>
                </a:solidFill>
                <a:ea typeface="+mn-lt"/>
                <a:cs typeface="+mn-lt"/>
              </a:rPr>
              <a:t>reliably</a:t>
            </a:r>
            <a:r>
              <a:rPr lang="en-US" sz="1400">
                <a:solidFill>
                  <a:srgbClr val="494949"/>
                </a:solidFill>
                <a:ea typeface="+mn-lt"/>
                <a:cs typeface="+mn-lt"/>
              </a:rPr>
              <a:t> and </a:t>
            </a:r>
            <a:r>
              <a:rPr lang="en-US" sz="1400" b="1">
                <a:solidFill>
                  <a:srgbClr val="494949"/>
                </a:solidFill>
                <a:ea typeface="+mn-lt"/>
                <a:cs typeface="+mn-lt"/>
              </a:rPr>
              <a:t>consistently</a:t>
            </a:r>
            <a:r>
              <a:rPr lang="en-US" sz="1400">
                <a:solidFill>
                  <a:srgbClr val="494949"/>
                </a:solidFill>
                <a:ea typeface="+mn-lt"/>
                <a:cs typeface="+mn-lt"/>
              </a:rPr>
              <a:t> once live. </a:t>
            </a:r>
          </a:p>
          <a:p>
            <a:pPr marL="0" indent="0">
              <a:buFontTx/>
              <a:buNone/>
            </a:pPr>
            <a:r>
              <a:rPr lang="en-US" sz="1400">
                <a:solidFill>
                  <a:srgbClr val="494949"/>
                </a:solidFill>
                <a:ea typeface="+mn-lt"/>
                <a:cs typeface="+mn-lt"/>
              </a:rPr>
              <a:t>A solid deployment plan:</a:t>
            </a:r>
          </a:p>
          <a:p>
            <a:pPr fontAlgn="ctr"/>
            <a:r>
              <a:rPr lang="en-US" sz="1400" b="1">
                <a:solidFill>
                  <a:srgbClr val="494949"/>
                </a:solidFill>
                <a:ea typeface="+mn-lt"/>
                <a:cs typeface="+mn-lt"/>
              </a:rPr>
              <a:t>Minimizes downtime</a:t>
            </a:r>
            <a:r>
              <a:rPr lang="en-US" sz="1400">
                <a:solidFill>
                  <a:srgbClr val="494949"/>
                </a:solidFill>
                <a:ea typeface="+mn-lt"/>
                <a:cs typeface="+mn-lt"/>
              </a:rPr>
              <a:t> or disruptions in customer service operations.</a:t>
            </a:r>
          </a:p>
          <a:p>
            <a:pPr fontAlgn="ctr"/>
            <a:r>
              <a:rPr lang="en-US" sz="1400">
                <a:solidFill>
                  <a:srgbClr val="494949"/>
                </a:solidFill>
                <a:ea typeface="+mn-lt"/>
                <a:cs typeface="+mn-lt"/>
              </a:rPr>
              <a:t>Provides </a:t>
            </a:r>
            <a:r>
              <a:rPr lang="en-US" sz="1400" b="1">
                <a:solidFill>
                  <a:srgbClr val="494949"/>
                </a:solidFill>
                <a:ea typeface="+mn-lt"/>
                <a:cs typeface="+mn-lt"/>
              </a:rPr>
              <a:t>clear roles</a:t>
            </a:r>
            <a:r>
              <a:rPr lang="en-US" sz="1400">
                <a:solidFill>
                  <a:srgbClr val="494949"/>
                </a:solidFill>
                <a:ea typeface="+mn-lt"/>
                <a:cs typeface="+mn-lt"/>
              </a:rPr>
              <a:t> and timelines so everyone knows </a:t>
            </a:r>
            <a:r>
              <a:rPr lang="en-US" sz="1400" b="1">
                <a:solidFill>
                  <a:srgbClr val="494949"/>
                </a:solidFill>
                <a:ea typeface="+mn-lt"/>
                <a:cs typeface="+mn-lt"/>
              </a:rPr>
              <a:t>who</a:t>
            </a:r>
            <a:r>
              <a:rPr lang="en-US" sz="1400">
                <a:solidFill>
                  <a:srgbClr val="494949"/>
                </a:solidFill>
                <a:ea typeface="+mn-lt"/>
                <a:cs typeface="+mn-lt"/>
              </a:rPr>
              <a:t> does </a:t>
            </a:r>
            <a:r>
              <a:rPr lang="en-US" sz="1400" b="1">
                <a:solidFill>
                  <a:srgbClr val="494949"/>
                </a:solidFill>
                <a:ea typeface="+mn-lt"/>
                <a:cs typeface="+mn-lt"/>
              </a:rPr>
              <a:t>what</a:t>
            </a:r>
            <a:r>
              <a:rPr lang="en-US" sz="1400">
                <a:solidFill>
                  <a:srgbClr val="494949"/>
                </a:solidFill>
                <a:ea typeface="+mn-lt"/>
                <a:cs typeface="+mn-lt"/>
              </a:rPr>
              <a:t>, </a:t>
            </a:r>
            <a:r>
              <a:rPr lang="en-US" sz="1400" b="1">
                <a:solidFill>
                  <a:srgbClr val="494949"/>
                </a:solidFill>
                <a:ea typeface="+mn-lt"/>
                <a:cs typeface="+mn-lt"/>
              </a:rPr>
              <a:t>when</a:t>
            </a:r>
            <a:r>
              <a:rPr lang="en-US" sz="1400">
                <a:solidFill>
                  <a:srgbClr val="494949"/>
                </a:solidFill>
                <a:ea typeface="+mn-lt"/>
                <a:cs typeface="+mn-lt"/>
              </a:rPr>
              <a:t>.</a:t>
            </a:r>
          </a:p>
          <a:p>
            <a:pPr fontAlgn="ctr"/>
            <a:r>
              <a:rPr lang="en-US" sz="1400">
                <a:solidFill>
                  <a:srgbClr val="494949"/>
                </a:solidFill>
                <a:ea typeface="+mn-lt"/>
                <a:cs typeface="+mn-lt"/>
              </a:rPr>
              <a:t>Creates a </a:t>
            </a:r>
            <a:r>
              <a:rPr lang="en-US" sz="1400" b="1">
                <a:solidFill>
                  <a:srgbClr val="494949"/>
                </a:solidFill>
                <a:ea typeface="+mn-lt"/>
                <a:cs typeface="+mn-lt"/>
              </a:rPr>
              <a:t>controlled transition</a:t>
            </a:r>
            <a:r>
              <a:rPr lang="en-US" sz="1400">
                <a:solidFill>
                  <a:srgbClr val="494949"/>
                </a:solidFill>
                <a:ea typeface="+mn-lt"/>
                <a:cs typeface="+mn-lt"/>
              </a:rPr>
              <a:t> from testing to full-scale usage, reducing last-minute surprises.</a:t>
            </a:r>
          </a:p>
        </p:txBody>
      </p:sp>
      <p:sp>
        <p:nvSpPr>
          <p:cNvPr id="12" name="Rectangle 11">
            <a:extLst>
              <a:ext uri="{FF2B5EF4-FFF2-40B4-BE49-F238E27FC236}">
                <a16:creationId xmlns:a16="http://schemas.microsoft.com/office/drawing/2014/main" id="{F623101B-7E8D-65B1-68F8-B1DBCF3AD7C3}"/>
              </a:ext>
            </a:extLst>
          </p:cNvPr>
          <p:cNvSpPr>
            <a:spLocks/>
          </p:cNvSpPr>
          <p:nvPr/>
        </p:nvSpPr>
        <p:spPr>
          <a:xfrm>
            <a:off x="354853" y="5276090"/>
            <a:ext cx="6164552" cy="1251810"/>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r>
              <a:rPr lang="en-US" sz="1300" b="1">
                <a:solidFill>
                  <a:srgbClr val="FFFFFF"/>
                </a:solidFill>
                <a:ea typeface="+mn-lt"/>
                <a:cs typeface="+mn-lt"/>
              </a:rPr>
              <a:t>Info-Tech Insight</a:t>
            </a:r>
          </a:p>
          <a:p>
            <a:pPr defTabSz="554437">
              <a:spcBef>
                <a:spcPts val="800"/>
              </a:spcBef>
            </a:pPr>
            <a:r>
              <a:rPr lang="en-US" sz="1300">
                <a:solidFill>
                  <a:srgbClr val="FFFFFF"/>
                </a:solidFill>
                <a:ea typeface="+mn-lt"/>
                <a:cs typeface="+mn-lt"/>
              </a:rPr>
              <a:t>Successful deployment isn’t just about “going live.” It’s about </a:t>
            </a:r>
            <a:r>
              <a:rPr lang="en-US" sz="1300" b="1">
                <a:solidFill>
                  <a:srgbClr val="FFFFFF"/>
                </a:solidFill>
                <a:ea typeface="+mn-lt"/>
                <a:cs typeface="+mn-lt"/>
              </a:rPr>
              <a:t>smooth integration</a:t>
            </a:r>
            <a:r>
              <a:rPr lang="en-US" sz="1300">
                <a:solidFill>
                  <a:srgbClr val="FFFFFF"/>
                </a:solidFill>
                <a:ea typeface="+mn-lt"/>
                <a:cs typeface="+mn-lt"/>
              </a:rPr>
              <a:t>, </a:t>
            </a:r>
            <a:r>
              <a:rPr lang="en-US" sz="1300" b="1">
                <a:solidFill>
                  <a:srgbClr val="FFFFFF"/>
                </a:solidFill>
                <a:ea typeface="+mn-lt"/>
                <a:cs typeface="+mn-lt"/>
              </a:rPr>
              <a:t>robust monitoring</a:t>
            </a:r>
            <a:r>
              <a:rPr lang="en-US" sz="1300">
                <a:solidFill>
                  <a:srgbClr val="FFFFFF"/>
                </a:solidFill>
                <a:ea typeface="+mn-lt"/>
                <a:cs typeface="+mn-lt"/>
              </a:rPr>
              <a:t>, and </a:t>
            </a:r>
            <a:r>
              <a:rPr lang="en-US" sz="1300" b="1">
                <a:solidFill>
                  <a:srgbClr val="FFFFFF"/>
                </a:solidFill>
                <a:ea typeface="+mn-lt"/>
                <a:cs typeface="+mn-lt"/>
              </a:rPr>
              <a:t>ongoing support</a:t>
            </a:r>
            <a:r>
              <a:rPr lang="en-US" sz="1300">
                <a:solidFill>
                  <a:srgbClr val="FFFFFF"/>
                </a:solidFill>
                <a:ea typeface="+mn-lt"/>
                <a:cs typeface="+mn-lt"/>
              </a:rPr>
              <a:t> – all of which keep your AI solution aligned with business objectives well after launch.</a:t>
            </a:r>
          </a:p>
        </p:txBody>
      </p:sp>
      <p:sp>
        <p:nvSpPr>
          <p:cNvPr id="13" name="Rectangle 12">
            <a:extLst>
              <a:ext uri="{FF2B5EF4-FFF2-40B4-BE49-F238E27FC236}">
                <a16:creationId xmlns:a16="http://schemas.microsoft.com/office/drawing/2014/main" id="{BE6383DD-E872-B8A7-9FDC-B8A90BF07B9F}"/>
              </a:ext>
              <a:ext uri="{C183D7F6-B498-43B3-948B-1728B52AA6E4}">
                <adec:decorative xmlns:adec="http://schemas.microsoft.com/office/drawing/2017/decorative" val="1"/>
              </a:ext>
            </a:extLst>
          </p:cNvPr>
          <p:cNvSpPr>
            <a:spLocks/>
          </p:cNvSpPr>
          <p:nvPr/>
        </p:nvSpPr>
        <p:spPr>
          <a:xfrm>
            <a:off x="354853" y="5276088"/>
            <a:ext cx="6164552" cy="1251812"/>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300">
              <a:solidFill>
                <a:srgbClr val="2576B7"/>
              </a:solidFill>
              <a:ea typeface="+mn-lt"/>
              <a:cs typeface="+mn-lt"/>
            </a:endParaRPr>
          </a:p>
        </p:txBody>
      </p:sp>
      <p:pic>
        <p:nvPicPr>
          <p:cNvPr id="6146" name="Picture 2">
            <a:extLst>
              <a:ext uri="{FF2B5EF4-FFF2-40B4-BE49-F238E27FC236}">
                <a16:creationId xmlns:a16="http://schemas.microsoft.com/office/drawing/2014/main" id="{11D53B39-3230-691E-3148-71E6518D862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7032458" y="895"/>
            <a:ext cx="5159547" cy="685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58609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05B6C-6851-90E3-111F-AB9B5325A6BF}"/>
            </a:ext>
          </a:extLst>
        </p:cNvPr>
        <p:cNvGrpSpPr/>
        <p:nvPr/>
      </p:nvGrpSpPr>
      <p:grpSpPr>
        <a:xfrm>
          <a:off x="0" y="0"/>
          <a:ext cx="0" cy="0"/>
          <a:chOff x="0" y="0"/>
          <a:chExt cx="0" cy="0"/>
        </a:xfrm>
      </p:grpSpPr>
      <p:sp>
        <p:nvSpPr>
          <p:cNvPr id="23" name="Title 2">
            <a:extLst>
              <a:ext uri="{FF2B5EF4-FFF2-40B4-BE49-F238E27FC236}">
                <a16:creationId xmlns:a16="http://schemas.microsoft.com/office/drawing/2014/main" id="{D9B122E0-8336-E231-0A56-3A714B741FD2}"/>
              </a:ext>
            </a:extLst>
          </p:cNvPr>
          <p:cNvSpPr txBox="1">
            <a:spLocks/>
          </p:cNvSpPr>
          <p:nvPr/>
        </p:nvSpPr>
        <p:spPr>
          <a:xfrm>
            <a:off x="246834" y="336401"/>
            <a:ext cx="11520980" cy="59462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defTabSz="914218">
              <a:defRPr/>
            </a:pPr>
            <a:r>
              <a:rPr lang="en-US" sz="3400">
                <a:solidFill>
                  <a:srgbClr val="2576B7"/>
                </a:solidFill>
                <a:ea typeface="+mj-lt"/>
                <a:cs typeface="+mj-lt"/>
              </a:rPr>
              <a:t>Best practices for building a deployment plan</a:t>
            </a:r>
          </a:p>
        </p:txBody>
      </p:sp>
      <p:sp>
        <p:nvSpPr>
          <p:cNvPr id="2" name="Text Placeholder 4">
            <a:extLst>
              <a:ext uri="{FF2B5EF4-FFF2-40B4-BE49-F238E27FC236}">
                <a16:creationId xmlns:a16="http://schemas.microsoft.com/office/drawing/2014/main" id="{05420303-4294-3512-1B1F-DF1DEBEAA177}"/>
              </a:ext>
            </a:extLst>
          </p:cNvPr>
          <p:cNvSpPr txBox="1">
            <a:spLocks/>
          </p:cNvSpPr>
          <p:nvPr/>
        </p:nvSpPr>
        <p:spPr>
          <a:xfrm>
            <a:off x="285278" y="870604"/>
            <a:ext cx="11520980" cy="567724"/>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10000"/>
              </a:lnSpc>
              <a:buFontTx/>
              <a:defRPr/>
            </a:pPr>
            <a:r>
              <a:rPr lang="en-US" dirty="0">
                <a:solidFill>
                  <a:srgbClr val="494949"/>
                </a:solidFill>
                <a:latin typeface="Exo" pitchFamily="2" charset="0"/>
                <a:ea typeface="+mn-lt"/>
                <a:cs typeface="+mn-lt"/>
              </a:rPr>
              <a:t>Keep these </a:t>
            </a:r>
            <a:r>
              <a:rPr lang="en-US" b="1" dirty="0">
                <a:solidFill>
                  <a:srgbClr val="494949"/>
                </a:solidFill>
                <a:latin typeface="Exo" pitchFamily="2" charset="0"/>
                <a:ea typeface="+mn-lt"/>
                <a:cs typeface="+mn-lt"/>
              </a:rPr>
              <a:t>best practices </a:t>
            </a:r>
            <a:r>
              <a:rPr lang="en-US" dirty="0">
                <a:solidFill>
                  <a:srgbClr val="494949"/>
                </a:solidFill>
                <a:latin typeface="Exo" pitchFamily="2" charset="0"/>
                <a:ea typeface="+mn-lt"/>
                <a:cs typeface="+mn-lt"/>
              </a:rPr>
              <a:t>in mind when building the </a:t>
            </a:r>
            <a:r>
              <a:rPr lang="en-US" b="1" dirty="0">
                <a:solidFill>
                  <a:srgbClr val="494949"/>
                </a:solidFill>
                <a:latin typeface="Exo" pitchFamily="2" charset="0"/>
                <a:ea typeface="+mn-lt"/>
                <a:cs typeface="+mn-lt"/>
              </a:rPr>
              <a:t>deployment plan </a:t>
            </a:r>
            <a:r>
              <a:rPr lang="en-US" dirty="0">
                <a:solidFill>
                  <a:srgbClr val="494949"/>
                </a:solidFill>
                <a:latin typeface="Exo" pitchFamily="2" charset="0"/>
                <a:ea typeface="+mn-lt"/>
                <a:cs typeface="+mn-lt"/>
              </a:rPr>
              <a:t>for your </a:t>
            </a:r>
            <a:r>
              <a:rPr lang="en-US" b="1" dirty="0">
                <a:solidFill>
                  <a:srgbClr val="494949"/>
                </a:solidFill>
                <a:latin typeface="Exo" pitchFamily="2" charset="0"/>
                <a:ea typeface="+mn-lt"/>
                <a:cs typeface="+mn-lt"/>
              </a:rPr>
              <a:t>CX AI solution</a:t>
            </a:r>
          </a:p>
        </p:txBody>
      </p:sp>
      <p:sp>
        <p:nvSpPr>
          <p:cNvPr id="74" name="Rounded Rectangle 78">
            <a:extLst>
              <a:ext uri="{FF2B5EF4-FFF2-40B4-BE49-F238E27FC236}">
                <a16:creationId xmlns:a16="http://schemas.microsoft.com/office/drawing/2014/main" id="{DCA170E8-4A42-9A51-8AEF-67E8FCD55DDF}"/>
              </a:ext>
              <a:ext uri="{C183D7F6-B498-43B3-948B-1728B52AA6E4}">
                <adec:decorative xmlns:adec="http://schemas.microsoft.com/office/drawing/2017/decorative" val="1"/>
              </a:ext>
            </a:extLst>
          </p:cNvPr>
          <p:cNvSpPr>
            <a:spLocks/>
          </p:cNvSpPr>
          <p:nvPr/>
        </p:nvSpPr>
        <p:spPr>
          <a:xfrm>
            <a:off x="153018" y="1377118"/>
            <a:ext cx="2645841" cy="360674"/>
          </a:xfrm>
          <a:prstGeom prst="roundRect">
            <a:avLst>
              <a:gd name="adj" fmla="val 50000"/>
            </a:avLst>
          </a:prstGeom>
          <a:solidFill>
            <a:srgbClr val="494A4A"/>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75" name="TextBox 74">
            <a:extLst>
              <a:ext uri="{FF2B5EF4-FFF2-40B4-BE49-F238E27FC236}">
                <a16:creationId xmlns:a16="http://schemas.microsoft.com/office/drawing/2014/main" id="{A94560FF-165B-8EEC-57AE-BF687DA3F6A9}"/>
              </a:ext>
            </a:extLst>
          </p:cNvPr>
          <p:cNvSpPr txBox="1">
            <a:spLocks/>
          </p:cNvSpPr>
          <p:nvPr/>
        </p:nvSpPr>
        <p:spPr>
          <a:xfrm>
            <a:off x="249109" y="1423876"/>
            <a:ext cx="1572867" cy="282706"/>
          </a:xfrm>
          <a:prstGeom prst="rect">
            <a:avLst/>
          </a:prstGeom>
          <a:noFill/>
        </p:spPr>
        <p:txBody>
          <a:bodyPr wrap="none" rtlCol="0" anchor="ctr" anchorCtr="0">
            <a:spAutoFit/>
          </a:bodyPr>
          <a:lstStyle/>
          <a:p>
            <a:pPr defTabSz="554437">
              <a:lnSpc>
                <a:spcPct val="110000"/>
              </a:lnSpc>
              <a:defRPr/>
            </a:pPr>
            <a:r>
              <a:rPr lang="en-US" sz="1200">
                <a:solidFill>
                  <a:srgbClr val="FFFFFF"/>
                </a:solidFill>
                <a:latin typeface="Montserrat SemiBold" pitchFamily="2" charset="77"/>
                <a:ea typeface="+mn-lt"/>
                <a:cs typeface="+mn-lt"/>
              </a:rPr>
              <a:t>Deployment Plan</a:t>
            </a:r>
          </a:p>
        </p:txBody>
      </p:sp>
      <p:sp>
        <p:nvSpPr>
          <p:cNvPr id="76" name="Triangle 80">
            <a:extLst>
              <a:ext uri="{FF2B5EF4-FFF2-40B4-BE49-F238E27FC236}">
                <a16:creationId xmlns:a16="http://schemas.microsoft.com/office/drawing/2014/main" id="{1D5355F3-C3A8-A89B-E4A4-A2CF04D1A3E4}"/>
              </a:ext>
              <a:ext uri="{C183D7F6-B498-43B3-948B-1728B52AA6E4}">
                <adec:decorative xmlns:adec="http://schemas.microsoft.com/office/drawing/2017/decorative" val="1"/>
              </a:ext>
            </a:extLst>
          </p:cNvPr>
          <p:cNvSpPr>
            <a:spLocks noChangeAspect="1"/>
          </p:cNvSpPr>
          <p:nvPr/>
        </p:nvSpPr>
        <p:spPr>
          <a:xfrm rot="10800000">
            <a:off x="2443660" y="1516311"/>
            <a:ext cx="114646" cy="82285"/>
          </a:xfrm>
          <a:prstGeom prst="triangle">
            <a:avLst/>
          </a:prstGeom>
          <a:solidFill>
            <a:srgbClr val="FFFFFF"/>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42" name="Rectangle 41">
            <a:extLst>
              <a:ext uri="{FF2B5EF4-FFF2-40B4-BE49-F238E27FC236}">
                <a16:creationId xmlns:a16="http://schemas.microsoft.com/office/drawing/2014/main" id="{1A8823C4-B6B0-4AEE-14C3-7434545D26E0}"/>
              </a:ext>
              <a:ext uri="{C183D7F6-B498-43B3-948B-1728B52AA6E4}">
                <adec:decorative xmlns:adec="http://schemas.microsoft.com/office/drawing/2017/decorative" val="1"/>
              </a:ext>
            </a:extLst>
          </p:cNvPr>
          <p:cNvSpPr>
            <a:spLocks/>
          </p:cNvSpPr>
          <p:nvPr/>
        </p:nvSpPr>
        <p:spPr>
          <a:xfrm>
            <a:off x="2113058" y="1913189"/>
            <a:ext cx="4104000" cy="762455"/>
          </a:xfrm>
          <a:prstGeom prst="rect">
            <a:avLst/>
          </a:prstGeom>
          <a:solidFill>
            <a:srgbClr val="2576B7">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48" name="TextBox 47">
            <a:extLst>
              <a:ext uri="{FF2B5EF4-FFF2-40B4-BE49-F238E27FC236}">
                <a16:creationId xmlns:a16="http://schemas.microsoft.com/office/drawing/2014/main" id="{A08D8B3E-07C8-6123-6A58-4B0DAD7F6235}"/>
              </a:ext>
            </a:extLst>
          </p:cNvPr>
          <p:cNvSpPr txBox="1">
            <a:spLocks/>
          </p:cNvSpPr>
          <p:nvPr/>
        </p:nvSpPr>
        <p:spPr>
          <a:xfrm>
            <a:off x="153017" y="1913189"/>
            <a:ext cx="2390400" cy="762455"/>
          </a:xfrm>
          <a:prstGeom prst="homePlate">
            <a:avLst/>
          </a:prstGeom>
          <a:solidFill>
            <a:srgbClr val="2576B7"/>
          </a:solidFill>
          <a:ln/>
        </p:spPr>
        <p:txBody>
          <a:bodyPr wrap="square" rtlCol="0" anchor="ctr" anchorCtr="0">
            <a:noAutofit/>
          </a:bodyPr>
          <a:lstStyle/>
          <a:p>
            <a:pPr algn="ctr" defTabSz="554437">
              <a:defRPr/>
            </a:pPr>
            <a:r>
              <a:rPr lang="en-US" sz="1200" b="1">
                <a:solidFill>
                  <a:srgbClr val="FFFFFF"/>
                </a:solidFill>
                <a:latin typeface="Montserrat" pitchFamily="2" charset="0"/>
                <a:ea typeface="+mn-lt"/>
                <a:cs typeface="+mn-lt"/>
              </a:rPr>
              <a:t>1. Pre-Deployment Readiness &amp; Environment Setup</a:t>
            </a:r>
          </a:p>
        </p:txBody>
      </p:sp>
      <p:sp>
        <p:nvSpPr>
          <p:cNvPr id="53" name="Subtitle 2">
            <a:extLst>
              <a:ext uri="{FF2B5EF4-FFF2-40B4-BE49-F238E27FC236}">
                <a16:creationId xmlns:a16="http://schemas.microsoft.com/office/drawing/2014/main" id="{B815A216-7565-AD78-FD6E-A0DB732FB9AE}"/>
              </a:ext>
            </a:extLst>
          </p:cNvPr>
          <p:cNvSpPr txBox="1">
            <a:spLocks/>
          </p:cNvSpPr>
          <p:nvPr/>
        </p:nvSpPr>
        <p:spPr>
          <a:xfrm>
            <a:off x="2605365" y="1934994"/>
            <a:ext cx="3429000" cy="718845"/>
          </a:xfrm>
          <a:prstGeom prst="rect">
            <a:avLst/>
          </a:prstGeom>
        </p:spPr>
        <p:txBody>
          <a:bodyPr vert="horz" wrap="square" lIns="45714" tIns="22857" rIns="45714" bIns="22857"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087527">
              <a:lnSpc>
                <a:spcPts val="1750"/>
              </a:lnSpc>
              <a:buFontTx/>
              <a:defRPr/>
            </a:pPr>
            <a:r>
              <a:rPr lang="en-US" sz="1200">
                <a:solidFill>
                  <a:schemeClr val="tx1">
                    <a:lumMod val="50000"/>
                  </a:schemeClr>
                </a:solidFill>
                <a:latin typeface="+mn-lt"/>
                <a:ea typeface="+mn-lt"/>
                <a:cs typeface="+mn-lt"/>
              </a:rPr>
              <a:t>Confirm final test results, address any compliance or critical issues, and set up production infrastructure with monitoring.</a:t>
            </a:r>
          </a:p>
        </p:txBody>
      </p:sp>
      <p:sp>
        <p:nvSpPr>
          <p:cNvPr id="41" name="Rectangle 40">
            <a:extLst>
              <a:ext uri="{FF2B5EF4-FFF2-40B4-BE49-F238E27FC236}">
                <a16:creationId xmlns:a16="http://schemas.microsoft.com/office/drawing/2014/main" id="{A048C978-DF6B-E83E-7ADD-DF0D89953468}"/>
              </a:ext>
              <a:ext uri="{C183D7F6-B498-43B3-948B-1728B52AA6E4}">
                <adec:decorative xmlns:adec="http://schemas.microsoft.com/office/drawing/2017/decorative" val="1"/>
              </a:ext>
            </a:extLst>
          </p:cNvPr>
          <p:cNvSpPr>
            <a:spLocks/>
          </p:cNvSpPr>
          <p:nvPr/>
        </p:nvSpPr>
        <p:spPr>
          <a:xfrm>
            <a:off x="2113058" y="2842374"/>
            <a:ext cx="4104000" cy="744447"/>
          </a:xfrm>
          <a:prstGeom prst="rect">
            <a:avLst/>
          </a:prstGeom>
          <a:solidFill>
            <a:srgbClr val="5090C4">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2" name="TextBox 61">
            <a:extLst>
              <a:ext uri="{FF2B5EF4-FFF2-40B4-BE49-F238E27FC236}">
                <a16:creationId xmlns:a16="http://schemas.microsoft.com/office/drawing/2014/main" id="{1225876F-6BE7-AD7E-A367-3D6E8EB843F6}"/>
              </a:ext>
            </a:extLst>
          </p:cNvPr>
          <p:cNvSpPr txBox="1">
            <a:spLocks/>
          </p:cNvSpPr>
          <p:nvPr/>
        </p:nvSpPr>
        <p:spPr>
          <a:xfrm>
            <a:off x="153017" y="2842374"/>
            <a:ext cx="2390400" cy="744447"/>
          </a:xfrm>
          <a:prstGeom prst="homePlate">
            <a:avLst/>
          </a:prstGeom>
          <a:solidFill>
            <a:srgbClr val="5090C4"/>
          </a:solidFill>
          <a:ln/>
        </p:spPr>
        <p:txBody>
          <a:bodyPr wrap="square" anchor="ctr" anchorCtr="0">
            <a:noAutofit/>
          </a:bodyPr>
          <a:lstStyle/>
          <a:p>
            <a:pPr algn="ctr" defTabSz="914400">
              <a:defRPr/>
            </a:pPr>
            <a:r>
              <a:rPr lang="en-US" sz="1200" b="1">
                <a:solidFill>
                  <a:srgbClr val="FFFFFF"/>
                </a:solidFill>
                <a:latin typeface="Montserrat" pitchFamily="2" charset="0"/>
                <a:ea typeface="+mn-lt"/>
                <a:cs typeface="+mn-lt"/>
              </a:rPr>
              <a:t>2. Deployment Execution</a:t>
            </a:r>
            <a:endParaRPr lang="en-US" sz="1200">
              <a:solidFill>
                <a:srgbClr val="FFFFFF"/>
              </a:solidFill>
              <a:latin typeface="Montserrat" pitchFamily="2" charset="0"/>
              <a:ea typeface="+mn-lt"/>
              <a:cs typeface="+mn-lt"/>
            </a:endParaRPr>
          </a:p>
        </p:txBody>
      </p:sp>
      <p:sp>
        <p:nvSpPr>
          <p:cNvPr id="59" name="TextBox 58">
            <a:extLst>
              <a:ext uri="{FF2B5EF4-FFF2-40B4-BE49-F238E27FC236}">
                <a16:creationId xmlns:a16="http://schemas.microsoft.com/office/drawing/2014/main" id="{AF9A761C-50F0-BB52-D1F4-10C36248B5EF}"/>
              </a:ext>
            </a:extLst>
          </p:cNvPr>
          <p:cNvSpPr txBox="1">
            <a:spLocks/>
          </p:cNvSpPr>
          <p:nvPr/>
        </p:nvSpPr>
        <p:spPr>
          <a:xfrm>
            <a:off x="2605366" y="2983765"/>
            <a:ext cx="3339029" cy="461665"/>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Promote the AI model to production and integrate it with real-time data flows.</a:t>
            </a:r>
          </a:p>
        </p:txBody>
      </p:sp>
      <p:sp>
        <p:nvSpPr>
          <p:cNvPr id="40" name="Rectangle 39">
            <a:extLst>
              <a:ext uri="{FF2B5EF4-FFF2-40B4-BE49-F238E27FC236}">
                <a16:creationId xmlns:a16="http://schemas.microsoft.com/office/drawing/2014/main" id="{6B38A367-D503-F454-13E6-AE61741C946B}"/>
              </a:ext>
              <a:ext uri="{C183D7F6-B498-43B3-948B-1728B52AA6E4}">
                <adec:decorative xmlns:adec="http://schemas.microsoft.com/office/drawing/2017/decorative" val="1"/>
              </a:ext>
            </a:extLst>
          </p:cNvPr>
          <p:cNvSpPr>
            <a:spLocks/>
          </p:cNvSpPr>
          <p:nvPr/>
        </p:nvSpPr>
        <p:spPr>
          <a:xfrm>
            <a:off x="2113058" y="3737849"/>
            <a:ext cx="4104000" cy="744447"/>
          </a:xfrm>
          <a:prstGeom prst="rect">
            <a:avLst/>
          </a:prstGeom>
          <a:solidFill>
            <a:srgbClr val="717171">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0" name="TextBox 59">
            <a:extLst>
              <a:ext uri="{FF2B5EF4-FFF2-40B4-BE49-F238E27FC236}">
                <a16:creationId xmlns:a16="http://schemas.microsoft.com/office/drawing/2014/main" id="{F2D39588-A7F6-4EC3-42D8-EF3136C1466D}"/>
              </a:ext>
            </a:extLst>
          </p:cNvPr>
          <p:cNvSpPr txBox="1">
            <a:spLocks/>
          </p:cNvSpPr>
          <p:nvPr/>
        </p:nvSpPr>
        <p:spPr>
          <a:xfrm>
            <a:off x="153017" y="3737849"/>
            <a:ext cx="2390400" cy="744447"/>
          </a:xfrm>
          <a:prstGeom prst="homePlate">
            <a:avLst/>
          </a:prstGeom>
          <a:solidFill>
            <a:srgbClr val="717171"/>
          </a:solidFill>
          <a:ln/>
        </p:spPr>
        <p:txBody>
          <a:bodyPr wrap="square" rtlCol="0" anchor="ctr" anchorCtr="0">
            <a:noAutofit/>
          </a:bodyPr>
          <a:lstStyle/>
          <a:p>
            <a:pPr algn="ctr" defTabSz="554437">
              <a:defRPr/>
            </a:pPr>
            <a:r>
              <a:rPr lang="en-US" sz="1200" b="1">
                <a:solidFill>
                  <a:srgbClr val="FFFFFF"/>
                </a:solidFill>
                <a:latin typeface="Montserrat" pitchFamily="2" charset="0"/>
                <a:ea typeface="+mn-lt"/>
                <a:cs typeface="+mn-lt"/>
              </a:rPr>
              <a:t>3. Pilot/Controlled Rollout</a:t>
            </a:r>
          </a:p>
        </p:txBody>
      </p:sp>
      <p:sp>
        <p:nvSpPr>
          <p:cNvPr id="68" name="TextBox 67">
            <a:extLst>
              <a:ext uri="{FF2B5EF4-FFF2-40B4-BE49-F238E27FC236}">
                <a16:creationId xmlns:a16="http://schemas.microsoft.com/office/drawing/2014/main" id="{7587952C-9EBD-C6B8-4CDD-A46CFD9FE2C6}"/>
              </a:ext>
            </a:extLst>
          </p:cNvPr>
          <p:cNvSpPr txBox="1">
            <a:spLocks/>
          </p:cNvSpPr>
          <p:nvPr/>
        </p:nvSpPr>
        <p:spPr>
          <a:xfrm>
            <a:off x="2542827" y="3879240"/>
            <a:ext cx="3367741" cy="461665"/>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Launch the AI solution to a smaller user group, track KPIs and feedback, and refine before larger deployment.</a:t>
            </a:r>
          </a:p>
        </p:txBody>
      </p:sp>
      <p:sp>
        <p:nvSpPr>
          <p:cNvPr id="39" name="Rectangle 38">
            <a:extLst>
              <a:ext uri="{FF2B5EF4-FFF2-40B4-BE49-F238E27FC236}">
                <a16:creationId xmlns:a16="http://schemas.microsoft.com/office/drawing/2014/main" id="{5D4CEC32-0255-714E-B555-57FACABD2F86}"/>
              </a:ext>
              <a:ext uri="{C183D7F6-B498-43B3-948B-1728B52AA6E4}">
                <adec:decorative xmlns:adec="http://schemas.microsoft.com/office/drawing/2017/decorative" val="1"/>
              </a:ext>
            </a:extLst>
          </p:cNvPr>
          <p:cNvSpPr>
            <a:spLocks/>
          </p:cNvSpPr>
          <p:nvPr/>
        </p:nvSpPr>
        <p:spPr>
          <a:xfrm>
            <a:off x="2113058" y="4664206"/>
            <a:ext cx="4104000" cy="744447"/>
          </a:xfrm>
          <a:prstGeom prst="rect">
            <a:avLst/>
          </a:prstGeom>
          <a:solidFill>
            <a:srgbClr val="299C47">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6" name="TextBox 65">
            <a:extLst>
              <a:ext uri="{FF2B5EF4-FFF2-40B4-BE49-F238E27FC236}">
                <a16:creationId xmlns:a16="http://schemas.microsoft.com/office/drawing/2014/main" id="{A207E20A-5E2F-8A38-D743-9E25BF9F1E9E}"/>
              </a:ext>
            </a:extLst>
          </p:cNvPr>
          <p:cNvSpPr txBox="1">
            <a:spLocks/>
          </p:cNvSpPr>
          <p:nvPr/>
        </p:nvSpPr>
        <p:spPr>
          <a:xfrm>
            <a:off x="153017" y="4664206"/>
            <a:ext cx="2390400" cy="744447"/>
          </a:xfrm>
          <a:prstGeom prst="homePlate">
            <a:avLst/>
          </a:prstGeom>
          <a:solidFill>
            <a:srgbClr val="299C47"/>
          </a:solidFill>
          <a:ln/>
        </p:spPr>
        <p:txBody>
          <a:bodyPr wrap="square" anchor="ctr" anchorCtr="0">
            <a:noAutofit/>
          </a:bodyPr>
          <a:lstStyle/>
          <a:p>
            <a:pPr algn="ctr" defTabSz="914400">
              <a:defRPr/>
            </a:pPr>
            <a:r>
              <a:rPr lang="en-US" sz="1200" b="1">
                <a:solidFill>
                  <a:srgbClr val="FFFFFF"/>
                </a:solidFill>
                <a:latin typeface="Montserrat" pitchFamily="2" charset="0"/>
                <a:ea typeface="+mn-lt"/>
                <a:cs typeface="+mn-lt"/>
              </a:rPr>
              <a:t>4. Full Rollout &amp; Post-Deployment Monitoring</a:t>
            </a:r>
            <a:endParaRPr lang="en-US" sz="1200">
              <a:solidFill>
                <a:srgbClr val="FFFFFF"/>
              </a:solidFill>
              <a:latin typeface="Montserrat" pitchFamily="2" charset="0"/>
              <a:ea typeface="+mn-lt"/>
              <a:cs typeface="+mn-lt"/>
            </a:endParaRPr>
          </a:p>
        </p:txBody>
      </p:sp>
      <p:sp>
        <p:nvSpPr>
          <p:cNvPr id="70" name="TextBox 69">
            <a:extLst>
              <a:ext uri="{FF2B5EF4-FFF2-40B4-BE49-F238E27FC236}">
                <a16:creationId xmlns:a16="http://schemas.microsoft.com/office/drawing/2014/main" id="{5A0AD78E-B5D8-8506-38C4-5CC958FA1276}"/>
              </a:ext>
            </a:extLst>
          </p:cNvPr>
          <p:cNvSpPr txBox="1">
            <a:spLocks/>
          </p:cNvSpPr>
          <p:nvPr/>
        </p:nvSpPr>
        <p:spPr>
          <a:xfrm>
            <a:off x="2558305" y="4713264"/>
            <a:ext cx="3266488" cy="646331"/>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Enable the solution for all intended users, provide usage resources, and keep an eye on performance metrics and user support channels.</a:t>
            </a:r>
          </a:p>
        </p:txBody>
      </p:sp>
      <p:sp>
        <p:nvSpPr>
          <p:cNvPr id="38" name="Rectangle 37">
            <a:extLst>
              <a:ext uri="{FF2B5EF4-FFF2-40B4-BE49-F238E27FC236}">
                <a16:creationId xmlns:a16="http://schemas.microsoft.com/office/drawing/2014/main" id="{53CE15EE-5154-B880-C94A-879E3A51066A}"/>
              </a:ext>
              <a:ext uri="{C183D7F6-B498-43B3-948B-1728B52AA6E4}">
                <adec:decorative xmlns:adec="http://schemas.microsoft.com/office/drawing/2017/decorative" val="1"/>
              </a:ext>
            </a:extLst>
          </p:cNvPr>
          <p:cNvSpPr>
            <a:spLocks/>
          </p:cNvSpPr>
          <p:nvPr/>
        </p:nvSpPr>
        <p:spPr>
          <a:xfrm>
            <a:off x="2113058" y="5608165"/>
            <a:ext cx="4104000" cy="744447"/>
          </a:xfrm>
          <a:prstGeom prst="rect">
            <a:avLst/>
          </a:prstGeom>
          <a:solidFill>
            <a:srgbClr val="494A4A">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4" name="TextBox 63">
            <a:extLst>
              <a:ext uri="{FF2B5EF4-FFF2-40B4-BE49-F238E27FC236}">
                <a16:creationId xmlns:a16="http://schemas.microsoft.com/office/drawing/2014/main" id="{F0A80A53-3366-E05E-226C-5705BFDA8180}"/>
              </a:ext>
            </a:extLst>
          </p:cNvPr>
          <p:cNvSpPr txBox="1">
            <a:spLocks/>
          </p:cNvSpPr>
          <p:nvPr/>
        </p:nvSpPr>
        <p:spPr>
          <a:xfrm>
            <a:off x="153017" y="5608165"/>
            <a:ext cx="2390400" cy="744447"/>
          </a:xfrm>
          <a:prstGeom prst="homePlate">
            <a:avLst/>
          </a:prstGeom>
          <a:solidFill>
            <a:srgbClr val="494A4A"/>
          </a:solidFill>
          <a:ln/>
        </p:spPr>
        <p:txBody>
          <a:bodyPr wrap="square" anchor="ctr" anchorCtr="0">
            <a:noAutofit/>
          </a:bodyPr>
          <a:lstStyle/>
          <a:p>
            <a:pPr algn="ctr" defTabSz="914400">
              <a:defRPr/>
            </a:pPr>
            <a:r>
              <a:rPr lang="en-US" sz="1200" b="1">
                <a:solidFill>
                  <a:srgbClr val="FFFFFF"/>
                </a:solidFill>
                <a:latin typeface="Montserrat" pitchFamily="2" charset="0"/>
                <a:ea typeface="+mn-lt"/>
                <a:cs typeface="+mn-lt"/>
              </a:rPr>
              <a:t>5. Operational Handoff &amp; Continuous Improvement</a:t>
            </a:r>
            <a:endParaRPr lang="en-US" sz="1200">
              <a:solidFill>
                <a:srgbClr val="FFFFFF"/>
              </a:solidFill>
              <a:latin typeface="Montserrat" pitchFamily="2" charset="0"/>
              <a:ea typeface="+mn-lt"/>
              <a:cs typeface="+mn-lt"/>
            </a:endParaRPr>
          </a:p>
        </p:txBody>
      </p:sp>
      <p:sp>
        <p:nvSpPr>
          <p:cNvPr id="72" name="TextBox 71">
            <a:extLst>
              <a:ext uri="{FF2B5EF4-FFF2-40B4-BE49-F238E27FC236}">
                <a16:creationId xmlns:a16="http://schemas.microsoft.com/office/drawing/2014/main" id="{9668D5AB-EE24-AB3C-76EA-99D0D4FBD73C}"/>
              </a:ext>
            </a:extLst>
          </p:cNvPr>
          <p:cNvSpPr txBox="1">
            <a:spLocks/>
          </p:cNvSpPr>
          <p:nvPr/>
        </p:nvSpPr>
        <p:spPr>
          <a:xfrm>
            <a:off x="2605365" y="5657223"/>
            <a:ext cx="3285040" cy="646331"/>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Transfer daily responsibilities to operations, hold regular performance reviews, and continuously gather feedback to enhance the AI solution over time.</a:t>
            </a:r>
          </a:p>
        </p:txBody>
      </p:sp>
      <p:sp>
        <p:nvSpPr>
          <p:cNvPr id="12" name="TextBox 11">
            <a:extLst>
              <a:ext uri="{FF2B5EF4-FFF2-40B4-BE49-F238E27FC236}">
                <a16:creationId xmlns:a16="http://schemas.microsoft.com/office/drawing/2014/main" id="{3C0BE0D9-F5C5-B691-9697-D13E29613409}"/>
              </a:ext>
            </a:extLst>
          </p:cNvPr>
          <p:cNvSpPr txBox="1">
            <a:spLocks/>
          </p:cNvSpPr>
          <p:nvPr/>
        </p:nvSpPr>
        <p:spPr>
          <a:xfrm>
            <a:off x="6365018" y="1900491"/>
            <a:ext cx="5441241" cy="669461"/>
          </a:xfrm>
          <a:prstGeom prst="rect">
            <a:avLst/>
          </a:prstGeom>
          <a:solidFill>
            <a:srgbClr val="2576B7"/>
          </a:solidFill>
          <a:ln/>
        </p:spPr>
        <p:txBody>
          <a:bodyPr wrap="square" rtlCol="0" anchor="ctr">
            <a:noAutofit/>
          </a:bodyPr>
          <a:lstStyle/>
          <a:p>
            <a:pPr algn="ctr" defTabSz="554437">
              <a:defRPr/>
            </a:pPr>
            <a:r>
              <a:rPr lang="en-US" sz="1400" b="1">
                <a:solidFill>
                  <a:srgbClr val="FFFFFF"/>
                </a:solidFill>
                <a:latin typeface="Montserrat" pitchFamily="2" charset="77"/>
                <a:ea typeface="+mn-lt"/>
                <a:cs typeface="+mn-lt"/>
              </a:rPr>
              <a:t>Best Practices for AI/ML</a:t>
            </a:r>
          </a:p>
        </p:txBody>
      </p:sp>
      <p:sp>
        <p:nvSpPr>
          <p:cNvPr id="13" name="Subtitle 2">
            <a:extLst>
              <a:ext uri="{FF2B5EF4-FFF2-40B4-BE49-F238E27FC236}">
                <a16:creationId xmlns:a16="http://schemas.microsoft.com/office/drawing/2014/main" id="{0C4AB95F-4E7E-F845-6637-4A3193B8AFD0}"/>
              </a:ext>
            </a:extLst>
          </p:cNvPr>
          <p:cNvSpPr txBox="1">
            <a:spLocks/>
          </p:cNvSpPr>
          <p:nvPr/>
        </p:nvSpPr>
        <p:spPr>
          <a:xfrm>
            <a:off x="6365016" y="2543156"/>
            <a:ext cx="5441241" cy="3809032"/>
          </a:xfrm>
          <a:prstGeom prst="rect">
            <a:avLst/>
          </a:prstGeom>
          <a:solidFill>
            <a:srgbClr val="F2F2F2"/>
          </a:solidFill>
          <a:ln/>
        </p:spPr>
        <p:txBody>
          <a:bodyPr vert="horz" wrap="square" lIns="90000" tIns="144000" rIns="180000" bIns="22857"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fontAlgn="ctr">
              <a:buFontTx/>
              <a:defRPr/>
            </a:pPr>
            <a:r>
              <a:rPr lang="en-US" sz="1400" b="1">
                <a:solidFill>
                  <a:srgbClr val="2576B7"/>
                </a:solidFill>
                <a:latin typeface="+mn-lt"/>
                <a:ea typeface="+mn-lt"/>
                <a:cs typeface="+mn-lt"/>
              </a:rPr>
              <a:t>Plan for Incremental Rollout</a:t>
            </a:r>
          </a:p>
          <a:p>
            <a:pPr marL="361950" indent="-171450" algn="l" fontAlgn="ctr">
              <a:lnSpc>
                <a:spcPct val="100000"/>
              </a:lnSpc>
              <a:spcBef>
                <a:spcPts val="0"/>
              </a:spcBef>
              <a:buFont typeface="Arial" panose="020B0604020202020204" pitchFamily="34" charset="0"/>
              <a:buChar char="•"/>
              <a:defRPr/>
            </a:pPr>
            <a:r>
              <a:rPr lang="en-US" sz="1200">
                <a:solidFill>
                  <a:srgbClr val="494949"/>
                </a:solidFill>
                <a:latin typeface="+mn-lt"/>
                <a:ea typeface="+mn-lt"/>
                <a:cs typeface="+mn-lt"/>
              </a:rPr>
              <a:t>Deploy AI solutions in phases – perhaps one team or region at a time – to catch issues early and avoid widespread disruptions.</a:t>
            </a:r>
          </a:p>
          <a:p>
            <a:pPr algn="l" fontAlgn="ctr">
              <a:buFontTx/>
              <a:defRPr/>
            </a:pPr>
            <a:r>
              <a:rPr lang="en-US" sz="1400" b="1">
                <a:solidFill>
                  <a:srgbClr val="2576B7"/>
                </a:solidFill>
                <a:latin typeface="+mn-lt"/>
                <a:ea typeface="+mn-lt"/>
                <a:cs typeface="+mn-lt"/>
              </a:rPr>
              <a:t>Automate Where Possible</a:t>
            </a:r>
          </a:p>
          <a:p>
            <a:pPr marL="361950" indent="-171450" algn="l" fontAlgn="ctr">
              <a:lnSpc>
                <a:spcPct val="100000"/>
              </a:lnSpc>
              <a:spcBef>
                <a:spcPts val="0"/>
              </a:spcBef>
              <a:buFont typeface="Arial" panose="020B0604020202020204" pitchFamily="34" charset="0"/>
              <a:buChar char="•"/>
              <a:defRPr/>
            </a:pPr>
            <a:r>
              <a:rPr lang="en-US" sz="1200">
                <a:solidFill>
                  <a:srgbClr val="494949"/>
                </a:solidFill>
                <a:latin typeface="+mn-lt"/>
                <a:ea typeface="+mn-lt"/>
                <a:cs typeface="+mn-lt"/>
              </a:rPr>
              <a:t>Use continuous integration/continuous delivery (CI/CD) pipelines to streamline updates, especially if the model will be retrained frequently.</a:t>
            </a:r>
          </a:p>
          <a:p>
            <a:pPr algn="l" fontAlgn="ctr">
              <a:buFontTx/>
              <a:defRPr/>
            </a:pPr>
            <a:r>
              <a:rPr lang="en-US" sz="1400" b="1">
                <a:solidFill>
                  <a:srgbClr val="2576B7"/>
                </a:solidFill>
                <a:latin typeface="+mn-lt"/>
                <a:ea typeface="+mn-lt"/>
                <a:cs typeface="+mn-lt"/>
              </a:rPr>
              <a:t>Establish Monitoring &amp; Alerting</a:t>
            </a:r>
          </a:p>
          <a:p>
            <a:pPr marL="361950" indent="-171450" algn="l" fontAlgn="ctr">
              <a:lnSpc>
                <a:spcPct val="100000"/>
              </a:lnSpc>
              <a:spcBef>
                <a:spcPts val="0"/>
              </a:spcBef>
              <a:buFont typeface="Arial" panose="020B0604020202020204" pitchFamily="34" charset="0"/>
              <a:buChar char="•"/>
              <a:defRPr/>
            </a:pPr>
            <a:r>
              <a:rPr lang="en-US" sz="1200">
                <a:solidFill>
                  <a:srgbClr val="494949"/>
                </a:solidFill>
                <a:latin typeface="+mn-lt"/>
                <a:ea typeface="+mn-lt"/>
                <a:cs typeface="+mn-lt"/>
              </a:rPr>
              <a:t>Set up real-time metrics (e.g. latency, error rates) and automated alerts if performance dips, so you can respond quickly.</a:t>
            </a:r>
          </a:p>
          <a:p>
            <a:pPr algn="l" fontAlgn="ctr">
              <a:buFontTx/>
              <a:defRPr/>
            </a:pPr>
            <a:r>
              <a:rPr lang="en-US" sz="1400" b="1">
                <a:solidFill>
                  <a:srgbClr val="2576B7"/>
                </a:solidFill>
                <a:latin typeface="+mn-lt"/>
                <a:ea typeface="+mn-lt"/>
                <a:cs typeface="+mn-lt"/>
              </a:rPr>
              <a:t>Ensure Data Governance</a:t>
            </a:r>
          </a:p>
          <a:p>
            <a:pPr marL="361950" indent="-171450" algn="l" fontAlgn="ctr">
              <a:lnSpc>
                <a:spcPct val="100000"/>
              </a:lnSpc>
              <a:spcBef>
                <a:spcPts val="0"/>
              </a:spcBef>
              <a:buFont typeface="Arial" panose="020B0604020202020204" pitchFamily="34" charset="0"/>
              <a:buChar char="•"/>
              <a:defRPr/>
            </a:pPr>
            <a:r>
              <a:rPr lang="en-US" sz="1200">
                <a:solidFill>
                  <a:srgbClr val="494949"/>
                </a:solidFill>
                <a:latin typeface="+mn-lt"/>
                <a:ea typeface="+mn-lt"/>
                <a:cs typeface="+mn-lt"/>
              </a:rPr>
              <a:t>Confirm the final environment respects data privacy laws (GDPR, HIPAA) and internal governance policies.</a:t>
            </a:r>
          </a:p>
          <a:p>
            <a:pPr marL="361950" indent="-171450" algn="l" fontAlgn="ctr">
              <a:lnSpc>
                <a:spcPct val="100000"/>
              </a:lnSpc>
              <a:spcBef>
                <a:spcPts val="0"/>
              </a:spcBef>
              <a:buFont typeface="Arial" panose="020B0604020202020204" pitchFamily="34" charset="0"/>
              <a:buChar char="•"/>
              <a:defRPr/>
            </a:pPr>
            <a:r>
              <a:rPr lang="en-US" sz="1200">
                <a:solidFill>
                  <a:srgbClr val="494949"/>
                </a:solidFill>
                <a:latin typeface="+mn-lt"/>
                <a:ea typeface="+mn-lt"/>
                <a:cs typeface="+mn-lt"/>
              </a:rPr>
              <a:t>Document who has access to production data and how logs are stored.</a:t>
            </a:r>
          </a:p>
          <a:p>
            <a:pPr algn="l" fontAlgn="ctr">
              <a:buFontTx/>
              <a:defRPr/>
            </a:pPr>
            <a:r>
              <a:rPr lang="en-US" sz="1400" b="1">
                <a:solidFill>
                  <a:srgbClr val="2576B7"/>
                </a:solidFill>
                <a:latin typeface="+mn-lt"/>
                <a:ea typeface="+mn-lt"/>
                <a:cs typeface="+mn-lt"/>
              </a:rPr>
              <a:t>Allocate Resources for Post-Deployment</a:t>
            </a:r>
          </a:p>
          <a:p>
            <a:pPr marL="361950" indent="-171450" algn="l" fontAlgn="ctr">
              <a:lnSpc>
                <a:spcPct val="100000"/>
              </a:lnSpc>
              <a:spcBef>
                <a:spcPts val="0"/>
              </a:spcBef>
              <a:buFont typeface="Arial" panose="020B0604020202020204" pitchFamily="34" charset="0"/>
              <a:buChar char="•"/>
              <a:defRPr/>
            </a:pPr>
            <a:r>
              <a:rPr lang="en-US" sz="1200">
                <a:solidFill>
                  <a:srgbClr val="494949"/>
                </a:solidFill>
                <a:latin typeface="+mn-lt"/>
                <a:ea typeface="+mn-lt"/>
                <a:cs typeface="+mn-lt"/>
              </a:rPr>
              <a:t>Assign a support team or at least on-call experts who can troubleshoot model or system issues in real-time.</a:t>
            </a:r>
          </a:p>
        </p:txBody>
      </p:sp>
      <p:sp>
        <p:nvSpPr>
          <p:cNvPr id="10" name="Oval 9">
            <a:extLst>
              <a:ext uri="{FF2B5EF4-FFF2-40B4-BE49-F238E27FC236}">
                <a16:creationId xmlns:a16="http://schemas.microsoft.com/office/drawing/2014/main" id="{5FD62E1B-3231-DDB2-B868-600DE738F027}"/>
              </a:ext>
              <a:ext uri="{C183D7F6-B498-43B3-948B-1728B52AA6E4}">
                <adec:decorative xmlns:adec="http://schemas.microsoft.com/office/drawing/2017/decorative" val="1"/>
              </a:ext>
            </a:extLst>
          </p:cNvPr>
          <p:cNvSpPr>
            <a:spLocks/>
          </p:cNvSpPr>
          <p:nvPr/>
        </p:nvSpPr>
        <p:spPr>
          <a:xfrm>
            <a:off x="10455322" y="1563957"/>
            <a:ext cx="1226060" cy="1226060"/>
          </a:xfrm>
          <a:prstGeom prst="ellipse">
            <a:avLst/>
          </a:prstGeom>
          <a:solidFill>
            <a:schemeClr val="bg2"/>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1" name="Freeform 6">
            <a:extLst>
              <a:ext uri="{FF2B5EF4-FFF2-40B4-BE49-F238E27FC236}">
                <a16:creationId xmlns:a16="http://schemas.microsoft.com/office/drawing/2014/main" id="{34810FBF-E257-14C0-42EB-D6D8F61B8559}"/>
              </a:ext>
              <a:ext uri="{C183D7F6-B498-43B3-948B-1728B52AA6E4}">
                <adec:decorative xmlns:adec="http://schemas.microsoft.com/office/drawing/2017/decorative" val="1"/>
              </a:ext>
            </a:extLst>
          </p:cNvPr>
          <p:cNvSpPr>
            <a:spLocks noChangeAspect="1"/>
          </p:cNvSpPr>
          <p:nvPr/>
        </p:nvSpPr>
        <p:spPr bwMode="auto">
          <a:xfrm>
            <a:off x="10695159" y="1929343"/>
            <a:ext cx="741569" cy="495289"/>
          </a:xfrm>
          <a:custGeom>
            <a:avLst/>
            <a:gdLst>
              <a:gd name="connsiteX0" fmla="*/ 1048678 w 1145117"/>
              <a:gd name="connsiteY0" fmla="*/ 645265 h 764815"/>
              <a:gd name="connsiteX1" fmla="*/ 1064235 w 1145117"/>
              <a:gd name="connsiteY1" fmla="*/ 651889 h 764815"/>
              <a:gd name="connsiteX2" fmla="*/ 1063878 w 1145117"/>
              <a:gd name="connsiteY2" fmla="*/ 683400 h 764815"/>
              <a:gd name="connsiteX3" fmla="*/ 1048187 w 1145117"/>
              <a:gd name="connsiteY3" fmla="*/ 690204 h 764815"/>
              <a:gd name="connsiteX4" fmla="*/ 1032496 w 1145117"/>
              <a:gd name="connsiteY4" fmla="*/ 683758 h 764815"/>
              <a:gd name="connsiteX5" fmla="*/ 1032496 w 1145117"/>
              <a:gd name="connsiteY5" fmla="*/ 652247 h 764815"/>
              <a:gd name="connsiteX6" fmla="*/ 1032853 w 1145117"/>
              <a:gd name="connsiteY6" fmla="*/ 651531 h 764815"/>
              <a:gd name="connsiteX7" fmla="*/ 1048678 w 1145117"/>
              <a:gd name="connsiteY7" fmla="*/ 645265 h 764815"/>
              <a:gd name="connsiteX8" fmla="*/ 572411 w 1145117"/>
              <a:gd name="connsiteY8" fmla="*/ 533500 h 764815"/>
              <a:gd name="connsiteX9" fmla="*/ 541110 w 1145117"/>
              <a:gd name="connsiteY9" fmla="*/ 564798 h 764815"/>
              <a:gd name="connsiteX10" fmla="*/ 572411 w 1145117"/>
              <a:gd name="connsiteY10" fmla="*/ 596096 h 764815"/>
              <a:gd name="connsiteX11" fmla="*/ 603711 w 1145117"/>
              <a:gd name="connsiteY11" fmla="*/ 564798 h 764815"/>
              <a:gd name="connsiteX12" fmla="*/ 572411 w 1145117"/>
              <a:gd name="connsiteY12" fmla="*/ 533500 h 764815"/>
              <a:gd name="connsiteX13" fmla="*/ 274872 w 1145117"/>
              <a:gd name="connsiteY13" fmla="*/ 259016 h 764815"/>
              <a:gd name="connsiteX14" fmla="*/ 44613 w 1145117"/>
              <a:gd name="connsiteY14" fmla="*/ 489611 h 764815"/>
              <a:gd name="connsiteX15" fmla="*/ 82390 w 1145117"/>
              <a:gd name="connsiteY15" fmla="*/ 616241 h 764815"/>
              <a:gd name="connsiteX16" fmla="*/ 212630 w 1145117"/>
              <a:gd name="connsiteY16" fmla="*/ 486014 h 764815"/>
              <a:gd name="connsiteX17" fmla="*/ 228461 w 1145117"/>
              <a:gd name="connsiteY17" fmla="*/ 479539 h 764815"/>
              <a:gd name="connsiteX18" fmla="*/ 244291 w 1145117"/>
              <a:gd name="connsiteY18" fmla="*/ 486014 h 764815"/>
              <a:gd name="connsiteX19" fmla="*/ 290343 w 1145117"/>
              <a:gd name="connsiteY19" fmla="*/ 532061 h 764815"/>
              <a:gd name="connsiteX20" fmla="*/ 342151 w 1145117"/>
              <a:gd name="connsiteY20" fmla="*/ 480618 h 764815"/>
              <a:gd name="connsiteX21" fmla="*/ 325242 w 1145117"/>
              <a:gd name="connsiteY21" fmla="*/ 459033 h 764815"/>
              <a:gd name="connsiteX22" fmla="*/ 347908 w 1145117"/>
              <a:gd name="connsiteY22" fmla="*/ 436729 h 764815"/>
              <a:gd name="connsiteX23" fmla="*/ 395039 w 1145117"/>
              <a:gd name="connsiteY23" fmla="*/ 436729 h 764815"/>
              <a:gd name="connsiteX24" fmla="*/ 417345 w 1145117"/>
              <a:gd name="connsiteY24" fmla="*/ 459033 h 764815"/>
              <a:gd name="connsiteX25" fmla="*/ 417345 w 1145117"/>
              <a:gd name="connsiteY25" fmla="*/ 506519 h 764815"/>
              <a:gd name="connsiteX26" fmla="*/ 395039 w 1145117"/>
              <a:gd name="connsiteY26" fmla="*/ 528823 h 764815"/>
              <a:gd name="connsiteX27" fmla="*/ 373452 w 1145117"/>
              <a:gd name="connsiteY27" fmla="*/ 512275 h 764815"/>
              <a:gd name="connsiteX28" fmla="*/ 306173 w 1145117"/>
              <a:gd name="connsiteY28" fmla="*/ 579547 h 764815"/>
              <a:gd name="connsiteX29" fmla="*/ 274513 w 1145117"/>
              <a:gd name="connsiteY29" fmla="*/ 579547 h 764815"/>
              <a:gd name="connsiteX30" fmla="*/ 228461 w 1145117"/>
              <a:gd name="connsiteY30" fmla="*/ 533500 h 764815"/>
              <a:gd name="connsiteX31" fmla="*/ 110813 w 1145117"/>
              <a:gd name="connsiteY31" fmla="*/ 651136 h 764815"/>
              <a:gd name="connsiteX32" fmla="*/ 274872 w 1145117"/>
              <a:gd name="connsiteY32" fmla="*/ 719847 h 764815"/>
              <a:gd name="connsiteX33" fmla="*/ 505491 w 1145117"/>
              <a:gd name="connsiteY33" fmla="*/ 489611 h 764815"/>
              <a:gd name="connsiteX34" fmla="*/ 274872 w 1145117"/>
              <a:gd name="connsiteY34" fmla="*/ 259016 h 764815"/>
              <a:gd name="connsiteX35" fmla="*/ 526872 w 1145117"/>
              <a:gd name="connsiteY35" fmla="*/ 153987 h 764815"/>
              <a:gd name="connsiteX36" fmla="*/ 542519 w 1145117"/>
              <a:gd name="connsiteY36" fmla="*/ 160388 h 764815"/>
              <a:gd name="connsiteX37" fmla="*/ 548920 w 1145117"/>
              <a:gd name="connsiteY37" fmla="*/ 176034 h 764815"/>
              <a:gd name="connsiteX38" fmla="*/ 542519 w 1145117"/>
              <a:gd name="connsiteY38" fmla="*/ 191681 h 764815"/>
              <a:gd name="connsiteX39" fmla="*/ 526872 w 1145117"/>
              <a:gd name="connsiteY39" fmla="*/ 198081 h 764815"/>
              <a:gd name="connsiteX40" fmla="*/ 511226 w 1145117"/>
              <a:gd name="connsiteY40" fmla="*/ 191681 h 764815"/>
              <a:gd name="connsiteX41" fmla="*/ 504825 w 1145117"/>
              <a:gd name="connsiteY41" fmla="*/ 176034 h 764815"/>
              <a:gd name="connsiteX42" fmla="*/ 511226 w 1145117"/>
              <a:gd name="connsiteY42" fmla="*/ 160388 h 764815"/>
              <a:gd name="connsiteX43" fmla="*/ 526872 w 1145117"/>
              <a:gd name="connsiteY43" fmla="*/ 153987 h 764815"/>
              <a:gd name="connsiteX44" fmla="*/ 572770 w 1145117"/>
              <a:gd name="connsiteY44" fmla="*/ 44608 h 764815"/>
              <a:gd name="connsiteX45" fmla="*/ 534274 w 1145117"/>
              <a:gd name="connsiteY45" fmla="*/ 83461 h 764815"/>
              <a:gd name="connsiteX46" fmla="*/ 511968 w 1145117"/>
              <a:gd name="connsiteY46" fmla="*/ 105765 h 764815"/>
              <a:gd name="connsiteX47" fmla="*/ 304734 w 1145117"/>
              <a:gd name="connsiteY47" fmla="*/ 105765 h 764815"/>
              <a:gd name="connsiteX48" fmla="*/ 215509 w 1145117"/>
              <a:gd name="connsiteY48" fmla="*/ 154690 h 764815"/>
              <a:gd name="connsiteX49" fmla="*/ 161901 w 1145117"/>
              <a:gd name="connsiteY49" fmla="*/ 238510 h 764815"/>
              <a:gd name="connsiteX50" fmla="*/ 274872 w 1145117"/>
              <a:gd name="connsiteY50" fmla="*/ 214407 h 764815"/>
              <a:gd name="connsiteX51" fmla="*/ 505491 w 1145117"/>
              <a:gd name="connsiteY51" fmla="*/ 339238 h 764815"/>
              <a:gd name="connsiteX52" fmla="*/ 505491 w 1145117"/>
              <a:gd name="connsiteY52" fmla="*/ 252540 h 764815"/>
              <a:gd name="connsiteX53" fmla="*/ 527798 w 1145117"/>
              <a:gd name="connsiteY53" fmla="*/ 230236 h 764815"/>
              <a:gd name="connsiteX54" fmla="*/ 550104 w 1145117"/>
              <a:gd name="connsiteY54" fmla="*/ 252540 h 764815"/>
              <a:gd name="connsiteX55" fmla="*/ 550104 w 1145117"/>
              <a:gd name="connsiteY55" fmla="*/ 489611 h 764815"/>
              <a:gd name="connsiteX56" fmla="*/ 550104 w 1145117"/>
              <a:gd name="connsiteY56" fmla="*/ 492130 h 764815"/>
              <a:gd name="connsiteX57" fmla="*/ 572411 w 1145117"/>
              <a:gd name="connsiteY57" fmla="*/ 488892 h 764815"/>
              <a:gd name="connsiteX58" fmla="*/ 595077 w 1145117"/>
              <a:gd name="connsiteY58" fmla="*/ 492130 h 764815"/>
              <a:gd name="connsiteX59" fmla="*/ 595077 w 1145117"/>
              <a:gd name="connsiteY59" fmla="*/ 489611 h 764815"/>
              <a:gd name="connsiteX60" fmla="*/ 595077 w 1145117"/>
              <a:gd name="connsiteY60" fmla="*/ 176634 h 764815"/>
              <a:gd name="connsiteX61" fmla="*/ 617023 w 1145117"/>
              <a:gd name="connsiteY61" fmla="*/ 154330 h 764815"/>
              <a:gd name="connsiteX62" fmla="*/ 639689 w 1145117"/>
              <a:gd name="connsiteY62" fmla="*/ 176634 h 764815"/>
              <a:gd name="connsiteX63" fmla="*/ 639689 w 1145117"/>
              <a:gd name="connsiteY63" fmla="*/ 338879 h 764815"/>
              <a:gd name="connsiteX64" fmla="*/ 675308 w 1145117"/>
              <a:gd name="connsiteY64" fmla="*/ 294990 h 764815"/>
              <a:gd name="connsiteX65" fmla="*/ 982920 w 1145117"/>
              <a:gd name="connsiteY65" fmla="*/ 238510 h 764815"/>
              <a:gd name="connsiteX66" fmla="*/ 929313 w 1145117"/>
              <a:gd name="connsiteY66" fmla="*/ 154690 h 764815"/>
              <a:gd name="connsiteX67" fmla="*/ 840087 w 1145117"/>
              <a:gd name="connsiteY67" fmla="*/ 105765 h 764815"/>
              <a:gd name="connsiteX68" fmla="*/ 633573 w 1145117"/>
              <a:gd name="connsiteY68" fmla="*/ 105765 h 764815"/>
              <a:gd name="connsiteX69" fmla="*/ 611267 w 1145117"/>
              <a:gd name="connsiteY69" fmla="*/ 83461 h 764815"/>
              <a:gd name="connsiteX70" fmla="*/ 572770 w 1145117"/>
              <a:gd name="connsiteY70" fmla="*/ 44608 h 764815"/>
              <a:gd name="connsiteX71" fmla="*/ 572770 w 1145117"/>
              <a:gd name="connsiteY71" fmla="*/ 0 h 764815"/>
              <a:gd name="connsiteX72" fmla="*/ 653001 w 1145117"/>
              <a:gd name="connsiteY72" fmla="*/ 61156 h 764815"/>
              <a:gd name="connsiteX73" fmla="*/ 840087 w 1145117"/>
              <a:gd name="connsiteY73" fmla="*/ 61156 h 764815"/>
              <a:gd name="connsiteX74" fmla="*/ 967090 w 1145117"/>
              <a:gd name="connsiteY74" fmla="*/ 130587 h 764815"/>
              <a:gd name="connsiteX75" fmla="*/ 1099129 w 1145117"/>
              <a:gd name="connsiteY75" fmla="*/ 337440 h 764815"/>
              <a:gd name="connsiteX76" fmla="*/ 1102367 w 1145117"/>
              <a:gd name="connsiteY76" fmla="*/ 342476 h 764815"/>
              <a:gd name="connsiteX77" fmla="*/ 1105965 w 1145117"/>
              <a:gd name="connsiteY77" fmla="*/ 347513 h 764815"/>
              <a:gd name="connsiteX78" fmla="*/ 1107044 w 1145117"/>
              <a:gd name="connsiteY78" fmla="*/ 350031 h 764815"/>
              <a:gd name="connsiteX79" fmla="*/ 1142302 w 1145117"/>
              <a:gd name="connsiteY79" fmla="*/ 450040 h 764815"/>
              <a:gd name="connsiteX80" fmla="*/ 1113520 w 1145117"/>
              <a:gd name="connsiteY80" fmla="*/ 617680 h 764815"/>
              <a:gd name="connsiteX81" fmla="*/ 1083299 w 1145117"/>
              <a:gd name="connsiteY81" fmla="*/ 627033 h 764815"/>
              <a:gd name="connsiteX82" fmla="*/ 1073944 w 1145117"/>
              <a:gd name="connsiteY82" fmla="*/ 596815 h 764815"/>
              <a:gd name="connsiteX83" fmla="*/ 1067108 w 1145117"/>
              <a:gd name="connsiteY83" fmla="*/ 369817 h 764815"/>
              <a:gd name="connsiteX84" fmla="*/ 1062071 w 1145117"/>
              <a:gd name="connsiteY84" fmla="*/ 361902 h 764815"/>
              <a:gd name="connsiteX85" fmla="*/ 1032929 w 1145117"/>
              <a:gd name="connsiteY85" fmla="*/ 326647 h 764815"/>
              <a:gd name="connsiteX86" fmla="*/ 707328 w 1145117"/>
              <a:gd name="connsiteY86" fmla="*/ 326647 h 764815"/>
              <a:gd name="connsiteX87" fmla="*/ 675308 w 1145117"/>
              <a:gd name="connsiteY87" fmla="*/ 613003 h 764815"/>
              <a:gd name="connsiteX88" fmla="*/ 802670 w 1145117"/>
              <a:gd name="connsiteY88" fmla="*/ 486014 h 764815"/>
              <a:gd name="connsiteX89" fmla="*/ 833971 w 1145117"/>
              <a:gd name="connsiteY89" fmla="*/ 486014 h 764815"/>
              <a:gd name="connsiteX90" fmla="*/ 880023 w 1145117"/>
              <a:gd name="connsiteY90" fmla="*/ 532061 h 764815"/>
              <a:gd name="connsiteX91" fmla="*/ 931471 w 1145117"/>
              <a:gd name="connsiteY91" fmla="*/ 480618 h 764815"/>
              <a:gd name="connsiteX92" fmla="*/ 915281 w 1145117"/>
              <a:gd name="connsiteY92" fmla="*/ 459033 h 764815"/>
              <a:gd name="connsiteX93" fmla="*/ 937588 w 1145117"/>
              <a:gd name="connsiteY93" fmla="*/ 436729 h 764815"/>
              <a:gd name="connsiteX94" fmla="*/ 984719 w 1145117"/>
              <a:gd name="connsiteY94" fmla="*/ 436729 h 764815"/>
              <a:gd name="connsiteX95" fmla="*/ 1007385 w 1145117"/>
              <a:gd name="connsiteY95" fmla="*/ 459033 h 764815"/>
              <a:gd name="connsiteX96" fmla="*/ 1007385 w 1145117"/>
              <a:gd name="connsiteY96" fmla="*/ 506519 h 764815"/>
              <a:gd name="connsiteX97" fmla="*/ 984719 w 1145117"/>
              <a:gd name="connsiteY97" fmla="*/ 528823 h 764815"/>
              <a:gd name="connsiteX98" fmla="*/ 963132 w 1145117"/>
              <a:gd name="connsiteY98" fmla="*/ 512275 h 764815"/>
              <a:gd name="connsiteX99" fmla="*/ 895853 w 1145117"/>
              <a:gd name="connsiteY99" fmla="*/ 579547 h 764815"/>
              <a:gd name="connsiteX100" fmla="*/ 880023 w 1145117"/>
              <a:gd name="connsiteY100" fmla="*/ 586382 h 764815"/>
              <a:gd name="connsiteX101" fmla="*/ 864552 w 1145117"/>
              <a:gd name="connsiteY101" fmla="*/ 579547 h 764815"/>
              <a:gd name="connsiteX102" fmla="*/ 818140 w 1145117"/>
              <a:gd name="connsiteY102" fmla="*/ 533500 h 764815"/>
              <a:gd name="connsiteX103" fmla="*/ 703371 w 1145117"/>
              <a:gd name="connsiteY103" fmla="*/ 648618 h 764815"/>
              <a:gd name="connsiteX104" fmla="*/ 707328 w 1145117"/>
              <a:gd name="connsiteY104" fmla="*/ 652216 h 764815"/>
              <a:gd name="connsiteX105" fmla="*/ 971407 w 1145117"/>
              <a:gd name="connsiteY105" fmla="*/ 696464 h 764815"/>
              <a:gd name="connsiteX106" fmla="*/ 1001628 w 1145117"/>
              <a:gd name="connsiteY106" fmla="*/ 706537 h 764815"/>
              <a:gd name="connsiteX107" fmla="*/ 991555 w 1145117"/>
              <a:gd name="connsiteY107" fmla="*/ 736396 h 764815"/>
              <a:gd name="connsiteX108" fmla="*/ 869949 w 1145117"/>
              <a:gd name="connsiteY108" fmla="*/ 764815 h 764815"/>
              <a:gd name="connsiteX109" fmla="*/ 675308 w 1145117"/>
              <a:gd name="connsiteY109" fmla="*/ 684233 h 764815"/>
              <a:gd name="connsiteX110" fmla="*/ 626737 w 1145117"/>
              <a:gd name="connsiteY110" fmla="*/ 618040 h 764815"/>
              <a:gd name="connsiteX111" fmla="*/ 572411 w 1145117"/>
              <a:gd name="connsiteY111" fmla="*/ 640704 h 764815"/>
              <a:gd name="connsiteX112" fmla="*/ 518444 w 1145117"/>
              <a:gd name="connsiteY112" fmla="*/ 618040 h 764815"/>
              <a:gd name="connsiteX113" fmla="*/ 274872 w 1145117"/>
              <a:gd name="connsiteY113" fmla="*/ 764456 h 764815"/>
              <a:gd name="connsiteX114" fmla="*/ 0 w 1145117"/>
              <a:gd name="connsiteY114" fmla="*/ 489611 h 764815"/>
              <a:gd name="connsiteX115" fmla="*/ 37417 w 1145117"/>
              <a:gd name="connsiteY115" fmla="*/ 350750 h 764815"/>
              <a:gd name="connsiteX116" fmla="*/ 38857 w 1145117"/>
              <a:gd name="connsiteY116" fmla="*/ 347513 h 764815"/>
              <a:gd name="connsiteX117" fmla="*/ 178091 w 1145117"/>
              <a:gd name="connsiteY117" fmla="*/ 130587 h 764815"/>
              <a:gd name="connsiteX118" fmla="*/ 304734 w 1145117"/>
              <a:gd name="connsiteY118" fmla="*/ 61156 h 764815"/>
              <a:gd name="connsiteX119" fmla="*/ 492539 w 1145117"/>
              <a:gd name="connsiteY119" fmla="*/ 61156 h 764815"/>
              <a:gd name="connsiteX120" fmla="*/ 572770 w 1145117"/>
              <a:gd name="connsiteY120" fmla="*/ 0 h 76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145117" h="764815">
                <a:moveTo>
                  <a:pt x="1048678" y="645265"/>
                </a:moveTo>
                <a:cubicBezTo>
                  <a:pt x="1054339" y="645354"/>
                  <a:pt x="1059955" y="647592"/>
                  <a:pt x="1064235" y="651889"/>
                </a:cubicBezTo>
                <a:cubicBezTo>
                  <a:pt x="1072794" y="660483"/>
                  <a:pt x="1072794" y="674806"/>
                  <a:pt x="1063878" y="683400"/>
                </a:cubicBezTo>
                <a:cubicBezTo>
                  <a:pt x="1059599" y="687697"/>
                  <a:pt x="1053893" y="690204"/>
                  <a:pt x="1048187" y="690204"/>
                </a:cubicBezTo>
                <a:cubicBezTo>
                  <a:pt x="1042481" y="690204"/>
                  <a:pt x="1036775" y="688055"/>
                  <a:pt x="1032496" y="683758"/>
                </a:cubicBezTo>
                <a:cubicBezTo>
                  <a:pt x="1023937" y="675165"/>
                  <a:pt x="1023937" y="661199"/>
                  <a:pt x="1032496" y="652247"/>
                </a:cubicBezTo>
                <a:lnTo>
                  <a:pt x="1032853" y="651531"/>
                </a:lnTo>
                <a:cubicBezTo>
                  <a:pt x="1037311" y="647234"/>
                  <a:pt x="1043016" y="645175"/>
                  <a:pt x="1048678" y="645265"/>
                </a:cubicBezTo>
                <a:close/>
                <a:moveTo>
                  <a:pt x="572411" y="533500"/>
                </a:moveTo>
                <a:cubicBezTo>
                  <a:pt x="555141" y="533500"/>
                  <a:pt x="541110" y="547530"/>
                  <a:pt x="541110" y="564798"/>
                </a:cubicBezTo>
                <a:cubicBezTo>
                  <a:pt x="541110" y="582066"/>
                  <a:pt x="555141" y="596096"/>
                  <a:pt x="572411" y="596096"/>
                </a:cubicBezTo>
                <a:cubicBezTo>
                  <a:pt x="589680" y="596096"/>
                  <a:pt x="603711" y="582066"/>
                  <a:pt x="603711" y="564798"/>
                </a:cubicBezTo>
                <a:cubicBezTo>
                  <a:pt x="603711" y="547530"/>
                  <a:pt x="589680" y="533500"/>
                  <a:pt x="572411" y="533500"/>
                </a:cubicBezTo>
                <a:close/>
                <a:moveTo>
                  <a:pt x="274872" y="259016"/>
                </a:moveTo>
                <a:cubicBezTo>
                  <a:pt x="147870" y="259016"/>
                  <a:pt x="44613" y="362622"/>
                  <a:pt x="44613" y="489611"/>
                </a:cubicBezTo>
                <a:cubicBezTo>
                  <a:pt x="44613" y="536018"/>
                  <a:pt x="58644" y="579907"/>
                  <a:pt x="82390" y="616241"/>
                </a:cubicBezTo>
                <a:lnTo>
                  <a:pt x="212630" y="486014"/>
                </a:lnTo>
                <a:cubicBezTo>
                  <a:pt x="216948" y="481697"/>
                  <a:pt x="222704" y="479539"/>
                  <a:pt x="228461" y="479539"/>
                </a:cubicBezTo>
                <a:cubicBezTo>
                  <a:pt x="234577" y="479539"/>
                  <a:pt x="239974" y="481697"/>
                  <a:pt x="244291" y="486014"/>
                </a:cubicBezTo>
                <a:lnTo>
                  <a:pt x="290343" y="532061"/>
                </a:lnTo>
                <a:lnTo>
                  <a:pt x="342151" y="480618"/>
                </a:lnTo>
                <a:cubicBezTo>
                  <a:pt x="332437" y="478100"/>
                  <a:pt x="325242" y="469466"/>
                  <a:pt x="325242" y="459033"/>
                </a:cubicBezTo>
                <a:cubicBezTo>
                  <a:pt x="325242" y="446802"/>
                  <a:pt x="335315" y="436729"/>
                  <a:pt x="347908" y="436729"/>
                </a:cubicBezTo>
                <a:lnTo>
                  <a:pt x="395039" y="436729"/>
                </a:lnTo>
                <a:cubicBezTo>
                  <a:pt x="407631" y="436729"/>
                  <a:pt x="417345" y="446802"/>
                  <a:pt x="417345" y="459033"/>
                </a:cubicBezTo>
                <a:lnTo>
                  <a:pt x="417345" y="506519"/>
                </a:lnTo>
                <a:cubicBezTo>
                  <a:pt x="417345" y="518751"/>
                  <a:pt x="407631" y="528823"/>
                  <a:pt x="395039" y="528823"/>
                </a:cubicBezTo>
                <a:cubicBezTo>
                  <a:pt x="384965" y="528823"/>
                  <a:pt x="375971" y="521629"/>
                  <a:pt x="373452" y="512275"/>
                </a:cubicBezTo>
                <a:lnTo>
                  <a:pt x="306173" y="579547"/>
                </a:lnTo>
                <a:cubicBezTo>
                  <a:pt x="297538" y="588181"/>
                  <a:pt x="283147" y="588181"/>
                  <a:pt x="274513" y="579547"/>
                </a:cubicBezTo>
                <a:lnTo>
                  <a:pt x="228461" y="533500"/>
                </a:lnTo>
                <a:lnTo>
                  <a:pt x="110813" y="651136"/>
                </a:lnTo>
                <a:cubicBezTo>
                  <a:pt x="152547" y="693586"/>
                  <a:pt x="210831" y="719847"/>
                  <a:pt x="274872" y="719847"/>
                </a:cubicBezTo>
                <a:cubicBezTo>
                  <a:pt x="402235" y="719847"/>
                  <a:pt x="505491" y="616601"/>
                  <a:pt x="505491" y="489611"/>
                </a:cubicBezTo>
                <a:cubicBezTo>
                  <a:pt x="505491" y="362622"/>
                  <a:pt x="402235" y="259016"/>
                  <a:pt x="274872" y="259016"/>
                </a:cubicBezTo>
                <a:close/>
                <a:moveTo>
                  <a:pt x="526872" y="153987"/>
                </a:moveTo>
                <a:cubicBezTo>
                  <a:pt x="532562" y="153987"/>
                  <a:pt x="538252" y="156476"/>
                  <a:pt x="542519" y="160388"/>
                </a:cubicBezTo>
                <a:cubicBezTo>
                  <a:pt x="546430" y="164299"/>
                  <a:pt x="548920" y="170345"/>
                  <a:pt x="548920" y="176034"/>
                </a:cubicBezTo>
                <a:cubicBezTo>
                  <a:pt x="548920" y="181724"/>
                  <a:pt x="546430" y="187769"/>
                  <a:pt x="542519" y="191681"/>
                </a:cubicBezTo>
                <a:cubicBezTo>
                  <a:pt x="538252" y="195948"/>
                  <a:pt x="532562" y="198081"/>
                  <a:pt x="526872" y="198081"/>
                </a:cubicBezTo>
                <a:cubicBezTo>
                  <a:pt x="521183" y="198081"/>
                  <a:pt x="515493" y="195948"/>
                  <a:pt x="511226" y="191681"/>
                </a:cubicBezTo>
                <a:cubicBezTo>
                  <a:pt x="506959" y="187769"/>
                  <a:pt x="504825" y="181724"/>
                  <a:pt x="504825" y="176034"/>
                </a:cubicBezTo>
                <a:cubicBezTo>
                  <a:pt x="504825" y="170345"/>
                  <a:pt x="506959" y="164299"/>
                  <a:pt x="511226" y="160388"/>
                </a:cubicBezTo>
                <a:cubicBezTo>
                  <a:pt x="515493" y="156476"/>
                  <a:pt x="521183" y="153987"/>
                  <a:pt x="526872" y="153987"/>
                </a:cubicBezTo>
                <a:close/>
                <a:moveTo>
                  <a:pt x="572770" y="44608"/>
                </a:moveTo>
                <a:cubicBezTo>
                  <a:pt x="551543" y="44608"/>
                  <a:pt x="534274" y="61876"/>
                  <a:pt x="534274" y="83461"/>
                </a:cubicBezTo>
                <a:cubicBezTo>
                  <a:pt x="534274" y="95692"/>
                  <a:pt x="524200" y="105765"/>
                  <a:pt x="511968" y="105765"/>
                </a:cubicBezTo>
                <a:lnTo>
                  <a:pt x="304734" y="105765"/>
                </a:lnTo>
                <a:cubicBezTo>
                  <a:pt x="268396" y="105765"/>
                  <a:pt x="235297" y="124112"/>
                  <a:pt x="215509" y="154690"/>
                </a:cubicBezTo>
                <a:lnTo>
                  <a:pt x="161901" y="238510"/>
                </a:lnTo>
                <a:cubicBezTo>
                  <a:pt x="196440" y="223041"/>
                  <a:pt x="234577" y="214407"/>
                  <a:pt x="274872" y="214407"/>
                </a:cubicBezTo>
                <a:cubicBezTo>
                  <a:pt x="371293" y="214407"/>
                  <a:pt x="456202" y="264412"/>
                  <a:pt x="505491" y="339238"/>
                </a:cubicBezTo>
                <a:lnTo>
                  <a:pt x="505491" y="252540"/>
                </a:lnTo>
                <a:cubicBezTo>
                  <a:pt x="505491" y="240309"/>
                  <a:pt x="515206" y="230236"/>
                  <a:pt x="527798" y="230236"/>
                </a:cubicBezTo>
                <a:cubicBezTo>
                  <a:pt x="540030" y="230236"/>
                  <a:pt x="550104" y="240309"/>
                  <a:pt x="550104" y="252540"/>
                </a:cubicBezTo>
                <a:lnTo>
                  <a:pt x="550104" y="489611"/>
                </a:lnTo>
                <a:cubicBezTo>
                  <a:pt x="550104" y="490331"/>
                  <a:pt x="550104" y="491050"/>
                  <a:pt x="550104" y="492130"/>
                </a:cubicBezTo>
                <a:cubicBezTo>
                  <a:pt x="556940" y="489971"/>
                  <a:pt x="564855" y="488892"/>
                  <a:pt x="572411" y="488892"/>
                </a:cubicBezTo>
                <a:cubicBezTo>
                  <a:pt x="580326" y="488892"/>
                  <a:pt x="587881" y="489971"/>
                  <a:pt x="595077" y="492130"/>
                </a:cubicBezTo>
                <a:cubicBezTo>
                  <a:pt x="595077" y="491050"/>
                  <a:pt x="595077" y="490331"/>
                  <a:pt x="595077" y="489611"/>
                </a:cubicBezTo>
                <a:lnTo>
                  <a:pt x="595077" y="176634"/>
                </a:lnTo>
                <a:cubicBezTo>
                  <a:pt x="595077" y="164403"/>
                  <a:pt x="604791" y="154330"/>
                  <a:pt x="617023" y="154330"/>
                </a:cubicBezTo>
                <a:cubicBezTo>
                  <a:pt x="629616" y="154330"/>
                  <a:pt x="639689" y="164403"/>
                  <a:pt x="639689" y="176634"/>
                </a:cubicBezTo>
                <a:lnTo>
                  <a:pt x="639689" y="338879"/>
                </a:lnTo>
                <a:cubicBezTo>
                  <a:pt x="649763" y="323410"/>
                  <a:pt x="661636" y="308660"/>
                  <a:pt x="675308" y="294990"/>
                </a:cubicBezTo>
                <a:cubicBezTo>
                  <a:pt x="758417" y="211889"/>
                  <a:pt x="881822" y="193182"/>
                  <a:pt x="982920" y="238510"/>
                </a:cubicBezTo>
                <a:lnTo>
                  <a:pt x="929313" y="154690"/>
                </a:lnTo>
                <a:cubicBezTo>
                  <a:pt x="909884" y="124112"/>
                  <a:pt x="876425" y="105765"/>
                  <a:pt x="840087" y="105765"/>
                </a:cubicBezTo>
                <a:lnTo>
                  <a:pt x="633573" y="105765"/>
                </a:lnTo>
                <a:cubicBezTo>
                  <a:pt x="621341" y="105765"/>
                  <a:pt x="611267" y="95692"/>
                  <a:pt x="611267" y="83461"/>
                </a:cubicBezTo>
                <a:cubicBezTo>
                  <a:pt x="611267" y="61876"/>
                  <a:pt x="593997" y="44608"/>
                  <a:pt x="572770" y="44608"/>
                </a:cubicBezTo>
                <a:close/>
                <a:moveTo>
                  <a:pt x="572770" y="0"/>
                </a:moveTo>
                <a:cubicBezTo>
                  <a:pt x="610907" y="0"/>
                  <a:pt x="643287" y="25902"/>
                  <a:pt x="653001" y="61156"/>
                </a:cubicBezTo>
                <a:lnTo>
                  <a:pt x="840087" y="61156"/>
                </a:lnTo>
                <a:cubicBezTo>
                  <a:pt x="891895" y="61156"/>
                  <a:pt x="939027" y="87058"/>
                  <a:pt x="967090" y="130587"/>
                </a:cubicBezTo>
                <a:lnTo>
                  <a:pt x="1099129" y="337440"/>
                </a:lnTo>
                <a:cubicBezTo>
                  <a:pt x="1100568" y="338879"/>
                  <a:pt x="1101647" y="340677"/>
                  <a:pt x="1102367" y="342476"/>
                </a:cubicBezTo>
                <a:lnTo>
                  <a:pt x="1105965" y="347513"/>
                </a:lnTo>
                <a:cubicBezTo>
                  <a:pt x="1106324" y="348592"/>
                  <a:pt x="1107044" y="349311"/>
                  <a:pt x="1107044" y="350031"/>
                </a:cubicBezTo>
                <a:cubicBezTo>
                  <a:pt x="1125033" y="380249"/>
                  <a:pt x="1137266" y="414425"/>
                  <a:pt x="1142302" y="450040"/>
                </a:cubicBezTo>
                <a:cubicBezTo>
                  <a:pt x="1150577" y="507239"/>
                  <a:pt x="1140504" y="566956"/>
                  <a:pt x="1113520" y="617680"/>
                </a:cubicBezTo>
                <a:cubicBezTo>
                  <a:pt x="1107764" y="628472"/>
                  <a:pt x="1094452" y="632789"/>
                  <a:pt x="1083299" y="627033"/>
                </a:cubicBezTo>
                <a:cubicBezTo>
                  <a:pt x="1072505" y="620918"/>
                  <a:pt x="1068188" y="607607"/>
                  <a:pt x="1073944" y="596815"/>
                </a:cubicBezTo>
                <a:cubicBezTo>
                  <a:pt x="1112441" y="523427"/>
                  <a:pt x="1108483" y="437808"/>
                  <a:pt x="1067108" y="369817"/>
                </a:cubicBezTo>
                <a:lnTo>
                  <a:pt x="1062071" y="361902"/>
                </a:lnTo>
                <a:cubicBezTo>
                  <a:pt x="1053797" y="349671"/>
                  <a:pt x="1044082" y="337440"/>
                  <a:pt x="1032929" y="326647"/>
                </a:cubicBezTo>
                <a:cubicBezTo>
                  <a:pt x="942984" y="236711"/>
                  <a:pt x="796913" y="236711"/>
                  <a:pt x="707328" y="326647"/>
                </a:cubicBezTo>
                <a:cubicBezTo>
                  <a:pt x="629256" y="404352"/>
                  <a:pt x="618822" y="524147"/>
                  <a:pt x="675308" y="613003"/>
                </a:cubicBezTo>
                <a:lnTo>
                  <a:pt x="802670" y="486014"/>
                </a:lnTo>
                <a:cubicBezTo>
                  <a:pt x="810945" y="477380"/>
                  <a:pt x="825336" y="477380"/>
                  <a:pt x="833971" y="486014"/>
                </a:cubicBezTo>
                <a:lnTo>
                  <a:pt x="880023" y="532061"/>
                </a:lnTo>
                <a:lnTo>
                  <a:pt x="931471" y="480618"/>
                </a:lnTo>
                <a:cubicBezTo>
                  <a:pt x="922117" y="478100"/>
                  <a:pt x="915281" y="469466"/>
                  <a:pt x="915281" y="459033"/>
                </a:cubicBezTo>
                <a:cubicBezTo>
                  <a:pt x="915281" y="446802"/>
                  <a:pt x="925355" y="436729"/>
                  <a:pt x="937588" y="436729"/>
                </a:cubicBezTo>
                <a:lnTo>
                  <a:pt x="984719" y="436729"/>
                </a:lnTo>
                <a:cubicBezTo>
                  <a:pt x="997311" y="436729"/>
                  <a:pt x="1007385" y="446802"/>
                  <a:pt x="1007385" y="459033"/>
                </a:cubicBezTo>
                <a:lnTo>
                  <a:pt x="1007385" y="506519"/>
                </a:lnTo>
                <a:cubicBezTo>
                  <a:pt x="1007385" y="518751"/>
                  <a:pt x="997311" y="528823"/>
                  <a:pt x="984719" y="528823"/>
                </a:cubicBezTo>
                <a:cubicBezTo>
                  <a:pt x="974285" y="528823"/>
                  <a:pt x="965650" y="521629"/>
                  <a:pt x="963132" y="512275"/>
                </a:cubicBezTo>
                <a:lnTo>
                  <a:pt x="895853" y="579547"/>
                </a:lnTo>
                <a:cubicBezTo>
                  <a:pt x="891536" y="583864"/>
                  <a:pt x="886139" y="586382"/>
                  <a:pt x="880023" y="586382"/>
                </a:cubicBezTo>
                <a:cubicBezTo>
                  <a:pt x="873906" y="586382"/>
                  <a:pt x="868510" y="583864"/>
                  <a:pt x="864552" y="579547"/>
                </a:cubicBezTo>
                <a:lnTo>
                  <a:pt x="818140" y="533500"/>
                </a:lnTo>
                <a:lnTo>
                  <a:pt x="703371" y="648618"/>
                </a:lnTo>
                <a:cubicBezTo>
                  <a:pt x="704810" y="649697"/>
                  <a:pt x="705529" y="651136"/>
                  <a:pt x="707328" y="652216"/>
                </a:cubicBezTo>
                <a:cubicBezTo>
                  <a:pt x="776766" y="722006"/>
                  <a:pt x="883261" y="739993"/>
                  <a:pt x="971407" y="696464"/>
                </a:cubicBezTo>
                <a:cubicBezTo>
                  <a:pt x="982560" y="690708"/>
                  <a:pt x="995872" y="695385"/>
                  <a:pt x="1001628" y="706537"/>
                </a:cubicBezTo>
                <a:cubicBezTo>
                  <a:pt x="1007025" y="717689"/>
                  <a:pt x="1002348" y="730999"/>
                  <a:pt x="991555" y="736396"/>
                </a:cubicBezTo>
                <a:cubicBezTo>
                  <a:pt x="952698" y="755462"/>
                  <a:pt x="911324" y="764815"/>
                  <a:pt x="869949" y="764815"/>
                </a:cubicBezTo>
                <a:cubicBezTo>
                  <a:pt x="798712" y="764815"/>
                  <a:pt x="728195" y="736755"/>
                  <a:pt x="675308" y="684233"/>
                </a:cubicBezTo>
                <a:cubicBezTo>
                  <a:pt x="655520" y="664087"/>
                  <a:pt x="639330" y="641783"/>
                  <a:pt x="626737" y="618040"/>
                </a:cubicBezTo>
                <a:cubicBezTo>
                  <a:pt x="613066" y="632070"/>
                  <a:pt x="593638" y="640704"/>
                  <a:pt x="572411" y="640704"/>
                </a:cubicBezTo>
                <a:cubicBezTo>
                  <a:pt x="551184" y="640704"/>
                  <a:pt x="532115" y="632070"/>
                  <a:pt x="518444" y="618040"/>
                </a:cubicBezTo>
                <a:cubicBezTo>
                  <a:pt x="472032" y="705098"/>
                  <a:pt x="380288" y="764456"/>
                  <a:pt x="274872" y="764456"/>
                </a:cubicBezTo>
                <a:cubicBezTo>
                  <a:pt x="123405" y="764456"/>
                  <a:pt x="0" y="641063"/>
                  <a:pt x="0" y="489611"/>
                </a:cubicBezTo>
                <a:cubicBezTo>
                  <a:pt x="0" y="438887"/>
                  <a:pt x="13312" y="391761"/>
                  <a:pt x="37417" y="350750"/>
                </a:cubicBezTo>
                <a:cubicBezTo>
                  <a:pt x="38137" y="349671"/>
                  <a:pt x="38497" y="348952"/>
                  <a:pt x="38857" y="347513"/>
                </a:cubicBezTo>
                <a:lnTo>
                  <a:pt x="178091" y="130587"/>
                </a:lnTo>
                <a:cubicBezTo>
                  <a:pt x="205795" y="87058"/>
                  <a:pt x="253286" y="61156"/>
                  <a:pt x="304734" y="61156"/>
                </a:cubicBezTo>
                <a:lnTo>
                  <a:pt x="492539" y="61156"/>
                </a:lnTo>
                <a:cubicBezTo>
                  <a:pt x="502253" y="25902"/>
                  <a:pt x="534634" y="0"/>
                  <a:pt x="572770" y="0"/>
                </a:cubicBezTo>
                <a:close/>
              </a:path>
            </a:pathLst>
          </a:custGeom>
          <a:solidFill>
            <a:schemeClr val="accent1"/>
          </a:solidFill>
          <a:ln>
            <a:noFill/>
          </a:ln>
          <a:effectLst/>
        </p:spPr>
        <p:txBody>
          <a:bodyPr wrap="square" anchor="ctr">
            <a:noAutofit/>
          </a:bodyPr>
          <a:lstStyle/>
          <a:p>
            <a:pPr defTabSz="554437">
              <a:defRPr/>
            </a:pPr>
            <a:endParaRPr lang="en-US" sz="900">
              <a:solidFill>
                <a:srgbClr val="494949"/>
              </a:solidFill>
              <a:latin typeface="Roboto Condensed Light" panose="02000000000000000000" pitchFamily="2" charset="0"/>
              <a:ea typeface="+mn-lt"/>
              <a:cs typeface="+mn-lt"/>
            </a:endParaRPr>
          </a:p>
        </p:txBody>
      </p:sp>
    </p:spTree>
    <p:extLst>
      <p:ext uri="{BB962C8B-B14F-4D97-AF65-F5344CB8AC3E}">
        <p14:creationId xmlns:p14="http://schemas.microsoft.com/office/powerpoint/2010/main" val="102768616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0A2B2-7603-9A47-75DD-40FCEC65A2DF}"/>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D538639E-F085-2EA4-8AEF-7D5CF8E1B734}"/>
              </a:ext>
            </a:extLst>
          </p:cNvPr>
          <p:cNvSpPr>
            <a:spLocks noGrp="1"/>
          </p:cNvSpPr>
          <p:nvPr>
            <p:ph type="title"/>
          </p:nvPr>
        </p:nvSpPr>
        <p:spPr>
          <a:xfrm>
            <a:off x="259604" y="349944"/>
            <a:ext cx="10774188" cy="503971"/>
          </a:xfrm>
        </p:spPr>
        <p:txBody>
          <a:bodyPr/>
          <a:lstStyle/>
          <a:p>
            <a:pPr defTabSz="914309"/>
            <a:r>
              <a:rPr lang="en-US" sz="3000">
                <a:solidFill>
                  <a:schemeClr val="accent1"/>
                </a:solidFill>
              </a:rPr>
              <a:t>Sample template: Deployment plan</a:t>
            </a:r>
          </a:p>
        </p:txBody>
      </p:sp>
      <p:sp>
        <p:nvSpPr>
          <p:cNvPr id="2" name="TextBox 1">
            <a:extLst>
              <a:ext uri="{FF2B5EF4-FFF2-40B4-BE49-F238E27FC236}">
                <a16:creationId xmlns:a16="http://schemas.microsoft.com/office/drawing/2014/main" id="{7AFB266A-4B81-F472-FDD8-612643BDA01F}"/>
              </a:ext>
            </a:extLst>
          </p:cNvPr>
          <p:cNvSpPr txBox="1">
            <a:spLocks/>
          </p:cNvSpPr>
          <p:nvPr/>
        </p:nvSpPr>
        <p:spPr>
          <a:xfrm>
            <a:off x="259604" y="853914"/>
            <a:ext cx="11674380" cy="338554"/>
          </a:xfrm>
          <a:prstGeom prst="rect">
            <a:avLst/>
          </a:prstGeom>
          <a:noFill/>
        </p:spPr>
        <p:txBody>
          <a:bodyPr wrap="square">
            <a:spAutoFit/>
          </a:bodyPr>
          <a:lstStyle/>
          <a:p>
            <a:pPr defTabSz="914400">
              <a:defRPr/>
            </a:pPr>
            <a:r>
              <a:rPr lang="en-US" sz="1600">
                <a:solidFill>
                  <a:srgbClr val="494949"/>
                </a:solidFill>
                <a:latin typeface="Exo" pitchFamily="2" charset="0"/>
                <a:ea typeface="+mn-lt"/>
                <a:cs typeface="+mn-lt"/>
              </a:rPr>
              <a:t>Use this plan to guide the deployment of your AI solution, from final pre-launch checks to ongoing optimization.</a:t>
            </a:r>
          </a:p>
        </p:txBody>
      </p:sp>
      <p:graphicFrame>
        <p:nvGraphicFramePr>
          <p:cNvPr id="3" name="Table 2">
            <a:extLst>
              <a:ext uri="{FF2B5EF4-FFF2-40B4-BE49-F238E27FC236}">
                <a16:creationId xmlns:a16="http://schemas.microsoft.com/office/drawing/2014/main" id="{D4A03612-CAFA-72A8-37B6-735B14EC123F}"/>
              </a:ext>
            </a:extLst>
          </p:cNvPr>
          <p:cNvGraphicFramePr>
            <a:graphicFrameLocks/>
          </p:cNvGraphicFramePr>
          <p:nvPr>
            <p:extLst>
              <p:ext uri="{D42A27DB-BD31-4B8C-83A1-F6EECF244321}">
                <p14:modId xmlns:p14="http://schemas.microsoft.com/office/powerpoint/2010/main" val="877434812"/>
              </p:ext>
            </p:extLst>
          </p:nvPr>
        </p:nvGraphicFramePr>
        <p:xfrm>
          <a:off x="259605" y="1438908"/>
          <a:ext cx="11507307" cy="4807054"/>
        </p:xfrm>
        <a:graphic>
          <a:graphicData uri="http://schemas.openxmlformats.org/drawingml/2006/table">
            <a:tbl>
              <a:tblPr firstRow="1">
                <a:tableStyleId>{5C22544A-7EE6-4342-B048-85BDC9FD1C3A}</a:tableStyleId>
              </a:tblPr>
              <a:tblGrid>
                <a:gridCol w="491961">
                  <a:extLst>
                    <a:ext uri="{9D8B030D-6E8A-4147-A177-3AD203B41FA5}">
                      <a16:colId xmlns:a16="http://schemas.microsoft.com/office/drawing/2014/main" val="1581958053"/>
                    </a:ext>
                  </a:extLst>
                </a:gridCol>
                <a:gridCol w="1465958">
                  <a:extLst>
                    <a:ext uri="{9D8B030D-6E8A-4147-A177-3AD203B41FA5}">
                      <a16:colId xmlns:a16="http://schemas.microsoft.com/office/drawing/2014/main" val="3221127086"/>
                    </a:ext>
                  </a:extLst>
                </a:gridCol>
                <a:gridCol w="4366951">
                  <a:extLst>
                    <a:ext uri="{9D8B030D-6E8A-4147-A177-3AD203B41FA5}">
                      <a16:colId xmlns:a16="http://schemas.microsoft.com/office/drawing/2014/main" val="1610025414"/>
                    </a:ext>
                  </a:extLst>
                </a:gridCol>
                <a:gridCol w="2761488">
                  <a:extLst>
                    <a:ext uri="{9D8B030D-6E8A-4147-A177-3AD203B41FA5}">
                      <a16:colId xmlns:a16="http://schemas.microsoft.com/office/drawing/2014/main" val="573858552"/>
                    </a:ext>
                  </a:extLst>
                </a:gridCol>
                <a:gridCol w="2420949">
                  <a:extLst>
                    <a:ext uri="{9D8B030D-6E8A-4147-A177-3AD203B41FA5}">
                      <a16:colId xmlns:a16="http://schemas.microsoft.com/office/drawing/2014/main" val="531003624"/>
                    </a:ext>
                  </a:extLst>
                </a:gridCol>
              </a:tblGrid>
              <a:tr h="275694">
                <a:tc>
                  <a:txBody>
                    <a:bodyPr/>
                    <a:lstStyle/>
                    <a:p>
                      <a:pPr algn="ctr" fontAlgn="ctr">
                        <a:buFontTx/>
                      </a:pPr>
                      <a:r>
                        <a:rPr lang="en-US" sz="1100" u="none" strike="noStrike" dirty="0">
                          <a:effectLst/>
                          <a:latin typeface="Montserrat SemiBold" panose="00000700000000000000" pitchFamily="2" charset="0"/>
                          <a:ea typeface="+mn-lt"/>
                          <a:cs typeface="+mn-lt"/>
                        </a:rPr>
                        <a:t>Step</a:t>
                      </a:r>
                      <a:endParaRPr lang="en-US" sz="1100" b="1" i="0" u="none" strike="noStrike" dirty="0">
                        <a:solidFill>
                          <a:srgbClr val="000000"/>
                        </a:solidFill>
                        <a:effectLst/>
                        <a:latin typeface="Montserrat SemiBold" panose="00000700000000000000" pitchFamily="2" charset="0"/>
                        <a:ea typeface="+mn-lt"/>
                        <a:cs typeface="+mn-lt"/>
                      </a:endParaRPr>
                    </a:p>
                  </a:txBody>
                  <a:tcPr marL="6846" marR="6846" marT="6846" marB="0" anchor="ctr"/>
                </a:tc>
                <a:tc>
                  <a:txBody>
                    <a:bodyPr/>
                    <a:lstStyle/>
                    <a:p>
                      <a:pPr algn="ctr" fontAlgn="ctr">
                        <a:buFontTx/>
                      </a:pPr>
                      <a:r>
                        <a:rPr lang="en-US" sz="1100" b="1" i="0" u="none" strike="noStrike">
                          <a:solidFill>
                            <a:schemeClr val="bg1"/>
                          </a:solidFill>
                          <a:effectLst/>
                          <a:latin typeface="Montserrat SemiBold" panose="00000700000000000000" pitchFamily="2" charset="0"/>
                          <a:ea typeface="+mn-lt"/>
                          <a:cs typeface="+mn-lt"/>
                        </a:rPr>
                        <a:t>Testing Focus</a:t>
                      </a:r>
                    </a:p>
                  </a:txBody>
                  <a:tcPr marL="6846" marR="6846" marT="6846" marB="0" anchor="ctr"/>
                </a:tc>
                <a:tc>
                  <a:txBody>
                    <a:bodyPr/>
                    <a:lstStyle/>
                    <a:p>
                      <a:pPr algn="ctr" fontAlgn="ctr">
                        <a:buFontTx/>
                      </a:pPr>
                      <a:r>
                        <a:rPr lang="en-US" sz="1100" u="none" strike="noStrike">
                          <a:effectLst/>
                          <a:latin typeface="Montserrat SemiBold" panose="00000700000000000000" pitchFamily="2" charset="0"/>
                          <a:ea typeface="+mn-lt"/>
                          <a:cs typeface="+mn-lt"/>
                        </a:rPr>
                        <a:t>Instructions</a:t>
                      </a:r>
                      <a:endParaRPr lang="en-US" sz="1100" b="1" i="0" u="none" strike="noStrike">
                        <a:solidFill>
                          <a:srgbClr val="000000"/>
                        </a:solidFill>
                        <a:effectLst/>
                        <a:latin typeface="Montserrat SemiBold" panose="00000700000000000000" pitchFamily="2" charset="0"/>
                        <a:ea typeface="+mn-lt"/>
                        <a:cs typeface="+mn-lt"/>
                      </a:endParaRPr>
                    </a:p>
                  </a:txBody>
                  <a:tcPr marL="6846" marR="6846" marT="6846" marB="0" anchor="ctr"/>
                </a:tc>
                <a:tc>
                  <a:txBody>
                    <a:bodyPr/>
                    <a:lstStyle/>
                    <a:p>
                      <a:pPr algn="ctr" fontAlgn="ctr">
                        <a:buFontTx/>
                      </a:pPr>
                      <a:r>
                        <a:rPr lang="en-US" sz="1100" u="none" strike="noStrike">
                          <a:effectLst/>
                          <a:latin typeface="Montserrat SemiBold" panose="00000700000000000000" pitchFamily="2" charset="0"/>
                          <a:ea typeface="+mn-lt"/>
                          <a:cs typeface="+mn-lt"/>
                        </a:rPr>
                        <a:t>Required Roles</a:t>
                      </a:r>
                      <a:endParaRPr lang="en-US" sz="1100" b="1" i="0" u="none" strike="noStrike">
                        <a:solidFill>
                          <a:srgbClr val="000000"/>
                        </a:solidFill>
                        <a:effectLst/>
                        <a:latin typeface="Montserrat SemiBold" panose="00000700000000000000" pitchFamily="2" charset="0"/>
                        <a:ea typeface="+mn-lt"/>
                        <a:cs typeface="+mn-lt"/>
                      </a:endParaRPr>
                    </a:p>
                  </a:txBody>
                  <a:tcPr marL="6846" marR="6846" marT="6846" marB="0" anchor="ctr"/>
                </a:tc>
                <a:tc>
                  <a:txBody>
                    <a:bodyPr/>
                    <a:lstStyle/>
                    <a:p>
                      <a:pPr marL="0" algn="ctr" defTabSz="914218" rtl="0" eaLnBrk="1" fontAlgn="ctr" latinLnBrk="0" hangingPunct="1">
                        <a:buFontTx/>
                      </a:pPr>
                      <a:r>
                        <a:rPr lang="en-US" sz="1100" b="1" u="none" strike="noStrike" kern="1200">
                          <a:solidFill>
                            <a:schemeClr val="lt1"/>
                          </a:solidFill>
                          <a:effectLst/>
                          <a:latin typeface="Montserrat SemiBold" panose="00000700000000000000" pitchFamily="2" charset="0"/>
                          <a:ea typeface="+mn-lt"/>
                          <a:cs typeface="+mn-lt"/>
                        </a:rPr>
                        <a:t>Outputs</a:t>
                      </a:r>
                    </a:p>
                  </a:txBody>
                  <a:tcPr marL="6846" marR="6846" marT="6846" marB="0" anchor="ctr"/>
                </a:tc>
                <a:extLst>
                  <a:ext uri="{0D108BD9-81ED-4DB2-BD59-A6C34878D82A}">
                    <a16:rowId xmlns:a16="http://schemas.microsoft.com/office/drawing/2014/main" val="3853553644"/>
                  </a:ext>
                </a:extLst>
              </a:tr>
              <a:tr h="661394">
                <a:tc>
                  <a:txBody>
                    <a:bodyPr/>
                    <a:lstStyle/>
                    <a:p>
                      <a:pPr marL="0" marR="0" algn="ctr" fontAlgn="t">
                        <a:buFontTx/>
                      </a:pPr>
                      <a:r>
                        <a:rPr lang="en-US" sz="900" b="1">
                          <a:solidFill>
                            <a:schemeClr val="bg1"/>
                          </a:solidFill>
                          <a:effectLst/>
                          <a:latin typeface="+mn-lt"/>
                          <a:ea typeface="+mn-lt"/>
                          <a:cs typeface="+mn-lt"/>
                        </a:rPr>
                        <a:t>1</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Pre-Deployment Readiness &amp; Environment Setup</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Verify Final Test Results</a:t>
                      </a:r>
                      <a:r>
                        <a:rPr lang="en-US" sz="1100">
                          <a:effectLst/>
                          <a:latin typeface="+mn-lt"/>
                          <a:ea typeface="+mn-lt"/>
                          <a:cs typeface="+mn-lt"/>
                        </a:rPr>
                        <a:t> (performance, security, compliance)</a:t>
                      </a:r>
                    </a:p>
                    <a:p>
                      <a:pPr marL="171450" marR="0" indent="-171450" fontAlgn="t">
                        <a:buFont typeface="Arial" panose="020B0604020202020204" pitchFamily="34" charset="0"/>
                        <a:buChar char="•"/>
                      </a:pPr>
                      <a:r>
                        <a:rPr lang="en-US" sz="1100" b="1">
                          <a:effectLst/>
                          <a:latin typeface="+mn-lt"/>
                          <a:ea typeface="+mn-lt"/>
                          <a:cs typeface="+mn-lt"/>
                        </a:rPr>
                        <a:t>Address Outstanding Issues</a:t>
                      </a:r>
                      <a:r>
                        <a:rPr lang="en-US" sz="1100">
                          <a:effectLst/>
                          <a:latin typeface="+mn-lt"/>
                          <a:ea typeface="+mn-lt"/>
                          <a:cs typeface="+mn-lt"/>
                        </a:rPr>
                        <a:t> (resolve critical defects, confirm legal requirements)</a:t>
                      </a:r>
                    </a:p>
                    <a:p>
                      <a:pPr marL="171450" marR="0" indent="-171450" fontAlgn="t">
                        <a:buFont typeface="Arial" panose="020B0604020202020204" pitchFamily="34" charset="0"/>
                        <a:buChar char="•"/>
                      </a:pPr>
                      <a:r>
                        <a:rPr lang="en-US" sz="1100" b="1">
                          <a:effectLst/>
                          <a:latin typeface="+mn-lt"/>
                          <a:ea typeface="+mn-lt"/>
                          <a:cs typeface="+mn-lt"/>
                        </a:rPr>
                        <a:t>Prepare Production Environment</a:t>
                      </a:r>
                      <a:r>
                        <a:rPr lang="en-US" sz="1100">
                          <a:effectLst/>
                          <a:latin typeface="+mn-lt"/>
                          <a:ea typeface="+mn-lt"/>
                          <a:cs typeface="+mn-lt"/>
                        </a:rPr>
                        <a:t> (servers/cloud resources, data pipelines)</a:t>
                      </a:r>
                    </a:p>
                    <a:p>
                      <a:pPr marL="171450" marR="0" indent="-171450" fontAlgn="t">
                        <a:buFont typeface="Arial" panose="020B0604020202020204" pitchFamily="34" charset="0"/>
                        <a:buChar char="•"/>
                      </a:pPr>
                      <a:r>
                        <a:rPr lang="en-US" sz="1100" b="1">
                          <a:effectLst/>
                          <a:latin typeface="+mn-lt"/>
                          <a:ea typeface="+mn-lt"/>
                          <a:cs typeface="+mn-lt"/>
                        </a:rPr>
                        <a:t>Set Up Monitoring &amp; Alerting</a:t>
                      </a:r>
                      <a:r>
                        <a:rPr lang="en-US" sz="1100">
                          <a:effectLst/>
                          <a:latin typeface="+mn-lt"/>
                          <a:ea typeface="+mn-lt"/>
                          <a:cs typeface="+mn-lt"/>
                        </a:rPr>
                        <a:t> (key metrics)</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QA Lead</a:t>
                      </a:r>
                      <a:r>
                        <a:rPr lang="en-US" sz="1100">
                          <a:effectLst/>
                          <a:latin typeface="+mn-lt"/>
                          <a:ea typeface="+mn-lt"/>
                          <a:cs typeface="+mn-lt"/>
                        </a:rPr>
                        <a:t>: Confirms all testing passed</a:t>
                      </a:r>
                    </a:p>
                    <a:p>
                      <a:pPr marL="171450" marR="0" indent="-171450" fontAlgn="t">
                        <a:buFont typeface="Arial" panose="020B0604020202020204" pitchFamily="34" charset="0"/>
                        <a:buChar char="•"/>
                      </a:pPr>
                      <a:r>
                        <a:rPr lang="en-US" sz="1100" b="1">
                          <a:effectLst/>
                          <a:latin typeface="+mn-lt"/>
                          <a:ea typeface="+mn-lt"/>
                          <a:cs typeface="+mn-lt"/>
                        </a:rPr>
                        <a:t>Compliance Officer</a:t>
                      </a:r>
                      <a:r>
                        <a:rPr lang="en-US" sz="1100">
                          <a:effectLst/>
                          <a:latin typeface="+mn-lt"/>
                          <a:ea typeface="+mn-lt"/>
                          <a:cs typeface="+mn-lt"/>
                        </a:rPr>
                        <a:t>: Ensures no legal risks</a:t>
                      </a:r>
                    </a:p>
                    <a:p>
                      <a:pPr marL="171450" marR="0" indent="-171450" fontAlgn="t">
                        <a:buFont typeface="Arial" panose="020B0604020202020204" pitchFamily="34" charset="0"/>
                        <a:buChar char="•"/>
                      </a:pPr>
                      <a:r>
                        <a:rPr lang="en-US" sz="1100" b="1">
                          <a:effectLst/>
                          <a:latin typeface="+mn-lt"/>
                          <a:ea typeface="+mn-lt"/>
                          <a:cs typeface="+mn-lt"/>
                        </a:rPr>
                        <a:t>IT/Infrastructure Specialist</a:t>
                      </a:r>
                      <a:r>
                        <a:rPr lang="en-US" sz="1100">
                          <a:effectLst/>
                          <a:latin typeface="+mn-lt"/>
                          <a:ea typeface="+mn-lt"/>
                          <a:cs typeface="+mn-lt"/>
                        </a:rPr>
                        <a:t>: Provisions environment, configures monitoring</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Readiness Checklist</a:t>
                      </a:r>
                      <a:r>
                        <a:rPr lang="en-US" sz="1100">
                          <a:effectLst/>
                          <a:latin typeface="+mn-lt"/>
                          <a:ea typeface="+mn-lt"/>
                          <a:cs typeface="+mn-lt"/>
                        </a:rPr>
                        <a:t> (test completion, unresolved issues)</a:t>
                      </a:r>
                    </a:p>
                    <a:p>
                      <a:pPr marL="171450" marR="0" indent="-171450" fontAlgn="t">
                        <a:buFont typeface="Arial" panose="020B0604020202020204" pitchFamily="34" charset="0"/>
                        <a:buChar char="•"/>
                      </a:pPr>
                      <a:r>
                        <a:rPr lang="en-US" sz="1100" b="1">
                          <a:effectLst/>
                          <a:latin typeface="+mn-lt"/>
                          <a:ea typeface="+mn-lt"/>
                          <a:cs typeface="+mn-lt"/>
                        </a:rPr>
                        <a:t>Go/No-Go Sign-Off</a:t>
                      </a:r>
                      <a:r>
                        <a:rPr lang="en-US" sz="1100">
                          <a:effectLst/>
                          <a:latin typeface="+mn-lt"/>
                          <a:ea typeface="+mn-lt"/>
                          <a:cs typeface="+mn-lt"/>
                        </a:rPr>
                        <a:t> from leadership</a:t>
                      </a:r>
                    </a:p>
                    <a:p>
                      <a:pPr marL="171450" marR="0" indent="-171450" fontAlgn="t">
                        <a:buFont typeface="Arial" panose="020B0604020202020204" pitchFamily="34" charset="0"/>
                        <a:buChar char="•"/>
                      </a:pPr>
                      <a:r>
                        <a:rPr lang="en-US" sz="1100" b="1">
                          <a:effectLst/>
                          <a:latin typeface="+mn-lt"/>
                          <a:ea typeface="+mn-lt"/>
                          <a:cs typeface="+mn-lt"/>
                        </a:rPr>
                        <a:t>Production Environment</a:t>
                      </a:r>
                      <a:r>
                        <a:rPr lang="en-US" sz="1100">
                          <a:effectLst/>
                          <a:latin typeface="+mn-lt"/>
                          <a:ea typeface="+mn-lt"/>
                          <a:cs typeface="+mn-lt"/>
                        </a:rPr>
                        <a:t> ready (infrastructure, governance, monitoring)</a:t>
                      </a:r>
                    </a:p>
                  </a:txBody>
                  <a:tcPr marL="50800" marR="50800" marT="50800" marB="50800" anchor="ctr"/>
                </a:tc>
                <a:extLst>
                  <a:ext uri="{0D108BD9-81ED-4DB2-BD59-A6C34878D82A}">
                    <a16:rowId xmlns:a16="http://schemas.microsoft.com/office/drawing/2014/main" val="3690127680"/>
                  </a:ext>
                </a:extLst>
              </a:tr>
              <a:tr h="610517">
                <a:tc>
                  <a:txBody>
                    <a:bodyPr/>
                    <a:lstStyle/>
                    <a:p>
                      <a:pPr marL="0" marR="0" algn="ctr" fontAlgn="t">
                        <a:buFontTx/>
                      </a:pPr>
                      <a:r>
                        <a:rPr lang="en-US" sz="900" b="1">
                          <a:solidFill>
                            <a:schemeClr val="bg1"/>
                          </a:solidFill>
                          <a:effectLst/>
                          <a:latin typeface="+mn-lt"/>
                          <a:ea typeface="+mn-lt"/>
                          <a:cs typeface="+mn-lt"/>
                        </a:rPr>
                        <a:t>2</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Deployment Execution</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Promote AI Model</a:t>
                      </a:r>
                      <a:r>
                        <a:rPr lang="en-US" sz="1100">
                          <a:effectLst/>
                          <a:latin typeface="+mn-lt"/>
                          <a:ea typeface="+mn-lt"/>
                          <a:cs typeface="+mn-lt"/>
                        </a:rPr>
                        <a:t> from staging to production</a:t>
                      </a:r>
                    </a:p>
                    <a:p>
                      <a:pPr marL="171450" marR="0" indent="-171450" fontAlgn="t">
                        <a:buFont typeface="Arial" panose="020B0604020202020204" pitchFamily="34" charset="0"/>
                        <a:buChar char="•"/>
                      </a:pPr>
                      <a:r>
                        <a:rPr lang="en-US" sz="1100" b="1">
                          <a:effectLst/>
                          <a:latin typeface="+mn-lt"/>
                          <a:ea typeface="+mn-lt"/>
                          <a:cs typeface="+mn-lt"/>
                        </a:rPr>
                        <a:t>Configure Integrations</a:t>
                      </a:r>
                      <a:r>
                        <a:rPr lang="en-US" sz="1100">
                          <a:effectLst/>
                          <a:latin typeface="+mn-lt"/>
                          <a:ea typeface="+mn-lt"/>
                          <a:cs typeface="+mn-lt"/>
                        </a:rPr>
                        <a:t> (CRM, contact center platform, etc.)</a:t>
                      </a:r>
                    </a:p>
                    <a:p>
                      <a:pPr marL="171450" marR="0" indent="-171450" fontAlgn="t">
                        <a:buFont typeface="Arial" panose="020B0604020202020204" pitchFamily="34" charset="0"/>
                        <a:buChar char="•"/>
                      </a:pPr>
                      <a:r>
                        <a:rPr lang="en-US" sz="1100" b="1">
                          <a:effectLst/>
                          <a:latin typeface="+mn-lt"/>
                          <a:ea typeface="+mn-lt"/>
                          <a:cs typeface="+mn-lt"/>
                        </a:rPr>
                        <a:t>Validate Production Data Flow</a:t>
                      </a:r>
                      <a:r>
                        <a:rPr lang="en-US" sz="1100">
                          <a:effectLst/>
                          <a:latin typeface="+mn-lt"/>
                          <a:ea typeface="+mn-lt"/>
                          <a:cs typeface="+mn-lt"/>
                        </a:rPr>
                        <a:t> in real-time or batch</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Manages model promotion</a:t>
                      </a:r>
                    </a:p>
                    <a:p>
                      <a:pPr marL="171450" marR="0" indent="-171450" fontAlgn="t">
                        <a:buFont typeface="Arial" panose="020B0604020202020204" pitchFamily="34" charset="0"/>
                        <a:buChar char="•"/>
                      </a:pPr>
                      <a:r>
                        <a:rPr lang="en-US" sz="1100" b="1">
                          <a:effectLst/>
                          <a:latin typeface="+mn-lt"/>
                          <a:ea typeface="+mn-lt"/>
                          <a:cs typeface="+mn-lt"/>
                        </a:rPr>
                        <a:t>Data/IT Specialist</a:t>
                      </a:r>
                      <a:r>
                        <a:rPr lang="en-US" sz="1100">
                          <a:effectLst/>
                          <a:latin typeface="+mn-lt"/>
                          <a:ea typeface="+mn-lt"/>
                          <a:cs typeface="+mn-lt"/>
                        </a:rPr>
                        <a:t>: Verifies data flow integrity</a:t>
                      </a:r>
                    </a:p>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Oversees timeline</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Deployed AI Solution</a:t>
                      </a:r>
                      <a:r>
                        <a:rPr lang="en-US" sz="1100">
                          <a:effectLst/>
                          <a:latin typeface="+mn-lt"/>
                          <a:ea typeface="+mn-lt"/>
                          <a:cs typeface="+mn-lt"/>
                        </a:rPr>
                        <a:t> (model is live, integrated, receiving data)</a:t>
                      </a:r>
                    </a:p>
                    <a:p>
                      <a:pPr marL="171450" marR="0" indent="-171450" fontAlgn="t">
                        <a:buFont typeface="Arial" panose="020B0604020202020204" pitchFamily="34" charset="0"/>
                        <a:buChar char="•"/>
                      </a:pPr>
                      <a:r>
                        <a:rPr lang="en-US" sz="1100" b="1">
                          <a:effectLst/>
                          <a:latin typeface="+mn-lt"/>
                          <a:ea typeface="+mn-lt"/>
                          <a:cs typeface="+mn-lt"/>
                        </a:rPr>
                        <a:t>Deployment Log</a:t>
                      </a:r>
                      <a:r>
                        <a:rPr lang="en-US" sz="1100">
                          <a:effectLst/>
                          <a:latin typeface="+mn-lt"/>
                          <a:ea typeface="+mn-lt"/>
                          <a:cs typeface="+mn-lt"/>
                        </a:rPr>
                        <a:t> (record of changes &amp; configurations)</a:t>
                      </a:r>
                    </a:p>
                  </a:txBody>
                  <a:tcPr marL="50800" marR="50800" marT="50800" marB="50800" anchor="ctr"/>
                </a:tc>
                <a:extLst>
                  <a:ext uri="{0D108BD9-81ED-4DB2-BD59-A6C34878D82A}">
                    <a16:rowId xmlns:a16="http://schemas.microsoft.com/office/drawing/2014/main" val="3399800088"/>
                  </a:ext>
                </a:extLst>
              </a:tr>
              <a:tr h="604636">
                <a:tc>
                  <a:txBody>
                    <a:bodyPr/>
                    <a:lstStyle/>
                    <a:p>
                      <a:pPr marL="0" marR="0" algn="ctr" fontAlgn="t">
                        <a:buFontTx/>
                      </a:pPr>
                      <a:r>
                        <a:rPr lang="en-US" sz="900" b="1">
                          <a:solidFill>
                            <a:schemeClr val="bg1"/>
                          </a:solidFill>
                          <a:effectLst/>
                          <a:latin typeface="+mn-lt"/>
                          <a:ea typeface="+mn-lt"/>
                          <a:cs typeface="+mn-lt"/>
                        </a:rPr>
                        <a:t>3</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Pilot/Controlled Rollout</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Select Pilot Group</a:t>
                      </a:r>
                      <a:r>
                        <a:rPr lang="en-US" sz="1100" dirty="0">
                          <a:effectLst/>
                          <a:latin typeface="+mn-lt"/>
                          <a:ea typeface="+mn-lt"/>
                          <a:cs typeface="+mn-lt"/>
                        </a:rPr>
                        <a:t> (small set of users or limited time frame)</a:t>
                      </a:r>
                    </a:p>
                    <a:p>
                      <a:pPr marL="171450" marR="0" indent="-171450" fontAlgn="t">
                        <a:buFont typeface="Arial" panose="020B0604020202020204" pitchFamily="34" charset="0"/>
                        <a:buChar char="•"/>
                      </a:pPr>
                      <a:r>
                        <a:rPr lang="en-US" sz="1100" b="1" dirty="0">
                          <a:effectLst/>
                          <a:latin typeface="+mn-lt"/>
                          <a:ea typeface="+mn-lt"/>
                          <a:cs typeface="+mn-lt"/>
                        </a:rPr>
                        <a:t>Monitor Performance &amp; Feedback</a:t>
                      </a:r>
                      <a:r>
                        <a:rPr lang="en-US" sz="1100" dirty="0">
                          <a:effectLst/>
                          <a:latin typeface="+mn-lt"/>
                          <a:ea typeface="+mn-lt"/>
                          <a:cs typeface="+mn-lt"/>
                        </a:rPr>
                        <a:t> (track key KPIs, gather usability data)</a:t>
                      </a:r>
                    </a:p>
                    <a:p>
                      <a:pPr marL="171450" marR="0" indent="-171450" fontAlgn="t">
                        <a:buFont typeface="Arial" panose="020B0604020202020204" pitchFamily="34" charset="0"/>
                        <a:buChar char="•"/>
                      </a:pPr>
                      <a:r>
                        <a:rPr lang="en-US" sz="1100" b="1" dirty="0">
                          <a:effectLst/>
                          <a:latin typeface="+mn-lt"/>
                          <a:ea typeface="+mn-lt"/>
                          <a:cs typeface="+mn-lt"/>
                        </a:rPr>
                        <a:t>Refine if Needed</a:t>
                      </a:r>
                      <a:r>
                        <a:rPr lang="en-US" sz="1100" dirty="0">
                          <a:effectLst/>
                          <a:latin typeface="+mn-lt"/>
                          <a:ea typeface="+mn-lt"/>
                          <a:cs typeface="+mn-lt"/>
                        </a:rPr>
                        <a:t> (adjust configurations or model parameters)</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Defines pilot scope</a:t>
                      </a:r>
                    </a:p>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Monitors real-time stats &amp; resolves issues</a:t>
                      </a:r>
                    </a:p>
                    <a:p>
                      <a:pPr marL="171450" marR="0" indent="-171450" fontAlgn="t">
                        <a:buFont typeface="Arial" panose="020B0604020202020204" pitchFamily="34" charset="0"/>
                        <a:buChar char="•"/>
                      </a:pPr>
                      <a:r>
                        <a:rPr lang="en-US" sz="1100" b="1">
                          <a:effectLst/>
                          <a:latin typeface="+mn-lt"/>
                          <a:ea typeface="+mn-lt"/>
                          <a:cs typeface="+mn-lt"/>
                        </a:rPr>
                        <a:t>User Representatives</a:t>
                      </a:r>
                      <a:r>
                        <a:rPr lang="en-US" sz="1100">
                          <a:effectLst/>
                          <a:latin typeface="+mn-lt"/>
                          <a:ea typeface="+mn-lt"/>
                          <a:cs typeface="+mn-lt"/>
                        </a:rPr>
                        <a:t>: Provide feedback</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Pilot Report</a:t>
                      </a:r>
                      <a:r>
                        <a:rPr lang="en-US" sz="1100">
                          <a:effectLst/>
                          <a:latin typeface="+mn-lt"/>
                          <a:ea typeface="+mn-lt"/>
                          <a:cs typeface="+mn-lt"/>
                        </a:rPr>
                        <a:t> (KPI trends, user feedback, discovered issues)</a:t>
                      </a:r>
                    </a:p>
                    <a:p>
                      <a:pPr marL="171450" marR="0" indent="-171450" fontAlgn="t">
                        <a:buFont typeface="Arial" panose="020B0604020202020204" pitchFamily="34" charset="0"/>
                        <a:buChar char="•"/>
                      </a:pPr>
                      <a:r>
                        <a:rPr lang="en-US" sz="1100" b="1">
                          <a:effectLst/>
                          <a:latin typeface="+mn-lt"/>
                          <a:ea typeface="+mn-lt"/>
                          <a:cs typeface="+mn-lt"/>
                        </a:rPr>
                        <a:t>Revised Settings</a:t>
                      </a:r>
                      <a:r>
                        <a:rPr lang="en-US" sz="1100">
                          <a:effectLst/>
                          <a:latin typeface="+mn-lt"/>
                          <a:ea typeface="+mn-lt"/>
                          <a:cs typeface="+mn-lt"/>
                        </a:rPr>
                        <a:t> prior to broader launch</a:t>
                      </a:r>
                    </a:p>
                  </a:txBody>
                  <a:tcPr marL="50800" marR="50800" marT="50800" marB="50800" anchor="ctr"/>
                </a:tc>
                <a:extLst>
                  <a:ext uri="{0D108BD9-81ED-4DB2-BD59-A6C34878D82A}">
                    <a16:rowId xmlns:a16="http://schemas.microsoft.com/office/drawing/2014/main" val="3772127168"/>
                  </a:ext>
                </a:extLst>
              </a:tr>
              <a:tr h="676384">
                <a:tc>
                  <a:txBody>
                    <a:bodyPr/>
                    <a:lstStyle/>
                    <a:p>
                      <a:pPr marL="0" marR="0" algn="ctr" fontAlgn="t">
                        <a:buFontTx/>
                      </a:pPr>
                      <a:r>
                        <a:rPr lang="en-US" sz="900" b="1">
                          <a:solidFill>
                            <a:schemeClr val="bg1"/>
                          </a:solidFill>
                          <a:effectLst/>
                          <a:latin typeface="+mn-lt"/>
                          <a:ea typeface="+mn-lt"/>
                          <a:cs typeface="+mn-lt"/>
                        </a:rPr>
                        <a:t>4</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Full Rollout &amp; Post-Deployment Monitoring</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Enable AI Solution</a:t>
                      </a:r>
                      <a:r>
                        <a:rPr lang="en-US" sz="1100" dirty="0">
                          <a:effectLst/>
                          <a:latin typeface="+mn-lt"/>
                          <a:ea typeface="+mn-lt"/>
                          <a:cs typeface="+mn-lt"/>
                        </a:rPr>
                        <a:t> for all intended users or across all channels</a:t>
                      </a:r>
                    </a:p>
                    <a:p>
                      <a:pPr marL="171450" marR="0" indent="-171450" fontAlgn="t">
                        <a:buFont typeface="Arial" panose="020B0604020202020204" pitchFamily="34" charset="0"/>
                        <a:buChar char="•"/>
                      </a:pPr>
                      <a:r>
                        <a:rPr lang="en-US" sz="1100" b="1" dirty="0">
                          <a:effectLst/>
                          <a:latin typeface="+mn-lt"/>
                          <a:ea typeface="+mn-lt"/>
                          <a:cs typeface="+mn-lt"/>
                        </a:rPr>
                        <a:t>Document Usage Procedures</a:t>
                      </a:r>
                      <a:r>
                        <a:rPr lang="en-US" sz="1100" dirty="0">
                          <a:effectLst/>
                          <a:latin typeface="+mn-lt"/>
                          <a:ea typeface="+mn-lt"/>
                          <a:cs typeface="+mn-lt"/>
                        </a:rPr>
                        <a:t> (guides, FAQs, training refreshers)</a:t>
                      </a:r>
                    </a:p>
                    <a:p>
                      <a:pPr marL="171450" marR="0" indent="-171450" fontAlgn="t">
                        <a:buFont typeface="Arial" panose="020B0604020202020204" pitchFamily="34" charset="0"/>
                        <a:buChar char="•"/>
                      </a:pPr>
                      <a:r>
                        <a:rPr lang="en-US" sz="1100" b="1" dirty="0">
                          <a:effectLst/>
                          <a:latin typeface="+mn-lt"/>
                          <a:ea typeface="+mn-lt"/>
                          <a:cs typeface="+mn-lt"/>
                        </a:rPr>
                        <a:t>Track KPIs</a:t>
                      </a:r>
                      <a:r>
                        <a:rPr lang="en-US" sz="1100" dirty="0">
                          <a:effectLst/>
                          <a:latin typeface="+mn-lt"/>
                          <a:ea typeface="+mn-lt"/>
                          <a:cs typeface="+mn-lt"/>
                        </a:rPr>
                        <a:t> (latency, error rates, user satisfaction)</a:t>
                      </a:r>
                    </a:p>
                    <a:p>
                      <a:pPr marL="171450" marR="0" indent="-171450" fontAlgn="t">
                        <a:buFont typeface="Arial" panose="020B0604020202020204" pitchFamily="34" charset="0"/>
                        <a:buChar char="•"/>
                      </a:pPr>
                      <a:r>
                        <a:rPr lang="en-US" sz="1100" b="1" dirty="0">
                          <a:effectLst/>
                          <a:latin typeface="+mn-lt"/>
                          <a:ea typeface="+mn-lt"/>
                          <a:cs typeface="+mn-lt"/>
                        </a:rPr>
                        <a:t>Set Up Issue </a:t>
                      </a:r>
                      <a:r>
                        <a:rPr lang="en-US" sz="1100" b="0" dirty="0">
                          <a:effectLst/>
                          <a:latin typeface="+mn-lt"/>
                          <a:ea typeface="+mn-lt"/>
                          <a:cs typeface="+mn-lt"/>
                        </a:rPr>
                        <a:t>Reporting (help desk channel, escalation path)</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Manages communications &amp; readiness</a:t>
                      </a:r>
                    </a:p>
                    <a:p>
                      <a:pPr marL="171450" marR="0" indent="-171450" fontAlgn="t">
                        <a:buFont typeface="Arial" panose="020B0604020202020204" pitchFamily="34" charset="0"/>
                        <a:buChar char="•"/>
                      </a:pPr>
                      <a:r>
                        <a:rPr lang="en-US" sz="1100" b="1">
                          <a:effectLst/>
                          <a:latin typeface="+mn-lt"/>
                          <a:ea typeface="+mn-lt"/>
                          <a:cs typeface="+mn-lt"/>
                        </a:rPr>
                        <a:t>Support Team</a:t>
                      </a:r>
                      <a:r>
                        <a:rPr lang="en-US" sz="1100">
                          <a:effectLst/>
                          <a:latin typeface="+mn-lt"/>
                          <a:ea typeface="+mn-lt"/>
                          <a:cs typeface="+mn-lt"/>
                        </a:rPr>
                        <a:t>: Handles user queries</a:t>
                      </a:r>
                    </a:p>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Coordinates rollout schedule</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Solution Live</a:t>
                      </a:r>
                      <a:r>
                        <a:rPr lang="en-US" sz="1100">
                          <a:effectLst/>
                          <a:latin typeface="+mn-lt"/>
                          <a:ea typeface="+mn-lt"/>
                          <a:cs typeface="+mn-lt"/>
                        </a:rPr>
                        <a:t> (AI accessible to entire user base)</a:t>
                      </a:r>
                    </a:p>
                    <a:p>
                      <a:pPr marL="171450" marR="0" indent="-171450" fontAlgn="t">
                        <a:buFont typeface="Arial" panose="020B0604020202020204" pitchFamily="34" charset="0"/>
                        <a:buChar char="•"/>
                      </a:pPr>
                      <a:r>
                        <a:rPr lang="en-US" sz="1100" b="1">
                          <a:effectLst/>
                          <a:latin typeface="+mn-lt"/>
                          <a:ea typeface="+mn-lt"/>
                          <a:cs typeface="+mn-lt"/>
                        </a:rPr>
                        <a:t>Communication Materials</a:t>
                      </a:r>
                      <a:r>
                        <a:rPr lang="en-US" sz="1100">
                          <a:effectLst/>
                          <a:latin typeface="+mn-lt"/>
                          <a:ea typeface="+mn-lt"/>
                          <a:cs typeface="+mn-lt"/>
                        </a:rPr>
                        <a:t> (emails, guides, FAQs)</a:t>
                      </a:r>
                    </a:p>
                    <a:p>
                      <a:pPr marL="171450" marR="0" indent="-171450" fontAlgn="t">
                        <a:buFont typeface="Arial" panose="020B0604020202020204" pitchFamily="34" charset="0"/>
                        <a:buChar char="•"/>
                      </a:pPr>
                      <a:r>
                        <a:rPr lang="en-US" sz="1100" b="1">
                          <a:effectLst/>
                          <a:latin typeface="+mn-lt"/>
                          <a:ea typeface="+mn-lt"/>
                          <a:cs typeface="+mn-lt"/>
                        </a:rPr>
                        <a:t>Monitoring Dashboard Updates</a:t>
                      </a:r>
                      <a:r>
                        <a:rPr lang="en-US" sz="1100">
                          <a:effectLst/>
                          <a:latin typeface="+mn-lt"/>
                          <a:ea typeface="+mn-lt"/>
                          <a:cs typeface="+mn-lt"/>
                        </a:rPr>
                        <a:t> (regular KPI reports, support logs)</a:t>
                      </a:r>
                    </a:p>
                  </a:txBody>
                  <a:tcPr marL="50800" marR="50800" marT="50800" marB="50800" anchor="ctr"/>
                </a:tc>
                <a:extLst>
                  <a:ext uri="{0D108BD9-81ED-4DB2-BD59-A6C34878D82A}">
                    <a16:rowId xmlns:a16="http://schemas.microsoft.com/office/drawing/2014/main" val="2799322614"/>
                  </a:ext>
                </a:extLst>
              </a:tr>
              <a:tr h="704507">
                <a:tc>
                  <a:txBody>
                    <a:bodyPr/>
                    <a:lstStyle/>
                    <a:p>
                      <a:pPr marL="0" marR="0" algn="ctr" fontAlgn="t">
                        <a:buFontTx/>
                      </a:pPr>
                      <a:r>
                        <a:rPr lang="en-US" sz="900" b="1">
                          <a:solidFill>
                            <a:schemeClr val="bg1"/>
                          </a:solidFill>
                          <a:effectLst/>
                          <a:latin typeface="+mn-lt"/>
                          <a:ea typeface="+mn-lt"/>
                          <a:cs typeface="+mn-lt"/>
                        </a:rPr>
                        <a:t>5</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Operational Handoff &amp; Continuous Improvement</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Handoff to Operations</a:t>
                      </a:r>
                      <a:r>
                        <a:rPr lang="en-US" sz="1100">
                          <a:effectLst/>
                          <a:latin typeface="+mn-lt"/>
                          <a:ea typeface="+mn-lt"/>
                          <a:cs typeface="+mn-lt"/>
                        </a:rPr>
                        <a:t> (model retraining, system updates, daily ownership)</a:t>
                      </a:r>
                    </a:p>
                    <a:p>
                      <a:pPr marL="171450" marR="0" indent="-171450" fontAlgn="t">
                        <a:buFont typeface="Arial" panose="020B0604020202020204" pitchFamily="34" charset="0"/>
                        <a:buChar char="•"/>
                      </a:pPr>
                      <a:r>
                        <a:rPr lang="en-US" sz="1100" b="1">
                          <a:effectLst/>
                          <a:latin typeface="+mn-lt"/>
                          <a:ea typeface="+mn-lt"/>
                          <a:cs typeface="+mn-lt"/>
                        </a:rPr>
                        <a:t>Schedule Routine Reviews</a:t>
                      </a:r>
                      <a:r>
                        <a:rPr lang="en-US" sz="1100">
                          <a:effectLst/>
                          <a:latin typeface="+mn-lt"/>
                          <a:ea typeface="+mn-lt"/>
                          <a:cs typeface="+mn-lt"/>
                        </a:rPr>
                        <a:t> (monthly or quarterly to assess performance, plan enhancements)</a:t>
                      </a:r>
                    </a:p>
                    <a:p>
                      <a:pPr marL="171450" marR="0" indent="-171450" fontAlgn="t">
                        <a:buFont typeface="Arial" panose="020B0604020202020204" pitchFamily="34" charset="0"/>
                        <a:buChar char="•"/>
                      </a:pPr>
                      <a:r>
                        <a:rPr lang="en-US" sz="1100" b="1">
                          <a:effectLst/>
                          <a:latin typeface="+mn-lt"/>
                          <a:ea typeface="+mn-lt"/>
                          <a:cs typeface="+mn-lt"/>
                        </a:rPr>
                        <a:t>Gather Ongoing User Feedback</a:t>
                      </a:r>
                      <a:r>
                        <a:rPr lang="en-US" sz="1100">
                          <a:effectLst/>
                          <a:latin typeface="+mn-lt"/>
                          <a:ea typeface="+mn-lt"/>
                          <a:cs typeface="+mn-lt"/>
                        </a:rPr>
                        <a:t> and add to an </a:t>
                      </a:r>
                      <a:r>
                        <a:rPr lang="en-US" sz="1100" b="1">
                          <a:effectLst/>
                          <a:latin typeface="+mn-lt"/>
                          <a:ea typeface="+mn-lt"/>
                          <a:cs typeface="+mn-lt"/>
                        </a:rPr>
                        <a:t>enhancement backlog</a:t>
                      </a:r>
                      <a:endParaRPr lang="en-US" sz="1100">
                        <a:effectLst/>
                        <a:latin typeface="+mn-lt"/>
                        <a:ea typeface="+mn-lt"/>
                        <a:cs typeface="+mn-lt"/>
                      </a:endParaRP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Finalizes handoff tasks</a:t>
                      </a:r>
                    </a:p>
                    <a:p>
                      <a:pPr marL="171450" marR="0" indent="-171450" fontAlgn="t">
                        <a:buFont typeface="Arial" panose="020B0604020202020204" pitchFamily="34" charset="0"/>
                        <a:buChar char="•"/>
                      </a:pPr>
                      <a:r>
                        <a:rPr lang="en-US" sz="1100" b="1">
                          <a:effectLst/>
                          <a:latin typeface="+mn-lt"/>
                          <a:ea typeface="+mn-lt"/>
                          <a:cs typeface="+mn-lt"/>
                        </a:rPr>
                        <a:t>Operations Team</a:t>
                      </a:r>
                      <a:r>
                        <a:rPr lang="en-US" sz="1100">
                          <a:effectLst/>
                          <a:latin typeface="+mn-lt"/>
                          <a:ea typeface="+mn-lt"/>
                          <a:cs typeface="+mn-lt"/>
                        </a:rPr>
                        <a:t>: Takes on routine maintenance</a:t>
                      </a:r>
                    </a:p>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Organizes periodic review</a:t>
                      </a:r>
                    </a:p>
                  </a:txBody>
                  <a:tcPr marL="50800" marR="50800" marT="50800" marB="50800"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Handoff Documentation</a:t>
                      </a:r>
                      <a:r>
                        <a:rPr lang="en-US" sz="1100" dirty="0">
                          <a:effectLst/>
                          <a:latin typeface="+mn-lt"/>
                          <a:ea typeface="+mn-lt"/>
                          <a:cs typeface="+mn-lt"/>
                        </a:rPr>
                        <a:t> (SOPs, escalation paths, contact lists)</a:t>
                      </a:r>
                    </a:p>
                    <a:p>
                      <a:pPr marL="171450" marR="0" indent="-171450" fontAlgn="t">
                        <a:buFont typeface="Arial" panose="020B0604020202020204" pitchFamily="34" charset="0"/>
                        <a:buChar char="•"/>
                      </a:pPr>
                      <a:r>
                        <a:rPr lang="en-US" sz="1100" b="1" dirty="0">
                          <a:effectLst/>
                          <a:latin typeface="+mn-lt"/>
                          <a:ea typeface="+mn-lt"/>
                          <a:cs typeface="+mn-lt"/>
                        </a:rPr>
                        <a:t>Enhancement Backlog</a:t>
                      </a:r>
                      <a:r>
                        <a:rPr lang="en-US" sz="1100" dirty="0">
                          <a:effectLst/>
                          <a:latin typeface="+mn-lt"/>
                          <a:ea typeface="+mn-lt"/>
                          <a:cs typeface="+mn-lt"/>
                        </a:rPr>
                        <a:t> (future improvements, feature requests)</a:t>
                      </a:r>
                    </a:p>
                    <a:p>
                      <a:pPr marL="171450" marR="0" indent="-171450" fontAlgn="t">
                        <a:buFont typeface="Arial" panose="020B0604020202020204" pitchFamily="34" charset="0"/>
                        <a:buChar char="•"/>
                      </a:pPr>
                      <a:r>
                        <a:rPr lang="en-US" sz="1100" b="1" dirty="0">
                          <a:effectLst/>
                          <a:latin typeface="+mn-lt"/>
                          <a:ea typeface="+mn-lt"/>
                          <a:cs typeface="+mn-lt"/>
                        </a:rPr>
                        <a:t>Regular Performance Review Sessions</a:t>
                      </a:r>
                      <a:endParaRPr lang="en-US" sz="1100" dirty="0">
                        <a:effectLst/>
                        <a:latin typeface="+mn-lt"/>
                        <a:ea typeface="+mn-lt"/>
                        <a:cs typeface="+mn-lt"/>
                      </a:endParaRPr>
                    </a:p>
                  </a:txBody>
                  <a:tcPr marL="50800" marR="50800" marT="50800" marB="50800" anchor="ctr"/>
                </a:tc>
                <a:extLst>
                  <a:ext uri="{0D108BD9-81ED-4DB2-BD59-A6C34878D82A}">
                    <a16:rowId xmlns:a16="http://schemas.microsoft.com/office/drawing/2014/main" val="3993307107"/>
                  </a:ext>
                </a:extLst>
              </a:tr>
            </a:tbl>
          </a:graphicData>
        </a:graphic>
      </p:graphicFrame>
    </p:spTree>
    <p:extLst>
      <p:ext uri="{BB962C8B-B14F-4D97-AF65-F5344CB8AC3E}">
        <p14:creationId xmlns:p14="http://schemas.microsoft.com/office/powerpoint/2010/main" val="109203263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20C4F-8443-F1F4-DC83-C1BA3A8DC378}"/>
            </a:ext>
          </a:extLst>
        </p:cNvPr>
        <p:cNvGrpSpPr/>
        <p:nvPr/>
      </p:nvGrpSpPr>
      <p:grpSpPr>
        <a:xfrm>
          <a:off x="0" y="0"/>
          <a:ext cx="0" cy="0"/>
          <a:chOff x="0" y="0"/>
          <a:chExt cx="0" cy="0"/>
        </a:xfrm>
      </p:grpSpPr>
      <p:pic>
        <p:nvPicPr>
          <p:cNvPr id="5" name="Graphic 4" descr="Checkbox Checked with solid fill">
            <a:extLst>
              <a:ext uri="{FF2B5EF4-FFF2-40B4-BE49-F238E27FC236}">
                <a16:creationId xmlns:a16="http://schemas.microsoft.com/office/drawing/2014/main" id="{54FF90E8-492E-FDD3-7F80-A40DC0D07C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5668" y="51866"/>
            <a:ext cx="642486" cy="642486"/>
          </a:xfrm>
          <a:prstGeom prst="rect">
            <a:avLst/>
          </a:prstGeom>
        </p:spPr>
      </p:pic>
      <p:sp>
        <p:nvSpPr>
          <p:cNvPr id="4" name="Title 2">
            <a:extLst>
              <a:ext uri="{FF2B5EF4-FFF2-40B4-BE49-F238E27FC236}">
                <a16:creationId xmlns:a16="http://schemas.microsoft.com/office/drawing/2014/main" id="{4F07C431-9C6F-0C52-228F-0342BA42E124}"/>
              </a:ext>
            </a:extLst>
          </p:cNvPr>
          <p:cNvSpPr>
            <a:spLocks noGrp="1"/>
          </p:cNvSpPr>
          <p:nvPr>
            <p:ph type="title"/>
          </p:nvPr>
        </p:nvSpPr>
        <p:spPr>
          <a:xfrm>
            <a:off x="259604" y="373110"/>
            <a:ext cx="10774188" cy="503971"/>
          </a:xfrm>
        </p:spPr>
        <p:txBody>
          <a:bodyPr/>
          <a:lstStyle/>
          <a:p>
            <a:pPr defTabSz="914309"/>
            <a:r>
              <a:rPr lang="en-US" sz="3000">
                <a:solidFill>
                  <a:schemeClr val="accent1"/>
                </a:solidFill>
              </a:rPr>
              <a:t>Completed example: Agent Assist</a:t>
            </a:r>
          </a:p>
        </p:txBody>
      </p:sp>
      <p:sp>
        <p:nvSpPr>
          <p:cNvPr id="2" name="TextBox 1">
            <a:extLst>
              <a:ext uri="{FF2B5EF4-FFF2-40B4-BE49-F238E27FC236}">
                <a16:creationId xmlns:a16="http://schemas.microsoft.com/office/drawing/2014/main" id="{73CBE140-3931-C039-6265-B1DF404582B4}"/>
              </a:ext>
            </a:extLst>
          </p:cNvPr>
          <p:cNvSpPr txBox="1">
            <a:spLocks/>
          </p:cNvSpPr>
          <p:nvPr/>
        </p:nvSpPr>
        <p:spPr>
          <a:xfrm>
            <a:off x="259604" y="883492"/>
            <a:ext cx="11674380" cy="338554"/>
          </a:xfrm>
          <a:prstGeom prst="rect">
            <a:avLst/>
          </a:prstGeom>
          <a:noFill/>
        </p:spPr>
        <p:txBody>
          <a:bodyPr wrap="square">
            <a:spAutoFit/>
          </a:bodyPr>
          <a:lstStyle/>
          <a:p>
            <a:pPr defTabSz="914400">
              <a:defRPr/>
            </a:pPr>
            <a:r>
              <a:rPr lang="en-US" sz="1600">
                <a:solidFill>
                  <a:srgbClr val="494949"/>
                </a:solidFill>
                <a:latin typeface="Exo" pitchFamily="2" charset="0"/>
                <a:ea typeface="+mn-lt"/>
                <a:cs typeface="+mn-lt"/>
              </a:rPr>
              <a:t>Here’s how you might fill out the template for an </a:t>
            </a:r>
            <a:r>
              <a:rPr lang="en-US" sz="1600" b="1">
                <a:solidFill>
                  <a:srgbClr val="494949"/>
                </a:solidFill>
                <a:latin typeface="Exo" pitchFamily="2" charset="0"/>
                <a:ea typeface="+mn-lt"/>
                <a:cs typeface="+mn-lt"/>
              </a:rPr>
              <a:t>Agent Assist</a:t>
            </a:r>
            <a:r>
              <a:rPr lang="en-US" sz="1600">
                <a:solidFill>
                  <a:srgbClr val="494949"/>
                </a:solidFill>
                <a:latin typeface="Exo" pitchFamily="2" charset="0"/>
                <a:ea typeface="+mn-lt"/>
                <a:cs typeface="+mn-lt"/>
              </a:rPr>
              <a:t> scenario focusing on </a:t>
            </a:r>
            <a:r>
              <a:rPr lang="en-US" sz="1600" b="1">
                <a:solidFill>
                  <a:srgbClr val="494949"/>
                </a:solidFill>
                <a:latin typeface="Exo" pitchFamily="2" charset="0"/>
                <a:ea typeface="+mn-lt"/>
                <a:cs typeface="+mn-lt"/>
              </a:rPr>
              <a:t>real-time</a:t>
            </a:r>
            <a:r>
              <a:rPr lang="en-US" sz="1600">
                <a:solidFill>
                  <a:srgbClr val="494949"/>
                </a:solidFill>
                <a:latin typeface="Exo" pitchFamily="2" charset="0"/>
                <a:ea typeface="+mn-lt"/>
                <a:cs typeface="+mn-lt"/>
              </a:rPr>
              <a:t> call support.</a:t>
            </a:r>
          </a:p>
        </p:txBody>
      </p:sp>
      <p:graphicFrame>
        <p:nvGraphicFramePr>
          <p:cNvPr id="3" name="Table 2">
            <a:extLst>
              <a:ext uri="{FF2B5EF4-FFF2-40B4-BE49-F238E27FC236}">
                <a16:creationId xmlns:a16="http://schemas.microsoft.com/office/drawing/2014/main" id="{2D52AF57-C952-98CF-9D4F-1F09A3ADC4A1}"/>
              </a:ext>
            </a:extLst>
          </p:cNvPr>
          <p:cNvGraphicFramePr>
            <a:graphicFrameLocks/>
          </p:cNvGraphicFramePr>
          <p:nvPr>
            <p:extLst>
              <p:ext uri="{D42A27DB-BD31-4B8C-83A1-F6EECF244321}">
                <p14:modId xmlns:p14="http://schemas.microsoft.com/office/powerpoint/2010/main" val="2232940221"/>
              </p:ext>
            </p:extLst>
          </p:nvPr>
        </p:nvGraphicFramePr>
        <p:xfrm>
          <a:off x="259605" y="1444551"/>
          <a:ext cx="11507307" cy="4639344"/>
        </p:xfrm>
        <a:graphic>
          <a:graphicData uri="http://schemas.openxmlformats.org/drawingml/2006/table">
            <a:tbl>
              <a:tblPr firstRow="1">
                <a:tableStyleId>{5C22544A-7EE6-4342-B048-85BDC9FD1C3A}</a:tableStyleId>
              </a:tblPr>
              <a:tblGrid>
                <a:gridCol w="491961">
                  <a:extLst>
                    <a:ext uri="{9D8B030D-6E8A-4147-A177-3AD203B41FA5}">
                      <a16:colId xmlns:a16="http://schemas.microsoft.com/office/drawing/2014/main" val="1581958053"/>
                    </a:ext>
                  </a:extLst>
                </a:gridCol>
                <a:gridCol w="1465958">
                  <a:extLst>
                    <a:ext uri="{9D8B030D-6E8A-4147-A177-3AD203B41FA5}">
                      <a16:colId xmlns:a16="http://schemas.microsoft.com/office/drawing/2014/main" val="3221127086"/>
                    </a:ext>
                  </a:extLst>
                </a:gridCol>
                <a:gridCol w="4229791">
                  <a:extLst>
                    <a:ext uri="{9D8B030D-6E8A-4147-A177-3AD203B41FA5}">
                      <a16:colId xmlns:a16="http://schemas.microsoft.com/office/drawing/2014/main" val="1610025414"/>
                    </a:ext>
                  </a:extLst>
                </a:gridCol>
                <a:gridCol w="2779776">
                  <a:extLst>
                    <a:ext uri="{9D8B030D-6E8A-4147-A177-3AD203B41FA5}">
                      <a16:colId xmlns:a16="http://schemas.microsoft.com/office/drawing/2014/main" val="573858552"/>
                    </a:ext>
                  </a:extLst>
                </a:gridCol>
                <a:gridCol w="2539821">
                  <a:extLst>
                    <a:ext uri="{9D8B030D-6E8A-4147-A177-3AD203B41FA5}">
                      <a16:colId xmlns:a16="http://schemas.microsoft.com/office/drawing/2014/main" val="531003624"/>
                    </a:ext>
                  </a:extLst>
                </a:gridCol>
              </a:tblGrid>
              <a:tr h="275694">
                <a:tc>
                  <a:txBody>
                    <a:bodyPr/>
                    <a:lstStyle/>
                    <a:p>
                      <a:pPr algn="ctr" fontAlgn="ctr">
                        <a:buFontTx/>
                      </a:pPr>
                      <a:r>
                        <a:rPr lang="en-US" sz="1100" u="none" strike="noStrike" dirty="0">
                          <a:effectLst/>
                          <a:latin typeface="Montserrat SemiBold" panose="00000700000000000000" pitchFamily="2" charset="0"/>
                          <a:ea typeface="+mn-lt"/>
                          <a:cs typeface="+mn-lt"/>
                        </a:rPr>
                        <a:t>Step</a:t>
                      </a:r>
                      <a:endParaRPr lang="en-US" sz="1100" b="1" i="0" u="none" strike="noStrike" dirty="0">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Deployment Focus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Instructions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Required Roles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marL="0" algn="ctr" defTabSz="914218" rtl="0" eaLnBrk="1" fontAlgn="ctr" latinLnBrk="0" hangingPunct="1">
                        <a:buFontTx/>
                      </a:pPr>
                      <a:r>
                        <a:rPr lang="en-US" sz="1100" b="1" u="none" strike="noStrike" kern="1200">
                          <a:solidFill>
                            <a:schemeClr val="lt1"/>
                          </a:solidFill>
                          <a:effectLst/>
                          <a:latin typeface="Montserrat SemiBold" panose="00000700000000000000" pitchFamily="2" charset="0"/>
                          <a:ea typeface="+mn-lt"/>
                          <a:cs typeface="+mn-lt"/>
                        </a:rPr>
                        <a:t>Outputs</a:t>
                      </a:r>
                    </a:p>
                  </a:txBody>
                  <a:tcPr marL="6845" marR="6845" marT="6845" marB="0" anchor="ctr">
                    <a:solidFill>
                      <a:schemeClr val="accent4">
                        <a:lumMod val="75000"/>
                      </a:schemeClr>
                    </a:solidFill>
                  </a:tcPr>
                </a:tc>
                <a:extLst>
                  <a:ext uri="{0D108BD9-81ED-4DB2-BD59-A6C34878D82A}">
                    <a16:rowId xmlns:a16="http://schemas.microsoft.com/office/drawing/2014/main" val="3853553644"/>
                  </a:ext>
                </a:extLst>
              </a:tr>
              <a:tr h="661394">
                <a:tc>
                  <a:txBody>
                    <a:bodyPr/>
                    <a:lstStyle/>
                    <a:p>
                      <a:pPr marL="0" marR="0" algn="ctr" fontAlgn="t">
                        <a:buFontTx/>
                      </a:pPr>
                      <a:r>
                        <a:rPr lang="en-US" sz="900" b="1">
                          <a:solidFill>
                            <a:schemeClr val="bg1"/>
                          </a:solidFill>
                          <a:effectLst/>
                          <a:latin typeface="+mn-lt"/>
                          <a:ea typeface="+mn-lt"/>
                          <a:cs typeface="+mn-lt"/>
                        </a:rPr>
                        <a:t>1</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Pre-Deployment Readiness &amp; Environment Setup</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a:effectLst/>
                          <a:latin typeface="+mn-lt"/>
                          <a:ea typeface="+mn-lt"/>
                          <a:cs typeface="+mn-lt"/>
                        </a:rPr>
                        <a:t>Confirm A/B test results: 10% handle time reduction achieved</a:t>
                      </a:r>
                    </a:p>
                    <a:p>
                      <a:pPr marL="171450" marR="0" indent="-171450" fontAlgn="t">
                        <a:buFont typeface="Arial" panose="020B0604020202020204" pitchFamily="34" charset="0"/>
                        <a:buChar char="•"/>
                      </a:pPr>
                      <a:r>
                        <a:rPr lang="en-US" sz="1100">
                          <a:effectLst/>
                          <a:latin typeface="+mn-lt"/>
                          <a:ea typeface="+mn-lt"/>
                          <a:cs typeface="+mn-lt"/>
                        </a:rPr>
                        <a:t>Resolve compliance items (e.g. data retention for call logs)</a:t>
                      </a:r>
                    </a:p>
                    <a:p>
                      <a:pPr marL="171450" marR="0" indent="-171450" fontAlgn="t">
                        <a:buFont typeface="Arial" panose="020B0604020202020204" pitchFamily="34" charset="0"/>
                        <a:buChar char="•"/>
                      </a:pPr>
                      <a:r>
                        <a:rPr lang="en-US" sz="1100">
                          <a:effectLst/>
                          <a:latin typeface="+mn-lt"/>
                          <a:ea typeface="+mn-lt"/>
                          <a:cs typeface="+mn-lt"/>
                        </a:rPr>
                        <a:t>Configure AWS environment (autoscaling for ~500 concurrent sessions)</a:t>
                      </a:r>
                    </a:p>
                    <a:p>
                      <a:pPr marL="171450" marR="0" indent="-171450" fontAlgn="t">
                        <a:buFont typeface="Arial" panose="020B0604020202020204" pitchFamily="34" charset="0"/>
                        <a:buChar char="•"/>
                      </a:pPr>
                      <a:r>
                        <a:rPr lang="en-US" sz="1100">
                          <a:effectLst/>
                          <a:latin typeface="+mn-lt"/>
                          <a:ea typeface="+mn-lt"/>
                          <a:cs typeface="+mn-lt"/>
                        </a:rPr>
                        <a:t>Set up monitoring for suggestion latency &amp; agent feedback</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QA Lead</a:t>
                      </a:r>
                      <a:r>
                        <a:rPr lang="en-US" sz="1100">
                          <a:effectLst/>
                          <a:latin typeface="+mn-lt"/>
                          <a:ea typeface="+mn-lt"/>
                          <a:cs typeface="+mn-lt"/>
                        </a:rPr>
                        <a:t>: Final test sign-off</a:t>
                      </a:r>
                    </a:p>
                    <a:p>
                      <a:pPr marL="171450" marR="0" indent="-171450" fontAlgn="t">
                        <a:buFont typeface="Arial" panose="020B0604020202020204" pitchFamily="34" charset="0"/>
                        <a:buChar char="•"/>
                      </a:pPr>
                      <a:r>
                        <a:rPr lang="en-US" sz="1100" b="1">
                          <a:effectLst/>
                          <a:latin typeface="+mn-lt"/>
                          <a:ea typeface="+mn-lt"/>
                          <a:cs typeface="+mn-lt"/>
                        </a:rPr>
                        <a:t>Compliance Officer</a:t>
                      </a:r>
                      <a:r>
                        <a:rPr lang="en-US" sz="1100">
                          <a:effectLst/>
                          <a:latin typeface="+mn-lt"/>
                          <a:ea typeface="+mn-lt"/>
                          <a:cs typeface="+mn-lt"/>
                        </a:rPr>
                        <a:t>: Ensures data usage rules are met</a:t>
                      </a:r>
                    </a:p>
                    <a:p>
                      <a:pPr marL="171450" marR="0" indent="-171450" fontAlgn="t">
                        <a:buFont typeface="Arial" panose="020B0604020202020204" pitchFamily="34" charset="0"/>
                        <a:buChar char="•"/>
                      </a:pPr>
                      <a:r>
                        <a:rPr lang="en-US" sz="1100" b="1">
                          <a:effectLst/>
                          <a:latin typeface="+mn-lt"/>
                          <a:ea typeface="+mn-lt"/>
                          <a:cs typeface="+mn-lt"/>
                        </a:rPr>
                        <a:t>IT Specialist</a:t>
                      </a:r>
                      <a:r>
                        <a:rPr lang="en-US" sz="1100">
                          <a:effectLst/>
                          <a:latin typeface="+mn-lt"/>
                          <a:ea typeface="+mn-lt"/>
                          <a:cs typeface="+mn-lt"/>
                        </a:rPr>
                        <a:t>: Sets up cloud infra &amp; monitoring</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Signed-Off Test Report</a:t>
                      </a:r>
                      <a:endParaRPr lang="en-US" sz="1100">
                        <a:effectLst/>
                        <a:latin typeface="+mn-lt"/>
                        <a:ea typeface="+mn-lt"/>
                        <a:cs typeface="+mn-lt"/>
                      </a:endParaRPr>
                    </a:p>
                    <a:p>
                      <a:pPr marL="171450" marR="0" indent="-171450" fontAlgn="t">
                        <a:buFont typeface="Arial" panose="020B0604020202020204" pitchFamily="34" charset="0"/>
                        <a:buChar char="•"/>
                      </a:pPr>
                      <a:r>
                        <a:rPr lang="en-US" sz="1100" b="1">
                          <a:effectLst/>
                          <a:latin typeface="+mn-lt"/>
                          <a:ea typeface="+mn-lt"/>
                          <a:cs typeface="+mn-lt"/>
                        </a:rPr>
                        <a:t>Production Environment Checklist</a:t>
                      </a:r>
                      <a:r>
                        <a:rPr lang="en-US" sz="1100">
                          <a:effectLst/>
                          <a:latin typeface="+mn-lt"/>
                          <a:ea typeface="+mn-lt"/>
                          <a:cs typeface="+mn-lt"/>
                        </a:rPr>
                        <a:t> (AWS instance specs, dashboards for latency/error rates)</a:t>
                      </a:r>
                    </a:p>
                    <a:p>
                      <a:pPr marL="171450" marR="0" indent="-171450" fontAlgn="t">
                        <a:buFont typeface="Arial" panose="020B0604020202020204" pitchFamily="34" charset="0"/>
                        <a:buChar char="•"/>
                      </a:pPr>
                      <a:r>
                        <a:rPr lang="en-US" sz="1100" b="1">
                          <a:effectLst/>
                          <a:latin typeface="+mn-lt"/>
                          <a:ea typeface="+mn-lt"/>
                          <a:cs typeface="+mn-lt"/>
                        </a:rPr>
                        <a:t>Go/No-Go Approval</a:t>
                      </a:r>
                      <a:r>
                        <a:rPr lang="en-US" sz="1100">
                          <a:effectLst/>
                          <a:latin typeface="+mn-lt"/>
                          <a:ea typeface="+mn-lt"/>
                          <a:cs typeface="+mn-lt"/>
                        </a:rPr>
                        <a:t> from leadership</a:t>
                      </a:r>
                    </a:p>
                  </a:txBody>
                  <a:tcPr marL="50793" marR="50793" marT="50793" marB="50793" anchor="ctr"/>
                </a:tc>
                <a:extLst>
                  <a:ext uri="{0D108BD9-81ED-4DB2-BD59-A6C34878D82A}">
                    <a16:rowId xmlns:a16="http://schemas.microsoft.com/office/drawing/2014/main" val="3690127680"/>
                  </a:ext>
                </a:extLst>
              </a:tr>
              <a:tr h="610517">
                <a:tc>
                  <a:txBody>
                    <a:bodyPr/>
                    <a:lstStyle/>
                    <a:p>
                      <a:pPr marL="0" marR="0" algn="ctr" fontAlgn="t">
                        <a:buFontTx/>
                      </a:pPr>
                      <a:r>
                        <a:rPr lang="en-US" sz="900" b="1">
                          <a:solidFill>
                            <a:schemeClr val="bg1"/>
                          </a:solidFill>
                          <a:effectLst/>
                          <a:latin typeface="+mn-lt"/>
                          <a:ea typeface="+mn-lt"/>
                          <a:cs typeface="+mn-lt"/>
                        </a:rPr>
                        <a:t>2</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Deployment Execution</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a:effectLst/>
                          <a:latin typeface="+mn-lt"/>
                          <a:ea typeface="+mn-lt"/>
                          <a:cs typeface="+mn-lt"/>
                        </a:rPr>
                        <a:t>Promote AI model to production, linking it with the live knowledge base</a:t>
                      </a:r>
                    </a:p>
                    <a:p>
                      <a:pPr marL="171450" marR="0" indent="-171450" fontAlgn="t">
                        <a:buFont typeface="Arial" panose="020B0604020202020204" pitchFamily="34" charset="0"/>
                        <a:buChar char="•"/>
                      </a:pPr>
                      <a:r>
                        <a:rPr lang="en-US" sz="1100">
                          <a:effectLst/>
                          <a:latin typeface="+mn-lt"/>
                          <a:ea typeface="+mn-lt"/>
                          <a:cs typeface="+mn-lt"/>
                        </a:rPr>
                        <a:t>Connect real-time transcripts via the contact center platform (e.g. Genesys)</a:t>
                      </a:r>
                    </a:p>
                    <a:p>
                      <a:pPr marL="171450" marR="0" indent="-171450" fontAlgn="t">
                        <a:buFont typeface="Arial" panose="020B0604020202020204" pitchFamily="34" charset="0"/>
                        <a:buChar char="•"/>
                      </a:pPr>
                      <a:r>
                        <a:rPr lang="en-US" sz="1100">
                          <a:effectLst/>
                          <a:latin typeface="+mn-lt"/>
                          <a:ea typeface="+mn-lt"/>
                          <a:cs typeface="+mn-lt"/>
                        </a:rPr>
                        <a:t>Validate that data flows properly into the model in production</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Performs final model push</a:t>
                      </a:r>
                    </a:p>
                    <a:p>
                      <a:pPr marL="171450" marR="0" indent="-171450" fontAlgn="t">
                        <a:buFont typeface="Arial" panose="020B0604020202020204" pitchFamily="34" charset="0"/>
                        <a:buChar char="•"/>
                      </a:pPr>
                      <a:r>
                        <a:rPr lang="en-US" sz="1100" b="1">
                          <a:effectLst/>
                          <a:latin typeface="+mn-lt"/>
                          <a:ea typeface="+mn-lt"/>
                          <a:cs typeface="+mn-lt"/>
                        </a:rPr>
                        <a:t>Data/IT Specialist</a:t>
                      </a:r>
                      <a:r>
                        <a:rPr lang="en-US" sz="1100">
                          <a:effectLst/>
                          <a:latin typeface="+mn-lt"/>
                          <a:ea typeface="+mn-lt"/>
                          <a:cs typeface="+mn-lt"/>
                        </a:rPr>
                        <a:t>: Ensures real-time data flow</a:t>
                      </a:r>
                    </a:p>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Oversees timeline</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Deployed Model</a:t>
                      </a:r>
                      <a:r>
                        <a:rPr lang="en-US" sz="1100">
                          <a:effectLst/>
                          <a:latin typeface="+mn-lt"/>
                          <a:ea typeface="+mn-lt"/>
                          <a:cs typeface="+mn-lt"/>
                        </a:rPr>
                        <a:t> (version #, date/time of release)</a:t>
                      </a:r>
                    </a:p>
                    <a:p>
                      <a:pPr marL="171450" marR="0" indent="-171450" fontAlgn="t">
                        <a:buFont typeface="Arial" panose="020B0604020202020204" pitchFamily="34" charset="0"/>
                        <a:buChar char="•"/>
                      </a:pPr>
                      <a:r>
                        <a:rPr lang="en-US" sz="1100" b="1">
                          <a:effectLst/>
                          <a:latin typeface="+mn-lt"/>
                          <a:ea typeface="+mn-lt"/>
                          <a:cs typeface="+mn-lt"/>
                        </a:rPr>
                        <a:t>Integration Logs</a:t>
                      </a:r>
                      <a:r>
                        <a:rPr lang="en-US" sz="1100">
                          <a:effectLst/>
                          <a:latin typeface="+mn-lt"/>
                          <a:ea typeface="+mn-lt"/>
                          <a:cs typeface="+mn-lt"/>
                        </a:rPr>
                        <a:t> (record of final configuration)</a:t>
                      </a:r>
                    </a:p>
                  </a:txBody>
                  <a:tcPr marL="50793" marR="50793" marT="50793" marB="50793" anchor="ctr"/>
                </a:tc>
                <a:extLst>
                  <a:ext uri="{0D108BD9-81ED-4DB2-BD59-A6C34878D82A}">
                    <a16:rowId xmlns:a16="http://schemas.microsoft.com/office/drawing/2014/main" val="3399800088"/>
                  </a:ext>
                </a:extLst>
              </a:tr>
              <a:tr h="604636">
                <a:tc>
                  <a:txBody>
                    <a:bodyPr/>
                    <a:lstStyle/>
                    <a:p>
                      <a:pPr marL="0" marR="0" algn="ctr" fontAlgn="t">
                        <a:buFontTx/>
                      </a:pPr>
                      <a:r>
                        <a:rPr lang="en-US" sz="900" b="1">
                          <a:solidFill>
                            <a:schemeClr val="bg1"/>
                          </a:solidFill>
                          <a:effectLst/>
                          <a:latin typeface="+mn-lt"/>
                          <a:ea typeface="+mn-lt"/>
                          <a:cs typeface="+mn-lt"/>
                        </a:rPr>
                        <a:t>3</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Pilot / Controlled Rollout</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a:effectLst/>
                          <a:latin typeface="+mn-lt"/>
                          <a:ea typeface="+mn-lt"/>
                          <a:cs typeface="+mn-lt"/>
                        </a:rPr>
                        <a:t>Activate Agent Assist for 20 agents in the claims department</a:t>
                      </a:r>
                    </a:p>
                    <a:p>
                      <a:pPr marL="171450" marR="0" indent="-171450" fontAlgn="t">
                        <a:buFont typeface="Arial" panose="020B0604020202020204" pitchFamily="34" charset="0"/>
                        <a:buChar char="•"/>
                      </a:pPr>
                      <a:r>
                        <a:rPr lang="en-US" sz="1100">
                          <a:effectLst/>
                          <a:latin typeface="+mn-lt"/>
                          <a:ea typeface="+mn-lt"/>
                          <a:cs typeface="+mn-lt"/>
                        </a:rPr>
                        <a:t>Monitor daily handle time, agent feedback, system stability for 2 weeks</a:t>
                      </a:r>
                    </a:p>
                    <a:p>
                      <a:pPr marL="171450" marR="0" indent="-171450" fontAlgn="t">
                        <a:buFont typeface="Arial" panose="020B0604020202020204" pitchFamily="34" charset="0"/>
                        <a:buChar char="•"/>
                      </a:pPr>
                      <a:r>
                        <a:rPr lang="en-US" sz="1100">
                          <a:effectLst/>
                          <a:latin typeface="+mn-lt"/>
                          <a:ea typeface="+mn-lt"/>
                          <a:cs typeface="+mn-lt"/>
                        </a:rPr>
                        <a:t>Adjust model parameters or knowledge base mappings if issues arise</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Selects pilot agents, collects feedback</a:t>
                      </a:r>
                    </a:p>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Tracks real-time metrics</a:t>
                      </a:r>
                    </a:p>
                    <a:p>
                      <a:pPr marL="171450" marR="0" indent="-171450" fontAlgn="t">
                        <a:buFont typeface="Arial" panose="020B0604020202020204" pitchFamily="34" charset="0"/>
                        <a:buChar char="•"/>
                      </a:pPr>
                      <a:r>
                        <a:rPr lang="en-US" sz="1100" b="1">
                          <a:effectLst/>
                          <a:latin typeface="+mn-lt"/>
                          <a:ea typeface="+mn-lt"/>
                          <a:cs typeface="+mn-lt"/>
                        </a:rPr>
                        <a:t>User Representatives</a:t>
                      </a:r>
                      <a:r>
                        <a:rPr lang="en-US" sz="1100">
                          <a:effectLst/>
                          <a:latin typeface="+mn-lt"/>
                          <a:ea typeface="+mn-lt"/>
                          <a:cs typeface="+mn-lt"/>
                        </a:rPr>
                        <a:t>: Provide daily feedback</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Pilot Report</a:t>
                      </a:r>
                      <a:r>
                        <a:rPr lang="en-US" sz="1100">
                          <a:effectLst/>
                          <a:latin typeface="+mn-lt"/>
                          <a:ea typeface="+mn-lt"/>
                          <a:cs typeface="+mn-lt"/>
                        </a:rPr>
                        <a:t> (daily usage stats, handle time metrics, agent satisfaction)</a:t>
                      </a:r>
                    </a:p>
                    <a:p>
                      <a:pPr marL="171450" marR="0" indent="-171450" fontAlgn="t">
                        <a:buFont typeface="Arial" panose="020B0604020202020204" pitchFamily="34" charset="0"/>
                        <a:buChar char="•"/>
                      </a:pPr>
                      <a:r>
                        <a:rPr lang="en-US" sz="1100" b="1">
                          <a:effectLst/>
                          <a:latin typeface="+mn-lt"/>
                          <a:ea typeface="+mn-lt"/>
                          <a:cs typeface="+mn-lt"/>
                        </a:rPr>
                        <a:t>Refined Model Settings</a:t>
                      </a:r>
                      <a:r>
                        <a:rPr lang="en-US" sz="1100">
                          <a:effectLst/>
                          <a:latin typeface="+mn-lt"/>
                          <a:ea typeface="+mn-lt"/>
                          <a:cs typeface="+mn-lt"/>
                        </a:rPr>
                        <a:t> if needed before broader launch</a:t>
                      </a:r>
                    </a:p>
                  </a:txBody>
                  <a:tcPr marL="50793" marR="50793" marT="50793" marB="50793" anchor="ctr"/>
                </a:tc>
                <a:extLst>
                  <a:ext uri="{0D108BD9-81ED-4DB2-BD59-A6C34878D82A}">
                    <a16:rowId xmlns:a16="http://schemas.microsoft.com/office/drawing/2014/main" val="3772127168"/>
                  </a:ext>
                </a:extLst>
              </a:tr>
              <a:tr h="676384">
                <a:tc>
                  <a:txBody>
                    <a:bodyPr/>
                    <a:lstStyle/>
                    <a:p>
                      <a:pPr marL="0" marR="0" algn="ctr" fontAlgn="t">
                        <a:buFontTx/>
                      </a:pPr>
                      <a:r>
                        <a:rPr lang="en-US" sz="900" b="1">
                          <a:solidFill>
                            <a:schemeClr val="bg1"/>
                          </a:solidFill>
                          <a:effectLst/>
                          <a:latin typeface="+mn-lt"/>
                          <a:ea typeface="+mn-lt"/>
                          <a:cs typeface="+mn-lt"/>
                        </a:rPr>
                        <a:t>4</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Full Rollout &amp; Post-Deployment Monitoring</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dirty="0">
                          <a:effectLst/>
                          <a:latin typeface="+mn-lt"/>
                          <a:ea typeface="+mn-lt"/>
                          <a:cs typeface="+mn-lt"/>
                        </a:rPr>
                        <a:t>Enable Agent Assist for all agents in the company’s contact centers</a:t>
                      </a:r>
                    </a:p>
                    <a:p>
                      <a:pPr marL="171450" marR="0" indent="-171450" fontAlgn="t">
                        <a:buFont typeface="Arial" panose="020B0604020202020204" pitchFamily="34" charset="0"/>
                        <a:buChar char="•"/>
                      </a:pPr>
                      <a:r>
                        <a:rPr lang="en-US" sz="1100" dirty="0">
                          <a:effectLst/>
                          <a:latin typeface="+mn-lt"/>
                          <a:ea typeface="+mn-lt"/>
                          <a:cs typeface="+mn-lt"/>
                        </a:rPr>
                        <a:t>Distribute usage guides &amp; quick reference FAQ</a:t>
                      </a:r>
                    </a:p>
                    <a:p>
                      <a:pPr marL="171450" marR="0" indent="-171450" fontAlgn="t">
                        <a:buFont typeface="Arial" panose="020B0604020202020204" pitchFamily="34" charset="0"/>
                        <a:buChar char="•"/>
                      </a:pPr>
                      <a:r>
                        <a:rPr lang="en-US" sz="1100" dirty="0">
                          <a:effectLst/>
                          <a:latin typeface="+mn-lt"/>
                          <a:ea typeface="+mn-lt"/>
                          <a:cs typeface="+mn-lt"/>
                        </a:rPr>
                        <a:t>Set up a help desk channel (Slack, email) for agent questions</a:t>
                      </a:r>
                    </a:p>
                    <a:p>
                      <a:pPr marL="171450" marR="0" indent="-171450" fontAlgn="t">
                        <a:buFont typeface="Arial" panose="020B0604020202020204" pitchFamily="34" charset="0"/>
                        <a:buChar char="•"/>
                      </a:pPr>
                      <a:r>
                        <a:rPr lang="en-US" sz="1100" dirty="0">
                          <a:effectLst/>
                          <a:latin typeface="+mn-lt"/>
                          <a:ea typeface="+mn-lt"/>
                          <a:cs typeface="+mn-lt"/>
                        </a:rPr>
                        <a:t>Track key KPIs (handle time, satisfaction) daily</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Communicates launch to all agents</a:t>
                      </a:r>
                    </a:p>
                    <a:p>
                      <a:pPr marL="171450" marR="0" indent="-171450" fontAlgn="t">
                        <a:buFont typeface="Arial" panose="020B0604020202020204" pitchFamily="34" charset="0"/>
                        <a:buChar char="•"/>
                      </a:pPr>
                      <a:r>
                        <a:rPr lang="en-US" sz="1100" b="1">
                          <a:effectLst/>
                          <a:latin typeface="+mn-lt"/>
                          <a:ea typeface="+mn-lt"/>
                          <a:cs typeface="+mn-lt"/>
                        </a:rPr>
                        <a:t>Support Team</a:t>
                      </a:r>
                      <a:r>
                        <a:rPr lang="en-US" sz="1100">
                          <a:effectLst/>
                          <a:latin typeface="+mn-lt"/>
                          <a:ea typeface="+mn-lt"/>
                          <a:cs typeface="+mn-lt"/>
                        </a:rPr>
                        <a:t>: Handles incoming questions</a:t>
                      </a:r>
                    </a:p>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Monitors performance metrics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Solution Live</a:t>
                      </a:r>
                      <a:r>
                        <a:rPr lang="en-US" sz="1100">
                          <a:effectLst/>
                          <a:latin typeface="+mn-lt"/>
                          <a:ea typeface="+mn-lt"/>
                          <a:cs typeface="+mn-lt"/>
                        </a:rPr>
                        <a:t> (available to entire user base)</a:t>
                      </a:r>
                    </a:p>
                    <a:p>
                      <a:pPr marL="171450" marR="0" indent="-171450" fontAlgn="t">
                        <a:buFont typeface="Arial" panose="020B0604020202020204" pitchFamily="34" charset="0"/>
                        <a:buChar char="•"/>
                      </a:pPr>
                      <a:r>
                        <a:rPr lang="en-US" sz="1100" b="1">
                          <a:effectLst/>
                          <a:latin typeface="+mn-lt"/>
                          <a:ea typeface="+mn-lt"/>
                          <a:cs typeface="+mn-lt"/>
                        </a:rPr>
                        <a:t>User Communication Materials</a:t>
                      </a:r>
                      <a:r>
                        <a:rPr lang="en-US" sz="1100">
                          <a:effectLst/>
                          <a:latin typeface="+mn-lt"/>
                          <a:ea typeface="+mn-lt"/>
                          <a:cs typeface="+mn-lt"/>
                        </a:rPr>
                        <a:t> (guides, FAQs)</a:t>
                      </a:r>
                    </a:p>
                    <a:p>
                      <a:pPr marL="171450" marR="0" indent="-171450" fontAlgn="t">
                        <a:buFont typeface="Arial" panose="020B0604020202020204" pitchFamily="34" charset="0"/>
                        <a:buChar char="•"/>
                      </a:pPr>
                      <a:r>
                        <a:rPr lang="en-US" sz="1100" b="1">
                          <a:effectLst/>
                          <a:latin typeface="+mn-lt"/>
                          <a:ea typeface="+mn-lt"/>
                          <a:cs typeface="+mn-lt"/>
                        </a:rPr>
                        <a:t>Monitoring Dashboard Updates</a:t>
                      </a:r>
                      <a:r>
                        <a:rPr lang="en-US" sz="1100">
                          <a:effectLst/>
                          <a:latin typeface="+mn-lt"/>
                          <a:ea typeface="+mn-lt"/>
                          <a:cs typeface="+mn-lt"/>
                        </a:rPr>
                        <a:t> (current KPIs, user satisfaction)</a:t>
                      </a:r>
                    </a:p>
                  </a:txBody>
                  <a:tcPr marL="50793" marR="50793" marT="50793" marB="50793" anchor="ctr"/>
                </a:tc>
                <a:extLst>
                  <a:ext uri="{0D108BD9-81ED-4DB2-BD59-A6C34878D82A}">
                    <a16:rowId xmlns:a16="http://schemas.microsoft.com/office/drawing/2014/main" val="2799322614"/>
                  </a:ext>
                </a:extLst>
              </a:tr>
              <a:tr h="704507">
                <a:tc>
                  <a:txBody>
                    <a:bodyPr/>
                    <a:lstStyle/>
                    <a:p>
                      <a:pPr marL="0" marR="0" algn="ctr" fontAlgn="t">
                        <a:buFontTx/>
                      </a:pPr>
                      <a:r>
                        <a:rPr lang="en-US" sz="900" b="1">
                          <a:solidFill>
                            <a:schemeClr val="bg1"/>
                          </a:solidFill>
                          <a:effectLst/>
                          <a:latin typeface="+mn-lt"/>
                          <a:ea typeface="+mn-lt"/>
                          <a:cs typeface="+mn-lt"/>
                        </a:rPr>
                        <a:t>5</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Operational Handoff &amp; Continuous Improvement</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a:effectLst/>
                          <a:latin typeface="+mn-lt"/>
                          <a:ea typeface="+mn-lt"/>
                          <a:cs typeface="+mn-lt"/>
                        </a:rPr>
                        <a:t>Transition day-to-day ops (model retraining, system maintenance) to the Contact Center Operations team</a:t>
                      </a:r>
                    </a:p>
                    <a:p>
                      <a:pPr marL="171450" marR="0" indent="-171450" fontAlgn="t">
                        <a:buFont typeface="Arial" panose="020B0604020202020204" pitchFamily="34" charset="0"/>
                        <a:buChar char="•"/>
                      </a:pPr>
                      <a:r>
                        <a:rPr lang="en-US" sz="1100">
                          <a:effectLst/>
                          <a:latin typeface="+mn-lt"/>
                          <a:ea typeface="+mn-lt"/>
                          <a:cs typeface="+mn-lt"/>
                        </a:rPr>
                        <a:t>Hold monthly check-ins to see if accuracy or speed is drifting</a:t>
                      </a:r>
                    </a:p>
                    <a:p>
                      <a:pPr marL="171450" marR="0" indent="-171450" fontAlgn="t">
                        <a:buFont typeface="Arial" panose="020B0604020202020204" pitchFamily="34" charset="0"/>
                        <a:buChar char="•"/>
                      </a:pPr>
                      <a:r>
                        <a:rPr lang="en-US" sz="1100">
                          <a:effectLst/>
                          <a:latin typeface="+mn-lt"/>
                          <a:ea typeface="+mn-lt"/>
                          <a:cs typeface="+mn-lt"/>
                        </a:rPr>
                        <a:t>Collect feedback from agents and add improvements to backlog</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Finalizes handoff tasks</a:t>
                      </a:r>
                    </a:p>
                    <a:p>
                      <a:pPr marL="171450" marR="0" indent="-171450" fontAlgn="t">
                        <a:buFont typeface="Arial" panose="020B0604020202020204" pitchFamily="34" charset="0"/>
                        <a:buChar char="•"/>
                      </a:pPr>
                      <a:r>
                        <a:rPr lang="en-US" sz="1100" b="1">
                          <a:effectLst/>
                          <a:latin typeface="+mn-lt"/>
                          <a:ea typeface="+mn-lt"/>
                          <a:cs typeface="+mn-lt"/>
                        </a:rPr>
                        <a:t>Operations Team</a:t>
                      </a:r>
                      <a:r>
                        <a:rPr lang="en-US" sz="1100">
                          <a:effectLst/>
                          <a:latin typeface="+mn-lt"/>
                          <a:ea typeface="+mn-lt"/>
                          <a:cs typeface="+mn-lt"/>
                        </a:rPr>
                        <a:t>: Takes on daily monitoring and maintenance</a:t>
                      </a:r>
                    </a:p>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Schedules monthly review sessions</a:t>
                      </a:r>
                    </a:p>
                  </a:txBody>
                  <a:tcPr marL="50793" marR="50793" marT="50793" marB="50793"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Handoff Documentation</a:t>
                      </a:r>
                      <a:r>
                        <a:rPr lang="en-US" sz="1100" dirty="0">
                          <a:effectLst/>
                          <a:latin typeface="+mn-lt"/>
                          <a:ea typeface="+mn-lt"/>
                          <a:cs typeface="+mn-lt"/>
                        </a:rPr>
                        <a:t> (SOPs, contact lists, escalation paths)</a:t>
                      </a:r>
                    </a:p>
                    <a:p>
                      <a:pPr marL="171450" marR="0" indent="-171450" fontAlgn="t">
                        <a:buFont typeface="Arial" panose="020B0604020202020204" pitchFamily="34" charset="0"/>
                        <a:buChar char="•"/>
                      </a:pPr>
                      <a:r>
                        <a:rPr lang="en-US" sz="1100" b="1" dirty="0">
                          <a:effectLst/>
                          <a:latin typeface="+mn-lt"/>
                          <a:ea typeface="+mn-lt"/>
                          <a:cs typeface="+mn-lt"/>
                        </a:rPr>
                        <a:t>Enhancement Backlog</a:t>
                      </a:r>
                      <a:r>
                        <a:rPr lang="en-US" sz="1100" dirty="0">
                          <a:effectLst/>
                          <a:latin typeface="+mn-lt"/>
                          <a:ea typeface="+mn-lt"/>
                          <a:cs typeface="+mn-lt"/>
                        </a:rPr>
                        <a:t> (planned improvements, potential new features)</a:t>
                      </a:r>
                    </a:p>
                    <a:p>
                      <a:pPr marL="171450" marR="0" indent="-171450" fontAlgn="t">
                        <a:buFont typeface="Arial" panose="020B0604020202020204" pitchFamily="34" charset="0"/>
                        <a:buChar char="•"/>
                      </a:pPr>
                      <a:r>
                        <a:rPr lang="en-US" sz="1100" b="1" dirty="0">
                          <a:effectLst/>
                          <a:latin typeface="+mn-lt"/>
                          <a:ea typeface="+mn-lt"/>
                          <a:cs typeface="+mn-lt"/>
                        </a:rPr>
                        <a:t>Monthly/Quarterly Performance Reviews</a:t>
                      </a:r>
                      <a:endParaRPr lang="en-US" sz="1100" dirty="0">
                        <a:effectLst/>
                        <a:latin typeface="+mn-lt"/>
                        <a:ea typeface="+mn-lt"/>
                        <a:cs typeface="+mn-lt"/>
                      </a:endParaRPr>
                    </a:p>
                  </a:txBody>
                  <a:tcPr marL="50793" marR="50793" marT="50793" marB="50793" anchor="ctr"/>
                </a:tc>
                <a:extLst>
                  <a:ext uri="{0D108BD9-81ED-4DB2-BD59-A6C34878D82A}">
                    <a16:rowId xmlns:a16="http://schemas.microsoft.com/office/drawing/2014/main" val="3993307107"/>
                  </a:ext>
                </a:extLst>
              </a:tr>
            </a:tbl>
          </a:graphicData>
        </a:graphic>
      </p:graphicFrame>
    </p:spTree>
    <p:extLst>
      <p:ext uri="{BB962C8B-B14F-4D97-AF65-F5344CB8AC3E}">
        <p14:creationId xmlns:p14="http://schemas.microsoft.com/office/powerpoint/2010/main" val="338221338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E1980-ACCD-CBD4-102C-946084DE0D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8FEEA85-BFA1-3ACE-1F9A-B9EFF32182FC}"/>
              </a:ext>
            </a:extLst>
          </p:cNvPr>
          <p:cNvSpPr>
            <a:spLocks noGrp="1"/>
          </p:cNvSpPr>
          <p:nvPr>
            <p:ph type="title"/>
          </p:nvPr>
        </p:nvSpPr>
        <p:spPr>
          <a:xfrm>
            <a:off x="354854" y="545146"/>
            <a:ext cx="6027690" cy="844229"/>
          </a:xfrm>
        </p:spPr>
        <p:txBody>
          <a:bodyPr/>
          <a:lstStyle/>
          <a:p>
            <a:r>
              <a:rPr lang="en-US" sz="3200">
                <a:solidFill>
                  <a:schemeClr val="accent1"/>
                </a:solidFill>
              </a:rPr>
              <a:t>3.2.3</a:t>
            </a:r>
            <a:r>
              <a:rPr lang="en-US" sz="3200"/>
              <a:t> Map your deployment plan</a:t>
            </a:r>
          </a:p>
        </p:txBody>
      </p:sp>
      <p:sp>
        <p:nvSpPr>
          <p:cNvPr id="12" name="Text Placeholder 6">
            <a:extLst>
              <a:ext uri="{FF2B5EF4-FFF2-40B4-BE49-F238E27FC236}">
                <a16:creationId xmlns:a16="http://schemas.microsoft.com/office/drawing/2014/main" id="{1F33F91D-CF46-D2B8-8A3B-009BED4DBCB2}"/>
              </a:ext>
            </a:extLst>
          </p:cNvPr>
          <p:cNvSpPr txBox="1">
            <a:spLocks/>
          </p:cNvSpPr>
          <p:nvPr/>
        </p:nvSpPr>
        <p:spPr>
          <a:xfrm>
            <a:off x="350625" y="1769605"/>
            <a:ext cx="6460544"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dirty="0">
                <a:solidFill>
                  <a:srgbClr val="F17A26"/>
                </a:solidFill>
                <a:ea typeface="+mn-lt"/>
                <a:cs typeface="+mn-lt"/>
              </a:rPr>
              <a:t>Objective: Establish the deployment plan to launch your CX AI solution to your end users.</a:t>
            </a:r>
          </a:p>
        </p:txBody>
      </p:sp>
      <p:sp>
        <p:nvSpPr>
          <p:cNvPr id="4" name="Text Placeholder 3">
            <a:extLst>
              <a:ext uri="{FF2B5EF4-FFF2-40B4-BE49-F238E27FC236}">
                <a16:creationId xmlns:a16="http://schemas.microsoft.com/office/drawing/2014/main" id="{DE23B8C8-E71F-4A50-9D71-6B1168452B8A}"/>
              </a:ext>
            </a:extLst>
          </p:cNvPr>
          <p:cNvSpPr>
            <a:spLocks noGrp="1"/>
          </p:cNvSpPr>
          <p:nvPr>
            <p:ph type="body" sz="quarter" idx="11"/>
          </p:nvPr>
        </p:nvSpPr>
        <p:spPr>
          <a:xfrm>
            <a:off x="350625" y="2473578"/>
            <a:ext cx="4115672" cy="269713"/>
          </a:xfrm>
        </p:spPr>
        <p:txBody>
          <a:bodyPr/>
          <a:lstStyle/>
          <a:p>
            <a:r>
              <a:rPr lang="en-US" sz="1600">
                <a:latin typeface="Exo" panose="02000503000000000000" pitchFamily="2" charset="77"/>
              </a:rPr>
              <a:t>2 hours</a:t>
            </a:r>
          </a:p>
        </p:txBody>
      </p:sp>
      <p:sp>
        <p:nvSpPr>
          <p:cNvPr id="5" name="Text Placeholder 4">
            <a:extLst>
              <a:ext uri="{FF2B5EF4-FFF2-40B4-BE49-F238E27FC236}">
                <a16:creationId xmlns:a16="http://schemas.microsoft.com/office/drawing/2014/main" id="{AA3CEA3C-F45D-826D-5E56-747EE15607E2}"/>
              </a:ext>
            </a:extLst>
          </p:cNvPr>
          <p:cNvSpPr>
            <a:spLocks noGrp="1"/>
          </p:cNvSpPr>
          <p:nvPr>
            <p:ph type="body" sz="quarter" idx="33"/>
          </p:nvPr>
        </p:nvSpPr>
        <p:spPr>
          <a:xfrm>
            <a:off x="350625" y="2914360"/>
            <a:ext cx="5910816" cy="2514891"/>
          </a:xfrm>
          <a:prstGeom prst="rect">
            <a:avLst/>
          </a:prstGeom>
        </p:spPr>
        <p:txBody>
          <a:bodyPr lIns="0" tIns="0" rIns="0" bIns="0" numCol="1" spcCol="292608" anchor="t"/>
          <a:lstStyle/>
          <a:p>
            <a:pPr marL="342832" indent="-342832">
              <a:buAutoNum type="arabicPeriod"/>
            </a:pPr>
            <a:r>
              <a:rPr lang="en-US" dirty="0">
                <a:latin typeface="+mn-lt"/>
              </a:rPr>
              <a:t>Read through both the </a:t>
            </a:r>
            <a:r>
              <a:rPr lang="en-US" b="1" dirty="0">
                <a:latin typeface="+mn-lt"/>
              </a:rPr>
              <a:t>sample template</a:t>
            </a:r>
            <a:r>
              <a:rPr lang="en-US" dirty="0">
                <a:latin typeface="+mn-lt"/>
              </a:rPr>
              <a:t> as well as the </a:t>
            </a:r>
            <a:r>
              <a:rPr lang="en-US" b="1" dirty="0">
                <a:latin typeface="+mn-lt"/>
              </a:rPr>
              <a:t>completed example</a:t>
            </a:r>
            <a:r>
              <a:rPr lang="en-US" dirty="0">
                <a:latin typeface="+mn-lt"/>
              </a:rPr>
              <a:t> included in this section to understand the details and context around defining the </a:t>
            </a:r>
            <a:r>
              <a:rPr lang="en-US" b="1" dirty="0">
                <a:latin typeface="+mn-lt"/>
              </a:rPr>
              <a:t>deployment plan </a:t>
            </a:r>
            <a:r>
              <a:rPr lang="en-US" dirty="0">
                <a:latin typeface="+mn-lt"/>
              </a:rPr>
              <a:t>for your solution.</a:t>
            </a:r>
          </a:p>
          <a:p>
            <a:pPr marL="342832" indent="-342832">
              <a:buFont typeface="Arial" panose="020B0604020202020204" pitchFamily="34" charset="0"/>
              <a:buAutoNum type="arabicPeriod"/>
            </a:pPr>
            <a:r>
              <a:rPr lang="en-US" dirty="0">
                <a:latin typeface="+mn-lt"/>
              </a:rPr>
              <a:t>Open the </a:t>
            </a:r>
            <a:r>
              <a:rPr lang="en-US" i="1" dirty="0">
                <a:latin typeface="+mn-lt"/>
              </a:rPr>
              <a:t>AI for CX: </a:t>
            </a:r>
            <a:r>
              <a:rPr lang="en-US" i="1" dirty="0">
                <a:latin typeface="+mn-lt"/>
                <a:hlinkClick r:id="rId3"/>
              </a:rPr>
              <a:t>Solution Development and Implementation Report</a:t>
            </a:r>
            <a:r>
              <a:rPr lang="en-US" i="1" dirty="0">
                <a:latin typeface="+mn-lt"/>
              </a:rPr>
              <a:t> (</a:t>
            </a:r>
            <a:r>
              <a:rPr lang="en-US" i="1" dirty="0" err="1">
                <a:latin typeface="+mn-lt"/>
              </a:rPr>
              <a:t>SDAIR</a:t>
            </a:r>
            <a:r>
              <a:rPr lang="en-US" i="1" dirty="0">
                <a:latin typeface="+mn-lt"/>
              </a:rPr>
              <a:t>)</a:t>
            </a:r>
            <a:r>
              <a:rPr lang="en-US" dirty="0">
                <a:latin typeface="+mn-lt"/>
              </a:rPr>
              <a:t> and navigate to section </a:t>
            </a:r>
            <a:r>
              <a:rPr lang="en-US" b="1" dirty="0">
                <a:latin typeface="+mn-lt"/>
              </a:rPr>
              <a:t>3.2.3.</a:t>
            </a:r>
          </a:p>
          <a:p>
            <a:pPr marL="342832" indent="-342832">
              <a:buAutoNum type="arabicPeriod"/>
            </a:pPr>
            <a:r>
              <a:rPr lang="en-US" dirty="0">
                <a:latin typeface="+mn-lt"/>
              </a:rPr>
              <a:t>Follow the </a:t>
            </a:r>
            <a:r>
              <a:rPr lang="en-US" b="1" dirty="0">
                <a:latin typeface="+mn-lt"/>
              </a:rPr>
              <a:t>prompts</a:t>
            </a:r>
            <a:r>
              <a:rPr lang="en-US" dirty="0">
                <a:latin typeface="+mn-lt"/>
              </a:rPr>
              <a:t> in the </a:t>
            </a:r>
            <a:r>
              <a:rPr lang="en-US" b="1" dirty="0">
                <a:latin typeface="+mn-lt"/>
              </a:rPr>
              <a:t>sample template</a:t>
            </a:r>
            <a:r>
              <a:rPr lang="en-US" dirty="0">
                <a:latin typeface="+mn-lt"/>
              </a:rPr>
              <a:t> that was showcased within this section and complete the </a:t>
            </a:r>
            <a:r>
              <a:rPr lang="en-US" b="1" dirty="0">
                <a:latin typeface="+mn-lt"/>
              </a:rPr>
              <a:t>deployment plan </a:t>
            </a:r>
            <a:r>
              <a:rPr lang="en-US" dirty="0">
                <a:latin typeface="+mn-lt"/>
              </a:rPr>
              <a:t>section of the </a:t>
            </a:r>
            <a:r>
              <a:rPr lang="en-US" dirty="0" err="1">
                <a:latin typeface="+mn-lt"/>
              </a:rPr>
              <a:t>SDAIR</a:t>
            </a:r>
            <a:r>
              <a:rPr lang="en-US" dirty="0">
                <a:latin typeface="+mn-lt"/>
              </a:rPr>
              <a:t>. </a:t>
            </a:r>
          </a:p>
        </p:txBody>
      </p:sp>
      <p:sp>
        <p:nvSpPr>
          <p:cNvPr id="6" name="Rectangle 5">
            <a:extLst>
              <a:ext uri="{FF2B5EF4-FFF2-40B4-BE49-F238E27FC236}">
                <a16:creationId xmlns:a16="http://schemas.microsoft.com/office/drawing/2014/main" id="{9DACD853-07BD-6615-48A9-8F16E249C0E6}"/>
              </a:ext>
            </a:extLst>
          </p:cNvPr>
          <p:cNvSpPr>
            <a:spLocks/>
          </p:cNvSpPr>
          <p:nvPr/>
        </p:nvSpPr>
        <p:spPr>
          <a:xfrm>
            <a:off x="853502" y="5724777"/>
            <a:ext cx="548322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dirty="0">
                <a:solidFill>
                  <a:srgbClr val="FFFFFF"/>
                </a:solidFill>
                <a:latin typeface="Exo" panose="02000503000000000000" pitchFamily="2" charset="77"/>
                <a:ea typeface="+mn-lt"/>
                <a:cs typeface="+mn-lt"/>
              </a:rPr>
              <a:t>Download </a:t>
            </a:r>
            <a:r>
              <a:rPr lang="en-US" sz="1200" dirty="0">
                <a:solidFill>
                  <a:schemeClr val="bg1"/>
                </a:solidFill>
                <a:latin typeface="Exo" panose="02000503000000000000" pitchFamily="2" charset="77"/>
                <a:ea typeface="+mn-lt"/>
                <a:cs typeface="+mn-lt"/>
              </a:rPr>
              <a:t>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Solution Development and Implementation Report</a:t>
            </a:r>
            <a:endParaRPr lang="en-US" sz="1200" dirty="0">
              <a:solidFill>
                <a:schemeClr val="bg1"/>
              </a:solidFill>
              <a:latin typeface="Exo" panose="02000503000000000000" pitchFamily="2" charset="77"/>
              <a:ea typeface="+mn-lt"/>
              <a:cs typeface="+mn-lt"/>
            </a:endParaRPr>
          </a:p>
        </p:txBody>
      </p:sp>
      <p:sp>
        <p:nvSpPr>
          <p:cNvPr id="7" name="Rectangle 6">
            <a:extLst>
              <a:ext uri="{FF2B5EF4-FFF2-40B4-BE49-F238E27FC236}">
                <a16:creationId xmlns:a16="http://schemas.microsoft.com/office/drawing/2014/main" id="{474F41ED-4690-5FB8-DB9F-386D174BF4D4}"/>
              </a:ext>
              <a:ext uri="{C183D7F6-B498-43B3-948B-1728B52AA6E4}">
                <adec:decorative xmlns:adec="http://schemas.microsoft.com/office/drawing/2017/decorative" val="1"/>
              </a:ext>
            </a:extLst>
          </p:cNvPr>
          <p:cNvSpPr>
            <a:spLocks noChangeAspect="1"/>
          </p:cNvSpPr>
          <p:nvPr/>
        </p:nvSpPr>
        <p:spPr>
          <a:xfrm>
            <a:off x="274474" y="5724779"/>
            <a:ext cx="579029"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8" name="Picture 7">
            <a:extLst>
              <a:ext uri="{FF2B5EF4-FFF2-40B4-BE49-F238E27FC236}">
                <a16:creationId xmlns:a16="http://schemas.microsoft.com/office/drawing/2014/main" id="{0DE0B093-FBE0-D455-6151-49524768E3B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20698" y="5836236"/>
            <a:ext cx="260815" cy="244963"/>
          </a:xfrm>
          <a:prstGeom prst="rect">
            <a:avLst/>
          </a:prstGeom>
        </p:spPr>
      </p:pic>
      <p:sp>
        <p:nvSpPr>
          <p:cNvPr id="2" name="Rectangle 1">
            <a:extLst>
              <a:ext uri="{FF2B5EF4-FFF2-40B4-BE49-F238E27FC236}">
                <a16:creationId xmlns:a16="http://schemas.microsoft.com/office/drawing/2014/main" id="{1C6DAC4A-9128-8F02-0D2F-A5B00D5C952A}"/>
              </a:ext>
              <a:ext uri="{C183D7F6-B498-43B3-948B-1728B52AA6E4}">
                <adec:decorative xmlns:adec="http://schemas.microsoft.com/office/drawing/2017/decorative" val="1"/>
              </a:ext>
            </a:extLst>
          </p:cNvPr>
          <p:cNvSpPr>
            <a:spLocks/>
          </p:cNvSpPr>
          <p:nvPr/>
        </p:nvSpPr>
        <p:spPr>
          <a:xfrm>
            <a:off x="730111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1DAD4CF6-C140-03AC-6495-A92A07950792}"/>
              </a:ext>
            </a:extLst>
          </p:cNvPr>
          <p:cNvGraphicFramePr>
            <a:graphicFrameLocks/>
          </p:cNvGraphicFramePr>
          <p:nvPr>
            <p:extLst>
              <p:ext uri="{D42A27DB-BD31-4B8C-83A1-F6EECF244321}">
                <p14:modId xmlns:p14="http://schemas.microsoft.com/office/powerpoint/2010/main" val="259973659"/>
              </p:ext>
            </p:extLst>
          </p:nvPr>
        </p:nvGraphicFramePr>
        <p:xfrm>
          <a:off x="7285762" y="936980"/>
          <a:ext cx="4453438" cy="5401718"/>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a:latin typeface="+mn-lt"/>
                          <a:ea typeface="+mn-lt"/>
                          <a:cs typeface="+mn-lt"/>
                        </a:rPr>
                        <a:t>Deployment Plan </a:t>
                      </a:r>
                      <a:r>
                        <a:rPr lang="en-US" sz="1200" b="0" i="0" u="none" strike="noStrike" baseline="0">
                          <a:solidFill>
                            <a:srgbClr val="000000"/>
                          </a:solidFill>
                          <a:latin typeface="+mn-lt"/>
                          <a:ea typeface="+mn-lt"/>
                          <a:cs typeface="+mn-lt"/>
                        </a:rPr>
                        <a:t>Definition Template</a:t>
                      </a:r>
                    </a:p>
                    <a:p>
                      <a:pPr marL="173038" indent="-173038" rtl="0">
                        <a:lnSpc>
                          <a:spcPts val="1600"/>
                        </a:lnSpc>
                        <a:spcBef>
                          <a:spcPts val="800"/>
                        </a:spcBef>
                        <a:buSzPts val="1100"/>
                        <a:buFont typeface="Arial" panose="020B0604020202020204" pitchFamily="34" charset="0"/>
                        <a:buChar char="•"/>
                        <a:tabLst/>
                      </a:pPr>
                      <a:r>
                        <a:rPr lang="en-US" sz="1200" b="0">
                          <a:latin typeface="+mn-lt"/>
                          <a:ea typeface="+mn-lt"/>
                          <a:cs typeface="+mn-lt"/>
                        </a:rPr>
                        <a:t>Deployment Plan </a:t>
                      </a:r>
                      <a:r>
                        <a:rPr lang="en-US" sz="1200" b="0" i="0" u="none" strike="noStrike" baseline="0">
                          <a:solidFill>
                            <a:srgbClr val="000000"/>
                          </a:solidFill>
                          <a:latin typeface="+mn-lt"/>
                          <a:ea typeface="+mn-lt"/>
                          <a:cs typeface="+mn-lt"/>
                        </a:rPr>
                        <a:t>Completed Example</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a:latin typeface="+mn-lt"/>
                          <a:ea typeface="+mn-lt"/>
                          <a:cs typeface="+mn-lt"/>
                        </a:rPr>
                        <a:t>Deployment Plan </a:t>
                      </a:r>
                      <a:r>
                        <a:rPr lang="en-US" sz="1200" b="0" i="0">
                          <a:solidFill>
                            <a:srgbClr val="000000"/>
                          </a:solidFill>
                          <a:latin typeface="+mn-lt"/>
                          <a:ea typeface="+mn-lt"/>
                          <a:cs typeface="+mn-lt"/>
                        </a:rPr>
                        <a:t>for your top use case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Implement AI for CX </a:t>
                      </a:r>
                      <a:r>
                        <a:rPr lang="en-US" sz="1200" b="0" i="0" u="none" strike="noStrike" baseline="0">
                          <a:solidFill>
                            <a:srgbClr val="000000"/>
                          </a:solidFill>
                          <a:latin typeface="+mn-lt"/>
                          <a:ea typeface="+mn-lt"/>
                          <a:cs typeface="+mn-lt"/>
                        </a:rPr>
                        <a:t>blueprint</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AI for CX </a:t>
                      </a:r>
                      <a:r>
                        <a:rPr lang="en-US" sz="1200" b="0" i="1" u="none" strike="noStrike" baseline="0" err="1">
                          <a:solidFill>
                            <a:srgbClr val="000000"/>
                          </a:solidFill>
                          <a:latin typeface="+mn-lt"/>
                          <a:ea typeface="+mn-lt"/>
                          <a:cs typeface="+mn-lt"/>
                        </a:rPr>
                        <a:t>SDAIR</a:t>
                      </a:r>
                      <a:endParaRPr lang="en-US" sz="1200" b="0" i="1" u="none" strike="noStrike" baseline="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business stakeholders</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IT stakeholders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148793795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1A2A7-7CA6-2871-7BDB-C5DE15E9FF7E}"/>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C05EF73B-393C-DB3D-DEE9-D251135F0A57}"/>
              </a:ext>
            </a:extLst>
          </p:cNvPr>
          <p:cNvSpPr>
            <a:spLocks noGrp="1"/>
          </p:cNvSpPr>
          <p:nvPr>
            <p:ph type="title"/>
          </p:nvPr>
        </p:nvSpPr>
        <p:spPr>
          <a:xfrm>
            <a:off x="354854" y="530021"/>
            <a:ext cx="6558804" cy="1130188"/>
          </a:xfrm>
        </p:spPr>
        <p:txBody>
          <a:bodyPr/>
          <a:lstStyle/>
          <a:p>
            <a:pPr defTabSz="914309"/>
            <a:r>
              <a:rPr lang="en-US" sz="3600">
                <a:solidFill>
                  <a:schemeClr val="accent1"/>
                </a:solidFill>
              </a:rPr>
              <a:t>Establish a framework to scale your solution</a:t>
            </a:r>
          </a:p>
        </p:txBody>
      </p:sp>
      <p:sp>
        <p:nvSpPr>
          <p:cNvPr id="5" name="Text Placeholder 3">
            <a:extLst>
              <a:ext uri="{FF2B5EF4-FFF2-40B4-BE49-F238E27FC236}">
                <a16:creationId xmlns:a16="http://schemas.microsoft.com/office/drawing/2014/main" id="{F25A648F-56D9-8E22-1357-AE1F3E21DFE6}"/>
              </a:ext>
            </a:extLst>
          </p:cNvPr>
          <p:cNvSpPr txBox="1">
            <a:spLocks/>
          </p:cNvSpPr>
          <p:nvPr/>
        </p:nvSpPr>
        <p:spPr>
          <a:xfrm>
            <a:off x="264161" y="1660210"/>
            <a:ext cx="6255245" cy="669891"/>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FontTx/>
              <a:buNone/>
            </a:pPr>
            <a:r>
              <a:rPr lang="en-US" sz="1800">
                <a:solidFill>
                  <a:srgbClr val="2576B7"/>
                </a:solidFill>
                <a:latin typeface="Montserrat Medium" panose="00000600000000000000" pitchFamily="2" charset="0"/>
                <a:ea typeface="+mn-lt"/>
                <a:cs typeface="+mn-lt"/>
              </a:rPr>
              <a:t>Why determining how to scale your solution effectively is critical to success</a:t>
            </a:r>
          </a:p>
        </p:txBody>
      </p:sp>
      <p:sp>
        <p:nvSpPr>
          <p:cNvPr id="7" name="Text Placeholder 4">
            <a:extLst>
              <a:ext uri="{FF2B5EF4-FFF2-40B4-BE49-F238E27FC236}">
                <a16:creationId xmlns:a16="http://schemas.microsoft.com/office/drawing/2014/main" id="{64DDE5F3-2F48-98DC-920E-81AA73944D0D}"/>
              </a:ext>
            </a:extLst>
          </p:cNvPr>
          <p:cNvSpPr txBox="1">
            <a:spLocks/>
          </p:cNvSpPr>
          <p:nvPr/>
        </p:nvSpPr>
        <p:spPr>
          <a:xfrm>
            <a:off x="354854" y="2463451"/>
            <a:ext cx="6255245" cy="2597765"/>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400">
                <a:solidFill>
                  <a:srgbClr val="494949"/>
                </a:solidFill>
                <a:ea typeface="+mn-lt"/>
                <a:cs typeface="+mn-lt"/>
              </a:rPr>
              <a:t>Deploying an AI solution is just the beginning; scaling it effectively ensures you capture </a:t>
            </a:r>
            <a:r>
              <a:rPr lang="en-US" sz="1400" b="1">
                <a:solidFill>
                  <a:srgbClr val="494949"/>
                </a:solidFill>
                <a:ea typeface="+mn-lt"/>
                <a:cs typeface="+mn-lt"/>
              </a:rPr>
              <a:t>maximum ROI</a:t>
            </a:r>
            <a:r>
              <a:rPr lang="en-US" sz="1400">
                <a:solidFill>
                  <a:srgbClr val="494949"/>
                </a:solidFill>
                <a:ea typeface="+mn-lt"/>
                <a:cs typeface="+mn-lt"/>
              </a:rPr>
              <a:t> and adapt to growing demands – whether that’s supporting </a:t>
            </a:r>
            <a:r>
              <a:rPr lang="en-US" sz="1400" b="1">
                <a:solidFill>
                  <a:srgbClr val="494949"/>
                </a:solidFill>
                <a:ea typeface="+mn-lt"/>
                <a:cs typeface="+mn-lt"/>
              </a:rPr>
              <a:t>more users</a:t>
            </a:r>
            <a:r>
              <a:rPr lang="en-US" sz="1400">
                <a:solidFill>
                  <a:srgbClr val="494949"/>
                </a:solidFill>
                <a:ea typeface="+mn-lt"/>
                <a:cs typeface="+mn-lt"/>
              </a:rPr>
              <a:t>, </a:t>
            </a:r>
            <a:r>
              <a:rPr lang="en-US" sz="1400" b="1">
                <a:solidFill>
                  <a:srgbClr val="494949"/>
                </a:solidFill>
                <a:ea typeface="+mn-lt"/>
                <a:cs typeface="+mn-lt"/>
              </a:rPr>
              <a:t>larger data volumes</a:t>
            </a:r>
            <a:r>
              <a:rPr lang="en-US" sz="1400">
                <a:solidFill>
                  <a:srgbClr val="494949"/>
                </a:solidFill>
                <a:ea typeface="+mn-lt"/>
                <a:cs typeface="+mn-lt"/>
              </a:rPr>
              <a:t>, or </a:t>
            </a:r>
            <a:r>
              <a:rPr lang="en-US" sz="1400" b="1">
                <a:solidFill>
                  <a:srgbClr val="494949"/>
                </a:solidFill>
                <a:ea typeface="+mn-lt"/>
                <a:cs typeface="+mn-lt"/>
              </a:rPr>
              <a:t>additional channels</a:t>
            </a:r>
            <a:r>
              <a:rPr lang="en-US" sz="1400">
                <a:solidFill>
                  <a:srgbClr val="494949"/>
                </a:solidFill>
                <a:ea typeface="+mn-lt"/>
                <a:cs typeface="+mn-lt"/>
              </a:rPr>
              <a:t> (like chat, email, voice). </a:t>
            </a:r>
          </a:p>
          <a:p>
            <a:pPr marL="0" indent="0">
              <a:buFontTx/>
              <a:buNone/>
            </a:pPr>
            <a:r>
              <a:rPr lang="en-US" sz="1400">
                <a:solidFill>
                  <a:srgbClr val="494949"/>
                </a:solidFill>
                <a:ea typeface="+mn-lt"/>
                <a:cs typeface="+mn-lt"/>
              </a:rPr>
              <a:t>A </a:t>
            </a:r>
            <a:r>
              <a:rPr lang="en-US" sz="1400" b="1">
                <a:solidFill>
                  <a:srgbClr val="494949"/>
                </a:solidFill>
                <a:ea typeface="+mn-lt"/>
                <a:cs typeface="+mn-lt"/>
              </a:rPr>
              <a:t>structured scaling plan</a:t>
            </a:r>
            <a:r>
              <a:rPr lang="en-US" sz="1400">
                <a:solidFill>
                  <a:srgbClr val="494949"/>
                </a:solidFill>
                <a:ea typeface="+mn-lt"/>
                <a:cs typeface="+mn-lt"/>
              </a:rPr>
              <a:t> helps you:</a:t>
            </a:r>
          </a:p>
          <a:p>
            <a:pPr fontAlgn="ctr"/>
            <a:r>
              <a:rPr lang="en-US" sz="1400" b="1">
                <a:solidFill>
                  <a:srgbClr val="494949"/>
                </a:solidFill>
                <a:ea typeface="+mn-lt"/>
                <a:cs typeface="+mn-lt"/>
              </a:rPr>
              <a:t>Maintain performance</a:t>
            </a:r>
            <a:r>
              <a:rPr lang="en-US" sz="1400">
                <a:solidFill>
                  <a:srgbClr val="494949"/>
                </a:solidFill>
                <a:ea typeface="+mn-lt"/>
                <a:cs typeface="+mn-lt"/>
              </a:rPr>
              <a:t> as workloads increase – avoiding slow response times or system instability.</a:t>
            </a:r>
          </a:p>
          <a:p>
            <a:pPr fontAlgn="ctr"/>
            <a:r>
              <a:rPr lang="en-US" sz="1400" b="1">
                <a:solidFill>
                  <a:srgbClr val="494949"/>
                </a:solidFill>
                <a:ea typeface="+mn-lt"/>
                <a:cs typeface="+mn-lt"/>
              </a:rPr>
              <a:t>Extend AI coverage</a:t>
            </a:r>
            <a:r>
              <a:rPr lang="en-US" sz="1400">
                <a:solidFill>
                  <a:srgbClr val="494949"/>
                </a:solidFill>
                <a:ea typeface="+mn-lt"/>
                <a:cs typeface="+mn-lt"/>
              </a:rPr>
              <a:t> to new regions, products, or service lines, ensuring consistent user experience.</a:t>
            </a:r>
          </a:p>
          <a:p>
            <a:pPr fontAlgn="ctr"/>
            <a:r>
              <a:rPr lang="en-US" sz="1400" b="1">
                <a:solidFill>
                  <a:srgbClr val="494949"/>
                </a:solidFill>
                <a:ea typeface="+mn-lt"/>
                <a:cs typeface="+mn-lt"/>
              </a:rPr>
              <a:t>Preserve data quality</a:t>
            </a:r>
            <a:r>
              <a:rPr lang="en-US" sz="1400">
                <a:solidFill>
                  <a:srgbClr val="494949"/>
                </a:solidFill>
                <a:ea typeface="+mn-lt"/>
                <a:cs typeface="+mn-lt"/>
              </a:rPr>
              <a:t> and model accuracy even as the scope and complexity of interactions expand.</a:t>
            </a:r>
          </a:p>
          <a:p>
            <a:pPr marL="227942" indent="-227942" defTabSz="914218"/>
            <a:endParaRPr lang="en-US" sz="1400">
              <a:solidFill>
                <a:srgbClr val="494949"/>
              </a:solidFill>
              <a:ea typeface="+mn-lt"/>
              <a:cs typeface="+mn-lt"/>
            </a:endParaRPr>
          </a:p>
        </p:txBody>
      </p:sp>
      <p:sp>
        <p:nvSpPr>
          <p:cNvPr id="9" name="Rectangle 8">
            <a:extLst>
              <a:ext uri="{FF2B5EF4-FFF2-40B4-BE49-F238E27FC236}">
                <a16:creationId xmlns:a16="http://schemas.microsoft.com/office/drawing/2014/main" id="{918F9D4A-C614-7776-FC54-E02D954F372A}"/>
              </a:ext>
            </a:extLst>
          </p:cNvPr>
          <p:cNvSpPr>
            <a:spLocks/>
          </p:cNvSpPr>
          <p:nvPr/>
        </p:nvSpPr>
        <p:spPr>
          <a:xfrm>
            <a:off x="354853" y="5276090"/>
            <a:ext cx="6164552" cy="1251810"/>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r>
              <a:rPr lang="en-US" sz="1300" b="1">
                <a:solidFill>
                  <a:srgbClr val="FFFFFF"/>
                </a:solidFill>
                <a:ea typeface="+mn-lt"/>
                <a:cs typeface="+mn-lt"/>
              </a:rPr>
              <a:t>Info-Tech Insight</a:t>
            </a:r>
          </a:p>
          <a:p>
            <a:pPr defTabSz="554437">
              <a:spcBef>
                <a:spcPts val="800"/>
              </a:spcBef>
            </a:pPr>
            <a:r>
              <a:rPr lang="en-US" sz="1300">
                <a:solidFill>
                  <a:srgbClr val="FFFFFF"/>
                </a:solidFill>
                <a:ea typeface="+mn-lt"/>
                <a:cs typeface="+mn-lt"/>
              </a:rPr>
              <a:t>Scaling isn’t just about adding more </a:t>
            </a:r>
            <a:r>
              <a:rPr lang="en-US" sz="1300" b="1">
                <a:solidFill>
                  <a:srgbClr val="FFFFFF"/>
                </a:solidFill>
                <a:ea typeface="+mn-lt"/>
                <a:cs typeface="+mn-lt"/>
              </a:rPr>
              <a:t>compute resources</a:t>
            </a:r>
            <a:r>
              <a:rPr lang="en-US" sz="1300">
                <a:solidFill>
                  <a:srgbClr val="FFFFFF"/>
                </a:solidFill>
                <a:ea typeface="+mn-lt"/>
                <a:cs typeface="+mn-lt"/>
              </a:rPr>
              <a:t>. It also involves rethinking </a:t>
            </a:r>
            <a:r>
              <a:rPr lang="en-US" sz="1300" b="1">
                <a:solidFill>
                  <a:srgbClr val="FFFFFF"/>
                </a:solidFill>
                <a:ea typeface="+mn-lt"/>
                <a:cs typeface="+mn-lt"/>
              </a:rPr>
              <a:t>processes</a:t>
            </a:r>
            <a:r>
              <a:rPr lang="en-US" sz="1300">
                <a:solidFill>
                  <a:srgbClr val="FFFFFF"/>
                </a:solidFill>
                <a:ea typeface="+mn-lt"/>
                <a:cs typeface="+mn-lt"/>
              </a:rPr>
              <a:t>, </a:t>
            </a:r>
            <a:r>
              <a:rPr lang="en-US" sz="1300" b="1">
                <a:solidFill>
                  <a:srgbClr val="FFFFFF"/>
                </a:solidFill>
                <a:ea typeface="+mn-lt"/>
                <a:cs typeface="+mn-lt"/>
              </a:rPr>
              <a:t>governance</a:t>
            </a:r>
            <a:r>
              <a:rPr lang="en-US" sz="1300">
                <a:solidFill>
                  <a:srgbClr val="FFFFFF"/>
                </a:solidFill>
                <a:ea typeface="+mn-lt"/>
                <a:cs typeface="+mn-lt"/>
              </a:rPr>
              <a:t>, and </a:t>
            </a:r>
            <a:r>
              <a:rPr lang="en-US" sz="1300" b="1">
                <a:solidFill>
                  <a:srgbClr val="FFFFFF"/>
                </a:solidFill>
                <a:ea typeface="+mn-lt"/>
                <a:cs typeface="+mn-lt"/>
              </a:rPr>
              <a:t>user training</a:t>
            </a:r>
            <a:r>
              <a:rPr lang="en-US" sz="1300">
                <a:solidFill>
                  <a:srgbClr val="FFFFFF"/>
                </a:solidFill>
                <a:ea typeface="+mn-lt"/>
                <a:cs typeface="+mn-lt"/>
              </a:rPr>
              <a:t> to handle higher volumes and new functionalities seamlessly.</a:t>
            </a:r>
          </a:p>
        </p:txBody>
      </p:sp>
      <p:sp>
        <p:nvSpPr>
          <p:cNvPr id="10" name="Rectangle 9">
            <a:extLst>
              <a:ext uri="{FF2B5EF4-FFF2-40B4-BE49-F238E27FC236}">
                <a16:creationId xmlns:a16="http://schemas.microsoft.com/office/drawing/2014/main" id="{E17A340A-1682-EDE4-22A5-5950BA57E488}"/>
              </a:ext>
              <a:ext uri="{C183D7F6-B498-43B3-948B-1728B52AA6E4}">
                <adec:decorative xmlns:adec="http://schemas.microsoft.com/office/drawing/2017/decorative" val="1"/>
              </a:ext>
            </a:extLst>
          </p:cNvPr>
          <p:cNvSpPr>
            <a:spLocks/>
          </p:cNvSpPr>
          <p:nvPr/>
        </p:nvSpPr>
        <p:spPr>
          <a:xfrm>
            <a:off x="354853" y="5276088"/>
            <a:ext cx="6164552" cy="1251812"/>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300">
              <a:solidFill>
                <a:srgbClr val="2576B7"/>
              </a:solidFill>
              <a:ea typeface="+mn-lt"/>
              <a:cs typeface="+mn-lt"/>
            </a:endParaRPr>
          </a:p>
        </p:txBody>
      </p:sp>
      <p:pic>
        <p:nvPicPr>
          <p:cNvPr id="2" name="Picture 2">
            <a:extLst>
              <a:ext uri="{FF2B5EF4-FFF2-40B4-BE49-F238E27FC236}">
                <a16:creationId xmlns:a16="http://schemas.microsoft.com/office/drawing/2014/main" id="{ED73C0FB-3B61-2F5D-A8C5-31A27879ADD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14"/>
          <a:stretch/>
        </p:blipFill>
        <p:spPr bwMode="auto">
          <a:xfrm>
            <a:off x="7373144" y="1381786"/>
            <a:ext cx="4152900" cy="4094429"/>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776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F085D6A9-70AE-FD8B-8294-62B286910ACD}"/>
              </a:ext>
            </a:extLst>
          </p:cNvPr>
          <p:cNvSpPr txBox="1">
            <a:spLocks noGrp="1"/>
          </p:cNvSpPr>
          <p:nvPr>
            <p:ph type="title" idx="4294967295"/>
          </p:nvPr>
        </p:nvSpPr>
        <p:spPr>
          <a:xfrm>
            <a:off x="398547" y="411137"/>
            <a:ext cx="10851318" cy="54856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000" b="0" i="0" kern="1200">
                <a:solidFill>
                  <a:srgbClr val="717272"/>
                </a:solidFill>
                <a:latin typeface="Montserrat" pitchFamily="2" charset="77"/>
                <a:ea typeface="+mj-ea"/>
                <a:cs typeface="+mj-cs"/>
              </a:defRPr>
            </a:lvl1pPr>
          </a:lstStyle>
          <a:p>
            <a:pPr marL="0" marR="0" lvl="0" indent="0" algn="l" defTabSz="914309"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2576B7"/>
                </a:solidFill>
                <a:effectLst/>
                <a:uLnTx/>
                <a:uFillTx/>
                <a:latin typeface="Montserrat SemiBold"/>
                <a:ea typeface="+mj-lt"/>
                <a:cs typeface="+mj-lt"/>
              </a:rPr>
              <a:t>Implement AI for CX – Workshop overview</a:t>
            </a:r>
          </a:p>
        </p:txBody>
      </p:sp>
      <p:sp>
        <p:nvSpPr>
          <p:cNvPr id="3" name="Text Placeholder 29">
            <a:extLst>
              <a:ext uri="{FF2B5EF4-FFF2-40B4-BE49-F238E27FC236}">
                <a16:creationId xmlns:a16="http://schemas.microsoft.com/office/drawing/2014/main" id="{BABA32CB-162A-5828-BD7A-19542AFCDD18}"/>
              </a:ext>
            </a:extLst>
          </p:cNvPr>
          <p:cNvSpPr txBox="1">
            <a:spLocks/>
          </p:cNvSpPr>
          <p:nvPr/>
        </p:nvSpPr>
        <p:spPr>
          <a:xfrm>
            <a:off x="8849163" y="208014"/>
            <a:ext cx="2945881" cy="9548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09"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a:ln>
                  <a:noFill/>
                </a:ln>
                <a:solidFill>
                  <a:srgbClr val="2576B7"/>
                </a:solidFill>
                <a:effectLst/>
                <a:uLnTx/>
                <a:uFillTx/>
                <a:latin typeface="Montserrat Light" pitchFamily="2" charset="77"/>
                <a:ea typeface="+mn-lt"/>
                <a:cs typeface="+mn-lt"/>
              </a:rPr>
              <a:t>Contact your account representative for more information.</a:t>
            </a:r>
            <a:br>
              <a:rPr kumimoji="0" lang="en-US" sz="2800"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rPr>
            </a:br>
            <a:r>
              <a:rPr kumimoji="0" lang="en-US" sz="1200" b="1" i="0" u="none" strike="noStrike" kern="1200" cap="none" spc="0" normalizeH="0" baseline="0" noProof="0">
                <a:ln>
                  <a:noFill/>
                </a:ln>
                <a:solidFill>
                  <a:srgbClr val="2576B7"/>
                </a:solidFill>
                <a:effectLst/>
                <a:uLnTx/>
                <a:uFillTx/>
                <a:latin typeface="Montserrat SemiBold" pitchFamily="2" charset="77"/>
                <a:ea typeface="+mn-lt"/>
                <a:cs typeface="+mn-lt"/>
                <a:hlinkClick r:id="rId3">
                  <a:extLst>
                    <a:ext uri="{A12FA001-AC4F-418D-AE19-62706E023703}">
                      <ahyp:hlinkClr xmlns:ahyp="http://schemas.microsoft.com/office/drawing/2018/hyperlinkcolor" val="tx"/>
                    </a:ext>
                  </a:extLst>
                </a:hlinkClick>
              </a:rPr>
              <a:t>workshops@infotech.com</a:t>
            </a:r>
            <a:r>
              <a:rPr kumimoji="0" lang="en-US" sz="1200" b="1" i="0" u="none" strike="noStrike" kern="1200" cap="none" spc="0" normalizeH="0" baseline="0" noProof="0">
                <a:ln>
                  <a:noFill/>
                </a:ln>
                <a:solidFill>
                  <a:srgbClr val="2576B7"/>
                </a:solidFill>
                <a:effectLst/>
                <a:uLnTx/>
                <a:uFillTx/>
                <a:latin typeface="Montserrat SemiBold" pitchFamily="2" charset="77"/>
                <a:ea typeface="+mn-lt"/>
                <a:cs typeface="+mn-lt"/>
              </a:rPr>
              <a:t>  </a:t>
            </a:r>
            <a:br>
              <a:rPr kumimoji="0" lang="en-US" sz="1200" b="1" i="0" u="none" strike="noStrike" kern="1200" cap="none" spc="0" normalizeH="0" baseline="0" noProof="0">
                <a:ln>
                  <a:noFill/>
                </a:ln>
                <a:solidFill>
                  <a:srgbClr val="2576B7"/>
                </a:solidFill>
                <a:effectLst/>
                <a:uLnTx/>
                <a:uFillTx/>
                <a:latin typeface="Montserrat SemiBold" pitchFamily="2" charset="77"/>
                <a:ea typeface="+mn-lt"/>
                <a:cs typeface="+mn-lt"/>
              </a:rPr>
            </a:br>
            <a:r>
              <a:rPr kumimoji="0" lang="en-US" sz="1200" b="1" i="0" u="none" strike="noStrike" kern="1200" cap="none" spc="0" normalizeH="0" baseline="0" noProof="0">
                <a:ln>
                  <a:noFill/>
                </a:ln>
                <a:solidFill>
                  <a:srgbClr val="2576B7"/>
                </a:solidFill>
                <a:effectLst/>
                <a:uLnTx/>
                <a:uFillTx/>
                <a:latin typeface="Montserrat SemiBold" pitchFamily="2" charset="77"/>
                <a:ea typeface="+mn-lt"/>
                <a:cs typeface="+mn-lt"/>
              </a:rPr>
              <a:t>1-888-670-8889</a:t>
            </a:r>
          </a:p>
        </p:txBody>
      </p:sp>
      <p:graphicFrame>
        <p:nvGraphicFramePr>
          <p:cNvPr id="2" name="Table 1">
            <a:extLst>
              <a:ext uri="{FF2B5EF4-FFF2-40B4-BE49-F238E27FC236}">
                <a16:creationId xmlns:a16="http://schemas.microsoft.com/office/drawing/2014/main" id="{7F1981C7-CB9C-6C0E-B48F-65C3DDA23827}"/>
              </a:ext>
            </a:extLst>
          </p:cNvPr>
          <p:cNvGraphicFramePr>
            <a:graphicFrameLocks/>
          </p:cNvGraphicFramePr>
          <p:nvPr>
            <p:extLst>
              <p:ext uri="{D42A27DB-BD31-4B8C-83A1-F6EECF244321}">
                <p14:modId xmlns:p14="http://schemas.microsoft.com/office/powerpoint/2010/main" val="2359059693"/>
              </p:ext>
            </p:extLst>
          </p:nvPr>
        </p:nvGraphicFramePr>
        <p:xfrm>
          <a:off x="315875" y="1229366"/>
          <a:ext cx="11482479" cy="4999667"/>
        </p:xfrm>
        <a:graphic>
          <a:graphicData uri="http://schemas.openxmlformats.org/drawingml/2006/table">
            <a:tbl>
              <a:tblPr firstRow="1" bandRow="1">
                <a:tableStyleId>{5C22544A-7EE6-4342-B048-85BDC9FD1C3A}</a:tableStyleId>
              </a:tblPr>
              <a:tblGrid>
                <a:gridCol w="373337">
                  <a:extLst>
                    <a:ext uri="{9D8B030D-6E8A-4147-A177-3AD203B41FA5}">
                      <a16:colId xmlns:a16="http://schemas.microsoft.com/office/drawing/2014/main" val="20000"/>
                    </a:ext>
                  </a:extLst>
                </a:gridCol>
                <a:gridCol w="1722983">
                  <a:extLst>
                    <a:ext uri="{9D8B030D-6E8A-4147-A177-3AD203B41FA5}">
                      <a16:colId xmlns:a16="http://schemas.microsoft.com/office/drawing/2014/main" val="2246959658"/>
                    </a:ext>
                  </a:extLst>
                </a:gridCol>
                <a:gridCol w="1722983">
                  <a:extLst>
                    <a:ext uri="{9D8B030D-6E8A-4147-A177-3AD203B41FA5}">
                      <a16:colId xmlns:a16="http://schemas.microsoft.com/office/drawing/2014/main" val="20001"/>
                    </a:ext>
                  </a:extLst>
                </a:gridCol>
                <a:gridCol w="1999714">
                  <a:extLst>
                    <a:ext uri="{9D8B030D-6E8A-4147-A177-3AD203B41FA5}">
                      <a16:colId xmlns:a16="http://schemas.microsoft.com/office/drawing/2014/main" val="20002"/>
                    </a:ext>
                  </a:extLst>
                </a:gridCol>
                <a:gridCol w="1952142">
                  <a:extLst>
                    <a:ext uri="{9D8B030D-6E8A-4147-A177-3AD203B41FA5}">
                      <a16:colId xmlns:a16="http://schemas.microsoft.com/office/drawing/2014/main" val="20003"/>
                    </a:ext>
                  </a:extLst>
                </a:gridCol>
                <a:gridCol w="1950298">
                  <a:extLst>
                    <a:ext uri="{9D8B030D-6E8A-4147-A177-3AD203B41FA5}">
                      <a16:colId xmlns:a16="http://schemas.microsoft.com/office/drawing/2014/main" val="20004"/>
                    </a:ext>
                  </a:extLst>
                </a:gridCol>
                <a:gridCol w="1761022">
                  <a:extLst>
                    <a:ext uri="{9D8B030D-6E8A-4147-A177-3AD203B41FA5}">
                      <a16:colId xmlns:a16="http://schemas.microsoft.com/office/drawing/2014/main" val="2591115836"/>
                    </a:ext>
                  </a:extLst>
                </a:gridCol>
              </a:tblGrid>
              <a:tr h="380949">
                <a:tc>
                  <a:txBody>
                    <a:bodyPr/>
                    <a:lstStyle/>
                    <a:p>
                      <a:pPr algn="ctr"/>
                      <a:endParaRPr lang="en-US" sz="1200" b="1" dirty="0">
                        <a:solidFill>
                          <a:schemeClr val="bg1"/>
                        </a:solidFill>
                        <a:latin typeface="+mj-lt"/>
                        <a:ea typeface="+mn-lt"/>
                        <a:cs typeface="+mn-lt"/>
                      </a:endParaRPr>
                    </a:p>
                  </a:txBody>
                  <a:tcPr marL="0" marR="0" marT="0" marB="0" anchor="ct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FontTx/>
                      </a:pPr>
                      <a:r>
                        <a:rPr lang="en-US" sz="1600" b="1" i="0" dirty="0">
                          <a:solidFill>
                            <a:schemeClr val="tx1">
                              <a:lumMod val="75000"/>
                            </a:schemeClr>
                          </a:solidFill>
                          <a:latin typeface="Montserrat SemiBold" pitchFamily="2" charset="77"/>
                          <a:ea typeface="+mn-lt"/>
                          <a:cs typeface="+mn-lt"/>
                        </a:rPr>
                        <a:t>Pre-Workshop</a:t>
                      </a:r>
                    </a:p>
                  </a:txBody>
                  <a:tcPr marL="45714" marR="45714"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buFontTx/>
                      </a:pPr>
                      <a:r>
                        <a:rPr lang="en-US" sz="1600" b="1" i="0">
                          <a:solidFill>
                            <a:schemeClr val="bg1"/>
                          </a:solidFill>
                          <a:latin typeface="Montserrat SemiBold" pitchFamily="2" charset="77"/>
                          <a:ea typeface="+mn-lt"/>
                          <a:cs typeface="+mn-lt"/>
                        </a:rPr>
                        <a:t>Session 1</a:t>
                      </a:r>
                    </a:p>
                  </a:txBody>
                  <a:tcPr marL="45714" marR="45714" marT="0" marB="0"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CAED4"/>
                    </a:solidFill>
                  </a:tcPr>
                </a:tc>
                <a:tc>
                  <a:txBody>
                    <a:bodyPr/>
                    <a:lstStyle/>
                    <a:p>
                      <a:pPr algn="ctr">
                        <a:buFontTx/>
                      </a:pPr>
                      <a:r>
                        <a:rPr lang="en-US" sz="1600" b="1" i="0">
                          <a:solidFill>
                            <a:schemeClr val="bg1"/>
                          </a:solidFill>
                          <a:latin typeface="Montserrat SemiBold" pitchFamily="2" charset="77"/>
                          <a:ea typeface="+mn-lt"/>
                          <a:cs typeface="+mn-lt"/>
                        </a:rPr>
                        <a:t>Session 2</a:t>
                      </a:r>
                    </a:p>
                  </a:txBody>
                  <a:tcPr marL="45714" marR="45714"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5191C5"/>
                    </a:solidFill>
                  </a:tcPr>
                </a:tc>
                <a:tc>
                  <a:txBody>
                    <a:bodyPr/>
                    <a:lstStyle/>
                    <a:p>
                      <a:pPr algn="ctr">
                        <a:buFontTx/>
                      </a:pPr>
                      <a:r>
                        <a:rPr lang="en-US" sz="1600" b="1" i="0">
                          <a:solidFill>
                            <a:schemeClr val="bg1"/>
                          </a:solidFill>
                          <a:latin typeface="Montserrat SemiBold" pitchFamily="2" charset="77"/>
                          <a:ea typeface="+mn-lt"/>
                          <a:cs typeface="+mn-lt"/>
                        </a:rPr>
                        <a:t>Session 3</a:t>
                      </a:r>
                    </a:p>
                  </a:txBody>
                  <a:tcPr marL="45714" marR="45714"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algn="ctr">
                        <a:buFontTx/>
                      </a:pPr>
                      <a:r>
                        <a:rPr lang="en-US" sz="1600" b="1" i="0">
                          <a:solidFill>
                            <a:schemeClr val="bg1"/>
                          </a:solidFill>
                          <a:latin typeface="Montserrat SemiBold" pitchFamily="2" charset="77"/>
                          <a:ea typeface="+mn-lt"/>
                          <a:cs typeface="+mn-lt"/>
                        </a:rPr>
                        <a:t>Session 4</a:t>
                      </a:r>
                    </a:p>
                  </a:txBody>
                  <a:tcPr marL="45714" marR="45714"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E5E92"/>
                    </a:solidFill>
                  </a:tcPr>
                </a:tc>
                <a:tc>
                  <a:txBody>
                    <a:bodyPr/>
                    <a:lstStyle/>
                    <a:p>
                      <a:pPr algn="ctr">
                        <a:buFontTx/>
                      </a:pPr>
                      <a:r>
                        <a:rPr lang="en-US" sz="1600" b="1" i="0" baseline="0">
                          <a:solidFill>
                            <a:schemeClr val="bg1"/>
                          </a:solidFill>
                          <a:latin typeface="Montserrat SemiBold" pitchFamily="2" charset="77"/>
                          <a:ea typeface="+mn-lt"/>
                          <a:cs typeface="+mn-lt"/>
                        </a:rPr>
                        <a:t>Post-Workshop</a:t>
                      </a:r>
                      <a:endParaRPr lang="en-US" sz="1600" b="1" i="0">
                        <a:solidFill>
                          <a:schemeClr val="bg1"/>
                        </a:solidFill>
                        <a:latin typeface="Montserrat SemiBold" pitchFamily="2" charset="77"/>
                        <a:ea typeface="+mn-lt"/>
                        <a:cs typeface="+mn-lt"/>
                      </a:endParaRPr>
                    </a:p>
                  </a:txBody>
                  <a:tcPr marL="45714" marR="45714"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D283F"/>
                    </a:solidFill>
                  </a:tcPr>
                </a:tc>
                <a:extLst>
                  <a:ext uri="{0D108BD9-81ED-4DB2-BD59-A6C34878D82A}">
                    <a16:rowId xmlns:a16="http://schemas.microsoft.com/office/drawing/2014/main" val="10000"/>
                  </a:ext>
                </a:extLst>
              </a:tr>
              <a:tr h="809040">
                <a:tc rowSpan="2">
                  <a:txBody>
                    <a:bodyPr/>
                    <a:lstStyle/>
                    <a:p>
                      <a:pPr marL="216000" indent="-457200" algn="ctr">
                        <a:spcAft>
                          <a:spcPts val="500"/>
                        </a:spcAft>
                        <a:buFontTx/>
                      </a:pPr>
                      <a:r>
                        <a:rPr lang="en-US" sz="1600" b="1" i="0" baseline="0">
                          <a:solidFill>
                            <a:srgbClr val="2576B7"/>
                          </a:solidFill>
                          <a:latin typeface="+mj-lt"/>
                          <a:ea typeface="+mn-lt"/>
                          <a:cs typeface="+mn-lt"/>
                        </a:rPr>
                        <a:t>Activities</a:t>
                      </a:r>
                    </a:p>
                  </a:txBody>
                  <a:tcPr marL="0" marR="0" marT="0" marB="0"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US" sz="1200" b="1" i="0">
                          <a:solidFill>
                            <a:schemeClr val="tx1"/>
                          </a:solidFill>
                          <a:latin typeface="Montserrat SemiBold" pitchFamily="2" charset="77"/>
                          <a:ea typeface="+mn-lt"/>
                          <a:cs typeface="+mn-lt"/>
                        </a:rPr>
                        <a:t>Understand and Define Key Inputs to Project Selection</a:t>
                      </a:r>
                    </a:p>
                  </a:txBody>
                  <a:tcPr marL="45714" marR="45714"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Montserrat SemiBold"/>
                          <a:ea typeface="+mn-lt"/>
                          <a:cs typeface="+mn-lt"/>
                        </a:rPr>
                        <a:t>Identify and Select Your Highest Impact CX AI Use Case</a:t>
                      </a:r>
                      <a:endParaRPr lang="en-US" sz="1200" b="1" i="0" dirty="0">
                        <a:solidFill>
                          <a:schemeClr val="tx1"/>
                        </a:solidFill>
                        <a:latin typeface="Montserrat SemiBold" pitchFamily="2" charset="77"/>
                        <a:ea typeface="+mn-lt"/>
                        <a:cs typeface="+mn-lt"/>
                      </a:endParaRPr>
                    </a:p>
                  </a:txBody>
                  <a:tcPr marL="45714" marR="45714"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US" sz="1200" b="0" i="0" spc="6" dirty="0">
                          <a:solidFill>
                            <a:schemeClr val="tx1"/>
                          </a:solidFill>
                          <a:latin typeface="Montserrat SemiBold"/>
                          <a:ea typeface="+mn-lt"/>
                          <a:cs typeface="+mn-lt"/>
                        </a:rPr>
                        <a:t>Define Your CX AI Solution Requirements and Project Scope</a:t>
                      </a:r>
                      <a:endParaRPr lang="en-US" sz="1200" b="1" i="0" dirty="0">
                        <a:solidFill>
                          <a:schemeClr val="tx1"/>
                        </a:solidFill>
                        <a:latin typeface="Montserrat SemiBold" pitchFamily="2" charset="77"/>
                        <a:ea typeface="+mn-lt"/>
                        <a:cs typeface="+mn-lt"/>
                      </a:endParaRPr>
                    </a:p>
                  </a:txBody>
                  <a:tcPr marL="45714" marR="45714"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US" sz="1200" b="1" i="0">
                          <a:solidFill>
                            <a:schemeClr val="tx1"/>
                          </a:solidFill>
                          <a:latin typeface="Montserrat SemiBold" pitchFamily="2" charset="77"/>
                          <a:ea typeface="+mn-lt"/>
                          <a:cs typeface="+mn-lt"/>
                        </a:rPr>
                        <a:t>Finalize Project Scope and Define Your “Go-Live” Framework</a:t>
                      </a:r>
                    </a:p>
                  </a:txBody>
                  <a:tcPr marL="45714" marR="45714"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US" sz="1200" b="1" i="0">
                          <a:solidFill>
                            <a:schemeClr val="tx1"/>
                          </a:solidFill>
                          <a:latin typeface="Montserrat SemiBold" pitchFamily="2" charset="77"/>
                          <a:ea typeface="+mn-lt"/>
                          <a:cs typeface="+mn-lt"/>
                        </a:rPr>
                        <a:t>Finalize “Go-Live” Plan and Define Monitoring and Maintenance Plan</a:t>
                      </a:r>
                    </a:p>
                  </a:txBody>
                  <a:tcPr marL="45714" marR="45714"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US" sz="1200" b="1" i="0">
                          <a:solidFill>
                            <a:schemeClr val="tx1"/>
                          </a:solidFill>
                          <a:latin typeface="Montserrat SemiBold" pitchFamily="2" charset="77"/>
                          <a:ea typeface="+mn-lt"/>
                          <a:cs typeface="+mn-lt"/>
                        </a:rPr>
                        <a:t>Next Steps and </a:t>
                      </a:r>
                      <a:br>
                        <a:rPr lang="en-US" sz="1200" b="1" i="0">
                          <a:solidFill>
                            <a:schemeClr val="tx1"/>
                          </a:solidFill>
                          <a:latin typeface="Montserrat SemiBold" pitchFamily="2" charset="77"/>
                          <a:ea typeface="+mn-lt"/>
                          <a:cs typeface="+mn-lt"/>
                        </a:rPr>
                      </a:br>
                      <a:r>
                        <a:rPr lang="en-US" sz="1200" b="1" i="0">
                          <a:solidFill>
                            <a:schemeClr val="tx1"/>
                          </a:solidFill>
                          <a:latin typeface="Montserrat SemiBold" pitchFamily="2" charset="77"/>
                          <a:ea typeface="+mn-lt"/>
                          <a:cs typeface="+mn-lt"/>
                        </a:rPr>
                        <a:t>Wrap-Up (Offsite)</a:t>
                      </a:r>
                    </a:p>
                  </a:txBody>
                  <a:tcPr marL="45714" marR="45714"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7225850"/>
                  </a:ext>
                </a:extLst>
              </a:tr>
              <a:tr h="2377130">
                <a:tc vMerge="1">
                  <a:txBody>
                    <a:bodyPr/>
                    <a:lstStyle/>
                    <a:p>
                      <a:pPr marL="216000" indent="-457200" algn="ctr">
                        <a:spcAft>
                          <a:spcPts val="500"/>
                        </a:spcAft>
                      </a:pPr>
                      <a:endParaRPr lang="en-CA" sz="1600" b="1" i="0" baseline="0">
                        <a:solidFill>
                          <a:schemeClr val="bg1"/>
                        </a:solidFill>
                        <a:latin typeface="Montserrat SemiBold" pitchFamily="2" charset="77"/>
                        <a:ea typeface="Roboto" panose="02000000000000000000" pitchFamily="2" charset="0"/>
                      </a:endParaRPr>
                    </a:p>
                  </a:txBody>
                  <a:tcPr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marL="0" indent="0" algn="l" defTabSz="914309" rtl="0" eaLnBrk="1" latinLnBrk="0" hangingPunct="1">
                        <a:lnSpc>
                          <a:spcPts val="1300"/>
                        </a:lnSpc>
                        <a:spcBef>
                          <a:spcPts val="600"/>
                        </a:spcBef>
                        <a:spcAft>
                          <a:spcPts val="0"/>
                        </a:spcAft>
                        <a:buFontTx/>
                        <a:buNone/>
                      </a:pPr>
                      <a:r>
                        <a:rPr lang="en-US" sz="1100" b="0" i="0" kern="1200" dirty="0" err="1">
                          <a:solidFill>
                            <a:srgbClr val="4A4A4A"/>
                          </a:solidFill>
                          <a:latin typeface="+mn-lt"/>
                          <a:ea typeface="+mn-lt"/>
                          <a:cs typeface="+mn-lt"/>
                        </a:rPr>
                        <a:t>CXO</a:t>
                      </a:r>
                      <a:r>
                        <a:rPr lang="en-US" sz="1100" b="0" i="0" kern="1200" dirty="0">
                          <a:solidFill>
                            <a:srgbClr val="4A4A4A"/>
                          </a:solidFill>
                          <a:latin typeface="+mn-lt"/>
                          <a:ea typeface="+mn-lt"/>
                          <a:cs typeface="+mn-lt"/>
                        </a:rPr>
                        <a:t> to:</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spc="-5" dirty="0">
                          <a:solidFill>
                            <a:srgbClr val="000000"/>
                          </a:solidFill>
                          <a:latin typeface="+mn-lt"/>
                          <a:ea typeface="+mn-lt"/>
                          <a:cs typeface="+mn-lt"/>
                        </a:rPr>
                        <a:t>Identify CX AI working group.</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spc="-5" dirty="0">
                          <a:solidFill>
                            <a:srgbClr val="000000"/>
                          </a:solidFill>
                          <a:latin typeface="+mn-lt"/>
                          <a:ea typeface="+mn-lt"/>
                          <a:cs typeface="+mn-lt"/>
                        </a:rPr>
                        <a:t>Complete CX KPI use case mapping exercise.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spc="-5" dirty="0">
                          <a:solidFill>
                            <a:srgbClr val="000000"/>
                          </a:solidFill>
                          <a:latin typeface="+mn-lt"/>
                          <a:ea typeface="+mn-lt"/>
                          <a:cs typeface="+mn-lt"/>
                        </a:rPr>
                        <a:t>Review and complete first draft of CX Capability Diagnostic Assessment.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spc="-5" dirty="0">
                          <a:solidFill>
                            <a:srgbClr val="000000"/>
                          </a:solidFill>
                          <a:latin typeface="+mn-lt"/>
                          <a:ea typeface="+mn-lt"/>
                          <a:cs typeface="+mn-lt"/>
                        </a:rPr>
                        <a:t>Schedule participants.</a:t>
                      </a:r>
                    </a:p>
                  </a:txBody>
                  <a:tcPr marL="91428" marR="0" marT="91428"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lang="en-US" sz="1100" b="0" i="0" spc="-5" dirty="0">
                          <a:solidFill>
                            <a:srgbClr val="000000"/>
                          </a:solidFill>
                          <a:latin typeface="+mn-lt"/>
                          <a:ea typeface="+mn-lt"/>
                          <a:cs typeface="+mn-lt"/>
                        </a:rPr>
                        <a:t>1.1 Assess your core CX KPIs to identify any challenging areas that need to be addressed.</a:t>
                      </a:r>
                    </a:p>
                    <a:p>
                      <a:pPr marL="180975" marR="0" lvl="0" indent="-180975" algn="l" defTabSz="914400" rtl="0" eaLnBrk="1" fontAlgn="auto" latinLnBrk="0" hangingPunct="1">
                        <a:lnSpc>
                          <a:spcPct val="100000"/>
                        </a:lnSpc>
                        <a:spcBef>
                          <a:spcPts val="0"/>
                        </a:spcBef>
                        <a:spcAft>
                          <a:spcPts val="0"/>
                        </a:spcAft>
                        <a:buClrTx/>
                        <a:buSzTx/>
                        <a:buFontTx/>
                        <a:buNone/>
                        <a:tabLst/>
                        <a:defRPr/>
                      </a:pPr>
                      <a:r>
                        <a:rPr lang="en-US" sz="1100" b="0" i="0" spc="-5" dirty="0">
                          <a:solidFill>
                            <a:srgbClr val="000000"/>
                          </a:solidFill>
                          <a:latin typeface="+mn-lt"/>
                          <a:ea typeface="+mn-lt"/>
                          <a:cs typeface="+mn-lt"/>
                        </a:rPr>
                        <a:t>1.2 Diagnose your CX capabilities to identify priority focus areas and aligned AI solutions.</a:t>
                      </a:r>
                    </a:p>
                    <a:p>
                      <a:pPr marL="180975" marR="0" lvl="0" indent="-180975" algn="l" defTabSz="914400" rtl="0" eaLnBrk="1" fontAlgn="auto" latinLnBrk="0" hangingPunct="1">
                        <a:lnSpc>
                          <a:spcPct val="100000"/>
                        </a:lnSpc>
                        <a:spcBef>
                          <a:spcPts val="0"/>
                        </a:spcBef>
                        <a:spcAft>
                          <a:spcPts val="0"/>
                        </a:spcAft>
                        <a:buClrTx/>
                        <a:buSzTx/>
                        <a:buFontTx/>
                        <a:buNone/>
                        <a:tabLst/>
                        <a:defRPr/>
                      </a:pPr>
                      <a:r>
                        <a:rPr lang="en-US" sz="1100" b="0" i="0" spc="-5" dirty="0">
                          <a:solidFill>
                            <a:srgbClr val="000000"/>
                          </a:solidFill>
                          <a:latin typeface="+mn-lt"/>
                          <a:ea typeface="+mn-lt"/>
                          <a:cs typeface="+mn-lt"/>
                        </a:rPr>
                        <a:t>1.3 Assess a candidate list of potential use cases on value and feasibility.</a:t>
                      </a:r>
                    </a:p>
                    <a:p>
                      <a:pPr marL="180975" marR="0" lvl="0" indent="-180975" algn="l" defTabSz="914400" rtl="0" eaLnBrk="1" fontAlgn="auto" latinLnBrk="0" hangingPunct="1">
                        <a:lnSpc>
                          <a:spcPct val="100000"/>
                        </a:lnSpc>
                        <a:spcBef>
                          <a:spcPts val="0"/>
                        </a:spcBef>
                        <a:spcAft>
                          <a:spcPts val="0"/>
                        </a:spcAft>
                        <a:buClrTx/>
                        <a:buSzTx/>
                        <a:buFontTx/>
                        <a:buNone/>
                        <a:tabLst/>
                        <a:defRPr/>
                      </a:pPr>
                      <a:r>
                        <a:rPr lang="en-US" sz="1100" b="0" i="0" spc="-5" dirty="0">
                          <a:solidFill>
                            <a:srgbClr val="000000"/>
                          </a:solidFill>
                          <a:latin typeface="+mn-lt"/>
                          <a:ea typeface="+mn-lt"/>
                          <a:cs typeface="+mn-lt"/>
                        </a:rPr>
                        <a:t>1.4 Select your pilot CX AI project. </a:t>
                      </a:r>
                    </a:p>
                  </a:txBody>
                  <a:tcPr marL="91428" marR="0" marT="91428"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lang="en-US" sz="1100" b="0" i="0" kern="1200" spc="-5" dirty="0">
                          <a:solidFill>
                            <a:srgbClr val="000000"/>
                          </a:solidFill>
                          <a:latin typeface="+mn-lt"/>
                          <a:ea typeface="+mn-lt"/>
                          <a:cs typeface="+mn-lt"/>
                        </a:rPr>
                        <a:t>2.1 Articulate the business context and a clear problem statement.</a:t>
                      </a:r>
                    </a:p>
                    <a:p>
                      <a:pPr marL="180975" marR="0" lvl="0" indent="-180975" algn="l" defTabSz="914400" rtl="0" eaLnBrk="1" fontAlgn="auto" latinLnBrk="0" hangingPunct="1">
                        <a:lnSpc>
                          <a:spcPct val="100000"/>
                        </a:lnSpc>
                        <a:spcBef>
                          <a:spcPts val="0"/>
                        </a:spcBef>
                        <a:spcAft>
                          <a:spcPts val="0"/>
                        </a:spcAft>
                        <a:buClrTx/>
                        <a:buSzTx/>
                        <a:buFontTx/>
                        <a:buNone/>
                        <a:tabLst/>
                        <a:defRPr/>
                      </a:pPr>
                      <a:r>
                        <a:rPr lang="en-US" sz="1100" b="0" i="0" kern="1200" spc="-5" dirty="0">
                          <a:solidFill>
                            <a:srgbClr val="000000"/>
                          </a:solidFill>
                          <a:latin typeface="+mn-lt"/>
                          <a:ea typeface="+mn-lt"/>
                          <a:cs typeface="+mn-lt"/>
                        </a:rPr>
                        <a:t>2.2 Define solution objectives and success metrics.</a:t>
                      </a:r>
                    </a:p>
                    <a:p>
                      <a:pPr marL="180975" marR="0" lvl="0" indent="-180975" algn="l" defTabSz="914400" rtl="0" eaLnBrk="1" fontAlgn="auto" latinLnBrk="0" hangingPunct="1">
                        <a:lnSpc>
                          <a:spcPct val="100000"/>
                        </a:lnSpc>
                        <a:spcBef>
                          <a:spcPts val="0"/>
                        </a:spcBef>
                        <a:spcAft>
                          <a:spcPts val="0"/>
                        </a:spcAft>
                        <a:buClrTx/>
                        <a:buSzTx/>
                        <a:buFontTx/>
                        <a:buNone/>
                        <a:tabLst/>
                        <a:defRPr/>
                      </a:pPr>
                      <a:r>
                        <a:rPr lang="en-US" sz="1100" b="0" i="0" kern="1200" spc="-5" dirty="0">
                          <a:solidFill>
                            <a:srgbClr val="000000"/>
                          </a:solidFill>
                          <a:latin typeface="+mn-lt"/>
                          <a:ea typeface="+mn-lt"/>
                          <a:cs typeface="+mn-lt"/>
                        </a:rPr>
                        <a:t>2.3 Understand current-state process and define your target-state process.</a:t>
                      </a:r>
                    </a:p>
                    <a:p>
                      <a:pPr marL="180975" marR="0" lvl="0" indent="-180975" algn="l" defTabSz="914400" rtl="0" eaLnBrk="1" fontAlgn="auto" latinLnBrk="0" hangingPunct="1">
                        <a:lnSpc>
                          <a:spcPct val="100000"/>
                        </a:lnSpc>
                        <a:spcBef>
                          <a:spcPts val="0"/>
                        </a:spcBef>
                        <a:spcAft>
                          <a:spcPts val="0"/>
                        </a:spcAft>
                        <a:buClrTx/>
                        <a:buSzTx/>
                        <a:buFontTx/>
                        <a:buNone/>
                        <a:tabLst/>
                        <a:defRPr/>
                      </a:pPr>
                      <a:r>
                        <a:rPr lang="en-US" sz="1100" b="0" i="0" kern="1200" spc="-5" dirty="0">
                          <a:solidFill>
                            <a:srgbClr val="000000"/>
                          </a:solidFill>
                          <a:latin typeface="+mn-lt"/>
                          <a:ea typeface="+mn-lt"/>
                          <a:cs typeface="+mn-lt"/>
                        </a:rPr>
                        <a:t>2.4 Define high-level user requirements.</a:t>
                      </a:r>
                    </a:p>
                  </a:txBody>
                  <a:tcPr marL="91428" marR="0" marT="91428"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lang="en-US" sz="1100" b="0" i="0" kern="1200" spc="-5" noProof="0">
                          <a:solidFill>
                            <a:srgbClr val="000000"/>
                          </a:solidFill>
                          <a:latin typeface="+mn-lt"/>
                          <a:ea typeface="+mn-lt"/>
                          <a:cs typeface="+mn-lt"/>
                        </a:rPr>
                        <a:t>3.1 Define your project data requirements.</a:t>
                      </a:r>
                    </a:p>
                    <a:p>
                      <a:pPr marL="180975" marR="0" lvl="0" indent="-180975" algn="l" defTabSz="914400" rtl="0" eaLnBrk="1" fontAlgn="auto" latinLnBrk="0" hangingPunct="1">
                        <a:lnSpc>
                          <a:spcPct val="100000"/>
                        </a:lnSpc>
                        <a:spcBef>
                          <a:spcPts val="0"/>
                        </a:spcBef>
                        <a:spcAft>
                          <a:spcPts val="0"/>
                        </a:spcAft>
                        <a:buClrTx/>
                        <a:buSzTx/>
                        <a:buFontTx/>
                        <a:buNone/>
                        <a:tabLst/>
                        <a:defRPr/>
                      </a:pPr>
                      <a:r>
                        <a:rPr lang="en-US" sz="1100" b="0" i="0" kern="1200" spc="-5">
                          <a:solidFill>
                            <a:srgbClr val="000000"/>
                          </a:solidFill>
                          <a:latin typeface="+mn-lt"/>
                          <a:ea typeface="+mn-lt"/>
                          <a:cs typeface="+mn-lt"/>
                        </a:rPr>
                        <a:t>3.2 Establish a risk assessment and mitigation strategy.</a:t>
                      </a:r>
                    </a:p>
                    <a:p>
                      <a:pPr marL="180975" marR="0" lvl="0" indent="-180975" algn="l" defTabSz="914400" rtl="0" eaLnBrk="1" fontAlgn="auto" latinLnBrk="0" hangingPunct="1">
                        <a:lnSpc>
                          <a:spcPct val="100000"/>
                        </a:lnSpc>
                        <a:spcBef>
                          <a:spcPts val="0"/>
                        </a:spcBef>
                        <a:spcAft>
                          <a:spcPts val="0"/>
                        </a:spcAft>
                        <a:buClrTx/>
                        <a:buSzTx/>
                        <a:buFontTx/>
                        <a:buNone/>
                        <a:tabLst/>
                        <a:defRPr/>
                      </a:pPr>
                      <a:r>
                        <a:rPr lang="en-US" sz="1100" b="0" i="0" kern="1200" spc="-5">
                          <a:solidFill>
                            <a:srgbClr val="000000"/>
                          </a:solidFill>
                          <a:latin typeface="+mn-lt"/>
                          <a:ea typeface="+mn-lt"/>
                          <a:cs typeface="+mn-lt"/>
                        </a:rPr>
                        <a:t>3.3 Define a solution governance and compliance requirements.</a:t>
                      </a:r>
                    </a:p>
                    <a:p>
                      <a:pPr marL="180975" marR="0" lvl="0" indent="-180975" algn="l" defTabSz="914400" rtl="0" eaLnBrk="1" fontAlgn="auto" latinLnBrk="0" hangingPunct="1">
                        <a:lnSpc>
                          <a:spcPct val="100000"/>
                        </a:lnSpc>
                        <a:spcBef>
                          <a:spcPts val="0"/>
                        </a:spcBef>
                        <a:spcAft>
                          <a:spcPts val="0"/>
                        </a:spcAft>
                        <a:buClrTx/>
                        <a:buSzTx/>
                        <a:buFontTx/>
                        <a:buNone/>
                        <a:tabLst/>
                        <a:defRPr/>
                      </a:pPr>
                      <a:r>
                        <a:rPr lang="en-US" sz="1100" b="0" i="0" kern="1200" spc="-5">
                          <a:solidFill>
                            <a:srgbClr val="000000"/>
                          </a:solidFill>
                          <a:latin typeface="+mn-lt"/>
                          <a:ea typeface="+mn-lt"/>
                          <a:cs typeface="+mn-lt"/>
                        </a:rPr>
                        <a:t>3.4 Determine your solution path and estimate your solution size.</a:t>
                      </a:r>
                    </a:p>
                    <a:p>
                      <a:pPr marL="180975" marR="0" lvl="0" indent="-180975" algn="l" defTabSz="914400" rtl="0" eaLnBrk="1" fontAlgn="auto" latinLnBrk="0" hangingPunct="1">
                        <a:lnSpc>
                          <a:spcPct val="100000"/>
                        </a:lnSpc>
                        <a:spcBef>
                          <a:spcPts val="0"/>
                        </a:spcBef>
                        <a:spcAft>
                          <a:spcPts val="0"/>
                        </a:spcAft>
                        <a:buClrTx/>
                        <a:buSzTx/>
                        <a:buFontTx/>
                        <a:buNone/>
                        <a:tabLst/>
                        <a:defRPr/>
                      </a:pPr>
                      <a:r>
                        <a:rPr lang="en-US" sz="1100" b="0" i="0" kern="1200" spc="-5">
                          <a:solidFill>
                            <a:srgbClr val="000000"/>
                          </a:solidFill>
                          <a:latin typeface="+mn-lt"/>
                          <a:ea typeface="+mn-lt"/>
                          <a:cs typeface="+mn-lt"/>
                        </a:rPr>
                        <a:t>3.5 Establish an execution framework to develop your proof of concept (POC).</a:t>
                      </a:r>
                    </a:p>
                  </a:txBody>
                  <a:tcPr marL="91428" marR="0" marT="91428"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lang="en-US" sz="1100" b="0" i="0" kern="1200" spc="-5">
                          <a:solidFill>
                            <a:srgbClr val="000000"/>
                          </a:solidFill>
                          <a:latin typeface="+mn-lt"/>
                          <a:ea typeface="+mn-lt"/>
                          <a:cs typeface="+mn-lt"/>
                        </a:rPr>
                        <a:t>4.1 Establish your deployment plan to bring your solution to production.</a:t>
                      </a:r>
                    </a:p>
                    <a:p>
                      <a:pPr marL="180975" marR="0" lvl="0" indent="-180975" algn="l" defTabSz="914400" rtl="0" eaLnBrk="1" fontAlgn="auto" latinLnBrk="0" hangingPunct="1">
                        <a:lnSpc>
                          <a:spcPct val="100000"/>
                        </a:lnSpc>
                        <a:spcBef>
                          <a:spcPts val="0"/>
                        </a:spcBef>
                        <a:spcAft>
                          <a:spcPts val="0"/>
                        </a:spcAft>
                        <a:buClrTx/>
                        <a:buSzTx/>
                        <a:buFontTx/>
                        <a:buNone/>
                        <a:tabLst/>
                        <a:defRPr/>
                      </a:pPr>
                      <a:r>
                        <a:rPr lang="en-US" sz="1100" b="0" i="0" kern="1200" spc="-5">
                          <a:solidFill>
                            <a:srgbClr val="000000"/>
                          </a:solidFill>
                          <a:latin typeface="+mn-lt"/>
                          <a:ea typeface="+mn-lt"/>
                          <a:cs typeface="+mn-lt"/>
                        </a:rPr>
                        <a:t>4.2 Define your communication plan.</a:t>
                      </a:r>
                    </a:p>
                    <a:p>
                      <a:pPr marL="180975" marR="0" lvl="0" indent="-180975" algn="l" defTabSz="914400" rtl="0" eaLnBrk="1" fontAlgn="auto" latinLnBrk="0" hangingPunct="1">
                        <a:lnSpc>
                          <a:spcPct val="100000"/>
                        </a:lnSpc>
                        <a:spcBef>
                          <a:spcPts val="0"/>
                        </a:spcBef>
                        <a:spcAft>
                          <a:spcPts val="0"/>
                        </a:spcAft>
                        <a:buClrTx/>
                        <a:buSzTx/>
                        <a:buFontTx/>
                        <a:buNone/>
                        <a:tabLst/>
                        <a:defRPr/>
                      </a:pPr>
                      <a:r>
                        <a:rPr lang="en-US" sz="1100" b="0" i="0" kern="1200" spc="-5">
                          <a:solidFill>
                            <a:srgbClr val="000000"/>
                          </a:solidFill>
                          <a:latin typeface="+mn-lt"/>
                          <a:ea typeface="+mn-lt"/>
                          <a:cs typeface="+mn-lt"/>
                        </a:rPr>
                        <a:t>4.3 Define your project roadmap.</a:t>
                      </a:r>
                    </a:p>
                    <a:p>
                      <a:pPr marL="180975" marR="0" lvl="0" indent="-180975" algn="l" defTabSz="914400" rtl="0" eaLnBrk="1" fontAlgn="auto" latinLnBrk="0" hangingPunct="1">
                        <a:lnSpc>
                          <a:spcPct val="100000"/>
                        </a:lnSpc>
                        <a:spcBef>
                          <a:spcPts val="0"/>
                        </a:spcBef>
                        <a:spcAft>
                          <a:spcPts val="0"/>
                        </a:spcAft>
                        <a:buClrTx/>
                        <a:buSzTx/>
                        <a:buFontTx/>
                        <a:buNone/>
                        <a:tabLst/>
                        <a:defRPr/>
                      </a:pPr>
                      <a:r>
                        <a:rPr lang="en-US" sz="1100" b="0" i="0" kern="1200" spc="-5">
                          <a:solidFill>
                            <a:srgbClr val="000000"/>
                          </a:solidFill>
                          <a:latin typeface="+mn-lt"/>
                          <a:ea typeface="+mn-lt"/>
                          <a:cs typeface="+mn-lt"/>
                        </a:rPr>
                        <a:t>4.4 Establish your post-production monitoring plan.</a:t>
                      </a:r>
                    </a:p>
                    <a:p>
                      <a:pPr marL="180975" marR="0" lvl="0" indent="-180975" algn="l" defTabSz="914400" rtl="0" eaLnBrk="1" fontAlgn="auto" latinLnBrk="0" hangingPunct="1">
                        <a:lnSpc>
                          <a:spcPct val="100000"/>
                        </a:lnSpc>
                        <a:spcBef>
                          <a:spcPts val="0"/>
                        </a:spcBef>
                        <a:spcAft>
                          <a:spcPts val="0"/>
                        </a:spcAft>
                        <a:buClrTx/>
                        <a:buSzTx/>
                        <a:buFontTx/>
                        <a:buNone/>
                        <a:tabLst/>
                        <a:defRPr/>
                      </a:pPr>
                      <a:r>
                        <a:rPr lang="en-US" sz="1100" b="0" i="0" kern="1200" spc="-5">
                          <a:solidFill>
                            <a:srgbClr val="000000"/>
                          </a:solidFill>
                          <a:latin typeface="+mn-lt"/>
                          <a:ea typeface="+mn-lt"/>
                          <a:cs typeface="+mn-lt"/>
                        </a:rPr>
                        <a:t>4.5 Establish a framework to capture the ROI of your solution.</a:t>
                      </a:r>
                      <a:endParaRPr lang="en-US" sz="1100" b="0" i="0" kern="1200">
                        <a:solidFill>
                          <a:srgbClr val="4A4A4A"/>
                        </a:solidFill>
                        <a:latin typeface="+mn-lt"/>
                        <a:ea typeface="+mn-lt"/>
                        <a:cs typeface="+mn-lt"/>
                      </a:endParaRPr>
                    </a:p>
                  </a:txBody>
                  <a:tcPr marL="91428" marR="0" marT="91428"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lang="en-US" sz="1100" b="0" i="0" kern="1200" spc="-5" dirty="0">
                          <a:solidFill>
                            <a:srgbClr val="000000"/>
                          </a:solidFill>
                          <a:latin typeface="+mn-lt"/>
                          <a:ea typeface="+mn-lt"/>
                          <a:cs typeface="+mn-lt"/>
                        </a:rPr>
                        <a:t>5.1 Complete remaining sections of Solution Development and Implementation Report.</a:t>
                      </a:r>
                    </a:p>
                    <a:p>
                      <a:pPr marL="180975" marR="0" lvl="0" indent="-180975" algn="l" defTabSz="914400" rtl="0" eaLnBrk="1" fontAlgn="auto" latinLnBrk="0" hangingPunct="1">
                        <a:lnSpc>
                          <a:spcPct val="100000"/>
                        </a:lnSpc>
                        <a:spcBef>
                          <a:spcPts val="0"/>
                        </a:spcBef>
                        <a:spcAft>
                          <a:spcPts val="0"/>
                        </a:spcAft>
                        <a:buClrTx/>
                        <a:buSzTx/>
                        <a:buFontTx/>
                        <a:buNone/>
                        <a:tabLst/>
                        <a:defRPr/>
                      </a:pPr>
                      <a:r>
                        <a:rPr lang="en-US" sz="1100" b="0" i="0" kern="1200" spc="-5" dirty="0">
                          <a:solidFill>
                            <a:srgbClr val="000000"/>
                          </a:solidFill>
                          <a:latin typeface="+mn-lt"/>
                          <a:ea typeface="+mn-lt"/>
                          <a:cs typeface="+mn-lt"/>
                        </a:rPr>
                        <a:t>5.2 Generate workshop deliverables. </a:t>
                      </a:r>
                    </a:p>
                    <a:p>
                      <a:pPr marL="180975" marR="0" lvl="0" indent="-180975" algn="l" defTabSz="914400" rtl="0" eaLnBrk="1" fontAlgn="auto" latinLnBrk="0" hangingPunct="1">
                        <a:lnSpc>
                          <a:spcPct val="100000"/>
                        </a:lnSpc>
                        <a:spcBef>
                          <a:spcPts val="0"/>
                        </a:spcBef>
                        <a:spcAft>
                          <a:spcPts val="0"/>
                        </a:spcAft>
                        <a:buClrTx/>
                        <a:buSzTx/>
                        <a:buFontTx/>
                        <a:buNone/>
                        <a:tabLst/>
                        <a:defRPr/>
                      </a:pPr>
                      <a:r>
                        <a:rPr lang="en-US" sz="1100" b="0" i="0" kern="1200" spc="-5" dirty="0">
                          <a:solidFill>
                            <a:srgbClr val="000000"/>
                          </a:solidFill>
                          <a:latin typeface="+mn-lt"/>
                          <a:ea typeface="+mn-lt"/>
                          <a:cs typeface="+mn-lt"/>
                        </a:rPr>
                        <a:t>5.3 Set up review time for workshop report and to discuss next steps.</a:t>
                      </a:r>
                    </a:p>
                  </a:txBody>
                  <a:tcPr marL="91428" marR="0" marT="91428"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23168">
                <a:tc>
                  <a:txBody>
                    <a:bodyPr/>
                    <a:lstStyle/>
                    <a:p>
                      <a:pPr marL="216000" marR="0" indent="-457200" algn="ctr" defTabSz="914400" rtl="0" eaLnBrk="1" fontAlgn="auto" latinLnBrk="0" hangingPunct="1">
                        <a:lnSpc>
                          <a:spcPct val="100000"/>
                        </a:lnSpc>
                        <a:spcBef>
                          <a:spcPts val="0"/>
                        </a:spcBef>
                        <a:spcAft>
                          <a:spcPts val="500"/>
                        </a:spcAft>
                        <a:buClrTx/>
                        <a:buSzTx/>
                        <a:buFontTx/>
                        <a:buNone/>
                        <a:tabLst/>
                        <a:defRPr/>
                      </a:pPr>
                      <a:r>
                        <a:rPr lang="en-US" sz="1600" b="1" i="0">
                          <a:solidFill>
                            <a:srgbClr val="2576B7"/>
                          </a:solidFill>
                          <a:latin typeface="+mj-lt"/>
                          <a:ea typeface="+mn-lt"/>
                          <a:cs typeface="+mn-lt"/>
                        </a:rPr>
                        <a:t>Outcomes</a:t>
                      </a:r>
                    </a:p>
                  </a:txBody>
                  <a:tcPr marL="0" marR="0" marT="0" marB="0"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spc="-5" dirty="0">
                          <a:solidFill>
                            <a:srgbClr val="000000"/>
                          </a:solidFill>
                          <a:latin typeface="+mn-lt"/>
                          <a:ea typeface="+mn-lt"/>
                          <a:cs typeface="+mn-lt"/>
                        </a:rPr>
                        <a:t>CX AI working group.</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spc="-5" dirty="0">
                          <a:solidFill>
                            <a:srgbClr val="000000"/>
                          </a:solidFill>
                          <a:latin typeface="+mn-lt"/>
                          <a:ea typeface="+mn-lt"/>
                          <a:cs typeface="+mn-lt"/>
                        </a:rPr>
                        <a:t>CX KPI value maps.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spc="-5" dirty="0">
                          <a:solidFill>
                            <a:srgbClr val="000000"/>
                          </a:solidFill>
                          <a:latin typeface="+mn-lt"/>
                          <a:ea typeface="+mn-lt"/>
                          <a:cs typeface="+mn-lt"/>
                        </a:rPr>
                        <a:t>CX Capability Diagnostic Assessment.</a:t>
                      </a:r>
                    </a:p>
                  </a:txBody>
                  <a:tcPr marL="91428" marR="0" marT="91428"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spc="-5" dirty="0">
                          <a:solidFill>
                            <a:srgbClr val="000000"/>
                          </a:solidFill>
                          <a:latin typeface="+mn-lt"/>
                          <a:ea typeface="+mn-lt"/>
                          <a:cs typeface="+mn-lt"/>
                        </a:rPr>
                        <a:t>Candidate portfolio of CX AI use cases.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spc="-5" dirty="0">
                          <a:solidFill>
                            <a:srgbClr val="000000"/>
                          </a:solidFill>
                          <a:latin typeface="+mn-lt"/>
                          <a:ea typeface="+mn-lt"/>
                          <a:cs typeface="+mn-lt"/>
                        </a:rPr>
                        <a:t>Prioritized list of CX AI solutions.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spc="-5" dirty="0">
                          <a:solidFill>
                            <a:srgbClr val="000000"/>
                          </a:solidFill>
                          <a:latin typeface="+mn-lt"/>
                          <a:ea typeface="+mn-lt"/>
                          <a:cs typeface="+mn-lt"/>
                        </a:rPr>
                        <a:t>Selection of your CX AI pilot project.</a:t>
                      </a:r>
                    </a:p>
                  </a:txBody>
                  <a:tcPr marL="91428" marR="0" marT="91428"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5" normalizeH="0" baseline="0" noProof="0">
                          <a:ln>
                            <a:noFill/>
                          </a:ln>
                          <a:solidFill>
                            <a:srgbClr val="000000"/>
                          </a:solidFill>
                          <a:effectLst/>
                          <a:uLnTx/>
                          <a:uFillTx/>
                          <a:latin typeface="+mn-lt"/>
                          <a:ea typeface="+mn-lt"/>
                          <a:cs typeface="+mn-lt"/>
                        </a:rPr>
                        <a:t>Definition of the problem and business context for your solution.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5" normalizeH="0" baseline="0" noProof="0">
                          <a:ln>
                            <a:noFill/>
                          </a:ln>
                          <a:solidFill>
                            <a:srgbClr val="000000"/>
                          </a:solidFill>
                          <a:effectLst/>
                          <a:uLnTx/>
                          <a:uFillTx/>
                          <a:latin typeface="+mn-lt"/>
                          <a:ea typeface="+mn-lt"/>
                          <a:cs typeface="+mn-lt"/>
                        </a:rPr>
                        <a:t>Defined objectives and success criteria.</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5" normalizeH="0" baseline="0" noProof="0">
                          <a:ln>
                            <a:noFill/>
                          </a:ln>
                          <a:solidFill>
                            <a:srgbClr val="000000"/>
                          </a:solidFill>
                          <a:effectLst/>
                          <a:uLnTx/>
                          <a:uFillTx/>
                          <a:latin typeface="+mn-lt"/>
                          <a:ea typeface="+mn-lt"/>
                          <a:cs typeface="+mn-lt"/>
                        </a:rPr>
                        <a:t>Defined user requirements for your solution.</a:t>
                      </a:r>
                    </a:p>
                  </a:txBody>
                  <a:tcPr marL="91428" marR="0" marT="91428"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5" normalizeH="0" baseline="0" noProof="0">
                          <a:ln>
                            <a:noFill/>
                          </a:ln>
                          <a:solidFill>
                            <a:srgbClr val="000000"/>
                          </a:solidFill>
                          <a:effectLst/>
                          <a:uLnTx/>
                          <a:uFillTx/>
                          <a:latin typeface="+mn-lt"/>
                          <a:ea typeface="+mn-lt"/>
                          <a:cs typeface="+mn-lt"/>
                        </a:rPr>
                        <a:t>Defined data requirements.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5" normalizeH="0" baseline="0" noProof="0">
                          <a:ln>
                            <a:noFill/>
                          </a:ln>
                          <a:solidFill>
                            <a:srgbClr val="000000"/>
                          </a:solidFill>
                          <a:effectLst/>
                          <a:uLnTx/>
                          <a:uFillTx/>
                          <a:latin typeface="+mn-lt"/>
                          <a:ea typeface="+mn-lt"/>
                          <a:cs typeface="+mn-lt"/>
                        </a:rPr>
                        <a:t>A </a:t>
                      </a:r>
                      <a:r>
                        <a:rPr kumimoji="0" lang="en-US" sz="1100" b="0" i="0" u="none" strike="noStrike" kern="1200" cap="none" spc="-5" normalizeH="0" baseline="0" noProof="0" err="1">
                          <a:ln>
                            <a:noFill/>
                          </a:ln>
                          <a:solidFill>
                            <a:srgbClr val="000000"/>
                          </a:solidFill>
                          <a:effectLst/>
                          <a:uLnTx/>
                          <a:uFillTx/>
                          <a:latin typeface="+mn-lt"/>
                          <a:ea typeface="+mn-lt"/>
                          <a:cs typeface="+mn-lt"/>
                        </a:rPr>
                        <a:t>GRC</a:t>
                      </a:r>
                      <a:r>
                        <a:rPr kumimoji="0" lang="en-US" sz="1100" b="0" i="0" u="none" strike="noStrike" kern="1200" cap="none" spc="-5" normalizeH="0" baseline="0" noProof="0">
                          <a:ln>
                            <a:noFill/>
                          </a:ln>
                          <a:solidFill>
                            <a:srgbClr val="000000"/>
                          </a:solidFill>
                          <a:effectLst/>
                          <a:uLnTx/>
                          <a:uFillTx/>
                          <a:latin typeface="+mn-lt"/>
                          <a:ea typeface="+mn-lt"/>
                          <a:cs typeface="+mn-lt"/>
                        </a:rPr>
                        <a:t> framework to your guide your project.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5" normalizeH="0" baseline="0" noProof="0">
                          <a:ln>
                            <a:noFill/>
                          </a:ln>
                          <a:solidFill>
                            <a:srgbClr val="000000"/>
                          </a:solidFill>
                          <a:effectLst/>
                          <a:uLnTx/>
                          <a:uFillTx/>
                          <a:latin typeface="+mn-lt"/>
                          <a:ea typeface="+mn-lt"/>
                          <a:cs typeface="+mn-lt"/>
                        </a:rPr>
                        <a:t>A first pass solution path and size estimation.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5" normalizeH="0" baseline="0" noProof="0">
                          <a:ln>
                            <a:noFill/>
                          </a:ln>
                          <a:solidFill>
                            <a:srgbClr val="000000"/>
                          </a:solidFill>
                          <a:effectLst/>
                          <a:uLnTx/>
                          <a:uFillTx/>
                          <a:latin typeface="+mn-lt"/>
                          <a:ea typeface="+mn-lt"/>
                          <a:cs typeface="+mn-lt"/>
                        </a:rPr>
                        <a:t>Requirements to guide POC development for your use case.</a:t>
                      </a:r>
                    </a:p>
                  </a:txBody>
                  <a:tcPr marL="91428" marR="0" marT="91428"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5" normalizeH="0" baseline="0">
                          <a:ln>
                            <a:noFill/>
                          </a:ln>
                          <a:solidFill>
                            <a:srgbClr val="000000"/>
                          </a:solidFill>
                          <a:effectLst/>
                          <a:uLnTx/>
                          <a:uFillTx/>
                          <a:latin typeface="+mn-lt"/>
                          <a:ea typeface="+mn-lt"/>
                          <a:cs typeface="+mn-lt"/>
                        </a:rPr>
                        <a:t>A deployment plan to launch your solution into production.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5" normalizeH="0" baseline="0">
                          <a:ln>
                            <a:noFill/>
                          </a:ln>
                          <a:solidFill>
                            <a:srgbClr val="000000"/>
                          </a:solidFill>
                          <a:effectLst/>
                          <a:uLnTx/>
                          <a:uFillTx/>
                          <a:latin typeface="+mn-lt"/>
                          <a:ea typeface="+mn-lt"/>
                          <a:cs typeface="+mn-lt"/>
                        </a:rPr>
                        <a:t>A communication plan and roadmap to define key milestones.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5" normalizeH="0" baseline="0">
                          <a:ln>
                            <a:noFill/>
                          </a:ln>
                          <a:solidFill>
                            <a:srgbClr val="000000"/>
                          </a:solidFill>
                          <a:effectLst/>
                          <a:uLnTx/>
                          <a:uFillTx/>
                          <a:latin typeface="+mn-lt"/>
                          <a:ea typeface="+mn-lt"/>
                          <a:cs typeface="+mn-lt"/>
                        </a:rPr>
                        <a:t>A framework to monitor and measure the performance of your solution.</a:t>
                      </a:r>
                    </a:p>
                  </a:txBody>
                  <a:tcPr marL="91428" marR="0" marT="91428"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5" normalizeH="0" baseline="0" dirty="0">
                          <a:ln>
                            <a:noFill/>
                          </a:ln>
                          <a:solidFill>
                            <a:srgbClr val="000000"/>
                          </a:solidFill>
                          <a:effectLst/>
                          <a:uLnTx/>
                          <a:uFillTx/>
                          <a:latin typeface="+mn-lt"/>
                          <a:ea typeface="+mn-lt"/>
                          <a:cs typeface="+mn-lt"/>
                        </a:rPr>
                        <a:t>Completed workshop deliverables.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5" normalizeH="0" baseline="0" dirty="0">
                          <a:ln>
                            <a:noFill/>
                          </a:ln>
                          <a:solidFill>
                            <a:srgbClr val="000000"/>
                          </a:solidFill>
                          <a:effectLst/>
                          <a:uLnTx/>
                          <a:uFillTx/>
                          <a:latin typeface="+mn-lt"/>
                          <a:ea typeface="+mn-lt"/>
                          <a:cs typeface="+mn-lt"/>
                        </a:rPr>
                        <a:t>Provide exercise tools leveraged in workshop with content entered in workshop (optional).</a:t>
                      </a:r>
                      <a:endParaRPr lang="en-US" sz="1100" b="0" i="0" kern="1200" baseline="0" dirty="0">
                        <a:solidFill>
                          <a:srgbClr val="4A4A4A"/>
                        </a:solidFill>
                        <a:latin typeface="+mn-lt"/>
                        <a:ea typeface="+mn-lt"/>
                        <a:cs typeface="+mn-lt"/>
                      </a:endParaRPr>
                    </a:p>
                  </a:txBody>
                  <a:tcPr marL="91428" marR="0" marT="91428"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2737340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3342DCA0-6E23-E0D3-AB02-30884FF7A0F5}"/>
              </a:ext>
            </a:extLst>
          </p:cNvPr>
          <p:cNvSpPr>
            <a:spLocks noGrp="1"/>
          </p:cNvSpPr>
          <p:nvPr>
            <p:ph type="title"/>
          </p:nvPr>
        </p:nvSpPr>
        <p:spPr>
          <a:xfrm>
            <a:off x="354854" y="530021"/>
            <a:ext cx="7485015" cy="1130188"/>
          </a:xfrm>
        </p:spPr>
        <p:txBody>
          <a:bodyPr/>
          <a:lstStyle/>
          <a:p>
            <a:pPr defTabSz="914309"/>
            <a:r>
              <a:rPr lang="en-US" sz="3600">
                <a:solidFill>
                  <a:schemeClr val="accent1"/>
                </a:solidFill>
              </a:rPr>
              <a:t>Why do we need both a deployment and scaling plan?</a:t>
            </a:r>
          </a:p>
        </p:txBody>
      </p:sp>
      <p:sp>
        <p:nvSpPr>
          <p:cNvPr id="7" name="Text Placeholder 4">
            <a:extLst>
              <a:ext uri="{FF2B5EF4-FFF2-40B4-BE49-F238E27FC236}">
                <a16:creationId xmlns:a16="http://schemas.microsoft.com/office/drawing/2014/main" id="{077068BF-0D1A-91B6-BBEA-A5F0A2774551}"/>
              </a:ext>
            </a:extLst>
          </p:cNvPr>
          <p:cNvSpPr txBox="1">
            <a:spLocks/>
          </p:cNvSpPr>
          <p:nvPr/>
        </p:nvSpPr>
        <p:spPr>
          <a:xfrm>
            <a:off x="354853" y="1777651"/>
            <a:ext cx="7161166" cy="4261199"/>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400" b="1" dirty="0">
                <a:solidFill>
                  <a:srgbClr val="2576B7"/>
                </a:solidFill>
                <a:latin typeface="+mj-lt"/>
                <a:ea typeface="+mn-lt"/>
                <a:cs typeface="+mn-lt"/>
              </a:rPr>
              <a:t>Different Objectives &amp; Time frames:</a:t>
            </a:r>
            <a:endParaRPr lang="en-US" sz="1400" dirty="0">
              <a:solidFill>
                <a:srgbClr val="2576B7"/>
              </a:solidFill>
              <a:latin typeface="+mj-lt"/>
              <a:ea typeface="+mn-lt"/>
              <a:cs typeface="+mn-lt"/>
            </a:endParaRPr>
          </a:p>
          <a:p>
            <a:pPr marL="361950" indent="-227013" fontAlgn="ctr">
              <a:lnSpc>
                <a:spcPct val="100000"/>
              </a:lnSpc>
              <a:spcBef>
                <a:spcPts val="0"/>
              </a:spcBef>
            </a:pPr>
            <a:r>
              <a:rPr lang="en-US" sz="1400" b="1" dirty="0">
                <a:solidFill>
                  <a:schemeClr val="tx1">
                    <a:lumMod val="50000"/>
                  </a:schemeClr>
                </a:solidFill>
                <a:ea typeface="+mn-lt"/>
                <a:cs typeface="+mn-lt"/>
              </a:rPr>
              <a:t>Deployment plan</a:t>
            </a:r>
            <a:r>
              <a:rPr lang="en-US" sz="1400" dirty="0">
                <a:solidFill>
                  <a:schemeClr val="tx1">
                    <a:lumMod val="50000"/>
                  </a:schemeClr>
                </a:solidFill>
                <a:ea typeface="+mn-lt"/>
                <a:cs typeface="+mn-lt"/>
              </a:rPr>
              <a:t>: Focuses on getting the AI solution into production </a:t>
            </a:r>
            <a:r>
              <a:rPr lang="en-US" sz="1400" b="1" dirty="0">
                <a:solidFill>
                  <a:schemeClr val="tx1">
                    <a:lumMod val="50000"/>
                  </a:schemeClr>
                </a:solidFill>
                <a:ea typeface="+mn-lt"/>
                <a:cs typeface="+mn-lt"/>
              </a:rPr>
              <a:t>smoothly</a:t>
            </a:r>
            <a:r>
              <a:rPr lang="en-US" sz="1400" dirty="0">
                <a:solidFill>
                  <a:schemeClr val="tx1">
                    <a:lumMod val="50000"/>
                  </a:schemeClr>
                </a:solidFill>
                <a:ea typeface="+mn-lt"/>
                <a:cs typeface="+mn-lt"/>
              </a:rPr>
              <a:t>. It covers final readiness checks, operational handoff, and initial post-launch monitoring.</a:t>
            </a:r>
          </a:p>
          <a:p>
            <a:pPr marL="361950" indent="-227013" fontAlgn="ctr">
              <a:lnSpc>
                <a:spcPct val="100000"/>
              </a:lnSpc>
              <a:spcBef>
                <a:spcPts val="0"/>
              </a:spcBef>
            </a:pPr>
            <a:r>
              <a:rPr lang="en-US" sz="1400" b="1" dirty="0">
                <a:solidFill>
                  <a:schemeClr val="tx1">
                    <a:lumMod val="50000"/>
                  </a:schemeClr>
                </a:solidFill>
                <a:ea typeface="+mn-lt"/>
                <a:cs typeface="+mn-lt"/>
              </a:rPr>
              <a:t>Scaling plan</a:t>
            </a:r>
            <a:r>
              <a:rPr lang="en-US" sz="1400" dirty="0">
                <a:solidFill>
                  <a:schemeClr val="tx1">
                    <a:lumMod val="50000"/>
                  </a:schemeClr>
                </a:solidFill>
                <a:ea typeface="+mn-lt"/>
                <a:cs typeface="+mn-lt"/>
              </a:rPr>
              <a:t>: Takes over </a:t>
            </a:r>
            <a:r>
              <a:rPr lang="en-US" sz="1400" b="1" dirty="0">
                <a:solidFill>
                  <a:schemeClr val="tx1">
                    <a:lumMod val="50000"/>
                  </a:schemeClr>
                </a:solidFill>
                <a:ea typeface="+mn-lt"/>
                <a:cs typeface="+mn-lt"/>
              </a:rPr>
              <a:t>after</a:t>
            </a:r>
            <a:r>
              <a:rPr lang="en-US" sz="1400" dirty="0">
                <a:solidFill>
                  <a:schemeClr val="tx1">
                    <a:lumMod val="50000"/>
                  </a:schemeClr>
                </a:solidFill>
                <a:ea typeface="+mn-lt"/>
                <a:cs typeface="+mn-lt"/>
              </a:rPr>
              <a:t> successful deployment. It addresses how to </a:t>
            </a:r>
            <a:r>
              <a:rPr lang="en-US" sz="1400" b="1" dirty="0">
                <a:solidFill>
                  <a:schemeClr val="tx1">
                    <a:lumMod val="50000"/>
                  </a:schemeClr>
                </a:solidFill>
                <a:ea typeface="+mn-lt"/>
                <a:cs typeface="+mn-lt"/>
              </a:rPr>
              <a:t>expand</a:t>
            </a:r>
            <a:r>
              <a:rPr lang="en-US" sz="1400" dirty="0">
                <a:solidFill>
                  <a:schemeClr val="tx1">
                    <a:lumMod val="50000"/>
                  </a:schemeClr>
                </a:solidFill>
                <a:ea typeface="+mn-lt"/>
                <a:cs typeface="+mn-lt"/>
              </a:rPr>
              <a:t> the solution to more users, additional channels, or new features without sacrificing performance.</a:t>
            </a:r>
          </a:p>
          <a:p>
            <a:pPr marL="0" indent="0">
              <a:buFontTx/>
              <a:buNone/>
            </a:pPr>
            <a:r>
              <a:rPr lang="en-US" sz="1400" b="1" dirty="0">
                <a:solidFill>
                  <a:srgbClr val="2576B7"/>
                </a:solidFill>
                <a:latin typeface="+mj-lt"/>
                <a:ea typeface="+mn-lt"/>
                <a:cs typeface="+mn-lt"/>
              </a:rPr>
              <a:t>Avoiding Overcomplication:</a:t>
            </a:r>
            <a:endParaRPr lang="en-US" sz="1400" dirty="0">
              <a:solidFill>
                <a:srgbClr val="2576B7"/>
              </a:solidFill>
              <a:latin typeface="+mj-lt"/>
              <a:ea typeface="+mn-lt"/>
              <a:cs typeface="+mn-lt"/>
            </a:endParaRPr>
          </a:p>
          <a:p>
            <a:pPr marL="361950" indent="-227013" fontAlgn="ctr">
              <a:lnSpc>
                <a:spcPct val="100000"/>
              </a:lnSpc>
              <a:spcBef>
                <a:spcPts val="0"/>
              </a:spcBef>
            </a:pPr>
            <a:r>
              <a:rPr lang="en-US" sz="1400" dirty="0">
                <a:solidFill>
                  <a:schemeClr val="tx1">
                    <a:lumMod val="50000"/>
                  </a:schemeClr>
                </a:solidFill>
                <a:ea typeface="+mn-lt"/>
                <a:cs typeface="+mn-lt"/>
              </a:rPr>
              <a:t>Combining both into a single mega-plan can lead to </a:t>
            </a:r>
            <a:r>
              <a:rPr lang="en-US" sz="1400" b="1" dirty="0">
                <a:solidFill>
                  <a:schemeClr val="tx1">
                    <a:lumMod val="50000"/>
                  </a:schemeClr>
                </a:solidFill>
                <a:ea typeface="+mn-lt"/>
                <a:cs typeface="+mn-lt"/>
              </a:rPr>
              <a:t>unnecessary complexity</a:t>
            </a:r>
            <a:r>
              <a:rPr lang="en-US" sz="1400" dirty="0">
                <a:solidFill>
                  <a:schemeClr val="tx1">
                    <a:lumMod val="50000"/>
                  </a:schemeClr>
                </a:solidFill>
                <a:ea typeface="+mn-lt"/>
                <a:cs typeface="+mn-lt"/>
              </a:rPr>
              <a:t>.</a:t>
            </a:r>
          </a:p>
          <a:p>
            <a:pPr marL="361950" indent="-227013" fontAlgn="ctr">
              <a:lnSpc>
                <a:spcPct val="100000"/>
              </a:lnSpc>
              <a:spcBef>
                <a:spcPts val="0"/>
              </a:spcBef>
            </a:pPr>
            <a:r>
              <a:rPr lang="en-US" sz="1400" b="1" dirty="0">
                <a:solidFill>
                  <a:schemeClr val="tx1">
                    <a:lumMod val="50000"/>
                  </a:schemeClr>
                </a:solidFill>
                <a:ea typeface="+mn-lt"/>
                <a:cs typeface="+mn-lt"/>
              </a:rPr>
              <a:t>Separating</a:t>
            </a:r>
            <a:r>
              <a:rPr lang="en-US" sz="1400" dirty="0">
                <a:solidFill>
                  <a:schemeClr val="tx1">
                    <a:lumMod val="50000"/>
                  </a:schemeClr>
                </a:solidFill>
                <a:ea typeface="+mn-lt"/>
                <a:cs typeface="+mn-lt"/>
              </a:rPr>
              <a:t> them ensures each phase (go-live vs. expansion) receives the </a:t>
            </a:r>
            <a:r>
              <a:rPr lang="en-US" sz="1400" b="1" dirty="0">
                <a:solidFill>
                  <a:schemeClr val="tx1">
                    <a:lumMod val="50000"/>
                  </a:schemeClr>
                </a:solidFill>
                <a:ea typeface="+mn-lt"/>
                <a:cs typeface="+mn-lt"/>
              </a:rPr>
              <a:t>right level of detail</a:t>
            </a:r>
            <a:r>
              <a:rPr lang="en-US" sz="1400" dirty="0">
                <a:solidFill>
                  <a:schemeClr val="tx1">
                    <a:lumMod val="50000"/>
                  </a:schemeClr>
                </a:solidFill>
                <a:ea typeface="+mn-lt"/>
                <a:cs typeface="+mn-lt"/>
              </a:rPr>
              <a:t> and stakeholder focus.</a:t>
            </a:r>
          </a:p>
          <a:p>
            <a:pPr marL="0" indent="0">
              <a:buFontTx/>
              <a:buNone/>
            </a:pPr>
            <a:r>
              <a:rPr lang="en-US" sz="1400" b="1" dirty="0">
                <a:solidFill>
                  <a:srgbClr val="2576B7"/>
                </a:solidFill>
                <a:latin typeface="+mj-lt"/>
                <a:ea typeface="+mn-lt"/>
                <a:cs typeface="+mn-lt"/>
              </a:rPr>
              <a:t>Reducing Risk at Each Stage:</a:t>
            </a:r>
            <a:endParaRPr lang="en-US" sz="1400" dirty="0">
              <a:solidFill>
                <a:srgbClr val="2576B7"/>
              </a:solidFill>
              <a:latin typeface="+mj-lt"/>
              <a:ea typeface="+mn-lt"/>
              <a:cs typeface="+mn-lt"/>
            </a:endParaRPr>
          </a:p>
          <a:p>
            <a:pPr marL="361950" indent="-227013" fontAlgn="ctr">
              <a:lnSpc>
                <a:spcPct val="100000"/>
              </a:lnSpc>
              <a:spcBef>
                <a:spcPts val="0"/>
              </a:spcBef>
            </a:pPr>
            <a:r>
              <a:rPr lang="en-US" sz="1400" dirty="0">
                <a:solidFill>
                  <a:schemeClr val="tx1">
                    <a:lumMod val="50000"/>
                  </a:schemeClr>
                </a:solidFill>
                <a:ea typeface="+mn-lt"/>
                <a:cs typeface="+mn-lt"/>
              </a:rPr>
              <a:t>A </a:t>
            </a:r>
            <a:r>
              <a:rPr lang="en-US" sz="1400" b="1" dirty="0">
                <a:solidFill>
                  <a:schemeClr val="tx1">
                    <a:lumMod val="50000"/>
                  </a:schemeClr>
                </a:solidFill>
                <a:ea typeface="+mn-lt"/>
                <a:cs typeface="+mn-lt"/>
              </a:rPr>
              <a:t>deployment plan</a:t>
            </a:r>
            <a:r>
              <a:rPr lang="en-US" sz="1400" dirty="0">
                <a:solidFill>
                  <a:schemeClr val="tx1">
                    <a:lumMod val="50000"/>
                  </a:schemeClr>
                </a:solidFill>
                <a:ea typeface="+mn-lt"/>
                <a:cs typeface="+mn-lt"/>
              </a:rPr>
              <a:t> prevents launch-day surprises, ensuring stable performance for day-one users.</a:t>
            </a:r>
          </a:p>
          <a:p>
            <a:pPr marL="361950" indent="-227013" fontAlgn="ctr">
              <a:lnSpc>
                <a:spcPct val="100000"/>
              </a:lnSpc>
              <a:spcBef>
                <a:spcPts val="0"/>
              </a:spcBef>
            </a:pPr>
            <a:r>
              <a:rPr lang="en-US" sz="1400" dirty="0">
                <a:solidFill>
                  <a:schemeClr val="tx1">
                    <a:lumMod val="50000"/>
                  </a:schemeClr>
                </a:solidFill>
                <a:ea typeface="+mn-lt"/>
                <a:cs typeface="+mn-lt"/>
              </a:rPr>
              <a:t>A </a:t>
            </a:r>
            <a:r>
              <a:rPr lang="en-US" sz="1400" b="1" dirty="0">
                <a:solidFill>
                  <a:schemeClr val="tx1">
                    <a:lumMod val="50000"/>
                  </a:schemeClr>
                </a:solidFill>
                <a:ea typeface="+mn-lt"/>
                <a:cs typeface="+mn-lt"/>
              </a:rPr>
              <a:t>scaling plan</a:t>
            </a:r>
            <a:r>
              <a:rPr lang="en-US" sz="1400" dirty="0">
                <a:solidFill>
                  <a:schemeClr val="tx1">
                    <a:lumMod val="50000"/>
                  </a:schemeClr>
                </a:solidFill>
                <a:ea typeface="+mn-lt"/>
                <a:cs typeface="+mn-lt"/>
              </a:rPr>
              <a:t> manages </a:t>
            </a:r>
            <a:r>
              <a:rPr lang="en-US" sz="1400" b="1" dirty="0">
                <a:solidFill>
                  <a:schemeClr val="tx1">
                    <a:lumMod val="50000"/>
                  </a:schemeClr>
                </a:solidFill>
                <a:ea typeface="+mn-lt"/>
                <a:cs typeface="+mn-lt"/>
              </a:rPr>
              <a:t>long-term growth</a:t>
            </a:r>
            <a:r>
              <a:rPr lang="en-US" sz="1400" dirty="0">
                <a:solidFill>
                  <a:schemeClr val="tx1">
                    <a:lumMod val="50000"/>
                  </a:schemeClr>
                </a:solidFill>
                <a:ea typeface="+mn-lt"/>
                <a:cs typeface="+mn-lt"/>
              </a:rPr>
              <a:t> systematically – helping you handle rising data volumes, user concurrency, or broader CX use cases.</a:t>
            </a:r>
          </a:p>
          <a:p>
            <a:pPr marL="0" indent="0">
              <a:buFontTx/>
              <a:buNone/>
            </a:pPr>
            <a:r>
              <a:rPr lang="en-US" sz="1400" b="1" dirty="0">
                <a:solidFill>
                  <a:srgbClr val="2576B7"/>
                </a:solidFill>
                <a:latin typeface="+mj-lt"/>
                <a:ea typeface="+mn-lt"/>
                <a:cs typeface="+mn-lt"/>
              </a:rPr>
              <a:t>Clear Accountability &amp; Milestones:</a:t>
            </a:r>
            <a:endParaRPr lang="en-US" sz="1400" dirty="0">
              <a:solidFill>
                <a:srgbClr val="2576B7"/>
              </a:solidFill>
              <a:latin typeface="+mj-lt"/>
              <a:ea typeface="+mn-lt"/>
              <a:cs typeface="+mn-lt"/>
            </a:endParaRPr>
          </a:p>
          <a:p>
            <a:pPr marL="361950" indent="-227013" fontAlgn="ctr">
              <a:lnSpc>
                <a:spcPct val="100000"/>
              </a:lnSpc>
              <a:spcBef>
                <a:spcPts val="0"/>
              </a:spcBef>
            </a:pPr>
            <a:r>
              <a:rPr lang="en-US" sz="1400" dirty="0">
                <a:solidFill>
                  <a:schemeClr val="tx1">
                    <a:lumMod val="50000"/>
                  </a:schemeClr>
                </a:solidFill>
                <a:ea typeface="+mn-lt"/>
                <a:cs typeface="+mn-lt"/>
              </a:rPr>
              <a:t>Each plan has its own </a:t>
            </a:r>
            <a:r>
              <a:rPr lang="en-US" sz="1400" b="1" dirty="0">
                <a:solidFill>
                  <a:schemeClr val="tx1">
                    <a:lumMod val="50000"/>
                  </a:schemeClr>
                </a:solidFill>
                <a:ea typeface="+mn-lt"/>
                <a:cs typeface="+mn-lt"/>
              </a:rPr>
              <a:t>milestones</a:t>
            </a:r>
            <a:r>
              <a:rPr lang="en-US" sz="1400" dirty="0">
                <a:solidFill>
                  <a:schemeClr val="tx1">
                    <a:lumMod val="50000"/>
                  </a:schemeClr>
                </a:solidFill>
                <a:ea typeface="+mn-lt"/>
                <a:cs typeface="+mn-lt"/>
              </a:rPr>
              <a:t>, success criteria, and owners (e.g. QA leads for deployment, IT/ML teams for scaling).</a:t>
            </a:r>
          </a:p>
          <a:p>
            <a:pPr marL="361950" indent="-227013" fontAlgn="ctr">
              <a:lnSpc>
                <a:spcPct val="100000"/>
              </a:lnSpc>
              <a:spcBef>
                <a:spcPts val="0"/>
              </a:spcBef>
            </a:pPr>
            <a:r>
              <a:rPr lang="en-US" sz="1400" dirty="0">
                <a:solidFill>
                  <a:schemeClr val="tx1">
                    <a:lumMod val="50000"/>
                  </a:schemeClr>
                </a:solidFill>
                <a:ea typeface="+mn-lt"/>
                <a:cs typeface="+mn-lt"/>
              </a:rPr>
              <a:t>This structure clarifies </a:t>
            </a:r>
            <a:r>
              <a:rPr lang="en-US" sz="1400" b="1" dirty="0">
                <a:solidFill>
                  <a:schemeClr val="tx1">
                    <a:lumMod val="50000"/>
                  </a:schemeClr>
                </a:solidFill>
                <a:ea typeface="+mn-lt"/>
                <a:cs typeface="+mn-lt"/>
              </a:rPr>
              <a:t>who</a:t>
            </a:r>
            <a:r>
              <a:rPr lang="en-US" sz="1400" dirty="0">
                <a:solidFill>
                  <a:schemeClr val="tx1">
                    <a:lumMod val="50000"/>
                  </a:schemeClr>
                </a:solidFill>
                <a:ea typeface="+mn-lt"/>
                <a:cs typeface="+mn-lt"/>
              </a:rPr>
              <a:t> does </a:t>
            </a:r>
            <a:r>
              <a:rPr lang="en-US" sz="1400" b="1" dirty="0">
                <a:solidFill>
                  <a:schemeClr val="tx1">
                    <a:lumMod val="50000"/>
                  </a:schemeClr>
                </a:solidFill>
                <a:ea typeface="+mn-lt"/>
                <a:cs typeface="+mn-lt"/>
              </a:rPr>
              <a:t>what</a:t>
            </a:r>
            <a:r>
              <a:rPr lang="en-US" sz="1400" dirty="0">
                <a:solidFill>
                  <a:schemeClr val="tx1">
                    <a:lumMod val="50000"/>
                  </a:schemeClr>
                </a:solidFill>
                <a:ea typeface="+mn-lt"/>
                <a:cs typeface="+mn-lt"/>
              </a:rPr>
              <a:t> and </a:t>
            </a:r>
            <a:r>
              <a:rPr lang="en-US" sz="1400" b="1" dirty="0">
                <a:solidFill>
                  <a:schemeClr val="tx1">
                    <a:lumMod val="50000"/>
                  </a:schemeClr>
                </a:solidFill>
                <a:ea typeface="+mn-lt"/>
                <a:cs typeface="+mn-lt"/>
              </a:rPr>
              <a:t>when</a:t>
            </a:r>
            <a:r>
              <a:rPr lang="en-US" sz="1400" dirty="0">
                <a:solidFill>
                  <a:schemeClr val="tx1">
                    <a:lumMod val="50000"/>
                  </a:schemeClr>
                </a:solidFill>
                <a:ea typeface="+mn-lt"/>
                <a:cs typeface="+mn-lt"/>
              </a:rPr>
              <a:t>, making project management simpler and more transparent.</a:t>
            </a:r>
          </a:p>
        </p:txBody>
      </p:sp>
      <p:pic>
        <p:nvPicPr>
          <p:cNvPr id="11" name="Picture 2">
            <a:extLst>
              <a:ext uri="{FF2B5EF4-FFF2-40B4-BE49-F238E27FC236}">
                <a16:creationId xmlns:a16="http://schemas.microsoft.com/office/drawing/2014/main" id="{C5E04754-DD0B-0B76-C114-AA31897E9D55}"/>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bwMode="auto">
          <a:xfrm>
            <a:off x="8335168" y="987325"/>
            <a:ext cx="3264953" cy="244167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BCF4913-6A7F-427E-88FF-4906830F925D}"/>
              </a:ext>
            </a:extLst>
          </p:cNvPr>
          <p:cNvSpPr>
            <a:spLocks/>
          </p:cNvSpPr>
          <p:nvPr/>
        </p:nvSpPr>
        <p:spPr>
          <a:xfrm>
            <a:off x="8335170" y="3933827"/>
            <a:ext cx="3142456" cy="228599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r>
              <a:rPr lang="en-US" sz="1400" b="1">
                <a:solidFill>
                  <a:srgbClr val="FFFFFF"/>
                </a:solidFill>
                <a:ea typeface="+mn-lt"/>
                <a:cs typeface="+mn-lt"/>
              </a:rPr>
              <a:t>Info-Tech Insight </a:t>
            </a:r>
          </a:p>
          <a:p>
            <a:pPr defTabSz="554437">
              <a:spcBef>
                <a:spcPts val="800"/>
              </a:spcBef>
            </a:pPr>
            <a:r>
              <a:rPr lang="en-US" sz="1400">
                <a:solidFill>
                  <a:srgbClr val="FFFFFF"/>
                </a:solidFill>
                <a:ea typeface="+mn-lt"/>
                <a:cs typeface="+mn-lt"/>
              </a:rPr>
              <a:t>By </a:t>
            </a:r>
            <a:r>
              <a:rPr lang="en-US" sz="1400" b="1">
                <a:solidFill>
                  <a:srgbClr val="FFFFFF"/>
                </a:solidFill>
                <a:ea typeface="+mn-lt"/>
                <a:cs typeface="+mn-lt"/>
              </a:rPr>
              <a:t>separating</a:t>
            </a:r>
            <a:r>
              <a:rPr lang="en-US" sz="1400">
                <a:solidFill>
                  <a:srgbClr val="FFFFFF"/>
                </a:solidFill>
                <a:ea typeface="+mn-lt"/>
                <a:cs typeface="+mn-lt"/>
              </a:rPr>
              <a:t> the initial deployment from ongoing scaling, you prevent scope creep, maintain a </a:t>
            </a:r>
            <a:r>
              <a:rPr lang="en-US" sz="1400" b="1">
                <a:solidFill>
                  <a:srgbClr val="FFFFFF"/>
                </a:solidFill>
                <a:ea typeface="+mn-lt"/>
                <a:cs typeface="+mn-lt"/>
              </a:rPr>
              <a:t>stable</a:t>
            </a:r>
            <a:r>
              <a:rPr lang="en-US" sz="1400">
                <a:solidFill>
                  <a:srgbClr val="FFFFFF"/>
                </a:solidFill>
                <a:ea typeface="+mn-lt"/>
                <a:cs typeface="+mn-lt"/>
              </a:rPr>
              <a:t> AI solution at go-live, and then </a:t>
            </a:r>
            <a:r>
              <a:rPr lang="en-US" sz="1400" b="1">
                <a:solidFill>
                  <a:srgbClr val="FFFFFF"/>
                </a:solidFill>
                <a:ea typeface="+mn-lt"/>
                <a:cs typeface="+mn-lt"/>
              </a:rPr>
              <a:t>methodically</a:t>
            </a:r>
            <a:r>
              <a:rPr lang="en-US" sz="1400">
                <a:solidFill>
                  <a:srgbClr val="FFFFFF"/>
                </a:solidFill>
                <a:ea typeface="+mn-lt"/>
                <a:cs typeface="+mn-lt"/>
              </a:rPr>
              <a:t> expand capabilities once you’ve proven real-world success.</a:t>
            </a:r>
          </a:p>
        </p:txBody>
      </p:sp>
      <p:sp>
        <p:nvSpPr>
          <p:cNvPr id="10" name="Rectangle 9">
            <a:extLst>
              <a:ext uri="{FF2B5EF4-FFF2-40B4-BE49-F238E27FC236}">
                <a16:creationId xmlns:a16="http://schemas.microsoft.com/office/drawing/2014/main" id="{98EF2887-C0DD-946B-D0D7-3F326DF8ACF0}"/>
              </a:ext>
              <a:ext uri="{C183D7F6-B498-43B3-948B-1728B52AA6E4}">
                <adec:decorative xmlns:adec="http://schemas.microsoft.com/office/drawing/2017/decorative" val="1"/>
              </a:ext>
            </a:extLst>
          </p:cNvPr>
          <p:cNvSpPr>
            <a:spLocks/>
          </p:cNvSpPr>
          <p:nvPr/>
        </p:nvSpPr>
        <p:spPr>
          <a:xfrm>
            <a:off x="8335170" y="3933825"/>
            <a:ext cx="3142456" cy="2286000"/>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400">
              <a:solidFill>
                <a:srgbClr val="2576B7"/>
              </a:solidFill>
              <a:ea typeface="+mn-lt"/>
              <a:cs typeface="+mn-lt"/>
            </a:endParaRPr>
          </a:p>
        </p:txBody>
      </p:sp>
    </p:spTree>
    <p:extLst>
      <p:ext uri="{BB962C8B-B14F-4D97-AF65-F5344CB8AC3E}">
        <p14:creationId xmlns:p14="http://schemas.microsoft.com/office/powerpoint/2010/main" val="117864403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97ED1AE-2DAE-53DF-7827-9938DD8B354D}"/>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D8CF5F23-22DA-56B0-3FDE-BE9DA47D9692}"/>
              </a:ext>
            </a:extLst>
          </p:cNvPr>
          <p:cNvSpPr>
            <a:spLocks noGrp="1"/>
          </p:cNvSpPr>
          <p:nvPr>
            <p:ph type="title"/>
          </p:nvPr>
        </p:nvSpPr>
        <p:spPr>
          <a:xfrm>
            <a:off x="259604" y="349944"/>
            <a:ext cx="10774188" cy="503971"/>
          </a:xfrm>
        </p:spPr>
        <p:txBody>
          <a:bodyPr/>
          <a:lstStyle/>
          <a:p>
            <a:pPr defTabSz="914309"/>
            <a:r>
              <a:rPr lang="en-US" sz="3000">
                <a:solidFill>
                  <a:schemeClr val="accent1"/>
                </a:solidFill>
              </a:rPr>
              <a:t>Instructional template: Scaling framework</a:t>
            </a:r>
          </a:p>
        </p:txBody>
      </p:sp>
      <p:sp>
        <p:nvSpPr>
          <p:cNvPr id="2" name="TextBox 1">
            <a:extLst>
              <a:ext uri="{FF2B5EF4-FFF2-40B4-BE49-F238E27FC236}">
                <a16:creationId xmlns:a16="http://schemas.microsoft.com/office/drawing/2014/main" id="{9B8034EA-6F3F-BE20-D8E7-3A83FDCC0B6D}"/>
              </a:ext>
            </a:extLst>
          </p:cNvPr>
          <p:cNvSpPr txBox="1">
            <a:spLocks/>
          </p:cNvSpPr>
          <p:nvPr/>
        </p:nvSpPr>
        <p:spPr>
          <a:xfrm>
            <a:off x="259604" y="853915"/>
            <a:ext cx="11674380" cy="584775"/>
          </a:xfrm>
          <a:prstGeom prst="rect">
            <a:avLst/>
          </a:prstGeom>
          <a:noFill/>
        </p:spPr>
        <p:txBody>
          <a:bodyPr wrap="square">
            <a:spAutoFit/>
          </a:bodyPr>
          <a:lstStyle/>
          <a:p>
            <a:pPr defTabSz="914400">
              <a:defRPr/>
            </a:pPr>
            <a:r>
              <a:rPr lang="en-US" sz="1600">
                <a:solidFill>
                  <a:srgbClr val="494949"/>
                </a:solidFill>
                <a:latin typeface="Exo" pitchFamily="2" charset="0"/>
                <a:ea typeface="+mn-lt"/>
                <a:cs typeface="+mn-lt"/>
              </a:rPr>
              <a:t>Use the table below to structure your training plan, detailing who should be trained, what they need to learn, when sessions occur, and how you’ll measure success.</a:t>
            </a:r>
          </a:p>
        </p:txBody>
      </p:sp>
      <p:graphicFrame>
        <p:nvGraphicFramePr>
          <p:cNvPr id="3" name="Table 2">
            <a:extLst>
              <a:ext uri="{FF2B5EF4-FFF2-40B4-BE49-F238E27FC236}">
                <a16:creationId xmlns:a16="http://schemas.microsoft.com/office/drawing/2014/main" id="{09D0DFB0-C685-9D99-7979-D4549911377C}"/>
              </a:ext>
            </a:extLst>
          </p:cNvPr>
          <p:cNvGraphicFramePr>
            <a:graphicFrameLocks/>
          </p:cNvGraphicFramePr>
          <p:nvPr>
            <p:extLst>
              <p:ext uri="{D42A27DB-BD31-4B8C-83A1-F6EECF244321}">
                <p14:modId xmlns:p14="http://schemas.microsoft.com/office/powerpoint/2010/main" val="2490752276"/>
              </p:ext>
            </p:extLst>
          </p:nvPr>
        </p:nvGraphicFramePr>
        <p:xfrm>
          <a:off x="343141" y="1438690"/>
          <a:ext cx="11507307" cy="5142334"/>
        </p:xfrm>
        <a:graphic>
          <a:graphicData uri="http://schemas.openxmlformats.org/drawingml/2006/table">
            <a:tbl>
              <a:tblPr firstRow="1">
                <a:tableStyleId>{5C22544A-7EE6-4342-B048-85BDC9FD1C3A}</a:tableStyleId>
              </a:tblPr>
              <a:tblGrid>
                <a:gridCol w="491961">
                  <a:extLst>
                    <a:ext uri="{9D8B030D-6E8A-4147-A177-3AD203B41FA5}">
                      <a16:colId xmlns:a16="http://schemas.microsoft.com/office/drawing/2014/main" val="1581958053"/>
                    </a:ext>
                  </a:extLst>
                </a:gridCol>
                <a:gridCol w="1465958">
                  <a:extLst>
                    <a:ext uri="{9D8B030D-6E8A-4147-A177-3AD203B41FA5}">
                      <a16:colId xmlns:a16="http://schemas.microsoft.com/office/drawing/2014/main" val="3221127086"/>
                    </a:ext>
                  </a:extLst>
                </a:gridCol>
                <a:gridCol w="3916576">
                  <a:extLst>
                    <a:ext uri="{9D8B030D-6E8A-4147-A177-3AD203B41FA5}">
                      <a16:colId xmlns:a16="http://schemas.microsoft.com/office/drawing/2014/main" val="1610025414"/>
                    </a:ext>
                  </a:extLst>
                </a:gridCol>
                <a:gridCol w="2781300">
                  <a:extLst>
                    <a:ext uri="{9D8B030D-6E8A-4147-A177-3AD203B41FA5}">
                      <a16:colId xmlns:a16="http://schemas.microsoft.com/office/drawing/2014/main" val="573858552"/>
                    </a:ext>
                  </a:extLst>
                </a:gridCol>
                <a:gridCol w="2851512">
                  <a:extLst>
                    <a:ext uri="{9D8B030D-6E8A-4147-A177-3AD203B41FA5}">
                      <a16:colId xmlns:a16="http://schemas.microsoft.com/office/drawing/2014/main" val="531003624"/>
                    </a:ext>
                  </a:extLst>
                </a:gridCol>
              </a:tblGrid>
              <a:tr h="275694">
                <a:tc>
                  <a:txBody>
                    <a:bodyPr/>
                    <a:lstStyle/>
                    <a:p>
                      <a:pPr algn="ctr" fontAlgn="ctr">
                        <a:buFontTx/>
                      </a:pPr>
                      <a:r>
                        <a:rPr lang="en-US" sz="1100" u="none" strike="noStrike" dirty="0">
                          <a:effectLst/>
                          <a:latin typeface="Montserrat SemiBold" panose="00000700000000000000" pitchFamily="2" charset="0"/>
                          <a:ea typeface="+mn-lt"/>
                          <a:cs typeface="+mn-lt"/>
                        </a:rPr>
                        <a:t>Step</a:t>
                      </a:r>
                      <a:endParaRPr lang="en-US" sz="1100" b="1" i="0" u="none" strike="noStrike" dirty="0">
                        <a:solidFill>
                          <a:srgbClr val="000000"/>
                        </a:solidFill>
                        <a:effectLst/>
                        <a:latin typeface="Montserrat SemiBold" panose="00000700000000000000" pitchFamily="2" charset="0"/>
                        <a:ea typeface="+mn-lt"/>
                        <a:cs typeface="+mn-lt"/>
                      </a:endParaRPr>
                    </a:p>
                  </a:txBody>
                  <a:tcPr marL="6846" marR="6846" marT="6846" marB="0" anchor="ctr"/>
                </a:tc>
                <a:tc>
                  <a:txBody>
                    <a:bodyPr/>
                    <a:lstStyle/>
                    <a:p>
                      <a:pPr algn="ctr" fontAlgn="ctr">
                        <a:buFontTx/>
                      </a:pPr>
                      <a:r>
                        <a:rPr lang="en-US" sz="1100" b="1" i="0" u="none" strike="noStrike">
                          <a:solidFill>
                            <a:schemeClr val="bg1"/>
                          </a:solidFill>
                          <a:effectLst/>
                          <a:latin typeface="Montserrat SemiBold" panose="00000700000000000000" pitchFamily="2" charset="0"/>
                          <a:ea typeface="+mn-lt"/>
                          <a:cs typeface="+mn-lt"/>
                        </a:rPr>
                        <a:t>Scaling Focus</a:t>
                      </a:r>
                    </a:p>
                  </a:txBody>
                  <a:tcPr marL="6846" marR="6846" marT="6846" marB="0" anchor="ctr"/>
                </a:tc>
                <a:tc>
                  <a:txBody>
                    <a:bodyPr/>
                    <a:lstStyle/>
                    <a:p>
                      <a:pPr algn="ctr" fontAlgn="ctr">
                        <a:buFontTx/>
                      </a:pPr>
                      <a:r>
                        <a:rPr lang="en-US" sz="1100" u="none" strike="noStrike">
                          <a:effectLst/>
                          <a:latin typeface="Montserrat SemiBold" panose="00000700000000000000" pitchFamily="2" charset="0"/>
                          <a:ea typeface="+mn-lt"/>
                          <a:cs typeface="+mn-lt"/>
                        </a:rPr>
                        <a:t>Instructions</a:t>
                      </a:r>
                      <a:endParaRPr lang="en-US" sz="1100" b="1" i="0" u="none" strike="noStrike">
                        <a:solidFill>
                          <a:srgbClr val="000000"/>
                        </a:solidFill>
                        <a:effectLst/>
                        <a:latin typeface="Montserrat SemiBold" panose="00000700000000000000" pitchFamily="2" charset="0"/>
                        <a:ea typeface="+mn-lt"/>
                        <a:cs typeface="+mn-lt"/>
                      </a:endParaRPr>
                    </a:p>
                  </a:txBody>
                  <a:tcPr marL="6846" marR="6846" marT="6846" marB="0" anchor="ctr"/>
                </a:tc>
                <a:tc>
                  <a:txBody>
                    <a:bodyPr/>
                    <a:lstStyle/>
                    <a:p>
                      <a:pPr algn="ctr" fontAlgn="ctr">
                        <a:buFontTx/>
                      </a:pPr>
                      <a:r>
                        <a:rPr lang="en-US" sz="1100" u="none" strike="noStrike">
                          <a:effectLst/>
                          <a:latin typeface="Montserrat SemiBold" panose="00000700000000000000" pitchFamily="2" charset="0"/>
                          <a:ea typeface="+mn-lt"/>
                          <a:cs typeface="+mn-lt"/>
                        </a:rPr>
                        <a:t>Required Roles</a:t>
                      </a:r>
                      <a:endParaRPr lang="en-US" sz="1100" b="1" i="0" u="none" strike="noStrike">
                        <a:solidFill>
                          <a:srgbClr val="000000"/>
                        </a:solidFill>
                        <a:effectLst/>
                        <a:latin typeface="Montserrat SemiBold" panose="00000700000000000000" pitchFamily="2" charset="0"/>
                        <a:ea typeface="+mn-lt"/>
                        <a:cs typeface="+mn-lt"/>
                      </a:endParaRPr>
                    </a:p>
                  </a:txBody>
                  <a:tcPr marL="6846" marR="6846" marT="6846" marB="0" anchor="ctr"/>
                </a:tc>
                <a:tc>
                  <a:txBody>
                    <a:bodyPr/>
                    <a:lstStyle/>
                    <a:p>
                      <a:pPr marL="0" algn="ctr" defTabSz="914218" rtl="0" eaLnBrk="1" fontAlgn="ctr" latinLnBrk="0" hangingPunct="1">
                        <a:buFontTx/>
                      </a:pPr>
                      <a:r>
                        <a:rPr lang="en-US" sz="1100" b="1" u="none" strike="noStrike" kern="1200">
                          <a:solidFill>
                            <a:schemeClr val="lt1"/>
                          </a:solidFill>
                          <a:effectLst/>
                          <a:latin typeface="Montserrat SemiBold" panose="00000700000000000000" pitchFamily="2" charset="0"/>
                          <a:ea typeface="+mn-lt"/>
                          <a:cs typeface="+mn-lt"/>
                        </a:rPr>
                        <a:t>Outputs</a:t>
                      </a:r>
                    </a:p>
                  </a:txBody>
                  <a:tcPr marL="6846" marR="6846" marT="6846" marB="0" anchor="ctr"/>
                </a:tc>
                <a:extLst>
                  <a:ext uri="{0D108BD9-81ED-4DB2-BD59-A6C34878D82A}">
                    <a16:rowId xmlns:a16="http://schemas.microsoft.com/office/drawing/2014/main" val="3853553644"/>
                  </a:ext>
                </a:extLst>
              </a:tr>
              <a:tr h="661394">
                <a:tc>
                  <a:txBody>
                    <a:bodyPr/>
                    <a:lstStyle/>
                    <a:p>
                      <a:pPr marL="0" marR="0" algn="ctr" fontAlgn="t">
                        <a:buFontTx/>
                      </a:pPr>
                      <a:r>
                        <a:rPr lang="en-US" sz="900" b="1">
                          <a:solidFill>
                            <a:schemeClr val="bg1"/>
                          </a:solidFill>
                          <a:effectLst/>
                          <a:latin typeface="+mn-lt"/>
                          <a:ea typeface="+mn-lt"/>
                          <a:cs typeface="+mn-lt"/>
                        </a:rPr>
                        <a:t>1</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200" b="1">
                          <a:solidFill>
                            <a:schemeClr val="bg1"/>
                          </a:solidFill>
                          <a:effectLst/>
                          <a:latin typeface="+mn-lt"/>
                          <a:ea typeface="+mn-lt"/>
                          <a:cs typeface="+mn-lt"/>
                        </a:rPr>
                        <a:t>Assess Current Performance &amp; Define Objectives</a:t>
                      </a:r>
                      <a:endParaRPr lang="en-US" sz="12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Review KPIs</a:t>
                      </a:r>
                      <a:r>
                        <a:rPr lang="en-US" sz="1100">
                          <a:effectLst/>
                          <a:latin typeface="+mn-lt"/>
                          <a:ea typeface="+mn-lt"/>
                          <a:cs typeface="+mn-lt"/>
                        </a:rPr>
                        <a:t> (e.g. handle times, user satisfaction) to see if they’re trending toward capacity issues or if usage is increasing rapidly.</a:t>
                      </a:r>
                    </a:p>
                    <a:p>
                      <a:pPr marL="171450" marR="0" indent="-171450" fontAlgn="t">
                        <a:buFont typeface="Arial" panose="020B0604020202020204" pitchFamily="34" charset="0"/>
                        <a:buChar char="•"/>
                      </a:pPr>
                      <a:r>
                        <a:rPr lang="en-US" sz="1100" b="1">
                          <a:effectLst/>
                          <a:latin typeface="+mn-lt"/>
                          <a:ea typeface="+mn-lt"/>
                          <a:cs typeface="+mn-lt"/>
                        </a:rPr>
                        <a:t>Identify Bottlenecks</a:t>
                      </a:r>
                      <a:r>
                        <a:rPr lang="en-US" sz="1100">
                          <a:effectLst/>
                          <a:latin typeface="+mn-lt"/>
                          <a:ea typeface="+mn-lt"/>
                          <a:cs typeface="+mn-lt"/>
                        </a:rPr>
                        <a:t>: Workflow, system capacity, or model performance limitations.</a:t>
                      </a:r>
                    </a:p>
                    <a:p>
                      <a:pPr marL="171450" marR="0" indent="-171450" fontAlgn="t">
                        <a:buFont typeface="Arial" panose="020B0604020202020204" pitchFamily="34" charset="0"/>
                        <a:buChar char="•"/>
                      </a:pPr>
                      <a:r>
                        <a:rPr lang="en-US" sz="1100" b="1">
                          <a:effectLst/>
                          <a:latin typeface="+mn-lt"/>
                          <a:ea typeface="+mn-lt"/>
                          <a:cs typeface="+mn-lt"/>
                        </a:rPr>
                        <a:t>Set Growth Targets</a:t>
                      </a:r>
                      <a:r>
                        <a:rPr lang="en-US" sz="1100">
                          <a:effectLst/>
                          <a:latin typeface="+mn-lt"/>
                          <a:ea typeface="+mn-lt"/>
                          <a:cs typeface="+mn-lt"/>
                        </a:rPr>
                        <a:t> (doubling users, adding new channels).</a:t>
                      </a:r>
                    </a:p>
                  </a:txBody>
                  <a:tcPr marL="50800" marR="50800" marT="50800" marB="50800"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CX Lead</a:t>
                      </a:r>
                      <a:r>
                        <a:rPr lang="en-US" sz="1100" dirty="0">
                          <a:effectLst/>
                          <a:latin typeface="+mn-lt"/>
                          <a:ea typeface="+mn-lt"/>
                          <a:cs typeface="+mn-lt"/>
                        </a:rPr>
                        <a:t>: Evaluates KPI trends and user feedback</a:t>
                      </a:r>
                    </a:p>
                    <a:p>
                      <a:pPr marL="171450" marR="0" indent="-171450" fontAlgn="t">
                        <a:buFont typeface="Arial" panose="020B0604020202020204" pitchFamily="34" charset="0"/>
                        <a:buChar char="•"/>
                      </a:pPr>
                      <a:r>
                        <a:rPr lang="en-US" sz="1100" b="1" dirty="0">
                          <a:effectLst/>
                          <a:latin typeface="+mn-lt"/>
                          <a:ea typeface="+mn-lt"/>
                          <a:cs typeface="+mn-lt"/>
                        </a:rPr>
                        <a:t>IT Specialist</a:t>
                      </a:r>
                      <a:r>
                        <a:rPr lang="en-US" sz="1100" dirty="0">
                          <a:effectLst/>
                          <a:latin typeface="+mn-lt"/>
                          <a:ea typeface="+mn-lt"/>
                          <a:cs typeface="+mn-lt"/>
                        </a:rPr>
                        <a:t>: Analyzes system capacity metrics</a:t>
                      </a:r>
                    </a:p>
                    <a:p>
                      <a:pPr marL="171450" marR="0" indent="-171450" fontAlgn="t">
                        <a:buFont typeface="Arial" panose="020B0604020202020204" pitchFamily="34" charset="0"/>
                        <a:buChar char="•"/>
                      </a:pPr>
                      <a:r>
                        <a:rPr lang="en-US" sz="1100" b="1" dirty="0">
                          <a:effectLst/>
                          <a:latin typeface="+mn-lt"/>
                          <a:ea typeface="+mn-lt"/>
                          <a:cs typeface="+mn-lt"/>
                        </a:rPr>
                        <a:t>AI/ML Engineer</a:t>
                      </a:r>
                      <a:r>
                        <a:rPr lang="en-US" sz="1100" dirty="0">
                          <a:effectLst/>
                          <a:latin typeface="+mn-lt"/>
                          <a:ea typeface="+mn-lt"/>
                          <a:cs typeface="+mn-lt"/>
                        </a:rPr>
                        <a:t>: Checks for model drift or performance gaps</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Scaling Readiness Report</a:t>
                      </a:r>
                      <a:r>
                        <a:rPr lang="en-US" sz="1100">
                          <a:effectLst/>
                          <a:latin typeface="+mn-lt"/>
                          <a:ea typeface="+mn-lt"/>
                          <a:cs typeface="+mn-lt"/>
                        </a:rPr>
                        <a:t> (current performance levels, constraints, growth opportunities)</a:t>
                      </a:r>
                    </a:p>
                    <a:p>
                      <a:pPr marL="171450" marR="0" indent="-171450" fontAlgn="t">
                        <a:buFont typeface="Arial" panose="020B0604020202020204" pitchFamily="34" charset="0"/>
                        <a:buChar char="•"/>
                      </a:pPr>
                      <a:r>
                        <a:rPr lang="en-US" sz="1100" b="1">
                          <a:effectLst/>
                          <a:latin typeface="+mn-lt"/>
                          <a:ea typeface="+mn-lt"/>
                          <a:cs typeface="+mn-lt"/>
                        </a:rPr>
                        <a:t>Scaling Objectives</a:t>
                      </a:r>
                      <a:r>
                        <a:rPr lang="en-US" sz="1100">
                          <a:effectLst/>
                          <a:latin typeface="+mn-lt"/>
                          <a:ea typeface="+mn-lt"/>
                          <a:cs typeface="+mn-lt"/>
                        </a:rPr>
                        <a:t> (goals for user concurrency, new feature rollout, etc.)</a:t>
                      </a:r>
                    </a:p>
                  </a:txBody>
                  <a:tcPr marL="50800" marR="50800" marT="50800" marB="50800" anchor="ctr"/>
                </a:tc>
                <a:extLst>
                  <a:ext uri="{0D108BD9-81ED-4DB2-BD59-A6C34878D82A}">
                    <a16:rowId xmlns:a16="http://schemas.microsoft.com/office/drawing/2014/main" val="3690127680"/>
                  </a:ext>
                </a:extLst>
              </a:tr>
              <a:tr h="610517">
                <a:tc>
                  <a:txBody>
                    <a:bodyPr/>
                    <a:lstStyle/>
                    <a:p>
                      <a:pPr marL="0" marR="0" algn="ctr" fontAlgn="t">
                        <a:buFontTx/>
                      </a:pPr>
                      <a:r>
                        <a:rPr lang="en-US" sz="900" b="1">
                          <a:solidFill>
                            <a:schemeClr val="bg1"/>
                          </a:solidFill>
                          <a:effectLst/>
                          <a:latin typeface="+mn-lt"/>
                          <a:ea typeface="+mn-lt"/>
                          <a:cs typeface="+mn-lt"/>
                        </a:rPr>
                        <a:t>2</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200" b="1">
                          <a:solidFill>
                            <a:schemeClr val="bg1"/>
                          </a:solidFill>
                          <a:effectLst/>
                          <a:latin typeface="+mn-lt"/>
                          <a:ea typeface="+mn-lt"/>
                          <a:cs typeface="+mn-lt"/>
                        </a:rPr>
                        <a:t>Evaluate Infrastructure &amp; Model Requirements</a:t>
                      </a:r>
                      <a:endParaRPr lang="en-US" sz="12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Check Cloud/On‐Premised Options</a:t>
                      </a:r>
                      <a:r>
                        <a:rPr lang="en-US" sz="1100">
                          <a:effectLst/>
                          <a:latin typeface="+mn-lt"/>
                          <a:ea typeface="+mn-lt"/>
                          <a:cs typeface="+mn-lt"/>
                        </a:rPr>
                        <a:t>: Determine if autoscaling is needed or if hardware upgrades are required.</a:t>
                      </a:r>
                    </a:p>
                    <a:p>
                      <a:pPr marL="171450" marR="0" indent="-171450" fontAlgn="t">
                        <a:buFont typeface="Arial" panose="020B0604020202020204" pitchFamily="34" charset="0"/>
                        <a:buChar char="•"/>
                      </a:pPr>
                      <a:r>
                        <a:rPr lang="en-US" sz="1100" b="1">
                          <a:effectLst/>
                          <a:latin typeface="+mn-lt"/>
                          <a:ea typeface="+mn-lt"/>
                          <a:cs typeface="+mn-lt"/>
                        </a:rPr>
                        <a:t>Assess Model Architecture</a:t>
                      </a:r>
                      <a:r>
                        <a:rPr lang="en-US" sz="1100">
                          <a:effectLst/>
                          <a:latin typeface="+mn-lt"/>
                          <a:ea typeface="+mn-lt"/>
                          <a:cs typeface="+mn-lt"/>
                        </a:rPr>
                        <a:t>: Ensure the model can handle new data types (e.g. chat logs, different languages) or increased load.</a:t>
                      </a:r>
                    </a:p>
                  </a:txBody>
                  <a:tcPr marL="50800" marR="50800" marT="50800" marB="50800"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IT/Infrastructure Specialist</a:t>
                      </a:r>
                      <a:r>
                        <a:rPr lang="en-US" sz="1100" dirty="0">
                          <a:effectLst/>
                          <a:latin typeface="+mn-lt"/>
                          <a:ea typeface="+mn-lt"/>
                          <a:cs typeface="+mn-lt"/>
                        </a:rPr>
                        <a:t>: Evaluates tech feasibility</a:t>
                      </a:r>
                    </a:p>
                    <a:p>
                      <a:pPr marL="171450" marR="0" indent="-171450" fontAlgn="t">
                        <a:buFont typeface="Arial" panose="020B0604020202020204" pitchFamily="34" charset="0"/>
                        <a:buChar char="•"/>
                      </a:pPr>
                      <a:r>
                        <a:rPr lang="en-US" sz="1100" b="1" dirty="0">
                          <a:effectLst/>
                          <a:latin typeface="+mn-lt"/>
                          <a:ea typeface="+mn-lt"/>
                          <a:cs typeface="+mn-lt"/>
                        </a:rPr>
                        <a:t>AI/ML Engineer</a:t>
                      </a:r>
                      <a:r>
                        <a:rPr lang="en-US" sz="1100" dirty="0">
                          <a:effectLst/>
                          <a:latin typeface="+mn-lt"/>
                          <a:ea typeface="+mn-lt"/>
                          <a:cs typeface="+mn-lt"/>
                        </a:rPr>
                        <a:t>: Identifies potential model or pipeline changes</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Technical Feasibility Plan</a:t>
                      </a:r>
                      <a:r>
                        <a:rPr lang="en-US" sz="1100">
                          <a:effectLst/>
                          <a:latin typeface="+mn-lt"/>
                          <a:ea typeface="+mn-lt"/>
                          <a:cs typeface="+mn-lt"/>
                        </a:rPr>
                        <a:t> (upgrades needed for infrastructure, data workflows, model architecture)</a:t>
                      </a:r>
                    </a:p>
                    <a:p>
                      <a:pPr marL="171450" marR="0" indent="-171450" fontAlgn="t">
                        <a:buFont typeface="Arial" panose="020B0604020202020204" pitchFamily="34" charset="0"/>
                        <a:buChar char="•"/>
                      </a:pPr>
                      <a:r>
                        <a:rPr lang="en-US" sz="1100" b="1">
                          <a:effectLst/>
                          <a:latin typeface="+mn-lt"/>
                          <a:ea typeface="+mn-lt"/>
                          <a:cs typeface="+mn-lt"/>
                        </a:rPr>
                        <a:t>Resource Requirements</a:t>
                      </a:r>
                      <a:r>
                        <a:rPr lang="en-US" sz="1100">
                          <a:effectLst/>
                          <a:latin typeface="+mn-lt"/>
                          <a:ea typeface="+mn-lt"/>
                          <a:cs typeface="+mn-lt"/>
                        </a:rPr>
                        <a:t> (estimated costs, timeline, needed skill sets)</a:t>
                      </a:r>
                    </a:p>
                  </a:txBody>
                  <a:tcPr marL="50800" marR="50800" marT="50800" marB="50800" anchor="ctr"/>
                </a:tc>
                <a:extLst>
                  <a:ext uri="{0D108BD9-81ED-4DB2-BD59-A6C34878D82A}">
                    <a16:rowId xmlns:a16="http://schemas.microsoft.com/office/drawing/2014/main" val="3399800088"/>
                  </a:ext>
                </a:extLst>
              </a:tr>
              <a:tr h="604636">
                <a:tc>
                  <a:txBody>
                    <a:bodyPr/>
                    <a:lstStyle/>
                    <a:p>
                      <a:pPr marL="0" marR="0" algn="ctr" fontAlgn="t">
                        <a:buFontTx/>
                      </a:pPr>
                      <a:r>
                        <a:rPr lang="en-US" sz="900" b="1">
                          <a:solidFill>
                            <a:schemeClr val="bg1"/>
                          </a:solidFill>
                          <a:effectLst/>
                          <a:latin typeface="+mn-lt"/>
                          <a:ea typeface="+mn-lt"/>
                          <a:cs typeface="+mn-lt"/>
                        </a:rPr>
                        <a:t>3</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200" b="1">
                          <a:solidFill>
                            <a:schemeClr val="bg1"/>
                          </a:solidFill>
                          <a:effectLst/>
                          <a:latin typeface="+mn-lt"/>
                          <a:ea typeface="+mn-lt"/>
                          <a:cs typeface="+mn-lt"/>
                        </a:rPr>
                        <a:t>Plan &amp; Implement the Scaling Strategy</a:t>
                      </a:r>
                      <a:endParaRPr lang="en-US" sz="12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Create a Roadmap</a:t>
                      </a:r>
                      <a:r>
                        <a:rPr lang="en-US" sz="1100">
                          <a:effectLst/>
                          <a:latin typeface="+mn-lt"/>
                          <a:ea typeface="+mn-lt"/>
                          <a:cs typeface="+mn-lt"/>
                        </a:rPr>
                        <a:t>: Outline tasks, milestones, and timelines for expansions (e.g. new channels, 2x concurrency).</a:t>
                      </a:r>
                    </a:p>
                    <a:p>
                      <a:pPr marL="171450" marR="0" indent="-171450" fontAlgn="t">
                        <a:buFont typeface="Arial" panose="020B0604020202020204" pitchFamily="34" charset="0"/>
                        <a:buChar char="•"/>
                      </a:pPr>
                      <a:r>
                        <a:rPr lang="en-US" sz="1100" b="1">
                          <a:effectLst/>
                          <a:latin typeface="+mn-lt"/>
                          <a:ea typeface="+mn-lt"/>
                          <a:cs typeface="+mn-lt"/>
                        </a:rPr>
                        <a:t>Automate Data Pipelines</a:t>
                      </a:r>
                      <a:r>
                        <a:rPr lang="en-US" sz="1100">
                          <a:effectLst/>
                          <a:latin typeface="+mn-lt"/>
                          <a:ea typeface="+mn-lt"/>
                          <a:cs typeface="+mn-lt"/>
                        </a:rPr>
                        <a:t>: If new data sources are introduced, ensure robust ETL/streaming processes.</a:t>
                      </a:r>
                    </a:p>
                    <a:p>
                      <a:pPr marL="171450" marR="0" indent="-171450" fontAlgn="t">
                        <a:buFont typeface="Arial" panose="020B0604020202020204" pitchFamily="34" charset="0"/>
                        <a:buChar char="•"/>
                      </a:pPr>
                      <a:r>
                        <a:rPr lang="en-US" sz="1100" b="1">
                          <a:effectLst/>
                          <a:latin typeface="+mn-lt"/>
                          <a:ea typeface="+mn-lt"/>
                          <a:cs typeface="+mn-lt"/>
                        </a:rPr>
                        <a:t>Assign Owners &amp; Deadlines</a:t>
                      </a:r>
                      <a:r>
                        <a:rPr lang="en-US" sz="1100">
                          <a:effectLst/>
                          <a:latin typeface="+mn-lt"/>
                          <a:ea typeface="+mn-lt"/>
                          <a:cs typeface="+mn-lt"/>
                        </a:rPr>
                        <a:t> for each scaling task.</a:t>
                      </a:r>
                    </a:p>
                  </a:txBody>
                  <a:tcPr marL="50800" marR="50800" marT="50800" marB="50800"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Project Manager</a:t>
                      </a:r>
                      <a:r>
                        <a:rPr lang="en-US" sz="1100" dirty="0">
                          <a:effectLst/>
                          <a:latin typeface="+mn-lt"/>
                          <a:ea typeface="+mn-lt"/>
                          <a:cs typeface="+mn-lt"/>
                        </a:rPr>
                        <a:t>: Drafts roadmap and coordinates tasks</a:t>
                      </a:r>
                    </a:p>
                    <a:p>
                      <a:pPr marL="171450" marR="0" indent="-171450" fontAlgn="t">
                        <a:buFont typeface="Arial" panose="020B0604020202020204" pitchFamily="34" charset="0"/>
                        <a:buChar char="•"/>
                      </a:pPr>
                      <a:r>
                        <a:rPr lang="en-US" sz="1100" b="1" dirty="0">
                          <a:effectLst/>
                          <a:latin typeface="+mn-lt"/>
                          <a:ea typeface="+mn-lt"/>
                          <a:cs typeface="+mn-lt"/>
                        </a:rPr>
                        <a:t>Data/IT Specialist</a:t>
                      </a:r>
                      <a:r>
                        <a:rPr lang="en-US" sz="1100" dirty="0">
                          <a:effectLst/>
                          <a:latin typeface="+mn-lt"/>
                          <a:ea typeface="+mn-lt"/>
                          <a:cs typeface="+mn-lt"/>
                        </a:rPr>
                        <a:t>: Plans data pipeline expansions</a:t>
                      </a:r>
                    </a:p>
                    <a:p>
                      <a:pPr marL="171450" marR="0" indent="-171450" fontAlgn="t">
                        <a:buFont typeface="Arial" panose="020B0604020202020204" pitchFamily="34" charset="0"/>
                        <a:buChar char="•"/>
                      </a:pPr>
                      <a:r>
                        <a:rPr lang="en-US" sz="1100" b="1" dirty="0">
                          <a:effectLst/>
                          <a:latin typeface="+mn-lt"/>
                          <a:ea typeface="+mn-lt"/>
                          <a:cs typeface="+mn-lt"/>
                        </a:rPr>
                        <a:t>AI/ML Engineer</a:t>
                      </a:r>
                      <a:r>
                        <a:rPr lang="en-US" sz="1100" dirty="0">
                          <a:effectLst/>
                          <a:latin typeface="+mn-lt"/>
                          <a:ea typeface="+mn-lt"/>
                          <a:cs typeface="+mn-lt"/>
                        </a:rPr>
                        <a:t>: Updates model ingestion</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Scaling Implementation Roadmap</a:t>
                      </a:r>
                      <a:r>
                        <a:rPr lang="en-US" sz="1100">
                          <a:effectLst/>
                          <a:latin typeface="+mn-lt"/>
                          <a:ea typeface="+mn-lt"/>
                          <a:cs typeface="+mn-lt"/>
                        </a:rPr>
                        <a:t> (tasks, owners, deadlines)</a:t>
                      </a:r>
                    </a:p>
                    <a:p>
                      <a:pPr marL="171450" marR="0" indent="-171450" fontAlgn="t">
                        <a:buFont typeface="Arial" panose="020B0604020202020204" pitchFamily="34" charset="0"/>
                        <a:buChar char="•"/>
                      </a:pPr>
                      <a:r>
                        <a:rPr lang="en-US" sz="1100" b="1">
                          <a:effectLst/>
                          <a:latin typeface="+mn-lt"/>
                          <a:ea typeface="+mn-lt"/>
                          <a:cs typeface="+mn-lt"/>
                        </a:rPr>
                        <a:t>Updated Data Pipelines</a:t>
                      </a:r>
                      <a:r>
                        <a:rPr lang="en-US" sz="1100">
                          <a:effectLst/>
                          <a:latin typeface="+mn-lt"/>
                          <a:ea typeface="+mn-lt"/>
                          <a:cs typeface="+mn-lt"/>
                        </a:rPr>
                        <a:t> (integrating new channels or data volumes)</a:t>
                      </a:r>
                    </a:p>
                  </a:txBody>
                  <a:tcPr marL="50800" marR="50800" marT="50800" marB="50800" anchor="ctr"/>
                </a:tc>
                <a:extLst>
                  <a:ext uri="{0D108BD9-81ED-4DB2-BD59-A6C34878D82A}">
                    <a16:rowId xmlns:a16="http://schemas.microsoft.com/office/drawing/2014/main" val="3772127168"/>
                  </a:ext>
                </a:extLst>
              </a:tr>
              <a:tr h="676384">
                <a:tc>
                  <a:txBody>
                    <a:bodyPr/>
                    <a:lstStyle/>
                    <a:p>
                      <a:pPr marL="0" marR="0" algn="ctr" fontAlgn="t">
                        <a:buFontTx/>
                      </a:pPr>
                      <a:r>
                        <a:rPr lang="en-US" sz="900" b="1">
                          <a:solidFill>
                            <a:schemeClr val="bg1"/>
                          </a:solidFill>
                          <a:effectLst/>
                          <a:latin typeface="+mn-lt"/>
                          <a:ea typeface="+mn-lt"/>
                          <a:cs typeface="+mn-lt"/>
                        </a:rPr>
                        <a:t>4</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200" b="1">
                          <a:solidFill>
                            <a:schemeClr val="bg1"/>
                          </a:solidFill>
                          <a:effectLst/>
                          <a:latin typeface="+mn-lt"/>
                          <a:ea typeface="+mn-lt"/>
                          <a:cs typeface="+mn-lt"/>
                        </a:rPr>
                        <a:t>Pilot &amp; Test the Expanded Solution</a:t>
                      </a:r>
                      <a:endParaRPr lang="en-US" sz="12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Run Load/Stress Tests</a:t>
                      </a:r>
                      <a:r>
                        <a:rPr lang="en-US" sz="1100" dirty="0">
                          <a:effectLst/>
                          <a:latin typeface="+mn-lt"/>
                          <a:ea typeface="+mn-lt"/>
                          <a:cs typeface="+mn-lt"/>
                        </a:rPr>
                        <a:t> simulating higher concurrency or usage from new channels.</a:t>
                      </a:r>
                    </a:p>
                    <a:p>
                      <a:pPr marL="171450" marR="0" indent="-171450" fontAlgn="t">
                        <a:buFont typeface="Arial" panose="020B0604020202020204" pitchFamily="34" charset="0"/>
                        <a:buChar char="•"/>
                      </a:pPr>
                      <a:r>
                        <a:rPr lang="en-US" sz="1100" b="1" dirty="0">
                          <a:effectLst/>
                          <a:latin typeface="+mn-lt"/>
                          <a:ea typeface="+mn-lt"/>
                          <a:cs typeface="+mn-lt"/>
                        </a:rPr>
                        <a:t>Evaluate Model Accuracy</a:t>
                      </a:r>
                      <a:r>
                        <a:rPr lang="en-US" sz="1100" dirty="0">
                          <a:effectLst/>
                          <a:latin typeface="+mn-lt"/>
                          <a:ea typeface="+mn-lt"/>
                          <a:cs typeface="+mn-lt"/>
                        </a:rPr>
                        <a:t> if new data types or languages are introduced.</a:t>
                      </a:r>
                    </a:p>
                    <a:p>
                      <a:pPr marL="171450" marR="0" indent="-171450" fontAlgn="t">
                        <a:buFont typeface="Arial" panose="020B0604020202020204" pitchFamily="34" charset="0"/>
                        <a:buChar char="•"/>
                      </a:pPr>
                      <a:r>
                        <a:rPr lang="en-US" sz="1100" b="1" dirty="0">
                          <a:effectLst/>
                          <a:latin typeface="+mn-lt"/>
                          <a:ea typeface="+mn-lt"/>
                          <a:cs typeface="+mn-lt"/>
                        </a:rPr>
                        <a:t>Collect User Feedback</a:t>
                      </a:r>
                      <a:r>
                        <a:rPr lang="en-US" sz="1100" dirty="0">
                          <a:effectLst/>
                          <a:latin typeface="+mn-lt"/>
                          <a:ea typeface="+mn-lt"/>
                          <a:cs typeface="+mn-lt"/>
                        </a:rPr>
                        <a:t>: If workflows changed, involve a pilot group of end users or agents to confirm usability.</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QA Lead</a:t>
                      </a:r>
                      <a:r>
                        <a:rPr lang="en-US" sz="1100">
                          <a:effectLst/>
                          <a:latin typeface="+mn-lt"/>
                          <a:ea typeface="+mn-lt"/>
                          <a:cs typeface="+mn-lt"/>
                        </a:rPr>
                        <a:t>: Orchestrates performance &amp; functional tests</a:t>
                      </a:r>
                    </a:p>
                    <a:p>
                      <a:pPr marL="171450" marR="0" indent="-171450" fontAlgn="t">
                        <a:buFont typeface="Arial" panose="020B0604020202020204" pitchFamily="34" charset="0"/>
                        <a:buChar char="•"/>
                      </a:pPr>
                      <a:r>
                        <a:rPr lang="en-US" sz="1100" b="1">
                          <a:effectLst/>
                          <a:latin typeface="+mn-lt"/>
                          <a:ea typeface="+mn-lt"/>
                          <a:cs typeface="+mn-lt"/>
                        </a:rPr>
                        <a:t>User Representatives</a:t>
                      </a:r>
                      <a:r>
                        <a:rPr lang="en-US" sz="1100">
                          <a:effectLst/>
                          <a:latin typeface="+mn-lt"/>
                          <a:ea typeface="+mn-lt"/>
                          <a:cs typeface="+mn-lt"/>
                        </a:rPr>
                        <a:t>: Provide feedback on new workflows</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Pilot Test Results</a:t>
                      </a:r>
                      <a:r>
                        <a:rPr lang="en-US" sz="1100">
                          <a:effectLst/>
                          <a:latin typeface="+mn-lt"/>
                          <a:ea typeface="+mn-lt"/>
                          <a:cs typeface="+mn-lt"/>
                        </a:rPr>
                        <a:t> (system stability, model performance at scale, user acceptance)</a:t>
                      </a:r>
                    </a:p>
                    <a:p>
                      <a:pPr marL="171450" marR="0" indent="-171450" fontAlgn="t">
                        <a:buFont typeface="Arial" panose="020B0604020202020204" pitchFamily="34" charset="0"/>
                        <a:buChar char="•"/>
                      </a:pPr>
                      <a:r>
                        <a:rPr lang="en-US" sz="1100" b="1">
                          <a:effectLst/>
                          <a:latin typeface="+mn-lt"/>
                          <a:ea typeface="+mn-lt"/>
                          <a:cs typeface="+mn-lt"/>
                        </a:rPr>
                        <a:t>Refinement Plan</a:t>
                      </a:r>
                      <a:r>
                        <a:rPr lang="en-US" sz="1100">
                          <a:effectLst/>
                          <a:latin typeface="+mn-lt"/>
                          <a:ea typeface="+mn-lt"/>
                          <a:cs typeface="+mn-lt"/>
                        </a:rPr>
                        <a:t> (any fixes or tuning based on pilot feedback)</a:t>
                      </a:r>
                    </a:p>
                  </a:txBody>
                  <a:tcPr marL="50800" marR="50800" marT="50800" marB="50800" anchor="ctr"/>
                </a:tc>
                <a:extLst>
                  <a:ext uri="{0D108BD9-81ED-4DB2-BD59-A6C34878D82A}">
                    <a16:rowId xmlns:a16="http://schemas.microsoft.com/office/drawing/2014/main" val="2799322614"/>
                  </a:ext>
                </a:extLst>
              </a:tr>
              <a:tr h="704507">
                <a:tc>
                  <a:txBody>
                    <a:bodyPr/>
                    <a:lstStyle/>
                    <a:p>
                      <a:pPr marL="0" marR="0" algn="ctr" fontAlgn="t">
                        <a:buFontTx/>
                      </a:pPr>
                      <a:r>
                        <a:rPr lang="en-US" sz="900" b="1">
                          <a:solidFill>
                            <a:schemeClr val="bg1"/>
                          </a:solidFill>
                          <a:effectLst/>
                          <a:latin typeface="+mn-lt"/>
                          <a:ea typeface="+mn-lt"/>
                          <a:cs typeface="+mn-lt"/>
                        </a:rPr>
                        <a:t>5</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200" b="1">
                          <a:solidFill>
                            <a:schemeClr val="bg1"/>
                          </a:solidFill>
                          <a:effectLst/>
                          <a:latin typeface="+mn-lt"/>
                          <a:ea typeface="+mn-lt"/>
                          <a:cs typeface="+mn-lt"/>
                        </a:rPr>
                        <a:t>Full Rollout &amp; Continuous Optimization</a:t>
                      </a:r>
                      <a:endParaRPr lang="en-US" sz="12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Deploy New Capacity/Features</a:t>
                      </a:r>
                      <a:r>
                        <a:rPr lang="en-US" sz="1100" dirty="0">
                          <a:effectLst/>
                          <a:latin typeface="+mn-lt"/>
                          <a:ea typeface="+mn-lt"/>
                          <a:cs typeface="+mn-lt"/>
                        </a:rPr>
                        <a:t> to all intended users.</a:t>
                      </a:r>
                    </a:p>
                    <a:p>
                      <a:pPr marL="171450" marR="0" indent="-171450" fontAlgn="t">
                        <a:buFont typeface="Arial" panose="020B0604020202020204" pitchFamily="34" charset="0"/>
                        <a:buChar char="•"/>
                      </a:pPr>
                      <a:r>
                        <a:rPr lang="en-US" sz="1100" b="1" dirty="0">
                          <a:effectLst/>
                          <a:latin typeface="+mn-lt"/>
                          <a:ea typeface="+mn-lt"/>
                          <a:cs typeface="+mn-lt"/>
                        </a:rPr>
                        <a:t>Communicate Changes</a:t>
                      </a:r>
                      <a:r>
                        <a:rPr lang="en-US" sz="1100" dirty="0">
                          <a:effectLst/>
                          <a:latin typeface="+mn-lt"/>
                          <a:ea typeface="+mn-lt"/>
                          <a:cs typeface="+mn-lt"/>
                        </a:rPr>
                        <a:t> (internal announcements, user guides) so stakeholders understand expanded capabilities.</a:t>
                      </a:r>
                    </a:p>
                    <a:p>
                      <a:pPr marL="171450" marR="0" indent="-171450" fontAlgn="t">
                        <a:buFont typeface="Arial" panose="020B0604020202020204" pitchFamily="34" charset="0"/>
                        <a:buChar char="•"/>
                      </a:pPr>
                      <a:r>
                        <a:rPr lang="en-US" sz="1100" b="1" dirty="0">
                          <a:effectLst/>
                          <a:latin typeface="+mn-lt"/>
                          <a:ea typeface="+mn-lt"/>
                          <a:cs typeface="+mn-lt"/>
                        </a:rPr>
                        <a:t>Regular Audits &amp; Feedback</a:t>
                      </a:r>
                      <a:r>
                        <a:rPr lang="en-US" sz="1100" dirty="0">
                          <a:effectLst/>
                          <a:latin typeface="+mn-lt"/>
                          <a:ea typeface="+mn-lt"/>
                          <a:cs typeface="+mn-lt"/>
                        </a:rPr>
                        <a:t>: Schedule ongoing reviews to spot model drift, performance issues, and further improvement ideas.</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Announces expanded solution and monitors adoption</a:t>
                      </a:r>
                    </a:p>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Monitors logs/model drift</a:t>
                      </a:r>
                    </a:p>
                    <a:p>
                      <a:pPr marL="171450" marR="0" indent="-171450" fontAlgn="t">
                        <a:buFont typeface="Arial" panose="020B0604020202020204" pitchFamily="34" charset="0"/>
                        <a:buChar char="•"/>
                      </a:pPr>
                      <a:r>
                        <a:rPr lang="en-US" sz="1100" b="1">
                          <a:effectLst/>
                          <a:latin typeface="+mn-lt"/>
                          <a:ea typeface="+mn-lt"/>
                          <a:cs typeface="+mn-lt"/>
                        </a:rPr>
                        <a:t>Operations Team</a:t>
                      </a:r>
                      <a:r>
                        <a:rPr lang="en-US" sz="1100">
                          <a:effectLst/>
                          <a:latin typeface="+mn-lt"/>
                          <a:ea typeface="+mn-lt"/>
                          <a:cs typeface="+mn-lt"/>
                        </a:rPr>
                        <a:t>: Maintains solution post-rollout</a:t>
                      </a:r>
                    </a:p>
                  </a:txBody>
                  <a:tcPr marL="50800" marR="50800" marT="50800" marB="50800"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Scaled System Live</a:t>
                      </a:r>
                      <a:r>
                        <a:rPr lang="en-US" sz="1100" dirty="0">
                          <a:effectLst/>
                          <a:latin typeface="+mn-lt"/>
                          <a:ea typeface="+mn-lt"/>
                          <a:cs typeface="+mn-lt"/>
                        </a:rPr>
                        <a:t> (supports higher capacity, additional channels, or new features)</a:t>
                      </a:r>
                    </a:p>
                    <a:p>
                      <a:pPr marL="171450" marR="0" indent="-171450" fontAlgn="t">
                        <a:buFont typeface="Arial" panose="020B0604020202020204" pitchFamily="34" charset="0"/>
                        <a:buChar char="•"/>
                      </a:pPr>
                      <a:r>
                        <a:rPr lang="en-US" sz="1100" b="1" dirty="0">
                          <a:effectLst/>
                          <a:latin typeface="+mn-lt"/>
                          <a:ea typeface="+mn-lt"/>
                          <a:cs typeface="+mn-lt"/>
                        </a:rPr>
                        <a:t>Maintenance SOP</a:t>
                      </a:r>
                      <a:r>
                        <a:rPr lang="en-US" sz="1100" dirty="0">
                          <a:effectLst/>
                          <a:latin typeface="+mn-lt"/>
                          <a:ea typeface="+mn-lt"/>
                          <a:cs typeface="+mn-lt"/>
                        </a:rPr>
                        <a:t> (frequency of performance checks, model retraining schedule)</a:t>
                      </a:r>
                    </a:p>
                    <a:p>
                      <a:pPr marL="171450" marR="0" indent="-171450" fontAlgn="t">
                        <a:buFont typeface="Arial" panose="020B0604020202020204" pitchFamily="34" charset="0"/>
                        <a:buChar char="•"/>
                      </a:pPr>
                      <a:r>
                        <a:rPr lang="en-US" sz="1100" b="1" dirty="0">
                          <a:effectLst/>
                          <a:latin typeface="+mn-lt"/>
                          <a:ea typeface="+mn-lt"/>
                          <a:cs typeface="+mn-lt"/>
                        </a:rPr>
                        <a:t>Enhancement Backlog</a:t>
                      </a:r>
                      <a:r>
                        <a:rPr lang="en-US" sz="1100" dirty="0">
                          <a:effectLst/>
                          <a:latin typeface="+mn-lt"/>
                          <a:ea typeface="+mn-lt"/>
                          <a:cs typeface="+mn-lt"/>
                        </a:rPr>
                        <a:t> (future expansion ideas)</a:t>
                      </a:r>
                    </a:p>
                  </a:txBody>
                  <a:tcPr marL="50800" marR="50800" marT="50800" marB="50800" anchor="ctr"/>
                </a:tc>
                <a:extLst>
                  <a:ext uri="{0D108BD9-81ED-4DB2-BD59-A6C34878D82A}">
                    <a16:rowId xmlns:a16="http://schemas.microsoft.com/office/drawing/2014/main" val="3993307107"/>
                  </a:ext>
                </a:extLst>
              </a:tr>
            </a:tbl>
          </a:graphicData>
        </a:graphic>
      </p:graphicFrame>
    </p:spTree>
    <p:extLst>
      <p:ext uri="{BB962C8B-B14F-4D97-AF65-F5344CB8AC3E}">
        <p14:creationId xmlns:p14="http://schemas.microsoft.com/office/powerpoint/2010/main" val="288915546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0004D-E424-6E43-8A53-B9E26CB7EE7C}"/>
            </a:ext>
          </a:extLst>
        </p:cNvPr>
        <p:cNvGrpSpPr/>
        <p:nvPr/>
      </p:nvGrpSpPr>
      <p:grpSpPr>
        <a:xfrm>
          <a:off x="0" y="0"/>
          <a:ext cx="0" cy="0"/>
          <a:chOff x="0" y="0"/>
          <a:chExt cx="0" cy="0"/>
        </a:xfrm>
      </p:grpSpPr>
      <p:pic>
        <p:nvPicPr>
          <p:cNvPr id="5" name="Graphic 4" descr="Checkbox Checked with solid fill">
            <a:extLst>
              <a:ext uri="{FF2B5EF4-FFF2-40B4-BE49-F238E27FC236}">
                <a16:creationId xmlns:a16="http://schemas.microsoft.com/office/drawing/2014/main" id="{D933D72D-0733-6331-E3F2-F288962CCD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5668" y="51866"/>
            <a:ext cx="642486" cy="642486"/>
          </a:xfrm>
          <a:prstGeom prst="rect">
            <a:avLst/>
          </a:prstGeom>
        </p:spPr>
      </p:pic>
      <p:sp>
        <p:nvSpPr>
          <p:cNvPr id="4" name="Title 2">
            <a:extLst>
              <a:ext uri="{FF2B5EF4-FFF2-40B4-BE49-F238E27FC236}">
                <a16:creationId xmlns:a16="http://schemas.microsoft.com/office/drawing/2014/main" id="{F74E2E6F-F9DE-5D5C-D6A0-7D4DAB5C5047}"/>
              </a:ext>
            </a:extLst>
          </p:cNvPr>
          <p:cNvSpPr>
            <a:spLocks noGrp="1"/>
          </p:cNvSpPr>
          <p:nvPr>
            <p:ph type="title"/>
          </p:nvPr>
        </p:nvSpPr>
        <p:spPr>
          <a:xfrm>
            <a:off x="259604" y="222562"/>
            <a:ext cx="10774188" cy="503971"/>
          </a:xfrm>
        </p:spPr>
        <p:txBody>
          <a:bodyPr/>
          <a:lstStyle/>
          <a:p>
            <a:pPr defTabSz="914309"/>
            <a:r>
              <a:rPr lang="en-US" sz="3000">
                <a:solidFill>
                  <a:schemeClr val="accent1"/>
                </a:solidFill>
              </a:rPr>
              <a:t>Completed example: Agent Assist</a:t>
            </a:r>
          </a:p>
        </p:txBody>
      </p:sp>
      <p:sp>
        <p:nvSpPr>
          <p:cNvPr id="2" name="TextBox 1">
            <a:extLst>
              <a:ext uri="{FF2B5EF4-FFF2-40B4-BE49-F238E27FC236}">
                <a16:creationId xmlns:a16="http://schemas.microsoft.com/office/drawing/2014/main" id="{539D1B4F-04C5-E0E9-C159-73FDE57DC8A3}"/>
              </a:ext>
            </a:extLst>
          </p:cNvPr>
          <p:cNvSpPr txBox="1">
            <a:spLocks/>
          </p:cNvSpPr>
          <p:nvPr/>
        </p:nvSpPr>
        <p:spPr>
          <a:xfrm>
            <a:off x="259604" y="702836"/>
            <a:ext cx="11674380" cy="338554"/>
          </a:xfrm>
          <a:prstGeom prst="rect">
            <a:avLst/>
          </a:prstGeom>
          <a:noFill/>
        </p:spPr>
        <p:txBody>
          <a:bodyPr wrap="square">
            <a:spAutoFit/>
          </a:bodyPr>
          <a:lstStyle/>
          <a:p>
            <a:pPr defTabSz="914400">
              <a:defRPr/>
            </a:pPr>
            <a:r>
              <a:rPr lang="en-US" sz="1600">
                <a:solidFill>
                  <a:srgbClr val="494949"/>
                </a:solidFill>
                <a:latin typeface="Exo" pitchFamily="2" charset="0"/>
                <a:ea typeface="+mn-lt"/>
                <a:cs typeface="+mn-lt"/>
              </a:rPr>
              <a:t>Here’s how you might fill out the template for an </a:t>
            </a:r>
            <a:r>
              <a:rPr lang="en-US" sz="1600" b="1">
                <a:solidFill>
                  <a:srgbClr val="494949"/>
                </a:solidFill>
                <a:latin typeface="Exo" pitchFamily="2" charset="0"/>
                <a:ea typeface="+mn-lt"/>
                <a:cs typeface="+mn-lt"/>
              </a:rPr>
              <a:t>Agent Assist</a:t>
            </a:r>
            <a:r>
              <a:rPr lang="en-US" sz="1600">
                <a:solidFill>
                  <a:srgbClr val="494949"/>
                </a:solidFill>
                <a:latin typeface="Exo" pitchFamily="2" charset="0"/>
                <a:ea typeface="+mn-lt"/>
                <a:cs typeface="+mn-lt"/>
              </a:rPr>
              <a:t> scenario focusing on </a:t>
            </a:r>
            <a:r>
              <a:rPr lang="en-US" sz="1600" b="1">
                <a:solidFill>
                  <a:srgbClr val="494949"/>
                </a:solidFill>
                <a:latin typeface="Exo" pitchFamily="2" charset="0"/>
                <a:ea typeface="+mn-lt"/>
                <a:cs typeface="+mn-lt"/>
              </a:rPr>
              <a:t>real-time</a:t>
            </a:r>
            <a:r>
              <a:rPr lang="en-US" sz="1600">
                <a:solidFill>
                  <a:srgbClr val="494949"/>
                </a:solidFill>
                <a:latin typeface="Exo" pitchFamily="2" charset="0"/>
                <a:ea typeface="+mn-lt"/>
                <a:cs typeface="+mn-lt"/>
              </a:rPr>
              <a:t> call support.</a:t>
            </a:r>
          </a:p>
        </p:txBody>
      </p:sp>
      <p:graphicFrame>
        <p:nvGraphicFramePr>
          <p:cNvPr id="3" name="Table 2">
            <a:extLst>
              <a:ext uri="{FF2B5EF4-FFF2-40B4-BE49-F238E27FC236}">
                <a16:creationId xmlns:a16="http://schemas.microsoft.com/office/drawing/2014/main" id="{276EE7E0-6D0F-E4B8-5641-F255AB861FFB}"/>
              </a:ext>
            </a:extLst>
          </p:cNvPr>
          <p:cNvGraphicFramePr>
            <a:graphicFrameLocks/>
          </p:cNvGraphicFramePr>
          <p:nvPr>
            <p:extLst>
              <p:ext uri="{D42A27DB-BD31-4B8C-83A1-F6EECF244321}">
                <p14:modId xmlns:p14="http://schemas.microsoft.com/office/powerpoint/2010/main" val="128855182"/>
              </p:ext>
            </p:extLst>
          </p:nvPr>
        </p:nvGraphicFramePr>
        <p:xfrm>
          <a:off x="259605" y="1206807"/>
          <a:ext cx="11507307" cy="4974624"/>
        </p:xfrm>
        <a:graphic>
          <a:graphicData uri="http://schemas.openxmlformats.org/drawingml/2006/table">
            <a:tbl>
              <a:tblPr firstRow="1">
                <a:tableStyleId>{5C22544A-7EE6-4342-B048-85BDC9FD1C3A}</a:tableStyleId>
              </a:tblPr>
              <a:tblGrid>
                <a:gridCol w="491961">
                  <a:extLst>
                    <a:ext uri="{9D8B030D-6E8A-4147-A177-3AD203B41FA5}">
                      <a16:colId xmlns:a16="http://schemas.microsoft.com/office/drawing/2014/main" val="1581958053"/>
                    </a:ext>
                  </a:extLst>
                </a:gridCol>
                <a:gridCol w="1465958">
                  <a:extLst>
                    <a:ext uri="{9D8B030D-6E8A-4147-A177-3AD203B41FA5}">
                      <a16:colId xmlns:a16="http://schemas.microsoft.com/office/drawing/2014/main" val="3221127086"/>
                    </a:ext>
                  </a:extLst>
                </a:gridCol>
                <a:gridCol w="4229791">
                  <a:extLst>
                    <a:ext uri="{9D8B030D-6E8A-4147-A177-3AD203B41FA5}">
                      <a16:colId xmlns:a16="http://schemas.microsoft.com/office/drawing/2014/main" val="1610025414"/>
                    </a:ext>
                  </a:extLst>
                </a:gridCol>
                <a:gridCol w="2779776">
                  <a:extLst>
                    <a:ext uri="{9D8B030D-6E8A-4147-A177-3AD203B41FA5}">
                      <a16:colId xmlns:a16="http://schemas.microsoft.com/office/drawing/2014/main" val="573858552"/>
                    </a:ext>
                  </a:extLst>
                </a:gridCol>
                <a:gridCol w="2539821">
                  <a:extLst>
                    <a:ext uri="{9D8B030D-6E8A-4147-A177-3AD203B41FA5}">
                      <a16:colId xmlns:a16="http://schemas.microsoft.com/office/drawing/2014/main" val="531003624"/>
                    </a:ext>
                  </a:extLst>
                </a:gridCol>
              </a:tblGrid>
              <a:tr h="275694">
                <a:tc>
                  <a:txBody>
                    <a:bodyPr/>
                    <a:lstStyle/>
                    <a:p>
                      <a:pPr algn="ctr" fontAlgn="ctr">
                        <a:buFontTx/>
                      </a:pPr>
                      <a:r>
                        <a:rPr lang="en-US" sz="1100" u="none" strike="noStrike" dirty="0">
                          <a:effectLst/>
                          <a:latin typeface="Montserrat SemiBold" panose="00000700000000000000" pitchFamily="2" charset="0"/>
                          <a:ea typeface="+mn-lt"/>
                          <a:cs typeface="+mn-lt"/>
                        </a:rPr>
                        <a:t>Step</a:t>
                      </a:r>
                      <a:endParaRPr lang="en-US" sz="1100" b="1" i="0" u="none" strike="noStrike" dirty="0">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solidFill>
                            <a:schemeClr val="bg1"/>
                          </a:solidFill>
                          <a:effectLst/>
                          <a:latin typeface="Montserrat SemiBold" panose="00000700000000000000" pitchFamily="2" charset="0"/>
                          <a:ea typeface="+mn-lt"/>
                          <a:cs typeface="+mn-lt"/>
                        </a:rPr>
                        <a:t>Scaling Focus</a:t>
                      </a:r>
                      <a:endParaRPr lang="en-US" sz="1100" b="1" i="0" u="none" strike="noStrike">
                        <a:solidFill>
                          <a:schemeClr val="bg1"/>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Instructions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Required Roles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marL="0" algn="ctr" defTabSz="914218" rtl="0" eaLnBrk="1" fontAlgn="ctr" latinLnBrk="0" hangingPunct="1">
                        <a:buFontTx/>
                      </a:pPr>
                      <a:r>
                        <a:rPr lang="en-US" sz="1100" b="1" u="none" strike="noStrike" kern="1200">
                          <a:solidFill>
                            <a:schemeClr val="lt1"/>
                          </a:solidFill>
                          <a:effectLst/>
                          <a:latin typeface="Montserrat SemiBold" panose="00000700000000000000" pitchFamily="2" charset="0"/>
                          <a:ea typeface="+mn-lt"/>
                          <a:cs typeface="+mn-lt"/>
                        </a:rPr>
                        <a:t>Outputs</a:t>
                      </a:r>
                    </a:p>
                  </a:txBody>
                  <a:tcPr marL="6845" marR="6845" marT="6845" marB="0" anchor="ctr">
                    <a:solidFill>
                      <a:schemeClr val="accent4">
                        <a:lumMod val="75000"/>
                      </a:schemeClr>
                    </a:solidFill>
                  </a:tcPr>
                </a:tc>
                <a:extLst>
                  <a:ext uri="{0D108BD9-81ED-4DB2-BD59-A6C34878D82A}">
                    <a16:rowId xmlns:a16="http://schemas.microsoft.com/office/drawing/2014/main" val="3853553644"/>
                  </a:ext>
                </a:extLst>
              </a:tr>
              <a:tr h="661394">
                <a:tc>
                  <a:txBody>
                    <a:bodyPr/>
                    <a:lstStyle/>
                    <a:p>
                      <a:pPr marL="0" marR="0" algn="ctr" fontAlgn="t">
                        <a:buFontTx/>
                      </a:pPr>
                      <a:r>
                        <a:rPr lang="en-US" sz="900" b="1">
                          <a:solidFill>
                            <a:schemeClr val="bg1"/>
                          </a:solidFill>
                          <a:effectLst/>
                          <a:latin typeface="+mn-lt"/>
                          <a:ea typeface="+mn-lt"/>
                          <a:cs typeface="+mn-lt"/>
                        </a:rPr>
                        <a:t>1</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Assess Current Performance &amp; Define Objectives</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a:effectLst/>
                          <a:latin typeface="+mn-lt"/>
                          <a:ea typeface="+mn-lt"/>
                          <a:cs typeface="+mn-lt"/>
                        </a:rPr>
                        <a:t>Review KPI data (handle times, concurrency peaks, user satisfaction) 3 months after initial launch</a:t>
                      </a:r>
                    </a:p>
                    <a:p>
                      <a:pPr marL="171450" marR="0" indent="-171450" fontAlgn="t">
                        <a:buFont typeface="Arial" panose="020B0604020202020204" pitchFamily="34" charset="0"/>
                        <a:buChar char="•"/>
                      </a:pPr>
                      <a:r>
                        <a:rPr lang="en-US" sz="1100">
                          <a:effectLst/>
                          <a:latin typeface="+mn-lt"/>
                          <a:ea typeface="+mn-lt"/>
                          <a:cs typeface="+mn-lt"/>
                        </a:rPr>
                        <a:t>Identify that wait times are climbing again with increased call volume</a:t>
                      </a:r>
                    </a:p>
                    <a:p>
                      <a:pPr marL="171450" marR="0" indent="-171450" fontAlgn="t">
                        <a:buFont typeface="Arial" panose="020B0604020202020204" pitchFamily="34" charset="0"/>
                        <a:buChar char="•"/>
                      </a:pPr>
                      <a:r>
                        <a:rPr lang="en-US" sz="1100">
                          <a:effectLst/>
                          <a:latin typeface="+mn-lt"/>
                          <a:ea typeface="+mn-lt"/>
                          <a:cs typeface="+mn-lt"/>
                        </a:rPr>
                        <a:t>Set goal to </a:t>
                      </a:r>
                      <a:r>
                        <a:rPr lang="en-US" sz="1100" b="1">
                          <a:effectLst/>
                          <a:latin typeface="+mn-lt"/>
                          <a:ea typeface="+mn-lt"/>
                          <a:cs typeface="+mn-lt"/>
                        </a:rPr>
                        <a:t>double agent capacity</a:t>
                      </a:r>
                      <a:r>
                        <a:rPr lang="en-US" sz="1100">
                          <a:effectLst/>
                          <a:latin typeface="+mn-lt"/>
                          <a:ea typeface="+mn-lt"/>
                          <a:cs typeface="+mn-lt"/>
                        </a:rPr>
                        <a:t> (from 200 to 400) plus </a:t>
                      </a:r>
                      <a:r>
                        <a:rPr lang="en-US" sz="1100" b="1">
                          <a:effectLst/>
                          <a:latin typeface="+mn-lt"/>
                          <a:ea typeface="+mn-lt"/>
                          <a:cs typeface="+mn-lt"/>
                        </a:rPr>
                        <a:t>add chat channel</a:t>
                      </a:r>
                      <a:endParaRPr lang="en-US" sz="1100">
                        <a:effectLst/>
                        <a:latin typeface="+mn-lt"/>
                        <a:ea typeface="+mn-lt"/>
                        <a:cs typeface="+mn-lt"/>
                      </a:endParaRP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Gathers KPI data</a:t>
                      </a:r>
                    </a:p>
                    <a:p>
                      <a:pPr marL="171450" marR="0" indent="-171450" fontAlgn="t">
                        <a:buFont typeface="Arial" panose="020B0604020202020204" pitchFamily="34" charset="0"/>
                        <a:buChar char="•"/>
                      </a:pPr>
                      <a:r>
                        <a:rPr lang="en-US" sz="1100" b="1">
                          <a:effectLst/>
                          <a:latin typeface="+mn-lt"/>
                          <a:ea typeface="+mn-lt"/>
                          <a:cs typeface="+mn-lt"/>
                        </a:rPr>
                        <a:t>IT Specialist</a:t>
                      </a:r>
                      <a:r>
                        <a:rPr lang="en-US" sz="1100">
                          <a:effectLst/>
                          <a:latin typeface="+mn-lt"/>
                          <a:ea typeface="+mn-lt"/>
                          <a:cs typeface="+mn-lt"/>
                        </a:rPr>
                        <a:t>: Analyzes concurrency logs</a:t>
                      </a:r>
                    </a:p>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Checks for model drift</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Scaling Readiness Report</a:t>
                      </a:r>
                      <a:r>
                        <a:rPr lang="en-US" sz="1100">
                          <a:effectLst/>
                          <a:latin typeface="+mn-lt"/>
                          <a:ea typeface="+mn-lt"/>
                          <a:cs typeface="+mn-lt"/>
                        </a:rPr>
                        <a:t> (noting concurrency spikes, emerging claim types)</a:t>
                      </a:r>
                    </a:p>
                    <a:p>
                      <a:pPr marL="171450" marR="0" indent="-171450" fontAlgn="t">
                        <a:buFont typeface="Arial" panose="020B0604020202020204" pitchFamily="34" charset="0"/>
                        <a:buChar char="•"/>
                      </a:pPr>
                      <a:r>
                        <a:rPr lang="en-US" sz="1100" b="1">
                          <a:effectLst/>
                          <a:latin typeface="+mn-lt"/>
                          <a:ea typeface="+mn-lt"/>
                          <a:cs typeface="+mn-lt"/>
                        </a:rPr>
                        <a:t>Scaling Objectives</a:t>
                      </a:r>
                      <a:r>
                        <a:rPr lang="en-US" sz="1100">
                          <a:effectLst/>
                          <a:latin typeface="+mn-lt"/>
                          <a:ea typeface="+mn-lt"/>
                          <a:cs typeface="+mn-lt"/>
                        </a:rPr>
                        <a:t> (Phase 1: handle more agents; Phase 2: add chat interactions)</a:t>
                      </a:r>
                    </a:p>
                  </a:txBody>
                  <a:tcPr marL="50793" marR="50793" marT="50793" marB="50793" anchor="ctr"/>
                </a:tc>
                <a:extLst>
                  <a:ext uri="{0D108BD9-81ED-4DB2-BD59-A6C34878D82A}">
                    <a16:rowId xmlns:a16="http://schemas.microsoft.com/office/drawing/2014/main" val="3690127680"/>
                  </a:ext>
                </a:extLst>
              </a:tr>
              <a:tr h="610517">
                <a:tc>
                  <a:txBody>
                    <a:bodyPr/>
                    <a:lstStyle/>
                    <a:p>
                      <a:pPr marL="0" marR="0" algn="ctr" fontAlgn="t">
                        <a:buFontTx/>
                      </a:pPr>
                      <a:r>
                        <a:rPr lang="en-US" sz="900" b="1">
                          <a:solidFill>
                            <a:schemeClr val="bg1"/>
                          </a:solidFill>
                          <a:effectLst/>
                          <a:latin typeface="+mn-lt"/>
                          <a:ea typeface="+mn-lt"/>
                          <a:cs typeface="+mn-lt"/>
                        </a:rPr>
                        <a:t>2</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Evaluate Infrastructure &amp; Model Requirements</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a:effectLst/>
                          <a:latin typeface="+mn-lt"/>
                          <a:ea typeface="+mn-lt"/>
                          <a:cs typeface="+mn-lt"/>
                        </a:rPr>
                        <a:t>Check if existing cloud </a:t>
                      </a:r>
                      <a:r>
                        <a:rPr lang="en-US" sz="1100" err="1">
                          <a:effectLst/>
                          <a:latin typeface="+mn-lt"/>
                          <a:ea typeface="+mn-lt"/>
                          <a:cs typeface="+mn-lt"/>
                        </a:rPr>
                        <a:t>VMs</a:t>
                      </a:r>
                      <a:r>
                        <a:rPr lang="en-US" sz="1100">
                          <a:effectLst/>
                          <a:latin typeface="+mn-lt"/>
                          <a:ea typeface="+mn-lt"/>
                          <a:cs typeface="+mn-lt"/>
                        </a:rPr>
                        <a:t> can support 2x concurrency (enable autoscaling if needed)</a:t>
                      </a:r>
                    </a:p>
                    <a:p>
                      <a:pPr marL="171450" marR="0" indent="-171450" fontAlgn="t">
                        <a:buFont typeface="Arial" panose="020B0604020202020204" pitchFamily="34" charset="0"/>
                        <a:buChar char="•"/>
                      </a:pPr>
                      <a:r>
                        <a:rPr lang="en-US" sz="1100">
                          <a:effectLst/>
                          <a:latin typeface="+mn-lt"/>
                          <a:ea typeface="+mn-lt"/>
                          <a:cs typeface="+mn-lt"/>
                        </a:rPr>
                        <a:t>Review model’s training data; chat interactions differ from voice transcripts, so more data collection or adaptation may be required</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IT/Infrastructure Specialist</a:t>
                      </a:r>
                      <a:r>
                        <a:rPr lang="en-US" sz="1100">
                          <a:effectLst/>
                          <a:latin typeface="+mn-lt"/>
                          <a:ea typeface="+mn-lt"/>
                          <a:cs typeface="+mn-lt"/>
                        </a:rPr>
                        <a:t>: Validates autoscaling feasibility</a:t>
                      </a:r>
                    </a:p>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Advises on chat-based model updates</a:t>
                      </a:r>
                    </a:p>
                  </a:txBody>
                  <a:tcPr marL="50793" marR="50793" marT="50793" marB="50793"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Technical Feasibility Plan</a:t>
                      </a:r>
                      <a:r>
                        <a:rPr lang="en-US" sz="1100" dirty="0">
                          <a:effectLst/>
                          <a:latin typeface="+mn-lt"/>
                          <a:ea typeface="+mn-lt"/>
                          <a:cs typeface="+mn-lt"/>
                        </a:rPr>
                        <a:t> (upgraded auto-scaling tier, collecting chat transcripts for model training)</a:t>
                      </a:r>
                    </a:p>
                  </a:txBody>
                  <a:tcPr marL="50793" marR="50793" marT="50793" marB="50793" anchor="ctr"/>
                </a:tc>
                <a:extLst>
                  <a:ext uri="{0D108BD9-81ED-4DB2-BD59-A6C34878D82A}">
                    <a16:rowId xmlns:a16="http://schemas.microsoft.com/office/drawing/2014/main" val="3399800088"/>
                  </a:ext>
                </a:extLst>
              </a:tr>
              <a:tr h="604636">
                <a:tc>
                  <a:txBody>
                    <a:bodyPr/>
                    <a:lstStyle/>
                    <a:p>
                      <a:pPr marL="0" marR="0" algn="ctr" fontAlgn="t">
                        <a:buFontTx/>
                      </a:pPr>
                      <a:r>
                        <a:rPr lang="en-US" sz="900" b="1">
                          <a:solidFill>
                            <a:schemeClr val="bg1"/>
                          </a:solidFill>
                          <a:effectLst/>
                          <a:latin typeface="+mn-lt"/>
                          <a:ea typeface="+mn-lt"/>
                          <a:cs typeface="+mn-lt"/>
                        </a:rPr>
                        <a:t>3</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Plan &amp; Implement the Scaling Strategy</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Infrastructure Upgrade</a:t>
                      </a:r>
                      <a:r>
                        <a:rPr lang="en-US" sz="1100">
                          <a:effectLst/>
                          <a:latin typeface="+mn-lt"/>
                          <a:ea typeface="+mn-lt"/>
                          <a:cs typeface="+mn-lt"/>
                        </a:rPr>
                        <a:t>: Configure autoscaling for up to 400 agents</a:t>
                      </a:r>
                    </a:p>
                    <a:p>
                      <a:pPr marL="171450" marR="0" indent="-171450" fontAlgn="t">
                        <a:buFont typeface="Arial" panose="020B0604020202020204" pitchFamily="34" charset="0"/>
                        <a:buChar char="•"/>
                      </a:pPr>
                      <a:r>
                        <a:rPr lang="en-US" sz="1100" b="1">
                          <a:effectLst/>
                          <a:latin typeface="+mn-lt"/>
                          <a:ea typeface="+mn-lt"/>
                          <a:cs typeface="+mn-lt"/>
                        </a:rPr>
                        <a:t>Data Pipeline</a:t>
                      </a:r>
                      <a:r>
                        <a:rPr lang="en-US" sz="1100">
                          <a:effectLst/>
                          <a:latin typeface="+mn-lt"/>
                          <a:ea typeface="+mn-lt"/>
                          <a:cs typeface="+mn-lt"/>
                        </a:rPr>
                        <a:t>: Add real-time ingestion of chat logs in addition to call transcripts</a:t>
                      </a:r>
                    </a:p>
                    <a:p>
                      <a:pPr marL="171450" marR="0" indent="-171450" fontAlgn="t">
                        <a:buFont typeface="Arial" panose="020B0604020202020204" pitchFamily="34" charset="0"/>
                        <a:buChar char="•"/>
                      </a:pPr>
                      <a:r>
                        <a:rPr lang="en-US" sz="1100" b="1">
                          <a:effectLst/>
                          <a:latin typeface="+mn-lt"/>
                          <a:ea typeface="+mn-lt"/>
                          <a:cs typeface="+mn-lt"/>
                        </a:rPr>
                        <a:t>Roadmap</a:t>
                      </a:r>
                      <a:r>
                        <a:rPr lang="en-US" sz="1100">
                          <a:effectLst/>
                          <a:latin typeface="+mn-lt"/>
                          <a:ea typeface="+mn-lt"/>
                          <a:cs typeface="+mn-lt"/>
                        </a:rPr>
                        <a:t>: Concurrency in Q2, chat in Q3</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Drafts scaling roadmap (tasks, timelines)</a:t>
                      </a:r>
                    </a:p>
                    <a:p>
                      <a:pPr marL="171450" marR="0" indent="-171450" fontAlgn="t">
                        <a:buFont typeface="Arial" panose="020B0604020202020204" pitchFamily="34" charset="0"/>
                        <a:buChar char="•"/>
                      </a:pPr>
                      <a:r>
                        <a:rPr lang="en-US" sz="1100" b="1">
                          <a:effectLst/>
                          <a:latin typeface="+mn-lt"/>
                          <a:ea typeface="+mn-lt"/>
                          <a:cs typeface="+mn-lt"/>
                        </a:rPr>
                        <a:t>Data/IT Specialist</a:t>
                      </a:r>
                      <a:r>
                        <a:rPr lang="en-US" sz="1100">
                          <a:effectLst/>
                          <a:latin typeface="+mn-lt"/>
                          <a:ea typeface="+mn-lt"/>
                          <a:cs typeface="+mn-lt"/>
                        </a:rPr>
                        <a:t>: Sets up chat data pipeline</a:t>
                      </a:r>
                    </a:p>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Updates ingestion flows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Scaling Implementation Roadmap</a:t>
                      </a:r>
                      <a:r>
                        <a:rPr lang="en-US" sz="1100">
                          <a:effectLst/>
                          <a:latin typeface="+mn-lt"/>
                          <a:ea typeface="+mn-lt"/>
                          <a:cs typeface="+mn-lt"/>
                        </a:rPr>
                        <a:t> (milestones for concurrency expansion, chat feature launch)</a:t>
                      </a:r>
                    </a:p>
                    <a:p>
                      <a:pPr marL="171450" marR="0" indent="-171450" fontAlgn="t">
                        <a:buFont typeface="Arial" panose="020B0604020202020204" pitchFamily="34" charset="0"/>
                        <a:buChar char="•"/>
                      </a:pPr>
                      <a:r>
                        <a:rPr lang="en-US" sz="1100" b="1">
                          <a:effectLst/>
                          <a:latin typeface="+mn-lt"/>
                          <a:ea typeface="+mn-lt"/>
                          <a:cs typeface="+mn-lt"/>
                        </a:rPr>
                        <a:t>Updated Data Pipelines</a:t>
                      </a:r>
                      <a:r>
                        <a:rPr lang="en-US" sz="1100">
                          <a:effectLst/>
                          <a:latin typeface="+mn-lt"/>
                          <a:ea typeface="+mn-lt"/>
                          <a:cs typeface="+mn-lt"/>
                        </a:rPr>
                        <a:t> (handling both voice and chat streams)</a:t>
                      </a:r>
                    </a:p>
                  </a:txBody>
                  <a:tcPr marL="50793" marR="50793" marT="50793" marB="50793" anchor="ctr"/>
                </a:tc>
                <a:extLst>
                  <a:ext uri="{0D108BD9-81ED-4DB2-BD59-A6C34878D82A}">
                    <a16:rowId xmlns:a16="http://schemas.microsoft.com/office/drawing/2014/main" val="3772127168"/>
                  </a:ext>
                </a:extLst>
              </a:tr>
              <a:tr h="676384">
                <a:tc>
                  <a:txBody>
                    <a:bodyPr/>
                    <a:lstStyle/>
                    <a:p>
                      <a:pPr marL="0" marR="0" algn="ctr" fontAlgn="t">
                        <a:buFontTx/>
                      </a:pPr>
                      <a:r>
                        <a:rPr lang="en-US" sz="900" b="1">
                          <a:solidFill>
                            <a:schemeClr val="bg1"/>
                          </a:solidFill>
                          <a:effectLst/>
                          <a:latin typeface="+mn-lt"/>
                          <a:ea typeface="+mn-lt"/>
                          <a:cs typeface="+mn-lt"/>
                        </a:rPr>
                        <a:t>4</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Pilot &amp; Test the Expanded Solution</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Load Test</a:t>
                      </a:r>
                      <a:r>
                        <a:rPr lang="en-US" sz="1100">
                          <a:effectLst/>
                          <a:latin typeface="+mn-lt"/>
                          <a:ea typeface="+mn-lt"/>
                          <a:cs typeface="+mn-lt"/>
                        </a:rPr>
                        <a:t> concurrency for 400 agents</a:t>
                      </a:r>
                    </a:p>
                    <a:p>
                      <a:pPr marL="171450" marR="0" indent="-171450" fontAlgn="t">
                        <a:buFont typeface="Arial" panose="020B0604020202020204" pitchFamily="34" charset="0"/>
                        <a:buChar char="•"/>
                      </a:pPr>
                      <a:r>
                        <a:rPr lang="en-US" sz="1100" b="1">
                          <a:effectLst/>
                          <a:latin typeface="+mn-lt"/>
                          <a:ea typeface="+mn-lt"/>
                          <a:cs typeface="+mn-lt"/>
                        </a:rPr>
                        <a:t>Chat Pilot</a:t>
                      </a:r>
                      <a:r>
                        <a:rPr lang="en-US" sz="1100">
                          <a:effectLst/>
                          <a:latin typeface="+mn-lt"/>
                          <a:ea typeface="+mn-lt"/>
                          <a:cs typeface="+mn-lt"/>
                        </a:rPr>
                        <a:t>: 20 agents handle chat queries; test model accuracy and agent usability</a:t>
                      </a:r>
                    </a:p>
                    <a:p>
                      <a:pPr marL="171450" marR="0" indent="-171450" fontAlgn="t">
                        <a:buFont typeface="Arial" panose="020B0604020202020204" pitchFamily="34" charset="0"/>
                        <a:buChar char="•"/>
                      </a:pPr>
                      <a:r>
                        <a:rPr lang="en-US" sz="1100">
                          <a:effectLst/>
                          <a:latin typeface="+mn-lt"/>
                          <a:ea typeface="+mn-lt"/>
                          <a:cs typeface="+mn-lt"/>
                        </a:rPr>
                        <a:t>Gather feedback on workflow changes before broader rollout</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QA Lead</a:t>
                      </a:r>
                      <a:r>
                        <a:rPr lang="en-US" sz="1100">
                          <a:effectLst/>
                          <a:latin typeface="+mn-lt"/>
                          <a:ea typeface="+mn-lt"/>
                          <a:cs typeface="+mn-lt"/>
                        </a:rPr>
                        <a:t>: Coordinates concurrency and functional tests</a:t>
                      </a:r>
                    </a:p>
                    <a:p>
                      <a:pPr marL="171450" marR="0" indent="-171450" fontAlgn="t">
                        <a:buFont typeface="Arial" panose="020B0604020202020204" pitchFamily="34" charset="0"/>
                        <a:buChar char="•"/>
                      </a:pPr>
                      <a:r>
                        <a:rPr lang="en-US" sz="1100" b="1">
                          <a:effectLst/>
                          <a:latin typeface="+mn-lt"/>
                          <a:ea typeface="+mn-lt"/>
                          <a:cs typeface="+mn-lt"/>
                        </a:rPr>
                        <a:t>User Reps</a:t>
                      </a:r>
                      <a:r>
                        <a:rPr lang="en-US" sz="1100">
                          <a:effectLst/>
                          <a:latin typeface="+mn-lt"/>
                          <a:ea typeface="+mn-lt"/>
                          <a:cs typeface="+mn-lt"/>
                        </a:rPr>
                        <a:t>: Provide feedback on chat-based workflows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Pilot Test Results</a:t>
                      </a:r>
                      <a:r>
                        <a:rPr lang="en-US" sz="1100">
                          <a:effectLst/>
                          <a:latin typeface="+mn-lt"/>
                          <a:ea typeface="+mn-lt"/>
                          <a:cs typeface="+mn-lt"/>
                        </a:rPr>
                        <a:t> (system stability: &lt;2s response time, initial chat accuracy at 80%)</a:t>
                      </a:r>
                    </a:p>
                    <a:p>
                      <a:pPr marL="171450" marR="0" indent="-171450" fontAlgn="t">
                        <a:buFont typeface="Arial" panose="020B0604020202020204" pitchFamily="34" charset="0"/>
                        <a:buChar char="•"/>
                      </a:pPr>
                      <a:r>
                        <a:rPr lang="en-US" sz="1100" b="1">
                          <a:effectLst/>
                          <a:latin typeface="+mn-lt"/>
                          <a:ea typeface="+mn-lt"/>
                          <a:cs typeface="+mn-lt"/>
                        </a:rPr>
                        <a:t>Refinement Plan</a:t>
                      </a:r>
                      <a:r>
                        <a:rPr lang="en-US" sz="1100">
                          <a:effectLst/>
                          <a:latin typeface="+mn-lt"/>
                          <a:ea typeface="+mn-lt"/>
                          <a:cs typeface="+mn-lt"/>
                        </a:rPr>
                        <a:t> (tuning chat model, improving agent workflows)</a:t>
                      </a:r>
                    </a:p>
                  </a:txBody>
                  <a:tcPr marL="50793" marR="50793" marT="50793" marB="50793" anchor="ctr"/>
                </a:tc>
                <a:extLst>
                  <a:ext uri="{0D108BD9-81ED-4DB2-BD59-A6C34878D82A}">
                    <a16:rowId xmlns:a16="http://schemas.microsoft.com/office/drawing/2014/main" val="2799322614"/>
                  </a:ext>
                </a:extLst>
              </a:tr>
              <a:tr h="704507">
                <a:tc>
                  <a:txBody>
                    <a:bodyPr/>
                    <a:lstStyle/>
                    <a:p>
                      <a:pPr marL="0" marR="0" algn="ctr" fontAlgn="t">
                        <a:buFontTx/>
                      </a:pPr>
                      <a:r>
                        <a:rPr lang="en-US" sz="900" b="1">
                          <a:solidFill>
                            <a:schemeClr val="bg1"/>
                          </a:solidFill>
                          <a:effectLst/>
                          <a:latin typeface="+mn-lt"/>
                          <a:ea typeface="+mn-lt"/>
                          <a:cs typeface="+mn-lt"/>
                        </a:rPr>
                        <a:t>5</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Full Rollout &amp; Continuous Optimization</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Go Live</a:t>
                      </a:r>
                      <a:r>
                        <a:rPr lang="en-US" sz="1100">
                          <a:effectLst/>
                          <a:latin typeface="+mn-lt"/>
                          <a:ea typeface="+mn-lt"/>
                          <a:cs typeface="+mn-lt"/>
                        </a:rPr>
                        <a:t> with support for 400 agents plus the new chat channel</a:t>
                      </a:r>
                    </a:p>
                    <a:p>
                      <a:pPr marL="171450" marR="0" indent="-171450" fontAlgn="t">
                        <a:buFont typeface="Arial" panose="020B0604020202020204" pitchFamily="34" charset="0"/>
                        <a:buChar char="•"/>
                      </a:pPr>
                      <a:r>
                        <a:rPr lang="en-US" sz="1100" b="1">
                          <a:effectLst/>
                          <a:latin typeface="+mn-lt"/>
                          <a:ea typeface="+mn-lt"/>
                          <a:cs typeface="+mn-lt"/>
                        </a:rPr>
                        <a:t>Communicate Changes</a:t>
                      </a:r>
                      <a:r>
                        <a:rPr lang="en-US" sz="1100">
                          <a:effectLst/>
                          <a:latin typeface="+mn-lt"/>
                          <a:ea typeface="+mn-lt"/>
                          <a:cs typeface="+mn-lt"/>
                        </a:rPr>
                        <a:t> via internal newsletters/staff meetings</a:t>
                      </a:r>
                    </a:p>
                    <a:p>
                      <a:pPr marL="171450" marR="0" indent="-171450" fontAlgn="t">
                        <a:buFont typeface="Arial" panose="020B0604020202020204" pitchFamily="34" charset="0"/>
                        <a:buChar char="•"/>
                      </a:pPr>
                      <a:r>
                        <a:rPr lang="en-US" sz="1100" b="1">
                          <a:effectLst/>
                          <a:latin typeface="+mn-lt"/>
                          <a:ea typeface="+mn-lt"/>
                          <a:cs typeface="+mn-lt"/>
                        </a:rPr>
                        <a:t>Monitor</a:t>
                      </a:r>
                      <a:r>
                        <a:rPr lang="en-US" sz="1100">
                          <a:effectLst/>
                          <a:latin typeface="+mn-lt"/>
                          <a:ea typeface="+mn-lt"/>
                          <a:cs typeface="+mn-lt"/>
                        </a:rPr>
                        <a:t> concurrency usage, handle times, and chat accuracy monthly; retrain if performance dips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Announces expanded solution</a:t>
                      </a:r>
                    </a:p>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Monitors performance</a:t>
                      </a:r>
                    </a:p>
                    <a:p>
                      <a:pPr marL="171450" marR="0" indent="-171450" fontAlgn="t">
                        <a:buFont typeface="Arial" panose="020B0604020202020204" pitchFamily="34" charset="0"/>
                        <a:buChar char="•"/>
                      </a:pPr>
                      <a:r>
                        <a:rPr lang="en-US" sz="1100" b="1">
                          <a:effectLst/>
                          <a:latin typeface="+mn-lt"/>
                          <a:ea typeface="+mn-lt"/>
                          <a:cs typeface="+mn-lt"/>
                        </a:rPr>
                        <a:t>Operations Team</a:t>
                      </a:r>
                      <a:r>
                        <a:rPr lang="en-US" sz="1100">
                          <a:effectLst/>
                          <a:latin typeface="+mn-lt"/>
                          <a:ea typeface="+mn-lt"/>
                          <a:cs typeface="+mn-lt"/>
                        </a:rPr>
                        <a:t>: Maintains solution</a:t>
                      </a:r>
                    </a:p>
                  </a:txBody>
                  <a:tcPr marL="50793" marR="50793" marT="50793" marB="50793"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Scaled System Live</a:t>
                      </a:r>
                      <a:r>
                        <a:rPr lang="en-US" sz="1100" dirty="0">
                          <a:effectLst/>
                          <a:latin typeface="+mn-lt"/>
                          <a:ea typeface="+mn-lt"/>
                          <a:cs typeface="+mn-lt"/>
                        </a:rPr>
                        <a:t> (handles 400 agents, chat queries)</a:t>
                      </a:r>
                    </a:p>
                    <a:p>
                      <a:pPr marL="171450" marR="0" indent="-171450" fontAlgn="t">
                        <a:buFont typeface="Arial" panose="020B0604020202020204" pitchFamily="34" charset="0"/>
                        <a:buChar char="•"/>
                      </a:pPr>
                      <a:r>
                        <a:rPr lang="en-US" sz="1100" b="1" dirty="0">
                          <a:effectLst/>
                          <a:latin typeface="+mn-lt"/>
                          <a:ea typeface="+mn-lt"/>
                          <a:cs typeface="+mn-lt"/>
                        </a:rPr>
                        <a:t>Launch Communications</a:t>
                      </a:r>
                      <a:r>
                        <a:rPr lang="en-US" sz="1100" dirty="0">
                          <a:effectLst/>
                          <a:latin typeface="+mn-lt"/>
                          <a:ea typeface="+mn-lt"/>
                          <a:cs typeface="+mn-lt"/>
                        </a:rPr>
                        <a:t> (email, knowledge base updates)</a:t>
                      </a:r>
                    </a:p>
                    <a:p>
                      <a:pPr marL="171450" marR="0" indent="-171450" fontAlgn="t">
                        <a:buFont typeface="Arial" panose="020B0604020202020204" pitchFamily="34" charset="0"/>
                        <a:buChar char="•"/>
                      </a:pPr>
                      <a:r>
                        <a:rPr lang="en-US" sz="1100" b="1" dirty="0">
                          <a:effectLst/>
                          <a:latin typeface="+mn-lt"/>
                          <a:ea typeface="+mn-lt"/>
                          <a:cs typeface="+mn-lt"/>
                        </a:rPr>
                        <a:t>Maintenance SOP</a:t>
                      </a:r>
                      <a:r>
                        <a:rPr lang="en-US" sz="1100" dirty="0">
                          <a:effectLst/>
                          <a:latin typeface="+mn-lt"/>
                          <a:ea typeface="+mn-lt"/>
                          <a:cs typeface="+mn-lt"/>
                        </a:rPr>
                        <a:t> (monthly concurrency checks, chat accuracy reviews, future expansions)</a:t>
                      </a:r>
                    </a:p>
                  </a:txBody>
                  <a:tcPr marL="50793" marR="50793" marT="50793" marB="50793" anchor="ctr"/>
                </a:tc>
                <a:extLst>
                  <a:ext uri="{0D108BD9-81ED-4DB2-BD59-A6C34878D82A}">
                    <a16:rowId xmlns:a16="http://schemas.microsoft.com/office/drawing/2014/main" val="3993307107"/>
                  </a:ext>
                </a:extLst>
              </a:tr>
            </a:tbl>
          </a:graphicData>
        </a:graphic>
      </p:graphicFrame>
    </p:spTree>
    <p:extLst>
      <p:ext uri="{BB962C8B-B14F-4D97-AF65-F5344CB8AC3E}">
        <p14:creationId xmlns:p14="http://schemas.microsoft.com/office/powerpoint/2010/main" val="126658417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AA4BD-3423-6FCA-AAC9-88748734519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F841569-69B2-3CC4-5FE2-5D079AEFF554}"/>
              </a:ext>
            </a:extLst>
          </p:cNvPr>
          <p:cNvSpPr>
            <a:spLocks noGrp="1"/>
          </p:cNvSpPr>
          <p:nvPr>
            <p:ph type="title"/>
          </p:nvPr>
        </p:nvSpPr>
        <p:spPr>
          <a:xfrm>
            <a:off x="354854" y="545146"/>
            <a:ext cx="6027690" cy="844229"/>
          </a:xfrm>
        </p:spPr>
        <p:txBody>
          <a:bodyPr/>
          <a:lstStyle/>
          <a:p>
            <a:r>
              <a:rPr lang="en-US" sz="3200">
                <a:solidFill>
                  <a:schemeClr val="accent1"/>
                </a:solidFill>
              </a:rPr>
              <a:t>3.2.4</a:t>
            </a:r>
            <a:r>
              <a:rPr lang="en-US" sz="3200"/>
              <a:t> Establish your scaling plan</a:t>
            </a:r>
          </a:p>
        </p:txBody>
      </p:sp>
      <p:sp>
        <p:nvSpPr>
          <p:cNvPr id="12" name="Text Placeholder 6">
            <a:extLst>
              <a:ext uri="{FF2B5EF4-FFF2-40B4-BE49-F238E27FC236}">
                <a16:creationId xmlns:a16="http://schemas.microsoft.com/office/drawing/2014/main" id="{C6CC8CC0-7B76-8979-20CD-97434672E315}"/>
              </a:ext>
            </a:extLst>
          </p:cNvPr>
          <p:cNvSpPr txBox="1">
            <a:spLocks/>
          </p:cNvSpPr>
          <p:nvPr/>
        </p:nvSpPr>
        <p:spPr>
          <a:xfrm>
            <a:off x="350625" y="1769605"/>
            <a:ext cx="6460544"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a:solidFill>
                  <a:srgbClr val="F17A26"/>
                </a:solidFill>
                <a:ea typeface="+mn-lt"/>
                <a:cs typeface="+mn-lt"/>
              </a:rPr>
              <a:t>Objective: Establish a plan to scale your solution intelligently across your entire organization.</a:t>
            </a:r>
          </a:p>
        </p:txBody>
      </p:sp>
      <p:sp>
        <p:nvSpPr>
          <p:cNvPr id="4" name="Text Placeholder 3">
            <a:extLst>
              <a:ext uri="{FF2B5EF4-FFF2-40B4-BE49-F238E27FC236}">
                <a16:creationId xmlns:a16="http://schemas.microsoft.com/office/drawing/2014/main" id="{1BDC2027-9196-361E-6B9B-5F0392DAE7F4}"/>
              </a:ext>
            </a:extLst>
          </p:cNvPr>
          <p:cNvSpPr>
            <a:spLocks noGrp="1"/>
          </p:cNvSpPr>
          <p:nvPr>
            <p:ph type="body" sz="quarter" idx="11"/>
          </p:nvPr>
        </p:nvSpPr>
        <p:spPr>
          <a:xfrm>
            <a:off x="350625" y="2473578"/>
            <a:ext cx="4115672" cy="269713"/>
          </a:xfrm>
        </p:spPr>
        <p:txBody>
          <a:bodyPr/>
          <a:lstStyle/>
          <a:p>
            <a:r>
              <a:rPr lang="en-US" sz="1600">
                <a:latin typeface="Exo" panose="02000503000000000000" pitchFamily="2" charset="77"/>
              </a:rPr>
              <a:t>2 hours</a:t>
            </a:r>
          </a:p>
        </p:txBody>
      </p:sp>
      <p:sp>
        <p:nvSpPr>
          <p:cNvPr id="5" name="Text Placeholder 4">
            <a:extLst>
              <a:ext uri="{FF2B5EF4-FFF2-40B4-BE49-F238E27FC236}">
                <a16:creationId xmlns:a16="http://schemas.microsoft.com/office/drawing/2014/main" id="{34DBC630-5096-635F-2E51-4EA519D8E1C5}"/>
              </a:ext>
            </a:extLst>
          </p:cNvPr>
          <p:cNvSpPr>
            <a:spLocks noGrp="1"/>
          </p:cNvSpPr>
          <p:nvPr>
            <p:ph type="body" sz="quarter" idx="33"/>
          </p:nvPr>
        </p:nvSpPr>
        <p:spPr>
          <a:xfrm>
            <a:off x="350625" y="2914361"/>
            <a:ext cx="5910816" cy="2002902"/>
          </a:xfrm>
          <a:prstGeom prst="rect">
            <a:avLst/>
          </a:prstGeom>
        </p:spPr>
        <p:txBody>
          <a:bodyPr lIns="0" tIns="0" rIns="0" bIns="0" numCol="1" spcCol="292608" anchor="t"/>
          <a:lstStyle/>
          <a:p>
            <a:pPr marL="342832" indent="-342832">
              <a:buAutoNum type="arabicPeriod"/>
            </a:pPr>
            <a:r>
              <a:rPr lang="en-US" dirty="0">
                <a:latin typeface="+mn-lt"/>
              </a:rPr>
              <a:t>Read through both the </a:t>
            </a:r>
            <a:r>
              <a:rPr lang="en-US" b="1" dirty="0">
                <a:latin typeface="+mn-lt"/>
              </a:rPr>
              <a:t>sample template</a:t>
            </a:r>
            <a:r>
              <a:rPr lang="en-US" dirty="0">
                <a:latin typeface="+mn-lt"/>
              </a:rPr>
              <a:t> as well as the </a:t>
            </a:r>
            <a:r>
              <a:rPr lang="en-US" b="1" dirty="0">
                <a:latin typeface="+mn-lt"/>
              </a:rPr>
              <a:t>completed example</a:t>
            </a:r>
            <a:r>
              <a:rPr lang="en-US" dirty="0">
                <a:latin typeface="+mn-lt"/>
              </a:rPr>
              <a:t> included in this section to understand the details and context around defining the </a:t>
            </a:r>
            <a:r>
              <a:rPr lang="en-US" b="1" dirty="0">
                <a:latin typeface="+mn-lt"/>
              </a:rPr>
              <a:t>scaling plan </a:t>
            </a:r>
            <a:r>
              <a:rPr lang="en-US" dirty="0">
                <a:latin typeface="+mn-lt"/>
              </a:rPr>
              <a:t>for your solution.</a:t>
            </a:r>
          </a:p>
          <a:p>
            <a:pPr marL="342832" indent="-342832">
              <a:buFont typeface="Arial" panose="020B0604020202020204" pitchFamily="34" charset="0"/>
              <a:buAutoNum type="arabicPeriod"/>
            </a:pPr>
            <a:r>
              <a:rPr lang="en-US" dirty="0">
                <a:latin typeface="+mn-lt"/>
              </a:rPr>
              <a:t>Open the </a:t>
            </a:r>
            <a:r>
              <a:rPr lang="en-US" i="1" dirty="0">
                <a:latin typeface="+mn-lt"/>
              </a:rPr>
              <a:t>AI for CX: </a:t>
            </a:r>
            <a:r>
              <a:rPr lang="en-US" i="1" dirty="0">
                <a:latin typeface="+mn-lt"/>
                <a:hlinkClick r:id="rId3"/>
              </a:rPr>
              <a:t>Solution Development and Implementation Report</a:t>
            </a:r>
            <a:r>
              <a:rPr lang="en-US" i="1" dirty="0">
                <a:latin typeface="+mn-lt"/>
              </a:rPr>
              <a:t> (</a:t>
            </a:r>
            <a:r>
              <a:rPr lang="en-US" i="1" dirty="0" err="1">
                <a:latin typeface="+mn-lt"/>
              </a:rPr>
              <a:t>SDAIR</a:t>
            </a:r>
            <a:r>
              <a:rPr lang="en-US" i="1" dirty="0">
                <a:latin typeface="+mn-lt"/>
              </a:rPr>
              <a:t>)</a:t>
            </a:r>
            <a:r>
              <a:rPr lang="en-US" dirty="0">
                <a:latin typeface="+mn-lt"/>
              </a:rPr>
              <a:t> and navigate to section </a:t>
            </a:r>
            <a:r>
              <a:rPr lang="en-US" b="1" dirty="0">
                <a:latin typeface="+mn-lt"/>
              </a:rPr>
              <a:t>3.2.4.</a:t>
            </a:r>
          </a:p>
          <a:p>
            <a:pPr marL="342832" indent="-342832">
              <a:buAutoNum type="arabicPeriod"/>
            </a:pPr>
            <a:r>
              <a:rPr lang="en-US" dirty="0">
                <a:latin typeface="+mn-lt"/>
              </a:rPr>
              <a:t>Follow the </a:t>
            </a:r>
            <a:r>
              <a:rPr lang="en-US" b="1" dirty="0">
                <a:latin typeface="+mn-lt"/>
              </a:rPr>
              <a:t>prompts</a:t>
            </a:r>
            <a:r>
              <a:rPr lang="en-US" dirty="0">
                <a:latin typeface="+mn-lt"/>
              </a:rPr>
              <a:t> in the </a:t>
            </a:r>
            <a:r>
              <a:rPr lang="en-US" b="1" dirty="0">
                <a:latin typeface="+mn-lt"/>
              </a:rPr>
              <a:t>sample template</a:t>
            </a:r>
            <a:r>
              <a:rPr lang="en-US" dirty="0">
                <a:latin typeface="+mn-lt"/>
              </a:rPr>
              <a:t> that was showcased within this section and complete the </a:t>
            </a:r>
            <a:r>
              <a:rPr lang="en-US" b="1" dirty="0">
                <a:latin typeface="+mn-lt"/>
              </a:rPr>
              <a:t>scaling plan </a:t>
            </a:r>
            <a:r>
              <a:rPr lang="en-US" dirty="0">
                <a:latin typeface="+mn-lt"/>
              </a:rPr>
              <a:t>section of the </a:t>
            </a:r>
            <a:r>
              <a:rPr lang="en-US" dirty="0" err="1">
                <a:latin typeface="+mn-lt"/>
              </a:rPr>
              <a:t>SDAIR</a:t>
            </a:r>
            <a:r>
              <a:rPr lang="en-US" dirty="0">
                <a:latin typeface="+mn-lt"/>
              </a:rPr>
              <a:t>. </a:t>
            </a:r>
          </a:p>
        </p:txBody>
      </p:sp>
      <p:sp>
        <p:nvSpPr>
          <p:cNvPr id="6" name="Rectangle 5">
            <a:extLst>
              <a:ext uri="{FF2B5EF4-FFF2-40B4-BE49-F238E27FC236}">
                <a16:creationId xmlns:a16="http://schemas.microsoft.com/office/drawing/2014/main" id="{B3C11D53-CA38-C374-A7BC-49E0CDD6D1E4}"/>
              </a:ext>
            </a:extLst>
          </p:cNvPr>
          <p:cNvSpPr>
            <a:spLocks/>
          </p:cNvSpPr>
          <p:nvPr/>
        </p:nvSpPr>
        <p:spPr>
          <a:xfrm>
            <a:off x="853502" y="5724777"/>
            <a:ext cx="548322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dirty="0">
                <a:solidFill>
                  <a:srgbClr val="FFFFFF"/>
                </a:solidFill>
                <a:latin typeface="Exo" panose="02000503000000000000" pitchFamily="2" charset="77"/>
                <a:ea typeface="+mn-lt"/>
                <a:cs typeface="+mn-lt"/>
              </a:rPr>
              <a:t>Download </a:t>
            </a:r>
            <a:r>
              <a:rPr lang="en-US" sz="1200" dirty="0">
                <a:solidFill>
                  <a:schemeClr val="bg1"/>
                </a:solidFill>
                <a:latin typeface="Exo" panose="02000503000000000000" pitchFamily="2" charset="77"/>
                <a:ea typeface="+mn-lt"/>
                <a:cs typeface="+mn-lt"/>
              </a:rPr>
              <a:t>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Solution Development and Implementation Report</a:t>
            </a:r>
            <a:endParaRPr lang="en-US" sz="1200" dirty="0">
              <a:solidFill>
                <a:schemeClr val="bg1"/>
              </a:solidFill>
              <a:latin typeface="Exo" panose="02000503000000000000" pitchFamily="2" charset="77"/>
              <a:ea typeface="+mn-lt"/>
              <a:cs typeface="+mn-lt"/>
            </a:endParaRPr>
          </a:p>
        </p:txBody>
      </p:sp>
      <p:sp>
        <p:nvSpPr>
          <p:cNvPr id="7" name="Rectangle 6">
            <a:extLst>
              <a:ext uri="{FF2B5EF4-FFF2-40B4-BE49-F238E27FC236}">
                <a16:creationId xmlns:a16="http://schemas.microsoft.com/office/drawing/2014/main" id="{180E8EDE-C87C-D06C-C94E-66DB5D871C2A}"/>
              </a:ext>
              <a:ext uri="{C183D7F6-B498-43B3-948B-1728B52AA6E4}">
                <adec:decorative xmlns:adec="http://schemas.microsoft.com/office/drawing/2017/decorative" val="1"/>
              </a:ext>
            </a:extLst>
          </p:cNvPr>
          <p:cNvSpPr>
            <a:spLocks noChangeAspect="1"/>
          </p:cNvSpPr>
          <p:nvPr/>
        </p:nvSpPr>
        <p:spPr>
          <a:xfrm>
            <a:off x="274474" y="5724779"/>
            <a:ext cx="579029"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8" name="Picture 7">
            <a:extLst>
              <a:ext uri="{FF2B5EF4-FFF2-40B4-BE49-F238E27FC236}">
                <a16:creationId xmlns:a16="http://schemas.microsoft.com/office/drawing/2014/main" id="{27866737-A17B-7CA7-B5B9-5ED402E65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20698" y="5836236"/>
            <a:ext cx="260815" cy="244963"/>
          </a:xfrm>
          <a:prstGeom prst="rect">
            <a:avLst/>
          </a:prstGeom>
        </p:spPr>
      </p:pic>
      <p:sp>
        <p:nvSpPr>
          <p:cNvPr id="2" name="Rectangle 1">
            <a:extLst>
              <a:ext uri="{FF2B5EF4-FFF2-40B4-BE49-F238E27FC236}">
                <a16:creationId xmlns:a16="http://schemas.microsoft.com/office/drawing/2014/main" id="{2DD1A527-65B4-CF14-A568-0BA506908505}"/>
              </a:ext>
              <a:ext uri="{C183D7F6-B498-43B3-948B-1728B52AA6E4}">
                <adec:decorative xmlns:adec="http://schemas.microsoft.com/office/drawing/2017/decorative" val="1"/>
              </a:ext>
            </a:extLst>
          </p:cNvPr>
          <p:cNvSpPr>
            <a:spLocks/>
          </p:cNvSpPr>
          <p:nvPr/>
        </p:nvSpPr>
        <p:spPr>
          <a:xfrm>
            <a:off x="728206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1948EF07-1654-E198-A99C-26B6D2D13B24}"/>
              </a:ext>
            </a:extLst>
          </p:cNvPr>
          <p:cNvGraphicFramePr>
            <a:graphicFrameLocks/>
          </p:cNvGraphicFramePr>
          <p:nvPr>
            <p:extLst>
              <p:ext uri="{D42A27DB-BD31-4B8C-83A1-F6EECF244321}">
                <p14:modId xmlns:p14="http://schemas.microsoft.com/office/powerpoint/2010/main" val="3659562045"/>
              </p:ext>
            </p:extLst>
          </p:nvPr>
        </p:nvGraphicFramePr>
        <p:xfrm>
          <a:off x="7285762" y="936980"/>
          <a:ext cx="4453438" cy="5401718"/>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a:solidFill>
                            <a:schemeClr val="tx1">
                              <a:lumMod val="50000"/>
                            </a:schemeClr>
                          </a:solidFill>
                          <a:latin typeface="+mn-lt"/>
                          <a:ea typeface="+mn-lt"/>
                          <a:cs typeface="+mn-lt"/>
                        </a:rPr>
                        <a:t>Scaling Plan </a:t>
                      </a:r>
                      <a:r>
                        <a:rPr lang="en-US" sz="1200" b="0" i="0" u="none" strike="noStrike" baseline="0">
                          <a:solidFill>
                            <a:schemeClr val="tx1">
                              <a:lumMod val="50000"/>
                            </a:schemeClr>
                          </a:solidFill>
                          <a:latin typeface="+mn-lt"/>
                          <a:ea typeface="+mn-lt"/>
                          <a:cs typeface="+mn-lt"/>
                        </a:rPr>
                        <a:t>Definition Template</a:t>
                      </a:r>
                    </a:p>
                    <a:p>
                      <a:pPr marL="173038" indent="-173038" rtl="0">
                        <a:lnSpc>
                          <a:spcPts val="1600"/>
                        </a:lnSpc>
                        <a:spcBef>
                          <a:spcPts val="800"/>
                        </a:spcBef>
                        <a:buSzPts val="1100"/>
                        <a:buFont typeface="Arial" panose="020B0604020202020204" pitchFamily="34" charset="0"/>
                        <a:buChar char="•"/>
                        <a:tabLst/>
                      </a:pPr>
                      <a:r>
                        <a:rPr lang="en-US" sz="1200" b="0">
                          <a:solidFill>
                            <a:schemeClr val="tx1">
                              <a:lumMod val="50000"/>
                            </a:schemeClr>
                          </a:solidFill>
                          <a:latin typeface="+mn-lt"/>
                          <a:ea typeface="+mn-lt"/>
                          <a:cs typeface="+mn-lt"/>
                        </a:rPr>
                        <a:t>Scaling Plan </a:t>
                      </a:r>
                      <a:r>
                        <a:rPr lang="en-US" sz="1200" b="0" i="0" u="none" strike="noStrike" baseline="0">
                          <a:solidFill>
                            <a:schemeClr val="tx1">
                              <a:lumMod val="50000"/>
                            </a:schemeClr>
                          </a:solidFill>
                          <a:latin typeface="+mn-lt"/>
                          <a:ea typeface="+mn-lt"/>
                          <a:cs typeface="+mn-lt"/>
                        </a:rPr>
                        <a:t>Completed Example</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a:solidFill>
                            <a:schemeClr val="tx1">
                              <a:lumMod val="50000"/>
                            </a:schemeClr>
                          </a:solidFill>
                          <a:latin typeface="+mn-lt"/>
                          <a:ea typeface="+mn-lt"/>
                          <a:cs typeface="+mn-lt"/>
                        </a:rPr>
                        <a:t>Scaling plan </a:t>
                      </a:r>
                      <a:r>
                        <a:rPr lang="en-US" sz="1200" b="0" i="0">
                          <a:solidFill>
                            <a:schemeClr val="tx1">
                              <a:lumMod val="50000"/>
                            </a:schemeClr>
                          </a:solidFill>
                          <a:latin typeface="+mn-lt"/>
                          <a:ea typeface="+mn-lt"/>
                          <a:cs typeface="+mn-lt"/>
                        </a:rPr>
                        <a:t>for your top use case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chemeClr val="tx1">
                              <a:lumMod val="50000"/>
                            </a:schemeClr>
                          </a:solidFill>
                          <a:latin typeface="+mn-lt"/>
                          <a:ea typeface="+mn-lt"/>
                          <a:cs typeface="+mn-lt"/>
                        </a:rPr>
                        <a:t>Implement AI for CX </a:t>
                      </a:r>
                      <a:r>
                        <a:rPr lang="en-US" sz="1200" b="0" i="0" u="none" strike="noStrike" baseline="0">
                          <a:solidFill>
                            <a:schemeClr val="tx1">
                              <a:lumMod val="50000"/>
                            </a:schemeClr>
                          </a:solidFill>
                          <a:latin typeface="+mn-lt"/>
                          <a:ea typeface="+mn-lt"/>
                          <a:cs typeface="+mn-lt"/>
                        </a:rPr>
                        <a:t>blueprint</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chemeClr val="tx1">
                              <a:lumMod val="50000"/>
                            </a:schemeClr>
                          </a:solidFill>
                          <a:latin typeface="+mn-lt"/>
                          <a:ea typeface="+mn-lt"/>
                          <a:cs typeface="+mn-lt"/>
                        </a:rPr>
                        <a:t>AI for CX </a:t>
                      </a:r>
                      <a:r>
                        <a:rPr lang="en-US" sz="1200" b="0" i="1" u="none" strike="noStrike" baseline="0" err="1">
                          <a:solidFill>
                            <a:schemeClr val="tx1">
                              <a:lumMod val="50000"/>
                            </a:schemeClr>
                          </a:solidFill>
                          <a:latin typeface="+mn-lt"/>
                          <a:ea typeface="+mn-lt"/>
                          <a:cs typeface="+mn-lt"/>
                        </a:rPr>
                        <a:t>SDAIR</a:t>
                      </a:r>
                      <a:endParaRPr lang="en-US" sz="1200" b="0" i="1" u="none" strike="noStrike" baseline="0">
                        <a:solidFill>
                          <a:schemeClr val="tx1">
                            <a:lumMod val="50000"/>
                          </a:schemeClr>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chemeClr val="tx1">
                              <a:lumMod val="50000"/>
                            </a:schemeClr>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chemeClr val="tx1">
                              <a:lumMod val="50000"/>
                            </a:schemeClr>
                          </a:solidFill>
                          <a:latin typeface="+mn-lt"/>
                          <a:ea typeface="+mn-lt"/>
                          <a:cs typeface="+mn-lt"/>
                        </a:rPr>
                        <a:t>CX lead</a:t>
                      </a:r>
                    </a:p>
                    <a:p>
                      <a:pPr marL="173038" indent="-173038">
                        <a:lnSpc>
                          <a:spcPts val="1600"/>
                        </a:lnSpc>
                        <a:spcBef>
                          <a:spcPts val="800"/>
                        </a:spcBef>
                        <a:buFont typeface="Arial" panose="020B0604020202020204" pitchFamily="34" charset="0"/>
                        <a:buChar char="•"/>
                        <a:tabLst/>
                      </a:pPr>
                      <a:r>
                        <a:rPr lang="en-US" sz="1200" b="0" i="0" dirty="0">
                          <a:solidFill>
                            <a:schemeClr val="tx1">
                              <a:lumMod val="50000"/>
                            </a:schemeClr>
                          </a:solidFill>
                          <a:latin typeface="+mn-lt"/>
                          <a:ea typeface="+mn-lt"/>
                          <a:cs typeface="+mn-lt"/>
                        </a:rPr>
                        <a:t>Key business stakeholders</a:t>
                      </a:r>
                    </a:p>
                    <a:p>
                      <a:pPr marL="173038" indent="-173038">
                        <a:lnSpc>
                          <a:spcPts val="1600"/>
                        </a:lnSpc>
                        <a:spcBef>
                          <a:spcPts val="800"/>
                        </a:spcBef>
                        <a:buFont typeface="Arial" panose="020B0604020202020204" pitchFamily="34" charset="0"/>
                        <a:buChar char="•"/>
                        <a:tabLst/>
                      </a:pPr>
                      <a:r>
                        <a:rPr lang="en-US" sz="1200" b="0" i="0" dirty="0">
                          <a:solidFill>
                            <a:schemeClr val="tx1">
                              <a:lumMod val="50000"/>
                            </a:schemeClr>
                          </a:solidFill>
                          <a:latin typeface="+mn-lt"/>
                          <a:ea typeface="+mn-lt"/>
                          <a:cs typeface="+mn-lt"/>
                        </a:rPr>
                        <a:t>Key IT stakeholders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32449823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59BB7-9078-FF4D-8642-77832C91D0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C5C5DB-DE05-D53D-4AFE-D26024FD01D8}"/>
              </a:ext>
            </a:extLst>
          </p:cNvPr>
          <p:cNvSpPr>
            <a:spLocks noGrp="1"/>
          </p:cNvSpPr>
          <p:nvPr>
            <p:ph type="title"/>
          </p:nvPr>
        </p:nvSpPr>
        <p:spPr>
          <a:xfrm>
            <a:off x="354106" y="530023"/>
            <a:ext cx="8480612" cy="800030"/>
          </a:xfrm>
        </p:spPr>
        <p:txBody>
          <a:bodyPr/>
          <a:lstStyle/>
          <a:p>
            <a:r>
              <a:rPr lang="en-US" sz="2800" dirty="0"/>
              <a:t>Step 3.3 – Prepare your organization for your CX AI solution</a:t>
            </a:r>
          </a:p>
        </p:txBody>
      </p:sp>
      <p:sp>
        <p:nvSpPr>
          <p:cNvPr id="3" name="Text Placeholder 2">
            <a:extLst>
              <a:ext uri="{FF2B5EF4-FFF2-40B4-BE49-F238E27FC236}">
                <a16:creationId xmlns:a16="http://schemas.microsoft.com/office/drawing/2014/main" id="{7052B364-B17B-BCBF-3E22-0736D5A97C19}"/>
              </a:ext>
            </a:extLst>
          </p:cNvPr>
          <p:cNvSpPr>
            <a:spLocks noGrp="1"/>
          </p:cNvSpPr>
          <p:nvPr>
            <p:ph type="body" sz="quarter" idx="11"/>
          </p:nvPr>
        </p:nvSpPr>
        <p:spPr>
          <a:xfrm>
            <a:off x="378865" y="1531735"/>
            <a:ext cx="8063285" cy="620149"/>
          </a:xfrm>
        </p:spPr>
        <p:txBody>
          <a:bodyPr/>
          <a:lstStyle/>
          <a:p>
            <a:r>
              <a:rPr lang="en-US" dirty="0"/>
              <a:t>Establish a robust plan to socialize and train your organization on your CX AI solution.</a:t>
            </a:r>
          </a:p>
        </p:txBody>
      </p:sp>
      <p:sp>
        <p:nvSpPr>
          <p:cNvPr id="6" name="Text Placeholder 5">
            <a:extLst>
              <a:ext uri="{FF2B5EF4-FFF2-40B4-BE49-F238E27FC236}">
                <a16:creationId xmlns:a16="http://schemas.microsoft.com/office/drawing/2014/main" id="{4DAE6CA8-2B3C-FECA-6E0F-45A42F4B204A}"/>
              </a:ext>
            </a:extLst>
          </p:cNvPr>
          <p:cNvSpPr>
            <a:spLocks noGrp="1"/>
          </p:cNvSpPr>
          <p:nvPr>
            <p:ph type="body" sz="quarter" idx="16"/>
          </p:nvPr>
        </p:nvSpPr>
        <p:spPr>
          <a:xfrm>
            <a:off x="375219" y="2353568"/>
            <a:ext cx="4528542" cy="371902"/>
          </a:xfrm>
        </p:spPr>
        <p:txBody>
          <a:bodyPr/>
          <a:lstStyle/>
          <a:p>
            <a:r>
              <a:rPr lang="en-US"/>
              <a:t>Activities</a:t>
            </a:r>
          </a:p>
        </p:txBody>
      </p:sp>
      <p:sp>
        <p:nvSpPr>
          <p:cNvPr id="15" name="Text Placeholder 9">
            <a:extLst>
              <a:ext uri="{FF2B5EF4-FFF2-40B4-BE49-F238E27FC236}">
                <a16:creationId xmlns:a16="http://schemas.microsoft.com/office/drawing/2014/main" id="{02F20737-18D2-5B73-D2AB-49241798723F}"/>
              </a:ext>
            </a:extLst>
          </p:cNvPr>
          <p:cNvSpPr>
            <a:spLocks noGrp="1"/>
          </p:cNvSpPr>
          <p:nvPr>
            <p:ph type="body" sz="quarter" idx="34"/>
          </p:nvPr>
        </p:nvSpPr>
        <p:spPr>
          <a:xfrm>
            <a:off x="364188" y="2927153"/>
            <a:ext cx="6914872" cy="1435121"/>
          </a:xfrm>
        </p:spPr>
        <p:txBody>
          <a:bodyPr/>
          <a:lstStyle/>
          <a:p>
            <a:r>
              <a:rPr lang="en-US">
                <a:solidFill>
                  <a:schemeClr val="tx1"/>
                </a:solidFill>
              </a:rPr>
              <a:t>3.3.1 Build your change management plan.</a:t>
            </a:r>
          </a:p>
          <a:p>
            <a:r>
              <a:rPr lang="en-US">
                <a:solidFill>
                  <a:schemeClr val="tx1"/>
                </a:solidFill>
              </a:rPr>
              <a:t>3.3.2 Define the requirements for your training plan.</a:t>
            </a:r>
          </a:p>
          <a:p>
            <a:r>
              <a:rPr lang="en-US">
                <a:solidFill>
                  <a:schemeClr val="tx1"/>
                </a:solidFill>
              </a:rPr>
              <a:t>3.3.3 Establish your communication plan.</a:t>
            </a:r>
          </a:p>
          <a:p>
            <a:r>
              <a:rPr lang="en-US">
                <a:solidFill>
                  <a:schemeClr val="tx1"/>
                </a:solidFill>
              </a:rPr>
              <a:t>3.3.4 Define and build your solution roadmap.</a:t>
            </a:r>
          </a:p>
          <a:p>
            <a:endParaRPr lang="en-US">
              <a:solidFill>
                <a:schemeClr val="tx1"/>
              </a:solidFill>
            </a:endParaRPr>
          </a:p>
          <a:p>
            <a:endParaRPr lang="en-US">
              <a:solidFill>
                <a:schemeClr val="tx1"/>
              </a:solidFill>
            </a:endParaRPr>
          </a:p>
          <a:p>
            <a:endParaRPr lang="en-US">
              <a:solidFill>
                <a:schemeClr val="tx1"/>
              </a:solidFill>
            </a:endParaRPr>
          </a:p>
        </p:txBody>
      </p:sp>
      <p:sp>
        <p:nvSpPr>
          <p:cNvPr id="14" name="Text Placeholder 8">
            <a:extLst>
              <a:ext uri="{FF2B5EF4-FFF2-40B4-BE49-F238E27FC236}">
                <a16:creationId xmlns:a16="http://schemas.microsoft.com/office/drawing/2014/main" id="{EBA8FE83-D480-4520-F1B0-F097467BF456}"/>
              </a:ext>
            </a:extLst>
          </p:cNvPr>
          <p:cNvSpPr>
            <a:spLocks noGrp="1"/>
          </p:cNvSpPr>
          <p:nvPr>
            <p:ph type="body" sz="quarter" idx="35"/>
          </p:nvPr>
        </p:nvSpPr>
        <p:spPr>
          <a:xfrm>
            <a:off x="336967" y="4603576"/>
            <a:ext cx="7069646" cy="354062"/>
          </a:xfrm>
        </p:spPr>
        <p:txBody>
          <a:bodyPr/>
          <a:lstStyle/>
          <a:p>
            <a:r>
              <a:rPr lang="en-US" sz="1800"/>
              <a:t>Get the details right when dealing with your stakeholders.</a:t>
            </a:r>
          </a:p>
        </p:txBody>
      </p:sp>
      <p:sp>
        <p:nvSpPr>
          <p:cNvPr id="5" name="Freeform: Shape 4">
            <a:extLst>
              <a:ext uri="{FF2B5EF4-FFF2-40B4-BE49-F238E27FC236}">
                <a16:creationId xmlns:a16="http://schemas.microsoft.com/office/drawing/2014/main" id="{0C554A35-B03B-B057-FD62-BFC054161D70}"/>
              </a:ext>
            </a:extLst>
          </p:cNvPr>
          <p:cNvSpPr>
            <a:spLocks/>
          </p:cNvSpPr>
          <p:nvPr/>
        </p:nvSpPr>
        <p:spPr>
          <a:xfrm>
            <a:off x="3221989" y="5317884"/>
            <a:ext cx="1681773" cy="674929"/>
          </a:xfrm>
          <a:custGeom>
            <a:avLst/>
            <a:gdLst>
              <a:gd name="connsiteX0" fmla="*/ 0 w 2016461"/>
              <a:gd name="connsiteY0" fmla="*/ 0 h 675017"/>
              <a:gd name="connsiteX1" fmla="*/ 1678953 w 2016461"/>
              <a:gd name="connsiteY1" fmla="*/ 0 h 675017"/>
              <a:gd name="connsiteX2" fmla="*/ 2016461 w 2016461"/>
              <a:gd name="connsiteY2" fmla="*/ 337509 h 675017"/>
              <a:gd name="connsiteX3" fmla="*/ 1678953 w 2016461"/>
              <a:gd name="connsiteY3" fmla="*/ 675017 h 675017"/>
              <a:gd name="connsiteX4" fmla="*/ 0 w 2016461"/>
              <a:gd name="connsiteY4" fmla="*/ 675017 h 675017"/>
              <a:gd name="connsiteX5" fmla="*/ 337509 w 2016461"/>
              <a:gd name="connsiteY5" fmla="*/ 337509 h 675017"/>
              <a:gd name="connsiteX6" fmla="*/ 0 w 2016461"/>
              <a:gd name="connsiteY6" fmla="*/ 0 h 6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461" h="675017">
                <a:moveTo>
                  <a:pt x="0" y="0"/>
                </a:moveTo>
                <a:lnTo>
                  <a:pt x="1678953" y="0"/>
                </a:lnTo>
                <a:lnTo>
                  <a:pt x="2016461" y="337509"/>
                </a:lnTo>
                <a:lnTo>
                  <a:pt x="1678953" y="675017"/>
                </a:lnTo>
                <a:lnTo>
                  <a:pt x="0" y="675017"/>
                </a:lnTo>
                <a:lnTo>
                  <a:pt x="337509" y="337509"/>
                </a:lnTo>
                <a:lnTo>
                  <a:pt x="0" y="0"/>
                </a:lnTo>
                <a:close/>
              </a:path>
            </a:pathLst>
          </a:custGeom>
          <a:solidFill>
            <a:srgbClr val="2576B7">
              <a:alpha val="90000"/>
            </a:srgbClr>
          </a:solidFill>
          <a:ln>
            <a:solidFill>
              <a:schemeClr val="lt1">
                <a:hueOff val="0"/>
                <a:satOff val="0"/>
                <a:lumOff val="0"/>
                <a:alpha val="2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01465" tIns="42666" rIns="358797" bIns="42666" numCol="1" spcCol="1270" anchor="ctr" anchorCtr="0">
            <a:noAutofit/>
          </a:bodyPr>
          <a:lstStyle/>
          <a:p>
            <a:pPr algn="ctr" defTabSz="711129">
              <a:lnSpc>
                <a:spcPct val="90000"/>
              </a:lnSpc>
              <a:spcBef>
                <a:spcPct val="0"/>
              </a:spcBef>
              <a:spcAft>
                <a:spcPct val="35000"/>
              </a:spcAft>
            </a:pPr>
            <a:r>
              <a:rPr lang="en-US" sz="1600">
                <a:solidFill>
                  <a:srgbClr val="FFFFFF"/>
                </a:solidFill>
                <a:latin typeface="Montserrat" pitchFamily="2" charset="77"/>
                <a:ea typeface="+mn-lt"/>
                <a:cs typeface="+mn-lt"/>
              </a:rPr>
              <a:t>Step 3.3.</a:t>
            </a:r>
          </a:p>
        </p:txBody>
      </p:sp>
      <p:sp>
        <p:nvSpPr>
          <p:cNvPr id="20" name="Freeform: Shape 19">
            <a:extLst>
              <a:ext uri="{FF2B5EF4-FFF2-40B4-BE49-F238E27FC236}">
                <a16:creationId xmlns:a16="http://schemas.microsoft.com/office/drawing/2014/main" id="{9641D482-3EFF-2AE6-1D9B-2446F8CD956C}"/>
              </a:ext>
            </a:extLst>
          </p:cNvPr>
          <p:cNvSpPr>
            <a:spLocks/>
          </p:cNvSpPr>
          <p:nvPr/>
        </p:nvSpPr>
        <p:spPr>
          <a:xfrm>
            <a:off x="1767870" y="5317886"/>
            <a:ext cx="1681773" cy="674929"/>
          </a:xfrm>
          <a:custGeom>
            <a:avLst/>
            <a:gdLst>
              <a:gd name="connsiteX0" fmla="*/ 0 w 2016461"/>
              <a:gd name="connsiteY0" fmla="*/ 0 h 675017"/>
              <a:gd name="connsiteX1" fmla="*/ 1678953 w 2016461"/>
              <a:gd name="connsiteY1" fmla="*/ 0 h 675017"/>
              <a:gd name="connsiteX2" fmla="*/ 2016461 w 2016461"/>
              <a:gd name="connsiteY2" fmla="*/ 337509 h 675017"/>
              <a:gd name="connsiteX3" fmla="*/ 1678953 w 2016461"/>
              <a:gd name="connsiteY3" fmla="*/ 675017 h 675017"/>
              <a:gd name="connsiteX4" fmla="*/ 0 w 2016461"/>
              <a:gd name="connsiteY4" fmla="*/ 675017 h 675017"/>
              <a:gd name="connsiteX5" fmla="*/ 337509 w 2016461"/>
              <a:gd name="connsiteY5" fmla="*/ 337509 h 675017"/>
              <a:gd name="connsiteX6" fmla="*/ 0 w 2016461"/>
              <a:gd name="connsiteY6" fmla="*/ 0 h 6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461" h="675017">
                <a:moveTo>
                  <a:pt x="0" y="0"/>
                </a:moveTo>
                <a:lnTo>
                  <a:pt x="1678953" y="0"/>
                </a:lnTo>
                <a:lnTo>
                  <a:pt x="2016461" y="337509"/>
                </a:lnTo>
                <a:lnTo>
                  <a:pt x="1678953" y="675017"/>
                </a:lnTo>
                <a:lnTo>
                  <a:pt x="0" y="675017"/>
                </a:lnTo>
                <a:lnTo>
                  <a:pt x="337509" y="337509"/>
                </a:lnTo>
                <a:lnTo>
                  <a:pt x="0" y="0"/>
                </a:lnTo>
                <a:close/>
              </a:path>
            </a:pathLst>
          </a:custGeom>
          <a:solidFill>
            <a:srgbClr val="717171">
              <a:alpha val="80000"/>
            </a:srgbClr>
          </a:solidFill>
          <a:ln>
            <a:solidFill>
              <a:schemeClr val="lt1">
                <a:hueOff val="0"/>
                <a:satOff val="0"/>
                <a:lumOff val="0"/>
                <a:alpha val="2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01465" tIns="42666" rIns="358797" bIns="42666" numCol="1" spcCol="1270" anchor="ctr" anchorCtr="0">
            <a:noAutofit/>
          </a:bodyPr>
          <a:lstStyle/>
          <a:p>
            <a:pPr algn="ctr" defTabSz="711129">
              <a:lnSpc>
                <a:spcPct val="90000"/>
              </a:lnSpc>
              <a:spcBef>
                <a:spcPct val="0"/>
              </a:spcBef>
              <a:spcAft>
                <a:spcPct val="35000"/>
              </a:spcAft>
            </a:pPr>
            <a:r>
              <a:rPr lang="en-US" sz="1600">
                <a:solidFill>
                  <a:srgbClr val="FFFFFF"/>
                </a:solidFill>
                <a:latin typeface="Montserrat" pitchFamily="2" charset="77"/>
                <a:ea typeface="+mn-lt"/>
                <a:cs typeface="+mn-lt"/>
              </a:rPr>
              <a:t>Step 3.2</a:t>
            </a:r>
          </a:p>
        </p:txBody>
      </p:sp>
      <p:sp>
        <p:nvSpPr>
          <p:cNvPr id="19" name="Freeform: Shape 18">
            <a:extLst>
              <a:ext uri="{FF2B5EF4-FFF2-40B4-BE49-F238E27FC236}">
                <a16:creationId xmlns:a16="http://schemas.microsoft.com/office/drawing/2014/main" id="{9E13F336-1E96-0D5F-8AB8-29DF523532AE}"/>
              </a:ext>
            </a:extLst>
          </p:cNvPr>
          <p:cNvSpPr>
            <a:spLocks/>
          </p:cNvSpPr>
          <p:nvPr/>
        </p:nvSpPr>
        <p:spPr>
          <a:xfrm>
            <a:off x="336968" y="5317888"/>
            <a:ext cx="1681773" cy="674929"/>
          </a:xfrm>
          <a:custGeom>
            <a:avLst/>
            <a:gdLst>
              <a:gd name="connsiteX0" fmla="*/ 0 w 2016461"/>
              <a:gd name="connsiteY0" fmla="*/ 0 h 675017"/>
              <a:gd name="connsiteX1" fmla="*/ 1678953 w 2016461"/>
              <a:gd name="connsiteY1" fmla="*/ 0 h 675017"/>
              <a:gd name="connsiteX2" fmla="*/ 2016461 w 2016461"/>
              <a:gd name="connsiteY2" fmla="*/ 337509 h 675017"/>
              <a:gd name="connsiteX3" fmla="*/ 1678953 w 2016461"/>
              <a:gd name="connsiteY3" fmla="*/ 675017 h 675017"/>
              <a:gd name="connsiteX4" fmla="*/ 0 w 2016461"/>
              <a:gd name="connsiteY4" fmla="*/ 675017 h 675017"/>
              <a:gd name="connsiteX5" fmla="*/ 0 w 2016461"/>
              <a:gd name="connsiteY5" fmla="*/ 0 h 6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6461" h="675017">
                <a:moveTo>
                  <a:pt x="0" y="0"/>
                </a:moveTo>
                <a:lnTo>
                  <a:pt x="1678953" y="0"/>
                </a:lnTo>
                <a:lnTo>
                  <a:pt x="2016461" y="337509"/>
                </a:lnTo>
                <a:lnTo>
                  <a:pt x="1678953" y="675017"/>
                </a:lnTo>
                <a:lnTo>
                  <a:pt x="0" y="675017"/>
                </a:lnTo>
                <a:lnTo>
                  <a:pt x="0" y="0"/>
                </a:lnTo>
                <a:close/>
              </a:path>
            </a:pathLst>
          </a:custGeom>
          <a:solidFill>
            <a:srgbClr val="717171">
              <a:alpha val="80000"/>
            </a:srgbClr>
          </a:solidFill>
          <a:ln>
            <a:solidFill>
              <a:schemeClr val="lt1">
                <a:hueOff val="0"/>
                <a:satOff val="0"/>
                <a:lumOff val="0"/>
                <a:alpha val="2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01465" tIns="42666" rIns="358797" bIns="42666" numCol="1" spcCol="1270" anchor="ctr" anchorCtr="0">
            <a:noAutofit/>
          </a:bodyPr>
          <a:lstStyle/>
          <a:p>
            <a:pPr algn="ctr" defTabSz="711129">
              <a:lnSpc>
                <a:spcPct val="90000"/>
              </a:lnSpc>
              <a:spcBef>
                <a:spcPct val="0"/>
              </a:spcBef>
              <a:spcAft>
                <a:spcPct val="35000"/>
              </a:spcAft>
            </a:pPr>
            <a:r>
              <a:rPr lang="en-US" sz="1600">
                <a:solidFill>
                  <a:srgbClr val="FFFFFF"/>
                </a:solidFill>
                <a:latin typeface="Montserrat" pitchFamily="2" charset="77"/>
                <a:ea typeface="+mn-lt"/>
                <a:cs typeface="+mn-lt"/>
              </a:rPr>
              <a:t>Step 3.1</a:t>
            </a:r>
          </a:p>
        </p:txBody>
      </p:sp>
      <p:sp>
        <p:nvSpPr>
          <p:cNvPr id="4" name="Text Placeholder 3">
            <a:extLst>
              <a:ext uri="{FF2B5EF4-FFF2-40B4-BE49-F238E27FC236}">
                <a16:creationId xmlns:a16="http://schemas.microsoft.com/office/drawing/2014/main" id="{BB4B66F1-1E2D-577D-EACA-1026BDEA919F}"/>
              </a:ext>
            </a:extLst>
          </p:cNvPr>
          <p:cNvSpPr>
            <a:spLocks noGrp="1"/>
          </p:cNvSpPr>
          <p:nvPr>
            <p:ph type="body" sz="quarter" idx="12"/>
          </p:nvPr>
        </p:nvSpPr>
        <p:spPr/>
        <p:txBody>
          <a:bodyPr/>
          <a:lstStyle/>
          <a:p>
            <a:r>
              <a:rPr lang="en-US" b="1"/>
              <a:t>This step will guide you through the following activities:</a:t>
            </a:r>
          </a:p>
          <a:p>
            <a:pPr marL="171450" indent="-171450">
              <a:buFont typeface="Arial" panose="020B0604020202020204" pitchFamily="34" charset="0"/>
              <a:buChar char="•"/>
            </a:pPr>
            <a:r>
              <a:rPr lang="en-US"/>
              <a:t>Developing a change management plan to help guide your end users through using your new solution.</a:t>
            </a:r>
          </a:p>
          <a:p>
            <a:pPr marL="171450" indent="-171450">
              <a:buFont typeface="Arial" panose="020B0604020202020204" pitchFamily="34" charset="0"/>
              <a:buChar char="•"/>
            </a:pPr>
            <a:r>
              <a:rPr lang="en-US"/>
              <a:t>Building a training plan to upskill your end users to be able to effectively use your solution as designed.</a:t>
            </a:r>
          </a:p>
          <a:p>
            <a:pPr marL="171450" indent="-171450">
              <a:buFont typeface="Arial" panose="020B0604020202020204" pitchFamily="34" charset="0"/>
              <a:buChar char="•"/>
            </a:pPr>
            <a:r>
              <a:rPr lang="en-US"/>
              <a:t>Developing a communication plan and solution roadmap to articulate key milestones and delivery dates to your organization. </a:t>
            </a:r>
          </a:p>
          <a:p>
            <a:endParaRPr lang="en-US"/>
          </a:p>
        </p:txBody>
      </p:sp>
      <p:sp>
        <p:nvSpPr>
          <p:cNvPr id="12" name="object 19">
            <a:extLst>
              <a:ext uri="{FF2B5EF4-FFF2-40B4-BE49-F238E27FC236}">
                <a16:creationId xmlns:a16="http://schemas.microsoft.com/office/drawing/2014/main" id="{3230BF7C-17C3-BE19-1B12-138088FA3906}"/>
              </a:ext>
              <a:ext uri="{C183D7F6-B498-43B3-948B-1728B52AA6E4}">
                <adec:decorative xmlns:adec="http://schemas.microsoft.com/office/drawing/2017/decorative" val="1"/>
              </a:ext>
            </a:extLst>
          </p:cNvPr>
          <p:cNvSpPr>
            <a:spLocks/>
          </p:cNvSpPr>
          <p:nvPr/>
        </p:nvSpPr>
        <p:spPr>
          <a:xfrm rot="5400000" flipH="1">
            <a:off x="10527532" y="3240457"/>
            <a:ext cx="72984" cy="2392630"/>
          </a:xfrm>
          <a:custGeom>
            <a:avLst/>
            <a:gdLst/>
            <a:ahLst/>
            <a:cxnLst/>
            <a:rect l="l" t="t" r="r" b="b"/>
            <a:pathLst>
              <a:path h="7791450">
                <a:moveTo>
                  <a:pt x="0" y="0"/>
                </a:moveTo>
                <a:lnTo>
                  <a:pt x="0" y="7790956"/>
                </a:lnTo>
              </a:path>
            </a:pathLst>
          </a:custGeom>
          <a:ln w="3175">
            <a:solidFill>
              <a:schemeClr val="bg1">
                <a:alpha val="40000"/>
              </a:schemeClr>
            </a:solidFill>
          </a:ln>
        </p:spPr>
        <p:txBody>
          <a:bodyPr wrap="square" lIns="0" tIns="0" rIns="0" bIns="0" rtlCol="0">
            <a:noAutofit/>
          </a:bodyPr>
          <a:lstStyle/>
          <a:p>
            <a:pPr defTabSz="554437">
              <a:defRPr/>
            </a:pPr>
            <a:endParaRPr lang="en-US" sz="662">
              <a:solidFill>
                <a:srgbClr val="494949"/>
              </a:solidFill>
              <a:latin typeface="Roboto Condensed Light" panose="02000000000000000000" pitchFamily="2" charset="0"/>
              <a:ea typeface="+mn-lt"/>
              <a:cs typeface="+mn-lt"/>
            </a:endParaRPr>
          </a:p>
        </p:txBody>
      </p:sp>
      <p:sp>
        <p:nvSpPr>
          <p:cNvPr id="7" name="Text Placeholder 6">
            <a:extLst>
              <a:ext uri="{FF2B5EF4-FFF2-40B4-BE49-F238E27FC236}">
                <a16:creationId xmlns:a16="http://schemas.microsoft.com/office/drawing/2014/main" id="{8C4DBCE2-E5B6-A62D-A8F0-7FC0F1A2E8D7}"/>
              </a:ext>
            </a:extLst>
          </p:cNvPr>
          <p:cNvSpPr>
            <a:spLocks noGrp="1"/>
          </p:cNvSpPr>
          <p:nvPr>
            <p:ph type="body" sz="quarter" idx="14"/>
          </p:nvPr>
        </p:nvSpPr>
        <p:spPr>
          <a:xfrm>
            <a:off x="9362365" y="4720830"/>
            <a:ext cx="2542732" cy="291656"/>
          </a:xfrm>
        </p:spPr>
        <p:txBody>
          <a:bodyPr/>
          <a:lstStyle/>
          <a:p>
            <a:r>
              <a:rPr lang="en-US"/>
              <a:t>Outcomes of this step</a:t>
            </a:r>
          </a:p>
        </p:txBody>
      </p:sp>
      <p:sp>
        <p:nvSpPr>
          <p:cNvPr id="13" name="Text Placeholder 12">
            <a:extLst>
              <a:ext uri="{FF2B5EF4-FFF2-40B4-BE49-F238E27FC236}">
                <a16:creationId xmlns:a16="http://schemas.microsoft.com/office/drawing/2014/main" id="{6B4DF570-8456-0018-0868-0E893755995E}"/>
              </a:ext>
            </a:extLst>
          </p:cNvPr>
          <p:cNvSpPr>
            <a:spLocks noGrp="1"/>
          </p:cNvSpPr>
          <p:nvPr>
            <p:ph type="body" sz="quarter" idx="15"/>
          </p:nvPr>
        </p:nvSpPr>
        <p:spPr>
          <a:xfrm>
            <a:off x="9361939" y="5012486"/>
            <a:ext cx="2544466" cy="1324129"/>
          </a:xfrm>
        </p:spPr>
        <p:txBody>
          <a:bodyPr/>
          <a:lstStyle/>
          <a:p>
            <a:pPr marL="171450" indent="-171450">
              <a:buFont typeface="Arial" panose="020B0604020202020204" pitchFamily="34" charset="0"/>
              <a:buChar char="•"/>
            </a:pPr>
            <a:r>
              <a:rPr lang="en-US"/>
              <a:t>A series of plans to ensure that your solution is used and adopted in the right way by your organization. </a:t>
            </a:r>
          </a:p>
          <a:p>
            <a:pPr marL="171450" indent="-171450">
              <a:buFont typeface="Arial" panose="020B0604020202020204" pitchFamily="34" charset="0"/>
              <a:buChar char="•"/>
            </a:pPr>
            <a:r>
              <a:rPr lang="en-US"/>
              <a:t>A roadmap to articulate the various stages of development and implementation for your solution.</a:t>
            </a:r>
          </a:p>
        </p:txBody>
      </p:sp>
    </p:spTree>
    <p:extLst>
      <p:ext uri="{BB962C8B-B14F-4D97-AF65-F5344CB8AC3E}">
        <p14:creationId xmlns:p14="http://schemas.microsoft.com/office/powerpoint/2010/main" val="104550251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7D168-E561-5C26-10CF-E50E9B17C3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16EB6F-FC1D-616E-E06C-ED418B5728E9}"/>
              </a:ext>
            </a:extLst>
          </p:cNvPr>
          <p:cNvSpPr>
            <a:spLocks noGrp="1"/>
          </p:cNvSpPr>
          <p:nvPr>
            <p:ph type="title"/>
          </p:nvPr>
        </p:nvSpPr>
        <p:spPr>
          <a:xfrm>
            <a:off x="354854" y="530021"/>
            <a:ext cx="6558804" cy="1130188"/>
          </a:xfrm>
        </p:spPr>
        <p:txBody>
          <a:bodyPr/>
          <a:lstStyle/>
          <a:p>
            <a:pPr defTabSz="914309"/>
            <a:r>
              <a:rPr lang="en-US" sz="3600">
                <a:solidFill>
                  <a:schemeClr val="accent1"/>
                </a:solidFill>
              </a:rPr>
              <a:t>Build your change management plan</a:t>
            </a:r>
          </a:p>
        </p:txBody>
      </p:sp>
      <p:sp>
        <p:nvSpPr>
          <p:cNvPr id="9" name="Text Placeholder 3">
            <a:extLst>
              <a:ext uri="{FF2B5EF4-FFF2-40B4-BE49-F238E27FC236}">
                <a16:creationId xmlns:a16="http://schemas.microsoft.com/office/drawing/2014/main" id="{92B47541-27CE-E698-C07E-53435D0FC91B}"/>
              </a:ext>
            </a:extLst>
          </p:cNvPr>
          <p:cNvSpPr txBox="1">
            <a:spLocks/>
          </p:cNvSpPr>
          <p:nvPr/>
        </p:nvSpPr>
        <p:spPr>
          <a:xfrm>
            <a:off x="273687" y="1834657"/>
            <a:ext cx="6255245" cy="669891"/>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FontTx/>
              <a:buNone/>
            </a:pPr>
            <a:r>
              <a:rPr lang="en-US" sz="1800">
                <a:solidFill>
                  <a:srgbClr val="2576B7"/>
                </a:solidFill>
                <a:latin typeface="Montserrat Medium" panose="00000600000000000000" pitchFamily="2" charset="0"/>
                <a:ea typeface="+mn-lt"/>
                <a:cs typeface="+mn-lt"/>
              </a:rPr>
              <a:t>Why having a change management plan is critical </a:t>
            </a:r>
          </a:p>
        </p:txBody>
      </p:sp>
      <p:sp>
        <p:nvSpPr>
          <p:cNvPr id="10" name="Text Placeholder 4">
            <a:extLst>
              <a:ext uri="{FF2B5EF4-FFF2-40B4-BE49-F238E27FC236}">
                <a16:creationId xmlns:a16="http://schemas.microsoft.com/office/drawing/2014/main" id="{CA1C966F-5BF1-5E39-A9A1-96EBA50C4E39}"/>
              </a:ext>
            </a:extLst>
          </p:cNvPr>
          <p:cNvSpPr txBox="1">
            <a:spLocks/>
          </p:cNvSpPr>
          <p:nvPr/>
        </p:nvSpPr>
        <p:spPr>
          <a:xfrm>
            <a:off x="354060" y="2482594"/>
            <a:ext cx="6255245" cy="2602633"/>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400">
                <a:solidFill>
                  <a:srgbClr val="494949"/>
                </a:solidFill>
                <a:ea typeface="+mn-lt"/>
                <a:cs typeface="+mn-lt"/>
              </a:rPr>
              <a:t>Adopting an AI solution – especially one impacting </a:t>
            </a:r>
            <a:r>
              <a:rPr lang="en-US" sz="1400" b="1">
                <a:solidFill>
                  <a:srgbClr val="494949"/>
                </a:solidFill>
                <a:ea typeface="+mn-lt"/>
                <a:cs typeface="+mn-lt"/>
              </a:rPr>
              <a:t>customer experience</a:t>
            </a:r>
            <a:r>
              <a:rPr lang="en-US" sz="1400">
                <a:solidFill>
                  <a:srgbClr val="494949"/>
                </a:solidFill>
                <a:ea typeface="+mn-lt"/>
                <a:cs typeface="+mn-lt"/>
              </a:rPr>
              <a:t> – inevitably alters </a:t>
            </a:r>
            <a:r>
              <a:rPr lang="en-US" sz="1400" b="1">
                <a:solidFill>
                  <a:srgbClr val="494949"/>
                </a:solidFill>
                <a:ea typeface="+mn-lt"/>
                <a:cs typeface="+mn-lt"/>
              </a:rPr>
              <a:t>workflows</a:t>
            </a:r>
            <a:r>
              <a:rPr lang="en-US" sz="1400">
                <a:solidFill>
                  <a:srgbClr val="494949"/>
                </a:solidFill>
                <a:ea typeface="+mn-lt"/>
                <a:cs typeface="+mn-lt"/>
              </a:rPr>
              <a:t>, </a:t>
            </a:r>
            <a:r>
              <a:rPr lang="en-US" sz="1400" b="1">
                <a:solidFill>
                  <a:srgbClr val="494949"/>
                </a:solidFill>
                <a:ea typeface="+mn-lt"/>
                <a:cs typeface="+mn-lt"/>
              </a:rPr>
              <a:t>roles</a:t>
            </a:r>
            <a:r>
              <a:rPr lang="en-US" sz="1400">
                <a:solidFill>
                  <a:srgbClr val="494949"/>
                </a:solidFill>
                <a:ea typeface="+mn-lt"/>
                <a:cs typeface="+mn-lt"/>
              </a:rPr>
              <a:t>, and </a:t>
            </a:r>
            <a:r>
              <a:rPr lang="en-US" sz="1400" b="1">
                <a:solidFill>
                  <a:srgbClr val="494949"/>
                </a:solidFill>
                <a:ea typeface="+mn-lt"/>
                <a:cs typeface="+mn-lt"/>
              </a:rPr>
              <a:t>culture</a:t>
            </a:r>
            <a:r>
              <a:rPr lang="en-US" sz="1400">
                <a:solidFill>
                  <a:srgbClr val="494949"/>
                </a:solidFill>
                <a:ea typeface="+mn-lt"/>
                <a:cs typeface="+mn-lt"/>
              </a:rPr>
              <a:t>. Without a </a:t>
            </a:r>
            <a:r>
              <a:rPr lang="en-US" sz="1400" b="1">
                <a:solidFill>
                  <a:srgbClr val="494949"/>
                </a:solidFill>
                <a:ea typeface="+mn-lt"/>
                <a:cs typeface="+mn-lt"/>
              </a:rPr>
              <a:t>structured approach</a:t>
            </a:r>
            <a:r>
              <a:rPr lang="en-US" sz="1400">
                <a:solidFill>
                  <a:srgbClr val="494949"/>
                </a:solidFill>
                <a:ea typeface="+mn-lt"/>
                <a:cs typeface="+mn-lt"/>
              </a:rPr>
              <a:t> to prepare, guide, and support the people affected, even the best AI technology can face </a:t>
            </a:r>
            <a:r>
              <a:rPr lang="en-US" sz="1400" b="1">
                <a:solidFill>
                  <a:srgbClr val="494949"/>
                </a:solidFill>
                <a:ea typeface="+mn-lt"/>
                <a:cs typeface="+mn-lt"/>
              </a:rPr>
              <a:t>resistance</a:t>
            </a:r>
            <a:r>
              <a:rPr lang="en-US" sz="1400">
                <a:solidFill>
                  <a:srgbClr val="494949"/>
                </a:solidFill>
                <a:ea typeface="+mn-lt"/>
                <a:cs typeface="+mn-lt"/>
              </a:rPr>
              <a:t>, </a:t>
            </a:r>
            <a:r>
              <a:rPr lang="en-US" sz="1400" b="1">
                <a:solidFill>
                  <a:srgbClr val="494949"/>
                </a:solidFill>
                <a:ea typeface="+mn-lt"/>
                <a:cs typeface="+mn-lt"/>
              </a:rPr>
              <a:t>low adoption</a:t>
            </a:r>
            <a:r>
              <a:rPr lang="en-US" sz="1400">
                <a:solidFill>
                  <a:srgbClr val="494949"/>
                </a:solidFill>
                <a:ea typeface="+mn-lt"/>
                <a:cs typeface="+mn-lt"/>
              </a:rPr>
              <a:t>, or </a:t>
            </a:r>
            <a:r>
              <a:rPr lang="en-US" sz="1400" b="1">
                <a:solidFill>
                  <a:srgbClr val="494949"/>
                </a:solidFill>
                <a:ea typeface="+mn-lt"/>
                <a:cs typeface="+mn-lt"/>
              </a:rPr>
              <a:t>misuse</a:t>
            </a:r>
            <a:r>
              <a:rPr lang="en-US" sz="1400">
                <a:solidFill>
                  <a:srgbClr val="494949"/>
                </a:solidFill>
                <a:ea typeface="+mn-lt"/>
                <a:cs typeface="+mn-lt"/>
              </a:rPr>
              <a:t>. </a:t>
            </a:r>
          </a:p>
          <a:p>
            <a:pPr marL="0" indent="0">
              <a:buFontTx/>
              <a:buNone/>
            </a:pPr>
            <a:r>
              <a:rPr lang="en-US" sz="1400">
                <a:solidFill>
                  <a:srgbClr val="494949"/>
                </a:solidFill>
                <a:ea typeface="+mn-lt"/>
                <a:cs typeface="+mn-lt"/>
              </a:rPr>
              <a:t>A robust </a:t>
            </a:r>
            <a:r>
              <a:rPr lang="en-US" sz="1400" b="1">
                <a:solidFill>
                  <a:srgbClr val="494949"/>
                </a:solidFill>
                <a:ea typeface="+mn-lt"/>
                <a:cs typeface="+mn-lt"/>
              </a:rPr>
              <a:t>change management plan</a:t>
            </a:r>
            <a:r>
              <a:rPr lang="en-US" sz="1400">
                <a:solidFill>
                  <a:srgbClr val="494949"/>
                </a:solidFill>
                <a:ea typeface="+mn-lt"/>
                <a:cs typeface="+mn-lt"/>
              </a:rPr>
              <a:t> helps you:</a:t>
            </a:r>
          </a:p>
          <a:p>
            <a:pPr fontAlgn="ctr"/>
            <a:r>
              <a:rPr lang="en-US" sz="1400" b="1">
                <a:solidFill>
                  <a:srgbClr val="494949"/>
                </a:solidFill>
                <a:ea typeface="+mn-lt"/>
                <a:cs typeface="+mn-lt"/>
              </a:rPr>
              <a:t>Align stakeholders</a:t>
            </a:r>
            <a:r>
              <a:rPr lang="en-US" sz="1400">
                <a:solidFill>
                  <a:srgbClr val="494949"/>
                </a:solidFill>
                <a:ea typeface="+mn-lt"/>
                <a:cs typeface="+mn-lt"/>
              </a:rPr>
              <a:t> on how new AI tools will integrate into daily tasks and broader strategy.</a:t>
            </a:r>
          </a:p>
          <a:p>
            <a:pPr fontAlgn="ctr"/>
            <a:r>
              <a:rPr lang="en-US" sz="1400" b="1">
                <a:solidFill>
                  <a:srgbClr val="494949"/>
                </a:solidFill>
                <a:ea typeface="+mn-lt"/>
                <a:cs typeface="+mn-lt"/>
              </a:rPr>
              <a:t>Reduce disruption</a:t>
            </a:r>
            <a:r>
              <a:rPr lang="en-US" sz="1400">
                <a:solidFill>
                  <a:srgbClr val="494949"/>
                </a:solidFill>
                <a:ea typeface="+mn-lt"/>
                <a:cs typeface="+mn-lt"/>
              </a:rPr>
              <a:t>, ensuring employees, managers, and customers understand benefits and know </a:t>
            </a:r>
            <a:r>
              <a:rPr lang="en-US" sz="1400" b="1">
                <a:solidFill>
                  <a:srgbClr val="494949"/>
                </a:solidFill>
                <a:ea typeface="+mn-lt"/>
                <a:cs typeface="+mn-lt"/>
              </a:rPr>
              <a:t>where</a:t>
            </a:r>
            <a:r>
              <a:rPr lang="en-US" sz="1400">
                <a:solidFill>
                  <a:srgbClr val="494949"/>
                </a:solidFill>
                <a:ea typeface="+mn-lt"/>
                <a:cs typeface="+mn-lt"/>
              </a:rPr>
              <a:t> to get help if issues arise.</a:t>
            </a:r>
          </a:p>
          <a:p>
            <a:pPr fontAlgn="ctr"/>
            <a:r>
              <a:rPr lang="en-US" sz="1400" b="1">
                <a:solidFill>
                  <a:srgbClr val="494949"/>
                </a:solidFill>
                <a:ea typeface="+mn-lt"/>
                <a:cs typeface="+mn-lt"/>
              </a:rPr>
              <a:t>Foster acceptance</a:t>
            </a:r>
            <a:r>
              <a:rPr lang="en-US" sz="1400">
                <a:solidFill>
                  <a:srgbClr val="494949"/>
                </a:solidFill>
                <a:ea typeface="+mn-lt"/>
                <a:cs typeface="+mn-lt"/>
              </a:rPr>
              <a:t> and </a:t>
            </a:r>
            <a:r>
              <a:rPr lang="en-US" sz="1400" b="1">
                <a:solidFill>
                  <a:srgbClr val="494949"/>
                </a:solidFill>
                <a:ea typeface="+mn-lt"/>
                <a:cs typeface="+mn-lt"/>
              </a:rPr>
              <a:t>enthusiasm</a:t>
            </a:r>
            <a:r>
              <a:rPr lang="en-US" sz="1400">
                <a:solidFill>
                  <a:srgbClr val="494949"/>
                </a:solidFill>
                <a:ea typeface="+mn-lt"/>
                <a:cs typeface="+mn-lt"/>
              </a:rPr>
              <a:t>, so the solution quickly becomes part of “how we do business,” not just another project.</a:t>
            </a:r>
          </a:p>
        </p:txBody>
      </p:sp>
      <p:sp>
        <p:nvSpPr>
          <p:cNvPr id="4" name="Rectangle 3">
            <a:extLst>
              <a:ext uri="{FF2B5EF4-FFF2-40B4-BE49-F238E27FC236}">
                <a16:creationId xmlns:a16="http://schemas.microsoft.com/office/drawing/2014/main" id="{8C0B69E2-AE4C-D80D-1D81-D02EC97E4AC9}"/>
              </a:ext>
            </a:extLst>
          </p:cNvPr>
          <p:cNvSpPr>
            <a:spLocks/>
          </p:cNvSpPr>
          <p:nvPr/>
        </p:nvSpPr>
        <p:spPr>
          <a:xfrm>
            <a:off x="354854" y="5235638"/>
            <a:ext cx="6750796" cy="1231837"/>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r>
              <a:rPr lang="en-US" sz="1300" b="1" dirty="0">
                <a:solidFill>
                  <a:srgbClr val="FFFFFF"/>
                </a:solidFill>
                <a:ea typeface="+mn-lt"/>
                <a:cs typeface="+mn-lt"/>
              </a:rPr>
              <a:t>Info-Tech Insight</a:t>
            </a:r>
          </a:p>
          <a:p>
            <a:pPr defTabSz="554437">
              <a:spcBef>
                <a:spcPts val="800"/>
              </a:spcBef>
            </a:pPr>
            <a:r>
              <a:rPr lang="en-US" sz="1300" dirty="0">
                <a:solidFill>
                  <a:srgbClr val="FFFFFF"/>
                </a:solidFill>
                <a:ea typeface="+mn-lt"/>
                <a:cs typeface="+mn-lt"/>
              </a:rPr>
              <a:t>Change management isn’t </a:t>
            </a:r>
            <a:r>
              <a:rPr lang="en-US" sz="1300" b="1" dirty="0">
                <a:solidFill>
                  <a:srgbClr val="FFFFFF"/>
                </a:solidFill>
                <a:ea typeface="+mn-lt"/>
                <a:cs typeface="+mn-lt"/>
              </a:rPr>
              <a:t>one-size-fits-all</a:t>
            </a:r>
            <a:r>
              <a:rPr lang="en-US" sz="1300" dirty="0">
                <a:solidFill>
                  <a:srgbClr val="FFFFFF"/>
                </a:solidFill>
                <a:ea typeface="+mn-lt"/>
                <a:cs typeface="+mn-lt"/>
              </a:rPr>
              <a:t>. It requires </a:t>
            </a:r>
            <a:r>
              <a:rPr lang="en-US" sz="1300" b="1" dirty="0">
                <a:solidFill>
                  <a:srgbClr val="FFFFFF"/>
                </a:solidFill>
                <a:ea typeface="+mn-lt"/>
                <a:cs typeface="+mn-lt"/>
              </a:rPr>
              <a:t>ongoing communication</a:t>
            </a:r>
            <a:r>
              <a:rPr lang="en-US" sz="1300" dirty="0">
                <a:solidFill>
                  <a:srgbClr val="FFFFFF"/>
                </a:solidFill>
                <a:ea typeface="+mn-lt"/>
                <a:cs typeface="+mn-lt"/>
              </a:rPr>
              <a:t>, </a:t>
            </a:r>
            <a:r>
              <a:rPr lang="en-US" sz="1300" b="1" dirty="0">
                <a:solidFill>
                  <a:srgbClr val="FFFFFF"/>
                </a:solidFill>
                <a:ea typeface="+mn-lt"/>
                <a:cs typeface="+mn-lt"/>
              </a:rPr>
              <a:t>training</a:t>
            </a:r>
            <a:r>
              <a:rPr lang="en-US" sz="1300" dirty="0">
                <a:solidFill>
                  <a:srgbClr val="FFFFFF"/>
                </a:solidFill>
                <a:ea typeface="+mn-lt"/>
                <a:cs typeface="+mn-lt"/>
              </a:rPr>
              <a:t>, and </a:t>
            </a:r>
            <a:r>
              <a:rPr lang="en-US" sz="1300" b="1" dirty="0">
                <a:solidFill>
                  <a:srgbClr val="FFFFFF"/>
                </a:solidFill>
                <a:ea typeface="+mn-lt"/>
                <a:cs typeface="+mn-lt"/>
              </a:rPr>
              <a:t>feedback loops</a:t>
            </a:r>
            <a:r>
              <a:rPr lang="en-US" sz="1300" dirty="0">
                <a:solidFill>
                  <a:srgbClr val="FFFFFF"/>
                </a:solidFill>
                <a:ea typeface="+mn-lt"/>
                <a:cs typeface="+mn-lt"/>
              </a:rPr>
              <a:t> to ensure employees and customers remain engaged with your AI transformation well past launch day.</a:t>
            </a:r>
          </a:p>
        </p:txBody>
      </p:sp>
      <p:sp>
        <p:nvSpPr>
          <p:cNvPr id="5" name="Rectangle 4">
            <a:extLst>
              <a:ext uri="{FF2B5EF4-FFF2-40B4-BE49-F238E27FC236}">
                <a16:creationId xmlns:a16="http://schemas.microsoft.com/office/drawing/2014/main" id="{726A8D56-7849-365D-3851-7040719004F3}"/>
              </a:ext>
              <a:ext uri="{C183D7F6-B498-43B3-948B-1728B52AA6E4}">
                <adec:decorative xmlns:adec="http://schemas.microsoft.com/office/drawing/2017/decorative" val="1"/>
              </a:ext>
            </a:extLst>
          </p:cNvPr>
          <p:cNvSpPr>
            <a:spLocks/>
          </p:cNvSpPr>
          <p:nvPr/>
        </p:nvSpPr>
        <p:spPr>
          <a:xfrm>
            <a:off x="354854" y="5235637"/>
            <a:ext cx="6750796" cy="1231838"/>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300">
              <a:solidFill>
                <a:srgbClr val="2576B7"/>
              </a:solidFill>
              <a:ea typeface="+mn-lt"/>
              <a:cs typeface="+mn-lt"/>
            </a:endParaRPr>
          </a:p>
        </p:txBody>
      </p:sp>
      <p:pic>
        <p:nvPicPr>
          <p:cNvPr id="6" name="Picture 5">
            <a:extLst>
              <a:ext uri="{FF2B5EF4-FFF2-40B4-BE49-F238E27FC236}">
                <a16:creationId xmlns:a16="http://schemas.microsoft.com/office/drawing/2014/main" id="{0A440054-98C8-CB83-0741-97F850897211}"/>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87993" y="1117150"/>
            <a:ext cx="4351537" cy="4259083"/>
          </a:xfrm>
          <a:prstGeom prst="rect">
            <a:avLst/>
          </a:prstGeom>
          <a:effectLst>
            <a:outerShdw blurRad="50800" dist="25145" dir="2699990" rotWithShape="0">
              <a:srgbClr val="000000">
                <a:alpha val="40000"/>
              </a:srgbClr>
            </a:outerShdw>
          </a:effectLst>
        </p:spPr>
      </p:pic>
    </p:spTree>
    <p:extLst>
      <p:ext uri="{BB962C8B-B14F-4D97-AF65-F5344CB8AC3E}">
        <p14:creationId xmlns:p14="http://schemas.microsoft.com/office/powerpoint/2010/main" val="81147659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25224-B8ED-692D-19CB-28FCE6C1BF4C}"/>
            </a:ext>
          </a:extLst>
        </p:cNvPr>
        <p:cNvGrpSpPr/>
        <p:nvPr/>
      </p:nvGrpSpPr>
      <p:grpSpPr>
        <a:xfrm>
          <a:off x="0" y="0"/>
          <a:ext cx="0" cy="0"/>
          <a:chOff x="0" y="0"/>
          <a:chExt cx="0" cy="0"/>
        </a:xfrm>
      </p:grpSpPr>
      <p:sp>
        <p:nvSpPr>
          <p:cNvPr id="23" name="Title 2">
            <a:extLst>
              <a:ext uri="{FF2B5EF4-FFF2-40B4-BE49-F238E27FC236}">
                <a16:creationId xmlns:a16="http://schemas.microsoft.com/office/drawing/2014/main" id="{3E6EA08B-AB43-FD02-FD14-B105C8A6F7E7}"/>
              </a:ext>
            </a:extLst>
          </p:cNvPr>
          <p:cNvSpPr txBox="1">
            <a:spLocks/>
          </p:cNvSpPr>
          <p:nvPr/>
        </p:nvSpPr>
        <p:spPr>
          <a:xfrm>
            <a:off x="246834" y="336401"/>
            <a:ext cx="11520980" cy="59462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defTabSz="914218">
              <a:defRPr/>
            </a:pPr>
            <a:r>
              <a:rPr lang="en-US" sz="3000">
                <a:solidFill>
                  <a:srgbClr val="2576B7"/>
                </a:solidFill>
                <a:ea typeface="+mj-lt"/>
                <a:cs typeface="+mj-lt"/>
              </a:rPr>
              <a:t>Best practices for building a change management plan</a:t>
            </a:r>
          </a:p>
        </p:txBody>
      </p:sp>
      <p:sp>
        <p:nvSpPr>
          <p:cNvPr id="2" name="Text Placeholder 4">
            <a:extLst>
              <a:ext uri="{FF2B5EF4-FFF2-40B4-BE49-F238E27FC236}">
                <a16:creationId xmlns:a16="http://schemas.microsoft.com/office/drawing/2014/main" id="{B6194911-3408-B7A6-5F71-C908AA5A5582}"/>
              </a:ext>
            </a:extLst>
          </p:cNvPr>
          <p:cNvSpPr txBox="1">
            <a:spLocks/>
          </p:cNvSpPr>
          <p:nvPr/>
        </p:nvSpPr>
        <p:spPr>
          <a:xfrm>
            <a:off x="285278" y="870604"/>
            <a:ext cx="11520980" cy="355486"/>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10000"/>
              </a:lnSpc>
              <a:buFontTx/>
              <a:defRPr/>
            </a:pPr>
            <a:r>
              <a:rPr lang="en-US" dirty="0">
                <a:solidFill>
                  <a:srgbClr val="494949"/>
                </a:solidFill>
                <a:latin typeface="Exo" pitchFamily="2" charset="0"/>
                <a:ea typeface="+mn-lt"/>
                <a:cs typeface="+mn-lt"/>
              </a:rPr>
              <a:t>Keep these </a:t>
            </a:r>
            <a:r>
              <a:rPr lang="en-US" b="1" dirty="0">
                <a:solidFill>
                  <a:srgbClr val="494949"/>
                </a:solidFill>
                <a:latin typeface="Exo" pitchFamily="2" charset="0"/>
                <a:ea typeface="+mn-lt"/>
                <a:cs typeface="+mn-lt"/>
              </a:rPr>
              <a:t>best practices </a:t>
            </a:r>
            <a:r>
              <a:rPr lang="en-US" dirty="0">
                <a:solidFill>
                  <a:srgbClr val="494949"/>
                </a:solidFill>
                <a:latin typeface="Exo" pitchFamily="2" charset="0"/>
                <a:ea typeface="+mn-lt"/>
                <a:cs typeface="+mn-lt"/>
              </a:rPr>
              <a:t>in mind when building the </a:t>
            </a:r>
            <a:r>
              <a:rPr lang="en-US" b="1" dirty="0">
                <a:solidFill>
                  <a:srgbClr val="494949"/>
                </a:solidFill>
                <a:latin typeface="Exo" pitchFamily="2" charset="0"/>
                <a:ea typeface="+mn-lt"/>
                <a:cs typeface="+mn-lt"/>
              </a:rPr>
              <a:t>change management plan </a:t>
            </a:r>
            <a:r>
              <a:rPr lang="en-US" dirty="0">
                <a:solidFill>
                  <a:srgbClr val="494949"/>
                </a:solidFill>
                <a:latin typeface="Exo" pitchFamily="2" charset="0"/>
                <a:ea typeface="+mn-lt"/>
                <a:cs typeface="+mn-lt"/>
              </a:rPr>
              <a:t>for your </a:t>
            </a:r>
            <a:r>
              <a:rPr lang="en-US" b="1" dirty="0">
                <a:solidFill>
                  <a:srgbClr val="494949"/>
                </a:solidFill>
                <a:latin typeface="Exo" pitchFamily="2" charset="0"/>
                <a:ea typeface="+mn-lt"/>
                <a:cs typeface="+mn-lt"/>
              </a:rPr>
              <a:t>CX AI solution</a:t>
            </a:r>
          </a:p>
        </p:txBody>
      </p:sp>
      <p:sp>
        <p:nvSpPr>
          <p:cNvPr id="74" name="Rounded Rectangle 78">
            <a:extLst>
              <a:ext uri="{FF2B5EF4-FFF2-40B4-BE49-F238E27FC236}">
                <a16:creationId xmlns:a16="http://schemas.microsoft.com/office/drawing/2014/main" id="{29BB4EA2-EF13-C0CD-7B50-2C20D652AFE2}"/>
              </a:ext>
              <a:ext uri="{C183D7F6-B498-43B3-948B-1728B52AA6E4}">
                <adec:decorative xmlns:adec="http://schemas.microsoft.com/office/drawing/2017/decorative" val="1"/>
              </a:ext>
            </a:extLst>
          </p:cNvPr>
          <p:cNvSpPr>
            <a:spLocks/>
          </p:cNvSpPr>
          <p:nvPr/>
        </p:nvSpPr>
        <p:spPr>
          <a:xfrm>
            <a:off x="153018" y="1377118"/>
            <a:ext cx="2645841" cy="360674"/>
          </a:xfrm>
          <a:prstGeom prst="roundRect">
            <a:avLst>
              <a:gd name="adj" fmla="val 50000"/>
            </a:avLst>
          </a:prstGeom>
          <a:solidFill>
            <a:srgbClr val="494A4A"/>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75" name="TextBox 74">
            <a:extLst>
              <a:ext uri="{FF2B5EF4-FFF2-40B4-BE49-F238E27FC236}">
                <a16:creationId xmlns:a16="http://schemas.microsoft.com/office/drawing/2014/main" id="{06BC497E-FAB4-C3C5-76AF-E8875B737B00}"/>
              </a:ext>
            </a:extLst>
          </p:cNvPr>
          <p:cNvSpPr txBox="1">
            <a:spLocks/>
          </p:cNvSpPr>
          <p:nvPr/>
        </p:nvSpPr>
        <p:spPr>
          <a:xfrm>
            <a:off x="161693" y="1414100"/>
            <a:ext cx="2316660" cy="282706"/>
          </a:xfrm>
          <a:prstGeom prst="rect">
            <a:avLst/>
          </a:prstGeom>
          <a:noFill/>
        </p:spPr>
        <p:txBody>
          <a:bodyPr wrap="none" rtlCol="0" anchor="ctr" anchorCtr="0">
            <a:spAutoFit/>
          </a:bodyPr>
          <a:lstStyle/>
          <a:p>
            <a:pPr defTabSz="554437">
              <a:lnSpc>
                <a:spcPct val="110000"/>
              </a:lnSpc>
              <a:defRPr/>
            </a:pPr>
            <a:r>
              <a:rPr lang="en-US" sz="1200">
                <a:solidFill>
                  <a:srgbClr val="FFFFFF"/>
                </a:solidFill>
                <a:latin typeface="Montserrat SemiBold" pitchFamily="2" charset="77"/>
                <a:ea typeface="+mn-lt"/>
                <a:cs typeface="+mn-lt"/>
              </a:rPr>
              <a:t>Change Management Plan</a:t>
            </a:r>
          </a:p>
        </p:txBody>
      </p:sp>
      <p:sp>
        <p:nvSpPr>
          <p:cNvPr id="76" name="Triangle 80">
            <a:extLst>
              <a:ext uri="{FF2B5EF4-FFF2-40B4-BE49-F238E27FC236}">
                <a16:creationId xmlns:a16="http://schemas.microsoft.com/office/drawing/2014/main" id="{B94CAD1A-0D5A-4C66-5464-F20EC9F50324}"/>
              </a:ext>
              <a:ext uri="{C183D7F6-B498-43B3-948B-1728B52AA6E4}">
                <adec:decorative xmlns:adec="http://schemas.microsoft.com/office/drawing/2017/decorative" val="1"/>
              </a:ext>
            </a:extLst>
          </p:cNvPr>
          <p:cNvSpPr>
            <a:spLocks noChangeAspect="1"/>
          </p:cNvSpPr>
          <p:nvPr/>
        </p:nvSpPr>
        <p:spPr>
          <a:xfrm rot="10800000">
            <a:off x="2443660" y="1516311"/>
            <a:ext cx="114646" cy="82285"/>
          </a:xfrm>
          <a:prstGeom prst="triangle">
            <a:avLst/>
          </a:prstGeom>
          <a:solidFill>
            <a:srgbClr val="FFFFFF"/>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42" name="Rectangle 41">
            <a:extLst>
              <a:ext uri="{FF2B5EF4-FFF2-40B4-BE49-F238E27FC236}">
                <a16:creationId xmlns:a16="http://schemas.microsoft.com/office/drawing/2014/main" id="{9BD41E7E-C3C7-6109-DDB7-FA6A2C548A9A}"/>
              </a:ext>
              <a:ext uri="{C183D7F6-B498-43B3-948B-1728B52AA6E4}">
                <adec:decorative xmlns:adec="http://schemas.microsoft.com/office/drawing/2017/decorative" val="1"/>
              </a:ext>
            </a:extLst>
          </p:cNvPr>
          <p:cNvSpPr>
            <a:spLocks/>
          </p:cNvSpPr>
          <p:nvPr/>
        </p:nvSpPr>
        <p:spPr>
          <a:xfrm>
            <a:off x="2113058" y="1917245"/>
            <a:ext cx="4122000" cy="762455"/>
          </a:xfrm>
          <a:prstGeom prst="rect">
            <a:avLst/>
          </a:prstGeom>
          <a:solidFill>
            <a:srgbClr val="2576B7">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48" name="TextBox 47">
            <a:extLst>
              <a:ext uri="{FF2B5EF4-FFF2-40B4-BE49-F238E27FC236}">
                <a16:creationId xmlns:a16="http://schemas.microsoft.com/office/drawing/2014/main" id="{C657BA48-3ECD-772C-3DAC-6FC9E06BB54B}"/>
              </a:ext>
            </a:extLst>
          </p:cNvPr>
          <p:cNvSpPr txBox="1">
            <a:spLocks/>
          </p:cNvSpPr>
          <p:nvPr/>
        </p:nvSpPr>
        <p:spPr>
          <a:xfrm>
            <a:off x="153018" y="1917245"/>
            <a:ext cx="2376000" cy="762455"/>
          </a:xfrm>
          <a:prstGeom prst="homePlate">
            <a:avLst/>
          </a:prstGeom>
          <a:solidFill>
            <a:srgbClr val="2576B7"/>
          </a:solidFill>
          <a:ln/>
        </p:spPr>
        <p:txBody>
          <a:bodyPr wrap="square" rtlCol="0" anchor="ctr" anchorCtr="0">
            <a:noAutofit/>
          </a:bodyPr>
          <a:lstStyle/>
          <a:p>
            <a:pPr algn="ctr" defTabSz="554437">
              <a:defRPr/>
            </a:pPr>
            <a:r>
              <a:rPr lang="en-US" sz="1200" b="1">
                <a:solidFill>
                  <a:srgbClr val="FFFFFF"/>
                </a:solidFill>
                <a:latin typeface="Montserrat" panose="00000500000000000000" pitchFamily="2" charset="0"/>
                <a:ea typeface="+mn-lt"/>
                <a:cs typeface="+mn-lt"/>
              </a:rPr>
              <a:t>1. Identify Stakeholders &amp; Define Change Vision</a:t>
            </a:r>
          </a:p>
        </p:txBody>
      </p:sp>
      <p:sp>
        <p:nvSpPr>
          <p:cNvPr id="53" name="Subtitle 2">
            <a:extLst>
              <a:ext uri="{FF2B5EF4-FFF2-40B4-BE49-F238E27FC236}">
                <a16:creationId xmlns:a16="http://schemas.microsoft.com/office/drawing/2014/main" id="{CDEF1136-F2E9-8D08-570A-8EF25A4B429A}"/>
              </a:ext>
            </a:extLst>
          </p:cNvPr>
          <p:cNvSpPr txBox="1">
            <a:spLocks/>
          </p:cNvSpPr>
          <p:nvPr/>
        </p:nvSpPr>
        <p:spPr>
          <a:xfrm>
            <a:off x="2542827" y="2054466"/>
            <a:ext cx="3429000" cy="488013"/>
          </a:xfrm>
          <a:prstGeom prst="rect">
            <a:avLst/>
          </a:prstGeom>
        </p:spPr>
        <p:txBody>
          <a:bodyPr vert="horz" wrap="square" lIns="45714" tIns="22857" rIns="45714" bIns="22857"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087527">
              <a:lnSpc>
                <a:spcPts val="1750"/>
              </a:lnSpc>
              <a:buFontTx/>
              <a:defRPr/>
            </a:pPr>
            <a:r>
              <a:rPr lang="en-US" sz="1200">
                <a:solidFill>
                  <a:schemeClr val="tx1">
                    <a:lumMod val="50000"/>
                  </a:schemeClr>
                </a:solidFill>
                <a:latin typeface="+mn-lt"/>
                <a:ea typeface="+mn-lt"/>
                <a:cs typeface="+mn-lt"/>
              </a:rPr>
              <a:t>Pinpoint who’s impacted and why the AI initiative matters, forming a clear narrative.</a:t>
            </a:r>
          </a:p>
        </p:txBody>
      </p:sp>
      <p:sp>
        <p:nvSpPr>
          <p:cNvPr id="41" name="Rectangle 40">
            <a:extLst>
              <a:ext uri="{FF2B5EF4-FFF2-40B4-BE49-F238E27FC236}">
                <a16:creationId xmlns:a16="http://schemas.microsoft.com/office/drawing/2014/main" id="{447EB6E6-EADC-52E3-433C-88A4E210C225}"/>
              </a:ext>
              <a:ext uri="{C183D7F6-B498-43B3-948B-1728B52AA6E4}">
                <adec:decorative xmlns:adec="http://schemas.microsoft.com/office/drawing/2017/decorative" val="1"/>
              </a:ext>
            </a:extLst>
          </p:cNvPr>
          <p:cNvSpPr>
            <a:spLocks/>
          </p:cNvSpPr>
          <p:nvPr/>
        </p:nvSpPr>
        <p:spPr>
          <a:xfrm>
            <a:off x="2113058" y="2842374"/>
            <a:ext cx="4122000" cy="744447"/>
          </a:xfrm>
          <a:prstGeom prst="rect">
            <a:avLst/>
          </a:prstGeom>
          <a:solidFill>
            <a:srgbClr val="5090C4">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2" name="TextBox 61">
            <a:extLst>
              <a:ext uri="{FF2B5EF4-FFF2-40B4-BE49-F238E27FC236}">
                <a16:creationId xmlns:a16="http://schemas.microsoft.com/office/drawing/2014/main" id="{3627053F-A7AC-774F-D624-919281489F59}"/>
              </a:ext>
            </a:extLst>
          </p:cNvPr>
          <p:cNvSpPr txBox="1">
            <a:spLocks/>
          </p:cNvSpPr>
          <p:nvPr/>
        </p:nvSpPr>
        <p:spPr>
          <a:xfrm>
            <a:off x="153018" y="2842374"/>
            <a:ext cx="2376000" cy="744447"/>
          </a:xfrm>
          <a:prstGeom prst="homePlate">
            <a:avLst/>
          </a:prstGeom>
          <a:solidFill>
            <a:srgbClr val="5090C4"/>
          </a:solidFill>
          <a:ln/>
        </p:spPr>
        <p:txBody>
          <a:bodyPr wrap="square" anchor="ctr" anchorCtr="0">
            <a:noAutofit/>
          </a:bodyPr>
          <a:lstStyle/>
          <a:p>
            <a:pPr algn="ctr" defTabSz="914400">
              <a:defRPr/>
            </a:pPr>
            <a:r>
              <a:rPr lang="en-US" sz="1200" b="1">
                <a:solidFill>
                  <a:srgbClr val="FFFFFF"/>
                </a:solidFill>
                <a:latin typeface="Montserrat" panose="00000500000000000000" pitchFamily="2" charset="0"/>
                <a:ea typeface="+mn-lt"/>
                <a:cs typeface="+mn-lt"/>
              </a:rPr>
              <a:t>2. Communication Strategy &amp; Plan</a:t>
            </a:r>
          </a:p>
        </p:txBody>
      </p:sp>
      <p:sp>
        <p:nvSpPr>
          <p:cNvPr id="59" name="TextBox 58">
            <a:extLst>
              <a:ext uri="{FF2B5EF4-FFF2-40B4-BE49-F238E27FC236}">
                <a16:creationId xmlns:a16="http://schemas.microsoft.com/office/drawing/2014/main" id="{2C997535-1B27-B375-1B77-BA5F688B3AEA}"/>
              </a:ext>
            </a:extLst>
          </p:cNvPr>
          <p:cNvSpPr txBox="1">
            <a:spLocks/>
          </p:cNvSpPr>
          <p:nvPr/>
        </p:nvSpPr>
        <p:spPr>
          <a:xfrm>
            <a:off x="2542827" y="2983765"/>
            <a:ext cx="3339029" cy="461665"/>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Determine channels, frequency, and key messages tailored to different groups.</a:t>
            </a:r>
          </a:p>
        </p:txBody>
      </p:sp>
      <p:sp>
        <p:nvSpPr>
          <p:cNvPr id="40" name="Rectangle 39">
            <a:extLst>
              <a:ext uri="{FF2B5EF4-FFF2-40B4-BE49-F238E27FC236}">
                <a16:creationId xmlns:a16="http://schemas.microsoft.com/office/drawing/2014/main" id="{82E2B9A0-2FE6-7BA3-6103-7E58442448E4}"/>
              </a:ext>
              <a:ext uri="{C183D7F6-B498-43B3-948B-1728B52AA6E4}">
                <adec:decorative xmlns:adec="http://schemas.microsoft.com/office/drawing/2017/decorative" val="1"/>
              </a:ext>
            </a:extLst>
          </p:cNvPr>
          <p:cNvSpPr>
            <a:spLocks/>
          </p:cNvSpPr>
          <p:nvPr/>
        </p:nvSpPr>
        <p:spPr>
          <a:xfrm>
            <a:off x="2113058" y="3737849"/>
            <a:ext cx="4122000" cy="744447"/>
          </a:xfrm>
          <a:prstGeom prst="rect">
            <a:avLst/>
          </a:prstGeom>
          <a:solidFill>
            <a:srgbClr val="717171">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0" name="TextBox 59">
            <a:extLst>
              <a:ext uri="{FF2B5EF4-FFF2-40B4-BE49-F238E27FC236}">
                <a16:creationId xmlns:a16="http://schemas.microsoft.com/office/drawing/2014/main" id="{FF9D7E4C-C1B6-92C8-F1C7-9F3B92636BA3}"/>
              </a:ext>
            </a:extLst>
          </p:cNvPr>
          <p:cNvSpPr txBox="1">
            <a:spLocks/>
          </p:cNvSpPr>
          <p:nvPr/>
        </p:nvSpPr>
        <p:spPr>
          <a:xfrm>
            <a:off x="153018" y="3737849"/>
            <a:ext cx="2376000" cy="744447"/>
          </a:xfrm>
          <a:prstGeom prst="homePlate">
            <a:avLst/>
          </a:prstGeom>
          <a:solidFill>
            <a:srgbClr val="717171"/>
          </a:solidFill>
          <a:ln/>
        </p:spPr>
        <p:txBody>
          <a:bodyPr wrap="square" rtlCol="0" anchor="ctr" anchorCtr="0">
            <a:noAutofit/>
          </a:bodyPr>
          <a:lstStyle/>
          <a:p>
            <a:pPr algn="ctr" defTabSz="554437">
              <a:defRPr/>
            </a:pPr>
            <a:r>
              <a:rPr lang="en-US" sz="1200" b="1">
                <a:solidFill>
                  <a:srgbClr val="FFFFFF"/>
                </a:solidFill>
                <a:latin typeface="Montserrat" panose="00000500000000000000" pitchFamily="2" charset="0"/>
                <a:ea typeface="+mn-lt"/>
                <a:cs typeface="+mn-lt"/>
              </a:rPr>
              <a:t>3. Training &amp; Enablement</a:t>
            </a:r>
          </a:p>
        </p:txBody>
      </p:sp>
      <p:sp>
        <p:nvSpPr>
          <p:cNvPr id="68" name="TextBox 67">
            <a:extLst>
              <a:ext uri="{FF2B5EF4-FFF2-40B4-BE49-F238E27FC236}">
                <a16:creationId xmlns:a16="http://schemas.microsoft.com/office/drawing/2014/main" id="{35C7BFD5-39F3-6692-1711-9F46E90828B6}"/>
              </a:ext>
            </a:extLst>
          </p:cNvPr>
          <p:cNvSpPr txBox="1">
            <a:spLocks/>
          </p:cNvSpPr>
          <p:nvPr/>
        </p:nvSpPr>
        <p:spPr>
          <a:xfrm>
            <a:off x="2542827" y="3879240"/>
            <a:ext cx="3367741" cy="461665"/>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Provide hands-on learning materials and measure mastery of the new AI workflows.</a:t>
            </a:r>
          </a:p>
        </p:txBody>
      </p:sp>
      <p:sp>
        <p:nvSpPr>
          <p:cNvPr id="39" name="Rectangle 38">
            <a:extLst>
              <a:ext uri="{FF2B5EF4-FFF2-40B4-BE49-F238E27FC236}">
                <a16:creationId xmlns:a16="http://schemas.microsoft.com/office/drawing/2014/main" id="{E8C46444-41B2-E97B-5AC2-81EE0BFE0D8F}"/>
              </a:ext>
              <a:ext uri="{C183D7F6-B498-43B3-948B-1728B52AA6E4}">
                <adec:decorative xmlns:adec="http://schemas.microsoft.com/office/drawing/2017/decorative" val="1"/>
              </a:ext>
            </a:extLst>
          </p:cNvPr>
          <p:cNvSpPr>
            <a:spLocks/>
          </p:cNvSpPr>
          <p:nvPr/>
        </p:nvSpPr>
        <p:spPr>
          <a:xfrm>
            <a:off x="2113058" y="4653933"/>
            <a:ext cx="4122000" cy="744447"/>
          </a:xfrm>
          <a:prstGeom prst="rect">
            <a:avLst/>
          </a:prstGeom>
          <a:solidFill>
            <a:srgbClr val="299C47">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6" name="TextBox 65">
            <a:extLst>
              <a:ext uri="{FF2B5EF4-FFF2-40B4-BE49-F238E27FC236}">
                <a16:creationId xmlns:a16="http://schemas.microsoft.com/office/drawing/2014/main" id="{E6F844E1-28E4-079E-21E4-8D5EE20A96DC}"/>
              </a:ext>
            </a:extLst>
          </p:cNvPr>
          <p:cNvSpPr txBox="1">
            <a:spLocks/>
          </p:cNvSpPr>
          <p:nvPr/>
        </p:nvSpPr>
        <p:spPr>
          <a:xfrm>
            <a:off x="153018" y="4653933"/>
            <a:ext cx="2376000" cy="744447"/>
          </a:xfrm>
          <a:prstGeom prst="homePlate">
            <a:avLst/>
          </a:prstGeom>
          <a:solidFill>
            <a:srgbClr val="299C47"/>
          </a:solidFill>
          <a:ln/>
        </p:spPr>
        <p:txBody>
          <a:bodyPr wrap="square" anchor="ctr" anchorCtr="0">
            <a:noAutofit/>
          </a:bodyPr>
          <a:lstStyle/>
          <a:p>
            <a:pPr algn="ctr" defTabSz="914400">
              <a:defRPr/>
            </a:pPr>
            <a:r>
              <a:rPr lang="en-US" sz="1200" b="1">
                <a:solidFill>
                  <a:srgbClr val="FFFFFF"/>
                </a:solidFill>
                <a:latin typeface="Montserrat" panose="00000500000000000000" pitchFamily="2" charset="0"/>
                <a:ea typeface="+mn-lt"/>
                <a:cs typeface="+mn-lt"/>
              </a:rPr>
              <a:t>4. Feedback, Reinforcement &amp; Adoption Support</a:t>
            </a:r>
            <a:endParaRPr lang="en-US" sz="1200">
              <a:solidFill>
                <a:srgbClr val="FFFFFF"/>
              </a:solidFill>
              <a:latin typeface="Montserrat" panose="00000500000000000000" pitchFamily="2" charset="0"/>
              <a:ea typeface="+mn-lt"/>
              <a:cs typeface="+mn-lt"/>
            </a:endParaRPr>
          </a:p>
        </p:txBody>
      </p:sp>
      <p:sp>
        <p:nvSpPr>
          <p:cNvPr id="70" name="TextBox 69">
            <a:extLst>
              <a:ext uri="{FF2B5EF4-FFF2-40B4-BE49-F238E27FC236}">
                <a16:creationId xmlns:a16="http://schemas.microsoft.com/office/drawing/2014/main" id="{71185F48-66E3-2D5E-FDD8-CD1BCD2D6ECD}"/>
              </a:ext>
            </a:extLst>
          </p:cNvPr>
          <p:cNvSpPr txBox="1">
            <a:spLocks/>
          </p:cNvSpPr>
          <p:nvPr/>
        </p:nvSpPr>
        <p:spPr>
          <a:xfrm>
            <a:off x="2542827" y="4795324"/>
            <a:ext cx="3266488" cy="461665"/>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Keep tabs on user sentiment and usage; celebrate successes and address obstacles quickly.</a:t>
            </a:r>
          </a:p>
        </p:txBody>
      </p:sp>
      <p:sp>
        <p:nvSpPr>
          <p:cNvPr id="38" name="Rectangle 37">
            <a:extLst>
              <a:ext uri="{FF2B5EF4-FFF2-40B4-BE49-F238E27FC236}">
                <a16:creationId xmlns:a16="http://schemas.microsoft.com/office/drawing/2014/main" id="{C209E538-D5C4-0ED0-B786-C1EACBD4413D}"/>
              </a:ext>
              <a:ext uri="{C183D7F6-B498-43B3-948B-1728B52AA6E4}">
                <adec:decorative xmlns:adec="http://schemas.microsoft.com/office/drawing/2017/decorative" val="1"/>
              </a:ext>
            </a:extLst>
          </p:cNvPr>
          <p:cNvSpPr>
            <a:spLocks/>
          </p:cNvSpPr>
          <p:nvPr/>
        </p:nvSpPr>
        <p:spPr>
          <a:xfrm>
            <a:off x="2113058" y="5608165"/>
            <a:ext cx="4122000" cy="744447"/>
          </a:xfrm>
          <a:prstGeom prst="rect">
            <a:avLst/>
          </a:prstGeom>
          <a:solidFill>
            <a:srgbClr val="494A4A">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4" name="TextBox 63">
            <a:extLst>
              <a:ext uri="{FF2B5EF4-FFF2-40B4-BE49-F238E27FC236}">
                <a16:creationId xmlns:a16="http://schemas.microsoft.com/office/drawing/2014/main" id="{AB1C9427-2E70-6F37-3319-9027175CACEB}"/>
              </a:ext>
            </a:extLst>
          </p:cNvPr>
          <p:cNvSpPr txBox="1">
            <a:spLocks/>
          </p:cNvSpPr>
          <p:nvPr/>
        </p:nvSpPr>
        <p:spPr>
          <a:xfrm>
            <a:off x="153018" y="5608165"/>
            <a:ext cx="2376000" cy="744447"/>
          </a:xfrm>
          <a:prstGeom prst="homePlate">
            <a:avLst/>
          </a:prstGeom>
          <a:solidFill>
            <a:srgbClr val="494A4A"/>
          </a:solidFill>
          <a:ln/>
        </p:spPr>
        <p:txBody>
          <a:bodyPr wrap="square" anchor="ctr" anchorCtr="0">
            <a:noAutofit/>
          </a:bodyPr>
          <a:lstStyle/>
          <a:p>
            <a:pPr algn="ctr" defTabSz="914400">
              <a:defRPr/>
            </a:pPr>
            <a:r>
              <a:rPr lang="en-US" sz="1200" b="1">
                <a:solidFill>
                  <a:srgbClr val="FFFFFF"/>
                </a:solidFill>
                <a:latin typeface="Montserrat" panose="00000500000000000000" pitchFamily="2" charset="0"/>
                <a:ea typeface="+mn-lt"/>
                <a:cs typeface="+mn-lt"/>
              </a:rPr>
              <a:t>5. Review &amp; Continuous Improvement</a:t>
            </a:r>
            <a:endParaRPr lang="en-US" sz="1200">
              <a:solidFill>
                <a:srgbClr val="FFFFFF"/>
              </a:solidFill>
              <a:latin typeface="Montserrat" panose="00000500000000000000" pitchFamily="2" charset="0"/>
              <a:ea typeface="+mn-lt"/>
              <a:cs typeface="+mn-lt"/>
            </a:endParaRPr>
          </a:p>
        </p:txBody>
      </p:sp>
      <p:sp>
        <p:nvSpPr>
          <p:cNvPr id="72" name="TextBox 71">
            <a:extLst>
              <a:ext uri="{FF2B5EF4-FFF2-40B4-BE49-F238E27FC236}">
                <a16:creationId xmlns:a16="http://schemas.microsoft.com/office/drawing/2014/main" id="{0BF124D4-3FBA-02AF-7373-EDD843DBC98B}"/>
              </a:ext>
            </a:extLst>
          </p:cNvPr>
          <p:cNvSpPr txBox="1">
            <a:spLocks/>
          </p:cNvSpPr>
          <p:nvPr/>
        </p:nvSpPr>
        <p:spPr>
          <a:xfrm>
            <a:off x="2542827" y="5749556"/>
            <a:ext cx="3285040" cy="461665"/>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Evaluate how well the change met its goals, document insights, and refine for future rollouts.</a:t>
            </a:r>
          </a:p>
        </p:txBody>
      </p:sp>
      <p:sp>
        <p:nvSpPr>
          <p:cNvPr id="12" name="TextBox 11">
            <a:extLst>
              <a:ext uri="{FF2B5EF4-FFF2-40B4-BE49-F238E27FC236}">
                <a16:creationId xmlns:a16="http://schemas.microsoft.com/office/drawing/2014/main" id="{D6D85EBF-8144-037E-9EB7-BFD26DB0DDE3}"/>
              </a:ext>
            </a:extLst>
          </p:cNvPr>
          <p:cNvSpPr txBox="1">
            <a:spLocks/>
          </p:cNvSpPr>
          <p:nvPr/>
        </p:nvSpPr>
        <p:spPr>
          <a:xfrm>
            <a:off x="6365018" y="1900491"/>
            <a:ext cx="5441241" cy="669461"/>
          </a:xfrm>
          <a:prstGeom prst="rect">
            <a:avLst/>
          </a:prstGeom>
          <a:solidFill>
            <a:srgbClr val="2576B7"/>
          </a:solidFill>
          <a:ln/>
        </p:spPr>
        <p:txBody>
          <a:bodyPr wrap="square" rtlCol="0" anchor="ctr">
            <a:noAutofit/>
          </a:bodyPr>
          <a:lstStyle/>
          <a:p>
            <a:pPr algn="ctr" defTabSz="554437">
              <a:defRPr/>
            </a:pPr>
            <a:r>
              <a:rPr lang="en-US" sz="1400" b="1">
                <a:solidFill>
                  <a:srgbClr val="FFFFFF"/>
                </a:solidFill>
                <a:latin typeface="Montserrat" pitchFamily="2" charset="77"/>
                <a:ea typeface="+mn-lt"/>
                <a:cs typeface="+mn-lt"/>
              </a:rPr>
              <a:t>Best Practices for AI/ML</a:t>
            </a:r>
          </a:p>
        </p:txBody>
      </p:sp>
      <p:sp>
        <p:nvSpPr>
          <p:cNvPr id="13" name="Subtitle 2">
            <a:extLst>
              <a:ext uri="{FF2B5EF4-FFF2-40B4-BE49-F238E27FC236}">
                <a16:creationId xmlns:a16="http://schemas.microsoft.com/office/drawing/2014/main" id="{9F5A9B24-C355-7D6B-5655-2734F8D5B048}"/>
              </a:ext>
            </a:extLst>
          </p:cNvPr>
          <p:cNvSpPr txBox="1">
            <a:spLocks/>
          </p:cNvSpPr>
          <p:nvPr/>
        </p:nvSpPr>
        <p:spPr>
          <a:xfrm>
            <a:off x="6365017" y="2543155"/>
            <a:ext cx="5441240" cy="3809031"/>
          </a:xfrm>
          <a:prstGeom prst="rect">
            <a:avLst/>
          </a:prstGeom>
          <a:solidFill>
            <a:srgbClr val="F2F2F2"/>
          </a:solidFill>
          <a:ln/>
        </p:spPr>
        <p:txBody>
          <a:bodyPr vert="horz" wrap="square" lIns="216000" tIns="180000" rIns="45714" bIns="22857"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fontAlgn="ctr">
              <a:buFontTx/>
            </a:pPr>
            <a:r>
              <a:rPr lang="en-US" sz="1400" b="1" dirty="0">
                <a:solidFill>
                  <a:srgbClr val="2576B7"/>
                </a:solidFill>
                <a:latin typeface="+mn-lt"/>
                <a:ea typeface="+mn-lt"/>
                <a:cs typeface="+mn-lt"/>
              </a:rPr>
              <a:t>Communicate Early &amp; Often</a:t>
            </a:r>
          </a:p>
          <a:p>
            <a:pPr marL="361950"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AI projects can spark anxiety around job displacement or data privacy. Transparent communication fosters trust.</a:t>
            </a:r>
          </a:p>
          <a:p>
            <a:pPr algn="l" fontAlgn="ctr">
              <a:buFontTx/>
            </a:pPr>
            <a:r>
              <a:rPr lang="en-US" sz="1400" b="1" dirty="0">
                <a:solidFill>
                  <a:srgbClr val="2576B7"/>
                </a:solidFill>
                <a:latin typeface="+mn-lt"/>
                <a:ea typeface="+mn-lt"/>
                <a:cs typeface="+mn-lt"/>
              </a:rPr>
              <a:t>Focus on Skills &amp; Training</a:t>
            </a:r>
          </a:p>
          <a:p>
            <a:pPr marL="361950"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Even with the best technology, users must feel confident and capable. Provide hands-on training and easy reference materials.</a:t>
            </a:r>
          </a:p>
          <a:p>
            <a:pPr algn="l" fontAlgn="ctr">
              <a:buFontTx/>
            </a:pPr>
            <a:r>
              <a:rPr lang="en-US" sz="1400" b="1" dirty="0">
                <a:solidFill>
                  <a:srgbClr val="2576B7"/>
                </a:solidFill>
                <a:latin typeface="+mn-lt"/>
                <a:ea typeface="+mn-lt"/>
                <a:cs typeface="+mn-lt"/>
              </a:rPr>
              <a:t>Involve Stakeholders in Design</a:t>
            </a:r>
          </a:p>
          <a:p>
            <a:pPr marL="361950"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Engaging end users (e.g. frontline agents, managers) from the start can reduce pushback and improve solution usability</a:t>
            </a:r>
            <a:r>
              <a:rPr lang="en-US" sz="1200" b="1" dirty="0">
                <a:solidFill>
                  <a:srgbClr val="494949"/>
                </a:solidFill>
                <a:latin typeface="+mn-lt"/>
                <a:ea typeface="+mn-lt"/>
                <a:cs typeface="+mn-lt"/>
              </a:rPr>
              <a:t>.</a:t>
            </a:r>
          </a:p>
          <a:p>
            <a:pPr algn="l" fontAlgn="ctr">
              <a:buFontTx/>
            </a:pPr>
            <a:r>
              <a:rPr lang="en-US" sz="1400" b="1" dirty="0">
                <a:solidFill>
                  <a:srgbClr val="2576B7"/>
                </a:solidFill>
                <a:latin typeface="+mn-lt"/>
                <a:ea typeface="+mn-lt"/>
                <a:cs typeface="+mn-lt"/>
              </a:rPr>
              <a:t>Establish Feedback Channels</a:t>
            </a:r>
          </a:p>
          <a:p>
            <a:pPr marL="361950"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Ongoing feedback loops (e.g. surveys, user groups) help identify pain points, gather improvement ideas, and maintain morale.</a:t>
            </a:r>
          </a:p>
          <a:p>
            <a:pPr algn="l" fontAlgn="ctr">
              <a:buFontTx/>
            </a:pPr>
            <a:r>
              <a:rPr lang="en-US" sz="1400" b="1" dirty="0">
                <a:solidFill>
                  <a:srgbClr val="2576B7"/>
                </a:solidFill>
                <a:latin typeface="+mn-lt"/>
                <a:ea typeface="+mn-lt"/>
                <a:cs typeface="+mn-lt"/>
              </a:rPr>
              <a:t>Celebrate Small Wins</a:t>
            </a:r>
          </a:p>
          <a:p>
            <a:pPr marL="361950"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Highlight early successes (like faster resolution times) to motivate teams and showcase tangible benefits of the AI solution.</a:t>
            </a:r>
          </a:p>
        </p:txBody>
      </p:sp>
      <p:sp>
        <p:nvSpPr>
          <p:cNvPr id="10" name="Oval 9">
            <a:extLst>
              <a:ext uri="{FF2B5EF4-FFF2-40B4-BE49-F238E27FC236}">
                <a16:creationId xmlns:a16="http://schemas.microsoft.com/office/drawing/2014/main" id="{04F3698F-6CD5-5BBA-477A-9AEF5EBDED7E}"/>
              </a:ext>
              <a:ext uri="{C183D7F6-B498-43B3-948B-1728B52AA6E4}">
                <adec:decorative xmlns:adec="http://schemas.microsoft.com/office/drawing/2017/decorative" val="1"/>
              </a:ext>
            </a:extLst>
          </p:cNvPr>
          <p:cNvSpPr>
            <a:spLocks/>
          </p:cNvSpPr>
          <p:nvPr/>
        </p:nvSpPr>
        <p:spPr>
          <a:xfrm>
            <a:off x="10455322" y="1563957"/>
            <a:ext cx="1226060" cy="1226060"/>
          </a:xfrm>
          <a:prstGeom prst="ellipse">
            <a:avLst/>
          </a:prstGeom>
          <a:solidFill>
            <a:schemeClr val="bg2"/>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1" name="Freeform 6">
            <a:extLst>
              <a:ext uri="{FF2B5EF4-FFF2-40B4-BE49-F238E27FC236}">
                <a16:creationId xmlns:a16="http://schemas.microsoft.com/office/drawing/2014/main" id="{0B3CE0EE-94A4-12F2-D6F4-A66BA5A9FE92}"/>
              </a:ext>
              <a:ext uri="{C183D7F6-B498-43B3-948B-1728B52AA6E4}">
                <adec:decorative xmlns:adec="http://schemas.microsoft.com/office/drawing/2017/decorative" val="1"/>
              </a:ext>
            </a:extLst>
          </p:cNvPr>
          <p:cNvSpPr>
            <a:spLocks noChangeAspect="1"/>
          </p:cNvSpPr>
          <p:nvPr/>
        </p:nvSpPr>
        <p:spPr bwMode="auto">
          <a:xfrm>
            <a:off x="10695159" y="1929343"/>
            <a:ext cx="741569" cy="495289"/>
          </a:xfrm>
          <a:custGeom>
            <a:avLst/>
            <a:gdLst>
              <a:gd name="connsiteX0" fmla="*/ 1048678 w 1145117"/>
              <a:gd name="connsiteY0" fmla="*/ 645265 h 764815"/>
              <a:gd name="connsiteX1" fmla="*/ 1064235 w 1145117"/>
              <a:gd name="connsiteY1" fmla="*/ 651889 h 764815"/>
              <a:gd name="connsiteX2" fmla="*/ 1063878 w 1145117"/>
              <a:gd name="connsiteY2" fmla="*/ 683400 h 764815"/>
              <a:gd name="connsiteX3" fmla="*/ 1048187 w 1145117"/>
              <a:gd name="connsiteY3" fmla="*/ 690204 h 764815"/>
              <a:gd name="connsiteX4" fmla="*/ 1032496 w 1145117"/>
              <a:gd name="connsiteY4" fmla="*/ 683758 h 764815"/>
              <a:gd name="connsiteX5" fmla="*/ 1032496 w 1145117"/>
              <a:gd name="connsiteY5" fmla="*/ 652247 h 764815"/>
              <a:gd name="connsiteX6" fmla="*/ 1032853 w 1145117"/>
              <a:gd name="connsiteY6" fmla="*/ 651531 h 764815"/>
              <a:gd name="connsiteX7" fmla="*/ 1048678 w 1145117"/>
              <a:gd name="connsiteY7" fmla="*/ 645265 h 764815"/>
              <a:gd name="connsiteX8" fmla="*/ 572411 w 1145117"/>
              <a:gd name="connsiteY8" fmla="*/ 533500 h 764815"/>
              <a:gd name="connsiteX9" fmla="*/ 541110 w 1145117"/>
              <a:gd name="connsiteY9" fmla="*/ 564798 h 764815"/>
              <a:gd name="connsiteX10" fmla="*/ 572411 w 1145117"/>
              <a:gd name="connsiteY10" fmla="*/ 596096 h 764815"/>
              <a:gd name="connsiteX11" fmla="*/ 603711 w 1145117"/>
              <a:gd name="connsiteY11" fmla="*/ 564798 h 764815"/>
              <a:gd name="connsiteX12" fmla="*/ 572411 w 1145117"/>
              <a:gd name="connsiteY12" fmla="*/ 533500 h 764815"/>
              <a:gd name="connsiteX13" fmla="*/ 274872 w 1145117"/>
              <a:gd name="connsiteY13" fmla="*/ 259016 h 764815"/>
              <a:gd name="connsiteX14" fmla="*/ 44613 w 1145117"/>
              <a:gd name="connsiteY14" fmla="*/ 489611 h 764815"/>
              <a:gd name="connsiteX15" fmla="*/ 82390 w 1145117"/>
              <a:gd name="connsiteY15" fmla="*/ 616241 h 764815"/>
              <a:gd name="connsiteX16" fmla="*/ 212630 w 1145117"/>
              <a:gd name="connsiteY16" fmla="*/ 486014 h 764815"/>
              <a:gd name="connsiteX17" fmla="*/ 228461 w 1145117"/>
              <a:gd name="connsiteY17" fmla="*/ 479539 h 764815"/>
              <a:gd name="connsiteX18" fmla="*/ 244291 w 1145117"/>
              <a:gd name="connsiteY18" fmla="*/ 486014 h 764815"/>
              <a:gd name="connsiteX19" fmla="*/ 290343 w 1145117"/>
              <a:gd name="connsiteY19" fmla="*/ 532061 h 764815"/>
              <a:gd name="connsiteX20" fmla="*/ 342151 w 1145117"/>
              <a:gd name="connsiteY20" fmla="*/ 480618 h 764815"/>
              <a:gd name="connsiteX21" fmla="*/ 325242 w 1145117"/>
              <a:gd name="connsiteY21" fmla="*/ 459033 h 764815"/>
              <a:gd name="connsiteX22" fmla="*/ 347908 w 1145117"/>
              <a:gd name="connsiteY22" fmla="*/ 436729 h 764815"/>
              <a:gd name="connsiteX23" fmla="*/ 395039 w 1145117"/>
              <a:gd name="connsiteY23" fmla="*/ 436729 h 764815"/>
              <a:gd name="connsiteX24" fmla="*/ 417345 w 1145117"/>
              <a:gd name="connsiteY24" fmla="*/ 459033 h 764815"/>
              <a:gd name="connsiteX25" fmla="*/ 417345 w 1145117"/>
              <a:gd name="connsiteY25" fmla="*/ 506519 h 764815"/>
              <a:gd name="connsiteX26" fmla="*/ 395039 w 1145117"/>
              <a:gd name="connsiteY26" fmla="*/ 528823 h 764815"/>
              <a:gd name="connsiteX27" fmla="*/ 373452 w 1145117"/>
              <a:gd name="connsiteY27" fmla="*/ 512275 h 764815"/>
              <a:gd name="connsiteX28" fmla="*/ 306173 w 1145117"/>
              <a:gd name="connsiteY28" fmla="*/ 579547 h 764815"/>
              <a:gd name="connsiteX29" fmla="*/ 274513 w 1145117"/>
              <a:gd name="connsiteY29" fmla="*/ 579547 h 764815"/>
              <a:gd name="connsiteX30" fmla="*/ 228461 w 1145117"/>
              <a:gd name="connsiteY30" fmla="*/ 533500 h 764815"/>
              <a:gd name="connsiteX31" fmla="*/ 110813 w 1145117"/>
              <a:gd name="connsiteY31" fmla="*/ 651136 h 764815"/>
              <a:gd name="connsiteX32" fmla="*/ 274872 w 1145117"/>
              <a:gd name="connsiteY32" fmla="*/ 719847 h 764815"/>
              <a:gd name="connsiteX33" fmla="*/ 505491 w 1145117"/>
              <a:gd name="connsiteY33" fmla="*/ 489611 h 764815"/>
              <a:gd name="connsiteX34" fmla="*/ 274872 w 1145117"/>
              <a:gd name="connsiteY34" fmla="*/ 259016 h 764815"/>
              <a:gd name="connsiteX35" fmla="*/ 526872 w 1145117"/>
              <a:gd name="connsiteY35" fmla="*/ 153987 h 764815"/>
              <a:gd name="connsiteX36" fmla="*/ 542519 w 1145117"/>
              <a:gd name="connsiteY36" fmla="*/ 160388 h 764815"/>
              <a:gd name="connsiteX37" fmla="*/ 548920 w 1145117"/>
              <a:gd name="connsiteY37" fmla="*/ 176034 h 764815"/>
              <a:gd name="connsiteX38" fmla="*/ 542519 w 1145117"/>
              <a:gd name="connsiteY38" fmla="*/ 191681 h 764815"/>
              <a:gd name="connsiteX39" fmla="*/ 526872 w 1145117"/>
              <a:gd name="connsiteY39" fmla="*/ 198081 h 764815"/>
              <a:gd name="connsiteX40" fmla="*/ 511226 w 1145117"/>
              <a:gd name="connsiteY40" fmla="*/ 191681 h 764815"/>
              <a:gd name="connsiteX41" fmla="*/ 504825 w 1145117"/>
              <a:gd name="connsiteY41" fmla="*/ 176034 h 764815"/>
              <a:gd name="connsiteX42" fmla="*/ 511226 w 1145117"/>
              <a:gd name="connsiteY42" fmla="*/ 160388 h 764815"/>
              <a:gd name="connsiteX43" fmla="*/ 526872 w 1145117"/>
              <a:gd name="connsiteY43" fmla="*/ 153987 h 764815"/>
              <a:gd name="connsiteX44" fmla="*/ 572770 w 1145117"/>
              <a:gd name="connsiteY44" fmla="*/ 44608 h 764815"/>
              <a:gd name="connsiteX45" fmla="*/ 534274 w 1145117"/>
              <a:gd name="connsiteY45" fmla="*/ 83461 h 764815"/>
              <a:gd name="connsiteX46" fmla="*/ 511968 w 1145117"/>
              <a:gd name="connsiteY46" fmla="*/ 105765 h 764815"/>
              <a:gd name="connsiteX47" fmla="*/ 304734 w 1145117"/>
              <a:gd name="connsiteY47" fmla="*/ 105765 h 764815"/>
              <a:gd name="connsiteX48" fmla="*/ 215509 w 1145117"/>
              <a:gd name="connsiteY48" fmla="*/ 154690 h 764815"/>
              <a:gd name="connsiteX49" fmla="*/ 161901 w 1145117"/>
              <a:gd name="connsiteY49" fmla="*/ 238510 h 764815"/>
              <a:gd name="connsiteX50" fmla="*/ 274872 w 1145117"/>
              <a:gd name="connsiteY50" fmla="*/ 214407 h 764815"/>
              <a:gd name="connsiteX51" fmla="*/ 505491 w 1145117"/>
              <a:gd name="connsiteY51" fmla="*/ 339238 h 764815"/>
              <a:gd name="connsiteX52" fmla="*/ 505491 w 1145117"/>
              <a:gd name="connsiteY52" fmla="*/ 252540 h 764815"/>
              <a:gd name="connsiteX53" fmla="*/ 527798 w 1145117"/>
              <a:gd name="connsiteY53" fmla="*/ 230236 h 764815"/>
              <a:gd name="connsiteX54" fmla="*/ 550104 w 1145117"/>
              <a:gd name="connsiteY54" fmla="*/ 252540 h 764815"/>
              <a:gd name="connsiteX55" fmla="*/ 550104 w 1145117"/>
              <a:gd name="connsiteY55" fmla="*/ 489611 h 764815"/>
              <a:gd name="connsiteX56" fmla="*/ 550104 w 1145117"/>
              <a:gd name="connsiteY56" fmla="*/ 492130 h 764815"/>
              <a:gd name="connsiteX57" fmla="*/ 572411 w 1145117"/>
              <a:gd name="connsiteY57" fmla="*/ 488892 h 764815"/>
              <a:gd name="connsiteX58" fmla="*/ 595077 w 1145117"/>
              <a:gd name="connsiteY58" fmla="*/ 492130 h 764815"/>
              <a:gd name="connsiteX59" fmla="*/ 595077 w 1145117"/>
              <a:gd name="connsiteY59" fmla="*/ 489611 h 764815"/>
              <a:gd name="connsiteX60" fmla="*/ 595077 w 1145117"/>
              <a:gd name="connsiteY60" fmla="*/ 176634 h 764815"/>
              <a:gd name="connsiteX61" fmla="*/ 617023 w 1145117"/>
              <a:gd name="connsiteY61" fmla="*/ 154330 h 764815"/>
              <a:gd name="connsiteX62" fmla="*/ 639689 w 1145117"/>
              <a:gd name="connsiteY62" fmla="*/ 176634 h 764815"/>
              <a:gd name="connsiteX63" fmla="*/ 639689 w 1145117"/>
              <a:gd name="connsiteY63" fmla="*/ 338879 h 764815"/>
              <a:gd name="connsiteX64" fmla="*/ 675308 w 1145117"/>
              <a:gd name="connsiteY64" fmla="*/ 294990 h 764815"/>
              <a:gd name="connsiteX65" fmla="*/ 982920 w 1145117"/>
              <a:gd name="connsiteY65" fmla="*/ 238510 h 764815"/>
              <a:gd name="connsiteX66" fmla="*/ 929313 w 1145117"/>
              <a:gd name="connsiteY66" fmla="*/ 154690 h 764815"/>
              <a:gd name="connsiteX67" fmla="*/ 840087 w 1145117"/>
              <a:gd name="connsiteY67" fmla="*/ 105765 h 764815"/>
              <a:gd name="connsiteX68" fmla="*/ 633573 w 1145117"/>
              <a:gd name="connsiteY68" fmla="*/ 105765 h 764815"/>
              <a:gd name="connsiteX69" fmla="*/ 611267 w 1145117"/>
              <a:gd name="connsiteY69" fmla="*/ 83461 h 764815"/>
              <a:gd name="connsiteX70" fmla="*/ 572770 w 1145117"/>
              <a:gd name="connsiteY70" fmla="*/ 44608 h 764815"/>
              <a:gd name="connsiteX71" fmla="*/ 572770 w 1145117"/>
              <a:gd name="connsiteY71" fmla="*/ 0 h 764815"/>
              <a:gd name="connsiteX72" fmla="*/ 653001 w 1145117"/>
              <a:gd name="connsiteY72" fmla="*/ 61156 h 764815"/>
              <a:gd name="connsiteX73" fmla="*/ 840087 w 1145117"/>
              <a:gd name="connsiteY73" fmla="*/ 61156 h 764815"/>
              <a:gd name="connsiteX74" fmla="*/ 967090 w 1145117"/>
              <a:gd name="connsiteY74" fmla="*/ 130587 h 764815"/>
              <a:gd name="connsiteX75" fmla="*/ 1099129 w 1145117"/>
              <a:gd name="connsiteY75" fmla="*/ 337440 h 764815"/>
              <a:gd name="connsiteX76" fmla="*/ 1102367 w 1145117"/>
              <a:gd name="connsiteY76" fmla="*/ 342476 h 764815"/>
              <a:gd name="connsiteX77" fmla="*/ 1105965 w 1145117"/>
              <a:gd name="connsiteY77" fmla="*/ 347513 h 764815"/>
              <a:gd name="connsiteX78" fmla="*/ 1107044 w 1145117"/>
              <a:gd name="connsiteY78" fmla="*/ 350031 h 764815"/>
              <a:gd name="connsiteX79" fmla="*/ 1142302 w 1145117"/>
              <a:gd name="connsiteY79" fmla="*/ 450040 h 764815"/>
              <a:gd name="connsiteX80" fmla="*/ 1113520 w 1145117"/>
              <a:gd name="connsiteY80" fmla="*/ 617680 h 764815"/>
              <a:gd name="connsiteX81" fmla="*/ 1083299 w 1145117"/>
              <a:gd name="connsiteY81" fmla="*/ 627033 h 764815"/>
              <a:gd name="connsiteX82" fmla="*/ 1073944 w 1145117"/>
              <a:gd name="connsiteY82" fmla="*/ 596815 h 764815"/>
              <a:gd name="connsiteX83" fmla="*/ 1067108 w 1145117"/>
              <a:gd name="connsiteY83" fmla="*/ 369817 h 764815"/>
              <a:gd name="connsiteX84" fmla="*/ 1062071 w 1145117"/>
              <a:gd name="connsiteY84" fmla="*/ 361902 h 764815"/>
              <a:gd name="connsiteX85" fmla="*/ 1032929 w 1145117"/>
              <a:gd name="connsiteY85" fmla="*/ 326647 h 764815"/>
              <a:gd name="connsiteX86" fmla="*/ 707328 w 1145117"/>
              <a:gd name="connsiteY86" fmla="*/ 326647 h 764815"/>
              <a:gd name="connsiteX87" fmla="*/ 675308 w 1145117"/>
              <a:gd name="connsiteY87" fmla="*/ 613003 h 764815"/>
              <a:gd name="connsiteX88" fmla="*/ 802670 w 1145117"/>
              <a:gd name="connsiteY88" fmla="*/ 486014 h 764815"/>
              <a:gd name="connsiteX89" fmla="*/ 833971 w 1145117"/>
              <a:gd name="connsiteY89" fmla="*/ 486014 h 764815"/>
              <a:gd name="connsiteX90" fmla="*/ 880023 w 1145117"/>
              <a:gd name="connsiteY90" fmla="*/ 532061 h 764815"/>
              <a:gd name="connsiteX91" fmla="*/ 931471 w 1145117"/>
              <a:gd name="connsiteY91" fmla="*/ 480618 h 764815"/>
              <a:gd name="connsiteX92" fmla="*/ 915281 w 1145117"/>
              <a:gd name="connsiteY92" fmla="*/ 459033 h 764815"/>
              <a:gd name="connsiteX93" fmla="*/ 937588 w 1145117"/>
              <a:gd name="connsiteY93" fmla="*/ 436729 h 764815"/>
              <a:gd name="connsiteX94" fmla="*/ 984719 w 1145117"/>
              <a:gd name="connsiteY94" fmla="*/ 436729 h 764815"/>
              <a:gd name="connsiteX95" fmla="*/ 1007385 w 1145117"/>
              <a:gd name="connsiteY95" fmla="*/ 459033 h 764815"/>
              <a:gd name="connsiteX96" fmla="*/ 1007385 w 1145117"/>
              <a:gd name="connsiteY96" fmla="*/ 506519 h 764815"/>
              <a:gd name="connsiteX97" fmla="*/ 984719 w 1145117"/>
              <a:gd name="connsiteY97" fmla="*/ 528823 h 764815"/>
              <a:gd name="connsiteX98" fmla="*/ 963132 w 1145117"/>
              <a:gd name="connsiteY98" fmla="*/ 512275 h 764815"/>
              <a:gd name="connsiteX99" fmla="*/ 895853 w 1145117"/>
              <a:gd name="connsiteY99" fmla="*/ 579547 h 764815"/>
              <a:gd name="connsiteX100" fmla="*/ 880023 w 1145117"/>
              <a:gd name="connsiteY100" fmla="*/ 586382 h 764815"/>
              <a:gd name="connsiteX101" fmla="*/ 864552 w 1145117"/>
              <a:gd name="connsiteY101" fmla="*/ 579547 h 764815"/>
              <a:gd name="connsiteX102" fmla="*/ 818140 w 1145117"/>
              <a:gd name="connsiteY102" fmla="*/ 533500 h 764815"/>
              <a:gd name="connsiteX103" fmla="*/ 703371 w 1145117"/>
              <a:gd name="connsiteY103" fmla="*/ 648618 h 764815"/>
              <a:gd name="connsiteX104" fmla="*/ 707328 w 1145117"/>
              <a:gd name="connsiteY104" fmla="*/ 652216 h 764815"/>
              <a:gd name="connsiteX105" fmla="*/ 971407 w 1145117"/>
              <a:gd name="connsiteY105" fmla="*/ 696464 h 764815"/>
              <a:gd name="connsiteX106" fmla="*/ 1001628 w 1145117"/>
              <a:gd name="connsiteY106" fmla="*/ 706537 h 764815"/>
              <a:gd name="connsiteX107" fmla="*/ 991555 w 1145117"/>
              <a:gd name="connsiteY107" fmla="*/ 736396 h 764815"/>
              <a:gd name="connsiteX108" fmla="*/ 869949 w 1145117"/>
              <a:gd name="connsiteY108" fmla="*/ 764815 h 764815"/>
              <a:gd name="connsiteX109" fmla="*/ 675308 w 1145117"/>
              <a:gd name="connsiteY109" fmla="*/ 684233 h 764815"/>
              <a:gd name="connsiteX110" fmla="*/ 626737 w 1145117"/>
              <a:gd name="connsiteY110" fmla="*/ 618040 h 764815"/>
              <a:gd name="connsiteX111" fmla="*/ 572411 w 1145117"/>
              <a:gd name="connsiteY111" fmla="*/ 640704 h 764815"/>
              <a:gd name="connsiteX112" fmla="*/ 518444 w 1145117"/>
              <a:gd name="connsiteY112" fmla="*/ 618040 h 764815"/>
              <a:gd name="connsiteX113" fmla="*/ 274872 w 1145117"/>
              <a:gd name="connsiteY113" fmla="*/ 764456 h 764815"/>
              <a:gd name="connsiteX114" fmla="*/ 0 w 1145117"/>
              <a:gd name="connsiteY114" fmla="*/ 489611 h 764815"/>
              <a:gd name="connsiteX115" fmla="*/ 37417 w 1145117"/>
              <a:gd name="connsiteY115" fmla="*/ 350750 h 764815"/>
              <a:gd name="connsiteX116" fmla="*/ 38857 w 1145117"/>
              <a:gd name="connsiteY116" fmla="*/ 347513 h 764815"/>
              <a:gd name="connsiteX117" fmla="*/ 178091 w 1145117"/>
              <a:gd name="connsiteY117" fmla="*/ 130587 h 764815"/>
              <a:gd name="connsiteX118" fmla="*/ 304734 w 1145117"/>
              <a:gd name="connsiteY118" fmla="*/ 61156 h 764815"/>
              <a:gd name="connsiteX119" fmla="*/ 492539 w 1145117"/>
              <a:gd name="connsiteY119" fmla="*/ 61156 h 764815"/>
              <a:gd name="connsiteX120" fmla="*/ 572770 w 1145117"/>
              <a:gd name="connsiteY120" fmla="*/ 0 h 76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145117" h="764815">
                <a:moveTo>
                  <a:pt x="1048678" y="645265"/>
                </a:moveTo>
                <a:cubicBezTo>
                  <a:pt x="1054339" y="645354"/>
                  <a:pt x="1059955" y="647592"/>
                  <a:pt x="1064235" y="651889"/>
                </a:cubicBezTo>
                <a:cubicBezTo>
                  <a:pt x="1072794" y="660483"/>
                  <a:pt x="1072794" y="674806"/>
                  <a:pt x="1063878" y="683400"/>
                </a:cubicBezTo>
                <a:cubicBezTo>
                  <a:pt x="1059599" y="687697"/>
                  <a:pt x="1053893" y="690204"/>
                  <a:pt x="1048187" y="690204"/>
                </a:cubicBezTo>
                <a:cubicBezTo>
                  <a:pt x="1042481" y="690204"/>
                  <a:pt x="1036775" y="688055"/>
                  <a:pt x="1032496" y="683758"/>
                </a:cubicBezTo>
                <a:cubicBezTo>
                  <a:pt x="1023937" y="675165"/>
                  <a:pt x="1023937" y="661199"/>
                  <a:pt x="1032496" y="652247"/>
                </a:cubicBezTo>
                <a:lnTo>
                  <a:pt x="1032853" y="651531"/>
                </a:lnTo>
                <a:cubicBezTo>
                  <a:pt x="1037311" y="647234"/>
                  <a:pt x="1043016" y="645175"/>
                  <a:pt x="1048678" y="645265"/>
                </a:cubicBezTo>
                <a:close/>
                <a:moveTo>
                  <a:pt x="572411" y="533500"/>
                </a:moveTo>
                <a:cubicBezTo>
                  <a:pt x="555141" y="533500"/>
                  <a:pt x="541110" y="547530"/>
                  <a:pt x="541110" y="564798"/>
                </a:cubicBezTo>
                <a:cubicBezTo>
                  <a:pt x="541110" y="582066"/>
                  <a:pt x="555141" y="596096"/>
                  <a:pt x="572411" y="596096"/>
                </a:cubicBezTo>
                <a:cubicBezTo>
                  <a:pt x="589680" y="596096"/>
                  <a:pt x="603711" y="582066"/>
                  <a:pt x="603711" y="564798"/>
                </a:cubicBezTo>
                <a:cubicBezTo>
                  <a:pt x="603711" y="547530"/>
                  <a:pt x="589680" y="533500"/>
                  <a:pt x="572411" y="533500"/>
                </a:cubicBezTo>
                <a:close/>
                <a:moveTo>
                  <a:pt x="274872" y="259016"/>
                </a:moveTo>
                <a:cubicBezTo>
                  <a:pt x="147870" y="259016"/>
                  <a:pt x="44613" y="362622"/>
                  <a:pt x="44613" y="489611"/>
                </a:cubicBezTo>
                <a:cubicBezTo>
                  <a:pt x="44613" y="536018"/>
                  <a:pt x="58644" y="579907"/>
                  <a:pt x="82390" y="616241"/>
                </a:cubicBezTo>
                <a:lnTo>
                  <a:pt x="212630" y="486014"/>
                </a:lnTo>
                <a:cubicBezTo>
                  <a:pt x="216948" y="481697"/>
                  <a:pt x="222704" y="479539"/>
                  <a:pt x="228461" y="479539"/>
                </a:cubicBezTo>
                <a:cubicBezTo>
                  <a:pt x="234577" y="479539"/>
                  <a:pt x="239974" y="481697"/>
                  <a:pt x="244291" y="486014"/>
                </a:cubicBezTo>
                <a:lnTo>
                  <a:pt x="290343" y="532061"/>
                </a:lnTo>
                <a:lnTo>
                  <a:pt x="342151" y="480618"/>
                </a:lnTo>
                <a:cubicBezTo>
                  <a:pt x="332437" y="478100"/>
                  <a:pt x="325242" y="469466"/>
                  <a:pt x="325242" y="459033"/>
                </a:cubicBezTo>
                <a:cubicBezTo>
                  <a:pt x="325242" y="446802"/>
                  <a:pt x="335315" y="436729"/>
                  <a:pt x="347908" y="436729"/>
                </a:cubicBezTo>
                <a:lnTo>
                  <a:pt x="395039" y="436729"/>
                </a:lnTo>
                <a:cubicBezTo>
                  <a:pt x="407631" y="436729"/>
                  <a:pt x="417345" y="446802"/>
                  <a:pt x="417345" y="459033"/>
                </a:cubicBezTo>
                <a:lnTo>
                  <a:pt x="417345" y="506519"/>
                </a:lnTo>
                <a:cubicBezTo>
                  <a:pt x="417345" y="518751"/>
                  <a:pt x="407631" y="528823"/>
                  <a:pt x="395039" y="528823"/>
                </a:cubicBezTo>
                <a:cubicBezTo>
                  <a:pt x="384965" y="528823"/>
                  <a:pt x="375971" y="521629"/>
                  <a:pt x="373452" y="512275"/>
                </a:cubicBezTo>
                <a:lnTo>
                  <a:pt x="306173" y="579547"/>
                </a:lnTo>
                <a:cubicBezTo>
                  <a:pt x="297538" y="588181"/>
                  <a:pt x="283147" y="588181"/>
                  <a:pt x="274513" y="579547"/>
                </a:cubicBezTo>
                <a:lnTo>
                  <a:pt x="228461" y="533500"/>
                </a:lnTo>
                <a:lnTo>
                  <a:pt x="110813" y="651136"/>
                </a:lnTo>
                <a:cubicBezTo>
                  <a:pt x="152547" y="693586"/>
                  <a:pt x="210831" y="719847"/>
                  <a:pt x="274872" y="719847"/>
                </a:cubicBezTo>
                <a:cubicBezTo>
                  <a:pt x="402235" y="719847"/>
                  <a:pt x="505491" y="616601"/>
                  <a:pt x="505491" y="489611"/>
                </a:cubicBezTo>
                <a:cubicBezTo>
                  <a:pt x="505491" y="362622"/>
                  <a:pt x="402235" y="259016"/>
                  <a:pt x="274872" y="259016"/>
                </a:cubicBezTo>
                <a:close/>
                <a:moveTo>
                  <a:pt x="526872" y="153987"/>
                </a:moveTo>
                <a:cubicBezTo>
                  <a:pt x="532562" y="153987"/>
                  <a:pt x="538252" y="156476"/>
                  <a:pt x="542519" y="160388"/>
                </a:cubicBezTo>
                <a:cubicBezTo>
                  <a:pt x="546430" y="164299"/>
                  <a:pt x="548920" y="170345"/>
                  <a:pt x="548920" y="176034"/>
                </a:cubicBezTo>
                <a:cubicBezTo>
                  <a:pt x="548920" y="181724"/>
                  <a:pt x="546430" y="187769"/>
                  <a:pt x="542519" y="191681"/>
                </a:cubicBezTo>
                <a:cubicBezTo>
                  <a:pt x="538252" y="195948"/>
                  <a:pt x="532562" y="198081"/>
                  <a:pt x="526872" y="198081"/>
                </a:cubicBezTo>
                <a:cubicBezTo>
                  <a:pt x="521183" y="198081"/>
                  <a:pt x="515493" y="195948"/>
                  <a:pt x="511226" y="191681"/>
                </a:cubicBezTo>
                <a:cubicBezTo>
                  <a:pt x="506959" y="187769"/>
                  <a:pt x="504825" y="181724"/>
                  <a:pt x="504825" y="176034"/>
                </a:cubicBezTo>
                <a:cubicBezTo>
                  <a:pt x="504825" y="170345"/>
                  <a:pt x="506959" y="164299"/>
                  <a:pt x="511226" y="160388"/>
                </a:cubicBezTo>
                <a:cubicBezTo>
                  <a:pt x="515493" y="156476"/>
                  <a:pt x="521183" y="153987"/>
                  <a:pt x="526872" y="153987"/>
                </a:cubicBezTo>
                <a:close/>
                <a:moveTo>
                  <a:pt x="572770" y="44608"/>
                </a:moveTo>
                <a:cubicBezTo>
                  <a:pt x="551543" y="44608"/>
                  <a:pt x="534274" y="61876"/>
                  <a:pt x="534274" y="83461"/>
                </a:cubicBezTo>
                <a:cubicBezTo>
                  <a:pt x="534274" y="95692"/>
                  <a:pt x="524200" y="105765"/>
                  <a:pt x="511968" y="105765"/>
                </a:cubicBezTo>
                <a:lnTo>
                  <a:pt x="304734" y="105765"/>
                </a:lnTo>
                <a:cubicBezTo>
                  <a:pt x="268396" y="105765"/>
                  <a:pt x="235297" y="124112"/>
                  <a:pt x="215509" y="154690"/>
                </a:cubicBezTo>
                <a:lnTo>
                  <a:pt x="161901" y="238510"/>
                </a:lnTo>
                <a:cubicBezTo>
                  <a:pt x="196440" y="223041"/>
                  <a:pt x="234577" y="214407"/>
                  <a:pt x="274872" y="214407"/>
                </a:cubicBezTo>
                <a:cubicBezTo>
                  <a:pt x="371293" y="214407"/>
                  <a:pt x="456202" y="264412"/>
                  <a:pt x="505491" y="339238"/>
                </a:cubicBezTo>
                <a:lnTo>
                  <a:pt x="505491" y="252540"/>
                </a:lnTo>
                <a:cubicBezTo>
                  <a:pt x="505491" y="240309"/>
                  <a:pt x="515206" y="230236"/>
                  <a:pt x="527798" y="230236"/>
                </a:cubicBezTo>
                <a:cubicBezTo>
                  <a:pt x="540030" y="230236"/>
                  <a:pt x="550104" y="240309"/>
                  <a:pt x="550104" y="252540"/>
                </a:cubicBezTo>
                <a:lnTo>
                  <a:pt x="550104" y="489611"/>
                </a:lnTo>
                <a:cubicBezTo>
                  <a:pt x="550104" y="490331"/>
                  <a:pt x="550104" y="491050"/>
                  <a:pt x="550104" y="492130"/>
                </a:cubicBezTo>
                <a:cubicBezTo>
                  <a:pt x="556940" y="489971"/>
                  <a:pt x="564855" y="488892"/>
                  <a:pt x="572411" y="488892"/>
                </a:cubicBezTo>
                <a:cubicBezTo>
                  <a:pt x="580326" y="488892"/>
                  <a:pt x="587881" y="489971"/>
                  <a:pt x="595077" y="492130"/>
                </a:cubicBezTo>
                <a:cubicBezTo>
                  <a:pt x="595077" y="491050"/>
                  <a:pt x="595077" y="490331"/>
                  <a:pt x="595077" y="489611"/>
                </a:cubicBezTo>
                <a:lnTo>
                  <a:pt x="595077" y="176634"/>
                </a:lnTo>
                <a:cubicBezTo>
                  <a:pt x="595077" y="164403"/>
                  <a:pt x="604791" y="154330"/>
                  <a:pt x="617023" y="154330"/>
                </a:cubicBezTo>
                <a:cubicBezTo>
                  <a:pt x="629616" y="154330"/>
                  <a:pt x="639689" y="164403"/>
                  <a:pt x="639689" y="176634"/>
                </a:cubicBezTo>
                <a:lnTo>
                  <a:pt x="639689" y="338879"/>
                </a:lnTo>
                <a:cubicBezTo>
                  <a:pt x="649763" y="323410"/>
                  <a:pt x="661636" y="308660"/>
                  <a:pt x="675308" y="294990"/>
                </a:cubicBezTo>
                <a:cubicBezTo>
                  <a:pt x="758417" y="211889"/>
                  <a:pt x="881822" y="193182"/>
                  <a:pt x="982920" y="238510"/>
                </a:cubicBezTo>
                <a:lnTo>
                  <a:pt x="929313" y="154690"/>
                </a:lnTo>
                <a:cubicBezTo>
                  <a:pt x="909884" y="124112"/>
                  <a:pt x="876425" y="105765"/>
                  <a:pt x="840087" y="105765"/>
                </a:cubicBezTo>
                <a:lnTo>
                  <a:pt x="633573" y="105765"/>
                </a:lnTo>
                <a:cubicBezTo>
                  <a:pt x="621341" y="105765"/>
                  <a:pt x="611267" y="95692"/>
                  <a:pt x="611267" y="83461"/>
                </a:cubicBezTo>
                <a:cubicBezTo>
                  <a:pt x="611267" y="61876"/>
                  <a:pt x="593997" y="44608"/>
                  <a:pt x="572770" y="44608"/>
                </a:cubicBezTo>
                <a:close/>
                <a:moveTo>
                  <a:pt x="572770" y="0"/>
                </a:moveTo>
                <a:cubicBezTo>
                  <a:pt x="610907" y="0"/>
                  <a:pt x="643287" y="25902"/>
                  <a:pt x="653001" y="61156"/>
                </a:cubicBezTo>
                <a:lnTo>
                  <a:pt x="840087" y="61156"/>
                </a:lnTo>
                <a:cubicBezTo>
                  <a:pt x="891895" y="61156"/>
                  <a:pt x="939027" y="87058"/>
                  <a:pt x="967090" y="130587"/>
                </a:cubicBezTo>
                <a:lnTo>
                  <a:pt x="1099129" y="337440"/>
                </a:lnTo>
                <a:cubicBezTo>
                  <a:pt x="1100568" y="338879"/>
                  <a:pt x="1101647" y="340677"/>
                  <a:pt x="1102367" y="342476"/>
                </a:cubicBezTo>
                <a:lnTo>
                  <a:pt x="1105965" y="347513"/>
                </a:lnTo>
                <a:cubicBezTo>
                  <a:pt x="1106324" y="348592"/>
                  <a:pt x="1107044" y="349311"/>
                  <a:pt x="1107044" y="350031"/>
                </a:cubicBezTo>
                <a:cubicBezTo>
                  <a:pt x="1125033" y="380249"/>
                  <a:pt x="1137266" y="414425"/>
                  <a:pt x="1142302" y="450040"/>
                </a:cubicBezTo>
                <a:cubicBezTo>
                  <a:pt x="1150577" y="507239"/>
                  <a:pt x="1140504" y="566956"/>
                  <a:pt x="1113520" y="617680"/>
                </a:cubicBezTo>
                <a:cubicBezTo>
                  <a:pt x="1107764" y="628472"/>
                  <a:pt x="1094452" y="632789"/>
                  <a:pt x="1083299" y="627033"/>
                </a:cubicBezTo>
                <a:cubicBezTo>
                  <a:pt x="1072505" y="620918"/>
                  <a:pt x="1068188" y="607607"/>
                  <a:pt x="1073944" y="596815"/>
                </a:cubicBezTo>
                <a:cubicBezTo>
                  <a:pt x="1112441" y="523427"/>
                  <a:pt x="1108483" y="437808"/>
                  <a:pt x="1067108" y="369817"/>
                </a:cubicBezTo>
                <a:lnTo>
                  <a:pt x="1062071" y="361902"/>
                </a:lnTo>
                <a:cubicBezTo>
                  <a:pt x="1053797" y="349671"/>
                  <a:pt x="1044082" y="337440"/>
                  <a:pt x="1032929" y="326647"/>
                </a:cubicBezTo>
                <a:cubicBezTo>
                  <a:pt x="942984" y="236711"/>
                  <a:pt x="796913" y="236711"/>
                  <a:pt x="707328" y="326647"/>
                </a:cubicBezTo>
                <a:cubicBezTo>
                  <a:pt x="629256" y="404352"/>
                  <a:pt x="618822" y="524147"/>
                  <a:pt x="675308" y="613003"/>
                </a:cubicBezTo>
                <a:lnTo>
                  <a:pt x="802670" y="486014"/>
                </a:lnTo>
                <a:cubicBezTo>
                  <a:pt x="810945" y="477380"/>
                  <a:pt x="825336" y="477380"/>
                  <a:pt x="833971" y="486014"/>
                </a:cubicBezTo>
                <a:lnTo>
                  <a:pt x="880023" y="532061"/>
                </a:lnTo>
                <a:lnTo>
                  <a:pt x="931471" y="480618"/>
                </a:lnTo>
                <a:cubicBezTo>
                  <a:pt x="922117" y="478100"/>
                  <a:pt x="915281" y="469466"/>
                  <a:pt x="915281" y="459033"/>
                </a:cubicBezTo>
                <a:cubicBezTo>
                  <a:pt x="915281" y="446802"/>
                  <a:pt x="925355" y="436729"/>
                  <a:pt x="937588" y="436729"/>
                </a:cubicBezTo>
                <a:lnTo>
                  <a:pt x="984719" y="436729"/>
                </a:lnTo>
                <a:cubicBezTo>
                  <a:pt x="997311" y="436729"/>
                  <a:pt x="1007385" y="446802"/>
                  <a:pt x="1007385" y="459033"/>
                </a:cubicBezTo>
                <a:lnTo>
                  <a:pt x="1007385" y="506519"/>
                </a:lnTo>
                <a:cubicBezTo>
                  <a:pt x="1007385" y="518751"/>
                  <a:pt x="997311" y="528823"/>
                  <a:pt x="984719" y="528823"/>
                </a:cubicBezTo>
                <a:cubicBezTo>
                  <a:pt x="974285" y="528823"/>
                  <a:pt x="965650" y="521629"/>
                  <a:pt x="963132" y="512275"/>
                </a:cubicBezTo>
                <a:lnTo>
                  <a:pt x="895853" y="579547"/>
                </a:lnTo>
                <a:cubicBezTo>
                  <a:pt x="891536" y="583864"/>
                  <a:pt x="886139" y="586382"/>
                  <a:pt x="880023" y="586382"/>
                </a:cubicBezTo>
                <a:cubicBezTo>
                  <a:pt x="873906" y="586382"/>
                  <a:pt x="868510" y="583864"/>
                  <a:pt x="864552" y="579547"/>
                </a:cubicBezTo>
                <a:lnTo>
                  <a:pt x="818140" y="533500"/>
                </a:lnTo>
                <a:lnTo>
                  <a:pt x="703371" y="648618"/>
                </a:lnTo>
                <a:cubicBezTo>
                  <a:pt x="704810" y="649697"/>
                  <a:pt x="705529" y="651136"/>
                  <a:pt x="707328" y="652216"/>
                </a:cubicBezTo>
                <a:cubicBezTo>
                  <a:pt x="776766" y="722006"/>
                  <a:pt x="883261" y="739993"/>
                  <a:pt x="971407" y="696464"/>
                </a:cubicBezTo>
                <a:cubicBezTo>
                  <a:pt x="982560" y="690708"/>
                  <a:pt x="995872" y="695385"/>
                  <a:pt x="1001628" y="706537"/>
                </a:cubicBezTo>
                <a:cubicBezTo>
                  <a:pt x="1007025" y="717689"/>
                  <a:pt x="1002348" y="730999"/>
                  <a:pt x="991555" y="736396"/>
                </a:cubicBezTo>
                <a:cubicBezTo>
                  <a:pt x="952698" y="755462"/>
                  <a:pt x="911324" y="764815"/>
                  <a:pt x="869949" y="764815"/>
                </a:cubicBezTo>
                <a:cubicBezTo>
                  <a:pt x="798712" y="764815"/>
                  <a:pt x="728195" y="736755"/>
                  <a:pt x="675308" y="684233"/>
                </a:cubicBezTo>
                <a:cubicBezTo>
                  <a:pt x="655520" y="664087"/>
                  <a:pt x="639330" y="641783"/>
                  <a:pt x="626737" y="618040"/>
                </a:cubicBezTo>
                <a:cubicBezTo>
                  <a:pt x="613066" y="632070"/>
                  <a:pt x="593638" y="640704"/>
                  <a:pt x="572411" y="640704"/>
                </a:cubicBezTo>
                <a:cubicBezTo>
                  <a:pt x="551184" y="640704"/>
                  <a:pt x="532115" y="632070"/>
                  <a:pt x="518444" y="618040"/>
                </a:cubicBezTo>
                <a:cubicBezTo>
                  <a:pt x="472032" y="705098"/>
                  <a:pt x="380288" y="764456"/>
                  <a:pt x="274872" y="764456"/>
                </a:cubicBezTo>
                <a:cubicBezTo>
                  <a:pt x="123405" y="764456"/>
                  <a:pt x="0" y="641063"/>
                  <a:pt x="0" y="489611"/>
                </a:cubicBezTo>
                <a:cubicBezTo>
                  <a:pt x="0" y="438887"/>
                  <a:pt x="13312" y="391761"/>
                  <a:pt x="37417" y="350750"/>
                </a:cubicBezTo>
                <a:cubicBezTo>
                  <a:pt x="38137" y="349671"/>
                  <a:pt x="38497" y="348952"/>
                  <a:pt x="38857" y="347513"/>
                </a:cubicBezTo>
                <a:lnTo>
                  <a:pt x="178091" y="130587"/>
                </a:lnTo>
                <a:cubicBezTo>
                  <a:pt x="205795" y="87058"/>
                  <a:pt x="253286" y="61156"/>
                  <a:pt x="304734" y="61156"/>
                </a:cubicBezTo>
                <a:lnTo>
                  <a:pt x="492539" y="61156"/>
                </a:lnTo>
                <a:cubicBezTo>
                  <a:pt x="502253" y="25902"/>
                  <a:pt x="534634" y="0"/>
                  <a:pt x="572770" y="0"/>
                </a:cubicBezTo>
                <a:close/>
              </a:path>
            </a:pathLst>
          </a:custGeom>
          <a:solidFill>
            <a:schemeClr val="accent1"/>
          </a:solidFill>
          <a:ln>
            <a:noFill/>
          </a:ln>
          <a:effectLst/>
        </p:spPr>
        <p:txBody>
          <a:bodyPr wrap="square" anchor="ctr">
            <a:noAutofit/>
          </a:bodyPr>
          <a:lstStyle/>
          <a:p>
            <a:pPr defTabSz="554437">
              <a:defRPr/>
            </a:pPr>
            <a:endParaRPr lang="en-US" sz="900">
              <a:solidFill>
                <a:srgbClr val="494949"/>
              </a:solidFill>
              <a:latin typeface="Roboto Condensed Light" panose="02000000000000000000" pitchFamily="2" charset="0"/>
              <a:ea typeface="+mn-lt"/>
              <a:cs typeface="+mn-lt"/>
            </a:endParaRPr>
          </a:p>
        </p:txBody>
      </p:sp>
    </p:spTree>
    <p:extLst>
      <p:ext uri="{BB962C8B-B14F-4D97-AF65-F5344CB8AC3E}">
        <p14:creationId xmlns:p14="http://schemas.microsoft.com/office/powerpoint/2010/main" val="37930187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4F81C-24C2-4FAD-081F-F6E33136E5AC}"/>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D59159AE-693C-4B2D-ED88-364BAAC124A9}"/>
              </a:ext>
            </a:extLst>
          </p:cNvPr>
          <p:cNvSpPr>
            <a:spLocks noGrp="1"/>
          </p:cNvSpPr>
          <p:nvPr>
            <p:ph type="title"/>
          </p:nvPr>
        </p:nvSpPr>
        <p:spPr>
          <a:xfrm>
            <a:off x="259604" y="349944"/>
            <a:ext cx="10774188" cy="503971"/>
          </a:xfrm>
        </p:spPr>
        <p:txBody>
          <a:bodyPr/>
          <a:lstStyle/>
          <a:p>
            <a:pPr defTabSz="914309"/>
            <a:r>
              <a:rPr lang="en-US" sz="3000">
                <a:solidFill>
                  <a:schemeClr val="accent1"/>
                </a:solidFill>
              </a:rPr>
              <a:t>Instructional template: Change management plan</a:t>
            </a:r>
          </a:p>
        </p:txBody>
      </p:sp>
      <p:sp>
        <p:nvSpPr>
          <p:cNvPr id="2" name="TextBox 1">
            <a:extLst>
              <a:ext uri="{FF2B5EF4-FFF2-40B4-BE49-F238E27FC236}">
                <a16:creationId xmlns:a16="http://schemas.microsoft.com/office/drawing/2014/main" id="{A6436F5F-1645-9B78-4853-F33475AFF4DC}"/>
              </a:ext>
            </a:extLst>
          </p:cNvPr>
          <p:cNvSpPr txBox="1">
            <a:spLocks/>
          </p:cNvSpPr>
          <p:nvPr/>
        </p:nvSpPr>
        <p:spPr>
          <a:xfrm>
            <a:off x="259604" y="853915"/>
            <a:ext cx="11674380" cy="584775"/>
          </a:xfrm>
          <a:prstGeom prst="rect">
            <a:avLst/>
          </a:prstGeom>
          <a:noFill/>
        </p:spPr>
        <p:txBody>
          <a:bodyPr wrap="square">
            <a:spAutoFit/>
          </a:bodyPr>
          <a:lstStyle/>
          <a:p>
            <a:pPr defTabSz="914400">
              <a:defRPr/>
            </a:pPr>
            <a:r>
              <a:rPr lang="en-US" sz="1600">
                <a:solidFill>
                  <a:srgbClr val="494949"/>
                </a:solidFill>
                <a:latin typeface="Exo" pitchFamily="2" charset="0"/>
                <a:ea typeface="+mn-lt"/>
                <a:cs typeface="+mn-lt"/>
              </a:rPr>
              <a:t>Use the table below to structure your training plan, detailing who should be trained, what they need to learn, when sessions occur, and how you’ll measure success.</a:t>
            </a:r>
          </a:p>
        </p:txBody>
      </p:sp>
      <p:graphicFrame>
        <p:nvGraphicFramePr>
          <p:cNvPr id="3" name="Table 2">
            <a:extLst>
              <a:ext uri="{FF2B5EF4-FFF2-40B4-BE49-F238E27FC236}">
                <a16:creationId xmlns:a16="http://schemas.microsoft.com/office/drawing/2014/main" id="{33A61C7C-1C34-8C04-A20E-5C81EB17DBF2}"/>
              </a:ext>
            </a:extLst>
          </p:cNvPr>
          <p:cNvGraphicFramePr>
            <a:graphicFrameLocks/>
          </p:cNvGraphicFramePr>
          <p:nvPr>
            <p:extLst>
              <p:ext uri="{D42A27DB-BD31-4B8C-83A1-F6EECF244321}">
                <p14:modId xmlns:p14="http://schemas.microsoft.com/office/powerpoint/2010/main" val="4278667727"/>
              </p:ext>
            </p:extLst>
          </p:nvPr>
        </p:nvGraphicFramePr>
        <p:xfrm>
          <a:off x="259605" y="1576068"/>
          <a:ext cx="11507307" cy="4807054"/>
        </p:xfrm>
        <a:graphic>
          <a:graphicData uri="http://schemas.openxmlformats.org/drawingml/2006/table">
            <a:tbl>
              <a:tblPr firstRow="1">
                <a:tableStyleId>{5C22544A-7EE6-4342-B048-85BDC9FD1C3A}</a:tableStyleId>
              </a:tblPr>
              <a:tblGrid>
                <a:gridCol w="491961">
                  <a:extLst>
                    <a:ext uri="{9D8B030D-6E8A-4147-A177-3AD203B41FA5}">
                      <a16:colId xmlns:a16="http://schemas.microsoft.com/office/drawing/2014/main" val="1581958053"/>
                    </a:ext>
                  </a:extLst>
                </a:gridCol>
                <a:gridCol w="1465958">
                  <a:extLst>
                    <a:ext uri="{9D8B030D-6E8A-4147-A177-3AD203B41FA5}">
                      <a16:colId xmlns:a16="http://schemas.microsoft.com/office/drawing/2014/main" val="3221127086"/>
                    </a:ext>
                  </a:extLst>
                </a:gridCol>
                <a:gridCol w="4540687">
                  <a:extLst>
                    <a:ext uri="{9D8B030D-6E8A-4147-A177-3AD203B41FA5}">
                      <a16:colId xmlns:a16="http://schemas.microsoft.com/office/drawing/2014/main" val="1610025414"/>
                    </a:ext>
                  </a:extLst>
                </a:gridCol>
                <a:gridCol w="2697480">
                  <a:extLst>
                    <a:ext uri="{9D8B030D-6E8A-4147-A177-3AD203B41FA5}">
                      <a16:colId xmlns:a16="http://schemas.microsoft.com/office/drawing/2014/main" val="573858552"/>
                    </a:ext>
                  </a:extLst>
                </a:gridCol>
                <a:gridCol w="2311221">
                  <a:extLst>
                    <a:ext uri="{9D8B030D-6E8A-4147-A177-3AD203B41FA5}">
                      <a16:colId xmlns:a16="http://schemas.microsoft.com/office/drawing/2014/main" val="531003624"/>
                    </a:ext>
                  </a:extLst>
                </a:gridCol>
              </a:tblGrid>
              <a:tr h="275694">
                <a:tc>
                  <a:txBody>
                    <a:bodyPr/>
                    <a:lstStyle/>
                    <a:p>
                      <a:pPr algn="ctr" fontAlgn="ctr">
                        <a:buFontTx/>
                      </a:pPr>
                      <a:r>
                        <a:rPr lang="en-US" sz="1100" u="none" strike="noStrike" dirty="0">
                          <a:effectLst/>
                          <a:latin typeface="Montserrat SemiBold" panose="00000700000000000000" pitchFamily="2" charset="0"/>
                          <a:ea typeface="+mn-lt"/>
                          <a:cs typeface="+mn-lt"/>
                        </a:rPr>
                        <a:t>Step</a:t>
                      </a:r>
                      <a:endParaRPr lang="en-US" sz="1100" b="1" i="0" u="none" strike="noStrike" dirty="0">
                        <a:solidFill>
                          <a:srgbClr val="000000"/>
                        </a:solidFill>
                        <a:effectLst/>
                        <a:latin typeface="Montserrat SemiBold" panose="00000700000000000000" pitchFamily="2" charset="0"/>
                        <a:ea typeface="+mn-lt"/>
                        <a:cs typeface="+mn-lt"/>
                      </a:endParaRPr>
                    </a:p>
                  </a:txBody>
                  <a:tcPr marL="6846" marR="6846" marT="6846" marB="0" anchor="ctr"/>
                </a:tc>
                <a:tc>
                  <a:txBody>
                    <a:bodyPr/>
                    <a:lstStyle/>
                    <a:p>
                      <a:pPr algn="ctr" fontAlgn="ctr">
                        <a:buFontTx/>
                      </a:pPr>
                      <a:r>
                        <a:rPr lang="en-US" sz="1100" b="1" i="0" u="none" strike="noStrike">
                          <a:solidFill>
                            <a:schemeClr val="bg1"/>
                          </a:solidFill>
                          <a:effectLst/>
                          <a:latin typeface="Montserrat SemiBold" panose="00000700000000000000" pitchFamily="2" charset="0"/>
                          <a:ea typeface="+mn-lt"/>
                          <a:cs typeface="+mn-lt"/>
                        </a:rPr>
                        <a:t>CM Focus</a:t>
                      </a:r>
                    </a:p>
                  </a:txBody>
                  <a:tcPr marL="6846" marR="6846" marT="6846" marB="0" anchor="ctr"/>
                </a:tc>
                <a:tc>
                  <a:txBody>
                    <a:bodyPr/>
                    <a:lstStyle/>
                    <a:p>
                      <a:pPr algn="ctr" fontAlgn="ctr">
                        <a:buFontTx/>
                      </a:pPr>
                      <a:r>
                        <a:rPr lang="en-US" sz="1100" u="none" strike="noStrike">
                          <a:effectLst/>
                          <a:latin typeface="Montserrat SemiBold" panose="00000700000000000000" pitchFamily="2" charset="0"/>
                          <a:ea typeface="+mn-lt"/>
                          <a:cs typeface="+mn-lt"/>
                        </a:rPr>
                        <a:t>Instructions</a:t>
                      </a:r>
                      <a:endParaRPr lang="en-US" sz="1100" b="1" i="0" u="none" strike="noStrike">
                        <a:solidFill>
                          <a:srgbClr val="000000"/>
                        </a:solidFill>
                        <a:effectLst/>
                        <a:latin typeface="Montserrat SemiBold" panose="00000700000000000000" pitchFamily="2" charset="0"/>
                        <a:ea typeface="+mn-lt"/>
                        <a:cs typeface="+mn-lt"/>
                      </a:endParaRPr>
                    </a:p>
                  </a:txBody>
                  <a:tcPr marL="6846" marR="6846" marT="6846" marB="0" anchor="ctr"/>
                </a:tc>
                <a:tc>
                  <a:txBody>
                    <a:bodyPr/>
                    <a:lstStyle/>
                    <a:p>
                      <a:pPr algn="ctr" fontAlgn="ctr">
                        <a:buFontTx/>
                      </a:pPr>
                      <a:r>
                        <a:rPr lang="en-US" sz="1100" u="none" strike="noStrike">
                          <a:effectLst/>
                          <a:latin typeface="Montserrat SemiBold" panose="00000700000000000000" pitchFamily="2" charset="0"/>
                          <a:ea typeface="+mn-lt"/>
                          <a:cs typeface="+mn-lt"/>
                        </a:rPr>
                        <a:t>Required Roles</a:t>
                      </a:r>
                      <a:endParaRPr lang="en-US" sz="1100" b="1" i="0" u="none" strike="noStrike">
                        <a:solidFill>
                          <a:srgbClr val="000000"/>
                        </a:solidFill>
                        <a:effectLst/>
                        <a:latin typeface="Montserrat SemiBold" panose="00000700000000000000" pitchFamily="2" charset="0"/>
                        <a:ea typeface="+mn-lt"/>
                        <a:cs typeface="+mn-lt"/>
                      </a:endParaRPr>
                    </a:p>
                  </a:txBody>
                  <a:tcPr marL="6846" marR="6846" marT="6846" marB="0" anchor="ctr"/>
                </a:tc>
                <a:tc>
                  <a:txBody>
                    <a:bodyPr/>
                    <a:lstStyle/>
                    <a:p>
                      <a:pPr marL="0" algn="ctr" defTabSz="914218" rtl="0" eaLnBrk="1" fontAlgn="ctr" latinLnBrk="0" hangingPunct="1">
                        <a:buFontTx/>
                      </a:pPr>
                      <a:r>
                        <a:rPr lang="en-US" sz="1100" b="1" u="none" strike="noStrike" kern="1200">
                          <a:solidFill>
                            <a:schemeClr val="lt1"/>
                          </a:solidFill>
                          <a:effectLst/>
                          <a:latin typeface="Montserrat SemiBold" panose="00000700000000000000" pitchFamily="2" charset="0"/>
                          <a:ea typeface="+mn-lt"/>
                          <a:cs typeface="+mn-lt"/>
                        </a:rPr>
                        <a:t>Outputs</a:t>
                      </a:r>
                    </a:p>
                  </a:txBody>
                  <a:tcPr marL="6846" marR="6846" marT="6846" marB="0" anchor="ctr"/>
                </a:tc>
                <a:extLst>
                  <a:ext uri="{0D108BD9-81ED-4DB2-BD59-A6C34878D82A}">
                    <a16:rowId xmlns:a16="http://schemas.microsoft.com/office/drawing/2014/main" val="3853553644"/>
                  </a:ext>
                </a:extLst>
              </a:tr>
              <a:tr h="661394">
                <a:tc>
                  <a:txBody>
                    <a:bodyPr/>
                    <a:lstStyle/>
                    <a:p>
                      <a:pPr marL="0" marR="0" algn="ctr" fontAlgn="t">
                        <a:buFontTx/>
                      </a:pPr>
                      <a:r>
                        <a:rPr lang="en-US" sz="900" b="1">
                          <a:solidFill>
                            <a:schemeClr val="bg1"/>
                          </a:solidFill>
                          <a:effectLst/>
                          <a:latin typeface="+mn-lt"/>
                          <a:ea typeface="+mn-lt"/>
                          <a:cs typeface="+mn-lt"/>
                        </a:rPr>
                        <a:t>1</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Identify Stakeholders &amp; Define Change Vision</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Map affected groups</a:t>
                      </a:r>
                      <a:r>
                        <a:rPr lang="en-US" sz="1100">
                          <a:effectLst/>
                          <a:latin typeface="+mn-lt"/>
                          <a:ea typeface="+mn-lt"/>
                          <a:cs typeface="+mn-lt"/>
                        </a:rPr>
                        <a:t> (agents, supervisors, compliance, IT).</a:t>
                      </a:r>
                    </a:p>
                    <a:p>
                      <a:pPr marL="171450" marR="0" indent="-171450" fontAlgn="t">
                        <a:buFont typeface="Arial" panose="020B0604020202020204" pitchFamily="34" charset="0"/>
                        <a:buChar char="•"/>
                      </a:pPr>
                      <a:r>
                        <a:rPr lang="en-US" sz="1100" b="1">
                          <a:effectLst/>
                          <a:latin typeface="+mn-lt"/>
                          <a:ea typeface="+mn-lt"/>
                          <a:cs typeface="+mn-lt"/>
                        </a:rPr>
                        <a:t>Assess impact</a:t>
                      </a:r>
                      <a:r>
                        <a:rPr lang="en-US" sz="1100">
                          <a:effectLst/>
                          <a:latin typeface="+mn-lt"/>
                          <a:ea typeface="+mn-lt"/>
                          <a:cs typeface="+mn-lt"/>
                        </a:rPr>
                        <a:t> on each role: What tasks or skills will change?</a:t>
                      </a:r>
                    </a:p>
                    <a:p>
                      <a:pPr marL="171450" marR="0" indent="-171450" fontAlgn="t">
                        <a:buFont typeface="Arial" panose="020B0604020202020204" pitchFamily="34" charset="0"/>
                        <a:buChar char="•"/>
                      </a:pPr>
                      <a:r>
                        <a:rPr lang="en-US" sz="1100" b="1">
                          <a:effectLst/>
                          <a:latin typeface="+mn-lt"/>
                          <a:ea typeface="+mn-lt"/>
                          <a:cs typeface="+mn-lt"/>
                        </a:rPr>
                        <a:t>Define the “Why”</a:t>
                      </a:r>
                      <a:r>
                        <a:rPr lang="en-US" sz="1100">
                          <a:effectLst/>
                          <a:latin typeface="+mn-lt"/>
                          <a:ea typeface="+mn-lt"/>
                          <a:cs typeface="+mn-lt"/>
                        </a:rPr>
                        <a:t>: How AI improves workflows, customer outcomes, or employee experience.</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Oversees stakeholder mapping.</a:t>
                      </a:r>
                    </a:p>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Defines user impact and crafts overarching change narrative.</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Stakeholder Impact Analysis</a:t>
                      </a:r>
                      <a:r>
                        <a:rPr lang="en-US" sz="1100">
                          <a:effectLst/>
                          <a:latin typeface="+mn-lt"/>
                          <a:ea typeface="+mn-lt"/>
                          <a:cs typeface="+mn-lt"/>
                        </a:rPr>
                        <a:t> (each group, potential concerns).</a:t>
                      </a:r>
                    </a:p>
                    <a:p>
                      <a:pPr marL="171450" marR="0" indent="-171450" fontAlgn="t">
                        <a:buFont typeface="Arial" panose="020B0604020202020204" pitchFamily="34" charset="0"/>
                        <a:buChar char="•"/>
                      </a:pPr>
                      <a:r>
                        <a:rPr lang="en-US" sz="1100" b="1">
                          <a:effectLst/>
                          <a:latin typeface="+mn-lt"/>
                          <a:ea typeface="+mn-lt"/>
                          <a:cs typeface="+mn-lt"/>
                        </a:rPr>
                        <a:t>Change Vision Document</a:t>
                      </a:r>
                      <a:r>
                        <a:rPr lang="en-US" sz="1100">
                          <a:effectLst/>
                          <a:latin typeface="+mn-lt"/>
                          <a:ea typeface="+mn-lt"/>
                          <a:cs typeface="+mn-lt"/>
                        </a:rPr>
                        <a:t> (clear messaging on benefits and rationale).</a:t>
                      </a:r>
                    </a:p>
                  </a:txBody>
                  <a:tcPr marL="50800" marR="50800" marT="50800" marB="50800" anchor="ctr"/>
                </a:tc>
                <a:extLst>
                  <a:ext uri="{0D108BD9-81ED-4DB2-BD59-A6C34878D82A}">
                    <a16:rowId xmlns:a16="http://schemas.microsoft.com/office/drawing/2014/main" val="3690127680"/>
                  </a:ext>
                </a:extLst>
              </a:tr>
              <a:tr h="610517">
                <a:tc>
                  <a:txBody>
                    <a:bodyPr/>
                    <a:lstStyle/>
                    <a:p>
                      <a:pPr marL="0" marR="0" algn="ctr" fontAlgn="t">
                        <a:buFontTx/>
                      </a:pPr>
                      <a:r>
                        <a:rPr lang="en-US" sz="900" b="1">
                          <a:solidFill>
                            <a:schemeClr val="bg1"/>
                          </a:solidFill>
                          <a:effectLst/>
                          <a:latin typeface="+mn-lt"/>
                          <a:ea typeface="+mn-lt"/>
                          <a:cs typeface="+mn-lt"/>
                        </a:rPr>
                        <a:t>2</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Communication Strategy &amp; Plan</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Craft key messages</a:t>
                      </a:r>
                      <a:r>
                        <a:rPr lang="en-US" sz="1100" dirty="0">
                          <a:effectLst/>
                          <a:latin typeface="+mn-lt"/>
                          <a:ea typeface="+mn-lt"/>
                          <a:cs typeface="+mn-lt"/>
                        </a:rPr>
                        <a:t> (benefits, timeline, expectations).</a:t>
                      </a:r>
                    </a:p>
                    <a:p>
                      <a:pPr marL="171450" marR="0" indent="-171450" fontAlgn="t">
                        <a:buFont typeface="Arial" panose="020B0604020202020204" pitchFamily="34" charset="0"/>
                        <a:buChar char="•"/>
                      </a:pPr>
                      <a:r>
                        <a:rPr lang="en-US" sz="1100" b="1" dirty="0">
                          <a:effectLst/>
                          <a:latin typeface="+mn-lt"/>
                          <a:ea typeface="+mn-lt"/>
                          <a:cs typeface="+mn-lt"/>
                        </a:rPr>
                        <a:t>Select communication channels</a:t>
                      </a:r>
                      <a:r>
                        <a:rPr lang="en-US" sz="1100" dirty="0">
                          <a:effectLst/>
                          <a:latin typeface="+mn-lt"/>
                          <a:ea typeface="+mn-lt"/>
                          <a:cs typeface="+mn-lt"/>
                        </a:rPr>
                        <a:t> (email, intranet, Slack, manager briefings).</a:t>
                      </a:r>
                    </a:p>
                    <a:p>
                      <a:pPr marL="171450" marR="0" indent="-171450" fontAlgn="t">
                        <a:buFont typeface="Arial" panose="020B0604020202020204" pitchFamily="34" charset="0"/>
                        <a:buChar char="•"/>
                      </a:pPr>
                      <a:r>
                        <a:rPr lang="en-US" sz="1100" b="1" dirty="0">
                          <a:effectLst/>
                          <a:latin typeface="+mn-lt"/>
                          <a:ea typeface="+mn-lt"/>
                          <a:cs typeface="+mn-lt"/>
                        </a:rPr>
                        <a:t>Set frequency</a:t>
                      </a:r>
                      <a:r>
                        <a:rPr lang="en-US" sz="1100" dirty="0">
                          <a:effectLst/>
                          <a:latin typeface="+mn-lt"/>
                          <a:ea typeface="+mn-lt"/>
                          <a:cs typeface="+mn-lt"/>
                        </a:rPr>
                        <a:t> for updates (weekly, every two weeks).</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Communications Lead</a:t>
                      </a:r>
                      <a:r>
                        <a:rPr lang="en-US" sz="1100">
                          <a:effectLst/>
                          <a:latin typeface="+mn-lt"/>
                          <a:ea typeface="+mn-lt"/>
                          <a:cs typeface="+mn-lt"/>
                        </a:rPr>
                        <a:t>: Coordinates messaging and schedules.</a:t>
                      </a:r>
                    </a:p>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Ensures alignment with overall rollout timeline.</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Communications Calendar</a:t>
                      </a:r>
                      <a:r>
                        <a:rPr lang="en-US" sz="1100">
                          <a:effectLst/>
                          <a:latin typeface="+mn-lt"/>
                          <a:ea typeface="+mn-lt"/>
                          <a:cs typeface="+mn-lt"/>
                        </a:rPr>
                        <a:t> (who gets what info, when, and how).</a:t>
                      </a:r>
                    </a:p>
                    <a:p>
                      <a:pPr marL="171450" marR="0" indent="-171450" fontAlgn="t">
                        <a:buFont typeface="Arial" panose="020B0604020202020204" pitchFamily="34" charset="0"/>
                        <a:buChar char="•"/>
                      </a:pPr>
                      <a:r>
                        <a:rPr lang="en-US" sz="1100" b="1">
                          <a:effectLst/>
                          <a:latin typeface="+mn-lt"/>
                          <a:ea typeface="+mn-lt"/>
                          <a:cs typeface="+mn-lt"/>
                        </a:rPr>
                        <a:t>Messaging Framework</a:t>
                      </a:r>
                      <a:r>
                        <a:rPr lang="en-US" sz="1100">
                          <a:effectLst/>
                          <a:latin typeface="+mn-lt"/>
                          <a:ea typeface="+mn-lt"/>
                          <a:cs typeface="+mn-lt"/>
                        </a:rPr>
                        <a:t> (consistent talking points for each stakeholder group).</a:t>
                      </a:r>
                    </a:p>
                  </a:txBody>
                  <a:tcPr marL="50800" marR="50800" marT="50800" marB="50800" anchor="ctr"/>
                </a:tc>
                <a:extLst>
                  <a:ext uri="{0D108BD9-81ED-4DB2-BD59-A6C34878D82A}">
                    <a16:rowId xmlns:a16="http://schemas.microsoft.com/office/drawing/2014/main" val="3399800088"/>
                  </a:ext>
                </a:extLst>
              </a:tr>
              <a:tr h="604636">
                <a:tc>
                  <a:txBody>
                    <a:bodyPr/>
                    <a:lstStyle/>
                    <a:p>
                      <a:pPr marL="0" marR="0" algn="ctr" fontAlgn="t">
                        <a:buFontTx/>
                      </a:pPr>
                      <a:r>
                        <a:rPr lang="en-US" sz="900" b="1">
                          <a:solidFill>
                            <a:schemeClr val="bg1"/>
                          </a:solidFill>
                          <a:effectLst/>
                          <a:latin typeface="+mn-lt"/>
                          <a:ea typeface="+mn-lt"/>
                          <a:cs typeface="+mn-lt"/>
                        </a:rPr>
                        <a:t>3</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Training &amp; Enablement</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Develop training materials</a:t>
                      </a:r>
                      <a:r>
                        <a:rPr lang="en-US" sz="1100">
                          <a:effectLst/>
                          <a:latin typeface="+mn-lt"/>
                          <a:ea typeface="+mn-lt"/>
                          <a:cs typeface="+mn-lt"/>
                        </a:rPr>
                        <a:t> (demos, job aids, FAQs) specific to new AI tasks.</a:t>
                      </a:r>
                    </a:p>
                    <a:p>
                      <a:pPr marL="171450" marR="0" indent="-171450" fontAlgn="t">
                        <a:buFont typeface="Arial" panose="020B0604020202020204" pitchFamily="34" charset="0"/>
                        <a:buChar char="•"/>
                      </a:pPr>
                      <a:r>
                        <a:rPr lang="en-US" sz="1100" b="1">
                          <a:effectLst/>
                          <a:latin typeface="+mn-lt"/>
                          <a:ea typeface="+mn-lt"/>
                          <a:cs typeface="+mn-lt"/>
                        </a:rPr>
                        <a:t>Deliver training</a:t>
                      </a:r>
                      <a:r>
                        <a:rPr lang="en-US" sz="1100">
                          <a:effectLst/>
                          <a:latin typeface="+mn-lt"/>
                          <a:ea typeface="+mn-lt"/>
                          <a:cs typeface="+mn-lt"/>
                        </a:rPr>
                        <a:t> (classroom, online, 1-on-1 coaching).</a:t>
                      </a:r>
                    </a:p>
                    <a:p>
                      <a:pPr marL="171450" marR="0" indent="-171450" fontAlgn="t">
                        <a:buFont typeface="Arial" panose="020B0604020202020204" pitchFamily="34" charset="0"/>
                        <a:buChar char="•"/>
                      </a:pPr>
                      <a:r>
                        <a:rPr lang="en-US" sz="1100" b="1">
                          <a:effectLst/>
                          <a:latin typeface="+mn-lt"/>
                          <a:ea typeface="+mn-lt"/>
                          <a:cs typeface="+mn-lt"/>
                        </a:rPr>
                        <a:t>Assess competency</a:t>
                      </a:r>
                      <a:r>
                        <a:rPr lang="en-US" sz="1100">
                          <a:effectLst/>
                          <a:latin typeface="+mn-lt"/>
                          <a:ea typeface="+mn-lt"/>
                          <a:cs typeface="+mn-lt"/>
                        </a:rPr>
                        <a:t> via quizzes or practical checks.</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Training Lead or </a:t>
                      </a:r>
                      <a:r>
                        <a:rPr lang="en-US" sz="1100" b="1" err="1">
                          <a:effectLst/>
                          <a:latin typeface="+mn-lt"/>
                          <a:ea typeface="+mn-lt"/>
                          <a:cs typeface="+mn-lt"/>
                        </a:rPr>
                        <a:t>L&amp;D</a:t>
                      </a:r>
                      <a:r>
                        <a:rPr lang="en-US" sz="1100" b="1">
                          <a:effectLst/>
                          <a:latin typeface="+mn-lt"/>
                          <a:ea typeface="+mn-lt"/>
                          <a:cs typeface="+mn-lt"/>
                        </a:rPr>
                        <a:t> Team</a:t>
                      </a:r>
                      <a:r>
                        <a:rPr lang="en-US" sz="1100">
                          <a:effectLst/>
                          <a:latin typeface="+mn-lt"/>
                          <a:ea typeface="+mn-lt"/>
                          <a:cs typeface="+mn-lt"/>
                        </a:rPr>
                        <a:t>: Designs and delivers training.</a:t>
                      </a:r>
                    </a:p>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Provides technical insights as needed.</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Training Curriculum &amp; Materials</a:t>
                      </a:r>
                      <a:r>
                        <a:rPr lang="en-US" sz="1100">
                          <a:effectLst/>
                          <a:latin typeface="+mn-lt"/>
                          <a:ea typeface="+mn-lt"/>
                          <a:cs typeface="+mn-lt"/>
                        </a:rPr>
                        <a:t> (slides, guides, recordings).</a:t>
                      </a:r>
                    </a:p>
                    <a:p>
                      <a:pPr marL="171450" marR="0" indent="-171450" fontAlgn="t">
                        <a:buFont typeface="Arial" panose="020B0604020202020204" pitchFamily="34" charset="0"/>
                        <a:buChar char="•"/>
                      </a:pPr>
                      <a:r>
                        <a:rPr lang="en-US" sz="1100" b="1">
                          <a:effectLst/>
                          <a:latin typeface="+mn-lt"/>
                          <a:ea typeface="+mn-lt"/>
                          <a:cs typeface="+mn-lt"/>
                        </a:rPr>
                        <a:t>Completion Logs</a:t>
                      </a:r>
                      <a:r>
                        <a:rPr lang="en-US" sz="1100">
                          <a:effectLst/>
                          <a:latin typeface="+mn-lt"/>
                          <a:ea typeface="+mn-lt"/>
                          <a:cs typeface="+mn-lt"/>
                        </a:rPr>
                        <a:t> (quizzes, practical assessments).</a:t>
                      </a:r>
                    </a:p>
                  </a:txBody>
                  <a:tcPr marL="50800" marR="50800" marT="50800" marB="50800" anchor="ctr"/>
                </a:tc>
                <a:extLst>
                  <a:ext uri="{0D108BD9-81ED-4DB2-BD59-A6C34878D82A}">
                    <a16:rowId xmlns:a16="http://schemas.microsoft.com/office/drawing/2014/main" val="3772127168"/>
                  </a:ext>
                </a:extLst>
              </a:tr>
              <a:tr h="676384">
                <a:tc>
                  <a:txBody>
                    <a:bodyPr/>
                    <a:lstStyle/>
                    <a:p>
                      <a:pPr marL="0" marR="0" algn="ctr" fontAlgn="t">
                        <a:buFontTx/>
                      </a:pPr>
                      <a:r>
                        <a:rPr lang="en-US" sz="900" b="1">
                          <a:solidFill>
                            <a:schemeClr val="bg1"/>
                          </a:solidFill>
                          <a:effectLst/>
                          <a:latin typeface="+mn-lt"/>
                          <a:ea typeface="+mn-lt"/>
                          <a:cs typeface="+mn-lt"/>
                        </a:rPr>
                        <a:t>4</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Feedback, Reinforcement &amp; Adoption Support</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Set up feedback channels</a:t>
                      </a:r>
                      <a:r>
                        <a:rPr lang="en-US" sz="1100">
                          <a:effectLst/>
                          <a:latin typeface="+mn-lt"/>
                          <a:ea typeface="+mn-lt"/>
                          <a:cs typeface="+mn-lt"/>
                        </a:rPr>
                        <a:t> (surveys, Slack groups) for ongoing user input.</a:t>
                      </a:r>
                    </a:p>
                    <a:p>
                      <a:pPr marL="171450" marR="0" indent="-171450" fontAlgn="t">
                        <a:buFont typeface="Arial" panose="020B0604020202020204" pitchFamily="34" charset="0"/>
                        <a:buChar char="•"/>
                      </a:pPr>
                      <a:r>
                        <a:rPr lang="en-US" sz="1100" b="1">
                          <a:effectLst/>
                          <a:latin typeface="+mn-lt"/>
                          <a:ea typeface="+mn-lt"/>
                          <a:cs typeface="+mn-lt"/>
                        </a:rPr>
                        <a:t>Monitor usage and adoption</a:t>
                      </a:r>
                      <a:r>
                        <a:rPr lang="en-US" sz="1100">
                          <a:effectLst/>
                          <a:latin typeface="+mn-lt"/>
                          <a:ea typeface="+mn-lt"/>
                          <a:cs typeface="+mn-lt"/>
                        </a:rPr>
                        <a:t> (track AI usage rates, handle time improvements).</a:t>
                      </a:r>
                    </a:p>
                    <a:p>
                      <a:pPr marL="171450" marR="0" indent="-171450" fontAlgn="t">
                        <a:buFont typeface="Arial" panose="020B0604020202020204" pitchFamily="34" charset="0"/>
                        <a:buChar char="•"/>
                      </a:pPr>
                      <a:r>
                        <a:rPr lang="en-US" sz="1100" b="1">
                          <a:effectLst/>
                          <a:latin typeface="+mn-lt"/>
                          <a:ea typeface="+mn-lt"/>
                          <a:cs typeface="+mn-lt"/>
                        </a:rPr>
                        <a:t>Recognize early adopters</a:t>
                      </a:r>
                      <a:r>
                        <a:rPr lang="en-US" sz="1100">
                          <a:effectLst/>
                          <a:latin typeface="+mn-lt"/>
                          <a:ea typeface="+mn-lt"/>
                          <a:cs typeface="+mn-lt"/>
                        </a:rPr>
                        <a:t> or success stories, and coach individuals who struggle.</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Project Manager/Change Champion</a:t>
                      </a:r>
                      <a:r>
                        <a:rPr lang="en-US" sz="1100">
                          <a:effectLst/>
                          <a:latin typeface="+mn-lt"/>
                          <a:ea typeface="+mn-lt"/>
                          <a:cs typeface="+mn-lt"/>
                        </a:rPr>
                        <a:t>: Monitors feedback channels.</a:t>
                      </a:r>
                    </a:p>
                    <a:p>
                      <a:pPr marL="171450" marR="0" indent="-171450" fontAlgn="t">
                        <a:buFont typeface="Arial" panose="020B0604020202020204" pitchFamily="34" charset="0"/>
                        <a:buChar char="•"/>
                      </a:pPr>
                      <a:r>
                        <a:rPr lang="en-US" sz="1100" b="1">
                          <a:effectLst/>
                          <a:latin typeface="+mn-lt"/>
                          <a:ea typeface="+mn-lt"/>
                          <a:cs typeface="+mn-lt"/>
                        </a:rPr>
                        <a:t>Support Team</a:t>
                      </a:r>
                      <a:r>
                        <a:rPr lang="en-US" sz="1100">
                          <a:effectLst/>
                          <a:latin typeface="+mn-lt"/>
                          <a:ea typeface="+mn-lt"/>
                          <a:cs typeface="+mn-lt"/>
                        </a:rPr>
                        <a:t>: Resolves issues.</a:t>
                      </a:r>
                    </a:p>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Tracks usage metrics.</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Feedback Reports</a:t>
                      </a:r>
                      <a:r>
                        <a:rPr lang="en-US" sz="1100">
                          <a:effectLst/>
                          <a:latin typeface="+mn-lt"/>
                          <a:ea typeface="+mn-lt"/>
                          <a:cs typeface="+mn-lt"/>
                        </a:rPr>
                        <a:t> (top concerns, suggestions).</a:t>
                      </a:r>
                    </a:p>
                    <a:p>
                      <a:pPr marL="171450" marR="0" indent="-171450" fontAlgn="t">
                        <a:buFont typeface="Arial" panose="020B0604020202020204" pitchFamily="34" charset="0"/>
                        <a:buChar char="•"/>
                      </a:pPr>
                      <a:r>
                        <a:rPr lang="en-US" sz="1100" b="1">
                          <a:effectLst/>
                          <a:latin typeface="+mn-lt"/>
                          <a:ea typeface="+mn-lt"/>
                          <a:cs typeface="+mn-lt"/>
                        </a:rPr>
                        <a:t>Adoption Dashboards</a:t>
                      </a:r>
                      <a:r>
                        <a:rPr lang="en-US" sz="1100">
                          <a:effectLst/>
                          <a:latin typeface="+mn-lt"/>
                          <a:ea typeface="+mn-lt"/>
                          <a:cs typeface="+mn-lt"/>
                        </a:rPr>
                        <a:t> (usage stats, success stories).</a:t>
                      </a:r>
                    </a:p>
                    <a:p>
                      <a:pPr marL="171450" marR="0" indent="-171450" fontAlgn="t">
                        <a:buFont typeface="Arial" panose="020B0604020202020204" pitchFamily="34" charset="0"/>
                        <a:buChar char="•"/>
                      </a:pPr>
                      <a:r>
                        <a:rPr lang="en-US" sz="1100" b="1">
                          <a:effectLst/>
                          <a:latin typeface="+mn-lt"/>
                          <a:ea typeface="+mn-lt"/>
                          <a:cs typeface="+mn-lt"/>
                        </a:rPr>
                        <a:t>Coaching Plan</a:t>
                      </a:r>
                      <a:r>
                        <a:rPr lang="en-US" sz="1100">
                          <a:effectLst/>
                          <a:latin typeface="+mn-lt"/>
                          <a:ea typeface="+mn-lt"/>
                          <a:cs typeface="+mn-lt"/>
                        </a:rPr>
                        <a:t> for low-usage or struggling users.</a:t>
                      </a:r>
                    </a:p>
                  </a:txBody>
                  <a:tcPr marL="50800" marR="50800" marT="50800" marB="50800" anchor="ctr"/>
                </a:tc>
                <a:extLst>
                  <a:ext uri="{0D108BD9-81ED-4DB2-BD59-A6C34878D82A}">
                    <a16:rowId xmlns:a16="http://schemas.microsoft.com/office/drawing/2014/main" val="2799322614"/>
                  </a:ext>
                </a:extLst>
              </a:tr>
              <a:tr h="704507">
                <a:tc>
                  <a:txBody>
                    <a:bodyPr/>
                    <a:lstStyle/>
                    <a:p>
                      <a:pPr marL="0" marR="0" algn="ctr" fontAlgn="t">
                        <a:buFontTx/>
                      </a:pPr>
                      <a:r>
                        <a:rPr lang="en-US" sz="900" b="1">
                          <a:solidFill>
                            <a:schemeClr val="bg1"/>
                          </a:solidFill>
                          <a:effectLst/>
                          <a:latin typeface="+mn-lt"/>
                          <a:ea typeface="+mn-lt"/>
                          <a:cs typeface="+mn-lt"/>
                        </a:rPr>
                        <a:t>5</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Review &amp; Continuous Improvement</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Assess Change Effectiveness</a:t>
                      </a:r>
                      <a:r>
                        <a:rPr lang="en-US" sz="1100">
                          <a:effectLst/>
                          <a:latin typeface="+mn-lt"/>
                          <a:ea typeface="+mn-lt"/>
                          <a:cs typeface="+mn-lt"/>
                        </a:rPr>
                        <a:t>: Did adoption meet targets (e.g. 80% usage)?</a:t>
                      </a:r>
                    </a:p>
                    <a:p>
                      <a:pPr marL="171450" marR="0" indent="-171450" fontAlgn="t">
                        <a:buFont typeface="Arial" panose="020B0604020202020204" pitchFamily="34" charset="0"/>
                        <a:buChar char="•"/>
                      </a:pPr>
                      <a:r>
                        <a:rPr lang="en-US" sz="1100" b="1">
                          <a:effectLst/>
                          <a:latin typeface="+mn-lt"/>
                          <a:ea typeface="+mn-lt"/>
                          <a:cs typeface="+mn-lt"/>
                        </a:rPr>
                        <a:t>Gather lessons learned</a:t>
                      </a:r>
                      <a:r>
                        <a:rPr lang="en-US" sz="1100">
                          <a:effectLst/>
                          <a:latin typeface="+mn-lt"/>
                          <a:ea typeface="+mn-lt"/>
                          <a:cs typeface="+mn-lt"/>
                        </a:rPr>
                        <a:t> for future expansions or next phases.</a:t>
                      </a:r>
                    </a:p>
                    <a:p>
                      <a:pPr marL="171450" marR="0" indent="-171450" fontAlgn="t">
                        <a:buFont typeface="Arial" panose="020B0604020202020204" pitchFamily="34" charset="0"/>
                        <a:buChar char="•"/>
                      </a:pPr>
                      <a:r>
                        <a:rPr lang="en-US" sz="1100" b="1">
                          <a:effectLst/>
                          <a:latin typeface="+mn-lt"/>
                          <a:ea typeface="+mn-lt"/>
                          <a:cs typeface="+mn-lt"/>
                        </a:rPr>
                        <a:t>Update training, messaging</a:t>
                      </a:r>
                      <a:r>
                        <a:rPr lang="en-US" sz="1100">
                          <a:effectLst/>
                          <a:latin typeface="+mn-lt"/>
                          <a:ea typeface="+mn-lt"/>
                          <a:cs typeface="+mn-lt"/>
                        </a:rPr>
                        <a:t>, or processes as needed.</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Captures lessons learned.</a:t>
                      </a:r>
                    </a:p>
                    <a:p>
                      <a:pPr marL="171450" marR="0" indent="-171450" fontAlgn="t">
                        <a:buFont typeface="Arial" panose="020B0604020202020204" pitchFamily="34" charset="0"/>
                        <a:buChar char="•"/>
                      </a:pPr>
                      <a:r>
                        <a:rPr lang="en-US" sz="1100" b="1">
                          <a:effectLst/>
                          <a:latin typeface="+mn-lt"/>
                          <a:ea typeface="+mn-lt"/>
                          <a:cs typeface="+mn-lt"/>
                        </a:rPr>
                        <a:t>Change Champion</a:t>
                      </a:r>
                      <a:r>
                        <a:rPr lang="en-US" sz="1100">
                          <a:effectLst/>
                          <a:latin typeface="+mn-lt"/>
                          <a:ea typeface="+mn-lt"/>
                          <a:cs typeface="+mn-lt"/>
                        </a:rPr>
                        <a:t>: Updates change materials.</a:t>
                      </a:r>
                    </a:p>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Monitors performance improvements.</a:t>
                      </a:r>
                    </a:p>
                  </a:txBody>
                  <a:tcPr marL="50800" marR="50800" marT="50800" marB="50800"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Post-Implementation Review</a:t>
                      </a:r>
                      <a:r>
                        <a:rPr lang="en-US" sz="1100" dirty="0">
                          <a:effectLst/>
                          <a:latin typeface="+mn-lt"/>
                          <a:ea typeface="+mn-lt"/>
                          <a:cs typeface="+mn-lt"/>
                        </a:rPr>
                        <a:t> (what worked vs. what didn’t).</a:t>
                      </a:r>
                    </a:p>
                    <a:p>
                      <a:pPr marL="171450" marR="0" indent="-171450" fontAlgn="t">
                        <a:buFont typeface="Arial" panose="020B0604020202020204" pitchFamily="34" charset="0"/>
                        <a:buChar char="•"/>
                      </a:pPr>
                      <a:r>
                        <a:rPr lang="en-US" sz="1100" b="1" dirty="0">
                          <a:effectLst/>
                          <a:latin typeface="+mn-lt"/>
                          <a:ea typeface="+mn-lt"/>
                          <a:cs typeface="+mn-lt"/>
                        </a:rPr>
                        <a:t>Updated Change Playbook</a:t>
                      </a:r>
                      <a:r>
                        <a:rPr lang="en-US" sz="1100" dirty="0">
                          <a:effectLst/>
                          <a:latin typeface="+mn-lt"/>
                          <a:ea typeface="+mn-lt"/>
                          <a:cs typeface="+mn-lt"/>
                        </a:rPr>
                        <a:t> (revised processes, materials, or best practices for future rollouts).</a:t>
                      </a:r>
                    </a:p>
                  </a:txBody>
                  <a:tcPr marL="50800" marR="50800" marT="50800" marB="50800" anchor="ctr"/>
                </a:tc>
                <a:extLst>
                  <a:ext uri="{0D108BD9-81ED-4DB2-BD59-A6C34878D82A}">
                    <a16:rowId xmlns:a16="http://schemas.microsoft.com/office/drawing/2014/main" val="3993307107"/>
                  </a:ext>
                </a:extLst>
              </a:tr>
            </a:tbl>
          </a:graphicData>
        </a:graphic>
      </p:graphicFrame>
    </p:spTree>
    <p:extLst>
      <p:ext uri="{BB962C8B-B14F-4D97-AF65-F5344CB8AC3E}">
        <p14:creationId xmlns:p14="http://schemas.microsoft.com/office/powerpoint/2010/main" val="282517410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CB6A1-393A-5852-2440-056284CDE198}"/>
            </a:ext>
          </a:extLst>
        </p:cNvPr>
        <p:cNvGrpSpPr/>
        <p:nvPr/>
      </p:nvGrpSpPr>
      <p:grpSpPr>
        <a:xfrm>
          <a:off x="0" y="0"/>
          <a:ext cx="0" cy="0"/>
          <a:chOff x="0" y="0"/>
          <a:chExt cx="0" cy="0"/>
        </a:xfrm>
      </p:grpSpPr>
      <p:pic>
        <p:nvPicPr>
          <p:cNvPr id="5" name="Graphic 4" descr="Checkbox Checked with solid fill">
            <a:extLst>
              <a:ext uri="{FF2B5EF4-FFF2-40B4-BE49-F238E27FC236}">
                <a16:creationId xmlns:a16="http://schemas.microsoft.com/office/drawing/2014/main" id="{809AE634-6562-94E0-6470-E239C9CF54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5668" y="51866"/>
            <a:ext cx="642486" cy="642486"/>
          </a:xfrm>
          <a:prstGeom prst="rect">
            <a:avLst/>
          </a:prstGeom>
        </p:spPr>
      </p:pic>
      <p:sp>
        <p:nvSpPr>
          <p:cNvPr id="4" name="Title 2">
            <a:extLst>
              <a:ext uri="{FF2B5EF4-FFF2-40B4-BE49-F238E27FC236}">
                <a16:creationId xmlns:a16="http://schemas.microsoft.com/office/drawing/2014/main" id="{CDA808CB-B37A-61EE-E735-97B7EEE63601}"/>
              </a:ext>
            </a:extLst>
          </p:cNvPr>
          <p:cNvSpPr>
            <a:spLocks noGrp="1"/>
          </p:cNvSpPr>
          <p:nvPr>
            <p:ph type="title"/>
          </p:nvPr>
        </p:nvSpPr>
        <p:spPr>
          <a:xfrm>
            <a:off x="259604" y="222562"/>
            <a:ext cx="10774188" cy="503971"/>
          </a:xfrm>
        </p:spPr>
        <p:txBody>
          <a:bodyPr/>
          <a:lstStyle/>
          <a:p>
            <a:pPr defTabSz="914309"/>
            <a:r>
              <a:rPr lang="en-US" sz="3000">
                <a:solidFill>
                  <a:schemeClr val="accent1"/>
                </a:solidFill>
              </a:rPr>
              <a:t>Completed example: Agent Assist</a:t>
            </a:r>
          </a:p>
        </p:txBody>
      </p:sp>
      <p:sp>
        <p:nvSpPr>
          <p:cNvPr id="2" name="TextBox 1">
            <a:extLst>
              <a:ext uri="{FF2B5EF4-FFF2-40B4-BE49-F238E27FC236}">
                <a16:creationId xmlns:a16="http://schemas.microsoft.com/office/drawing/2014/main" id="{42B426BB-7A94-326F-EB43-C059D5BBC773}"/>
              </a:ext>
            </a:extLst>
          </p:cNvPr>
          <p:cNvSpPr txBox="1">
            <a:spLocks/>
          </p:cNvSpPr>
          <p:nvPr/>
        </p:nvSpPr>
        <p:spPr>
          <a:xfrm>
            <a:off x="259604" y="702836"/>
            <a:ext cx="11674380" cy="338554"/>
          </a:xfrm>
          <a:prstGeom prst="rect">
            <a:avLst/>
          </a:prstGeom>
          <a:noFill/>
        </p:spPr>
        <p:txBody>
          <a:bodyPr wrap="square">
            <a:spAutoFit/>
          </a:bodyPr>
          <a:lstStyle/>
          <a:p>
            <a:pPr defTabSz="914400">
              <a:defRPr/>
            </a:pPr>
            <a:r>
              <a:rPr lang="en-US" sz="1600">
                <a:solidFill>
                  <a:srgbClr val="494949"/>
                </a:solidFill>
                <a:latin typeface="Exo" pitchFamily="2" charset="0"/>
                <a:ea typeface="+mn-lt"/>
                <a:cs typeface="+mn-lt"/>
              </a:rPr>
              <a:t>Here’s how you might fill out the template for an </a:t>
            </a:r>
            <a:r>
              <a:rPr lang="en-US" sz="1600" b="1">
                <a:solidFill>
                  <a:srgbClr val="494949"/>
                </a:solidFill>
                <a:latin typeface="Exo" pitchFamily="2" charset="0"/>
                <a:ea typeface="+mn-lt"/>
                <a:cs typeface="+mn-lt"/>
              </a:rPr>
              <a:t>Agent Assist</a:t>
            </a:r>
            <a:r>
              <a:rPr lang="en-US" sz="1600">
                <a:solidFill>
                  <a:srgbClr val="494949"/>
                </a:solidFill>
                <a:latin typeface="Exo" pitchFamily="2" charset="0"/>
                <a:ea typeface="+mn-lt"/>
                <a:cs typeface="+mn-lt"/>
              </a:rPr>
              <a:t> scenario focusing on </a:t>
            </a:r>
            <a:r>
              <a:rPr lang="en-US" sz="1600" b="1">
                <a:solidFill>
                  <a:srgbClr val="494949"/>
                </a:solidFill>
                <a:latin typeface="Exo" pitchFamily="2" charset="0"/>
                <a:ea typeface="+mn-lt"/>
                <a:cs typeface="+mn-lt"/>
              </a:rPr>
              <a:t>real-time</a:t>
            </a:r>
            <a:r>
              <a:rPr lang="en-US" sz="1600">
                <a:solidFill>
                  <a:srgbClr val="494949"/>
                </a:solidFill>
                <a:latin typeface="Exo" pitchFamily="2" charset="0"/>
                <a:ea typeface="+mn-lt"/>
                <a:cs typeface="+mn-lt"/>
              </a:rPr>
              <a:t> call support.</a:t>
            </a:r>
          </a:p>
        </p:txBody>
      </p:sp>
      <p:graphicFrame>
        <p:nvGraphicFramePr>
          <p:cNvPr id="3" name="Table 2">
            <a:extLst>
              <a:ext uri="{FF2B5EF4-FFF2-40B4-BE49-F238E27FC236}">
                <a16:creationId xmlns:a16="http://schemas.microsoft.com/office/drawing/2014/main" id="{C0CEF0CF-8378-DBD4-B498-9E7853D01B02}"/>
              </a:ext>
            </a:extLst>
          </p:cNvPr>
          <p:cNvGraphicFramePr>
            <a:graphicFrameLocks/>
          </p:cNvGraphicFramePr>
          <p:nvPr>
            <p:extLst>
              <p:ext uri="{D42A27DB-BD31-4B8C-83A1-F6EECF244321}">
                <p14:modId xmlns:p14="http://schemas.microsoft.com/office/powerpoint/2010/main" val="421179909"/>
              </p:ext>
            </p:extLst>
          </p:nvPr>
        </p:nvGraphicFramePr>
        <p:xfrm>
          <a:off x="259605" y="1206807"/>
          <a:ext cx="11507307" cy="4873415"/>
        </p:xfrm>
        <a:graphic>
          <a:graphicData uri="http://schemas.openxmlformats.org/drawingml/2006/table">
            <a:tbl>
              <a:tblPr firstRow="1">
                <a:tableStyleId>{5C22544A-7EE6-4342-B048-85BDC9FD1C3A}</a:tableStyleId>
              </a:tblPr>
              <a:tblGrid>
                <a:gridCol w="491961">
                  <a:extLst>
                    <a:ext uri="{9D8B030D-6E8A-4147-A177-3AD203B41FA5}">
                      <a16:colId xmlns:a16="http://schemas.microsoft.com/office/drawing/2014/main" val="1581958053"/>
                    </a:ext>
                  </a:extLst>
                </a:gridCol>
                <a:gridCol w="1465958">
                  <a:extLst>
                    <a:ext uri="{9D8B030D-6E8A-4147-A177-3AD203B41FA5}">
                      <a16:colId xmlns:a16="http://schemas.microsoft.com/office/drawing/2014/main" val="3221127086"/>
                    </a:ext>
                  </a:extLst>
                </a:gridCol>
                <a:gridCol w="4229791">
                  <a:extLst>
                    <a:ext uri="{9D8B030D-6E8A-4147-A177-3AD203B41FA5}">
                      <a16:colId xmlns:a16="http://schemas.microsoft.com/office/drawing/2014/main" val="1610025414"/>
                    </a:ext>
                  </a:extLst>
                </a:gridCol>
                <a:gridCol w="2779776">
                  <a:extLst>
                    <a:ext uri="{9D8B030D-6E8A-4147-A177-3AD203B41FA5}">
                      <a16:colId xmlns:a16="http://schemas.microsoft.com/office/drawing/2014/main" val="573858552"/>
                    </a:ext>
                  </a:extLst>
                </a:gridCol>
                <a:gridCol w="2539821">
                  <a:extLst>
                    <a:ext uri="{9D8B030D-6E8A-4147-A177-3AD203B41FA5}">
                      <a16:colId xmlns:a16="http://schemas.microsoft.com/office/drawing/2014/main" val="531003624"/>
                    </a:ext>
                  </a:extLst>
                </a:gridCol>
              </a:tblGrid>
              <a:tr h="275694">
                <a:tc>
                  <a:txBody>
                    <a:bodyPr/>
                    <a:lstStyle/>
                    <a:p>
                      <a:pPr algn="ctr" fontAlgn="ctr">
                        <a:buFontTx/>
                      </a:pPr>
                      <a:r>
                        <a:rPr lang="en-US" sz="1100" u="none" strike="noStrike" dirty="0">
                          <a:effectLst/>
                          <a:latin typeface="Montserrat SemiBold" panose="00000700000000000000" pitchFamily="2" charset="0"/>
                          <a:ea typeface="+mn-lt"/>
                          <a:cs typeface="+mn-lt"/>
                        </a:rPr>
                        <a:t>Step</a:t>
                      </a:r>
                      <a:endParaRPr lang="en-US" sz="1100" b="1" i="0" u="none" strike="noStrike" dirty="0">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dirty="0">
                          <a:solidFill>
                            <a:schemeClr val="bg1"/>
                          </a:solidFill>
                          <a:effectLst/>
                          <a:latin typeface="Montserrat SemiBold" panose="00000700000000000000" pitchFamily="2" charset="0"/>
                          <a:ea typeface="+mn-lt"/>
                          <a:cs typeface="+mn-lt"/>
                        </a:rPr>
                        <a:t>Change Mgmt. Focus</a:t>
                      </a:r>
                      <a:endParaRPr lang="en-US" sz="1100" b="1" i="0" u="none" strike="noStrike" dirty="0">
                        <a:solidFill>
                          <a:schemeClr val="bg1"/>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Instructions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Required Roles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marL="0" algn="ctr" defTabSz="914218" rtl="0" eaLnBrk="1" fontAlgn="ctr" latinLnBrk="0" hangingPunct="1">
                        <a:buFontTx/>
                      </a:pPr>
                      <a:r>
                        <a:rPr lang="en-US" sz="1100" b="1" u="none" strike="noStrike" kern="1200">
                          <a:solidFill>
                            <a:schemeClr val="lt1"/>
                          </a:solidFill>
                          <a:effectLst/>
                          <a:latin typeface="Montserrat SemiBold" panose="00000700000000000000" pitchFamily="2" charset="0"/>
                          <a:ea typeface="+mn-lt"/>
                          <a:cs typeface="+mn-lt"/>
                        </a:rPr>
                        <a:t>Outputs</a:t>
                      </a:r>
                    </a:p>
                  </a:txBody>
                  <a:tcPr marL="6845" marR="6845" marT="6845" marB="0" anchor="ctr">
                    <a:solidFill>
                      <a:schemeClr val="accent4">
                        <a:lumMod val="75000"/>
                      </a:schemeClr>
                    </a:solidFill>
                  </a:tcPr>
                </a:tc>
                <a:extLst>
                  <a:ext uri="{0D108BD9-81ED-4DB2-BD59-A6C34878D82A}">
                    <a16:rowId xmlns:a16="http://schemas.microsoft.com/office/drawing/2014/main" val="3853553644"/>
                  </a:ext>
                </a:extLst>
              </a:tr>
              <a:tr h="661394">
                <a:tc>
                  <a:txBody>
                    <a:bodyPr/>
                    <a:lstStyle/>
                    <a:p>
                      <a:pPr marL="0" marR="0" algn="ctr" fontAlgn="t">
                        <a:buFontTx/>
                      </a:pPr>
                      <a:r>
                        <a:rPr lang="en-US" sz="900" b="1">
                          <a:solidFill>
                            <a:schemeClr val="bg1"/>
                          </a:solidFill>
                          <a:effectLst/>
                          <a:latin typeface="+mn-lt"/>
                          <a:ea typeface="+mn-lt"/>
                          <a:cs typeface="+mn-lt"/>
                        </a:rPr>
                        <a:t>1</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Identify Stakeholders &amp; Define Change Vision</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Map impacted roles</a:t>
                      </a:r>
                      <a:r>
                        <a:rPr lang="en-US" sz="1100">
                          <a:effectLst/>
                          <a:latin typeface="+mn-lt"/>
                          <a:ea typeface="+mn-lt"/>
                          <a:cs typeface="+mn-lt"/>
                        </a:rPr>
                        <a:t>: 200 agents, 10 team leads, 1 compliance rep.</a:t>
                      </a:r>
                    </a:p>
                    <a:p>
                      <a:pPr marL="171450" marR="0" indent="-171450" fontAlgn="t">
                        <a:buFont typeface="Arial" panose="020B0604020202020204" pitchFamily="34" charset="0"/>
                        <a:buChar char="•"/>
                      </a:pPr>
                      <a:r>
                        <a:rPr lang="en-US" sz="1100" b="1">
                          <a:effectLst/>
                          <a:latin typeface="+mn-lt"/>
                          <a:ea typeface="+mn-lt"/>
                          <a:cs typeface="+mn-lt"/>
                        </a:rPr>
                        <a:t>Assess new tasks</a:t>
                      </a:r>
                      <a:r>
                        <a:rPr lang="en-US" sz="1100">
                          <a:effectLst/>
                          <a:latin typeface="+mn-lt"/>
                          <a:ea typeface="+mn-lt"/>
                          <a:cs typeface="+mn-lt"/>
                        </a:rPr>
                        <a:t>: Agents will receive real-time AI prompts; some may worry about job security or performance metrics.</a:t>
                      </a:r>
                    </a:p>
                    <a:p>
                      <a:pPr marL="171450" marR="0" indent="-171450" fontAlgn="t">
                        <a:buFont typeface="Arial" panose="020B0604020202020204" pitchFamily="34" charset="0"/>
                        <a:buChar char="•"/>
                      </a:pPr>
                      <a:r>
                        <a:rPr lang="en-US" sz="1100" b="1">
                          <a:effectLst/>
                          <a:latin typeface="+mn-lt"/>
                          <a:ea typeface="+mn-lt"/>
                          <a:cs typeface="+mn-lt"/>
                        </a:rPr>
                        <a:t>Craft “Why”</a:t>
                      </a:r>
                      <a:r>
                        <a:rPr lang="en-US" sz="1100">
                          <a:effectLst/>
                          <a:latin typeface="+mn-lt"/>
                          <a:ea typeface="+mn-lt"/>
                          <a:cs typeface="+mn-lt"/>
                        </a:rPr>
                        <a:t>: AI assists agents by reducing manual searches and improving handle times.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Creates stakeholder matrix.</a:t>
                      </a:r>
                    </a:p>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Clarifies agent role changes and sets the vision.</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Stakeholder Impact Analysis</a:t>
                      </a:r>
                      <a:r>
                        <a:rPr lang="en-US" sz="1100">
                          <a:effectLst/>
                          <a:latin typeface="+mn-lt"/>
                          <a:ea typeface="+mn-lt"/>
                          <a:cs typeface="+mn-lt"/>
                        </a:rPr>
                        <a:t> detailing potential concerns (fear of replacement, unclear AI prompts).</a:t>
                      </a:r>
                    </a:p>
                    <a:p>
                      <a:pPr marL="171450" marR="0" indent="-171450" fontAlgn="t">
                        <a:buFont typeface="Arial" panose="020B0604020202020204" pitchFamily="34" charset="0"/>
                        <a:buChar char="•"/>
                      </a:pPr>
                      <a:r>
                        <a:rPr lang="en-US" sz="1100" b="1">
                          <a:effectLst/>
                          <a:latin typeface="+mn-lt"/>
                          <a:ea typeface="+mn-lt"/>
                          <a:cs typeface="+mn-lt"/>
                        </a:rPr>
                        <a:t>Change Vision Doc</a:t>
                      </a:r>
                      <a:r>
                        <a:rPr lang="en-US" sz="1100">
                          <a:effectLst/>
                          <a:latin typeface="+mn-lt"/>
                          <a:ea typeface="+mn-lt"/>
                          <a:cs typeface="+mn-lt"/>
                        </a:rPr>
                        <a:t> (“AI frees you up for customer connections, not busywork”).</a:t>
                      </a:r>
                    </a:p>
                  </a:txBody>
                  <a:tcPr marL="50793" marR="50793" marT="50793" marB="50793" anchor="ctr"/>
                </a:tc>
                <a:extLst>
                  <a:ext uri="{0D108BD9-81ED-4DB2-BD59-A6C34878D82A}">
                    <a16:rowId xmlns:a16="http://schemas.microsoft.com/office/drawing/2014/main" val="3690127680"/>
                  </a:ext>
                </a:extLst>
              </a:tr>
              <a:tr h="610517">
                <a:tc>
                  <a:txBody>
                    <a:bodyPr/>
                    <a:lstStyle/>
                    <a:p>
                      <a:pPr marL="0" marR="0" algn="ctr" fontAlgn="t">
                        <a:buFontTx/>
                      </a:pPr>
                      <a:r>
                        <a:rPr lang="en-US" sz="900" b="1">
                          <a:solidFill>
                            <a:schemeClr val="bg1"/>
                          </a:solidFill>
                          <a:effectLst/>
                          <a:latin typeface="+mn-lt"/>
                          <a:ea typeface="+mn-lt"/>
                          <a:cs typeface="+mn-lt"/>
                        </a:rPr>
                        <a:t>2</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Communication Strategy &amp; Plan</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Key Messages</a:t>
                      </a:r>
                      <a:r>
                        <a:rPr lang="en-US" sz="1100">
                          <a:effectLst/>
                          <a:latin typeface="+mn-lt"/>
                          <a:ea typeface="+mn-lt"/>
                          <a:cs typeface="+mn-lt"/>
                        </a:rPr>
                        <a:t>: “AI assists, not replaces. Agents remain essential for empathy &amp; complex issues.”</a:t>
                      </a:r>
                    </a:p>
                    <a:p>
                      <a:pPr marL="171450" marR="0" indent="-171450" fontAlgn="t">
                        <a:buFont typeface="Arial" panose="020B0604020202020204" pitchFamily="34" charset="0"/>
                        <a:buChar char="•"/>
                      </a:pPr>
                      <a:r>
                        <a:rPr lang="en-US" sz="1100" b="1">
                          <a:effectLst/>
                          <a:latin typeface="+mn-lt"/>
                          <a:ea typeface="+mn-lt"/>
                          <a:cs typeface="+mn-lt"/>
                        </a:rPr>
                        <a:t>Channels</a:t>
                      </a:r>
                      <a:r>
                        <a:rPr lang="en-US" sz="1100">
                          <a:effectLst/>
                          <a:latin typeface="+mn-lt"/>
                          <a:ea typeface="+mn-lt"/>
                          <a:cs typeface="+mn-lt"/>
                        </a:rPr>
                        <a:t>: Weekly email updates for 4 weeks pre-launch, short “What to Expect” sessions.</a:t>
                      </a:r>
                    </a:p>
                    <a:p>
                      <a:pPr marL="171450" marR="0" indent="-171450" fontAlgn="t">
                        <a:buFont typeface="Arial" panose="020B0604020202020204" pitchFamily="34" charset="0"/>
                        <a:buChar char="•"/>
                      </a:pPr>
                      <a:r>
                        <a:rPr lang="en-US" sz="1100" b="1">
                          <a:effectLst/>
                          <a:latin typeface="+mn-lt"/>
                          <a:ea typeface="+mn-lt"/>
                          <a:cs typeface="+mn-lt"/>
                        </a:rPr>
                        <a:t>Communication Frequency</a:t>
                      </a:r>
                      <a:r>
                        <a:rPr lang="en-US" sz="1100">
                          <a:effectLst/>
                          <a:latin typeface="+mn-lt"/>
                          <a:ea typeface="+mn-lt"/>
                          <a:cs typeface="+mn-lt"/>
                        </a:rPr>
                        <a:t>: Weekly updates + occasional intranet FAQs.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Communications Lead</a:t>
                      </a:r>
                      <a:r>
                        <a:rPr lang="en-US" sz="1100">
                          <a:effectLst/>
                          <a:latin typeface="+mn-lt"/>
                          <a:ea typeface="+mn-lt"/>
                          <a:cs typeface="+mn-lt"/>
                        </a:rPr>
                        <a:t>: Coordinates session schedules and messaging.</a:t>
                      </a:r>
                    </a:p>
                    <a:p>
                      <a:pPr marL="171450" marR="0" indent="-171450" fontAlgn="t">
                        <a:buFont typeface="Arial" panose="020B0604020202020204" pitchFamily="34" charset="0"/>
                        <a:buChar char="•"/>
                      </a:pPr>
                      <a:r>
                        <a:rPr lang="en-US" sz="1100" b="1">
                          <a:effectLst/>
                          <a:latin typeface="+mn-lt"/>
                          <a:ea typeface="+mn-lt"/>
                          <a:cs typeface="+mn-lt"/>
                        </a:rPr>
                        <a:t>Team Leads</a:t>
                      </a:r>
                      <a:r>
                        <a:rPr lang="en-US" sz="1100">
                          <a:effectLst/>
                          <a:latin typeface="+mn-lt"/>
                          <a:ea typeface="+mn-lt"/>
                          <a:cs typeface="+mn-lt"/>
                        </a:rPr>
                        <a:t>: Encourage attendance.</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Communications Calendar</a:t>
                      </a:r>
                      <a:r>
                        <a:rPr lang="en-US" sz="1100">
                          <a:effectLst/>
                          <a:latin typeface="+mn-lt"/>
                          <a:ea typeface="+mn-lt"/>
                          <a:cs typeface="+mn-lt"/>
                        </a:rPr>
                        <a:t> (session dates, email send-outs).</a:t>
                      </a:r>
                    </a:p>
                    <a:p>
                      <a:pPr marL="171450" marR="0" indent="-171450" fontAlgn="t">
                        <a:buFont typeface="Arial" panose="020B0604020202020204" pitchFamily="34" charset="0"/>
                        <a:buChar char="•"/>
                      </a:pPr>
                      <a:r>
                        <a:rPr lang="en-US" sz="1100" b="1">
                          <a:effectLst/>
                          <a:latin typeface="+mn-lt"/>
                          <a:ea typeface="+mn-lt"/>
                          <a:cs typeface="+mn-lt"/>
                        </a:rPr>
                        <a:t>FAQ Document</a:t>
                      </a:r>
                      <a:r>
                        <a:rPr lang="en-US" sz="1100">
                          <a:effectLst/>
                          <a:latin typeface="+mn-lt"/>
                          <a:ea typeface="+mn-lt"/>
                          <a:cs typeface="+mn-lt"/>
                        </a:rPr>
                        <a:t> shared on the intranet.</a:t>
                      </a:r>
                    </a:p>
                  </a:txBody>
                  <a:tcPr marL="50793" marR="50793" marT="50793" marB="50793" anchor="ctr"/>
                </a:tc>
                <a:extLst>
                  <a:ext uri="{0D108BD9-81ED-4DB2-BD59-A6C34878D82A}">
                    <a16:rowId xmlns:a16="http://schemas.microsoft.com/office/drawing/2014/main" val="3399800088"/>
                  </a:ext>
                </a:extLst>
              </a:tr>
              <a:tr h="604636">
                <a:tc>
                  <a:txBody>
                    <a:bodyPr/>
                    <a:lstStyle/>
                    <a:p>
                      <a:pPr marL="0" marR="0" algn="ctr" fontAlgn="t">
                        <a:buFontTx/>
                      </a:pPr>
                      <a:r>
                        <a:rPr lang="en-US" sz="900" b="1">
                          <a:solidFill>
                            <a:schemeClr val="bg1"/>
                          </a:solidFill>
                          <a:effectLst/>
                          <a:latin typeface="+mn-lt"/>
                          <a:ea typeface="+mn-lt"/>
                          <a:cs typeface="+mn-lt"/>
                        </a:rPr>
                        <a:t>3</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Training &amp; Enablement</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Develop short video demos</a:t>
                      </a:r>
                      <a:r>
                        <a:rPr lang="en-US" sz="1100">
                          <a:effectLst/>
                          <a:latin typeface="+mn-lt"/>
                          <a:ea typeface="+mn-lt"/>
                          <a:cs typeface="+mn-lt"/>
                        </a:rPr>
                        <a:t> on how to use Agent Assist, plus a quick reference guide.</a:t>
                      </a:r>
                    </a:p>
                    <a:p>
                      <a:pPr marL="171450" marR="0" indent="-171450" fontAlgn="t">
                        <a:buFont typeface="Arial" panose="020B0604020202020204" pitchFamily="34" charset="0"/>
                        <a:buChar char="•"/>
                      </a:pPr>
                      <a:r>
                        <a:rPr lang="en-US" sz="1100" b="1">
                          <a:effectLst/>
                          <a:latin typeface="+mn-lt"/>
                          <a:ea typeface="+mn-lt"/>
                          <a:cs typeface="+mn-lt"/>
                        </a:rPr>
                        <a:t>Deliver training</a:t>
                      </a:r>
                      <a:r>
                        <a:rPr lang="en-US" sz="1100">
                          <a:effectLst/>
                          <a:latin typeface="+mn-lt"/>
                          <a:ea typeface="+mn-lt"/>
                          <a:cs typeface="+mn-lt"/>
                        </a:rPr>
                        <a:t> in small groups (1 hour each).</a:t>
                      </a:r>
                    </a:p>
                    <a:p>
                      <a:pPr marL="171450" marR="0" indent="-171450" fontAlgn="t">
                        <a:buFont typeface="Arial" panose="020B0604020202020204" pitchFamily="34" charset="0"/>
                        <a:buChar char="•"/>
                      </a:pPr>
                      <a:r>
                        <a:rPr lang="en-US" sz="1100" b="1">
                          <a:effectLst/>
                          <a:latin typeface="+mn-lt"/>
                          <a:ea typeface="+mn-lt"/>
                          <a:cs typeface="+mn-lt"/>
                        </a:rPr>
                        <a:t>Test proficiency</a:t>
                      </a:r>
                      <a:r>
                        <a:rPr lang="en-US" sz="1100">
                          <a:effectLst/>
                          <a:latin typeface="+mn-lt"/>
                          <a:ea typeface="+mn-lt"/>
                          <a:cs typeface="+mn-lt"/>
                        </a:rPr>
                        <a:t> with a short quiz after each session.</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Training Lead</a:t>
                      </a:r>
                      <a:r>
                        <a:rPr lang="en-US" sz="1100">
                          <a:effectLst/>
                          <a:latin typeface="+mn-lt"/>
                          <a:ea typeface="+mn-lt"/>
                          <a:cs typeface="+mn-lt"/>
                        </a:rPr>
                        <a:t>: Designs &amp; delivers materials.</a:t>
                      </a:r>
                    </a:p>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Provides technical clarifications as needed.</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Training Materials</a:t>
                      </a:r>
                      <a:r>
                        <a:rPr lang="en-US" sz="1100">
                          <a:effectLst/>
                          <a:latin typeface="+mn-lt"/>
                          <a:ea typeface="+mn-lt"/>
                          <a:cs typeface="+mn-lt"/>
                        </a:rPr>
                        <a:t> (videos, PDFs).</a:t>
                      </a:r>
                    </a:p>
                    <a:p>
                      <a:pPr marL="171450" marR="0" indent="-171450" fontAlgn="t">
                        <a:buFont typeface="Arial" panose="020B0604020202020204" pitchFamily="34" charset="0"/>
                        <a:buChar char="•"/>
                      </a:pPr>
                      <a:r>
                        <a:rPr lang="en-US" sz="1100" b="1">
                          <a:effectLst/>
                          <a:latin typeface="+mn-lt"/>
                          <a:ea typeface="+mn-lt"/>
                          <a:cs typeface="+mn-lt"/>
                        </a:rPr>
                        <a:t>Completion Logs</a:t>
                      </a:r>
                      <a:r>
                        <a:rPr lang="en-US" sz="1100">
                          <a:effectLst/>
                          <a:latin typeface="+mn-lt"/>
                          <a:ea typeface="+mn-lt"/>
                          <a:cs typeface="+mn-lt"/>
                        </a:rPr>
                        <a:t> showing each agent’s quiz results, ensuring readiness.</a:t>
                      </a:r>
                    </a:p>
                  </a:txBody>
                  <a:tcPr marL="50793" marR="50793" marT="50793" marB="50793" anchor="ctr"/>
                </a:tc>
                <a:extLst>
                  <a:ext uri="{0D108BD9-81ED-4DB2-BD59-A6C34878D82A}">
                    <a16:rowId xmlns:a16="http://schemas.microsoft.com/office/drawing/2014/main" val="3772127168"/>
                  </a:ext>
                </a:extLst>
              </a:tr>
              <a:tr h="676384">
                <a:tc>
                  <a:txBody>
                    <a:bodyPr/>
                    <a:lstStyle/>
                    <a:p>
                      <a:pPr marL="0" marR="0" algn="ctr" fontAlgn="t">
                        <a:buFontTx/>
                      </a:pPr>
                      <a:r>
                        <a:rPr lang="en-US" sz="900" b="1">
                          <a:solidFill>
                            <a:schemeClr val="bg1"/>
                          </a:solidFill>
                          <a:effectLst/>
                          <a:latin typeface="+mn-lt"/>
                          <a:ea typeface="+mn-lt"/>
                          <a:cs typeface="+mn-lt"/>
                        </a:rPr>
                        <a:t>4</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Feedback, Reinforcement &amp; Adoption Support</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Set up a Slack channel</a:t>
                      </a:r>
                      <a:r>
                        <a:rPr lang="en-US" sz="1100" dirty="0">
                          <a:effectLst/>
                          <a:latin typeface="+mn-lt"/>
                          <a:ea typeface="+mn-lt"/>
                          <a:cs typeface="+mn-lt"/>
                        </a:rPr>
                        <a:t> (#agent-assist-support) for real-time questions.</a:t>
                      </a:r>
                    </a:p>
                    <a:p>
                      <a:pPr marL="171450" marR="0" indent="-171450" fontAlgn="t">
                        <a:buFont typeface="Arial" panose="020B0604020202020204" pitchFamily="34" charset="0"/>
                        <a:buChar char="•"/>
                      </a:pPr>
                      <a:r>
                        <a:rPr lang="en-US" sz="1100" b="1" dirty="0">
                          <a:effectLst/>
                          <a:latin typeface="+mn-lt"/>
                          <a:ea typeface="+mn-lt"/>
                          <a:cs typeface="+mn-lt"/>
                        </a:rPr>
                        <a:t>Monitor usage</a:t>
                      </a:r>
                      <a:r>
                        <a:rPr lang="en-US" sz="1100" dirty="0">
                          <a:effectLst/>
                          <a:latin typeface="+mn-lt"/>
                          <a:ea typeface="+mn-lt"/>
                          <a:cs typeface="+mn-lt"/>
                        </a:rPr>
                        <a:t>: If usage falls below 70%, interview agents to find barriers.</a:t>
                      </a:r>
                    </a:p>
                    <a:p>
                      <a:pPr marL="171450" marR="0" indent="-171450" fontAlgn="t">
                        <a:buFont typeface="Arial" panose="020B0604020202020204" pitchFamily="34" charset="0"/>
                        <a:buChar char="•"/>
                      </a:pPr>
                      <a:r>
                        <a:rPr lang="en-US" sz="1100" b="1" dirty="0">
                          <a:effectLst/>
                          <a:latin typeface="+mn-lt"/>
                          <a:ea typeface="+mn-lt"/>
                          <a:cs typeface="+mn-lt"/>
                        </a:rPr>
                        <a:t>Recognize success stories</a:t>
                      </a:r>
                      <a:r>
                        <a:rPr lang="en-US" sz="1100" dirty="0">
                          <a:effectLst/>
                          <a:latin typeface="+mn-lt"/>
                          <a:ea typeface="+mn-lt"/>
                          <a:cs typeface="+mn-lt"/>
                        </a:rPr>
                        <a:t> (Agent X reduced call time by 25%).</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Monitors Slack queries and feedback.</a:t>
                      </a:r>
                    </a:p>
                    <a:p>
                      <a:pPr marL="171450" marR="0" indent="-171450" fontAlgn="t">
                        <a:buFont typeface="Arial" panose="020B0604020202020204" pitchFamily="34" charset="0"/>
                        <a:buChar char="•"/>
                      </a:pPr>
                      <a:r>
                        <a:rPr lang="en-US" sz="1100" b="1">
                          <a:effectLst/>
                          <a:latin typeface="+mn-lt"/>
                          <a:ea typeface="+mn-lt"/>
                          <a:cs typeface="+mn-lt"/>
                        </a:rPr>
                        <a:t>Support Team</a:t>
                      </a:r>
                      <a:r>
                        <a:rPr lang="en-US" sz="1100">
                          <a:effectLst/>
                          <a:latin typeface="+mn-lt"/>
                          <a:ea typeface="+mn-lt"/>
                          <a:cs typeface="+mn-lt"/>
                        </a:rPr>
                        <a:t>: Logs &amp; resolves issues.</a:t>
                      </a:r>
                    </a:p>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Reviews usage data.</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Feedback Reports</a:t>
                      </a:r>
                      <a:r>
                        <a:rPr lang="en-US" sz="1100">
                          <a:effectLst/>
                          <a:latin typeface="+mn-lt"/>
                          <a:ea typeface="+mn-lt"/>
                          <a:cs typeface="+mn-lt"/>
                        </a:rPr>
                        <a:t> (daily or weekly overview of top questions).</a:t>
                      </a:r>
                    </a:p>
                    <a:p>
                      <a:pPr marL="171450" marR="0" indent="-171450" fontAlgn="t">
                        <a:buFont typeface="Arial" panose="020B0604020202020204" pitchFamily="34" charset="0"/>
                        <a:buChar char="•"/>
                      </a:pPr>
                      <a:r>
                        <a:rPr lang="en-US" sz="1100" b="1">
                          <a:effectLst/>
                          <a:latin typeface="+mn-lt"/>
                          <a:ea typeface="+mn-lt"/>
                          <a:cs typeface="+mn-lt"/>
                        </a:rPr>
                        <a:t>Adoption Dashboard</a:t>
                      </a:r>
                      <a:r>
                        <a:rPr lang="en-US" sz="1100">
                          <a:effectLst/>
                          <a:latin typeface="+mn-lt"/>
                          <a:ea typeface="+mn-lt"/>
                          <a:cs typeface="+mn-lt"/>
                        </a:rPr>
                        <a:t> (usage stats, success stories).</a:t>
                      </a:r>
                    </a:p>
                    <a:p>
                      <a:pPr marL="171450" marR="0" indent="-171450" fontAlgn="t">
                        <a:buFont typeface="Arial" panose="020B0604020202020204" pitchFamily="34" charset="0"/>
                        <a:buChar char="•"/>
                      </a:pPr>
                      <a:r>
                        <a:rPr lang="en-US" sz="1100" b="1">
                          <a:effectLst/>
                          <a:latin typeface="+mn-lt"/>
                          <a:ea typeface="+mn-lt"/>
                          <a:cs typeface="+mn-lt"/>
                        </a:rPr>
                        <a:t>Coaching Sessions</a:t>
                      </a:r>
                      <a:r>
                        <a:rPr lang="en-US" sz="1100">
                          <a:effectLst/>
                          <a:latin typeface="+mn-lt"/>
                          <a:ea typeface="+mn-lt"/>
                          <a:cs typeface="+mn-lt"/>
                        </a:rPr>
                        <a:t> for low-usage agents.</a:t>
                      </a:r>
                    </a:p>
                  </a:txBody>
                  <a:tcPr marL="50793" marR="50793" marT="50793" marB="50793" anchor="ctr"/>
                </a:tc>
                <a:extLst>
                  <a:ext uri="{0D108BD9-81ED-4DB2-BD59-A6C34878D82A}">
                    <a16:rowId xmlns:a16="http://schemas.microsoft.com/office/drawing/2014/main" val="2799322614"/>
                  </a:ext>
                </a:extLst>
              </a:tr>
              <a:tr h="704507">
                <a:tc>
                  <a:txBody>
                    <a:bodyPr/>
                    <a:lstStyle/>
                    <a:p>
                      <a:pPr marL="0" marR="0" algn="ctr" fontAlgn="t">
                        <a:buFontTx/>
                      </a:pPr>
                      <a:r>
                        <a:rPr lang="en-US" sz="900" b="1">
                          <a:solidFill>
                            <a:schemeClr val="bg1"/>
                          </a:solidFill>
                          <a:effectLst/>
                          <a:latin typeface="+mn-lt"/>
                          <a:ea typeface="+mn-lt"/>
                          <a:cs typeface="+mn-lt"/>
                        </a:rPr>
                        <a:t>5</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Review &amp; Continuous Improvement</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Post-launch survey</a:t>
                      </a:r>
                      <a:r>
                        <a:rPr lang="en-US" sz="1100">
                          <a:effectLst/>
                          <a:latin typeface="+mn-lt"/>
                          <a:ea typeface="+mn-lt"/>
                          <a:cs typeface="+mn-lt"/>
                        </a:rPr>
                        <a:t> after 1 month: measure agent satisfaction with AI.</a:t>
                      </a:r>
                    </a:p>
                    <a:p>
                      <a:pPr marL="171450" marR="0" indent="-171450" fontAlgn="t">
                        <a:buFont typeface="Arial" panose="020B0604020202020204" pitchFamily="34" charset="0"/>
                        <a:buChar char="•"/>
                      </a:pPr>
                      <a:r>
                        <a:rPr lang="en-US" sz="1100" b="1">
                          <a:effectLst/>
                          <a:latin typeface="+mn-lt"/>
                          <a:ea typeface="+mn-lt"/>
                          <a:cs typeface="+mn-lt"/>
                        </a:rPr>
                        <a:t>Document lessons</a:t>
                      </a:r>
                      <a:r>
                        <a:rPr lang="en-US" sz="1100">
                          <a:effectLst/>
                          <a:latin typeface="+mn-lt"/>
                          <a:ea typeface="+mn-lt"/>
                          <a:cs typeface="+mn-lt"/>
                        </a:rPr>
                        <a:t>: e.g. “Next time, involve user testing earlier.”</a:t>
                      </a:r>
                    </a:p>
                    <a:p>
                      <a:pPr marL="171450" marR="0" indent="-171450" fontAlgn="t">
                        <a:buFont typeface="Arial" panose="020B0604020202020204" pitchFamily="34" charset="0"/>
                        <a:buChar char="•"/>
                      </a:pPr>
                      <a:r>
                        <a:rPr lang="en-US" sz="1100" b="1">
                          <a:effectLst/>
                          <a:latin typeface="+mn-lt"/>
                          <a:ea typeface="+mn-lt"/>
                          <a:cs typeface="+mn-lt"/>
                        </a:rPr>
                        <a:t>Refine training &amp; messaging</a:t>
                      </a:r>
                      <a:r>
                        <a:rPr lang="en-US" sz="1100">
                          <a:effectLst/>
                          <a:latin typeface="+mn-lt"/>
                          <a:ea typeface="+mn-lt"/>
                          <a:cs typeface="+mn-lt"/>
                        </a:rPr>
                        <a:t> for ongoing expansions (e.g. new product lines or features).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Gathers feedback &amp; updates docs.</a:t>
                      </a:r>
                    </a:p>
                    <a:p>
                      <a:pPr marL="171450" marR="0" indent="-171450" fontAlgn="t">
                        <a:buFont typeface="Arial" panose="020B0604020202020204" pitchFamily="34" charset="0"/>
                        <a:buChar char="•"/>
                      </a:pPr>
                      <a:r>
                        <a:rPr lang="en-US" sz="1100" b="1">
                          <a:effectLst/>
                          <a:latin typeface="+mn-lt"/>
                          <a:ea typeface="+mn-lt"/>
                          <a:cs typeface="+mn-lt"/>
                        </a:rPr>
                        <a:t>Change Champion</a:t>
                      </a:r>
                      <a:r>
                        <a:rPr lang="en-US" sz="1100">
                          <a:effectLst/>
                          <a:latin typeface="+mn-lt"/>
                          <a:ea typeface="+mn-lt"/>
                          <a:cs typeface="+mn-lt"/>
                        </a:rPr>
                        <a:t>: Summarizes improvements.</a:t>
                      </a:r>
                    </a:p>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Tracks long-term performance.</a:t>
                      </a:r>
                    </a:p>
                  </a:txBody>
                  <a:tcPr marL="50793" marR="50793" marT="50793" marB="50793"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Post-Implementation Review</a:t>
                      </a:r>
                      <a:r>
                        <a:rPr lang="en-US" sz="1100" dirty="0">
                          <a:effectLst/>
                          <a:latin typeface="+mn-lt"/>
                          <a:ea typeface="+mn-lt"/>
                          <a:cs typeface="+mn-lt"/>
                        </a:rPr>
                        <a:t>: summary of adoption rates, satisfaction, recommended changes.</a:t>
                      </a:r>
                    </a:p>
                    <a:p>
                      <a:pPr marL="171450" marR="0" indent="-171450" fontAlgn="t">
                        <a:buFont typeface="Arial" panose="020B0604020202020204" pitchFamily="34" charset="0"/>
                        <a:buChar char="•"/>
                      </a:pPr>
                      <a:r>
                        <a:rPr lang="en-US" sz="1100" b="1" dirty="0">
                          <a:effectLst/>
                          <a:latin typeface="+mn-lt"/>
                          <a:ea typeface="+mn-lt"/>
                          <a:cs typeface="+mn-lt"/>
                        </a:rPr>
                        <a:t>Updated Change Playbook</a:t>
                      </a:r>
                      <a:r>
                        <a:rPr lang="en-US" sz="1100" dirty="0">
                          <a:effectLst/>
                          <a:latin typeface="+mn-lt"/>
                          <a:ea typeface="+mn-lt"/>
                          <a:cs typeface="+mn-lt"/>
                        </a:rPr>
                        <a:t> for future or broader AI deployments.</a:t>
                      </a:r>
                    </a:p>
                  </a:txBody>
                  <a:tcPr marL="50793" marR="50793" marT="50793" marB="50793" anchor="ctr"/>
                </a:tc>
                <a:extLst>
                  <a:ext uri="{0D108BD9-81ED-4DB2-BD59-A6C34878D82A}">
                    <a16:rowId xmlns:a16="http://schemas.microsoft.com/office/drawing/2014/main" val="3993307107"/>
                  </a:ext>
                </a:extLst>
              </a:tr>
            </a:tbl>
          </a:graphicData>
        </a:graphic>
      </p:graphicFrame>
    </p:spTree>
    <p:extLst>
      <p:ext uri="{BB962C8B-B14F-4D97-AF65-F5344CB8AC3E}">
        <p14:creationId xmlns:p14="http://schemas.microsoft.com/office/powerpoint/2010/main" val="73358818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81182-208D-19EF-0FFC-275B3FD60DD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FE47F6D-21E7-D361-C820-419F99E11EFE}"/>
              </a:ext>
            </a:extLst>
          </p:cNvPr>
          <p:cNvSpPr>
            <a:spLocks noGrp="1"/>
          </p:cNvSpPr>
          <p:nvPr>
            <p:ph type="title"/>
          </p:nvPr>
        </p:nvSpPr>
        <p:spPr>
          <a:xfrm>
            <a:off x="354854" y="545146"/>
            <a:ext cx="6027690" cy="844229"/>
          </a:xfrm>
        </p:spPr>
        <p:txBody>
          <a:bodyPr/>
          <a:lstStyle/>
          <a:p>
            <a:r>
              <a:rPr lang="en-US" sz="3200">
                <a:solidFill>
                  <a:schemeClr val="accent1"/>
                </a:solidFill>
              </a:rPr>
              <a:t>3.3.1</a:t>
            </a:r>
            <a:r>
              <a:rPr lang="en-US" sz="3200"/>
              <a:t> Build your change management plan</a:t>
            </a:r>
          </a:p>
        </p:txBody>
      </p:sp>
      <p:sp>
        <p:nvSpPr>
          <p:cNvPr id="12" name="Text Placeholder 6">
            <a:extLst>
              <a:ext uri="{FF2B5EF4-FFF2-40B4-BE49-F238E27FC236}">
                <a16:creationId xmlns:a16="http://schemas.microsoft.com/office/drawing/2014/main" id="{BF831B43-2AEB-44C8-3A8A-F7931A1BE52D}"/>
              </a:ext>
            </a:extLst>
          </p:cNvPr>
          <p:cNvSpPr txBox="1">
            <a:spLocks/>
          </p:cNvSpPr>
          <p:nvPr/>
        </p:nvSpPr>
        <p:spPr>
          <a:xfrm>
            <a:off x="350625" y="1627323"/>
            <a:ext cx="6460544" cy="742723"/>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dirty="0">
                <a:solidFill>
                  <a:srgbClr val="F17A26"/>
                </a:solidFill>
                <a:ea typeface="+mn-lt"/>
                <a:cs typeface="+mn-lt"/>
              </a:rPr>
              <a:t>Objective: Develop a change management plan to guide your organization through the new capabilities developed with your CX AI solution.</a:t>
            </a:r>
          </a:p>
        </p:txBody>
      </p:sp>
      <p:sp>
        <p:nvSpPr>
          <p:cNvPr id="4" name="Text Placeholder 3">
            <a:extLst>
              <a:ext uri="{FF2B5EF4-FFF2-40B4-BE49-F238E27FC236}">
                <a16:creationId xmlns:a16="http://schemas.microsoft.com/office/drawing/2014/main" id="{B4C3F4DF-8500-70A8-A27B-B536E1D4DF6A}"/>
              </a:ext>
            </a:extLst>
          </p:cNvPr>
          <p:cNvSpPr>
            <a:spLocks noGrp="1"/>
          </p:cNvSpPr>
          <p:nvPr>
            <p:ph type="body" sz="quarter" idx="11"/>
          </p:nvPr>
        </p:nvSpPr>
        <p:spPr>
          <a:xfrm>
            <a:off x="350625" y="2473578"/>
            <a:ext cx="4115672" cy="269713"/>
          </a:xfrm>
        </p:spPr>
        <p:txBody>
          <a:bodyPr/>
          <a:lstStyle/>
          <a:p>
            <a:r>
              <a:rPr lang="en-US" sz="1600">
                <a:latin typeface="Exo" panose="02000503000000000000" pitchFamily="2" charset="77"/>
              </a:rPr>
              <a:t>1 hour</a:t>
            </a:r>
          </a:p>
        </p:txBody>
      </p:sp>
      <p:sp>
        <p:nvSpPr>
          <p:cNvPr id="5" name="Text Placeholder 4">
            <a:extLst>
              <a:ext uri="{FF2B5EF4-FFF2-40B4-BE49-F238E27FC236}">
                <a16:creationId xmlns:a16="http://schemas.microsoft.com/office/drawing/2014/main" id="{1E2DADB0-ACB6-9DD5-C3E3-F506938DC100}"/>
              </a:ext>
            </a:extLst>
          </p:cNvPr>
          <p:cNvSpPr>
            <a:spLocks noGrp="1"/>
          </p:cNvSpPr>
          <p:nvPr>
            <p:ph type="body" sz="quarter" idx="33"/>
          </p:nvPr>
        </p:nvSpPr>
        <p:spPr>
          <a:xfrm>
            <a:off x="350625" y="2914360"/>
            <a:ext cx="5910816" cy="2514891"/>
          </a:xfrm>
          <a:prstGeom prst="rect">
            <a:avLst/>
          </a:prstGeom>
        </p:spPr>
        <p:txBody>
          <a:bodyPr lIns="0" tIns="0" rIns="0" bIns="0" numCol="1" spcCol="292608" anchor="t"/>
          <a:lstStyle/>
          <a:p>
            <a:pPr marL="342832" indent="-342832">
              <a:buAutoNum type="arabicPeriod"/>
            </a:pPr>
            <a:r>
              <a:rPr lang="en-US" dirty="0">
                <a:latin typeface="+mn-lt"/>
              </a:rPr>
              <a:t>Read through both the </a:t>
            </a:r>
            <a:r>
              <a:rPr lang="en-US" b="1" dirty="0">
                <a:latin typeface="+mn-lt"/>
              </a:rPr>
              <a:t>sample template</a:t>
            </a:r>
            <a:r>
              <a:rPr lang="en-US" dirty="0">
                <a:latin typeface="+mn-lt"/>
              </a:rPr>
              <a:t> as well as the </a:t>
            </a:r>
            <a:r>
              <a:rPr lang="en-US" b="1" dirty="0">
                <a:latin typeface="+mn-lt"/>
              </a:rPr>
              <a:t>completed example</a:t>
            </a:r>
            <a:r>
              <a:rPr lang="en-US" dirty="0">
                <a:latin typeface="+mn-lt"/>
              </a:rPr>
              <a:t> included in this section to understand the details and context around defining the </a:t>
            </a:r>
            <a:r>
              <a:rPr lang="en-US" b="1" dirty="0">
                <a:latin typeface="+mn-lt"/>
              </a:rPr>
              <a:t>change management plan </a:t>
            </a:r>
            <a:r>
              <a:rPr lang="en-US" dirty="0">
                <a:latin typeface="+mn-lt"/>
              </a:rPr>
              <a:t>for your solution.</a:t>
            </a:r>
          </a:p>
          <a:p>
            <a:pPr marL="342832" indent="-342832">
              <a:buFont typeface="Arial" panose="020B0604020202020204" pitchFamily="34" charset="0"/>
              <a:buAutoNum type="arabicPeriod"/>
            </a:pPr>
            <a:r>
              <a:rPr lang="en-US" dirty="0">
                <a:latin typeface="+mn-lt"/>
              </a:rPr>
              <a:t>Open the </a:t>
            </a:r>
            <a:r>
              <a:rPr lang="en-US" i="1" dirty="0">
                <a:latin typeface="+mn-lt"/>
              </a:rPr>
              <a:t>AI for CX: </a:t>
            </a:r>
            <a:r>
              <a:rPr lang="en-US" i="1" dirty="0">
                <a:latin typeface="+mn-lt"/>
                <a:hlinkClick r:id="rId3"/>
              </a:rPr>
              <a:t>Solution Development and Implementation Report</a:t>
            </a:r>
            <a:r>
              <a:rPr lang="en-US" i="1" dirty="0">
                <a:latin typeface="+mn-lt"/>
              </a:rPr>
              <a:t> (</a:t>
            </a:r>
            <a:r>
              <a:rPr lang="en-US" i="1" dirty="0" err="1">
                <a:latin typeface="+mn-lt"/>
              </a:rPr>
              <a:t>SDAIR</a:t>
            </a:r>
            <a:r>
              <a:rPr lang="en-US" i="1" dirty="0">
                <a:latin typeface="+mn-lt"/>
              </a:rPr>
              <a:t>)</a:t>
            </a:r>
            <a:r>
              <a:rPr lang="en-US" dirty="0">
                <a:latin typeface="+mn-lt"/>
              </a:rPr>
              <a:t> and navigate to section </a:t>
            </a:r>
            <a:r>
              <a:rPr lang="en-US" b="1" dirty="0">
                <a:latin typeface="+mn-lt"/>
              </a:rPr>
              <a:t>3.3.1.</a:t>
            </a:r>
          </a:p>
          <a:p>
            <a:pPr marL="342832" indent="-342832">
              <a:buAutoNum type="arabicPeriod"/>
            </a:pPr>
            <a:r>
              <a:rPr lang="en-US" dirty="0">
                <a:latin typeface="+mn-lt"/>
              </a:rPr>
              <a:t>Follow the </a:t>
            </a:r>
            <a:r>
              <a:rPr lang="en-US" b="1" dirty="0">
                <a:latin typeface="+mn-lt"/>
              </a:rPr>
              <a:t>prompts</a:t>
            </a:r>
            <a:r>
              <a:rPr lang="en-US" dirty="0">
                <a:latin typeface="+mn-lt"/>
              </a:rPr>
              <a:t> in the </a:t>
            </a:r>
            <a:r>
              <a:rPr lang="en-US" b="1" dirty="0">
                <a:latin typeface="+mn-lt"/>
              </a:rPr>
              <a:t>sample template</a:t>
            </a:r>
            <a:r>
              <a:rPr lang="en-US" dirty="0">
                <a:latin typeface="+mn-lt"/>
              </a:rPr>
              <a:t> that was showcased within this section and complete the </a:t>
            </a:r>
            <a:r>
              <a:rPr lang="en-US" b="1" dirty="0">
                <a:latin typeface="+mn-lt"/>
              </a:rPr>
              <a:t>change management plan </a:t>
            </a:r>
            <a:r>
              <a:rPr lang="en-US" dirty="0">
                <a:latin typeface="+mn-lt"/>
              </a:rPr>
              <a:t>section of the </a:t>
            </a:r>
            <a:r>
              <a:rPr lang="en-US" i="1" dirty="0" err="1">
                <a:latin typeface="+mn-lt"/>
              </a:rPr>
              <a:t>SDAIR</a:t>
            </a:r>
            <a:r>
              <a:rPr lang="en-US" dirty="0">
                <a:latin typeface="+mn-lt"/>
              </a:rPr>
              <a:t>.</a:t>
            </a:r>
          </a:p>
        </p:txBody>
      </p:sp>
      <p:sp>
        <p:nvSpPr>
          <p:cNvPr id="6" name="Rectangle 5">
            <a:extLst>
              <a:ext uri="{FF2B5EF4-FFF2-40B4-BE49-F238E27FC236}">
                <a16:creationId xmlns:a16="http://schemas.microsoft.com/office/drawing/2014/main" id="{37361A01-AE18-7E1F-E105-D444A77BC80A}"/>
              </a:ext>
            </a:extLst>
          </p:cNvPr>
          <p:cNvSpPr>
            <a:spLocks/>
          </p:cNvSpPr>
          <p:nvPr/>
        </p:nvSpPr>
        <p:spPr>
          <a:xfrm>
            <a:off x="853502" y="5724777"/>
            <a:ext cx="548322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dirty="0">
                <a:solidFill>
                  <a:srgbClr val="FFFFFF"/>
                </a:solidFill>
                <a:latin typeface="Exo" panose="02000503000000000000" pitchFamily="2" charset="77"/>
                <a:ea typeface="+mn-lt"/>
                <a:cs typeface="+mn-lt"/>
              </a:rPr>
              <a:t>Download </a:t>
            </a:r>
            <a:r>
              <a:rPr lang="en-US" sz="1200" dirty="0">
                <a:solidFill>
                  <a:schemeClr val="bg1"/>
                </a:solidFill>
                <a:latin typeface="Exo" panose="02000503000000000000" pitchFamily="2" charset="77"/>
                <a:ea typeface="+mn-lt"/>
                <a:cs typeface="+mn-lt"/>
              </a:rPr>
              <a:t>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Solution Development and Implementation Report</a:t>
            </a:r>
            <a:endParaRPr lang="en-US" sz="1200" dirty="0">
              <a:solidFill>
                <a:schemeClr val="bg1"/>
              </a:solidFill>
              <a:latin typeface="Exo" panose="02000503000000000000" pitchFamily="2" charset="77"/>
              <a:ea typeface="+mn-lt"/>
              <a:cs typeface="+mn-lt"/>
            </a:endParaRPr>
          </a:p>
        </p:txBody>
      </p:sp>
      <p:sp>
        <p:nvSpPr>
          <p:cNvPr id="7" name="Rectangle 6">
            <a:extLst>
              <a:ext uri="{FF2B5EF4-FFF2-40B4-BE49-F238E27FC236}">
                <a16:creationId xmlns:a16="http://schemas.microsoft.com/office/drawing/2014/main" id="{CADFB9EB-59DE-739C-9245-E38F63FB4F45}"/>
              </a:ext>
              <a:ext uri="{C183D7F6-B498-43B3-948B-1728B52AA6E4}">
                <adec:decorative xmlns:adec="http://schemas.microsoft.com/office/drawing/2017/decorative" val="1"/>
              </a:ext>
            </a:extLst>
          </p:cNvPr>
          <p:cNvSpPr>
            <a:spLocks noChangeAspect="1"/>
          </p:cNvSpPr>
          <p:nvPr/>
        </p:nvSpPr>
        <p:spPr>
          <a:xfrm>
            <a:off x="274474" y="5724779"/>
            <a:ext cx="579029"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8" name="Picture 7">
            <a:extLst>
              <a:ext uri="{FF2B5EF4-FFF2-40B4-BE49-F238E27FC236}">
                <a16:creationId xmlns:a16="http://schemas.microsoft.com/office/drawing/2014/main" id="{D57AF210-84C1-9AD1-0E3D-B0E20C7968F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20698" y="5836236"/>
            <a:ext cx="260815" cy="244963"/>
          </a:xfrm>
          <a:prstGeom prst="rect">
            <a:avLst/>
          </a:prstGeom>
        </p:spPr>
      </p:pic>
      <p:sp>
        <p:nvSpPr>
          <p:cNvPr id="2" name="Rectangle 1">
            <a:extLst>
              <a:ext uri="{FF2B5EF4-FFF2-40B4-BE49-F238E27FC236}">
                <a16:creationId xmlns:a16="http://schemas.microsoft.com/office/drawing/2014/main" id="{64C1B92C-F012-A1D7-04CA-1CA813344D43}"/>
              </a:ext>
              <a:ext uri="{C183D7F6-B498-43B3-948B-1728B52AA6E4}">
                <adec:decorative xmlns:adec="http://schemas.microsoft.com/office/drawing/2017/decorative" val="1"/>
              </a:ext>
            </a:extLst>
          </p:cNvPr>
          <p:cNvSpPr>
            <a:spLocks/>
          </p:cNvSpPr>
          <p:nvPr/>
        </p:nvSpPr>
        <p:spPr>
          <a:xfrm>
            <a:off x="730111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2628B9BD-A99B-25E4-EB18-B0EEE8FF3DC1}"/>
              </a:ext>
            </a:extLst>
          </p:cNvPr>
          <p:cNvGraphicFramePr>
            <a:graphicFrameLocks/>
          </p:cNvGraphicFramePr>
          <p:nvPr>
            <p:extLst>
              <p:ext uri="{D42A27DB-BD31-4B8C-83A1-F6EECF244321}">
                <p14:modId xmlns:p14="http://schemas.microsoft.com/office/powerpoint/2010/main" val="2732256475"/>
              </p:ext>
            </p:extLst>
          </p:nvPr>
        </p:nvGraphicFramePr>
        <p:xfrm>
          <a:off x="7285762" y="936980"/>
          <a:ext cx="4453438" cy="5401718"/>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a:solidFill>
                            <a:schemeClr val="tx1">
                              <a:lumMod val="50000"/>
                            </a:schemeClr>
                          </a:solidFill>
                          <a:latin typeface="+mn-lt"/>
                          <a:ea typeface="+mn-lt"/>
                          <a:cs typeface="+mn-lt"/>
                        </a:rPr>
                        <a:t>Change Management Plan </a:t>
                      </a:r>
                      <a:r>
                        <a:rPr lang="en-US" sz="1200" b="0" i="0" u="none" strike="noStrike" baseline="0">
                          <a:solidFill>
                            <a:schemeClr val="tx1">
                              <a:lumMod val="50000"/>
                            </a:schemeClr>
                          </a:solidFill>
                          <a:latin typeface="+mn-lt"/>
                          <a:ea typeface="+mn-lt"/>
                          <a:cs typeface="+mn-lt"/>
                        </a:rPr>
                        <a:t>Definition Template</a:t>
                      </a:r>
                    </a:p>
                    <a:p>
                      <a:pPr marL="173038" indent="-173038" rtl="0">
                        <a:lnSpc>
                          <a:spcPts val="1600"/>
                        </a:lnSpc>
                        <a:spcBef>
                          <a:spcPts val="800"/>
                        </a:spcBef>
                        <a:buSzPts val="1100"/>
                        <a:buFont typeface="Arial" panose="020B0604020202020204" pitchFamily="34" charset="0"/>
                        <a:buChar char="•"/>
                        <a:tabLst/>
                      </a:pPr>
                      <a:r>
                        <a:rPr lang="en-US" sz="1200" b="0">
                          <a:solidFill>
                            <a:schemeClr val="tx1">
                              <a:lumMod val="50000"/>
                            </a:schemeClr>
                          </a:solidFill>
                          <a:latin typeface="+mn-lt"/>
                          <a:ea typeface="+mn-lt"/>
                          <a:cs typeface="+mn-lt"/>
                        </a:rPr>
                        <a:t>Change Management Plan </a:t>
                      </a:r>
                      <a:r>
                        <a:rPr lang="en-US" sz="1200" b="0" i="0" u="none" strike="noStrike" baseline="0">
                          <a:solidFill>
                            <a:schemeClr val="tx1">
                              <a:lumMod val="50000"/>
                            </a:schemeClr>
                          </a:solidFill>
                          <a:latin typeface="+mn-lt"/>
                          <a:ea typeface="+mn-lt"/>
                          <a:cs typeface="+mn-lt"/>
                        </a:rPr>
                        <a:t>Completed Example</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a:solidFill>
                            <a:schemeClr val="tx1">
                              <a:lumMod val="50000"/>
                            </a:schemeClr>
                          </a:solidFill>
                          <a:latin typeface="+mn-lt"/>
                          <a:ea typeface="+mn-lt"/>
                          <a:cs typeface="+mn-lt"/>
                        </a:rPr>
                        <a:t>Change management plan </a:t>
                      </a:r>
                      <a:r>
                        <a:rPr lang="en-US" sz="1200" b="0" i="0">
                          <a:solidFill>
                            <a:schemeClr val="tx1">
                              <a:lumMod val="50000"/>
                            </a:schemeClr>
                          </a:solidFill>
                          <a:latin typeface="+mn-lt"/>
                          <a:ea typeface="+mn-lt"/>
                          <a:cs typeface="+mn-lt"/>
                        </a:rPr>
                        <a:t>for your top use case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Implement AI for CX </a:t>
                      </a:r>
                      <a:r>
                        <a:rPr lang="en-US" sz="1200" b="0" i="0" u="none" strike="noStrike" baseline="0">
                          <a:solidFill>
                            <a:srgbClr val="000000"/>
                          </a:solidFill>
                          <a:latin typeface="+mn-lt"/>
                          <a:ea typeface="+mn-lt"/>
                          <a:cs typeface="+mn-lt"/>
                        </a:rPr>
                        <a:t>blueprint</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AI for CX </a:t>
                      </a:r>
                      <a:r>
                        <a:rPr lang="en-US" sz="1200" b="0" i="1" u="none" strike="noStrike" baseline="0" err="1">
                          <a:solidFill>
                            <a:srgbClr val="000000"/>
                          </a:solidFill>
                          <a:latin typeface="+mn-lt"/>
                          <a:ea typeface="+mn-lt"/>
                          <a:cs typeface="+mn-lt"/>
                        </a:rPr>
                        <a:t>SDAIR</a:t>
                      </a:r>
                      <a:endParaRPr lang="en-US" sz="1200" b="0" i="1" u="none" strike="noStrike" baseline="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business stakeholders</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IT stakeholders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2266200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F18C7CD-2D64-6649-9B6C-B55FC74DC392}"/>
              </a:ext>
            </a:extLst>
          </p:cNvPr>
          <p:cNvSpPr>
            <a:spLocks noGrp="1"/>
          </p:cNvSpPr>
          <p:nvPr>
            <p:ph type="title" idx="4294967295"/>
          </p:nvPr>
        </p:nvSpPr>
        <p:spPr>
          <a:xfrm>
            <a:off x="650875" y="1392238"/>
            <a:ext cx="7386638" cy="13065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400" b="1" i="0" u="none" strike="noStrike" kern="1200" cap="none" spc="0" normalizeH="0" baseline="0" noProof="0">
                <a:ln>
                  <a:noFill/>
                </a:ln>
                <a:solidFill>
                  <a:srgbClr val="2576B7"/>
                </a:solidFill>
                <a:effectLst/>
                <a:uLnTx/>
                <a:uFillTx/>
                <a:latin typeface="Montserrat SemiBold" pitchFamily="2" charset="77"/>
                <a:ea typeface="+mn-lt"/>
                <a:cs typeface="+mn-lt"/>
              </a:rPr>
              <a:t>Implement AI for CX</a:t>
            </a:r>
          </a:p>
        </p:txBody>
      </p:sp>
      <p:sp>
        <p:nvSpPr>
          <p:cNvPr id="8" name="Text Placeholder 7">
            <a:extLst>
              <a:ext uri="{FF2B5EF4-FFF2-40B4-BE49-F238E27FC236}">
                <a16:creationId xmlns:a16="http://schemas.microsoft.com/office/drawing/2014/main" id="{FF7D0351-240C-B245-9FC2-06C064CF2432}"/>
              </a:ext>
            </a:extLst>
          </p:cNvPr>
          <p:cNvSpPr>
            <a:spLocks noGrp="1"/>
          </p:cNvSpPr>
          <p:nvPr>
            <p:ph type="body" sz="quarter" idx="11"/>
          </p:nvPr>
        </p:nvSpPr>
        <p:spPr>
          <a:xfrm>
            <a:off x="650874" y="2368988"/>
            <a:ext cx="7068362" cy="1893887"/>
          </a:xfrm>
        </p:spPr>
        <p:txBody>
          <a:bodyPr/>
          <a:lstStyle/>
          <a:p>
            <a:pPr marL="0" indent="0">
              <a:buFontTx/>
              <a:buNone/>
            </a:pPr>
            <a:r>
              <a:rPr lang="en-US"/>
              <a:t>S</a:t>
            </a:r>
            <a:r>
              <a:rPr lang="en-US" sz="2400"/>
              <a:t>upercharge your customer experience outcomes and propel your brand forward.</a:t>
            </a:r>
            <a:endParaRPr lang="en-US"/>
          </a:p>
        </p:txBody>
      </p:sp>
      <p:sp>
        <p:nvSpPr>
          <p:cNvPr id="5" name="Rectangle 4">
            <a:extLst>
              <a:ext uri="{FF2B5EF4-FFF2-40B4-BE49-F238E27FC236}">
                <a16:creationId xmlns:a16="http://schemas.microsoft.com/office/drawing/2014/main" id="{3E94323B-9181-4D21-B126-96139C6DD6B3}"/>
              </a:ext>
              <a:ext uri="{C183D7F6-B498-43B3-948B-1728B52AA6E4}">
                <adec:decorative xmlns:adec="http://schemas.microsoft.com/office/drawing/2017/decorative" val="1"/>
              </a:ext>
            </a:extLst>
          </p:cNvPr>
          <p:cNvSpPr>
            <a:spLocks/>
          </p:cNvSpPr>
          <p:nvPr/>
        </p:nvSpPr>
        <p:spPr>
          <a:xfrm>
            <a:off x="0" y="4767200"/>
            <a:ext cx="12193588" cy="902525"/>
          </a:xfrm>
          <a:prstGeom prst="rect">
            <a:avLst/>
          </a:prstGeom>
          <a:gradFill>
            <a:gsLst>
              <a:gs pos="99000">
                <a:schemeClr val="bg1">
                  <a:alpha val="15000"/>
                </a:schemeClr>
              </a:gs>
              <a:gs pos="0">
                <a:srgbClr val="2576B7">
                  <a:alpha val="94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Roboto Condensed Light"/>
              <a:ea typeface="+mn-lt"/>
              <a:cs typeface="+mn-lt"/>
            </a:endParaRPr>
          </a:p>
        </p:txBody>
      </p:sp>
      <p:sp>
        <p:nvSpPr>
          <p:cNvPr id="6" name="TextBox 5">
            <a:extLst>
              <a:ext uri="{FF2B5EF4-FFF2-40B4-BE49-F238E27FC236}">
                <a16:creationId xmlns:a16="http://schemas.microsoft.com/office/drawing/2014/main" id="{AA117C48-BA0C-4B0F-8FFF-F169DEBCDA7D}"/>
              </a:ext>
            </a:extLst>
          </p:cNvPr>
          <p:cNvSpPr txBox="1">
            <a:spLocks/>
          </p:cNvSpPr>
          <p:nvPr/>
        </p:nvSpPr>
        <p:spPr>
          <a:xfrm>
            <a:off x="707136" y="4767200"/>
            <a:ext cx="7498080" cy="902525"/>
          </a:xfrm>
          <a:prstGeom prst="rect">
            <a:avLst/>
          </a:prstGeom>
          <a:noFill/>
        </p:spPr>
        <p:txBody>
          <a:bodyPr wrap="square" lIns="0" tIns="0" rIns="0" bIns="0" rtlCol="0" anchor="ctr">
            <a:noAutofit/>
          </a:bodyPr>
          <a:lstStyle/>
          <a:p>
            <a:pPr marL="0" marR="0" lvl="0" indent="0" algn="l" defTabSz="554492" rtl="0" eaLnBrk="1" fontAlgn="auto" latinLnBrk="0" hangingPunct="1">
              <a:lnSpc>
                <a:spcPts val="1600"/>
              </a:lnSpc>
              <a:spcBef>
                <a:spcPts val="0"/>
              </a:spcBef>
              <a:spcAft>
                <a:spcPts val="0"/>
              </a:spcAft>
              <a:buClrTx/>
              <a:buSzTx/>
              <a:buFontTx/>
              <a:buNone/>
              <a:tabLst/>
              <a:defRPr/>
            </a:pPr>
            <a:r>
              <a:rPr kumimoji="0" lang="en-US" sz="2800" b="0" i="0" u="none" strike="noStrike" kern="1200" cap="none" spc="500" normalizeH="0" baseline="0" noProof="0">
                <a:ln>
                  <a:noFill/>
                </a:ln>
                <a:solidFill>
                  <a:srgbClr val="FFFFFF"/>
                </a:solidFill>
                <a:effectLst/>
                <a:uLnTx/>
                <a:uFillTx/>
                <a:latin typeface="Montserrat Medium" pitchFamily="2" charset="77"/>
                <a:ea typeface="+mn-lt"/>
                <a:cs typeface="+mn-lt"/>
              </a:rPr>
              <a:t>EXECUTIVE BRIEF</a:t>
            </a:r>
          </a:p>
        </p:txBody>
      </p:sp>
    </p:spTree>
    <p:extLst>
      <p:ext uri="{BB962C8B-B14F-4D97-AF65-F5344CB8AC3E}">
        <p14:creationId xmlns:p14="http://schemas.microsoft.com/office/powerpoint/2010/main" val="140526946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9CB45C8-E460-35AA-DEB3-BAF50CE27EAD}"/>
              </a:ext>
            </a:extLst>
          </p:cNvPr>
          <p:cNvSpPr>
            <a:spLocks noGrp="1"/>
          </p:cNvSpPr>
          <p:nvPr>
            <p:ph type="title"/>
          </p:nvPr>
        </p:nvSpPr>
        <p:spPr>
          <a:xfrm>
            <a:off x="354854" y="530021"/>
            <a:ext cx="6558804" cy="1130188"/>
          </a:xfrm>
        </p:spPr>
        <p:txBody>
          <a:bodyPr/>
          <a:lstStyle/>
          <a:p>
            <a:pPr defTabSz="914309"/>
            <a:r>
              <a:rPr lang="en-US" sz="3600">
                <a:solidFill>
                  <a:schemeClr val="accent1"/>
                </a:solidFill>
              </a:rPr>
              <a:t>Build your training plan</a:t>
            </a:r>
          </a:p>
        </p:txBody>
      </p:sp>
      <p:sp>
        <p:nvSpPr>
          <p:cNvPr id="7" name="Text Placeholder 3">
            <a:extLst>
              <a:ext uri="{FF2B5EF4-FFF2-40B4-BE49-F238E27FC236}">
                <a16:creationId xmlns:a16="http://schemas.microsoft.com/office/drawing/2014/main" id="{EF1ABFD5-104F-22FF-5255-0C89A106B1E8}"/>
              </a:ext>
            </a:extLst>
          </p:cNvPr>
          <p:cNvSpPr txBox="1">
            <a:spLocks/>
          </p:cNvSpPr>
          <p:nvPr/>
        </p:nvSpPr>
        <p:spPr>
          <a:xfrm>
            <a:off x="268334" y="1336079"/>
            <a:ext cx="6255245" cy="669891"/>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FontTx/>
              <a:buNone/>
            </a:pPr>
            <a:r>
              <a:rPr lang="en-US" sz="1800">
                <a:solidFill>
                  <a:srgbClr val="2576B7"/>
                </a:solidFill>
                <a:latin typeface="Montserrat Medium" panose="00000600000000000000" pitchFamily="2" charset="0"/>
                <a:ea typeface="+mn-lt"/>
                <a:cs typeface="+mn-lt"/>
              </a:rPr>
              <a:t>Why having a solid training plan is crucial to the success of your solution</a:t>
            </a:r>
          </a:p>
        </p:txBody>
      </p:sp>
      <p:sp>
        <p:nvSpPr>
          <p:cNvPr id="8" name="Text Placeholder 4">
            <a:extLst>
              <a:ext uri="{FF2B5EF4-FFF2-40B4-BE49-F238E27FC236}">
                <a16:creationId xmlns:a16="http://schemas.microsoft.com/office/drawing/2014/main" id="{12DDF458-5429-FEC0-A698-77CB6D393E59}"/>
              </a:ext>
            </a:extLst>
          </p:cNvPr>
          <p:cNvSpPr txBox="1">
            <a:spLocks/>
          </p:cNvSpPr>
          <p:nvPr/>
        </p:nvSpPr>
        <p:spPr>
          <a:xfrm>
            <a:off x="354854" y="2175234"/>
            <a:ext cx="6255245" cy="2602633"/>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600">
                <a:solidFill>
                  <a:srgbClr val="494949"/>
                </a:solidFill>
                <a:ea typeface="+mn-lt"/>
                <a:cs typeface="+mn-lt"/>
              </a:rPr>
              <a:t>Even the most advanced AI solution can fail if </a:t>
            </a:r>
            <a:r>
              <a:rPr lang="en-US" sz="1600" b="1">
                <a:solidFill>
                  <a:srgbClr val="494949"/>
                </a:solidFill>
                <a:ea typeface="+mn-lt"/>
                <a:cs typeface="+mn-lt"/>
              </a:rPr>
              <a:t>end users</a:t>
            </a:r>
            <a:r>
              <a:rPr lang="en-US" sz="1600">
                <a:solidFill>
                  <a:srgbClr val="494949"/>
                </a:solidFill>
                <a:ea typeface="+mn-lt"/>
                <a:cs typeface="+mn-lt"/>
              </a:rPr>
              <a:t> don’t understand </a:t>
            </a:r>
            <a:r>
              <a:rPr lang="en-US" sz="1600" b="1">
                <a:solidFill>
                  <a:srgbClr val="494949"/>
                </a:solidFill>
                <a:ea typeface="+mn-lt"/>
                <a:cs typeface="+mn-lt"/>
              </a:rPr>
              <a:t>how</a:t>
            </a:r>
            <a:r>
              <a:rPr lang="en-US" sz="1600">
                <a:solidFill>
                  <a:srgbClr val="494949"/>
                </a:solidFill>
                <a:ea typeface="+mn-lt"/>
                <a:cs typeface="+mn-lt"/>
              </a:rPr>
              <a:t> it works or </a:t>
            </a:r>
            <a:r>
              <a:rPr lang="en-US" sz="1600" b="1">
                <a:solidFill>
                  <a:srgbClr val="494949"/>
                </a:solidFill>
                <a:ea typeface="+mn-lt"/>
                <a:cs typeface="+mn-lt"/>
              </a:rPr>
              <a:t>why</a:t>
            </a:r>
            <a:r>
              <a:rPr lang="en-US" sz="1600">
                <a:solidFill>
                  <a:srgbClr val="494949"/>
                </a:solidFill>
                <a:ea typeface="+mn-lt"/>
                <a:cs typeface="+mn-lt"/>
              </a:rPr>
              <a:t> it benefits them. </a:t>
            </a:r>
          </a:p>
          <a:p>
            <a:pPr marL="0" indent="0">
              <a:buFontTx/>
              <a:buNone/>
            </a:pPr>
            <a:r>
              <a:rPr lang="en-US" sz="1600">
                <a:solidFill>
                  <a:srgbClr val="494949"/>
                </a:solidFill>
                <a:ea typeface="+mn-lt"/>
                <a:cs typeface="+mn-lt"/>
              </a:rPr>
              <a:t>A structured </a:t>
            </a:r>
            <a:r>
              <a:rPr lang="en-US" sz="1600" b="1">
                <a:solidFill>
                  <a:srgbClr val="494949"/>
                </a:solidFill>
                <a:ea typeface="+mn-lt"/>
                <a:cs typeface="+mn-lt"/>
              </a:rPr>
              <a:t>training plan</a:t>
            </a:r>
            <a:r>
              <a:rPr lang="en-US" sz="1600">
                <a:solidFill>
                  <a:srgbClr val="494949"/>
                </a:solidFill>
                <a:ea typeface="+mn-lt"/>
                <a:cs typeface="+mn-lt"/>
              </a:rPr>
              <a:t>:</a:t>
            </a:r>
          </a:p>
          <a:p>
            <a:pPr marL="361950" indent="-227013" fontAlgn="ctr"/>
            <a:r>
              <a:rPr lang="en-US" sz="1600" b="1">
                <a:solidFill>
                  <a:srgbClr val="494949"/>
                </a:solidFill>
                <a:ea typeface="+mn-lt"/>
                <a:cs typeface="+mn-lt"/>
              </a:rPr>
              <a:t>Builds confidence</a:t>
            </a:r>
            <a:r>
              <a:rPr lang="en-US" sz="1600">
                <a:solidFill>
                  <a:srgbClr val="494949"/>
                </a:solidFill>
                <a:ea typeface="+mn-lt"/>
                <a:cs typeface="+mn-lt"/>
              </a:rPr>
              <a:t> and </a:t>
            </a:r>
            <a:r>
              <a:rPr lang="en-US" sz="1600" b="1">
                <a:solidFill>
                  <a:srgbClr val="494949"/>
                </a:solidFill>
                <a:ea typeface="+mn-lt"/>
                <a:cs typeface="+mn-lt"/>
              </a:rPr>
              <a:t>competency</a:t>
            </a:r>
            <a:r>
              <a:rPr lang="en-US" sz="1600">
                <a:solidFill>
                  <a:srgbClr val="494949"/>
                </a:solidFill>
                <a:ea typeface="+mn-lt"/>
                <a:cs typeface="+mn-lt"/>
              </a:rPr>
              <a:t> among those who will rely on the AI solution daily – like agents, team leads, or supervisors.</a:t>
            </a:r>
          </a:p>
          <a:p>
            <a:pPr marL="361950" indent="-227013" fontAlgn="ctr"/>
            <a:r>
              <a:rPr lang="en-US" sz="1600" b="1">
                <a:solidFill>
                  <a:srgbClr val="494949"/>
                </a:solidFill>
                <a:ea typeface="+mn-lt"/>
                <a:cs typeface="+mn-lt"/>
              </a:rPr>
              <a:t>Aligns expectations</a:t>
            </a:r>
            <a:r>
              <a:rPr lang="en-US" sz="1600">
                <a:solidFill>
                  <a:srgbClr val="494949"/>
                </a:solidFill>
                <a:ea typeface="+mn-lt"/>
                <a:cs typeface="+mn-lt"/>
              </a:rPr>
              <a:t> so that the AI tool is used effectively and consistently across teams.</a:t>
            </a:r>
          </a:p>
          <a:p>
            <a:pPr marL="361950" indent="-227013" fontAlgn="ctr"/>
            <a:r>
              <a:rPr lang="en-US" sz="1600" b="1">
                <a:solidFill>
                  <a:srgbClr val="494949"/>
                </a:solidFill>
                <a:ea typeface="+mn-lt"/>
                <a:cs typeface="+mn-lt"/>
              </a:rPr>
              <a:t>Reduces resistance</a:t>
            </a:r>
            <a:r>
              <a:rPr lang="en-US" sz="1600">
                <a:solidFill>
                  <a:srgbClr val="494949"/>
                </a:solidFill>
                <a:ea typeface="+mn-lt"/>
                <a:cs typeface="+mn-lt"/>
              </a:rPr>
              <a:t> by addressing fears or misconceptions (e.g. job displacement, privacy concerns) through skill-building and open dialogue.</a:t>
            </a:r>
          </a:p>
          <a:p>
            <a:pPr marL="227942" indent="-227942" defTabSz="914218"/>
            <a:endParaRPr lang="en-US" sz="1600">
              <a:solidFill>
                <a:srgbClr val="494949"/>
              </a:solidFill>
              <a:ea typeface="+mn-lt"/>
              <a:cs typeface="+mn-lt"/>
            </a:endParaRPr>
          </a:p>
        </p:txBody>
      </p:sp>
      <p:sp>
        <p:nvSpPr>
          <p:cNvPr id="10" name="Rectangle 9">
            <a:extLst>
              <a:ext uri="{FF2B5EF4-FFF2-40B4-BE49-F238E27FC236}">
                <a16:creationId xmlns:a16="http://schemas.microsoft.com/office/drawing/2014/main" id="{15362F17-55C2-8087-4095-98B03DB4C01E}"/>
              </a:ext>
            </a:extLst>
          </p:cNvPr>
          <p:cNvSpPr>
            <a:spLocks/>
          </p:cNvSpPr>
          <p:nvPr/>
        </p:nvSpPr>
        <p:spPr>
          <a:xfrm>
            <a:off x="354854" y="5102392"/>
            <a:ext cx="6558805" cy="1035087"/>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r>
              <a:rPr lang="en-US" sz="1300" b="1">
                <a:solidFill>
                  <a:srgbClr val="FFFFFF"/>
                </a:solidFill>
                <a:ea typeface="+mn-lt"/>
                <a:cs typeface="+mn-lt"/>
              </a:rPr>
              <a:t>Info-Tech Insight</a:t>
            </a:r>
          </a:p>
          <a:p>
            <a:pPr defTabSz="554437">
              <a:spcBef>
                <a:spcPts val="800"/>
              </a:spcBef>
            </a:pPr>
            <a:r>
              <a:rPr lang="en-US" sz="1300">
                <a:solidFill>
                  <a:srgbClr val="FFFFFF"/>
                </a:solidFill>
                <a:ea typeface="+mn-lt"/>
                <a:cs typeface="+mn-lt"/>
              </a:rPr>
              <a:t>Training is </a:t>
            </a:r>
            <a:r>
              <a:rPr lang="en-US" sz="1300" b="1">
                <a:solidFill>
                  <a:srgbClr val="FFFFFF"/>
                </a:solidFill>
                <a:ea typeface="+mn-lt"/>
                <a:cs typeface="+mn-lt"/>
              </a:rPr>
              <a:t>not</a:t>
            </a:r>
            <a:r>
              <a:rPr lang="en-US" sz="1300">
                <a:solidFill>
                  <a:srgbClr val="FFFFFF"/>
                </a:solidFill>
                <a:ea typeface="+mn-lt"/>
                <a:cs typeface="+mn-lt"/>
              </a:rPr>
              <a:t> a one-time event. Continuous refreshers, </a:t>
            </a:r>
            <a:r>
              <a:rPr lang="en-US" sz="1300" b="1">
                <a:solidFill>
                  <a:srgbClr val="FFFFFF"/>
                </a:solidFill>
                <a:ea typeface="+mn-lt"/>
                <a:cs typeface="+mn-lt"/>
              </a:rPr>
              <a:t>on-demand</a:t>
            </a:r>
            <a:r>
              <a:rPr lang="en-US" sz="1300">
                <a:solidFill>
                  <a:srgbClr val="FFFFFF"/>
                </a:solidFill>
                <a:ea typeface="+mn-lt"/>
                <a:cs typeface="+mn-lt"/>
              </a:rPr>
              <a:t> resources, and feedback loops keep users engaged and capable as the AI solution </a:t>
            </a:r>
            <a:r>
              <a:rPr lang="en-US" sz="1300" b="1">
                <a:solidFill>
                  <a:srgbClr val="FFFFFF"/>
                </a:solidFill>
                <a:ea typeface="+mn-lt"/>
                <a:cs typeface="+mn-lt"/>
              </a:rPr>
              <a:t>evolves</a:t>
            </a:r>
            <a:r>
              <a:rPr lang="en-US" sz="1300">
                <a:solidFill>
                  <a:srgbClr val="FFFFFF"/>
                </a:solidFill>
                <a:ea typeface="+mn-lt"/>
                <a:cs typeface="+mn-lt"/>
              </a:rPr>
              <a:t> over time.</a:t>
            </a:r>
          </a:p>
        </p:txBody>
      </p:sp>
      <p:sp>
        <p:nvSpPr>
          <p:cNvPr id="11" name="Rectangle 10">
            <a:extLst>
              <a:ext uri="{FF2B5EF4-FFF2-40B4-BE49-F238E27FC236}">
                <a16:creationId xmlns:a16="http://schemas.microsoft.com/office/drawing/2014/main" id="{E0DA6496-8D77-BA69-1A67-CA62DDDC6017}"/>
              </a:ext>
              <a:ext uri="{C183D7F6-B498-43B3-948B-1728B52AA6E4}">
                <adec:decorative xmlns:adec="http://schemas.microsoft.com/office/drawing/2017/decorative" val="1"/>
              </a:ext>
            </a:extLst>
          </p:cNvPr>
          <p:cNvSpPr>
            <a:spLocks/>
          </p:cNvSpPr>
          <p:nvPr/>
        </p:nvSpPr>
        <p:spPr>
          <a:xfrm>
            <a:off x="354854" y="5102391"/>
            <a:ext cx="6558805" cy="1035088"/>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300">
              <a:solidFill>
                <a:srgbClr val="2576B7"/>
              </a:solidFill>
              <a:ea typeface="+mn-lt"/>
              <a:cs typeface="+mn-lt"/>
            </a:endParaRPr>
          </a:p>
        </p:txBody>
      </p:sp>
      <p:pic>
        <p:nvPicPr>
          <p:cNvPr id="12" name="Picture 11">
            <a:extLst>
              <a:ext uri="{FF2B5EF4-FFF2-40B4-BE49-F238E27FC236}">
                <a16:creationId xmlns:a16="http://schemas.microsoft.com/office/drawing/2014/main" id="{8BF39B40-CD90-8DD5-39B9-B125363E530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7639844" y="583502"/>
            <a:ext cx="3809198" cy="5713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29478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AC6EC-43D7-27A9-3626-D16280F4ED38}"/>
            </a:ext>
          </a:extLst>
        </p:cNvPr>
        <p:cNvGrpSpPr/>
        <p:nvPr/>
      </p:nvGrpSpPr>
      <p:grpSpPr>
        <a:xfrm>
          <a:off x="0" y="0"/>
          <a:ext cx="0" cy="0"/>
          <a:chOff x="0" y="0"/>
          <a:chExt cx="0" cy="0"/>
        </a:xfrm>
      </p:grpSpPr>
      <p:sp>
        <p:nvSpPr>
          <p:cNvPr id="23" name="Title 2">
            <a:extLst>
              <a:ext uri="{FF2B5EF4-FFF2-40B4-BE49-F238E27FC236}">
                <a16:creationId xmlns:a16="http://schemas.microsoft.com/office/drawing/2014/main" id="{721DD59C-0261-5129-1DF3-FA0EA181980C}"/>
              </a:ext>
            </a:extLst>
          </p:cNvPr>
          <p:cNvSpPr txBox="1">
            <a:spLocks/>
          </p:cNvSpPr>
          <p:nvPr/>
        </p:nvSpPr>
        <p:spPr>
          <a:xfrm>
            <a:off x="246834" y="336402"/>
            <a:ext cx="11520980" cy="45417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defTabSz="914218">
              <a:defRPr/>
            </a:pPr>
            <a:r>
              <a:rPr lang="en-US" sz="3000">
                <a:solidFill>
                  <a:srgbClr val="2576B7"/>
                </a:solidFill>
                <a:ea typeface="+mj-lt"/>
                <a:cs typeface="+mj-lt"/>
              </a:rPr>
              <a:t>Best practices for building a training plan</a:t>
            </a:r>
          </a:p>
        </p:txBody>
      </p:sp>
      <p:sp>
        <p:nvSpPr>
          <p:cNvPr id="2" name="Text Placeholder 4">
            <a:extLst>
              <a:ext uri="{FF2B5EF4-FFF2-40B4-BE49-F238E27FC236}">
                <a16:creationId xmlns:a16="http://schemas.microsoft.com/office/drawing/2014/main" id="{9A30B404-6D36-00E4-A972-E3A7157787BF}"/>
              </a:ext>
            </a:extLst>
          </p:cNvPr>
          <p:cNvSpPr txBox="1">
            <a:spLocks/>
          </p:cNvSpPr>
          <p:nvPr/>
        </p:nvSpPr>
        <p:spPr>
          <a:xfrm>
            <a:off x="285278" y="870604"/>
            <a:ext cx="11520980" cy="567724"/>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10000"/>
              </a:lnSpc>
              <a:buFontTx/>
              <a:defRPr/>
            </a:pPr>
            <a:r>
              <a:rPr lang="en-US" dirty="0">
                <a:solidFill>
                  <a:srgbClr val="494949"/>
                </a:solidFill>
                <a:latin typeface="Exo" pitchFamily="2" charset="0"/>
                <a:ea typeface="+mn-lt"/>
                <a:cs typeface="+mn-lt"/>
              </a:rPr>
              <a:t>Keep these </a:t>
            </a:r>
            <a:r>
              <a:rPr lang="en-US" b="1" dirty="0">
                <a:solidFill>
                  <a:srgbClr val="494949"/>
                </a:solidFill>
                <a:latin typeface="Exo" pitchFamily="2" charset="0"/>
                <a:ea typeface="+mn-lt"/>
                <a:cs typeface="+mn-lt"/>
              </a:rPr>
              <a:t>best practices </a:t>
            </a:r>
            <a:r>
              <a:rPr lang="en-US" dirty="0">
                <a:solidFill>
                  <a:srgbClr val="494949"/>
                </a:solidFill>
                <a:latin typeface="Exo" pitchFamily="2" charset="0"/>
                <a:ea typeface="+mn-lt"/>
                <a:cs typeface="+mn-lt"/>
              </a:rPr>
              <a:t>in mind when building the </a:t>
            </a:r>
            <a:r>
              <a:rPr lang="en-US" b="1" dirty="0">
                <a:solidFill>
                  <a:srgbClr val="494949"/>
                </a:solidFill>
                <a:latin typeface="Exo" pitchFamily="2" charset="0"/>
                <a:ea typeface="+mn-lt"/>
                <a:cs typeface="+mn-lt"/>
              </a:rPr>
              <a:t>training plan </a:t>
            </a:r>
            <a:r>
              <a:rPr lang="en-US" dirty="0">
                <a:solidFill>
                  <a:srgbClr val="494949"/>
                </a:solidFill>
                <a:latin typeface="Exo" pitchFamily="2" charset="0"/>
                <a:ea typeface="+mn-lt"/>
                <a:cs typeface="+mn-lt"/>
              </a:rPr>
              <a:t>for your </a:t>
            </a:r>
            <a:r>
              <a:rPr lang="en-US" b="1" dirty="0">
                <a:solidFill>
                  <a:srgbClr val="494949"/>
                </a:solidFill>
                <a:latin typeface="Exo" pitchFamily="2" charset="0"/>
                <a:ea typeface="+mn-lt"/>
                <a:cs typeface="+mn-lt"/>
              </a:rPr>
              <a:t>CX AI solution</a:t>
            </a:r>
          </a:p>
        </p:txBody>
      </p:sp>
      <p:sp>
        <p:nvSpPr>
          <p:cNvPr id="74" name="Rounded Rectangle 78">
            <a:extLst>
              <a:ext uri="{FF2B5EF4-FFF2-40B4-BE49-F238E27FC236}">
                <a16:creationId xmlns:a16="http://schemas.microsoft.com/office/drawing/2014/main" id="{68F3510E-6971-2FC4-657E-8C298B19C094}"/>
              </a:ext>
              <a:ext uri="{C183D7F6-B498-43B3-948B-1728B52AA6E4}">
                <adec:decorative xmlns:adec="http://schemas.microsoft.com/office/drawing/2017/decorative" val="1"/>
              </a:ext>
            </a:extLst>
          </p:cNvPr>
          <p:cNvSpPr>
            <a:spLocks/>
          </p:cNvSpPr>
          <p:nvPr/>
        </p:nvSpPr>
        <p:spPr>
          <a:xfrm>
            <a:off x="153018" y="1377118"/>
            <a:ext cx="2645841" cy="360674"/>
          </a:xfrm>
          <a:prstGeom prst="roundRect">
            <a:avLst>
              <a:gd name="adj" fmla="val 50000"/>
            </a:avLst>
          </a:prstGeom>
          <a:solidFill>
            <a:srgbClr val="494A4A"/>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75" name="TextBox 74">
            <a:extLst>
              <a:ext uri="{FF2B5EF4-FFF2-40B4-BE49-F238E27FC236}">
                <a16:creationId xmlns:a16="http://schemas.microsoft.com/office/drawing/2014/main" id="{153D88F8-1AAA-8A1A-910A-0461B0DB0364}"/>
              </a:ext>
            </a:extLst>
          </p:cNvPr>
          <p:cNvSpPr txBox="1">
            <a:spLocks/>
          </p:cNvSpPr>
          <p:nvPr/>
        </p:nvSpPr>
        <p:spPr>
          <a:xfrm>
            <a:off x="285279" y="1413494"/>
            <a:ext cx="1241044" cy="282706"/>
          </a:xfrm>
          <a:prstGeom prst="rect">
            <a:avLst/>
          </a:prstGeom>
          <a:noFill/>
        </p:spPr>
        <p:txBody>
          <a:bodyPr wrap="none" rtlCol="0" anchor="ctr" anchorCtr="0">
            <a:spAutoFit/>
          </a:bodyPr>
          <a:lstStyle/>
          <a:p>
            <a:pPr defTabSz="554437">
              <a:lnSpc>
                <a:spcPct val="110000"/>
              </a:lnSpc>
              <a:defRPr/>
            </a:pPr>
            <a:r>
              <a:rPr lang="en-US" sz="1200">
                <a:solidFill>
                  <a:srgbClr val="FFFFFF"/>
                </a:solidFill>
                <a:latin typeface="Montserrat SemiBold" pitchFamily="2" charset="77"/>
                <a:ea typeface="+mn-lt"/>
                <a:cs typeface="+mn-lt"/>
              </a:rPr>
              <a:t>Training Plan</a:t>
            </a:r>
          </a:p>
        </p:txBody>
      </p:sp>
      <p:sp>
        <p:nvSpPr>
          <p:cNvPr id="76" name="Triangle 80">
            <a:extLst>
              <a:ext uri="{FF2B5EF4-FFF2-40B4-BE49-F238E27FC236}">
                <a16:creationId xmlns:a16="http://schemas.microsoft.com/office/drawing/2014/main" id="{F5D1DAAB-ADCC-B3D9-2E48-03F4A75B3257}"/>
              </a:ext>
              <a:ext uri="{C183D7F6-B498-43B3-948B-1728B52AA6E4}">
                <adec:decorative xmlns:adec="http://schemas.microsoft.com/office/drawing/2017/decorative" val="1"/>
              </a:ext>
            </a:extLst>
          </p:cNvPr>
          <p:cNvSpPr>
            <a:spLocks noChangeAspect="1"/>
          </p:cNvSpPr>
          <p:nvPr/>
        </p:nvSpPr>
        <p:spPr>
          <a:xfrm rot="10800000">
            <a:off x="2443660" y="1516311"/>
            <a:ext cx="114646" cy="82285"/>
          </a:xfrm>
          <a:prstGeom prst="triangle">
            <a:avLst/>
          </a:prstGeom>
          <a:solidFill>
            <a:srgbClr val="FFFFFF"/>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42" name="Rectangle 41">
            <a:extLst>
              <a:ext uri="{FF2B5EF4-FFF2-40B4-BE49-F238E27FC236}">
                <a16:creationId xmlns:a16="http://schemas.microsoft.com/office/drawing/2014/main" id="{1CEC8873-07B5-6919-C691-F6E3B2B77F4E}"/>
              </a:ext>
              <a:ext uri="{C183D7F6-B498-43B3-948B-1728B52AA6E4}">
                <adec:decorative xmlns:adec="http://schemas.microsoft.com/office/drawing/2017/decorative" val="1"/>
              </a:ext>
            </a:extLst>
          </p:cNvPr>
          <p:cNvSpPr>
            <a:spLocks/>
          </p:cNvSpPr>
          <p:nvPr/>
        </p:nvSpPr>
        <p:spPr>
          <a:xfrm>
            <a:off x="2113058" y="1917245"/>
            <a:ext cx="4104000" cy="762455"/>
          </a:xfrm>
          <a:prstGeom prst="rect">
            <a:avLst/>
          </a:prstGeom>
          <a:solidFill>
            <a:srgbClr val="2576B7">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48" name="TextBox 47">
            <a:extLst>
              <a:ext uri="{FF2B5EF4-FFF2-40B4-BE49-F238E27FC236}">
                <a16:creationId xmlns:a16="http://schemas.microsoft.com/office/drawing/2014/main" id="{8641CBAA-3B56-DE82-F649-7EBA3FD0EA03}"/>
              </a:ext>
            </a:extLst>
          </p:cNvPr>
          <p:cNvSpPr txBox="1">
            <a:spLocks/>
          </p:cNvSpPr>
          <p:nvPr/>
        </p:nvSpPr>
        <p:spPr>
          <a:xfrm>
            <a:off x="153018" y="1917245"/>
            <a:ext cx="2340000" cy="762455"/>
          </a:xfrm>
          <a:prstGeom prst="homePlate">
            <a:avLst/>
          </a:prstGeom>
          <a:solidFill>
            <a:srgbClr val="2576B7"/>
          </a:solidFill>
          <a:ln/>
        </p:spPr>
        <p:txBody>
          <a:bodyPr wrap="square" rtlCol="0" anchor="ctr" anchorCtr="0">
            <a:noAutofit/>
          </a:bodyPr>
          <a:lstStyle/>
          <a:p>
            <a:pPr algn="ctr" defTabSz="554437">
              <a:defRPr/>
            </a:pPr>
            <a:r>
              <a:rPr lang="en-US" sz="1200" b="1">
                <a:solidFill>
                  <a:srgbClr val="FFFFFF"/>
                </a:solidFill>
                <a:latin typeface="Montserrat" panose="00000500000000000000" pitchFamily="2" charset="0"/>
                <a:ea typeface="+mn-lt"/>
                <a:cs typeface="+mn-lt"/>
              </a:rPr>
              <a:t>1. Identify Training Needs &amp; Objectives</a:t>
            </a:r>
          </a:p>
        </p:txBody>
      </p:sp>
      <p:sp>
        <p:nvSpPr>
          <p:cNvPr id="53" name="Subtitle 2">
            <a:extLst>
              <a:ext uri="{FF2B5EF4-FFF2-40B4-BE49-F238E27FC236}">
                <a16:creationId xmlns:a16="http://schemas.microsoft.com/office/drawing/2014/main" id="{F8838A68-B466-946E-766B-C57552E3B756}"/>
              </a:ext>
            </a:extLst>
          </p:cNvPr>
          <p:cNvSpPr txBox="1">
            <a:spLocks/>
          </p:cNvSpPr>
          <p:nvPr/>
        </p:nvSpPr>
        <p:spPr>
          <a:xfrm>
            <a:off x="2542827" y="2054466"/>
            <a:ext cx="3429000" cy="488013"/>
          </a:xfrm>
          <a:prstGeom prst="rect">
            <a:avLst/>
          </a:prstGeom>
        </p:spPr>
        <p:txBody>
          <a:bodyPr vert="horz" wrap="square" lIns="45714" tIns="22857" rIns="45714" bIns="22857"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087527">
              <a:lnSpc>
                <a:spcPts val="1750"/>
              </a:lnSpc>
              <a:buFontTx/>
              <a:defRPr/>
            </a:pPr>
            <a:r>
              <a:rPr lang="en-US" sz="1200">
                <a:solidFill>
                  <a:schemeClr val="tx1">
                    <a:lumMod val="50000"/>
                  </a:schemeClr>
                </a:solidFill>
                <a:latin typeface="+mn-lt"/>
                <a:ea typeface="+mn-lt"/>
                <a:cs typeface="+mn-lt"/>
              </a:rPr>
              <a:t>Determine which roles need AI training, what skills they must acquire, and how you will measure success.</a:t>
            </a:r>
          </a:p>
        </p:txBody>
      </p:sp>
      <p:sp>
        <p:nvSpPr>
          <p:cNvPr id="41" name="Rectangle 40">
            <a:extLst>
              <a:ext uri="{FF2B5EF4-FFF2-40B4-BE49-F238E27FC236}">
                <a16:creationId xmlns:a16="http://schemas.microsoft.com/office/drawing/2014/main" id="{2E4B51DF-A8B8-4595-72F8-E262FBCAFDCD}"/>
              </a:ext>
              <a:ext uri="{C183D7F6-B498-43B3-948B-1728B52AA6E4}">
                <adec:decorative xmlns:adec="http://schemas.microsoft.com/office/drawing/2017/decorative" val="1"/>
              </a:ext>
            </a:extLst>
          </p:cNvPr>
          <p:cNvSpPr>
            <a:spLocks/>
          </p:cNvSpPr>
          <p:nvPr/>
        </p:nvSpPr>
        <p:spPr>
          <a:xfrm>
            <a:off x="2113058" y="2842374"/>
            <a:ext cx="4104000" cy="744447"/>
          </a:xfrm>
          <a:prstGeom prst="rect">
            <a:avLst/>
          </a:prstGeom>
          <a:solidFill>
            <a:srgbClr val="5090C4">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2" name="TextBox 61">
            <a:extLst>
              <a:ext uri="{FF2B5EF4-FFF2-40B4-BE49-F238E27FC236}">
                <a16:creationId xmlns:a16="http://schemas.microsoft.com/office/drawing/2014/main" id="{B876B0A3-2F08-AD8C-29CE-BEDB6E62C33B}"/>
              </a:ext>
            </a:extLst>
          </p:cNvPr>
          <p:cNvSpPr txBox="1">
            <a:spLocks/>
          </p:cNvSpPr>
          <p:nvPr/>
        </p:nvSpPr>
        <p:spPr>
          <a:xfrm>
            <a:off x="153018" y="2842374"/>
            <a:ext cx="2340000" cy="744447"/>
          </a:xfrm>
          <a:prstGeom prst="homePlate">
            <a:avLst/>
          </a:prstGeom>
          <a:solidFill>
            <a:srgbClr val="5090C4"/>
          </a:solidFill>
          <a:ln/>
        </p:spPr>
        <p:txBody>
          <a:bodyPr wrap="square" anchor="ctr" anchorCtr="0">
            <a:noAutofit/>
          </a:bodyPr>
          <a:lstStyle/>
          <a:p>
            <a:pPr algn="ctr" defTabSz="914400">
              <a:defRPr/>
            </a:pPr>
            <a:r>
              <a:rPr lang="en-US" sz="1200" b="1">
                <a:solidFill>
                  <a:srgbClr val="FFFFFF"/>
                </a:solidFill>
                <a:latin typeface="Montserrat" panose="00000500000000000000" pitchFamily="2" charset="0"/>
                <a:ea typeface="+mn-lt"/>
                <a:cs typeface="+mn-lt"/>
              </a:rPr>
              <a:t>2. Design Curriculum &amp; Materials</a:t>
            </a:r>
          </a:p>
        </p:txBody>
      </p:sp>
      <p:sp>
        <p:nvSpPr>
          <p:cNvPr id="59" name="TextBox 58">
            <a:extLst>
              <a:ext uri="{FF2B5EF4-FFF2-40B4-BE49-F238E27FC236}">
                <a16:creationId xmlns:a16="http://schemas.microsoft.com/office/drawing/2014/main" id="{297B2393-861F-D9F9-D447-580ACF7F8CCB}"/>
              </a:ext>
            </a:extLst>
          </p:cNvPr>
          <p:cNvSpPr txBox="1">
            <a:spLocks/>
          </p:cNvSpPr>
          <p:nvPr/>
        </p:nvSpPr>
        <p:spPr>
          <a:xfrm>
            <a:off x="2542827" y="2983765"/>
            <a:ext cx="3339029" cy="461665"/>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Develop and customize the content (e.g. videos, reference guides) tailored to each user group.</a:t>
            </a:r>
          </a:p>
        </p:txBody>
      </p:sp>
      <p:sp>
        <p:nvSpPr>
          <p:cNvPr id="40" name="Rectangle 39">
            <a:extLst>
              <a:ext uri="{FF2B5EF4-FFF2-40B4-BE49-F238E27FC236}">
                <a16:creationId xmlns:a16="http://schemas.microsoft.com/office/drawing/2014/main" id="{EA449239-06CC-BD0E-B5AA-051EC9056F86}"/>
              </a:ext>
              <a:ext uri="{C183D7F6-B498-43B3-948B-1728B52AA6E4}">
                <adec:decorative xmlns:adec="http://schemas.microsoft.com/office/drawing/2017/decorative" val="1"/>
              </a:ext>
            </a:extLst>
          </p:cNvPr>
          <p:cNvSpPr>
            <a:spLocks/>
          </p:cNvSpPr>
          <p:nvPr/>
        </p:nvSpPr>
        <p:spPr>
          <a:xfrm>
            <a:off x="2113058" y="3774873"/>
            <a:ext cx="4104000" cy="744447"/>
          </a:xfrm>
          <a:prstGeom prst="rect">
            <a:avLst/>
          </a:prstGeom>
          <a:solidFill>
            <a:srgbClr val="717171">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0" name="TextBox 59">
            <a:extLst>
              <a:ext uri="{FF2B5EF4-FFF2-40B4-BE49-F238E27FC236}">
                <a16:creationId xmlns:a16="http://schemas.microsoft.com/office/drawing/2014/main" id="{A30A99FD-64C5-5FF3-9C7D-4C4D9087487C}"/>
              </a:ext>
            </a:extLst>
          </p:cNvPr>
          <p:cNvSpPr txBox="1">
            <a:spLocks/>
          </p:cNvSpPr>
          <p:nvPr/>
        </p:nvSpPr>
        <p:spPr>
          <a:xfrm>
            <a:off x="153018" y="3774873"/>
            <a:ext cx="2340000" cy="744447"/>
          </a:xfrm>
          <a:prstGeom prst="homePlate">
            <a:avLst/>
          </a:prstGeom>
          <a:solidFill>
            <a:srgbClr val="717171"/>
          </a:solidFill>
          <a:ln/>
        </p:spPr>
        <p:txBody>
          <a:bodyPr wrap="square" rtlCol="0" anchor="ctr" anchorCtr="0">
            <a:noAutofit/>
          </a:bodyPr>
          <a:lstStyle/>
          <a:p>
            <a:pPr algn="ctr" defTabSz="554437">
              <a:defRPr/>
            </a:pPr>
            <a:r>
              <a:rPr lang="en-US" sz="1200" b="1">
                <a:solidFill>
                  <a:srgbClr val="FFFFFF"/>
                </a:solidFill>
                <a:latin typeface="Montserrat" panose="00000500000000000000" pitchFamily="2" charset="0"/>
                <a:ea typeface="+mn-lt"/>
                <a:cs typeface="+mn-lt"/>
              </a:rPr>
              <a:t>3. Deliver Training Sessions</a:t>
            </a:r>
          </a:p>
        </p:txBody>
      </p:sp>
      <p:sp>
        <p:nvSpPr>
          <p:cNvPr id="68" name="TextBox 67">
            <a:extLst>
              <a:ext uri="{FF2B5EF4-FFF2-40B4-BE49-F238E27FC236}">
                <a16:creationId xmlns:a16="http://schemas.microsoft.com/office/drawing/2014/main" id="{C12913DD-B198-245E-D9F4-DCE3F14BE0B3}"/>
              </a:ext>
            </a:extLst>
          </p:cNvPr>
          <p:cNvSpPr txBox="1">
            <a:spLocks/>
          </p:cNvSpPr>
          <p:nvPr/>
        </p:nvSpPr>
        <p:spPr>
          <a:xfrm>
            <a:off x="2542827" y="3823931"/>
            <a:ext cx="3367741" cy="646331"/>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Conduct formal or informal sessions (live webinars, on‐demand modules, etc.) to walk users through the new AI tools.</a:t>
            </a:r>
          </a:p>
        </p:txBody>
      </p:sp>
      <p:sp>
        <p:nvSpPr>
          <p:cNvPr id="39" name="Rectangle 38">
            <a:extLst>
              <a:ext uri="{FF2B5EF4-FFF2-40B4-BE49-F238E27FC236}">
                <a16:creationId xmlns:a16="http://schemas.microsoft.com/office/drawing/2014/main" id="{B071E6C1-9D9F-E6AA-1DA6-B23FDB7905F0}"/>
              </a:ext>
              <a:ext uri="{C183D7F6-B498-43B3-948B-1728B52AA6E4}">
                <adec:decorative xmlns:adec="http://schemas.microsoft.com/office/drawing/2017/decorative" val="1"/>
              </a:ext>
            </a:extLst>
          </p:cNvPr>
          <p:cNvSpPr>
            <a:spLocks/>
          </p:cNvSpPr>
          <p:nvPr/>
        </p:nvSpPr>
        <p:spPr>
          <a:xfrm>
            <a:off x="2113058" y="4690958"/>
            <a:ext cx="4104000" cy="744447"/>
          </a:xfrm>
          <a:prstGeom prst="rect">
            <a:avLst/>
          </a:prstGeom>
          <a:solidFill>
            <a:srgbClr val="299C47">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6" name="TextBox 65">
            <a:extLst>
              <a:ext uri="{FF2B5EF4-FFF2-40B4-BE49-F238E27FC236}">
                <a16:creationId xmlns:a16="http://schemas.microsoft.com/office/drawing/2014/main" id="{05C55B12-D26F-D2FA-540F-937B668F4C26}"/>
              </a:ext>
            </a:extLst>
          </p:cNvPr>
          <p:cNvSpPr txBox="1">
            <a:spLocks/>
          </p:cNvSpPr>
          <p:nvPr/>
        </p:nvSpPr>
        <p:spPr>
          <a:xfrm>
            <a:off x="153018" y="4690958"/>
            <a:ext cx="2340000" cy="744447"/>
          </a:xfrm>
          <a:prstGeom prst="homePlate">
            <a:avLst/>
          </a:prstGeom>
          <a:solidFill>
            <a:srgbClr val="299C47"/>
          </a:solidFill>
          <a:ln/>
        </p:spPr>
        <p:txBody>
          <a:bodyPr wrap="square" anchor="ctr" anchorCtr="0">
            <a:noAutofit/>
          </a:bodyPr>
          <a:lstStyle/>
          <a:p>
            <a:pPr algn="ctr" defTabSz="914400">
              <a:defRPr/>
            </a:pPr>
            <a:r>
              <a:rPr lang="en-US" sz="1200" b="1">
                <a:solidFill>
                  <a:srgbClr val="FFFFFF"/>
                </a:solidFill>
                <a:latin typeface="Montserrat" panose="00000500000000000000" pitchFamily="2" charset="0"/>
                <a:ea typeface="+mn-lt"/>
                <a:cs typeface="+mn-lt"/>
              </a:rPr>
              <a:t>4. Evaluate Understanding &amp; Provide Ongoing Support</a:t>
            </a:r>
            <a:endParaRPr lang="en-US" sz="1200">
              <a:solidFill>
                <a:srgbClr val="FFFFFF"/>
              </a:solidFill>
              <a:latin typeface="Montserrat" panose="00000500000000000000" pitchFamily="2" charset="0"/>
              <a:ea typeface="+mn-lt"/>
              <a:cs typeface="+mn-lt"/>
            </a:endParaRPr>
          </a:p>
        </p:txBody>
      </p:sp>
      <p:sp>
        <p:nvSpPr>
          <p:cNvPr id="70" name="TextBox 69">
            <a:extLst>
              <a:ext uri="{FF2B5EF4-FFF2-40B4-BE49-F238E27FC236}">
                <a16:creationId xmlns:a16="http://schemas.microsoft.com/office/drawing/2014/main" id="{6D9FF29D-04A7-3A5F-BB7A-12372F4A9F13}"/>
              </a:ext>
            </a:extLst>
          </p:cNvPr>
          <p:cNvSpPr txBox="1">
            <a:spLocks/>
          </p:cNvSpPr>
          <p:nvPr/>
        </p:nvSpPr>
        <p:spPr>
          <a:xfrm>
            <a:off x="2542827" y="4740016"/>
            <a:ext cx="3266488" cy="646331"/>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Assess knowledge retention and performance through quizzes or role-plays. Offer continued resources and mentorship.</a:t>
            </a:r>
          </a:p>
        </p:txBody>
      </p:sp>
      <p:sp>
        <p:nvSpPr>
          <p:cNvPr id="38" name="Rectangle 37">
            <a:extLst>
              <a:ext uri="{FF2B5EF4-FFF2-40B4-BE49-F238E27FC236}">
                <a16:creationId xmlns:a16="http://schemas.microsoft.com/office/drawing/2014/main" id="{EF0235A5-FFA6-D1AD-FBDE-AFF105039C42}"/>
              </a:ext>
              <a:ext uri="{C183D7F6-B498-43B3-948B-1728B52AA6E4}">
                <adec:decorative xmlns:adec="http://schemas.microsoft.com/office/drawing/2017/decorative" val="1"/>
              </a:ext>
            </a:extLst>
          </p:cNvPr>
          <p:cNvSpPr>
            <a:spLocks/>
          </p:cNvSpPr>
          <p:nvPr/>
        </p:nvSpPr>
        <p:spPr>
          <a:xfrm>
            <a:off x="2113058" y="5644768"/>
            <a:ext cx="4104000" cy="744447"/>
          </a:xfrm>
          <a:prstGeom prst="rect">
            <a:avLst/>
          </a:prstGeom>
          <a:solidFill>
            <a:srgbClr val="494A4A">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4" name="TextBox 63">
            <a:extLst>
              <a:ext uri="{FF2B5EF4-FFF2-40B4-BE49-F238E27FC236}">
                <a16:creationId xmlns:a16="http://schemas.microsoft.com/office/drawing/2014/main" id="{A53A5F67-3229-8889-C351-93DC6DD97105}"/>
              </a:ext>
            </a:extLst>
          </p:cNvPr>
          <p:cNvSpPr txBox="1">
            <a:spLocks/>
          </p:cNvSpPr>
          <p:nvPr/>
        </p:nvSpPr>
        <p:spPr>
          <a:xfrm>
            <a:off x="153018" y="5644768"/>
            <a:ext cx="2340000" cy="744447"/>
          </a:xfrm>
          <a:prstGeom prst="homePlate">
            <a:avLst/>
          </a:prstGeom>
          <a:solidFill>
            <a:srgbClr val="494A4A"/>
          </a:solidFill>
          <a:ln/>
        </p:spPr>
        <p:txBody>
          <a:bodyPr wrap="square" anchor="ctr" anchorCtr="0">
            <a:noAutofit/>
          </a:bodyPr>
          <a:lstStyle/>
          <a:p>
            <a:pPr algn="ctr" defTabSz="914400">
              <a:defRPr/>
            </a:pPr>
            <a:r>
              <a:rPr lang="en-US" sz="1200" b="1">
                <a:solidFill>
                  <a:srgbClr val="FFFFFF"/>
                </a:solidFill>
                <a:latin typeface="Montserrat" panose="00000500000000000000" pitchFamily="2" charset="0"/>
                <a:ea typeface="+mn-lt"/>
                <a:cs typeface="+mn-lt"/>
              </a:rPr>
              <a:t>5. Gather Feedback &amp; Improve</a:t>
            </a:r>
            <a:endParaRPr lang="en-US" sz="1200">
              <a:solidFill>
                <a:srgbClr val="FFFFFF"/>
              </a:solidFill>
              <a:latin typeface="Montserrat" panose="00000500000000000000" pitchFamily="2" charset="0"/>
              <a:ea typeface="+mn-lt"/>
              <a:cs typeface="+mn-lt"/>
            </a:endParaRPr>
          </a:p>
        </p:txBody>
      </p:sp>
      <p:sp>
        <p:nvSpPr>
          <p:cNvPr id="72" name="TextBox 71">
            <a:extLst>
              <a:ext uri="{FF2B5EF4-FFF2-40B4-BE49-F238E27FC236}">
                <a16:creationId xmlns:a16="http://schemas.microsoft.com/office/drawing/2014/main" id="{31865E6B-98B1-35EF-7AE4-7470B3DB0A28}"/>
              </a:ext>
            </a:extLst>
          </p:cNvPr>
          <p:cNvSpPr txBox="1">
            <a:spLocks/>
          </p:cNvSpPr>
          <p:nvPr/>
        </p:nvSpPr>
        <p:spPr>
          <a:xfrm>
            <a:off x="2542827" y="5693826"/>
            <a:ext cx="3285040" cy="646331"/>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Use surveys and direct feedback to refine the training program, ensuring the solution remains effective and user‐friendly.</a:t>
            </a:r>
          </a:p>
        </p:txBody>
      </p:sp>
      <p:sp>
        <p:nvSpPr>
          <p:cNvPr id="12" name="TextBox 11">
            <a:extLst>
              <a:ext uri="{FF2B5EF4-FFF2-40B4-BE49-F238E27FC236}">
                <a16:creationId xmlns:a16="http://schemas.microsoft.com/office/drawing/2014/main" id="{F1A949C3-78C9-1A27-1D14-829D5E016ECB}"/>
              </a:ext>
            </a:extLst>
          </p:cNvPr>
          <p:cNvSpPr txBox="1">
            <a:spLocks/>
          </p:cNvSpPr>
          <p:nvPr/>
        </p:nvSpPr>
        <p:spPr>
          <a:xfrm>
            <a:off x="6365018" y="1900491"/>
            <a:ext cx="5441241" cy="669461"/>
          </a:xfrm>
          <a:prstGeom prst="rect">
            <a:avLst/>
          </a:prstGeom>
          <a:solidFill>
            <a:srgbClr val="2576B7"/>
          </a:solidFill>
          <a:ln/>
        </p:spPr>
        <p:txBody>
          <a:bodyPr wrap="square" rtlCol="0" anchor="ctr">
            <a:noAutofit/>
          </a:bodyPr>
          <a:lstStyle/>
          <a:p>
            <a:pPr algn="ctr" defTabSz="554437">
              <a:defRPr/>
            </a:pPr>
            <a:r>
              <a:rPr lang="en-US" sz="1400" b="1">
                <a:solidFill>
                  <a:srgbClr val="FFFFFF"/>
                </a:solidFill>
                <a:latin typeface="Montserrat" pitchFamily="2" charset="77"/>
                <a:ea typeface="+mn-lt"/>
                <a:cs typeface="+mn-lt"/>
              </a:rPr>
              <a:t>Best Practices for AI/ML</a:t>
            </a:r>
          </a:p>
        </p:txBody>
      </p:sp>
      <p:sp>
        <p:nvSpPr>
          <p:cNvPr id="13" name="Subtitle 2">
            <a:extLst>
              <a:ext uri="{FF2B5EF4-FFF2-40B4-BE49-F238E27FC236}">
                <a16:creationId xmlns:a16="http://schemas.microsoft.com/office/drawing/2014/main" id="{C3DD80D0-8BB8-7D0F-952E-AD84BA2B297A}"/>
              </a:ext>
            </a:extLst>
          </p:cNvPr>
          <p:cNvSpPr txBox="1">
            <a:spLocks/>
          </p:cNvSpPr>
          <p:nvPr/>
        </p:nvSpPr>
        <p:spPr>
          <a:xfrm>
            <a:off x="6365017" y="2569951"/>
            <a:ext cx="5441240" cy="3819263"/>
          </a:xfrm>
          <a:prstGeom prst="rect">
            <a:avLst/>
          </a:prstGeom>
          <a:solidFill>
            <a:srgbClr val="F2F2F2"/>
          </a:solidFill>
          <a:ln/>
        </p:spPr>
        <p:txBody>
          <a:bodyPr vert="horz" wrap="square" lIns="144000" tIns="72000" rIns="45714" bIns="22857"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fontAlgn="ctr">
              <a:buFontTx/>
            </a:pPr>
            <a:r>
              <a:rPr lang="en-US" sz="1400" b="1">
                <a:solidFill>
                  <a:srgbClr val="2576B7"/>
                </a:solidFill>
                <a:latin typeface="+mn-lt"/>
                <a:ea typeface="+mn-lt"/>
                <a:cs typeface="+mn-lt"/>
              </a:rPr>
              <a:t>Start With Business Context</a:t>
            </a:r>
          </a:p>
          <a:p>
            <a:pPr marL="361950" indent="-171450" algn="l" fontAlgn="ctr">
              <a:lnSpc>
                <a:spcPct val="100000"/>
              </a:lnSpc>
              <a:spcBef>
                <a:spcPts val="0"/>
              </a:spcBef>
              <a:buFont typeface="Arial" panose="020B0604020202020204" pitchFamily="34" charset="0"/>
              <a:buChar char="•"/>
            </a:pPr>
            <a:r>
              <a:rPr lang="en-US" sz="1200">
                <a:solidFill>
                  <a:srgbClr val="494949"/>
                </a:solidFill>
                <a:latin typeface="+mn-lt"/>
                <a:ea typeface="+mn-lt"/>
                <a:cs typeface="+mn-lt"/>
              </a:rPr>
              <a:t>Explain why the AI tool exists, which problems it solves, and how it supports broader organizational goals. This helps learners see purpose and value.</a:t>
            </a:r>
          </a:p>
          <a:p>
            <a:pPr algn="l" fontAlgn="ctr">
              <a:buFontTx/>
            </a:pPr>
            <a:r>
              <a:rPr lang="en-US" sz="1400" b="1">
                <a:solidFill>
                  <a:srgbClr val="2576B7"/>
                </a:solidFill>
                <a:latin typeface="+mn-lt"/>
                <a:ea typeface="+mn-lt"/>
                <a:cs typeface="+mn-lt"/>
              </a:rPr>
              <a:t>Vary Training Formats</a:t>
            </a:r>
          </a:p>
          <a:p>
            <a:pPr marL="361950" indent="-171450" algn="l" fontAlgn="ctr">
              <a:lnSpc>
                <a:spcPct val="100000"/>
              </a:lnSpc>
              <a:spcBef>
                <a:spcPts val="0"/>
              </a:spcBef>
              <a:buFont typeface="Arial" panose="020B0604020202020204" pitchFamily="34" charset="0"/>
              <a:buChar char="•"/>
            </a:pPr>
            <a:r>
              <a:rPr lang="en-US" sz="1200">
                <a:solidFill>
                  <a:srgbClr val="494949"/>
                </a:solidFill>
                <a:latin typeface="+mn-lt"/>
                <a:ea typeface="+mn-lt"/>
                <a:cs typeface="+mn-lt"/>
              </a:rPr>
              <a:t>Combine live demos, hands-on labs, videos, and written guides to accommodate different learning preferences.</a:t>
            </a:r>
          </a:p>
          <a:p>
            <a:pPr algn="l" fontAlgn="ctr">
              <a:buFontTx/>
            </a:pPr>
            <a:r>
              <a:rPr lang="en-US" sz="1400" b="1">
                <a:solidFill>
                  <a:srgbClr val="2576B7"/>
                </a:solidFill>
                <a:latin typeface="+mn-lt"/>
                <a:ea typeface="+mn-lt"/>
                <a:cs typeface="+mn-lt"/>
              </a:rPr>
              <a:t>Provide Realistic Practice</a:t>
            </a:r>
          </a:p>
          <a:p>
            <a:pPr marL="361950" indent="-171450" algn="l" fontAlgn="ctr">
              <a:lnSpc>
                <a:spcPct val="100000"/>
              </a:lnSpc>
              <a:spcBef>
                <a:spcPts val="0"/>
              </a:spcBef>
              <a:buFont typeface="Arial" panose="020B0604020202020204" pitchFamily="34" charset="0"/>
              <a:buChar char="•"/>
            </a:pPr>
            <a:r>
              <a:rPr lang="en-US" sz="1200">
                <a:solidFill>
                  <a:srgbClr val="494949"/>
                </a:solidFill>
                <a:latin typeface="+mn-lt"/>
                <a:ea typeface="+mn-lt"/>
                <a:cs typeface="+mn-lt"/>
              </a:rPr>
              <a:t>Use actual or simulated data and workflows so trainees can experience how the AI behaves in realistic scenarios.</a:t>
            </a:r>
          </a:p>
          <a:p>
            <a:pPr algn="l" fontAlgn="ctr">
              <a:buFontTx/>
            </a:pPr>
            <a:r>
              <a:rPr lang="en-US" sz="1400" b="1">
                <a:solidFill>
                  <a:srgbClr val="2576B7"/>
                </a:solidFill>
                <a:latin typeface="+mn-lt"/>
                <a:ea typeface="+mn-lt"/>
                <a:cs typeface="+mn-lt"/>
              </a:rPr>
              <a:t>Offer Gradual Skill Development</a:t>
            </a:r>
          </a:p>
          <a:p>
            <a:pPr marL="361950" indent="-171450" algn="l" fontAlgn="ctr">
              <a:lnSpc>
                <a:spcPct val="100000"/>
              </a:lnSpc>
              <a:spcBef>
                <a:spcPts val="0"/>
              </a:spcBef>
              <a:buFont typeface="Arial" panose="020B0604020202020204" pitchFamily="34" charset="0"/>
              <a:buChar char="•"/>
            </a:pPr>
            <a:r>
              <a:rPr lang="en-US" sz="1200">
                <a:solidFill>
                  <a:srgbClr val="494949"/>
                </a:solidFill>
                <a:latin typeface="+mn-lt"/>
                <a:ea typeface="+mn-lt"/>
                <a:cs typeface="+mn-lt"/>
              </a:rPr>
              <a:t>Begin with basic functionalities and key benefits, then layer on advanced features or troubleshooting techniques.</a:t>
            </a:r>
          </a:p>
          <a:p>
            <a:pPr algn="l" fontAlgn="ctr">
              <a:buFontTx/>
            </a:pPr>
            <a:r>
              <a:rPr lang="en-US" sz="1400" b="1">
                <a:solidFill>
                  <a:srgbClr val="2576B7"/>
                </a:solidFill>
                <a:latin typeface="+mn-lt"/>
                <a:ea typeface="+mn-lt"/>
                <a:cs typeface="+mn-lt"/>
              </a:rPr>
              <a:t>Track &amp; Validate Understanding</a:t>
            </a:r>
          </a:p>
          <a:p>
            <a:pPr marL="361950" indent="-171450" algn="l" fontAlgn="ctr">
              <a:lnSpc>
                <a:spcPct val="100000"/>
              </a:lnSpc>
              <a:spcBef>
                <a:spcPts val="0"/>
              </a:spcBef>
              <a:buFont typeface="Arial" panose="020B0604020202020204" pitchFamily="34" charset="0"/>
              <a:buChar char="•"/>
            </a:pPr>
            <a:r>
              <a:rPr lang="en-US" sz="1200">
                <a:solidFill>
                  <a:srgbClr val="494949"/>
                </a:solidFill>
                <a:latin typeface="+mn-lt"/>
                <a:ea typeface="+mn-lt"/>
                <a:cs typeface="+mn-lt"/>
              </a:rPr>
              <a:t>Short quizzes, scenario walkthroughs, or role-playing help confirm trainees can effectively apply their new skills in real situations.</a:t>
            </a:r>
            <a:endParaRPr lang="en-US" sz="1100">
              <a:solidFill>
                <a:srgbClr val="494949"/>
              </a:solidFill>
              <a:latin typeface="+mn-lt"/>
              <a:ea typeface="+mn-lt"/>
              <a:cs typeface="+mn-lt"/>
            </a:endParaRPr>
          </a:p>
        </p:txBody>
      </p:sp>
      <p:sp>
        <p:nvSpPr>
          <p:cNvPr id="10" name="Oval 9">
            <a:extLst>
              <a:ext uri="{FF2B5EF4-FFF2-40B4-BE49-F238E27FC236}">
                <a16:creationId xmlns:a16="http://schemas.microsoft.com/office/drawing/2014/main" id="{4677A8BF-9A93-3BFB-D959-DBA326D69C96}"/>
              </a:ext>
              <a:ext uri="{C183D7F6-B498-43B3-948B-1728B52AA6E4}">
                <adec:decorative xmlns:adec="http://schemas.microsoft.com/office/drawing/2017/decorative" val="1"/>
              </a:ext>
            </a:extLst>
          </p:cNvPr>
          <p:cNvSpPr>
            <a:spLocks/>
          </p:cNvSpPr>
          <p:nvPr/>
        </p:nvSpPr>
        <p:spPr>
          <a:xfrm>
            <a:off x="10455322" y="1563957"/>
            <a:ext cx="1226060" cy="1226060"/>
          </a:xfrm>
          <a:prstGeom prst="ellipse">
            <a:avLst/>
          </a:prstGeom>
          <a:solidFill>
            <a:schemeClr val="bg2"/>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1" name="Freeform 6">
            <a:extLst>
              <a:ext uri="{FF2B5EF4-FFF2-40B4-BE49-F238E27FC236}">
                <a16:creationId xmlns:a16="http://schemas.microsoft.com/office/drawing/2014/main" id="{A15A7C05-D9A0-F644-17B7-85BE16C31300}"/>
              </a:ext>
              <a:ext uri="{C183D7F6-B498-43B3-948B-1728B52AA6E4}">
                <adec:decorative xmlns:adec="http://schemas.microsoft.com/office/drawing/2017/decorative" val="1"/>
              </a:ext>
            </a:extLst>
          </p:cNvPr>
          <p:cNvSpPr>
            <a:spLocks noChangeAspect="1"/>
          </p:cNvSpPr>
          <p:nvPr/>
        </p:nvSpPr>
        <p:spPr bwMode="auto">
          <a:xfrm>
            <a:off x="10695159" y="1929343"/>
            <a:ext cx="741569" cy="495289"/>
          </a:xfrm>
          <a:custGeom>
            <a:avLst/>
            <a:gdLst>
              <a:gd name="connsiteX0" fmla="*/ 1048678 w 1145117"/>
              <a:gd name="connsiteY0" fmla="*/ 645265 h 764815"/>
              <a:gd name="connsiteX1" fmla="*/ 1064235 w 1145117"/>
              <a:gd name="connsiteY1" fmla="*/ 651889 h 764815"/>
              <a:gd name="connsiteX2" fmla="*/ 1063878 w 1145117"/>
              <a:gd name="connsiteY2" fmla="*/ 683400 h 764815"/>
              <a:gd name="connsiteX3" fmla="*/ 1048187 w 1145117"/>
              <a:gd name="connsiteY3" fmla="*/ 690204 h 764815"/>
              <a:gd name="connsiteX4" fmla="*/ 1032496 w 1145117"/>
              <a:gd name="connsiteY4" fmla="*/ 683758 h 764815"/>
              <a:gd name="connsiteX5" fmla="*/ 1032496 w 1145117"/>
              <a:gd name="connsiteY5" fmla="*/ 652247 h 764815"/>
              <a:gd name="connsiteX6" fmla="*/ 1032853 w 1145117"/>
              <a:gd name="connsiteY6" fmla="*/ 651531 h 764815"/>
              <a:gd name="connsiteX7" fmla="*/ 1048678 w 1145117"/>
              <a:gd name="connsiteY7" fmla="*/ 645265 h 764815"/>
              <a:gd name="connsiteX8" fmla="*/ 572411 w 1145117"/>
              <a:gd name="connsiteY8" fmla="*/ 533500 h 764815"/>
              <a:gd name="connsiteX9" fmla="*/ 541110 w 1145117"/>
              <a:gd name="connsiteY9" fmla="*/ 564798 h 764815"/>
              <a:gd name="connsiteX10" fmla="*/ 572411 w 1145117"/>
              <a:gd name="connsiteY10" fmla="*/ 596096 h 764815"/>
              <a:gd name="connsiteX11" fmla="*/ 603711 w 1145117"/>
              <a:gd name="connsiteY11" fmla="*/ 564798 h 764815"/>
              <a:gd name="connsiteX12" fmla="*/ 572411 w 1145117"/>
              <a:gd name="connsiteY12" fmla="*/ 533500 h 764815"/>
              <a:gd name="connsiteX13" fmla="*/ 274872 w 1145117"/>
              <a:gd name="connsiteY13" fmla="*/ 259016 h 764815"/>
              <a:gd name="connsiteX14" fmla="*/ 44613 w 1145117"/>
              <a:gd name="connsiteY14" fmla="*/ 489611 h 764815"/>
              <a:gd name="connsiteX15" fmla="*/ 82390 w 1145117"/>
              <a:gd name="connsiteY15" fmla="*/ 616241 h 764815"/>
              <a:gd name="connsiteX16" fmla="*/ 212630 w 1145117"/>
              <a:gd name="connsiteY16" fmla="*/ 486014 h 764815"/>
              <a:gd name="connsiteX17" fmla="*/ 228461 w 1145117"/>
              <a:gd name="connsiteY17" fmla="*/ 479539 h 764815"/>
              <a:gd name="connsiteX18" fmla="*/ 244291 w 1145117"/>
              <a:gd name="connsiteY18" fmla="*/ 486014 h 764815"/>
              <a:gd name="connsiteX19" fmla="*/ 290343 w 1145117"/>
              <a:gd name="connsiteY19" fmla="*/ 532061 h 764815"/>
              <a:gd name="connsiteX20" fmla="*/ 342151 w 1145117"/>
              <a:gd name="connsiteY20" fmla="*/ 480618 h 764815"/>
              <a:gd name="connsiteX21" fmla="*/ 325242 w 1145117"/>
              <a:gd name="connsiteY21" fmla="*/ 459033 h 764815"/>
              <a:gd name="connsiteX22" fmla="*/ 347908 w 1145117"/>
              <a:gd name="connsiteY22" fmla="*/ 436729 h 764815"/>
              <a:gd name="connsiteX23" fmla="*/ 395039 w 1145117"/>
              <a:gd name="connsiteY23" fmla="*/ 436729 h 764815"/>
              <a:gd name="connsiteX24" fmla="*/ 417345 w 1145117"/>
              <a:gd name="connsiteY24" fmla="*/ 459033 h 764815"/>
              <a:gd name="connsiteX25" fmla="*/ 417345 w 1145117"/>
              <a:gd name="connsiteY25" fmla="*/ 506519 h 764815"/>
              <a:gd name="connsiteX26" fmla="*/ 395039 w 1145117"/>
              <a:gd name="connsiteY26" fmla="*/ 528823 h 764815"/>
              <a:gd name="connsiteX27" fmla="*/ 373452 w 1145117"/>
              <a:gd name="connsiteY27" fmla="*/ 512275 h 764815"/>
              <a:gd name="connsiteX28" fmla="*/ 306173 w 1145117"/>
              <a:gd name="connsiteY28" fmla="*/ 579547 h 764815"/>
              <a:gd name="connsiteX29" fmla="*/ 274513 w 1145117"/>
              <a:gd name="connsiteY29" fmla="*/ 579547 h 764815"/>
              <a:gd name="connsiteX30" fmla="*/ 228461 w 1145117"/>
              <a:gd name="connsiteY30" fmla="*/ 533500 h 764815"/>
              <a:gd name="connsiteX31" fmla="*/ 110813 w 1145117"/>
              <a:gd name="connsiteY31" fmla="*/ 651136 h 764815"/>
              <a:gd name="connsiteX32" fmla="*/ 274872 w 1145117"/>
              <a:gd name="connsiteY32" fmla="*/ 719847 h 764815"/>
              <a:gd name="connsiteX33" fmla="*/ 505491 w 1145117"/>
              <a:gd name="connsiteY33" fmla="*/ 489611 h 764815"/>
              <a:gd name="connsiteX34" fmla="*/ 274872 w 1145117"/>
              <a:gd name="connsiteY34" fmla="*/ 259016 h 764815"/>
              <a:gd name="connsiteX35" fmla="*/ 526872 w 1145117"/>
              <a:gd name="connsiteY35" fmla="*/ 153987 h 764815"/>
              <a:gd name="connsiteX36" fmla="*/ 542519 w 1145117"/>
              <a:gd name="connsiteY36" fmla="*/ 160388 h 764815"/>
              <a:gd name="connsiteX37" fmla="*/ 548920 w 1145117"/>
              <a:gd name="connsiteY37" fmla="*/ 176034 h 764815"/>
              <a:gd name="connsiteX38" fmla="*/ 542519 w 1145117"/>
              <a:gd name="connsiteY38" fmla="*/ 191681 h 764815"/>
              <a:gd name="connsiteX39" fmla="*/ 526872 w 1145117"/>
              <a:gd name="connsiteY39" fmla="*/ 198081 h 764815"/>
              <a:gd name="connsiteX40" fmla="*/ 511226 w 1145117"/>
              <a:gd name="connsiteY40" fmla="*/ 191681 h 764815"/>
              <a:gd name="connsiteX41" fmla="*/ 504825 w 1145117"/>
              <a:gd name="connsiteY41" fmla="*/ 176034 h 764815"/>
              <a:gd name="connsiteX42" fmla="*/ 511226 w 1145117"/>
              <a:gd name="connsiteY42" fmla="*/ 160388 h 764815"/>
              <a:gd name="connsiteX43" fmla="*/ 526872 w 1145117"/>
              <a:gd name="connsiteY43" fmla="*/ 153987 h 764815"/>
              <a:gd name="connsiteX44" fmla="*/ 572770 w 1145117"/>
              <a:gd name="connsiteY44" fmla="*/ 44608 h 764815"/>
              <a:gd name="connsiteX45" fmla="*/ 534274 w 1145117"/>
              <a:gd name="connsiteY45" fmla="*/ 83461 h 764815"/>
              <a:gd name="connsiteX46" fmla="*/ 511968 w 1145117"/>
              <a:gd name="connsiteY46" fmla="*/ 105765 h 764815"/>
              <a:gd name="connsiteX47" fmla="*/ 304734 w 1145117"/>
              <a:gd name="connsiteY47" fmla="*/ 105765 h 764815"/>
              <a:gd name="connsiteX48" fmla="*/ 215509 w 1145117"/>
              <a:gd name="connsiteY48" fmla="*/ 154690 h 764815"/>
              <a:gd name="connsiteX49" fmla="*/ 161901 w 1145117"/>
              <a:gd name="connsiteY49" fmla="*/ 238510 h 764815"/>
              <a:gd name="connsiteX50" fmla="*/ 274872 w 1145117"/>
              <a:gd name="connsiteY50" fmla="*/ 214407 h 764815"/>
              <a:gd name="connsiteX51" fmla="*/ 505491 w 1145117"/>
              <a:gd name="connsiteY51" fmla="*/ 339238 h 764815"/>
              <a:gd name="connsiteX52" fmla="*/ 505491 w 1145117"/>
              <a:gd name="connsiteY52" fmla="*/ 252540 h 764815"/>
              <a:gd name="connsiteX53" fmla="*/ 527798 w 1145117"/>
              <a:gd name="connsiteY53" fmla="*/ 230236 h 764815"/>
              <a:gd name="connsiteX54" fmla="*/ 550104 w 1145117"/>
              <a:gd name="connsiteY54" fmla="*/ 252540 h 764815"/>
              <a:gd name="connsiteX55" fmla="*/ 550104 w 1145117"/>
              <a:gd name="connsiteY55" fmla="*/ 489611 h 764815"/>
              <a:gd name="connsiteX56" fmla="*/ 550104 w 1145117"/>
              <a:gd name="connsiteY56" fmla="*/ 492130 h 764815"/>
              <a:gd name="connsiteX57" fmla="*/ 572411 w 1145117"/>
              <a:gd name="connsiteY57" fmla="*/ 488892 h 764815"/>
              <a:gd name="connsiteX58" fmla="*/ 595077 w 1145117"/>
              <a:gd name="connsiteY58" fmla="*/ 492130 h 764815"/>
              <a:gd name="connsiteX59" fmla="*/ 595077 w 1145117"/>
              <a:gd name="connsiteY59" fmla="*/ 489611 h 764815"/>
              <a:gd name="connsiteX60" fmla="*/ 595077 w 1145117"/>
              <a:gd name="connsiteY60" fmla="*/ 176634 h 764815"/>
              <a:gd name="connsiteX61" fmla="*/ 617023 w 1145117"/>
              <a:gd name="connsiteY61" fmla="*/ 154330 h 764815"/>
              <a:gd name="connsiteX62" fmla="*/ 639689 w 1145117"/>
              <a:gd name="connsiteY62" fmla="*/ 176634 h 764815"/>
              <a:gd name="connsiteX63" fmla="*/ 639689 w 1145117"/>
              <a:gd name="connsiteY63" fmla="*/ 338879 h 764815"/>
              <a:gd name="connsiteX64" fmla="*/ 675308 w 1145117"/>
              <a:gd name="connsiteY64" fmla="*/ 294990 h 764815"/>
              <a:gd name="connsiteX65" fmla="*/ 982920 w 1145117"/>
              <a:gd name="connsiteY65" fmla="*/ 238510 h 764815"/>
              <a:gd name="connsiteX66" fmla="*/ 929313 w 1145117"/>
              <a:gd name="connsiteY66" fmla="*/ 154690 h 764815"/>
              <a:gd name="connsiteX67" fmla="*/ 840087 w 1145117"/>
              <a:gd name="connsiteY67" fmla="*/ 105765 h 764815"/>
              <a:gd name="connsiteX68" fmla="*/ 633573 w 1145117"/>
              <a:gd name="connsiteY68" fmla="*/ 105765 h 764815"/>
              <a:gd name="connsiteX69" fmla="*/ 611267 w 1145117"/>
              <a:gd name="connsiteY69" fmla="*/ 83461 h 764815"/>
              <a:gd name="connsiteX70" fmla="*/ 572770 w 1145117"/>
              <a:gd name="connsiteY70" fmla="*/ 44608 h 764815"/>
              <a:gd name="connsiteX71" fmla="*/ 572770 w 1145117"/>
              <a:gd name="connsiteY71" fmla="*/ 0 h 764815"/>
              <a:gd name="connsiteX72" fmla="*/ 653001 w 1145117"/>
              <a:gd name="connsiteY72" fmla="*/ 61156 h 764815"/>
              <a:gd name="connsiteX73" fmla="*/ 840087 w 1145117"/>
              <a:gd name="connsiteY73" fmla="*/ 61156 h 764815"/>
              <a:gd name="connsiteX74" fmla="*/ 967090 w 1145117"/>
              <a:gd name="connsiteY74" fmla="*/ 130587 h 764815"/>
              <a:gd name="connsiteX75" fmla="*/ 1099129 w 1145117"/>
              <a:gd name="connsiteY75" fmla="*/ 337440 h 764815"/>
              <a:gd name="connsiteX76" fmla="*/ 1102367 w 1145117"/>
              <a:gd name="connsiteY76" fmla="*/ 342476 h 764815"/>
              <a:gd name="connsiteX77" fmla="*/ 1105965 w 1145117"/>
              <a:gd name="connsiteY77" fmla="*/ 347513 h 764815"/>
              <a:gd name="connsiteX78" fmla="*/ 1107044 w 1145117"/>
              <a:gd name="connsiteY78" fmla="*/ 350031 h 764815"/>
              <a:gd name="connsiteX79" fmla="*/ 1142302 w 1145117"/>
              <a:gd name="connsiteY79" fmla="*/ 450040 h 764815"/>
              <a:gd name="connsiteX80" fmla="*/ 1113520 w 1145117"/>
              <a:gd name="connsiteY80" fmla="*/ 617680 h 764815"/>
              <a:gd name="connsiteX81" fmla="*/ 1083299 w 1145117"/>
              <a:gd name="connsiteY81" fmla="*/ 627033 h 764815"/>
              <a:gd name="connsiteX82" fmla="*/ 1073944 w 1145117"/>
              <a:gd name="connsiteY82" fmla="*/ 596815 h 764815"/>
              <a:gd name="connsiteX83" fmla="*/ 1067108 w 1145117"/>
              <a:gd name="connsiteY83" fmla="*/ 369817 h 764815"/>
              <a:gd name="connsiteX84" fmla="*/ 1062071 w 1145117"/>
              <a:gd name="connsiteY84" fmla="*/ 361902 h 764815"/>
              <a:gd name="connsiteX85" fmla="*/ 1032929 w 1145117"/>
              <a:gd name="connsiteY85" fmla="*/ 326647 h 764815"/>
              <a:gd name="connsiteX86" fmla="*/ 707328 w 1145117"/>
              <a:gd name="connsiteY86" fmla="*/ 326647 h 764815"/>
              <a:gd name="connsiteX87" fmla="*/ 675308 w 1145117"/>
              <a:gd name="connsiteY87" fmla="*/ 613003 h 764815"/>
              <a:gd name="connsiteX88" fmla="*/ 802670 w 1145117"/>
              <a:gd name="connsiteY88" fmla="*/ 486014 h 764815"/>
              <a:gd name="connsiteX89" fmla="*/ 833971 w 1145117"/>
              <a:gd name="connsiteY89" fmla="*/ 486014 h 764815"/>
              <a:gd name="connsiteX90" fmla="*/ 880023 w 1145117"/>
              <a:gd name="connsiteY90" fmla="*/ 532061 h 764815"/>
              <a:gd name="connsiteX91" fmla="*/ 931471 w 1145117"/>
              <a:gd name="connsiteY91" fmla="*/ 480618 h 764815"/>
              <a:gd name="connsiteX92" fmla="*/ 915281 w 1145117"/>
              <a:gd name="connsiteY92" fmla="*/ 459033 h 764815"/>
              <a:gd name="connsiteX93" fmla="*/ 937588 w 1145117"/>
              <a:gd name="connsiteY93" fmla="*/ 436729 h 764815"/>
              <a:gd name="connsiteX94" fmla="*/ 984719 w 1145117"/>
              <a:gd name="connsiteY94" fmla="*/ 436729 h 764815"/>
              <a:gd name="connsiteX95" fmla="*/ 1007385 w 1145117"/>
              <a:gd name="connsiteY95" fmla="*/ 459033 h 764815"/>
              <a:gd name="connsiteX96" fmla="*/ 1007385 w 1145117"/>
              <a:gd name="connsiteY96" fmla="*/ 506519 h 764815"/>
              <a:gd name="connsiteX97" fmla="*/ 984719 w 1145117"/>
              <a:gd name="connsiteY97" fmla="*/ 528823 h 764815"/>
              <a:gd name="connsiteX98" fmla="*/ 963132 w 1145117"/>
              <a:gd name="connsiteY98" fmla="*/ 512275 h 764815"/>
              <a:gd name="connsiteX99" fmla="*/ 895853 w 1145117"/>
              <a:gd name="connsiteY99" fmla="*/ 579547 h 764815"/>
              <a:gd name="connsiteX100" fmla="*/ 880023 w 1145117"/>
              <a:gd name="connsiteY100" fmla="*/ 586382 h 764815"/>
              <a:gd name="connsiteX101" fmla="*/ 864552 w 1145117"/>
              <a:gd name="connsiteY101" fmla="*/ 579547 h 764815"/>
              <a:gd name="connsiteX102" fmla="*/ 818140 w 1145117"/>
              <a:gd name="connsiteY102" fmla="*/ 533500 h 764815"/>
              <a:gd name="connsiteX103" fmla="*/ 703371 w 1145117"/>
              <a:gd name="connsiteY103" fmla="*/ 648618 h 764815"/>
              <a:gd name="connsiteX104" fmla="*/ 707328 w 1145117"/>
              <a:gd name="connsiteY104" fmla="*/ 652216 h 764815"/>
              <a:gd name="connsiteX105" fmla="*/ 971407 w 1145117"/>
              <a:gd name="connsiteY105" fmla="*/ 696464 h 764815"/>
              <a:gd name="connsiteX106" fmla="*/ 1001628 w 1145117"/>
              <a:gd name="connsiteY106" fmla="*/ 706537 h 764815"/>
              <a:gd name="connsiteX107" fmla="*/ 991555 w 1145117"/>
              <a:gd name="connsiteY107" fmla="*/ 736396 h 764815"/>
              <a:gd name="connsiteX108" fmla="*/ 869949 w 1145117"/>
              <a:gd name="connsiteY108" fmla="*/ 764815 h 764815"/>
              <a:gd name="connsiteX109" fmla="*/ 675308 w 1145117"/>
              <a:gd name="connsiteY109" fmla="*/ 684233 h 764815"/>
              <a:gd name="connsiteX110" fmla="*/ 626737 w 1145117"/>
              <a:gd name="connsiteY110" fmla="*/ 618040 h 764815"/>
              <a:gd name="connsiteX111" fmla="*/ 572411 w 1145117"/>
              <a:gd name="connsiteY111" fmla="*/ 640704 h 764815"/>
              <a:gd name="connsiteX112" fmla="*/ 518444 w 1145117"/>
              <a:gd name="connsiteY112" fmla="*/ 618040 h 764815"/>
              <a:gd name="connsiteX113" fmla="*/ 274872 w 1145117"/>
              <a:gd name="connsiteY113" fmla="*/ 764456 h 764815"/>
              <a:gd name="connsiteX114" fmla="*/ 0 w 1145117"/>
              <a:gd name="connsiteY114" fmla="*/ 489611 h 764815"/>
              <a:gd name="connsiteX115" fmla="*/ 37417 w 1145117"/>
              <a:gd name="connsiteY115" fmla="*/ 350750 h 764815"/>
              <a:gd name="connsiteX116" fmla="*/ 38857 w 1145117"/>
              <a:gd name="connsiteY116" fmla="*/ 347513 h 764815"/>
              <a:gd name="connsiteX117" fmla="*/ 178091 w 1145117"/>
              <a:gd name="connsiteY117" fmla="*/ 130587 h 764815"/>
              <a:gd name="connsiteX118" fmla="*/ 304734 w 1145117"/>
              <a:gd name="connsiteY118" fmla="*/ 61156 h 764815"/>
              <a:gd name="connsiteX119" fmla="*/ 492539 w 1145117"/>
              <a:gd name="connsiteY119" fmla="*/ 61156 h 764815"/>
              <a:gd name="connsiteX120" fmla="*/ 572770 w 1145117"/>
              <a:gd name="connsiteY120" fmla="*/ 0 h 76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145117" h="764815">
                <a:moveTo>
                  <a:pt x="1048678" y="645265"/>
                </a:moveTo>
                <a:cubicBezTo>
                  <a:pt x="1054339" y="645354"/>
                  <a:pt x="1059955" y="647592"/>
                  <a:pt x="1064235" y="651889"/>
                </a:cubicBezTo>
                <a:cubicBezTo>
                  <a:pt x="1072794" y="660483"/>
                  <a:pt x="1072794" y="674806"/>
                  <a:pt x="1063878" y="683400"/>
                </a:cubicBezTo>
                <a:cubicBezTo>
                  <a:pt x="1059599" y="687697"/>
                  <a:pt x="1053893" y="690204"/>
                  <a:pt x="1048187" y="690204"/>
                </a:cubicBezTo>
                <a:cubicBezTo>
                  <a:pt x="1042481" y="690204"/>
                  <a:pt x="1036775" y="688055"/>
                  <a:pt x="1032496" y="683758"/>
                </a:cubicBezTo>
                <a:cubicBezTo>
                  <a:pt x="1023937" y="675165"/>
                  <a:pt x="1023937" y="661199"/>
                  <a:pt x="1032496" y="652247"/>
                </a:cubicBezTo>
                <a:lnTo>
                  <a:pt x="1032853" y="651531"/>
                </a:lnTo>
                <a:cubicBezTo>
                  <a:pt x="1037311" y="647234"/>
                  <a:pt x="1043016" y="645175"/>
                  <a:pt x="1048678" y="645265"/>
                </a:cubicBezTo>
                <a:close/>
                <a:moveTo>
                  <a:pt x="572411" y="533500"/>
                </a:moveTo>
                <a:cubicBezTo>
                  <a:pt x="555141" y="533500"/>
                  <a:pt x="541110" y="547530"/>
                  <a:pt x="541110" y="564798"/>
                </a:cubicBezTo>
                <a:cubicBezTo>
                  <a:pt x="541110" y="582066"/>
                  <a:pt x="555141" y="596096"/>
                  <a:pt x="572411" y="596096"/>
                </a:cubicBezTo>
                <a:cubicBezTo>
                  <a:pt x="589680" y="596096"/>
                  <a:pt x="603711" y="582066"/>
                  <a:pt x="603711" y="564798"/>
                </a:cubicBezTo>
                <a:cubicBezTo>
                  <a:pt x="603711" y="547530"/>
                  <a:pt x="589680" y="533500"/>
                  <a:pt x="572411" y="533500"/>
                </a:cubicBezTo>
                <a:close/>
                <a:moveTo>
                  <a:pt x="274872" y="259016"/>
                </a:moveTo>
                <a:cubicBezTo>
                  <a:pt x="147870" y="259016"/>
                  <a:pt x="44613" y="362622"/>
                  <a:pt x="44613" y="489611"/>
                </a:cubicBezTo>
                <a:cubicBezTo>
                  <a:pt x="44613" y="536018"/>
                  <a:pt x="58644" y="579907"/>
                  <a:pt x="82390" y="616241"/>
                </a:cubicBezTo>
                <a:lnTo>
                  <a:pt x="212630" y="486014"/>
                </a:lnTo>
                <a:cubicBezTo>
                  <a:pt x="216948" y="481697"/>
                  <a:pt x="222704" y="479539"/>
                  <a:pt x="228461" y="479539"/>
                </a:cubicBezTo>
                <a:cubicBezTo>
                  <a:pt x="234577" y="479539"/>
                  <a:pt x="239974" y="481697"/>
                  <a:pt x="244291" y="486014"/>
                </a:cubicBezTo>
                <a:lnTo>
                  <a:pt x="290343" y="532061"/>
                </a:lnTo>
                <a:lnTo>
                  <a:pt x="342151" y="480618"/>
                </a:lnTo>
                <a:cubicBezTo>
                  <a:pt x="332437" y="478100"/>
                  <a:pt x="325242" y="469466"/>
                  <a:pt x="325242" y="459033"/>
                </a:cubicBezTo>
                <a:cubicBezTo>
                  <a:pt x="325242" y="446802"/>
                  <a:pt x="335315" y="436729"/>
                  <a:pt x="347908" y="436729"/>
                </a:cubicBezTo>
                <a:lnTo>
                  <a:pt x="395039" y="436729"/>
                </a:lnTo>
                <a:cubicBezTo>
                  <a:pt x="407631" y="436729"/>
                  <a:pt x="417345" y="446802"/>
                  <a:pt x="417345" y="459033"/>
                </a:cubicBezTo>
                <a:lnTo>
                  <a:pt x="417345" y="506519"/>
                </a:lnTo>
                <a:cubicBezTo>
                  <a:pt x="417345" y="518751"/>
                  <a:pt x="407631" y="528823"/>
                  <a:pt x="395039" y="528823"/>
                </a:cubicBezTo>
                <a:cubicBezTo>
                  <a:pt x="384965" y="528823"/>
                  <a:pt x="375971" y="521629"/>
                  <a:pt x="373452" y="512275"/>
                </a:cubicBezTo>
                <a:lnTo>
                  <a:pt x="306173" y="579547"/>
                </a:lnTo>
                <a:cubicBezTo>
                  <a:pt x="297538" y="588181"/>
                  <a:pt x="283147" y="588181"/>
                  <a:pt x="274513" y="579547"/>
                </a:cubicBezTo>
                <a:lnTo>
                  <a:pt x="228461" y="533500"/>
                </a:lnTo>
                <a:lnTo>
                  <a:pt x="110813" y="651136"/>
                </a:lnTo>
                <a:cubicBezTo>
                  <a:pt x="152547" y="693586"/>
                  <a:pt x="210831" y="719847"/>
                  <a:pt x="274872" y="719847"/>
                </a:cubicBezTo>
                <a:cubicBezTo>
                  <a:pt x="402235" y="719847"/>
                  <a:pt x="505491" y="616601"/>
                  <a:pt x="505491" y="489611"/>
                </a:cubicBezTo>
                <a:cubicBezTo>
                  <a:pt x="505491" y="362622"/>
                  <a:pt x="402235" y="259016"/>
                  <a:pt x="274872" y="259016"/>
                </a:cubicBezTo>
                <a:close/>
                <a:moveTo>
                  <a:pt x="526872" y="153987"/>
                </a:moveTo>
                <a:cubicBezTo>
                  <a:pt x="532562" y="153987"/>
                  <a:pt x="538252" y="156476"/>
                  <a:pt x="542519" y="160388"/>
                </a:cubicBezTo>
                <a:cubicBezTo>
                  <a:pt x="546430" y="164299"/>
                  <a:pt x="548920" y="170345"/>
                  <a:pt x="548920" y="176034"/>
                </a:cubicBezTo>
                <a:cubicBezTo>
                  <a:pt x="548920" y="181724"/>
                  <a:pt x="546430" y="187769"/>
                  <a:pt x="542519" y="191681"/>
                </a:cubicBezTo>
                <a:cubicBezTo>
                  <a:pt x="538252" y="195948"/>
                  <a:pt x="532562" y="198081"/>
                  <a:pt x="526872" y="198081"/>
                </a:cubicBezTo>
                <a:cubicBezTo>
                  <a:pt x="521183" y="198081"/>
                  <a:pt x="515493" y="195948"/>
                  <a:pt x="511226" y="191681"/>
                </a:cubicBezTo>
                <a:cubicBezTo>
                  <a:pt x="506959" y="187769"/>
                  <a:pt x="504825" y="181724"/>
                  <a:pt x="504825" y="176034"/>
                </a:cubicBezTo>
                <a:cubicBezTo>
                  <a:pt x="504825" y="170345"/>
                  <a:pt x="506959" y="164299"/>
                  <a:pt x="511226" y="160388"/>
                </a:cubicBezTo>
                <a:cubicBezTo>
                  <a:pt x="515493" y="156476"/>
                  <a:pt x="521183" y="153987"/>
                  <a:pt x="526872" y="153987"/>
                </a:cubicBezTo>
                <a:close/>
                <a:moveTo>
                  <a:pt x="572770" y="44608"/>
                </a:moveTo>
                <a:cubicBezTo>
                  <a:pt x="551543" y="44608"/>
                  <a:pt x="534274" y="61876"/>
                  <a:pt x="534274" y="83461"/>
                </a:cubicBezTo>
                <a:cubicBezTo>
                  <a:pt x="534274" y="95692"/>
                  <a:pt x="524200" y="105765"/>
                  <a:pt x="511968" y="105765"/>
                </a:cubicBezTo>
                <a:lnTo>
                  <a:pt x="304734" y="105765"/>
                </a:lnTo>
                <a:cubicBezTo>
                  <a:pt x="268396" y="105765"/>
                  <a:pt x="235297" y="124112"/>
                  <a:pt x="215509" y="154690"/>
                </a:cubicBezTo>
                <a:lnTo>
                  <a:pt x="161901" y="238510"/>
                </a:lnTo>
                <a:cubicBezTo>
                  <a:pt x="196440" y="223041"/>
                  <a:pt x="234577" y="214407"/>
                  <a:pt x="274872" y="214407"/>
                </a:cubicBezTo>
                <a:cubicBezTo>
                  <a:pt x="371293" y="214407"/>
                  <a:pt x="456202" y="264412"/>
                  <a:pt x="505491" y="339238"/>
                </a:cubicBezTo>
                <a:lnTo>
                  <a:pt x="505491" y="252540"/>
                </a:lnTo>
                <a:cubicBezTo>
                  <a:pt x="505491" y="240309"/>
                  <a:pt x="515206" y="230236"/>
                  <a:pt x="527798" y="230236"/>
                </a:cubicBezTo>
                <a:cubicBezTo>
                  <a:pt x="540030" y="230236"/>
                  <a:pt x="550104" y="240309"/>
                  <a:pt x="550104" y="252540"/>
                </a:cubicBezTo>
                <a:lnTo>
                  <a:pt x="550104" y="489611"/>
                </a:lnTo>
                <a:cubicBezTo>
                  <a:pt x="550104" y="490331"/>
                  <a:pt x="550104" y="491050"/>
                  <a:pt x="550104" y="492130"/>
                </a:cubicBezTo>
                <a:cubicBezTo>
                  <a:pt x="556940" y="489971"/>
                  <a:pt x="564855" y="488892"/>
                  <a:pt x="572411" y="488892"/>
                </a:cubicBezTo>
                <a:cubicBezTo>
                  <a:pt x="580326" y="488892"/>
                  <a:pt x="587881" y="489971"/>
                  <a:pt x="595077" y="492130"/>
                </a:cubicBezTo>
                <a:cubicBezTo>
                  <a:pt x="595077" y="491050"/>
                  <a:pt x="595077" y="490331"/>
                  <a:pt x="595077" y="489611"/>
                </a:cubicBezTo>
                <a:lnTo>
                  <a:pt x="595077" y="176634"/>
                </a:lnTo>
                <a:cubicBezTo>
                  <a:pt x="595077" y="164403"/>
                  <a:pt x="604791" y="154330"/>
                  <a:pt x="617023" y="154330"/>
                </a:cubicBezTo>
                <a:cubicBezTo>
                  <a:pt x="629616" y="154330"/>
                  <a:pt x="639689" y="164403"/>
                  <a:pt x="639689" y="176634"/>
                </a:cubicBezTo>
                <a:lnTo>
                  <a:pt x="639689" y="338879"/>
                </a:lnTo>
                <a:cubicBezTo>
                  <a:pt x="649763" y="323410"/>
                  <a:pt x="661636" y="308660"/>
                  <a:pt x="675308" y="294990"/>
                </a:cubicBezTo>
                <a:cubicBezTo>
                  <a:pt x="758417" y="211889"/>
                  <a:pt x="881822" y="193182"/>
                  <a:pt x="982920" y="238510"/>
                </a:cubicBezTo>
                <a:lnTo>
                  <a:pt x="929313" y="154690"/>
                </a:lnTo>
                <a:cubicBezTo>
                  <a:pt x="909884" y="124112"/>
                  <a:pt x="876425" y="105765"/>
                  <a:pt x="840087" y="105765"/>
                </a:cubicBezTo>
                <a:lnTo>
                  <a:pt x="633573" y="105765"/>
                </a:lnTo>
                <a:cubicBezTo>
                  <a:pt x="621341" y="105765"/>
                  <a:pt x="611267" y="95692"/>
                  <a:pt x="611267" y="83461"/>
                </a:cubicBezTo>
                <a:cubicBezTo>
                  <a:pt x="611267" y="61876"/>
                  <a:pt x="593997" y="44608"/>
                  <a:pt x="572770" y="44608"/>
                </a:cubicBezTo>
                <a:close/>
                <a:moveTo>
                  <a:pt x="572770" y="0"/>
                </a:moveTo>
                <a:cubicBezTo>
                  <a:pt x="610907" y="0"/>
                  <a:pt x="643287" y="25902"/>
                  <a:pt x="653001" y="61156"/>
                </a:cubicBezTo>
                <a:lnTo>
                  <a:pt x="840087" y="61156"/>
                </a:lnTo>
                <a:cubicBezTo>
                  <a:pt x="891895" y="61156"/>
                  <a:pt x="939027" y="87058"/>
                  <a:pt x="967090" y="130587"/>
                </a:cubicBezTo>
                <a:lnTo>
                  <a:pt x="1099129" y="337440"/>
                </a:lnTo>
                <a:cubicBezTo>
                  <a:pt x="1100568" y="338879"/>
                  <a:pt x="1101647" y="340677"/>
                  <a:pt x="1102367" y="342476"/>
                </a:cubicBezTo>
                <a:lnTo>
                  <a:pt x="1105965" y="347513"/>
                </a:lnTo>
                <a:cubicBezTo>
                  <a:pt x="1106324" y="348592"/>
                  <a:pt x="1107044" y="349311"/>
                  <a:pt x="1107044" y="350031"/>
                </a:cubicBezTo>
                <a:cubicBezTo>
                  <a:pt x="1125033" y="380249"/>
                  <a:pt x="1137266" y="414425"/>
                  <a:pt x="1142302" y="450040"/>
                </a:cubicBezTo>
                <a:cubicBezTo>
                  <a:pt x="1150577" y="507239"/>
                  <a:pt x="1140504" y="566956"/>
                  <a:pt x="1113520" y="617680"/>
                </a:cubicBezTo>
                <a:cubicBezTo>
                  <a:pt x="1107764" y="628472"/>
                  <a:pt x="1094452" y="632789"/>
                  <a:pt x="1083299" y="627033"/>
                </a:cubicBezTo>
                <a:cubicBezTo>
                  <a:pt x="1072505" y="620918"/>
                  <a:pt x="1068188" y="607607"/>
                  <a:pt x="1073944" y="596815"/>
                </a:cubicBezTo>
                <a:cubicBezTo>
                  <a:pt x="1112441" y="523427"/>
                  <a:pt x="1108483" y="437808"/>
                  <a:pt x="1067108" y="369817"/>
                </a:cubicBezTo>
                <a:lnTo>
                  <a:pt x="1062071" y="361902"/>
                </a:lnTo>
                <a:cubicBezTo>
                  <a:pt x="1053797" y="349671"/>
                  <a:pt x="1044082" y="337440"/>
                  <a:pt x="1032929" y="326647"/>
                </a:cubicBezTo>
                <a:cubicBezTo>
                  <a:pt x="942984" y="236711"/>
                  <a:pt x="796913" y="236711"/>
                  <a:pt x="707328" y="326647"/>
                </a:cubicBezTo>
                <a:cubicBezTo>
                  <a:pt x="629256" y="404352"/>
                  <a:pt x="618822" y="524147"/>
                  <a:pt x="675308" y="613003"/>
                </a:cubicBezTo>
                <a:lnTo>
                  <a:pt x="802670" y="486014"/>
                </a:lnTo>
                <a:cubicBezTo>
                  <a:pt x="810945" y="477380"/>
                  <a:pt x="825336" y="477380"/>
                  <a:pt x="833971" y="486014"/>
                </a:cubicBezTo>
                <a:lnTo>
                  <a:pt x="880023" y="532061"/>
                </a:lnTo>
                <a:lnTo>
                  <a:pt x="931471" y="480618"/>
                </a:lnTo>
                <a:cubicBezTo>
                  <a:pt x="922117" y="478100"/>
                  <a:pt x="915281" y="469466"/>
                  <a:pt x="915281" y="459033"/>
                </a:cubicBezTo>
                <a:cubicBezTo>
                  <a:pt x="915281" y="446802"/>
                  <a:pt x="925355" y="436729"/>
                  <a:pt x="937588" y="436729"/>
                </a:cubicBezTo>
                <a:lnTo>
                  <a:pt x="984719" y="436729"/>
                </a:lnTo>
                <a:cubicBezTo>
                  <a:pt x="997311" y="436729"/>
                  <a:pt x="1007385" y="446802"/>
                  <a:pt x="1007385" y="459033"/>
                </a:cubicBezTo>
                <a:lnTo>
                  <a:pt x="1007385" y="506519"/>
                </a:lnTo>
                <a:cubicBezTo>
                  <a:pt x="1007385" y="518751"/>
                  <a:pt x="997311" y="528823"/>
                  <a:pt x="984719" y="528823"/>
                </a:cubicBezTo>
                <a:cubicBezTo>
                  <a:pt x="974285" y="528823"/>
                  <a:pt x="965650" y="521629"/>
                  <a:pt x="963132" y="512275"/>
                </a:cubicBezTo>
                <a:lnTo>
                  <a:pt x="895853" y="579547"/>
                </a:lnTo>
                <a:cubicBezTo>
                  <a:pt x="891536" y="583864"/>
                  <a:pt x="886139" y="586382"/>
                  <a:pt x="880023" y="586382"/>
                </a:cubicBezTo>
                <a:cubicBezTo>
                  <a:pt x="873906" y="586382"/>
                  <a:pt x="868510" y="583864"/>
                  <a:pt x="864552" y="579547"/>
                </a:cubicBezTo>
                <a:lnTo>
                  <a:pt x="818140" y="533500"/>
                </a:lnTo>
                <a:lnTo>
                  <a:pt x="703371" y="648618"/>
                </a:lnTo>
                <a:cubicBezTo>
                  <a:pt x="704810" y="649697"/>
                  <a:pt x="705529" y="651136"/>
                  <a:pt x="707328" y="652216"/>
                </a:cubicBezTo>
                <a:cubicBezTo>
                  <a:pt x="776766" y="722006"/>
                  <a:pt x="883261" y="739993"/>
                  <a:pt x="971407" y="696464"/>
                </a:cubicBezTo>
                <a:cubicBezTo>
                  <a:pt x="982560" y="690708"/>
                  <a:pt x="995872" y="695385"/>
                  <a:pt x="1001628" y="706537"/>
                </a:cubicBezTo>
                <a:cubicBezTo>
                  <a:pt x="1007025" y="717689"/>
                  <a:pt x="1002348" y="730999"/>
                  <a:pt x="991555" y="736396"/>
                </a:cubicBezTo>
                <a:cubicBezTo>
                  <a:pt x="952698" y="755462"/>
                  <a:pt x="911324" y="764815"/>
                  <a:pt x="869949" y="764815"/>
                </a:cubicBezTo>
                <a:cubicBezTo>
                  <a:pt x="798712" y="764815"/>
                  <a:pt x="728195" y="736755"/>
                  <a:pt x="675308" y="684233"/>
                </a:cubicBezTo>
                <a:cubicBezTo>
                  <a:pt x="655520" y="664087"/>
                  <a:pt x="639330" y="641783"/>
                  <a:pt x="626737" y="618040"/>
                </a:cubicBezTo>
                <a:cubicBezTo>
                  <a:pt x="613066" y="632070"/>
                  <a:pt x="593638" y="640704"/>
                  <a:pt x="572411" y="640704"/>
                </a:cubicBezTo>
                <a:cubicBezTo>
                  <a:pt x="551184" y="640704"/>
                  <a:pt x="532115" y="632070"/>
                  <a:pt x="518444" y="618040"/>
                </a:cubicBezTo>
                <a:cubicBezTo>
                  <a:pt x="472032" y="705098"/>
                  <a:pt x="380288" y="764456"/>
                  <a:pt x="274872" y="764456"/>
                </a:cubicBezTo>
                <a:cubicBezTo>
                  <a:pt x="123405" y="764456"/>
                  <a:pt x="0" y="641063"/>
                  <a:pt x="0" y="489611"/>
                </a:cubicBezTo>
                <a:cubicBezTo>
                  <a:pt x="0" y="438887"/>
                  <a:pt x="13312" y="391761"/>
                  <a:pt x="37417" y="350750"/>
                </a:cubicBezTo>
                <a:cubicBezTo>
                  <a:pt x="38137" y="349671"/>
                  <a:pt x="38497" y="348952"/>
                  <a:pt x="38857" y="347513"/>
                </a:cubicBezTo>
                <a:lnTo>
                  <a:pt x="178091" y="130587"/>
                </a:lnTo>
                <a:cubicBezTo>
                  <a:pt x="205795" y="87058"/>
                  <a:pt x="253286" y="61156"/>
                  <a:pt x="304734" y="61156"/>
                </a:cubicBezTo>
                <a:lnTo>
                  <a:pt x="492539" y="61156"/>
                </a:lnTo>
                <a:cubicBezTo>
                  <a:pt x="502253" y="25902"/>
                  <a:pt x="534634" y="0"/>
                  <a:pt x="572770" y="0"/>
                </a:cubicBezTo>
                <a:close/>
              </a:path>
            </a:pathLst>
          </a:custGeom>
          <a:solidFill>
            <a:schemeClr val="accent1"/>
          </a:solidFill>
          <a:ln>
            <a:noFill/>
          </a:ln>
          <a:effectLst/>
        </p:spPr>
        <p:txBody>
          <a:bodyPr wrap="square" anchor="ctr">
            <a:noAutofit/>
          </a:bodyPr>
          <a:lstStyle/>
          <a:p>
            <a:pPr defTabSz="554437">
              <a:defRPr/>
            </a:pPr>
            <a:endParaRPr lang="en-US" sz="900">
              <a:solidFill>
                <a:srgbClr val="494949"/>
              </a:solidFill>
              <a:latin typeface="Roboto Condensed Light" panose="02000000000000000000" pitchFamily="2" charset="0"/>
              <a:ea typeface="+mn-lt"/>
              <a:cs typeface="+mn-lt"/>
            </a:endParaRPr>
          </a:p>
        </p:txBody>
      </p:sp>
    </p:spTree>
    <p:extLst>
      <p:ext uri="{BB962C8B-B14F-4D97-AF65-F5344CB8AC3E}">
        <p14:creationId xmlns:p14="http://schemas.microsoft.com/office/powerpoint/2010/main" val="415922889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48FEB-41E1-9E99-9209-363ABED46729}"/>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5A985DE3-76BC-7A4E-964E-29AE7D7DAE1A}"/>
              </a:ext>
            </a:extLst>
          </p:cNvPr>
          <p:cNvSpPr>
            <a:spLocks noGrp="1"/>
          </p:cNvSpPr>
          <p:nvPr>
            <p:ph type="title"/>
          </p:nvPr>
        </p:nvSpPr>
        <p:spPr>
          <a:xfrm>
            <a:off x="259604" y="349944"/>
            <a:ext cx="10774188" cy="503971"/>
          </a:xfrm>
        </p:spPr>
        <p:txBody>
          <a:bodyPr/>
          <a:lstStyle/>
          <a:p>
            <a:pPr defTabSz="914309"/>
            <a:r>
              <a:rPr lang="en-US" sz="3000">
                <a:solidFill>
                  <a:schemeClr val="accent1"/>
                </a:solidFill>
              </a:rPr>
              <a:t>Instructional template: Training plan</a:t>
            </a:r>
          </a:p>
        </p:txBody>
      </p:sp>
      <p:sp>
        <p:nvSpPr>
          <p:cNvPr id="2" name="TextBox 1">
            <a:extLst>
              <a:ext uri="{FF2B5EF4-FFF2-40B4-BE49-F238E27FC236}">
                <a16:creationId xmlns:a16="http://schemas.microsoft.com/office/drawing/2014/main" id="{E97AC652-09FC-269B-3695-8CE72BABDD0D}"/>
              </a:ext>
            </a:extLst>
          </p:cNvPr>
          <p:cNvSpPr txBox="1">
            <a:spLocks/>
          </p:cNvSpPr>
          <p:nvPr/>
        </p:nvSpPr>
        <p:spPr>
          <a:xfrm>
            <a:off x="259604" y="853915"/>
            <a:ext cx="11674380" cy="584775"/>
          </a:xfrm>
          <a:prstGeom prst="rect">
            <a:avLst/>
          </a:prstGeom>
          <a:noFill/>
        </p:spPr>
        <p:txBody>
          <a:bodyPr wrap="square">
            <a:spAutoFit/>
          </a:bodyPr>
          <a:lstStyle/>
          <a:p>
            <a:pPr defTabSz="914400">
              <a:defRPr/>
            </a:pPr>
            <a:r>
              <a:rPr lang="en-US" sz="1600">
                <a:solidFill>
                  <a:srgbClr val="494949"/>
                </a:solidFill>
                <a:latin typeface="Exo" pitchFamily="2" charset="0"/>
                <a:ea typeface="+mn-lt"/>
                <a:cs typeface="+mn-lt"/>
              </a:rPr>
              <a:t>Use the table below to structure your training plan, detailing who should be trained, what they need to learn, when sessions occur, and how you’ll measure success.</a:t>
            </a:r>
          </a:p>
        </p:txBody>
      </p:sp>
      <p:graphicFrame>
        <p:nvGraphicFramePr>
          <p:cNvPr id="3" name="Table 2">
            <a:extLst>
              <a:ext uri="{FF2B5EF4-FFF2-40B4-BE49-F238E27FC236}">
                <a16:creationId xmlns:a16="http://schemas.microsoft.com/office/drawing/2014/main" id="{E4109B76-94F2-AF97-7A83-B34B7B7D32E3}"/>
              </a:ext>
            </a:extLst>
          </p:cNvPr>
          <p:cNvGraphicFramePr>
            <a:graphicFrameLocks/>
          </p:cNvGraphicFramePr>
          <p:nvPr>
            <p:extLst>
              <p:ext uri="{D42A27DB-BD31-4B8C-83A1-F6EECF244321}">
                <p14:modId xmlns:p14="http://schemas.microsoft.com/office/powerpoint/2010/main" val="3022458338"/>
              </p:ext>
            </p:extLst>
          </p:nvPr>
        </p:nvGraphicFramePr>
        <p:xfrm>
          <a:off x="259605" y="1576068"/>
          <a:ext cx="11507307" cy="4431250"/>
        </p:xfrm>
        <a:graphic>
          <a:graphicData uri="http://schemas.openxmlformats.org/drawingml/2006/table">
            <a:tbl>
              <a:tblPr firstRow="1">
                <a:tableStyleId>{5C22544A-7EE6-4342-B048-85BDC9FD1C3A}</a:tableStyleId>
              </a:tblPr>
              <a:tblGrid>
                <a:gridCol w="491961">
                  <a:extLst>
                    <a:ext uri="{9D8B030D-6E8A-4147-A177-3AD203B41FA5}">
                      <a16:colId xmlns:a16="http://schemas.microsoft.com/office/drawing/2014/main" val="1581958053"/>
                    </a:ext>
                  </a:extLst>
                </a:gridCol>
                <a:gridCol w="1465958">
                  <a:extLst>
                    <a:ext uri="{9D8B030D-6E8A-4147-A177-3AD203B41FA5}">
                      <a16:colId xmlns:a16="http://schemas.microsoft.com/office/drawing/2014/main" val="3221127086"/>
                    </a:ext>
                  </a:extLst>
                </a:gridCol>
                <a:gridCol w="4805863">
                  <a:extLst>
                    <a:ext uri="{9D8B030D-6E8A-4147-A177-3AD203B41FA5}">
                      <a16:colId xmlns:a16="http://schemas.microsoft.com/office/drawing/2014/main" val="1610025414"/>
                    </a:ext>
                  </a:extLst>
                </a:gridCol>
                <a:gridCol w="2459736">
                  <a:extLst>
                    <a:ext uri="{9D8B030D-6E8A-4147-A177-3AD203B41FA5}">
                      <a16:colId xmlns:a16="http://schemas.microsoft.com/office/drawing/2014/main" val="573858552"/>
                    </a:ext>
                  </a:extLst>
                </a:gridCol>
                <a:gridCol w="2283789">
                  <a:extLst>
                    <a:ext uri="{9D8B030D-6E8A-4147-A177-3AD203B41FA5}">
                      <a16:colId xmlns:a16="http://schemas.microsoft.com/office/drawing/2014/main" val="531003624"/>
                    </a:ext>
                  </a:extLst>
                </a:gridCol>
              </a:tblGrid>
              <a:tr h="275694">
                <a:tc>
                  <a:txBody>
                    <a:bodyPr/>
                    <a:lstStyle/>
                    <a:p>
                      <a:pPr algn="ctr" fontAlgn="ctr">
                        <a:buFontTx/>
                      </a:pPr>
                      <a:r>
                        <a:rPr lang="en-US" sz="1100" u="none" strike="noStrike">
                          <a:effectLst/>
                          <a:latin typeface="Montserrat SemiBold" panose="00000700000000000000" pitchFamily="2" charset="0"/>
                          <a:ea typeface="+mn-lt"/>
                          <a:cs typeface="+mn-lt"/>
                        </a:rPr>
                        <a:t>Step</a:t>
                      </a:r>
                      <a:endParaRPr lang="en-US" sz="1100" b="1" i="0" u="none" strike="noStrike">
                        <a:solidFill>
                          <a:srgbClr val="000000"/>
                        </a:solidFill>
                        <a:effectLst/>
                        <a:latin typeface="Montserrat SemiBold" panose="00000700000000000000" pitchFamily="2" charset="0"/>
                        <a:ea typeface="+mn-lt"/>
                        <a:cs typeface="+mn-lt"/>
                      </a:endParaRPr>
                    </a:p>
                  </a:txBody>
                  <a:tcPr marL="6846" marR="6846" marT="6846" marB="0" anchor="ctr"/>
                </a:tc>
                <a:tc>
                  <a:txBody>
                    <a:bodyPr/>
                    <a:lstStyle/>
                    <a:p>
                      <a:pPr algn="ctr" fontAlgn="ctr">
                        <a:buFontTx/>
                      </a:pPr>
                      <a:r>
                        <a:rPr lang="en-US" sz="1100" b="1" i="0" u="none" strike="noStrike">
                          <a:solidFill>
                            <a:schemeClr val="bg1"/>
                          </a:solidFill>
                          <a:effectLst/>
                          <a:latin typeface="Montserrat SemiBold" panose="00000700000000000000" pitchFamily="2" charset="0"/>
                          <a:ea typeface="+mn-lt"/>
                          <a:cs typeface="+mn-lt"/>
                        </a:rPr>
                        <a:t>Training Focus</a:t>
                      </a:r>
                    </a:p>
                  </a:txBody>
                  <a:tcPr marL="6846" marR="6846" marT="6846" marB="0" anchor="ctr"/>
                </a:tc>
                <a:tc>
                  <a:txBody>
                    <a:bodyPr/>
                    <a:lstStyle/>
                    <a:p>
                      <a:pPr algn="ctr" fontAlgn="ctr">
                        <a:buFontTx/>
                      </a:pPr>
                      <a:r>
                        <a:rPr lang="en-US" sz="1100" u="none" strike="noStrike">
                          <a:effectLst/>
                          <a:latin typeface="Montserrat SemiBold" panose="00000700000000000000" pitchFamily="2" charset="0"/>
                          <a:ea typeface="+mn-lt"/>
                          <a:cs typeface="+mn-lt"/>
                        </a:rPr>
                        <a:t>Instructions</a:t>
                      </a:r>
                      <a:endParaRPr lang="en-US" sz="1100" b="1" i="0" u="none" strike="noStrike">
                        <a:solidFill>
                          <a:srgbClr val="000000"/>
                        </a:solidFill>
                        <a:effectLst/>
                        <a:latin typeface="Montserrat SemiBold" panose="00000700000000000000" pitchFamily="2" charset="0"/>
                        <a:ea typeface="+mn-lt"/>
                        <a:cs typeface="+mn-lt"/>
                      </a:endParaRPr>
                    </a:p>
                  </a:txBody>
                  <a:tcPr marL="6846" marR="6846" marT="6846" marB="0" anchor="ctr"/>
                </a:tc>
                <a:tc>
                  <a:txBody>
                    <a:bodyPr/>
                    <a:lstStyle/>
                    <a:p>
                      <a:pPr algn="ctr" fontAlgn="ctr">
                        <a:buFontTx/>
                      </a:pPr>
                      <a:r>
                        <a:rPr lang="en-US" sz="1100" u="none" strike="noStrike">
                          <a:effectLst/>
                          <a:latin typeface="Montserrat SemiBold" panose="00000700000000000000" pitchFamily="2" charset="0"/>
                          <a:ea typeface="+mn-lt"/>
                          <a:cs typeface="+mn-lt"/>
                        </a:rPr>
                        <a:t>Required Roles</a:t>
                      </a:r>
                      <a:endParaRPr lang="en-US" sz="1100" b="1" i="0" u="none" strike="noStrike">
                        <a:solidFill>
                          <a:srgbClr val="000000"/>
                        </a:solidFill>
                        <a:effectLst/>
                        <a:latin typeface="Montserrat SemiBold" panose="00000700000000000000" pitchFamily="2" charset="0"/>
                        <a:ea typeface="+mn-lt"/>
                        <a:cs typeface="+mn-lt"/>
                      </a:endParaRPr>
                    </a:p>
                  </a:txBody>
                  <a:tcPr marL="6846" marR="6846" marT="6846" marB="0" anchor="ctr"/>
                </a:tc>
                <a:tc>
                  <a:txBody>
                    <a:bodyPr/>
                    <a:lstStyle/>
                    <a:p>
                      <a:pPr marL="0" algn="ctr" defTabSz="914218" rtl="0" eaLnBrk="1" fontAlgn="ctr" latinLnBrk="0" hangingPunct="1">
                        <a:buFontTx/>
                      </a:pPr>
                      <a:r>
                        <a:rPr lang="en-US" sz="1100" b="1" u="none" strike="noStrike" kern="1200">
                          <a:solidFill>
                            <a:schemeClr val="lt1"/>
                          </a:solidFill>
                          <a:effectLst/>
                          <a:latin typeface="Montserrat SemiBold" panose="00000700000000000000" pitchFamily="2" charset="0"/>
                          <a:ea typeface="+mn-lt"/>
                          <a:cs typeface="+mn-lt"/>
                        </a:rPr>
                        <a:t>Outputs</a:t>
                      </a:r>
                    </a:p>
                  </a:txBody>
                  <a:tcPr marL="6846" marR="6846" marT="6846" marB="0" anchor="ctr"/>
                </a:tc>
                <a:extLst>
                  <a:ext uri="{0D108BD9-81ED-4DB2-BD59-A6C34878D82A}">
                    <a16:rowId xmlns:a16="http://schemas.microsoft.com/office/drawing/2014/main" val="3853553644"/>
                  </a:ext>
                </a:extLst>
              </a:tr>
              <a:tr h="661394">
                <a:tc>
                  <a:txBody>
                    <a:bodyPr/>
                    <a:lstStyle/>
                    <a:p>
                      <a:pPr marL="0" marR="0" algn="ctr" fontAlgn="t">
                        <a:buFontTx/>
                      </a:pPr>
                      <a:r>
                        <a:rPr lang="en-US" sz="900" b="1">
                          <a:solidFill>
                            <a:schemeClr val="bg1"/>
                          </a:solidFill>
                          <a:effectLst/>
                          <a:latin typeface="+mn-lt"/>
                          <a:ea typeface="+mn-lt"/>
                          <a:cs typeface="+mn-lt"/>
                        </a:rPr>
                        <a:t>1</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200" b="1">
                          <a:solidFill>
                            <a:schemeClr val="bg1"/>
                          </a:solidFill>
                          <a:effectLst/>
                          <a:latin typeface="+mn-lt"/>
                          <a:ea typeface="+mn-lt"/>
                          <a:cs typeface="+mn-lt"/>
                        </a:rPr>
                        <a:t>Identify Training Needs &amp; Objectives</a:t>
                      </a:r>
                      <a:endParaRPr lang="en-US" sz="12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Segment learners</a:t>
                      </a:r>
                      <a:r>
                        <a:rPr lang="en-US" sz="1100">
                          <a:effectLst/>
                          <a:latin typeface="+mn-lt"/>
                          <a:ea typeface="+mn-lt"/>
                          <a:cs typeface="+mn-lt"/>
                        </a:rPr>
                        <a:t> (e.g. agents, supervisors, IT).</a:t>
                      </a:r>
                    </a:p>
                    <a:p>
                      <a:pPr marL="171450" marR="0" indent="-171450" fontAlgn="t">
                        <a:buFont typeface="Arial" panose="020B0604020202020204" pitchFamily="34" charset="0"/>
                        <a:buChar char="•"/>
                      </a:pPr>
                      <a:r>
                        <a:rPr lang="en-US" sz="1100" b="1">
                          <a:effectLst/>
                          <a:latin typeface="+mn-lt"/>
                          <a:ea typeface="+mn-lt"/>
                          <a:cs typeface="+mn-lt"/>
                        </a:rPr>
                        <a:t>List required skills</a:t>
                      </a:r>
                      <a:r>
                        <a:rPr lang="en-US" sz="1100">
                          <a:effectLst/>
                          <a:latin typeface="+mn-lt"/>
                          <a:ea typeface="+mn-lt"/>
                          <a:cs typeface="+mn-lt"/>
                        </a:rPr>
                        <a:t> (basic vs. advanced AI usage).</a:t>
                      </a:r>
                    </a:p>
                    <a:p>
                      <a:pPr marL="171450" marR="0" indent="-171450" fontAlgn="t">
                        <a:buFont typeface="Arial" panose="020B0604020202020204" pitchFamily="34" charset="0"/>
                        <a:buChar char="•"/>
                      </a:pPr>
                      <a:r>
                        <a:rPr lang="en-US" sz="1100" b="1">
                          <a:effectLst/>
                          <a:latin typeface="+mn-lt"/>
                          <a:ea typeface="+mn-lt"/>
                          <a:cs typeface="+mn-lt"/>
                        </a:rPr>
                        <a:t>Tie learning goals</a:t>
                      </a:r>
                      <a:r>
                        <a:rPr lang="en-US" sz="1100">
                          <a:effectLst/>
                          <a:latin typeface="+mn-lt"/>
                          <a:ea typeface="+mn-lt"/>
                          <a:cs typeface="+mn-lt"/>
                        </a:rPr>
                        <a:t> to project KPIs (e.g. reduce average handle time, improve </a:t>
                      </a:r>
                      <a:r>
                        <a:rPr lang="en-US" sz="1100" err="1">
                          <a:effectLst/>
                          <a:latin typeface="+mn-lt"/>
                          <a:ea typeface="+mn-lt"/>
                          <a:cs typeface="+mn-lt"/>
                        </a:rPr>
                        <a:t>CSAT</a:t>
                      </a:r>
                      <a:r>
                        <a:rPr lang="en-US" sz="1100">
                          <a:effectLst/>
                          <a:latin typeface="+mn-lt"/>
                          <a:ea typeface="+mn-lt"/>
                          <a:cs typeface="+mn-lt"/>
                        </a:rPr>
                        <a:t>).</a:t>
                      </a:r>
                    </a:p>
                    <a:p>
                      <a:pPr marL="171450" marR="0" indent="-171450" fontAlgn="t">
                        <a:buFont typeface="Arial" panose="020B0604020202020204" pitchFamily="34" charset="0"/>
                        <a:buChar char="•"/>
                      </a:pPr>
                      <a:r>
                        <a:rPr lang="en-US" sz="1100" b="1">
                          <a:effectLst/>
                          <a:latin typeface="+mn-lt"/>
                          <a:ea typeface="+mn-lt"/>
                          <a:cs typeface="+mn-lt"/>
                        </a:rPr>
                        <a:t>Set success metrics</a:t>
                      </a:r>
                      <a:r>
                        <a:rPr lang="en-US" sz="1100">
                          <a:effectLst/>
                          <a:latin typeface="+mn-lt"/>
                          <a:ea typeface="+mn-lt"/>
                          <a:cs typeface="+mn-lt"/>
                        </a:rPr>
                        <a:t> (e.g. 90% of agents score 8/10 in knowledge checks).</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Defines who needs training.</a:t>
                      </a:r>
                    </a:p>
                    <a:p>
                      <a:pPr marL="171450" marR="0" indent="-171450" fontAlgn="t">
                        <a:buFont typeface="Arial" panose="020B0604020202020204" pitchFamily="34" charset="0"/>
                        <a:buChar char="•"/>
                      </a:pPr>
                      <a:r>
                        <a:rPr lang="en-US" sz="1100" b="1">
                          <a:effectLst/>
                          <a:latin typeface="+mn-lt"/>
                          <a:ea typeface="+mn-lt"/>
                          <a:cs typeface="+mn-lt"/>
                        </a:rPr>
                        <a:t>Training Lead</a:t>
                      </a:r>
                      <a:r>
                        <a:rPr lang="en-US" sz="1100">
                          <a:effectLst/>
                          <a:latin typeface="+mn-lt"/>
                          <a:ea typeface="+mn-lt"/>
                          <a:cs typeface="+mn-lt"/>
                        </a:rPr>
                        <a:t>: Gathers skill requirements, crafts objectives.</a:t>
                      </a:r>
                    </a:p>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Ensures alignment with overall timeline.</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Training needs analysis</a:t>
                      </a:r>
                      <a:r>
                        <a:rPr lang="en-US" sz="1100">
                          <a:effectLst/>
                          <a:latin typeface="+mn-lt"/>
                          <a:ea typeface="+mn-lt"/>
                          <a:cs typeface="+mn-lt"/>
                        </a:rPr>
                        <a:t> listing user groups, current skill levels, and desired competencies.</a:t>
                      </a:r>
                    </a:p>
                    <a:p>
                      <a:pPr marL="171450" marR="0" indent="-171450" fontAlgn="t">
                        <a:buFont typeface="Arial" panose="020B0604020202020204" pitchFamily="34" charset="0"/>
                        <a:buChar char="•"/>
                      </a:pPr>
                      <a:r>
                        <a:rPr lang="en-US" sz="1100" b="1">
                          <a:effectLst/>
                          <a:latin typeface="+mn-lt"/>
                          <a:ea typeface="+mn-lt"/>
                          <a:cs typeface="+mn-lt"/>
                        </a:rPr>
                        <a:t>Training objectives document</a:t>
                      </a:r>
                      <a:r>
                        <a:rPr lang="en-US" sz="1100">
                          <a:effectLst/>
                          <a:latin typeface="+mn-lt"/>
                          <a:ea typeface="+mn-lt"/>
                          <a:cs typeface="+mn-lt"/>
                        </a:rPr>
                        <a:t> linking each learning goal to business metrics.</a:t>
                      </a:r>
                    </a:p>
                  </a:txBody>
                  <a:tcPr marL="45720" marR="45720" anchor="ctr"/>
                </a:tc>
                <a:extLst>
                  <a:ext uri="{0D108BD9-81ED-4DB2-BD59-A6C34878D82A}">
                    <a16:rowId xmlns:a16="http://schemas.microsoft.com/office/drawing/2014/main" val="3690127680"/>
                  </a:ext>
                </a:extLst>
              </a:tr>
              <a:tr h="610517">
                <a:tc>
                  <a:txBody>
                    <a:bodyPr/>
                    <a:lstStyle/>
                    <a:p>
                      <a:pPr marL="0" marR="0" algn="ctr" fontAlgn="t">
                        <a:buFontTx/>
                      </a:pPr>
                      <a:r>
                        <a:rPr lang="en-US" sz="900" b="1">
                          <a:solidFill>
                            <a:schemeClr val="bg1"/>
                          </a:solidFill>
                          <a:effectLst/>
                          <a:latin typeface="+mn-lt"/>
                          <a:ea typeface="+mn-lt"/>
                          <a:cs typeface="+mn-lt"/>
                        </a:rPr>
                        <a:t>2</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200" b="1">
                          <a:solidFill>
                            <a:schemeClr val="bg1"/>
                          </a:solidFill>
                          <a:effectLst/>
                          <a:latin typeface="+mn-lt"/>
                          <a:ea typeface="+mn-lt"/>
                          <a:cs typeface="+mn-lt"/>
                        </a:rPr>
                        <a:t>Design Curriculum &amp; Materials</a:t>
                      </a:r>
                      <a:endParaRPr lang="en-US" sz="12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Select formats</a:t>
                      </a:r>
                      <a:r>
                        <a:rPr lang="en-US" sz="1100">
                          <a:effectLst/>
                          <a:latin typeface="+mn-lt"/>
                          <a:ea typeface="+mn-lt"/>
                          <a:cs typeface="+mn-lt"/>
                        </a:rPr>
                        <a:t> (live demos, e-learning, job aids, quick reference guides).</a:t>
                      </a:r>
                    </a:p>
                    <a:p>
                      <a:pPr marL="171450" marR="0" indent="-171450" fontAlgn="t">
                        <a:buFont typeface="Arial" panose="020B0604020202020204" pitchFamily="34" charset="0"/>
                        <a:buChar char="•"/>
                      </a:pPr>
                      <a:r>
                        <a:rPr lang="en-US" sz="1100" b="1">
                          <a:effectLst/>
                          <a:latin typeface="+mn-lt"/>
                          <a:ea typeface="+mn-lt"/>
                          <a:cs typeface="+mn-lt"/>
                        </a:rPr>
                        <a:t>Incorporate real examples</a:t>
                      </a:r>
                      <a:r>
                        <a:rPr lang="en-US" sz="1100">
                          <a:effectLst/>
                          <a:latin typeface="+mn-lt"/>
                          <a:ea typeface="+mn-lt"/>
                          <a:cs typeface="+mn-lt"/>
                        </a:rPr>
                        <a:t> (e.g. anonymized call/chat transcripts).</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Training Lead or </a:t>
                      </a:r>
                      <a:r>
                        <a:rPr lang="en-US" sz="1100" b="1" err="1">
                          <a:effectLst/>
                          <a:latin typeface="+mn-lt"/>
                          <a:ea typeface="+mn-lt"/>
                          <a:cs typeface="+mn-lt"/>
                        </a:rPr>
                        <a:t>L&amp;D</a:t>
                      </a:r>
                      <a:r>
                        <a:rPr lang="en-US" sz="1100" b="1">
                          <a:effectLst/>
                          <a:latin typeface="+mn-lt"/>
                          <a:ea typeface="+mn-lt"/>
                          <a:cs typeface="+mn-lt"/>
                        </a:rPr>
                        <a:t> Team</a:t>
                      </a:r>
                      <a:r>
                        <a:rPr lang="en-US" sz="1100">
                          <a:effectLst/>
                          <a:latin typeface="+mn-lt"/>
                          <a:ea typeface="+mn-lt"/>
                          <a:cs typeface="+mn-lt"/>
                        </a:rPr>
                        <a:t>: Develops materials.</a:t>
                      </a:r>
                    </a:p>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Provides technical examples.</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Training curriculum</a:t>
                      </a:r>
                      <a:r>
                        <a:rPr lang="en-US" sz="1100">
                          <a:effectLst/>
                          <a:latin typeface="+mn-lt"/>
                          <a:ea typeface="+mn-lt"/>
                          <a:cs typeface="+mn-lt"/>
                        </a:rPr>
                        <a:t> (module outlines, e-learning scripts, slides).</a:t>
                      </a:r>
                    </a:p>
                    <a:p>
                      <a:pPr marL="171450" marR="0" indent="-171450" fontAlgn="t">
                        <a:buFont typeface="Arial" panose="020B0604020202020204" pitchFamily="34" charset="0"/>
                        <a:buChar char="•"/>
                      </a:pPr>
                      <a:r>
                        <a:rPr lang="en-US" sz="1100" b="1">
                          <a:effectLst/>
                          <a:latin typeface="+mn-lt"/>
                          <a:ea typeface="+mn-lt"/>
                          <a:cs typeface="+mn-lt"/>
                        </a:rPr>
                        <a:t>Draft materials</a:t>
                      </a:r>
                      <a:r>
                        <a:rPr lang="en-US" sz="1100">
                          <a:effectLst/>
                          <a:latin typeface="+mn-lt"/>
                          <a:ea typeface="+mn-lt"/>
                          <a:cs typeface="+mn-lt"/>
                        </a:rPr>
                        <a:t> ready for review.</a:t>
                      </a:r>
                    </a:p>
                  </a:txBody>
                  <a:tcPr marL="45720" marR="45720" anchor="ctr"/>
                </a:tc>
                <a:extLst>
                  <a:ext uri="{0D108BD9-81ED-4DB2-BD59-A6C34878D82A}">
                    <a16:rowId xmlns:a16="http://schemas.microsoft.com/office/drawing/2014/main" val="3399800088"/>
                  </a:ext>
                </a:extLst>
              </a:tr>
              <a:tr h="604636">
                <a:tc>
                  <a:txBody>
                    <a:bodyPr/>
                    <a:lstStyle/>
                    <a:p>
                      <a:pPr marL="0" marR="0" algn="ctr" fontAlgn="t">
                        <a:buFontTx/>
                      </a:pPr>
                      <a:r>
                        <a:rPr lang="en-US" sz="900" b="1">
                          <a:solidFill>
                            <a:schemeClr val="bg1"/>
                          </a:solidFill>
                          <a:effectLst/>
                          <a:latin typeface="+mn-lt"/>
                          <a:ea typeface="+mn-lt"/>
                          <a:cs typeface="+mn-lt"/>
                        </a:rPr>
                        <a:t>3</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200" b="1">
                          <a:solidFill>
                            <a:schemeClr val="bg1"/>
                          </a:solidFill>
                          <a:effectLst/>
                          <a:latin typeface="+mn-lt"/>
                          <a:ea typeface="+mn-lt"/>
                          <a:cs typeface="+mn-lt"/>
                        </a:rPr>
                        <a:t>Deliver Training Sessions</a:t>
                      </a:r>
                      <a:endParaRPr lang="en-US" sz="12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Plan session types</a:t>
                      </a:r>
                      <a:r>
                        <a:rPr lang="en-US" sz="1100">
                          <a:effectLst/>
                          <a:latin typeface="+mn-lt"/>
                          <a:ea typeface="+mn-lt"/>
                          <a:cs typeface="+mn-lt"/>
                        </a:rPr>
                        <a:t> (group workshops, 1-on-1 coaching, on-demand videos).</a:t>
                      </a:r>
                    </a:p>
                    <a:p>
                      <a:pPr marL="171450" marR="0" indent="-171450" fontAlgn="t">
                        <a:buFont typeface="Arial" panose="020B0604020202020204" pitchFamily="34" charset="0"/>
                        <a:buChar char="•"/>
                      </a:pPr>
                      <a:r>
                        <a:rPr lang="en-US" sz="1100" b="1">
                          <a:effectLst/>
                          <a:latin typeface="+mn-lt"/>
                          <a:ea typeface="+mn-lt"/>
                          <a:cs typeface="+mn-lt"/>
                        </a:rPr>
                        <a:t>Schedule sessions</a:t>
                      </a:r>
                      <a:r>
                        <a:rPr lang="en-US" sz="1100">
                          <a:effectLst/>
                          <a:latin typeface="+mn-lt"/>
                          <a:ea typeface="+mn-lt"/>
                          <a:cs typeface="+mn-lt"/>
                        </a:rPr>
                        <a:t> close to deployment for freshness.</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Manages scheduling.</a:t>
                      </a:r>
                    </a:p>
                    <a:p>
                      <a:pPr marL="171450" marR="0" indent="-171450" fontAlgn="t">
                        <a:buFont typeface="Arial" panose="020B0604020202020204" pitchFamily="34" charset="0"/>
                        <a:buChar char="•"/>
                      </a:pPr>
                      <a:r>
                        <a:rPr lang="en-US" sz="1100" b="1">
                          <a:effectLst/>
                          <a:latin typeface="+mn-lt"/>
                          <a:ea typeface="+mn-lt"/>
                          <a:cs typeface="+mn-lt"/>
                        </a:rPr>
                        <a:t>Training Lead</a:t>
                      </a:r>
                      <a:r>
                        <a:rPr lang="en-US" sz="1100">
                          <a:effectLst/>
                          <a:latin typeface="+mn-lt"/>
                          <a:ea typeface="+mn-lt"/>
                          <a:cs typeface="+mn-lt"/>
                        </a:rPr>
                        <a:t>: Conducts sessions or coordinates trainers.</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Training calendar</a:t>
                      </a:r>
                      <a:r>
                        <a:rPr lang="en-US" sz="1100">
                          <a:effectLst/>
                          <a:latin typeface="+mn-lt"/>
                          <a:ea typeface="+mn-lt"/>
                          <a:cs typeface="+mn-lt"/>
                        </a:rPr>
                        <a:t> (dates, times, audiences).</a:t>
                      </a:r>
                    </a:p>
                    <a:p>
                      <a:pPr marL="171450" marR="0" indent="-171450" fontAlgn="t">
                        <a:buFont typeface="Arial" panose="020B0604020202020204" pitchFamily="34" charset="0"/>
                        <a:buChar char="•"/>
                      </a:pPr>
                      <a:r>
                        <a:rPr lang="en-US" sz="1100" b="1">
                          <a:effectLst/>
                          <a:latin typeface="+mn-lt"/>
                          <a:ea typeface="+mn-lt"/>
                          <a:cs typeface="+mn-lt"/>
                        </a:rPr>
                        <a:t>Attendance records</a:t>
                      </a:r>
                      <a:r>
                        <a:rPr lang="en-US" sz="1100">
                          <a:effectLst/>
                          <a:latin typeface="+mn-lt"/>
                          <a:ea typeface="+mn-lt"/>
                          <a:cs typeface="+mn-lt"/>
                        </a:rPr>
                        <a:t> for each session.</a:t>
                      </a:r>
                    </a:p>
                  </a:txBody>
                  <a:tcPr marL="45720" marR="45720" anchor="ctr"/>
                </a:tc>
                <a:extLst>
                  <a:ext uri="{0D108BD9-81ED-4DB2-BD59-A6C34878D82A}">
                    <a16:rowId xmlns:a16="http://schemas.microsoft.com/office/drawing/2014/main" val="3772127168"/>
                  </a:ext>
                </a:extLst>
              </a:tr>
              <a:tr h="676384">
                <a:tc>
                  <a:txBody>
                    <a:bodyPr/>
                    <a:lstStyle/>
                    <a:p>
                      <a:pPr marL="0" marR="0" algn="ctr" fontAlgn="t">
                        <a:buFontTx/>
                      </a:pPr>
                      <a:r>
                        <a:rPr lang="en-US" sz="900" b="1">
                          <a:solidFill>
                            <a:schemeClr val="bg1"/>
                          </a:solidFill>
                          <a:effectLst/>
                          <a:latin typeface="+mn-lt"/>
                          <a:ea typeface="+mn-lt"/>
                          <a:cs typeface="+mn-lt"/>
                        </a:rPr>
                        <a:t>4</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200" b="1">
                          <a:solidFill>
                            <a:schemeClr val="bg1"/>
                          </a:solidFill>
                          <a:effectLst/>
                          <a:latin typeface="+mn-lt"/>
                          <a:ea typeface="+mn-lt"/>
                          <a:cs typeface="+mn-lt"/>
                        </a:rPr>
                        <a:t>Evaluate Understanding &amp; Provide Ongoing Support</a:t>
                      </a:r>
                      <a:endParaRPr lang="en-US" sz="12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Assess mastery</a:t>
                      </a:r>
                      <a:r>
                        <a:rPr lang="en-US" sz="1100">
                          <a:effectLst/>
                          <a:latin typeface="+mn-lt"/>
                          <a:ea typeface="+mn-lt"/>
                          <a:cs typeface="+mn-lt"/>
                        </a:rPr>
                        <a:t> via quizzes, role‐playing, scenario testing.</a:t>
                      </a:r>
                    </a:p>
                    <a:p>
                      <a:pPr marL="171450" marR="0" indent="-171450" fontAlgn="t">
                        <a:buFont typeface="Arial" panose="020B0604020202020204" pitchFamily="34" charset="0"/>
                        <a:buChar char="•"/>
                      </a:pPr>
                      <a:r>
                        <a:rPr lang="en-US" sz="1100" b="1">
                          <a:effectLst/>
                          <a:latin typeface="+mn-lt"/>
                          <a:ea typeface="+mn-lt"/>
                          <a:cs typeface="+mn-lt"/>
                        </a:rPr>
                        <a:t>Document Results</a:t>
                      </a:r>
                      <a:r>
                        <a:rPr lang="en-US" sz="1100">
                          <a:effectLst/>
                          <a:latin typeface="+mn-lt"/>
                          <a:ea typeface="+mn-lt"/>
                          <a:cs typeface="+mn-lt"/>
                        </a:rPr>
                        <a:t>: Who passes vs. who needs additional support.</a:t>
                      </a:r>
                    </a:p>
                    <a:p>
                      <a:pPr marL="171450" marR="0" indent="-171450" fontAlgn="t">
                        <a:buFont typeface="Arial" panose="020B0604020202020204" pitchFamily="34" charset="0"/>
                        <a:buChar char="•"/>
                      </a:pPr>
                      <a:r>
                        <a:rPr lang="en-US" sz="1100" b="1">
                          <a:effectLst/>
                          <a:latin typeface="+mn-lt"/>
                          <a:ea typeface="+mn-lt"/>
                          <a:cs typeface="+mn-lt"/>
                        </a:rPr>
                        <a:t>Offer on‐demand resources</a:t>
                      </a:r>
                      <a:r>
                        <a:rPr lang="en-US" sz="1100">
                          <a:effectLst/>
                          <a:latin typeface="+mn-lt"/>
                          <a:ea typeface="+mn-lt"/>
                          <a:cs typeface="+mn-lt"/>
                        </a:rPr>
                        <a:t> (recorded demos, FAQs, knowledge base).</a:t>
                      </a:r>
                    </a:p>
                    <a:p>
                      <a:pPr marL="171450" marR="0" indent="-171450" fontAlgn="t">
                        <a:buFont typeface="Arial" panose="020B0604020202020204" pitchFamily="34" charset="0"/>
                        <a:buChar char="•"/>
                      </a:pPr>
                      <a:r>
                        <a:rPr lang="en-US" sz="1100" b="1">
                          <a:effectLst/>
                          <a:latin typeface="+mn-lt"/>
                          <a:ea typeface="+mn-lt"/>
                          <a:cs typeface="+mn-lt"/>
                        </a:rPr>
                        <a:t>Assign AI champions</a:t>
                      </a:r>
                      <a:r>
                        <a:rPr lang="en-US" sz="1100">
                          <a:effectLst/>
                          <a:latin typeface="+mn-lt"/>
                          <a:ea typeface="+mn-lt"/>
                          <a:cs typeface="+mn-lt"/>
                        </a:rPr>
                        <a:t> or mentors for peer support.</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Training Lead</a:t>
                      </a:r>
                      <a:r>
                        <a:rPr lang="en-US" sz="1100">
                          <a:effectLst/>
                          <a:latin typeface="+mn-lt"/>
                          <a:ea typeface="+mn-lt"/>
                          <a:cs typeface="+mn-lt"/>
                        </a:rPr>
                        <a:t>: Oversees evaluations, curates resources.</a:t>
                      </a:r>
                    </a:p>
                    <a:p>
                      <a:pPr marL="171450" marR="0" indent="-171450" fontAlgn="t">
                        <a:buFont typeface="Arial" panose="020B0604020202020204" pitchFamily="34" charset="0"/>
                        <a:buChar char="•"/>
                      </a:pPr>
                      <a:r>
                        <a:rPr lang="en-US" sz="1100" b="1">
                          <a:effectLst/>
                          <a:latin typeface="+mn-lt"/>
                          <a:ea typeface="+mn-lt"/>
                          <a:cs typeface="+mn-lt"/>
                        </a:rPr>
                        <a:t>Team Leads</a:t>
                      </a:r>
                      <a:r>
                        <a:rPr lang="en-US" sz="1100">
                          <a:effectLst/>
                          <a:latin typeface="+mn-lt"/>
                          <a:ea typeface="+mn-lt"/>
                          <a:cs typeface="+mn-lt"/>
                        </a:rPr>
                        <a:t>: Identify staff needing extra coaching.</a:t>
                      </a:r>
                    </a:p>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Encourages usage.</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Assessment results</a:t>
                      </a:r>
                      <a:r>
                        <a:rPr lang="en-US" sz="1100">
                          <a:effectLst/>
                          <a:latin typeface="+mn-lt"/>
                          <a:ea typeface="+mn-lt"/>
                          <a:cs typeface="+mn-lt"/>
                        </a:rPr>
                        <a:t> (quiz scores, scenario performance).</a:t>
                      </a:r>
                    </a:p>
                    <a:p>
                      <a:pPr marL="171450" marR="0" indent="-171450" fontAlgn="t">
                        <a:buFont typeface="Arial" panose="020B0604020202020204" pitchFamily="34" charset="0"/>
                        <a:buChar char="•"/>
                      </a:pPr>
                      <a:r>
                        <a:rPr lang="en-US" sz="1100" b="1">
                          <a:effectLst/>
                          <a:latin typeface="+mn-lt"/>
                          <a:ea typeface="+mn-lt"/>
                          <a:cs typeface="+mn-lt"/>
                        </a:rPr>
                        <a:t>Follow‐up plan</a:t>
                      </a:r>
                      <a:r>
                        <a:rPr lang="en-US" sz="1100">
                          <a:effectLst/>
                          <a:latin typeface="+mn-lt"/>
                          <a:ea typeface="+mn-lt"/>
                          <a:cs typeface="+mn-lt"/>
                        </a:rPr>
                        <a:t> for low performers.</a:t>
                      </a:r>
                    </a:p>
                    <a:p>
                      <a:pPr marL="171450" marR="0" indent="-171450" fontAlgn="t">
                        <a:buFont typeface="Arial" panose="020B0604020202020204" pitchFamily="34" charset="0"/>
                        <a:buChar char="•"/>
                      </a:pPr>
                      <a:r>
                        <a:rPr lang="en-US" sz="1100" b="1">
                          <a:effectLst/>
                          <a:latin typeface="+mn-lt"/>
                          <a:ea typeface="+mn-lt"/>
                          <a:cs typeface="+mn-lt"/>
                        </a:rPr>
                        <a:t>Resource library</a:t>
                      </a:r>
                      <a:r>
                        <a:rPr lang="en-US" sz="1100">
                          <a:effectLst/>
                          <a:latin typeface="+mn-lt"/>
                          <a:ea typeface="+mn-lt"/>
                          <a:cs typeface="+mn-lt"/>
                        </a:rPr>
                        <a:t> (videos, PDFs).</a:t>
                      </a:r>
                    </a:p>
                    <a:p>
                      <a:pPr marL="171450" marR="0" indent="-171450" fontAlgn="t">
                        <a:buFont typeface="Arial" panose="020B0604020202020204" pitchFamily="34" charset="0"/>
                        <a:buChar char="•"/>
                      </a:pPr>
                      <a:r>
                        <a:rPr lang="en-US" sz="1100" b="1">
                          <a:effectLst/>
                          <a:latin typeface="+mn-lt"/>
                          <a:ea typeface="+mn-lt"/>
                          <a:cs typeface="+mn-lt"/>
                        </a:rPr>
                        <a:t>Mentorship list</a:t>
                      </a:r>
                      <a:r>
                        <a:rPr lang="en-US" sz="1100">
                          <a:effectLst/>
                          <a:latin typeface="+mn-lt"/>
                          <a:ea typeface="+mn-lt"/>
                          <a:cs typeface="+mn-lt"/>
                        </a:rPr>
                        <a:t>.</a:t>
                      </a:r>
                    </a:p>
                  </a:txBody>
                  <a:tcPr marL="45720" marR="45720" anchor="ctr"/>
                </a:tc>
                <a:extLst>
                  <a:ext uri="{0D108BD9-81ED-4DB2-BD59-A6C34878D82A}">
                    <a16:rowId xmlns:a16="http://schemas.microsoft.com/office/drawing/2014/main" val="2799322614"/>
                  </a:ext>
                </a:extLst>
              </a:tr>
              <a:tr h="704507">
                <a:tc>
                  <a:txBody>
                    <a:bodyPr/>
                    <a:lstStyle/>
                    <a:p>
                      <a:pPr marL="0" marR="0" algn="ctr" fontAlgn="t">
                        <a:buFontTx/>
                      </a:pPr>
                      <a:r>
                        <a:rPr lang="en-US" sz="900" b="1">
                          <a:solidFill>
                            <a:schemeClr val="bg1"/>
                          </a:solidFill>
                          <a:effectLst/>
                          <a:latin typeface="+mn-lt"/>
                          <a:ea typeface="+mn-lt"/>
                          <a:cs typeface="+mn-lt"/>
                        </a:rPr>
                        <a:t>5</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200" b="1">
                          <a:solidFill>
                            <a:schemeClr val="bg1"/>
                          </a:solidFill>
                          <a:effectLst/>
                          <a:latin typeface="+mn-lt"/>
                          <a:ea typeface="+mn-lt"/>
                          <a:cs typeface="+mn-lt"/>
                        </a:rPr>
                        <a:t>Gather Feedback &amp; Improve</a:t>
                      </a:r>
                      <a:endParaRPr lang="en-US" sz="12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Solicit feedback</a:t>
                      </a:r>
                      <a:r>
                        <a:rPr lang="en-US" sz="1100">
                          <a:effectLst/>
                          <a:latin typeface="+mn-lt"/>
                          <a:ea typeface="+mn-lt"/>
                          <a:cs typeface="+mn-lt"/>
                        </a:rPr>
                        <a:t> on training effectiveness via surveys or polls.</a:t>
                      </a:r>
                    </a:p>
                    <a:p>
                      <a:pPr marL="171450" marR="0" indent="-171450" fontAlgn="t">
                        <a:buFont typeface="Arial" panose="020B0604020202020204" pitchFamily="34" charset="0"/>
                        <a:buChar char="•"/>
                      </a:pPr>
                      <a:r>
                        <a:rPr lang="en-US" sz="1100" b="1">
                          <a:effectLst/>
                          <a:latin typeface="+mn-lt"/>
                          <a:ea typeface="+mn-lt"/>
                          <a:cs typeface="+mn-lt"/>
                        </a:rPr>
                        <a:t>Revise materials</a:t>
                      </a:r>
                      <a:r>
                        <a:rPr lang="en-US" sz="1100">
                          <a:effectLst/>
                          <a:latin typeface="+mn-lt"/>
                          <a:ea typeface="+mn-lt"/>
                          <a:cs typeface="+mn-lt"/>
                        </a:rPr>
                        <a:t> if instructions are unclear or new features added.</a:t>
                      </a:r>
                    </a:p>
                    <a:p>
                      <a:pPr marL="171450" marR="0" indent="-171450" fontAlgn="t">
                        <a:buFont typeface="Arial" panose="020B0604020202020204" pitchFamily="34" charset="0"/>
                        <a:buChar char="•"/>
                      </a:pPr>
                      <a:r>
                        <a:rPr lang="en-US" sz="1100" b="1">
                          <a:effectLst/>
                          <a:latin typeface="+mn-lt"/>
                          <a:ea typeface="+mn-lt"/>
                          <a:cs typeface="+mn-lt"/>
                        </a:rPr>
                        <a:t>Incorporate improvements</a:t>
                      </a:r>
                      <a:r>
                        <a:rPr lang="en-US" sz="1100">
                          <a:effectLst/>
                          <a:latin typeface="+mn-lt"/>
                          <a:ea typeface="+mn-lt"/>
                          <a:cs typeface="+mn-lt"/>
                        </a:rPr>
                        <a:t> into future rollouts.</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Training Lead</a:t>
                      </a:r>
                      <a:r>
                        <a:rPr lang="en-US" sz="1100">
                          <a:effectLst/>
                          <a:latin typeface="+mn-lt"/>
                          <a:ea typeface="+mn-lt"/>
                          <a:cs typeface="+mn-lt"/>
                        </a:rPr>
                        <a:t>: Collects feedback, updates materials.</a:t>
                      </a:r>
                    </a:p>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Integrates improvements into rollout plans.</a:t>
                      </a:r>
                    </a:p>
                  </a:txBody>
                  <a:tcPr marL="45720" marR="45720"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Training feedback report</a:t>
                      </a:r>
                      <a:r>
                        <a:rPr lang="en-US" sz="1100" dirty="0">
                          <a:effectLst/>
                          <a:latin typeface="+mn-lt"/>
                          <a:ea typeface="+mn-lt"/>
                          <a:cs typeface="+mn-lt"/>
                        </a:rPr>
                        <a:t> (satisfaction, clarity, suggestions).</a:t>
                      </a:r>
                    </a:p>
                    <a:p>
                      <a:pPr marL="171450" marR="0" indent="-171450" fontAlgn="t">
                        <a:buFont typeface="Arial" panose="020B0604020202020204" pitchFamily="34" charset="0"/>
                        <a:buChar char="•"/>
                      </a:pPr>
                      <a:r>
                        <a:rPr lang="en-US" sz="1100" b="1" dirty="0">
                          <a:effectLst/>
                          <a:latin typeface="+mn-lt"/>
                          <a:ea typeface="+mn-lt"/>
                          <a:cs typeface="+mn-lt"/>
                        </a:rPr>
                        <a:t>Updated curriculum</a:t>
                      </a:r>
                      <a:r>
                        <a:rPr lang="en-US" sz="1100" dirty="0">
                          <a:effectLst/>
                          <a:latin typeface="+mn-lt"/>
                          <a:ea typeface="+mn-lt"/>
                          <a:cs typeface="+mn-lt"/>
                        </a:rPr>
                        <a:t> (if needed).</a:t>
                      </a:r>
                    </a:p>
                  </a:txBody>
                  <a:tcPr marL="45720" marR="45720" anchor="ctr"/>
                </a:tc>
                <a:extLst>
                  <a:ext uri="{0D108BD9-81ED-4DB2-BD59-A6C34878D82A}">
                    <a16:rowId xmlns:a16="http://schemas.microsoft.com/office/drawing/2014/main" val="3993307107"/>
                  </a:ext>
                </a:extLst>
              </a:tr>
            </a:tbl>
          </a:graphicData>
        </a:graphic>
      </p:graphicFrame>
    </p:spTree>
    <p:extLst>
      <p:ext uri="{BB962C8B-B14F-4D97-AF65-F5344CB8AC3E}">
        <p14:creationId xmlns:p14="http://schemas.microsoft.com/office/powerpoint/2010/main" val="106423005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362F9-C6F3-3AD2-2047-125BCFF17CD8}"/>
            </a:ext>
          </a:extLst>
        </p:cNvPr>
        <p:cNvGrpSpPr/>
        <p:nvPr/>
      </p:nvGrpSpPr>
      <p:grpSpPr>
        <a:xfrm>
          <a:off x="0" y="0"/>
          <a:ext cx="0" cy="0"/>
          <a:chOff x="0" y="0"/>
          <a:chExt cx="0" cy="0"/>
        </a:xfrm>
      </p:grpSpPr>
      <p:pic>
        <p:nvPicPr>
          <p:cNvPr id="5" name="Graphic 4" descr="Checkbox Checked with solid fill">
            <a:extLst>
              <a:ext uri="{FF2B5EF4-FFF2-40B4-BE49-F238E27FC236}">
                <a16:creationId xmlns:a16="http://schemas.microsoft.com/office/drawing/2014/main" id="{E5651193-4C09-F0B6-9F1D-7C5655AE21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5668" y="51866"/>
            <a:ext cx="642486" cy="642486"/>
          </a:xfrm>
          <a:prstGeom prst="rect">
            <a:avLst/>
          </a:prstGeom>
        </p:spPr>
      </p:pic>
      <p:sp>
        <p:nvSpPr>
          <p:cNvPr id="4" name="Title 2">
            <a:extLst>
              <a:ext uri="{FF2B5EF4-FFF2-40B4-BE49-F238E27FC236}">
                <a16:creationId xmlns:a16="http://schemas.microsoft.com/office/drawing/2014/main" id="{7C7F5129-EE7B-B049-A801-ABC1848F65CC}"/>
              </a:ext>
            </a:extLst>
          </p:cNvPr>
          <p:cNvSpPr>
            <a:spLocks noGrp="1"/>
          </p:cNvSpPr>
          <p:nvPr>
            <p:ph type="title"/>
          </p:nvPr>
        </p:nvSpPr>
        <p:spPr>
          <a:xfrm>
            <a:off x="259604" y="372801"/>
            <a:ext cx="10774188" cy="503971"/>
          </a:xfrm>
        </p:spPr>
        <p:txBody>
          <a:bodyPr/>
          <a:lstStyle/>
          <a:p>
            <a:pPr defTabSz="914309"/>
            <a:r>
              <a:rPr lang="en-US" sz="3000">
                <a:solidFill>
                  <a:schemeClr val="accent1"/>
                </a:solidFill>
              </a:rPr>
              <a:t>Completed example: Agent Assist</a:t>
            </a:r>
          </a:p>
        </p:txBody>
      </p:sp>
      <p:sp>
        <p:nvSpPr>
          <p:cNvPr id="2" name="TextBox 1">
            <a:extLst>
              <a:ext uri="{FF2B5EF4-FFF2-40B4-BE49-F238E27FC236}">
                <a16:creationId xmlns:a16="http://schemas.microsoft.com/office/drawing/2014/main" id="{BBFA4A72-08EE-724A-1643-84D2AD986CDC}"/>
              </a:ext>
            </a:extLst>
          </p:cNvPr>
          <p:cNvSpPr txBox="1">
            <a:spLocks/>
          </p:cNvSpPr>
          <p:nvPr/>
        </p:nvSpPr>
        <p:spPr>
          <a:xfrm>
            <a:off x="259604" y="916780"/>
            <a:ext cx="11674380" cy="338554"/>
          </a:xfrm>
          <a:prstGeom prst="rect">
            <a:avLst/>
          </a:prstGeom>
          <a:noFill/>
        </p:spPr>
        <p:txBody>
          <a:bodyPr wrap="square">
            <a:spAutoFit/>
          </a:bodyPr>
          <a:lstStyle/>
          <a:p>
            <a:pPr defTabSz="914400">
              <a:defRPr/>
            </a:pPr>
            <a:r>
              <a:rPr lang="en-US" sz="1600">
                <a:solidFill>
                  <a:srgbClr val="494949"/>
                </a:solidFill>
                <a:latin typeface="Exo" pitchFamily="2" charset="0"/>
                <a:ea typeface="+mn-lt"/>
                <a:cs typeface="+mn-lt"/>
              </a:rPr>
              <a:t>Here’s how you might fill out the template for an </a:t>
            </a:r>
            <a:r>
              <a:rPr lang="en-US" sz="1600" b="1">
                <a:solidFill>
                  <a:srgbClr val="494949"/>
                </a:solidFill>
                <a:latin typeface="Exo" pitchFamily="2" charset="0"/>
                <a:ea typeface="+mn-lt"/>
                <a:cs typeface="+mn-lt"/>
              </a:rPr>
              <a:t>Agent Assist</a:t>
            </a:r>
            <a:r>
              <a:rPr lang="en-US" sz="1600">
                <a:solidFill>
                  <a:srgbClr val="494949"/>
                </a:solidFill>
                <a:latin typeface="Exo" pitchFamily="2" charset="0"/>
                <a:ea typeface="+mn-lt"/>
                <a:cs typeface="+mn-lt"/>
              </a:rPr>
              <a:t> scenario focusing on </a:t>
            </a:r>
            <a:r>
              <a:rPr lang="en-US" sz="1600" b="1">
                <a:solidFill>
                  <a:srgbClr val="494949"/>
                </a:solidFill>
                <a:latin typeface="Exo" pitchFamily="2" charset="0"/>
                <a:ea typeface="+mn-lt"/>
                <a:cs typeface="+mn-lt"/>
              </a:rPr>
              <a:t>real-time</a:t>
            </a:r>
            <a:r>
              <a:rPr lang="en-US" sz="1600">
                <a:solidFill>
                  <a:srgbClr val="494949"/>
                </a:solidFill>
                <a:latin typeface="Exo" pitchFamily="2" charset="0"/>
                <a:ea typeface="+mn-lt"/>
                <a:cs typeface="+mn-lt"/>
              </a:rPr>
              <a:t> call support.</a:t>
            </a:r>
          </a:p>
        </p:txBody>
      </p:sp>
      <p:graphicFrame>
        <p:nvGraphicFramePr>
          <p:cNvPr id="3" name="Table 2">
            <a:extLst>
              <a:ext uri="{FF2B5EF4-FFF2-40B4-BE49-F238E27FC236}">
                <a16:creationId xmlns:a16="http://schemas.microsoft.com/office/drawing/2014/main" id="{553C3374-4022-4EB8-CC90-A9CBE22F8F97}"/>
              </a:ext>
            </a:extLst>
          </p:cNvPr>
          <p:cNvGraphicFramePr>
            <a:graphicFrameLocks/>
          </p:cNvGraphicFramePr>
          <p:nvPr>
            <p:extLst>
              <p:ext uri="{D42A27DB-BD31-4B8C-83A1-F6EECF244321}">
                <p14:modId xmlns:p14="http://schemas.microsoft.com/office/powerpoint/2010/main" val="328506666"/>
              </p:ext>
            </p:extLst>
          </p:nvPr>
        </p:nvGraphicFramePr>
        <p:xfrm>
          <a:off x="259605" y="1479870"/>
          <a:ext cx="11507307" cy="4812995"/>
        </p:xfrm>
        <a:graphic>
          <a:graphicData uri="http://schemas.openxmlformats.org/drawingml/2006/table">
            <a:tbl>
              <a:tblPr firstRow="1">
                <a:tableStyleId>{5C22544A-7EE6-4342-B048-85BDC9FD1C3A}</a:tableStyleId>
              </a:tblPr>
              <a:tblGrid>
                <a:gridCol w="491961">
                  <a:extLst>
                    <a:ext uri="{9D8B030D-6E8A-4147-A177-3AD203B41FA5}">
                      <a16:colId xmlns:a16="http://schemas.microsoft.com/office/drawing/2014/main" val="1581958053"/>
                    </a:ext>
                  </a:extLst>
                </a:gridCol>
                <a:gridCol w="1465958">
                  <a:extLst>
                    <a:ext uri="{9D8B030D-6E8A-4147-A177-3AD203B41FA5}">
                      <a16:colId xmlns:a16="http://schemas.microsoft.com/office/drawing/2014/main" val="3221127086"/>
                    </a:ext>
                  </a:extLst>
                </a:gridCol>
                <a:gridCol w="4520955">
                  <a:extLst>
                    <a:ext uri="{9D8B030D-6E8A-4147-A177-3AD203B41FA5}">
                      <a16:colId xmlns:a16="http://schemas.microsoft.com/office/drawing/2014/main" val="1610025414"/>
                    </a:ext>
                  </a:extLst>
                </a:gridCol>
                <a:gridCol w="2644060">
                  <a:extLst>
                    <a:ext uri="{9D8B030D-6E8A-4147-A177-3AD203B41FA5}">
                      <a16:colId xmlns:a16="http://schemas.microsoft.com/office/drawing/2014/main" val="573858552"/>
                    </a:ext>
                  </a:extLst>
                </a:gridCol>
                <a:gridCol w="2384373">
                  <a:extLst>
                    <a:ext uri="{9D8B030D-6E8A-4147-A177-3AD203B41FA5}">
                      <a16:colId xmlns:a16="http://schemas.microsoft.com/office/drawing/2014/main" val="531003624"/>
                    </a:ext>
                  </a:extLst>
                </a:gridCol>
              </a:tblGrid>
              <a:tr h="275694">
                <a:tc>
                  <a:txBody>
                    <a:bodyPr/>
                    <a:lstStyle/>
                    <a:p>
                      <a:pPr algn="ctr" fontAlgn="ctr">
                        <a:buFontTx/>
                      </a:pPr>
                      <a:r>
                        <a:rPr lang="en-US" sz="1100" u="none" strike="noStrike" dirty="0">
                          <a:effectLst/>
                          <a:latin typeface="Montserrat SemiBold" panose="00000700000000000000" pitchFamily="2" charset="0"/>
                          <a:ea typeface="+mn-lt"/>
                          <a:cs typeface="+mn-lt"/>
                        </a:rPr>
                        <a:t>Step</a:t>
                      </a:r>
                      <a:endParaRPr lang="en-US" sz="1100" b="1" i="0" u="none" strike="noStrike" dirty="0">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Training Focus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Instructions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Required Roles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marL="0" algn="ctr" defTabSz="914218" rtl="0" eaLnBrk="1" fontAlgn="ctr" latinLnBrk="0" hangingPunct="1">
                        <a:buFontTx/>
                      </a:pPr>
                      <a:r>
                        <a:rPr lang="en-US" sz="1100" b="1" u="none" strike="noStrike" kern="1200">
                          <a:solidFill>
                            <a:schemeClr val="lt1"/>
                          </a:solidFill>
                          <a:effectLst/>
                          <a:latin typeface="Montserrat SemiBold" panose="00000700000000000000" pitchFamily="2" charset="0"/>
                          <a:ea typeface="+mn-lt"/>
                          <a:cs typeface="+mn-lt"/>
                        </a:rPr>
                        <a:t>Outputs</a:t>
                      </a:r>
                    </a:p>
                  </a:txBody>
                  <a:tcPr marL="6845" marR="6845" marT="6845" marB="0" anchor="ctr">
                    <a:solidFill>
                      <a:schemeClr val="accent4">
                        <a:lumMod val="75000"/>
                      </a:schemeClr>
                    </a:solidFill>
                  </a:tcPr>
                </a:tc>
                <a:extLst>
                  <a:ext uri="{0D108BD9-81ED-4DB2-BD59-A6C34878D82A}">
                    <a16:rowId xmlns:a16="http://schemas.microsoft.com/office/drawing/2014/main" val="3853553644"/>
                  </a:ext>
                </a:extLst>
              </a:tr>
              <a:tr h="661394">
                <a:tc>
                  <a:txBody>
                    <a:bodyPr/>
                    <a:lstStyle/>
                    <a:p>
                      <a:pPr marL="0" marR="0" algn="ctr" fontAlgn="t">
                        <a:buFontTx/>
                      </a:pPr>
                      <a:r>
                        <a:rPr lang="en-US" sz="900" b="1">
                          <a:solidFill>
                            <a:schemeClr val="bg1"/>
                          </a:solidFill>
                          <a:effectLst/>
                          <a:latin typeface="+mn-lt"/>
                          <a:ea typeface="+mn-lt"/>
                          <a:cs typeface="+mn-lt"/>
                        </a:rPr>
                        <a:t>1</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Identify Training Needs &amp; Objectives</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Segment 200 agents</a:t>
                      </a:r>
                      <a:r>
                        <a:rPr lang="en-US" sz="1100">
                          <a:effectLst/>
                          <a:latin typeface="+mn-lt"/>
                          <a:ea typeface="+mn-lt"/>
                          <a:cs typeface="+mn-lt"/>
                        </a:rPr>
                        <a:t> into Tier 1 (basic usage) and Tier 2 (complex claims).</a:t>
                      </a:r>
                    </a:p>
                    <a:p>
                      <a:pPr marL="171450" marR="0" indent="-171450" fontAlgn="t">
                        <a:buFont typeface="Arial" panose="020B0604020202020204" pitchFamily="34" charset="0"/>
                        <a:buChar char="•"/>
                      </a:pPr>
                      <a:r>
                        <a:rPr lang="en-US" sz="1100" b="1">
                          <a:effectLst/>
                          <a:latin typeface="+mn-lt"/>
                          <a:ea typeface="+mn-lt"/>
                          <a:cs typeface="+mn-lt"/>
                        </a:rPr>
                        <a:t>Supervisors</a:t>
                      </a:r>
                      <a:r>
                        <a:rPr lang="en-US" sz="1100">
                          <a:effectLst/>
                          <a:latin typeface="+mn-lt"/>
                          <a:ea typeface="+mn-lt"/>
                          <a:cs typeface="+mn-lt"/>
                        </a:rPr>
                        <a:t> require deeper knowledge to handle escalations.</a:t>
                      </a:r>
                    </a:p>
                    <a:p>
                      <a:pPr marL="171450" marR="0" indent="-171450" fontAlgn="t">
                        <a:buFont typeface="Arial" panose="020B0604020202020204" pitchFamily="34" charset="0"/>
                        <a:buChar char="•"/>
                      </a:pPr>
                      <a:r>
                        <a:rPr lang="en-US" sz="1100" b="1">
                          <a:effectLst/>
                          <a:latin typeface="+mn-lt"/>
                          <a:ea typeface="+mn-lt"/>
                          <a:cs typeface="+mn-lt"/>
                        </a:rPr>
                        <a:t>Link goals</a:t>
                      </a:r>
                      <a:r>
                        <a:rPr lang="en-US" sz="1100">
                          <a:effectLst/>
                          <a:latin typeface="+mn-lt"/>
                          <a:ea typeface="+mn-lt"/>
                          <a:cs typeface="+mn-lt"/>
                        </a:rPr>
                        <a:t> to KPI: Aim for 10% faster handle times.</a:t>
                      </a:r>
                    </a:p>
                    <a:p>
                      <a:pPr marL="171450" marR="0" indent="-171450" fontAlgn="t">
                        <a:buFont typeface="Arial" panose="020B0604020202020204" pitchFamily="34" charset="0"/>
                        <a:buChar char="•"/>
                      </a:pPr>
                      <a:r>
                        <a:rPr lang="en-US" sz="1100" b="1">
                          <a:effectLst/>
                          <a:latin typeface="+mn-lt"/>
                          <a:ea typeface="+mn-lt"/>
                          <a:cs typeface="+mn-lt"/>
                        </a:rPr>
                        <a:t>Success metric</a:t>
                      </a:r>
                      <a:r>
                        <a:rPr lang="en-US" sz="1100">
                          <a:effectLst/>
                          <a:latin typeface="+mn-lt"/>
                          <a:ea typeface="+mn-lt"/>
                          <a:cs typeface="+mn-lt"/>
                        </a:rPr>
                        <a:t>: 85% of Tier 1 agents pass scenario test with ≥8/10.</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Defines skill needs.</a:t>
                      </a:r>
                    </a:p>
                    <a:p>
                      <a:pPr marL="171450" marR="0" indent="-171450" fontAlgn="t">
                        <a:buFont typeface="Arial" panose="020B0604020202020204" pitchFamily="34" charset="0"/>
                        <a:buChar char="•"/>
                      </a:pPr>
                      <a:r>
                        <a:rPr lang="en-US" sz="1100" b="1">
                          <a:effectLst/>
                          <a:latin typeface="+mn-lt"/>
                          <a:ea typeface="+mn-lt"/>
                          <a:cs typeface="+mn-lt"/>
                        </a:rPr>
                        <a:t>Training Lead</a:t>
                      </a:r>
                      <a:r>
                        <a:rPr lang="en-US" sz="1100">
                          <a:effectLst/>
                          <a:latin typeface="+mn-lt"/>
                          <a:ea typeface="+mn-lt"/>
                          <a:cs typeface="+mn-lt"/>
                        </a:rPr>
                        <a:t>: Maps who needs advanced training and sets objectives.</a:t>
                      </a:r>
                    </a:p>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Aligns with deployment schedule.</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Training Needs Analysis</a:t>
                      </a:r>
                      <a:r>
                        <a:rPr lang="en-US" sz="1100">
                          <a:effectLst/>
                          <a:latin typeface="+mn-lt"/>
                          <a:ea typeface="+mn-lt"/>
                          <a:cs typeface="+mn-lt"/>
                        </a:rPr>
                        <a:t> (e.g. Tier 1: Basic AI prompts, Tier 2: Complex scenario handling, Supervisors: Escalation &amp; reporting).</a:t>
                      </a:r>
                    </a:p>
                    <a:p>
                      <a:pPr marL="171450" marR="0" indent="-171450" fontAlgn="t">
                        <a:buFont typeface="Arial" panose="020B0604020202020204" pitchFamily="34" charset="0"/>
                        <a:buChar char="•"/>
                      </a:pPr>
                      <a:r>
                        <a:rPr lang="en-US" sz="1100" b="1">
                          <a:effectLst/>
                          <a:latin typeface="+mn-lt"/>
                          <a:ea typeface="+mn-lt"/>
                          <a:cs typeface="+mn-lt"/>
                        </a:rPr>
                        <a:t>Training Objectives</a:t>
                      </a:r>
                      <a:r>
                        <a:rPr lang="en-US" sz="1100">
                          <a:effectLst/>
                          <a:latin typeface="+mn-lt"/>
                          <a:ea typeface="+mn-lt"/>
                          <a:cs typeface="+mn-lt"/>
                        </a:rPr>
                        <a:t>: “Within 2 weeks, 85% of Tier 1 agents can effectively use AI prompts.”</a:t>
                      </a:r>
                    </a:p>
                  </a:txBody>
                  <a:tcPr marL="50793" marR="50793" marT="50793" marB="50793" anchor="ctr"/>
                </a:tc>
                <a:extLst>
                  <a:ext uri="{0D108BD9-81ED-4DB2-BD59-A6C34878D82A}">
                    <a16:rowId xmlns:a16="http://schemas.microsoft.com/office/drawing/2014/main" val="3690127680"/>
                  </a:ext>
                </a:extLst>
              </a:tr>
              <a:tr h="610517">
                <a:tc>
                  <a:txBody>
                    <a:bodyPr/>
                    <a:lstStyle/>
                    <a:p>
                      <a:pPr marL="0" marR="0" algn="ctr" fontAlgn="t">
                        <a:buFontTx/>
                      </a:pPr>
                      <a:r>
                        <a:rPr lang="en-US" sz="900" b="1">
                          <a:solidFill>
                            <a:schemeClr val="bg1"/>
                          </a:solidFill>
                          <a:effectLst/>
                          <a:latin typeface="+mn-lt"/>
                          <a:ea typeface="+mn-lt"/>
                          <a:cs typeface="+mn-lt"/>
                        </a:rPr>
                        <a:t>2</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Design Curriculum &amp; Materials</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Create short video tutorials</a:t>
                      </a:r>
                      <a:r>
                        <a:rPr lang="en-US" sz="1100">
                          <a:effectLst/>
                          <a:latin typeface="+mn-lt"/>
                          <a:ea typeface="+mn-lt"/>
                          <a:cs typeface="+mn-lt"/>
                        </a:rPr>
                        <a:t> on how AI prompts appear.</a:t>
                      </a:r>
                    </a:p>
                    <a:p>
                      <a:pPr marL="171450" marR="0" indent="-171450" fontAlgn="t">
                        <a:buFont typeface="Arial" panose="020B0604020202020204" pitchFamily="34" charset="0"/>
                        <a:buChar char="•"/>
                      </a:pPr>
                      <a:r>
                        <a:rPr lang="en-US" sz="1100">
                          <a:effectLst/>
                          <a:latin typeface="+mn-lt"/>
                          <a:ea typeface="+mn-lt"/>
                          <a:cs typeface="+mn-lt"/>
                        </a:rPr>
                        <a:t>Develop a </a:t>
                      </a:r>
                      <a:r>
                        <a:rPr lang="en-US" sz="1100" b="1">
                          <a:effectLst/>
                          <a:latin typeface="+mn-lt"/>
                          <a:ea typeface="+mn-lt"/>
                          <a:cs typeface="+mn-lt"/>
                        </a:rPr>
                        <a:t>quick reference guide</a:t>
                      </a:r>
                      <a:r>
                        <a:rPr lang="en-US" sz="1100">
                          <a:effectLst/>
                          <a:latin typeface="+mn-lt"/>
                          <a:ea typeface="+mn-lt"/>
                          <a:cs typeface="+mn-lt"/>
                        </a:rPr>
                        <a:t>.</a:t>
                      </a:r>
                    </a:p>
                    <a:p>
                      <a:pPr marL="171450" marR="0" indent="-171450" fontAlgn="t">
                        <a:buFont typeface="Arial" panose="020B0604020202020204" pitchFamily="34" charset="0"/>
                        <a:buChar char="•"/>
                      </a:pPr>
                      <a:r>
                        <a:rPr lang="en-US" sz="1100">
                          <a:effectLst/>
                          <a:latin typeface="+mn-lt"/>
                          <a:ea typeface="+mn-lt"/>
                          <a:cs typeface="+mn-lt"/>
                        </a:rPr>
                        <a:t>Use </a:t>
                      </a:r>
                      <a:r>
                        <a:rPr lang="en-US" sz="1100" b="1">
                          <a:effectLst/>
                          <a:latin typeface="+mn-lt"/>
                          <a:ea typeface="+mn-lt"/>
                          <a:cs typeface="+mn-lt"/>
                        </a:rPr>
                        <a:t>anonymized call transcripts</a:t>
                      </a:r>
                      <a:r>
                        <a:rPr lang="en-US" sz="1100">
                          <a:effectLst/>
                          <a:latin typeface="+mn-lt"/>
                          <a:ea typeface="+mn-lt"/>
                          <a:cs typeface="+mn-lt"/>
                        </a:rPr>
                        <a:t> to illustrate typical and edge cases.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Training Lead</a:t>
                      </a:r>
                      <a:r>
                        <a:rPr lang="en-US" sz="1100">
                          <a:effectLst/>
                          <a:latin typeface="+mn-lt"/>
                          <a:ea typeface="+mn-lt"/>
                          <a:cs typeface="+mn-lt"/>
                        </a:rPr>
                        <a:t>: Develops slides, e-learning modules.</a:t>
                      </a:r>
                    </a:p>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Supplies real call examples.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Training Curriculum</a:t>
                      </a:r>
                      <a:r>
                        <a:rPr lang="en-US" sz="1100">
                          <a:effectLst/>
                          <a:latin typeface="+mn-lt"/>
                          <a:ea typeface="+mn-lt"/>
                          <a:cs typeface="+mn-lt"/>
                        </a:rPr>
                        <a:t>: Slides, short how‐to videos, reference guide with screenshots.</a:t>
                      </a:r>
                    </a:p>
                  </a:txBody>
                  <a:tcPr marL="50793" marR="50793" marT="50793" marB="50793" anchor="ctr"/>
                </a:tc>
                <a:extLst>
                  <a:ext uri="{0D108BD9-81ED-4DB2-BD59-A6C34878D82A}">
                    <a16:rowId xmlns:a16="http://schemas.microsoft.com/office/drawing/2014/main" val="3399800088"/>
                  </a:ext>
                </a:extLst>
              </a:tr>
              <a:tr h="604636">
                <a:tc>
                  <a:txBody>
                    <a:bodyPr/>
                    <a:lstStyle/>
                    <a:p>
                      <a:pPr marL="0" marR="0" algn="ctr" fontAlgn="t">
                        <a:buFontTx/>
                      </a:pPr>
                      <a:r>
                        <a:rPr lang="en-US" sz="900" b="1">
                          <a:solidFill>
                            <a:schemeClr val="bg1"/>
                          </a:solidFill>
                          <a:effectLst/>
                          <a:latin typeface="+mn-lt"/>
                          <a:ea typeface="+mn-lt"/>
                          <a:cs typeface="+mn-lt"/>
                        </a:rPr>
                        <a:t>3</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Deliver Training Sessions</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Conduct 1‐hour live webinars</a:t>
                      </a:r>
                      <a:r>
                        <a:rPr lang="en-US" sz="1100">
                          <a:effectLst/>
                          <a:latin typeface="+mn-lt"/>
                          <a:ea typeface="+mn-lt"/>
                          <a:cs typeface="+mn-lt"/>
                        </a:rPr>
                        <a:t> for Tier 1 agents; </a:t>
                      </a:r>
                      <a:r>
                        <a:rPr lang="en-US" sz="1100" b="1">
                          <a:effectLst/>
                          <a:latin typeface="+mn-lt"/>
                          <a:ea typeface="+mn-lt"/>
                          <a:cs typeface="+mn-lt"/>
                        </a:rPr>
                        <a:t>2‐hour workshop</a:t>
                      </a:r>
                      <a:r>
                        <a:rPr lang="en-US" sz="1100">
                          <a:effectLst/>
                          <a:latin typeface="+mn-lt"/>
                          <a:ea typeface="+mn-lt"/>
                          <a:cs typeface="+mn-lt"/>
                        </a:rPr>
                        <a:t> for Tier 2.</a:t>
                      </a:r>
                    </a:p>
                    <a:p>
                      <a:pPr marL="171450" marR="0" indent="-171450" fontAlgn="t">
                        <a:buFont typeface="Arial" panose="020B0604020202020204" pitchFamily="34" charset="0"/>
                        <a:buChar char="•"/>
                      </a:pPr>
                      <a:r>
                        <a:rPr lang="en-US" sz="1100" b="1">
                          <a:effectLst/>
                          <a:latin typeface="+mn-lt"/>
                          <a:ea typeface="+mn-lt"/>
                          <a:cs typeface="+mn-lt"/>
                        </a:rPr>
                        <a:t>Supervisor sessions</a:t>
                      </a:r>
                      <a:r>
                        <a:rPr lang="en-US" sz="1100">
                          <a:effectLst/>
                          <a:latin typeface="+mn-lt"/>
                          <a:ea typeface="+mn-lt"/>
                          <a:cs typeface="+mn-lt"/>
                        </a:rPr>
                        <a:t> on escalation protocols.</a:t>
                      </a:r>
                    </a:p>
                    <a:p>
                      <a:pPr marL="171450" marR="0" indent="-171450" fontAlgn="t">
                        <a:buFont typeface="Arial" panose="020B0604020202020204" pitchFamily="34" charset="0"/>
                        <a:buChar char="•"/>
                      </a:pPr>
                      <a:r>
                        <a:rPr lang="en-US" sz="1100" b="1">
                          <a:effectLst/>
                          <a:latin typeface="+mn-lt"/>
                          <a:ea typeface="+mn-lt"/>
                          <a:cs typeface="+mn-lt"/>
                        </a:rPr>
                        <a:t>Schedule sessions</a:t>
                      </a:r>
                      <a:r>
                        <a:rPr lang="en-US" sz="1100">
                          <a:effectLst/>
                          <a:latin typeface="+mn-lt"/>
                          <a:ea typeface="+mn-lt"/>
                          <a:cs typeface="+mn-lt"/>
                        </a:rPr>
                        <a:t> close to rollout so knowledge is fresh.</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Books time slots, invites participants.</a:t>
                      </a:r>
                    </a:p>
                    <a:p>
                      <a:pPr marL="171450" marR="0" indent="-171450" fontAlgn="t">
                        <a:buFont typeface="Arial" panose="020B0604020202020204" pitchFamily="34" charset="0"/>
                        <a:buChar char="•"/>
                      </a:pPr>
                      <a:r>
                        <a:rPr lang="en-US" sz="1100" b="1">
                          <a:effectLst/>
                          <a:latin typeface="+mn-lt"/>
                          <a:ea typeface="+mn-lt"/>
                          <a:cs typeface="+mn-lt"/>
                        </a:rPr>
                        <a:t>Training Lead</a:t>
                      </a:r>
                      <a:r>
                        <a:rPr lang="en-US" sz="1100">
                          <a:effectLst/>
                          <a:latin typeface="+mn-lt"/>
                          <a:ea typeface="+mn-lt"/>
                          <a:cs typeface="+mn-lt"/>
                        </a:rPr>
                        <a:t>: Delivers or coordinates sessions.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Training Calendar</a:t>
                      </a:r>
                      <a:r>
                        <a:rPr lang="en-US" sz="1100">
                          <a:effectLst/>
                          <a:latin typeface="+mn-lt"/>
                          <a:ea typeface="+mn-lt"/>
                          <a:cs typeface="+mn-lt"/>
                        </a:rPr>
                        <a:t> with session dates (Tier 1 on Monday, Tier 2 on Tuesday, Supervisors on Wednesday).</a:t>
                      </a:r>
                    </a:p>
                    <a:p>
                      <a:pPr marL="171450" marR="0" indent="-171450" fontAlgn="t">
                        <a:buFont typeface="Arial" panose="020B0604020202020204" pitchFamily="34" charset="0"/>
                        <a:buChar char="•"/>
                      </a:pPr>
                      <a:r>
                        <a:rPr lang="en-US" sz="1100" b="1">
                          <a:effectLst/>
                          <a:latin typeface="+mn-lt"/>
                          <a:ea typeface="+mn-lt"/>
                          <a:cs typeface="+mn-lt"/>
                        </a:rPr>
                        <a:t>Attendance Records</a:t>
                      </a:r>
                      <a:r>
                        <a:rPr lang="en-US" sz="1100">
                          <a:effectLst/>
                          <a:latin typeface="+mn-lt"/>
                          <a:ea typeface="+mn-lt"/>
                          <a:cs typeface="+mn-lt"/>
                        </a:rPr>
                        <a:t>.</a:t>
                      </a:r>
                    </a:p>
                  </a:txBody>
                  <a:tcPr marL="50793" marR="50793" marT="50793" marB="50793" anchor="ctr"/>
                </a:tc>
                <a:extLst>
                  <a:ext uri="{0D108BD9-81ED-4DB2-BD59-A6C34878D82A}">
                    <a16:rowId xmlns:a16="http://schemas.microsoft.com/office/drawing/2014/main" val="3772127168"/>
                  </a:ext>
                </a:extLst>
              </a:tr>
              <a:tr h="676384">
                <a:tc>
                  <a:txBody>
                    <a:bodyPr/>
                    <a:lstStyle/>
                    <a:p>
                      <a:pPr marL="0" marR="0" algn="ctr" fontAlgn="t">
                        <a:buFontTx/>
                      </a:pPr>
                      <a:r>
                        <a:rPr lang="en-US" sz="900" b="1">
                          <a:solidFill>
                            <a:schemeClr val="bg1"/>
                          </a:solidFill>
                          <a:effectLst/>
                          <a:latin typeface="+mn-lt"/>
                          <a:ea typeface="+mn-lt"/>
                          <a:cs typeface="+mn-lt"/>
                        </a:rPr>
                        <a:t>4</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Evaluate Understanding &amp; Provide Ongoing Support</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Quiz Tier 1 agents</a:t>
                      </a:r>
                      <a:r>
                        <a:rPr lang="en-US" sz="1100" dirty="0">
                          <a:effectLst/>
                          <a:latin typeface="+mn-lt"/>
                          <a:ea typeface="+mn-lt"/>
                          <a:cs typeface="+mn-lt"/>
                        </a:rPr>
                        <a:t> with scenario‐based questions.</a:t>
                      </a:r>
                    </a:p>
                    <a:p>
                      <a:pPr marL="171450" marR="0" indent="-171450" fontAlgn="t">
                        <a:buFont typeface="Arial" panose="020B0604020202020204" pitchFamily="34" charset="0"/>
                        <a:buChar char="•"/>
                      </a:pPr>
                      <a:r>
                        <a:rPr lang="en-US" sz="1100" b="1" dirty="0">
                          <a:effectLst/>
                          <a:latin typeface="+mn-lt"/>
                          <a:ea typeface="+mn-lt"/>
                          <a:cs typeface="+mn-lt"/>
                        </a:rPr>
                        <a:t>Simulate complex calls</a:t>
                      </a:r>
                      <a:r>
                        <a:rPr lang="en-US" sz="1100" dirty="0">
                          <a:effectLst/>
                          <a:latin typeface="+mn-lt"/>
                          <a:ea typeface="+mn-lt"/>
                          <a:cs typeface="+mn-lt"/>
                        </a:rPr>
                        <a:t> for Tier 2 (Agent Assist usage).</a:t>
                      </a:r>
                    </a:p>
                    <a:p>
                      <a:pPr marL="171450" marR="0" indent="-171450" fontAlgn="t">
                        <a:buFont typeface="Arial" panose="020B0604020202020204" pitchFamily="34" charset="0"/>
                        <a:buChar char="•"/>
                      </a:pPr>
                      <a:r>
                        <a:rPr lang="en-US" sz="1100" b="1" dirty="0">
                          <a:effectLst/>
                          <a:latin typeface="+mn-lt"/>
                          <a:ea typeface="+mn-lt"/>
                          <a:cs typeface="+mn-lt"/>
                        </a:rPr>
                        <a:t>Follow up</a:t>
                      </a:r>
                      <a:r>
                        <a:rPr lang="en-US" sz="1100" dirty="0">
                          <a:effectLst/>
                          <a:latin typeface="+mn-lt"/>
                          <a:ea typeface="+mn-lt"/>
                          <a:cs typeface="+mn-lt"/>
                        </a:rPr>
                        <a:t> with low performers for extra coaching.</a:t>
                      </a:r>
                    </a:p>
                    <a:p>
                      <a:pPr marL="171450" marR="0" indent="-171450" fontAlgn="t">
                        <a:buFont typeface="Arial" panose="020B0604020202020204" pitchFamily="34" charset="0"/>
                        <a:buChar char="•"/>
                      </a:pPr>
                      <a:r>
                        <a:rPr lang="en-US" sz="1100" b="1" dirty="0">
                          <a:effectLst/>
                          <a:latin typeface="+mn-lt"/>
                          <a:ea typeface="+mn-lt"/>
                          <a:cs typeface="+mn-lt"/>
                        </a:rPr>
                        <a:t>Publish all materials</a:t>
                      </a:r>
                      <a:r>
                        <a:rPr lang="en-US" sz="1100" dirty="0">
                          <a:effectLst/>
                          <a:latin typeface="+mn-lt"/>
                          <a:ea typeface="+mn-lt"/>
                          <a:cs typeface="+mn-lt"/>
                        </a:rPr>
                        <a:t> on intranet.</a:t>
                      </a:r>
                    </a:p>
                    <a:p>
                      <a:pPr marL="171450" marR="0" indent="-171450" fontAlgn="t">
                        <a:buFont typeface="Arial" panose="020B0604020202020204" pitchFamily="34" charset="0"/>
                        <a:buChar char="•"/>
                      </a:pPr>
                      <a:r>
                        <a:rPr lang="en-US" sz="1100" b="1" dirty="0">
                          <a:effectLst/>
                          <a:latin typeface="+mn-lt"/>
                          <a:ea typeface="+mn-lt"/>
                          <a:cs typeface="+mn-lt"/>
                        </a:rPr>
                        <a:t>Designate 5 “AI Champions”</a:t>
                      </a:r>
                      <a:r>
                        <a:rPr lang="en-US" sz="1100" dirty="0">
                          <a:effectLst/>
                          <a:latin typeface="+mn-lt"/>
                          <a:ea typeface="+mn-lt"/>
                          <a:cs typeface="+mn-lt"/>
                        </a:rPr>
                        <a:t> to assist peers post‐training.</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Training Lead</a:t>
                      </a:r>
                      <a:r>
                        <a:rPr lang="en-US" sz="1100">
                          <a:effectLst/>
                          <a:latin typeface="+mn-lt"/>
                          <a:ea typeface="+mn-lt"/>
                          <a:cs typeface="+mn-lt"/>
                        </a:rPr>
                        <a:t>: Preps quizzes &amp; scenarios, maintains resource library.</a:t>
                      </a:r>
                    </a:p>
                    <a:p>
                      <a:pPr marL="171450" marR="0" indent="-171450" fontAlgn="t">
                        <a:buFont typeface="Arial" panose="020B0604020202020204" pitchFamily="34" charset="0"/>
                        <a:buChar char="•"/>
                      </a:pPr>
                      <a:r>
                        <a:rPr lang="en-US" sz="1100" b="1">
                          <a:effectLst/>
                          <a:latin typeface="+mn-lt"/>
                          <a:ea typeface="+mn-lt"/>
                          <a:cs typeface="+mn-lt"/>
                        </a:rPr>
                        <a:t>Team Leads</a:t>
                      </a:r>
                      <a:r>
                        <a:rPr lang="en-US" sz="1100">
                          <a:effectLst/>
                          <a:latin typeface="+mn-lt"/>
                          <a:ea typeface="+mn-lt"/>
                          <a:cs typeface="+mn-lt"/>
                        </a:rPr>
                        <a:t>: Observe or grade performance.</a:t>
                      </a:r>
                    </a:p>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Recognizes AI Champions.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Assessment Results</a:t>
                      </a:r>
                      <a:r>
                        <a:rPr lang="en-US" sz="1100">
                          <a:effectLst/>
                          <a:latin typeface="+mn-lt"/>
                          <a:ea typeface="+mn-lt"/>
                          <a:cs typeface="+mn-lt"/>
                        </a:rPr>
                        <a:t>: e.g. 75% scored ≥8/10, 10% need extra coaching.</a:t>
                      </a:r>
                    </a:p>
                    <a:p>
                      <a:pPr marL="171450" marR="0" indent="-171450" fontAlgn="t">
                        <a:buFont typeface="Arial" panose="020B0604020202020204" pitchFamily="34" charset="0"/>
                        <a:buChar char="•"/>
                      </a:pPr>
                      <a:r>
                        <a:rPr lang="en-US" sz="1100" b="1">
                          <a:effectLst/>
                          <a:latin typeface="+mn-lt"/>
                          <a:ea typeface="+mn-lt"/>
                          <a:cs typeface="+mn-lt"/>
                        </a:rPr>
                        <a:t>Follow‐Up Sessions</a:t>
                      </a:r>
                      <a:r>
                        <a:rPr lang="en-US" sz="1100">
                          <a:effectLst/>
                          <a:latin typeface="+mn-lt"/>
                          <a:ea typeface="+mn-lt"/>
                          <a:cs typeface="+mn-lt"/>
                        </a:rPr>
                        <a:t> for struggling agents.</a:t>
                      </a:r>
                    </a:p>
                    <a:p>
                      <a:pPr marL="171450" marR="0" indent="-171450" fontAlgn="t">
                        <a:buFont typeface="Arial" panose="020B0604020202020204" pitchFamily="34" charset="0"/>
                        <a:buChar char="•"/>
                      </a:pPr>
                      <a:r>
                        <a:rPr lang="en-US" sz="1100" b="1">
                          <a:effectLst/>
                          <a:latin typeface="+mn-lt"/>
                          <a:ea typeface="+mn-lt"/>
                          <a:cs typeface="+mn-lt"/>
                        </a:rPr>
                        <a:t>Resource Library</a:t>
                      </a:r>
                      <a:r>
                        <a:rPr lang="en-US" sz="1100">
                          <a:effectLst/>
                          <a:latin typeface="+mn-lt"/>
                          <a:ea typeface="+mn-lt"/>
                          <a:cs typeface="+mn-lt"/>
                        </a:rPr>
                        <a:t> (recordings, guides).</a:t>
                      </a:r>
                    </a:p>
                    <a:p>
                      <a:pPr marL="171450" marR="0" indent="-171450" fontAlgn="t">
                        <a:buFont typeface="Arial" panose="020B0604020202020204" pitchFamily="34" charset="0"/>
                        <a:buChar char="•"/>
                      </a:pPr>
                      <a:r>
                        <a:rPr lang="en-US" sz="1100" b="1">
                          <a:effectLst/>
                          <a:latin typeface="+mn-lt"/>
                          <a:ea typeface="+mn-lt"/>
                          <a:cs typeface="+mn-lt"/>
                        </a:rPr>
                        <a:t>List of Champions</a:t>
                      </a:r>
                      <a:r>
                        <a:rPr lang="en-US" sz="1100">
                          <a:effectLst/>
                          <a:latin typeface="+mn-lt"/>
                          <a:ea typeface="+mn-lt"/>
                          <a:cs typeface="+mn-lt"/>
                        </a:rPr>
                        <a:t> for peer support.</a:t>
                      </a:r>
                    </a:p>
                  </a:txBody>
                  <a:tcPr marL="50793" marR="50793" marT="50793" marB="50793" anchor="ctr"/>
                </a:tc>
                <a:extLst>
                  <a:ext uri="{0D108BD9-81ED-4DB2-BD59-A6C34878D82A}">
                    <a16:rowId xmlns:a16="http://schemas.microsoft.com/office/drawing/2014/main" val="2799322614"/>
                  </a:ext>
                </a:extLst>
              </a:tr>
              <a:tr h="704507">
                <a:tc>
                  <a:txBody>
                    <a:bodyPr/>
                    <a:lstStyle/>
                    <a:p>
                      <a:pPr marL="0" marR="0" algn="ctr" fontAlgn="t">
                        <a:buFontTx/>
                      </a:pPr>
                      <a:r>
                        <a:rPr lang="en-US" sz="900" b="1">
                          <a:solidFill>
                            <a:schemeClr val="bg1"/>
                          </a:solidFill>
                          <a:effectLst/>
                          <a:latin typeface="+mn-lt"/>
                          <a:ea typeface="+mn-lt"/>
                          <a:cs typeface="+mn-lt"/>
                        </a:rPr>
                        <a:t>5</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Gather Feedback &amp; Improve</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Post‐training survey</a:t>
                      </a:r>
                      <a:r>
                        <a:rPr lang="en-US" sz="1100">
                          <a:effectLst/>
                          <a:latin typeface="+mn-lt"/>
                          <a:ea typeface="+mn-lt"/>
                          <a:cs typeface="+mn-lt"/>
                        </a:rPr>
                        <a:t>: “Rate your confidence in using Agent Assist.”</a:t>
                      </a:r>
                    </a:p>
                    <a:p>
                      <a:pPr marL="171450" marR="0" indent="-171450" fontAlgn="t">
                        <a:buFont typeface="Arial" panose="020B0604020202020204" pitchFamily="34" charset="0"/>
                        <a:buChar char="•"/>
                      </a:pPr>
                      <a:r>
                        <a:rPr lang="en-US" sz="1100">
                          <a:effectLst/>
                          <a:latin typeface="+mn-lt"/>
                          <a:ea typeface="+mn-lt"/>
                          <a:cs typeface="+mn-lt"/>
                        </a:rPr>
                        <a:t>Collect </a:t>
                      </a:r>
                      <a:r>
                        <a:rPr lang="en-US" sz="1100" b="1">
                          <a:effectLst/>
                          <a:latin typeface="+mn-lt"/>
                          <a:ea typeface="+mn-lt"/>
                          <a:cs typeface="+mn-lt"/>
                        </a:rPr>
                        <a:t>suggestions</a:t>
                      </a:r>
                      <a:r>
                        <a:rPr lang="en-US" sz="1100">
                          <a:effectLst/>
                          <a:latin typeface="+mn-lt"/>
                          <a:ea typeface="+mn-lt"/>
                          <a:cs typeface="+mn-lt"/>
                        </a:rPr>
                        <a:t> for additional advanced examples or clearer instructions.</a:t>
                      </a:r>
                    </a:p>
                    <a:p>
                      <a:pPr marL="171450" marR="0" indent="-171450" fontAlgn="t">
                        <a:buFont typeface="Arial" panose="020B0604020202020204" pitchFamily="34" charset="0"/>
                        <a:buChar char="•"/>
                      </a:pPr>
                      <a:r>
                        <a:rPr lang="en-US" sz="1100" b="1">
                          <a:effectLst/>
                          <a:latin typeface="+mn-lt"/>
                          <a:ea typeface="+mn-lt"/>
                          <a:cs typeface="+mn-lt"/>
                        </a:rPr>
                        <a:t>Update training materials</a:t>
                      </a:r>
                      <a:r>
                        <a:rPr lang="en-US" sz="1100">
                          <a:effectLst/>
                          <a:latin typeface="+mn-lt"/>
                          <a:ea typeface="+mn-lt"/>
                          <a:cs typeface="+mn-lt"/>
                        </a:rPr>
                        <a:t> as needed.</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Training Lead</a:t>
                      </a:r>
                      <a:r>
                        <a:rPr lang="en-US" sz="1100">
                          <a:effectLst/>
                          <a:latin typeface="+mn-lt"/>
                          <a:ea typeface="+mn-lt"/>
                          <a:cs typeface="+mn-lt"/>
                        </a:rPr>
                        <a:t>: Collates survey feedback, adjusts materials.</a:t>
                      </a:r>
                    </a:p>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Approves updates to documentation.</a:t>
                      </a:r>
                    </a:p>
                  </a:txBody>
                  <a:tcPr marL="50793" marR="50793" marT="50793" marB="50793"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Training Feedback Report</a:t>
                      </a:r>
                      <a:r>
                        <a:rPr lang="en-US" sz="1100" dirty="0">
                          <a:effectLst/>
                          <a:latin typeface="+mn-lt"/>
                          <a:ea typeface="+mn-lt"/>
                          <a:cs typeface="+mn-lt"/>
                        </a:rPr>
                        <a:t> showing agent satisfaction and gaps.</a:t>
                      </a:r>
                    </a:p>
                    <a:p>
                      <a:pPr marL="171450" marR="0" indent="-171450" fontAlgn="t">
                        <a:buFont typeface="Arial" panose="020B0604020202020204" pitchFamily="34" charset="0"/>
                        <a:buChar char="•"/>
                      </a:pPr>
                      <a:r>
                        <a:rPr lang="en-US" sz="1100" b="1" dirty="0">
                          <a:effectLst/>
                          <a:latin typeface="+mn-lt"/>
                          <a:ea typeface="+mn-lt"/>
                          <a:cs typeface="+mn-lt"/>
                        </a:rPr>
                        <a:t>Revised Curriculum</a:t>
                      </a:r>
                      <a:r>
                        <a:rPr lang="en-US" sz="1100" dirty="0">
                          <a:effectLst/>
                          <a:latin typeface="+mn-lt"/>
                          <a:ea typeface="+mn-lt"/>
                          <a:cs typeface="+mn-lt"/>
                        </a:rPr>
                        <a:t> for the next wave of training (if necessary).</a:t>
                      </a:r>
                    </a:p>
                  </a:txBody>
                  <a:tcPr marL="50793" marR="50793" marT="50793" marB="50793" anchor="ctr"/>
                </a:tc>
                <a:extLst>
                  <a:ext uri="{0D108BD9-81ED-4DB2-BD59-A6C34878D82A}">
                    <a16:rowId xmlns:a16="http://schemas.microsoft.com/office/drawing/2014/main" val="3993307107"/>
                  </a:ext>
                </a:extLst>
              </a:tr>
            </a:tbl>
          </a:graphicData>
        </a:graphic>
      </p:graphicFrame>
    </p:spTree>
    <p:extLst>
      <p:ext uri="{BB962C8B-B14F-4D97-AF65-F5344CB8AC3E}">
        <p14:creationId xmlns:p14="http://schemas.microsoft.com/office/powerpoint/2010/main" val="150027604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B5BCF-F1F4-5F6A-E02C-B6F7B10494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44DA2C7-D932-2F7F-DEB5-E004B0BC05F8}"/>
              </a:ext>
            </a:extLst>
          </p:cNvPr>
          <p:cNvSpPr>
            <a:spLocks noGrp="1"/>
          </p:cNvSpPr>
          <p:nvPr>
            <p:ph type="title"/>
          </p:nvPr>
        </p:nvSpPr>
        <p:spPr>
          <a:xfrm>
            <a:off x="354854" y="545146"/>
            <a:ext cx="6027690" cy="844229"/>
          </a:xfrm>
        </p:spPr>
        <p:txBody>
          <a:bodyPr/>
          <a:lstStyle/>
          <a:p>
            <a:r>
              <a:rPr lang="en-US" sz="3200">
                <a:solidFill>
                  <a:schemeClr val="accent1"/>
                </a:solidFill>
              </a:rPr>
              <a:t>3.3.2</a:t>
            </a:r>
            <a:r>
              <a:rPr lang="en-US" sz="3200"/>
              <a:t> Build your training plan</a:t>
            </a:r>
          </a:p>
        </p:txBody>
      </p:sp>
      <p:sp>
        <p:nvSpPr>
          <p:cNvPr id="12" name="Text Placeholder 6">
            <a:extLst>
              <a:ext uri="{FF2B5EF4-FFF2-40B4-BE49-F238E27FC236}">
                <a16:creationId xmlns:a16="http://schemas.microsoft.com/office/drawing/2014/main" id="{A3401B3A-806F-3D39-58B8-AB1C63251B01}"/>
              </a:ext>
            </a:extLst>
          </p:cNvPr>
          <p:cNvSpPr txBox="1">
            <a:spLocks/>
          </p:cNvSpPr>
          <p:nvPr/>
        </p:nvSpPr>
        <p:spPr>
          <a:xfrm>
            <a:off x="350625" y="1769605"/>
            <a:ext cx="6460544"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dirty="0">
                <a:solidFill>
                  <a:srgbClr val="F17A26"/>
                </a:solidFill>
                <a:ea typeface="+mn-lt"/>
                <a:cs typeface="+mn-lt"/>
              </a:rPr>
              <a:t>Objective: Develop a training plan to ensure your end users understand how to properly use your CX AI solution.</a:t>
            </a:r>
          </a:p>
        </p:txBody>
      </p:sp>
      <p:sp>
        <p:nvSpPr>
          <p:cNvPr id="4" name="Text Placeholder 3">
            <a:extLst>
              <a:ext uri="{FF2B5EF4-FFF2-40B4-BE49-F238E27FC236}">
                <a16:creationId xmlns:a16="http://schemas.microsoft.com/office/drawing/2014/main" id="{5F39A04A-B184-3AFE-BBCE-638F5112E430}"/>
              </a:ext>
            </a:extLst>
          </p:cNvPr>
          <p:cNvSpPr>
            <a:spLocks noGrp="1"/>
          </p:cNvSpPr>
          <p:nvPr>
            <p:ph type="body" sz="quarter" idx="11"/>
          </p:nvPr>
        </p:nvSpPr>
        <p:spPr>
          <a:xfrm>
            <a:off x="350625" y="2473578"/>
            <a:ext cx="4115672" cy="269713"/>
          </a:xfrm>
        </p:spPr>
        <p:txBody>
          <a:bodyPr/>
          <a:lstStyle/>
          <a:p>
            <a:r>
              <a:rPr lang="en-US" sz="1600">
                <a:latin typeface="Exo" panose="02000503000000000000" pitchFamily="2" charset="77"/>
              </a:rPr>
              <a:t>1 hour</a:t>
            </a:r>
          </a:p>
        </p:txBody>
      </p:sp>
      <p:sp>
        <p:nvSpPr>
          <p:cNvPr id="5" name="Text Placeholder 4">
            <a:extLst>
              <a:ext uri="{FF2B5EF4-FFF2-40B4-BE49-F238E27FC236}">
                <a16:creationId xmlns:a16="http://schemas.microsoft.com/office/drawing/2014/main" id="{0D0D032D-4577-09BD-3346-BA30A2CE8A9F}"/>
              </a:ext>
            </a:extLst>
          </p:cNvPr>
          <p:cNvSpPr>
            <a:spLocks noGrp="1"/>
          </p:cNvSpPr>
          <p:nvPr>
            <p:ph type="body" sz="quarter" idx="33"/>
          </p:nvPr>
        </p:nvSpPr>
        <p:spPr>
          <a:xfrm>
            <a:off x="350625" y="2914360"/>
            <a:ext cx="5910816" cy="2514891"/>
          </a:xfrm>
          <a:prstGeom prst="rect">
            <a:avLst/>
          </a:prstGeom>
        </p:spPr>
        <p:txBody>
          <a:bodyPr lIns="0" tIns="0" rIns="0" bIns="0" numCol="1" spcCol="292608" anchor="t"/>
          <a:lstStyle/>
          <a:p>
            <a:pPr marL="342832" indent="-342832">
              <a:buAutoNum type="arabicPeriod"/>
            </a:pPr>
            <a:r>
              <a:rPr lang="en-US" dirty="0">
                <a:latin typeface="+mn-lt"/>
              </a:rPr>
              <a:t>Read through both the </a:t>
            </a:r>
            <a:r>
              <a:rPr lang="en-US" b="1" dirty="0">
                <a:latin typeface="+mn-lt"/>
              </a:rPr>
              <a:t>sample template</a:t>
            </a:r>
            <a:r>
              <a:rPr lang="en-US" dirty="0">
                <a:latin typeface="+mn-lt"/>
              </a:rPr>
              <a:t> as well as the </a:t>
            </a:r>
            <a:r>
              <a:rPr lang="en-US" b="1" dirty="0">
                <a:latin typeface="+mn-lt"/>
              </a:rPr>
              <a:t>completed example</a:t>
            </a:r>
            <a:r>
              <a:rPr lang="en-US" dirty="0">
                <a:latin typeface="+mn-lt"/>
              </a:rPr>
              <a:t> included in this section to understand the details and context around defining the </a:t>
            </a:r>
            <a:r>
              <a:rPr lang="en-US" b="1" dirty="0">
                <a:latin typeface="+mn-lt"/>
              </a:rPr>
              <a:t>training plan </a:t>
            </a:r>
            <a:r>
              <a:rPr lang="en-US" dirty="0">
                <a:latin typeface="+mn-lt"/>
              </a:rPr>
              <a:t>for your solution.</a:t>
            </a:r>
          </a:p>
          <a:p>
            <a:pPr marL="342832" indent="-342832">
              <a:buFont typeface="Arial" panose="020B0604020202020204" pitchFamily="34" charset="0"/>
              <a:buAutoNum type="arabicPeriod"/>
            </a:pPr>
            <a:r>
              <a:rPr lang="en-US" dirty="0">
                <a:latin typeface="+mn-lt"/>
              </a:rPr>
              <a:t>Open the </a:t>
            </a:r>
            <a:r>
              <a:rPr lang="en-US" i="1" dirty="0">
                <a:latin typeface="+mn-lt"/>
              </a:rPr>
              <a:t>AI for CX: </a:t>
            </a:r>
            <a:r>
              <a:rPr lang="en-US" i="1" dirty="0">
                <a:latin typeface="+mn-lt"/>
                <a:hlinkClick r:id="rId3"/>
              </a:rPr>
              <a:t>Solution Development and Implementation Report</a:t>
            </a:r>
            <a:r>
              <a:rPr lang="en-US" i="1" dirty="0">
                <a:latin typeface="+mn-lt"/>
              </a:rPr>
              <a:t> (</a:t>
            </a:r>
            <a:r>
              <a:rPr lang="en-US" i="1" dirty="0" err="1">
                <a:latin typeface="+mn-lt"/>
              </a:rPr>
              <a:t>SDAIR</a:t>
            </a:r>
            <a:r>
              <a:rPr lang="en-US" i="1" dirty="0">
                <a:latin typeface="+mn-lt"/>
              </a:rPr>
              <a:t>)</a:t>
            </a:r>
            <a:r>
              <a:rPr lang="en-US" dirty="0">
                <a:latin typeface="+mn-lt"/>
              </a:rPr>
              <a:t> and navigate to section </a:t>
            </a:r>
            <a:r>
              <a:rPr lang="en-US" b="1" dirty="0">
                <a:latin typeface="+mn-lt"/>
              </a:rPr>
              <a:t>3.3.2.</a:t>
            </a:r>
          </a:p>
          <a:p>
            <a:pPr marL="342832" indent="-342832">
              <a:buAutoNum type="arabicPeriod"/>
            </a:pPr>
            <a:r>
              <a:rPr lang="en-US" dirty="0">
                <a:latin typeface="+mn-lt"/>
              </a:rPr>
              <a:t>Follow the </a:t>
            </a:r>
            <a:r>
              <a:rPr lang="en-US" b="1" dirty="0">
                <a:latin typeface="+mn-lt"/>
              </a:rPr>
              <a:t>prompts</a:t>
            </a:r>
            <a:r>
              <a:rPr lang="en-US" dirty="0">
                <a:latin typeface="+mn-lt"/>
              </a:rPr>
              <a:t> in the </a:t>
            </a:r>
            <a:r>
              <a:rPr lang="en-US" b="1" dirty="0">
                <a:latin typeface="+mn-lt"/>
              </a:rPr>
              <a:t>sample template</a:t>
            </a:r>
            <a:r>
              <a:rPr lang="en-US" dirty="0">
                <a:latin typeface="+mn-lt"/>
              </a:rPr>
              <a:t> that was showcased within this section and complete the </a:t>
            </a:r>
            <a:r>
              <a:rPr lang="en-US" b="1" dirty="0">
                <a:latin typeface="+mn-lt"/>
              </a:rPr>
              <a:t>training plan </a:t>
            </a:r>
            <a:r>
              <a:rPr lang="en-US" dirty="0">
                <a:latin typeface="+mn-lt"/>
              </a:rPr>
              <a:t>section of the </a:t>
            </a:r>
            <a:r>
              <a:rPr lang="en-US" dirty="0" err="1">
                <a:latin typeface="+mn-lt"/>
              </a:rPr>
              <a:t>SDAIR</a:t>
            </a:r>
            <a:r>
              <a:rPr lang="en-US" dirty="0">
                <a:latin typeface="+mn-lt"/>
              </a:rPr>
              <a:t>. </a:t>
            </a:r>
          </a:p>
        </p:txBody>
      </p:sp>
      <p:sp>
        <p:nvSpPr>
          <p:cNvPr id="6" name="Rectangle 5">
            <a:extLst>
              <a:ext uri="{FF2B5EF4-FFF2-40B4-BE49-F238E27FC236}">
                <a16:creationId xmlns:a16="http://schemas.microsoft.com/office/drawing/2014/main" id="{A627B915-5F98-210E-8734-48F1222115A1}"/>
              </a:ext>
            </a:extLst>
          </p:cNvPr>
          <p:cNvSpPr>
            <a:spLocks/>
          </p:cNvSpPr>
          <p:nvPr/>
        </p:nvSpPr>
        <p:spPr>
          <a:xfrm>
            <a:off x="853502" y="5724777"/>
            <a:ext cx="548322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dirty="0">
                <a:solidFill>
                  <a:srgbClr val="FFFFFF"/>
                </a:solidFill>
                <a:latin typeface="Exo" panose="02000503000000000000" pitchFamily="2" charset="77"/>
                <a:ea typeface="+mn-lt"/>
                <a:cs typeface="+mn-lt"/>
              </a:rPr>
              <a:t>Download </a:t>
            </a:r>
            <a:r>
              <a:rPr lang="en-US" sz="1200" dirty="0">
                <a:solidFill>
                  <a:schemeClr val="bg1"/>
                </a:solidFill>
                <a:latin typeface="Exo" panose="02000503000000000000" pitchFamily="2" charset="77"/>
                <a:ea typeface="+mn-lt"/>
                <a:cs typeface="+mn-lt"/>
              </a:rPr>
              <a:t>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Solution Development and Implementation Report</a:t>
            </a:r>
            <a:endParaRPr lang="en-US" sz="1200" dirty="0">
              <a:solidFill>
                <a:schemeClr val="bg1"/>
              </a:solidFill>
              <a:latin typeface="Exo" panose="02000503000000000000" pitchFamily="2" charset="77"/>
              <a:ea typeface="+mn-lt"/>
              <a:cs typeface="+mn-lt"/>
            </a:endParaRPr>
          </a:p>
        </p:txBody>
      </p:sp>
      <p:sp>
        <p:nvSpPr>
          <p:cNvPr id="7" name="Rectangle 6">
            <a:extLst>
              <a:ext uri="{FF2B5EF4-FFF2-40B4-BE49-F238E27FC236}">
                <a16:creationId xmlns:a16="http://schemas.microsoft.com/office/drawing/2014/main" id="{57E162C0-F333-C1C4-6264-BA40656D0DC0}"/>
              </a:ext>
              <a:ext uri="{C183D7F6-B498-43B3-948B-1728B52AA6E4}">
                <adec:decorative xmlns:adec="http://schemas.microsoft.com/office/drawing/2017/decorative" val="1"/>
              </a:ext>
            </a:extLst>
          </p:cNvPr>
          <p:cNvSpPr>
            <a:spLocks noChangeAspect="1"/>
          </p:cNvSpPr>
          <p:nvPr/>
        </p:nvSpPr>
        <p:spPr>
          <a:xfrm>
            <a:off x="274474" y="5724779"/>
            <a:ext cx="579029"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8" name="Picture 7">
            <a:extLst>
              <a:ext uri="{FF2B5EF4-FFF2-40B4-BE49-F238E27FC236}">
                <a16:creationId xmlns:a16="http://schemas.microsoft.com/office/drawing/2014/main" id="{17690595-8BC6-335D-E6C8-9904D5BA26E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20698" y="5836236"/>
            <a:ext cx="260815" cy="244963"/>
          </a:xfrm>
          <a:prstGeom prst="rect">
            <a:avLst/>
          </a:prstGeom>
        </p:spPr>
      </p:pic>
      <p:sp>
        <p:nvSpPr>
          <p:cNvPr id="2" name="Rectangle 1">
            <a:extLst>
              <a:ext uri="{FF2B5EF4-FFF2-40B4-BE49-F238E27FC236}">
                <a16:creationId xmlns:a16="http://schemas.microsoft.com/office/drawing/2014/main" id="{A6DAC157-B901-2FF6-46AE-2EDE5F1FFAD9}"/>
              </a:ext>
              <a:ext uri="{C183D7F6-B498-43B3-948B-1728B52AA6E4}">
                <adec:decorative xmlns:adec="http://schemas.microsoft.com/office/drawing/2017/decorative" val="1"/>
              </a:ext>
            </a:extLst>
          </p:cNvPr>
          <p:cNvSpPr>
            <a:spLocks/>
          </p:cNvSpPr>
          <p:nvPr/>
        </p:nvSpPr>
        <p:spPr>
          <a:xfrm>
            <a:off x="730111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ECA1EA84-3ACB-03A5-965A-9A7A111C3F21}"/>
              </a:ext>
            </a:extLst>
          </p:cNvPr>
          <p:cNvGraphicFramePr>
            <a:graphicFrameLocks/>
          </p:cNvGraphicFramePr>
          <p:nvPr>
            <p:extLst>
              <p:ext uri="{D42A27DB-BD31-4B8C-83A1-F6EECF244321}">
                <p14:modId xmlns:p14="http://schemas.microsoft.com/office/powerpoint/2010/main" val="2898322124"/>
              </p:ext>
            </p:extLst>
          </p:nvPr>
        </p:nvGraphicFramePr>
        <p:xfrm>
          <a:off x="7285762" y="936980"/>
          <a:ext cx="4453438" cy="5401718"/>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a:solidFill>
                            <a:schemeClr val="tx1">
                              <a:lumMod val="50000"/>
                            </a:schemeClr>
                          </a:solidFill>
                          <a:latin typeface="+mn-lt"/>
                          <a:ea typeface="+mn-lt"/>
                          <a:cs typeface="+mn-lt"/>
                        </a:rPr>
                        <a:t>Training Plan </a:t>
                      </a:r>
                      <a:r>
                        <a:rPr lang="en-US" sz="1200" b="0" i="0" u="none" strike="noStrike" baseline="0">
                          <a:solidFill>
                            <a:schemeClr val="tx1">
                              <a:lumMod val="50000"/>
                            </a:schemeClr>
                          </a:solidFill>
                          <a:latin typeface="+mn-lt"/>
                          <a:ea typeface="+mn-lt"/>
                          <a:cs typeface="+mn-lt"/>
                        </a:rPr>
                        <a:t>Definition Template</a:t>
                      </a:r>
                    </a:p>
                    <a:p>
                      <a:pPr marL="173038" indent="-173038" rtl="0">
                        <a:lnSpc>
                          <a:spcPts val="1600"/>
                        </a:lnSpc>
                        <a:spcBef>
                          <a:spcPts val="800"/>
                        </a:spcBef>
                        <a:buSzPts val="1100"/>
                        <a:buFont typeface="Arial" panose="020B0604020202020204" pitchFamily="34" charset="0"/>
                        <a:buChar char="•"/>
                        <a:tabLst/>
                      </a:pPr>
                      <a:r>
                        <a:rPr lang="en-US" sz="1200" b="0">
                          <a:solidFill>
                            <a:schemeClr val="tx1">
                              <a:lumMod val="50000"/>
                            </a:schemeClr>
                          </a:solidFill>
                          <a:latin typeface="+mn-lt"/>
                          <a:ea typeface="+mn-lt"/>
                          <a:cs typeface="+mn-lt"/>
                        </a:rPr>
                        <a:t>Training Plan </a:t>
                      </a:r>
                      <a:r>
                        <a:rPr lang="en-US" sz="1200" b="0" i="0" u="none" strike="noStrike" baseline="0">
                          <a:solidFill>
                            <a:schemeClr val="tx1">
                              <a:lumMod val="50000"/>
                            </a:schemeClr>
                          </a:solidFill>
                          <a:latin typeface="+mn-lt"/>
                          <a:ea typeface="+mn-lt"/>
                          <a:cs typeface="+mn-lt"/>
                        </a:rPr>
                        <a:t>Completed Example</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a:solidFill>
                            <a:schemeClr val="tx1">
                              <a:lumMod val="50000"/>
                            </a:schemeClr>
                          </a:solidFill>
                          <a:latin typeface="+mn-lt"/>
                          <a:ea typeface="+mn-lt"/>
                          <a:cs typeface="+mn-lt"/>
                        </a:rPr>
                        <a:t>Training plan </a:t>
                      </a:r>
                      <a:r>
                        <a:rPr lang="en-US" sz="1200" b="0" i="0">
                          <a:solidFill>
                            <a:schemeClr val="tx1">
                              <a:lumMod val="50000"/>
                            </a:schemeClr>
                          </a:solidFill>
                          <a:latin typeface="+mn-lt"/>
                          <a:ea typeface="+mn-lt"/>
                          <a:cs typeface="+mn-lt"/>
                        </a:rPr>
                        <a:t>for your top use case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Implement AI for CX </a:t>
                      </a:r>
                      <a:r>
                        <a:rPr lang="en-US" sz="1200" b="0" i="0" u="none" strike="noStrike" baseline="0">
                          <a:solidFill>
                            <a:srgbClr val="000000"/>
                          </a:solidFill>
                          <a:latin typeface="+mn-lt"/>
                          <a:ea typeface="+mn-lt"/>
                          <a:cs typeface="+mn-lt"/>
                        </a:rPr>
                        <a:t>blueprint</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AI for CX </a:t>
                      </a:r>
                      <a:r>
                        <a:rPr lang="en-US" sz="1200" b="0" i="1" u="none" strike="noStrike" baseline="0" err="1">
                          <a:solidFill>
                            <a:srgbClr val="000000"/>
                          </a:solidFill>
                          <a:latin typeface="+mn-lt"/>
                          <a:ea typeface="+mn-lt"/>
                          <a:cs typeface="+mn-lt"/>
                        </a:rPr>
                        <a:t>SDAIR</a:t>
                      </a:r>
                      <a:endParaRPr lang="en-US" sz="1200" b="0" i="1" u="none" strike="noStrike" baseline="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business stakeholders</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IT stakeholders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2854203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53DD2-C1D1-1673-9B8D-AFD9C028BF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FC47BBF-F582-94AB-613D-514AB8F2E25F}"/>
              </a:ext>
            </a:extLst>
          </p:cNvPr>
          <p:cNvSpPr>
            <a:spLocks noGrp="1"/>
          </p:cNvSpPr>
          <p:nvPr>
            <p:ph type="title"/>
          </p:nvPr>
        </p:nvSpPr>
        <p:spPr>
          <a:xfrm>
            <a:off x="354854" y="530021"/>
            <a:ext cx="6558804" cy="1130188"/>
          </a:xfrm>
        </p:spPr>
        <p:txBody>
          <a:bodyPr/>
          <a:lstStyle/>
          <a:p>
            <a:pPr defTabSz="914309"/>
            <a:r>
              <a:rPr lang="en-US" sz="3600">
                <a:solidFill>
                  <a:schemeClr val="accent1"/>
                </a:solidFill>
              </a:rPr>
              <a:t>Establish your communication plan</a:t>
            </a:r>
          </a:p>
        </p:txBody>
      </p:sp>
      <p:sp>
        <p:nvSpPr>
          <p:cNvPr id="9" name="Text Placeholder 3">
            <a:extLst>
              <a:ext uri="{FF2B5EF4-FFF2-40B4-BE49-F238E27FC236}">
                <a16:creationId xmlns:a16="http://schemas.microsoft.com/office/drawing/2014/main" id="{1CB154F3-E072-739A-1277-66F0900E822D}"/>
              </a:ext>
            </a:extLst>
          </p:cNvPr>
          <p:cNvSpPr txBox="1">
            <a:spLocks/>
          </p:cNvSpPr>
          <p:nvPr/>
        </p:nvSpPr>
        <p:spPr>
          <a:xfrm>
            <a:off x="273687" y="1834657"/>
            <a:ext cx="6255245" cy="669891"/>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FontTx/>
              <a:buNone/>
            </a:pPr>
            <a:r>
              <a:rPr lang="en-US" sz="1800">
                <a:solidFill>
                  <a:srgbClr val="2576B7"/>
                </a:solidFill>
                <a:latin typeface="Montserrat Medium" panose="00000600000000000000" pitchFamily="2" charset="0"/>
                <a:ea typeface="+mn-lt"/>
                <a:cs typeface="+mn-lt"/>
              </a:rPr>
              <a:t>Why having a communication plan matters</a:t>
            </a:r>
          </a:p>
        </p:txBody>
      </p:sp>
      <p:sp>
        <p:nvSpPr>
          <p:cNvPr id="10" name="Text Placeholder 4">
            <a:extLst>
              <a:ext uri="{FF2B5EF4-FFF2-40B4-BE49-F238E27FC236}">
                <a16:creationId xmlns:a16="http://schemas.microsoft.com/office/drawing/2014/main" id="{9E91F147-F988-1DBA-7A32-FAF427135C52}"/>
              </a:ext>
            </a:extLst>
          </p:cNvPr>
          <p:cNvSpPr txBox="1">
            <a:spLocks/>
          </p:cNvSpPr>
          <p:nvPr/>
        </p:nvSpPr>
        <p:spPr>
          <a:xfrm>
            <a:off x="354060" y="2482594"/>
            <a:ext cx="6255245" cy="2602633"/>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400">
                <a:solidFill>
                  <a:srgbClr val="494949"/>
                </a:solidFill>
                <a:ea typeface="+mn-lt"/>
                <a:cs typeface="+mn-lt"/>
              </a:rPr>
              <a:t>An </a:t>
            </a:r>
            <a:r>
              <a:rPr lang="en-US" sz="1400" b="1">
                <a:solidFill>
                  <a:srgbClr val="494949"/>
                </a:solidFill>
                <a:ea typeface="+mn-lt"/>
                <a:cs typeface="+mn-lt"/>
              </a:rPr>
              <a:t>AI project</a:t>
            </a:r>
            <a:r>
              <a:rPr lang="en-US" sz="1400">
                <a:solidFill>
                  <a:srgbClr val="494949"/>
                </a:solidFill>
                <a:ea typeface="+mn-lt"/>
                <a:cs typeface="+mn-lt"/>
              </a:rPr>
              <a:t> typically involves </a:t>
            </a:r>
            <a:r>
              <a:rPr lang="en-US" sz="1400" b="1">
                <a:solidFill>
                  <a:srgbClr val="494949"/>
                </a:solidFill>
                <a:ea typeface="+mn-lt"/>
                <a:cs typeface="+mn-lt"/>
              </a:rPr>
              <a:t>diverse stakeholders</a:t>
            </a:r>
            <a:r>
              <a:rPr lang="en-US" sz="1400">
                <a:solidFill>
                  <a:srgbClr val="494949"/>
                </a:solidFill>
                <a:ea typeface="+mn-lt"/>
                <a:cs typeface="+mn-lt"/>
              </a:rPr>
              <a:t> – from executives and frontline employees to IT teams and possibly even external partners. A well-defined plan ensures </a:t>
            </a:r>
            <a:r>
              <a:rPr lang="en-US" sz="1400" b="1">
                <a:solidFill>
                  <a:srgbClr val="494949"/>
                </a:solidFill>
                <a:ea typeface="+mn-lt"/>
                <a:cs typeface="+mn-lt"/>
              </a:rPr>
              <a:t>each audience</a:t>
            </a:r>
            <a:r>
              <a:rPr lang="en-US" sz="1400">
                <a:solidFill>
                  <a:srgbClr val="494949"/>
                </a:solidFill>
                <a:ea typeface="+mn-lt"/>
                <a:cs typeface="+mn-lt"/>
              </a:rPr>
              <a:t> knows </a:t>
            </a:r>
            <a:r>
              <a:rPr lang="en-US" sz="1400" b="1">
                <a:solidFill>
                  <a:srgbClr val="494949"/>
                </a:solidFill>
                <a:ea typeface="+mn-lt"/>
                <a:cs typeface="+mn-lt"/>
              </a:rPr>
              <a:t>what</a:t>
            </a:r>
            <a:r>
              <a:rPr lang="en-US" sz="1400">
                <a:solidFill>
                  <a:srgbClr val="494949"/>
                </a:solidFill>
                <a:ea typeface="+mn-lt"/>
                <a:cs typeface="+mn-lt"/>
              </a:rPr>
              <a:t> to expect, </a:t>
            </a:r>
            <a:r>
              <a:rPr lang="en-US" sz="1400" b="1">
                <a:solidFill>
                  <a:srgbClr val="494949"/>
                </a:solidFill>
                <a:ea typeface="+mn-lt"/>
                <a:cs typeface="+mn-lt"/>
              </a:rPr>
              <a:t>why</a:t>
            </a:r>
            <a:r>
              <a:rPr lang="en-US" sz="1400">
                <a:solidFill>
                  <a:srgbClr val="494949"/>
                </a:solidFill>
                <a:ea typeface="+mn-lt"/>
                <a:cs typeface="+mn-lt"/>
              </a:rPr>
              <a:t> the project is happening, and </a:t>
            </a:r>
            <a:r>
              <a:rPr lang="en-US" sz="1400" b="1">
                <a:solidFill>
                  <a:srgbClr val="494949"/>
                </a:solidFill>
                <a:ea typeface="+mn-lt"/>
                <a:cs typeface="+mn-lt"/>
              </a:rPr>
              <a:t>how</a:t>
            </a:r>
            <a:r>
              <a:rPr lang="en-US" sz="1400">
                <a:solidFill>
                  <a:srgbClr val="494949"/>
                </a:solidFill>
                <a:ea typeface="+mn-lt"/>
                <a:cs typeface="+mn-lt"/>
              </a:rPr>
              <a:t> it benefits them.</a:t>
            </a:r>
          </a:p>
          <a:p>
            <a:pPr marL="0" indent="0">
              <a:buFontTx/>
              <a:buNone/>
            </a:pPr>
            <a:r>
              <a:rPr lang="en-US" sz="1400">
                <a:solidFill>
                  <a:srgbClr val="494949"/>
                </a:solidFill>
                <a:ea typeface="+mn-lt"/>
                <a:cs typeface="+mn-lt"/>
              </a:rPr>
              <a:t>Without a structured </a:t>
            </a:r>
            <a:r>
              <a:rPr lang="en-US" sz="1400" b="1">
                <a:solidFill>
                  <a:srgbClr val="494949"/>
                </a:solidFill>
                <a:ea typeface="+mn-lt"/>
                <a:cs typeface="+mn-lt"/>
              </a:rPr>
              <a:t>communication plan</a:t>
            </a:r>
            <a:r>
              <a:rPr lang="en-US" sz="1400">
                <a:solidFill>
                  <a:srgbClr val="494949"/>
                </a:solidFill>
                <a:ea typeface="+mn-lt"/>
                <a:cs typeface="+mn-lt"/>
              </a:rPr>
              <a:t>:</a:t>
            </a:r>
          </a:p>
          <a:p>
            <a:pPr marL="447675" indent="-227013" fontAlgn="ctr"/>
            <a:r>
              <a:rPr lang="en-US" sz="1400" b="1">
                <a:solidFill>
                  <a:srgbClr val="494949"/>
                </a:solidFill>
                <a:ea typeface="+mn-lt"/>
                <a:cs typeface="+mn-lt"/>
              </a:rPr>
              <a:t>Information gaps</a:t>
            </a:r>
            <a:r>
              <a:rPr lang="en-US" sz="1400">
                <a:solidFill>
                  <a:srgbClr val="494949"/>
                </a:solidFill>
                <a:ea typeface="+mn-lt"/>
                <a:cs typeface="+mn-lt"/>
              </a:rPr>
              <a:t> can lead to confusion, rumors, or resistance.</a:t>
            </a:r>
          </a:p>
          <a:p>
            <a:pPr marL="447675" indent="-227013" fontAlgn="ctr"/>
            <a:r>
              <a:rPr lang="en-US" sz="1400" b="1">
                <a:solidFill>
                  <a:srgbClr val="494949"/>
                </a:solidFill>
                <a:ea typeface="+mn-lt"/>
                <a:cs typeface="+mn-lt"/>
              </a:rPr>
              <a:t>Inconsistent messaging</a:t>
            </a:r>
            <a:r>
              <a:rPr lang="en-US" sz="1400">
                <a:solidFill>
                  <a:srgbClr val="494949"/>
                </a:solidFill>
                <a:ea typeface="+mn-lt"/>
                <a:cs typeface="+mn-lt"/>
              </a:rPr>
              <a:t> may undermine trust in the initiative.</a:t>
            </a:r>
          </a:p>
          <a:p>
            <a:pPr marL="447675" indent="-227013" fontAlgn="ctr"/>
            <a:r>
              <a:rPr lang="en-US" sz="1400">
                <a:solidFill>
                  <a:srgbClr val="494949"/>
                </a:solidFill>
                <a:ea typeface="+mn-lt"/>
                <a:cs typeface="+mn-lt"/>
              </a:rPr>
              <a:t>Critical </a:t>
            </a:r>
            <a:r>
              <a:rPr lang="en-US" sz="1400" b="1">
                <a:solidFill>
                  <a:srgbClr val="494949"/>
                </a:solidFill>
                <a:ea typeface="+mn-lt"/>
                <a:cs typeface="+mn-lt"/>
              </a:rPr>
              <a:t>updates</a:t>
            </a:r>
            <a:r>
              <a:rPr lang="en-US" sz="1400">
                <a:solidFill>
                  <a:srgbClr val="494949"/>
                </a:solidFill>
                <a:ea typeface="+mn-lt"/>
                <a:cs typeface="+mn-lt"/>
              </a:rPr>
              <a:t> may not reach the right audience in time, causing delays or operational risks.</a:t>
            </a:r>
          </a:p>
          <a:p>
            <a:pPr marL="227942" indent="-227942" defTabSz="914218"/>
            <a:endParaRPr lang="en-US" sz="1400">
              <a:solidFill>
                <a:srgbClr val="494949"/>
              </a:solidFill>
              <a:ea typeface="+mn-lt"/>
              <a:cs typeface="+mn-lt"/>
            </a:endParaRPr>
          </a:p>
        </p:txBody>
      </p:sp>
      <p:sp>
        <p:nvSpPr>
          <p:cNvPr id="4" name="Rectangle 3">
            <a:extLst>
              <a:ext uri="{FF2B5EF4-FFF2-40B4-BE49-F238E27FC236}">
                <a16:creationId xmlns:a16="http://schemas.microsoft.com/office/drawing/2014/main" id="{FD3E0C8E-53D9-EA08-52B6-B9ACCA678DF7}"/>
              </a:ext>
            </a:extLst>
          </p:cNvPr>
          <p:cNvSpPr>
            <a:spLocks/>
          </p:cNvSpPr>
          <p:nvPr/>
        </p:nvSpPr>
        <p:spPr>
          <a:xfrm>
            <a:off x="278654" y="4991103"/>
            <a:ext cx="6988921" cy="1390647"/>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r>
              <a:rPr lang="en-US" sz="1300" b="1">
                <a:solidFill>
                  <a:srgbClr val="FFFFFF"/>
                </a:solidFill>
                <a:ea typeface="+mn-lt"/>
                <a:cs typeface="+mn-lt"/>
              </a:rPr>
              <a:t>Info-Tech Insight</a:t>
            </a:r>
          </a:p>
          <a:p>
            <a:pPr defTabSz="554437">
              <a:spcBef>
                <a:spcPts val="800"/>
              </a:spcBef>
            </a:pPr>
            <a:r>
              <a:rPr lang="en-US" sz="1300">
                <a:solidFill>
                  <a:srgbClr val="FFFFFF"/>
                </a:solidFill>
                <a:ea typeface="+mn-lt"/>
                <a:cs typeface="+mn-lt"/>
              </a:rPr>
              <a:t>The communication plan is </a:t>
            </a:r>
            <a:r>
              <a:rPr lang="en-US" sz="1300" b="1">
                <a:solidFill>
                  <a:srgbClr val="FFFFFF"/>
                </a:solidFill>
                <a:ea typeface="+mn-lt"/>
                <a:cs typeface="+mn-lt"/>
              </a:rPr>
              <a:t>complementary</a:t>
            </a:r>
            <a:r>
              <a:rPr lang="en-US" sz="1300">
                <a:solidFill>
                  <a:srgbClr val="FFFFFF"/>
                </a:solidFill>
                <a:ea typeface="+mn-lt"/>
                <a:cs typeface="+mn-lt"/>
              </a:rPr>
              <a:t> to your change management strategy. Where change management deals with the </a:t>
            </a:r>
            <a:r>
              <a:rPr lang="en-US" sz="1300" b="1">
                <a:solidFill>
                  <a:srgbClr val="FFFFFF"/>
                </a:solidFill>
                <a:ea typeface="+mn-lt"/>
                <a:cs typeface="+mn-lt"/>
              </a:rPr>
              <a:t>people</a:t>
            </a:r>
            <a:r>
              <a:rPr lang="en-US" sz="1300">
                <a:solidFill>
                  <a:srgbClr val="FFFFFF"/>
                </a:solidFill>
                <a:ea typeface="+mn-lt"/>
                <a:cs typeface="+mn-lt"/>
              </a:rPr>
              <a:t> side of adoption (training, feedback loops, readiness), the communication plan provides a </a:t>
            </a:r>
            <a:r>
              <a:rPr lang="en-US" sz="1300" b="1">
                <a:solidFill>
                  <a:srgbClr val="FFFFFF"/>
                </a:solidFill>
                <a:ea typeface="+mn-lt"/>
                <a:cs typeface="+mn-lt"/>
              </a:rPr>
              <a:t>structured approach</a:t>
            </a:r>
            <a:r>
              <a:rPr lang="en-US" sz="1300">
                <a:solidFill>
                  <a:srgbClr val="FFFFFF"/>
                </a:solidFill>
                <a:ea typeface="+mn-lt"/>
                <a:cs typeface="+mn-lt"/>
              </a:rPr>
              <a:t> for delivering clear, consistent messages about the </a:t>
            </a:r>
            <a:r>
              <a:rPr lang="en-US" sz="1300" b="1">
                <a:solidFill>
                  <a:srgbClr val="FFFFFF"/>
                </a:solidFill>
                <a:ea typeface="+mn-lt"/>
                <a:cs typeface="+mn-lt"/>
              </a:rPr>
              <a:t>project’s progress</a:t>
            </a:r>
            <a:r>
              <a:rPr lang="en-US" sz="1300">
                <a:solidFill>
                  <a:srgbClr val="FFFFFF"/>
                </a:solidFill>
                <a:ea typeface="+mn-lt"/>
                <a:cs typeface="+mn-lt"/>
              </a:rPr>
              <a:t>, </a:t>
            </a:r>
            <a:r>
              <a:rPr lang="en-US" sz="1300" b="1">
                <a:solidFill>
                  <a:srgbClr val="FFFFFF"/>
                </a:solidFill>
                <a:ea typeface="+mn-lt"/>
                <a:cs typeface="+mn-lt"/>
              </a:rPr>
              <a:t>goals</a:t>
            </a:r>
            <a:r>
              <a:rPr lang="en-US" sz="1300">
                <a:solidFill>
                  <a:srgbClr val="FFFFFF"/>
                </a:solidFill>
                <a:ea typeface="+mn-lt"/>
                <a:cs typeface="+mn-lt"/>
              </a:rPr>
              <a:t>, and </a:t>
            </a:r>
            <a:r>
              <a:rPr lang="en-US" sz="1300" b="1">
                <a:solidFill>
                  <a:srgbClr val="FFFFFF"/>
                </a:solidFill>
                <a:ea typeface="+mn-lt"/>
                <a:cs typeface="+mn-lt"/>
              </a:rPr>
              <a:t>outcomes</a:t>
            </a:r>
            <a:r>
              <a:rPr lang="en-US" sz="1300">
                <a:solidFill>
                  <a:srgbClr val="FFFFFF"/>
                </a:solidFill>
                <a:ea typeface="+mn-lt"/>
                <a:cs typeface="+mn-lt"/>
              </a:rPr>
              <a:t>.</a:t>
            </a:r>
          </a:p>
        </p:txBody>
      </p:sp>
      <p:sp>
        <p:nvSpPr>
          <p:cNvPr id="5" name="Rectangle 4">
            <a:extLst>
              <a:ext uri="{FF2B5EF4-FFF2-40B4-BE49-F238E27FC236}">
                <a16:creationId xmlns:a16="http://schemas.microsoft.com/office/drawing/2014/main" id="{37F2C536-56DC-20F3-DAAD-059BFDBD8998}"/>
              </a:ext>
              <a:ext uri="{C183D7F6-B498-43B3-948B-1728B52AA6E4}">
                <adec:decorative xmlns:adec="http://schemas.microsoft.com/office/drawing/2017/decorative" val="1"/>
              </a:ext>
            </a:extLst>
          </p:cNvPr>
          <p:cNvSpPr>
            <a:spLocks/>
          </p:cNvSpPr>
          <p:nvPr/>
        </p:nvSpPr>
        <p:spPr>
          <a:xfrm>
            <a:off x="278654" y="4991101"/>
            <a:ext cx="6988921" cy="1390649"/>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300">
              <a:solidFill>
                <a:srgbClr val="2576B7"/>
              </a:solidFill>
              <a:ea typeface="+mn-lt"/>
              <a:cs typeface="+mn-lt"/>
            </a:endParaRPr>
          </a:p>
        </p:txBody>
      </p:sp>
      <p:pic>
        <p:nvPicPr>
          <p:cNvPr id="6" name="Picture 5">
            <a:extLst>
              <a:ext uri="{FF2B5EF4-FFF2-40B4-BE49-F238E27FC236}">
                <a16:creationId xmlns:a16="http://schemas.microsoft.com/office/drawing/2014/main" id="{05987BA7-472A-7F54-598F-9C3F6CF0CE5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87993" y="1117150"/>
            <a:ext cx="4351537" cy="4259083"/>
          </a:xfrm>
          <a:prstGeom prst="rect">
            <a:avLst/>
          </a:prstGeom>
          <a:effectLst>
            <a:outerShdw blurRad="50800" dist="38100" dir="2700000" algn="tl" rotWithShape="0">
              <a:schemeClr val="bg1">
                <a:alpha val="40000"/>
              </a:schemeClr>
            </a:outerShdw>
          </a:effectLst>
        </p:spPr>
      </p:pic>
    </p:spTree>
    <p:extLst>
      <p:ext uri="{BB962C8B-B14F-4D97-AF65-F5344CB8AC3E}">
        <p14:creationId xmlns:p14="http://schemas.microsoft.com/office/powerpoint/2010/main" val="419216700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EA72A-4CB7-7D3F-E679-5642EFA2B752}"/>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FD52C578-32DF-F764-CA6D-CAB051321335}"/>
              </a:ext>
            </a:extLst>
          </p:cNvPr>
          <p:cNvSpPr>
            <a:spLocks noGrp="1"/>
          </p:cNvSpPr>
          <p:nvPr>
            <p:ph type="title"/>
          </p:nvPr>
        </p:nvSpPr>
        <p:spPr>
          <a:xfrm>
            <a:off x="259604" y="349944"/>
            <a:ext cx="10774188" cy="503971"/>
          </a:xfrm>
        </p:spPr>
        <p:txBody>
          <a:bodyPr/>
          <a:lstStyle/>
          <a:p>
            <a:pPr defTabSz="914309"/>
            <a:r>
              <a:rPr lang="en-US" sz="3000">
                <a:solidFill>
                  <a:schemeClr val="accent1"/>
                </a:solidFill>
              </a:rPr>
              <a:t>Instructional template: Communication plan</a:t>
            </a:r>
          </a:p>
        </p:txBody>
      </p:sp>
      <p:sp>
        <p:nvSpPr>
          <p:cNvPr id="2" name="TextBox 1">
            <a:extLst>
              <a:ext uri="{FF2B5EF4-FFF2-40B4-BE49-F238E27FC236}">
                <a16:creationId xmlns:a16="http://schemas.microsoft.com/office/drawing/2014/main" id="{A9E4AFBC-FB7E-95CF-24DC-F2805508AF11}"/>
              </a:ext>
            </a:extLst>
          </p:cNvPr>
          <p:cNvSpPr txBox="1">
            <a:spLocks/>
          </p:cNvSpPr>
          <p:nvPr/>
        </p:nvSpPr>
        <p:spPr>
          <a:xfrm>
            <a:off x="259604" y="853915"/>
            <a:ext cx="11674380" cy="584775"/>
          </a:xfrm>
          <a:prstGeom prst="rect">
            <a:avLst/>
          </a:prstGeom>
          <a:noFill/>
        </p:spPr>
        <p:txBody>
          <a:bodyPr wrap="square">
            <a:spAutoFit/>
          </a:bodyPr>
          <a:lstStyle/>
          <a:p>
            <a:pPr defTabSz="914400">
              <a:defRPr/>
            </a:pPr>
            <a:r>
              <a:rPr lang="en-US" sz="1600">
                <a:solidFill>
                  <a:srgbClr val="494949"/>
                </a:solidFill>
                <a:latin typeface="Exo" pitchFamily="2" charset="0"/>
                <a:ea typeface="+mn-lt"/>
                <a:cs typeface="+mn-lt"/>
              </a:rPr>
              <a:t>Use the table below to structure your Training Plan, detailing who should be trained, what they need to learn, when sessions occur, and how you’ll measure success.</a:t>
            </a:r>
          </a:p>
        </p:txBody>
      </p:sp>
      <p:graphicFrame>
        <p:nvGraphicFramePr>
          <p:cNvPr id="3" name="Table 2">
            <a:extLst>
              <a:ext uri="{FF2B5EF4-FFF2-40B4-BE49-F238E27FC236}">
                <a16:creationId xmlns:a16="http://schemas.microsoft.com/office/drawing/2014/main" id="{CF4A87CC-BFFD-F53D-D1C6-12A160BDBABA}"/>
              </a:ext>
            </a:extLst>
          </p:cNvPr>
          <p:cNvGraphicFramePr>
            <a:graphicFrameLocks/>
          </p:cNvGraphicFramePr>
          <p:nvPr>
            <p:extLst>
              <p:ext uri="{D42A27DB-BD31-4B8C-83A1-F6EECF244321}">
                <p14:modId xmlns:p14="http://schemas.microsoft.com/office/powerpoint/2010/main" val="1515662452"/>
              </p:ext>
            </p:extLst>
          </p:nvPr>
        </p:nvGraphicFramePr>
        <p:xfrm>
          <a:off x="259605" y="1576068"/>
          <a:ext cx="11507307" cy="4756254"/>
        </p:xfrm>
        <a:graphic>
          <a:graphicData uri="http://schemas.openxmlformats.org/drawingml/2006/table">
            <a:tbl>
              <a:tblPr firstRow="1">
                <a:tableStyleId>{5C22544A-7EE6-4342-B048-85BDC9FD1C3A}</a:tableStyleId>
              </a:tblPr>
              <a:tblGrid>
                <a:gridCol w="491961">
                  <a:extLst>
                    <a:ext uri="{9D8B030D-6E8A-4147-A177-3AD203B41FA5}">
                      <a16:colId xmlns:a16="http://schemas.microsoft.com/office/drawing/2014/main" val="1581958053"/>
                    </a:ext>
                  </a:extLst>
                </a:gridCol>
                <a:gridCol w="1465958">
                  <a:extLst>
                    <a:ext uri="{9D8B030D-6E8A-4147-A177-3AD203B41FA5}">
                      <a16:colId xmlns:a16="http://schemas.microsoft.com/office/drawing/2014/main" val="3221127086"/>
                    </a:ext>
                  </a:extLst>
                </a:gridCol>
                <a:gridCol w="4805863">
                  <a:extLst>
                    <a:ext uri="{9D8B030D-6E8A-4147-A177-3AD203B41FA5}">
                      <a16:colId xmlns:a16="http://schemas.microsoft.com/office/drawing/2014/main" val="1610025414"/>
                    </a:ext>
                  </a:extLst>
                </a:gridCol>
                <a:gridCol w="2459736">
                  <a:extLst>
                    <a:ext uri="{9D8B030D-6E8A-4147-A177-3AD203B41FA5}">
                      <a16:colId xmlns:a16="http://schemas.microsoft.com/office/drawing/2014/main" val="573858552"/>
                    </a:ext>
                  </a:extLst>
                </a:gridCol>
                <a:gridCol w="2283789">
                  <a:extLst>
                    <a:ext uri="{9D8B030D-6E8A-4147-A177-3AD203B41FA5}">
                      <a16:colId xmlns:a16="http://schemas.microsoft.com/office/drawing/2014/main" val="531003624"/>
                    </a:ext>
                  </a:extLst>
                </a:gridCol>
              </a:tblGrid>
              <a:tr h="275694">
                <a:tc>
                  <a:txBody>
                    <a:bodyPr/>
                    <a:lstStyle/>
                    <a:p>
                      <a:pPr algn="ctr" fontAlgn="ctr">
                        <a:buFontTx/>
                      </a:pPr>
                      <a:r>
                        <a:rPr lang="en-US" sz="1100" u="none" strike="noStrike" dirty="0">
                          <a:effectLst/>
                          <a:latin typeface="Montserrat SemiBold" panose="00000700000000000000" pitchFamily="2" charset="0"/>
                          <a:ea typeface="+mn-lt"/>
                          <a:cs typeface="+mn-lt"/>
                        </a:rPr>
                        <a:t>Step</a:t>
                      </a:r>
                      <a:endParaRPr lang="en-US" sz="1100" b="1" i="0" u="none" strike="noStrike" dirty="0">
                        <a:solidFill>
                          <a:srgbClr val="000000"/>
                        </a:solidFill>
                        <a:effectLst/>
                        <a:latin typeface="Montserrat SemiBold" panose="00000700000000000000" pitchFamily="2" charset="0"/>
                        <a:ea typeface="+mn-lt"/>
                        <a:cs typeface="+mn-lt"/>
                      </a:endParaRPr>
                    </a:p>
                  </a:txBody>
                  <a:tcPr marL="45720" marR="45720" anchor="ctr"/>
                </a:tc>
                <a:tc>
                  <a:txBody>
                    <a:bodyPr/>
                    <a:lstStyle/>
                    <a:p>
                      <a:pPr algn="ctr" fontAlgn="ctr">
                        <a:buFontTx/>
                      </a:pPr>
                      <a:r>
                        <a:rPr lang="en-US" sz="1100" b="1" i="0" u="none" strike="noStrike">
                          <a:solidFill>
                            <a:schemeClr val="bg1"/>
                          </a:solidFill>
                          <a:effectLst/>
                          <a:latin typeface="Montserrat SemiBold" panose="00000700000000000000" pitchFamily="2" charset="0"/>
                          <a:ea typeface="+mn-lt"/>
                          <a:cs typeface="+mn-lt"/>
                        </a:rPr>
                        <a:t>Comms Focus</a:t>
                      </a:r>
                    </a:p>
                  </a:txBody>
                  <a:tcPr marL="45720" marR="45720" anchor="ctr"/>
                </a:tc>
                <a:tc>
                  <a:txBody>
                    <a:bodyPr/>
                    <a:lstStyle/>
                    <a:p>
                      <a:pPr algn="ctr" fontAlgn="ctr">
                        <a:buFontTx/>
                      </a:pPr>
                      <a:r>
                        <a:rPr lang="en-US" sz="1100" u="none" strike="noStrike">
                          <a:effectLst/>
                          <a:latin typeface="Montserrat SemiBold" panose="00000700000000000000" pitchFamily="2" charset="0"/>
                          <a:ea typeface="+mn-lt"/>
                          <a:cs typeface="+mn-lt"/>
                        </a:rPr>
                        <a:t>Instructions</a:t>
                      </a:r>
                      <a:endParaRPr lang="en-US" sz="1100" b="1" i="0" u="none" strike="noStrike">
                        <a:solidFill>
                          <a:srgbClr val="000000"/>
                        </a:solidFill>
                        <a:effectLst/>
                        <a:latin typeface="Montserrat SemiBold" panose="00000700000000000000" pitchFamily="2" charset="0"/>
                        <a:ea typeface="+mn-lt"/>
                        <a:cs typeface="+mn-lt"/>
                      </a:endParaRPr>
                    </a:p>
                  </a:txBody>
                  <a:tcPr marL="45720" marR="45720" anchor="ctr"/>
                </a:tc>
                <a:tc>
                  <a:txBody>
                    <a:bodyPr/>
                    <a:lstStyle/>
                    <a:p>
                      <a:pPr algn="ctr" fontAlgn="ctr">
                        <a:buFontTx/>
                      </a:pPr>
                      <a:r>
                        <a:rPr lang="en-US" sz="1100" u="none" strike="noStrike">
                          <a:effectLst/>
                          <a:latin typeface="Montserrat SemiBold" panose="00000700000000000000" pitchFamily="2" charset="0"/>
                          <a:ea typeface="+mn-lt"/>
                          <a:cs typeface="+mn-lt"/>
                        </a:rPr>
                        <a:t>Required Roles</a:t>
                      </a:r>
                      <a:endParaRPr lang="en-US" sz="1100" b="1" i="0" u="none" strike="noStrike">
                        <a:solidFill>
                          <a:srgbClr val="000000"/>
                        </a:solidFill>
                        <a:effectLst/>
                        <a:latin typeface="Montserrat SemiBold" panose="00000700000000000000" pitchFamily="2" charset="0"/>
                        <a:ea typeface="+mn-lt"/>
                        <a:cs typeface="+mn-lt"/>
                      </a:endParaRPr>
                    </a:p>
                  </a:txBody>
                  <a:tcPr marL="45720" marR="45720" anchor="ctr"/>
                </a:tc>
                <a:tc>
                  <a:txBody>
                    <a:bodyPr/>
                    <a:lstStyle/>
                    <a:p>
                      <a:pPr marL="0" algn="ctr" defTabSz="914218" rtl="0" eaLnBrk="1" fontAlgn="ctr" latinLnBrk="0" hangingPunct="1">
                        <a:buFontTx/>
                      </a:pPr>
                      <a:r>
                        <a:rPr lang="en-US" sz="1100" b="1" u="none" strike="noStrike" kern="1200">
                          <a:solidFill>
                            <a:schemeClr val="lt1"/>
                          </a:solidFill>
                          <a:effectLst/>
                          <a:latin typeface="Montserrat SemiBold" panose="00000700000000000000" pitchFamily="2" charset="0"/>
                          <a:ea typeface="+mn-lt"/>
                          <a:cs typeface="+mn-lt"/>
                        </a:rPr>
                        <a:t>Outputs</a:t>
                      </a:r>
                    </a:p>
                  </a:txBody>
                  <a:tcPr marL="45720" marR="45720" anchor="ctr"/>
                </a:tc>
                <a:extLst>
                  <a:ext uri="{0D108BD9-81ED-4DB2-BD59-A6C34878D82A}">
                    <a16:rowId xmlns:a16="http://schemas.microsoft.com/office/drawing/2014/main" val="3853553644"/>
                  </a:ext>
                </a:extLst>
              </a:tr>
              <a:tr h="661394">
                <a:tc>
                  <a:txBody>
                    <a:bodyPr/>
                    <a:lstStyle/>
                    <a:p>
                      <a:pPr marL="0" marR="0" algn="ctr" fontAlgn="t">
                        <a:buFontTx/>
                      </a:pPr>
                      <a:r>
                        <a:rPr lang="en-US" sz="900" b="1">
                          <a:solidFill>
                            <a:schemeClr val="bg1"/>
                          </a:solidFill>
                          <a:effectLst/>
                          <a:latin typeface="+mn-lt"/>
                          <a:ea typeface="+mn-lt"/>
                          <a:cs typeface="+mn-lt"/>
                        </a:rPr>
                        <a:t>1</a:t>
                      </a:r>
                      <a:endParaRPr lang="en-US" sz="900">
                        <a:solidFill>
                          <a:schemeClr val="bg1"/>
                        </a:solidFill>
                        <a:effectLst/>
                        <a:latin typeface="+mn-lt"/>
                        <a:ea typeface="+mn-lt"/>
                        <a:cs typeface="+mn-lt"/>
                      </a:endParaRPr>
                    </a:p>
                  </a:txBody>
                  <a:tcPr marL="45720" marR="4572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Define Objectives &amp; Identify Audiences</a:t>
                      </a:r>
                      <a:endParaRPr lang="en-US" sz="1100">
                        <a:solidFill>
                          <a:schemeClr val="bg1"/>
                        </a:solidFill>
                        <a:effectLst/>
                        <a:latin typeface="+mn-lt"/>
                        <a:ea typeface="+mn-lt"/>
                        <a:cs typeface="+mn-lt"/>
                      </a:endParaRPr>
                    </a:p>
                  </a:txBody>
                  <a:tcPr marL="45720" marR="4572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Clarify why</a:t>
                      </a:r>
                      <a:r>
                        <a:rPr lang="en-US" sz="1100">
                          <a:effectLst/>
                          <a:latin typeface="+mn-lt"/>
                          <a:ea typeface="+mn-lt"/>
                          <a:cs typeface="+mn-lt"/>
                        </a:rPr>
                        <a:t> you’re communicating: Build awareness, secure buy-in, align expectations.</a:t>
                      </a:r>
                    </a:p>
                    <a:p>
                      <a:pPr marL="171450" marR="0" indent="-171450" fontAlgn="t">
                        <a:buFont typeface="Arial" panose="020B0604020202020204" pitchFamily="34" charset="0"/>
                        <a:buChar char="•"/>
                      </a:pPr>
                      <a:r>
                        <a:rPr lang="en-US" sz="1100" b="1">
                          <a:effectLst/>
                          <a:latin typeface="+mn-lt"/>
                          <a:ea typeface="+mn-lt"/>
                          <a:cs typeface="+mn-lt"/>
                        </a:rPr>
                        <a:t>Set metrics</a:t>
                      </a:r>
                      <a:r>
                        <a:rPr lang="en-US" sz="1100">
                          <a:effectLst/>
                          <a:latin typeface="+mn-lt"/>
                          <a:ea typeface="+mn-lt"/>
                          <a:cs typeface="+mn-lt"/>
                        </a:rPr>
                        <a:t> to gauge success (e.g. 80% open rate, fewer rumor-based queries).</a:t>
                      </a:r>
                    </a:p>
                    <a:p>
                      <a:pPr marL="171450" marR="0" indent="-171450" fontAlgn="t">
                        <a:buFont typeface="Arial" panose="020B0604020202020204" pitchFamily="34" charset="0"/>
                        <a:buChar char="•"/>
                      </a:pPr>
                      <a:r>
                        <a:rPr lang="en-US" sz="1100" b="1">
                          <a:effectLst/>
                          <a:latin typeface="+mn-lt"/>
                          <a:ea typeface="+mn-lt"/>
                          <a:cs typeface="+mn-lt"/>
                        </a:rPr>
                        <a:t>Segment stakeholders</a:t>
                      </a:r>
                      <a:r>
                        <a:rPr lang="en-US" sz="1100">
                          <a:effectLst/>
                          <a:latin typeface="+mn-lt"/>
                          <a:ea typeface="+mn-lt"/>
                          <a:cs typeface="+mn-lt"/>
                        </a:rPr>
                        <a:t> (execs, frontline staff, IT) by needs, concerns, and channel preferences.</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Sets overall objectives.</a:t>
                      </a:r>
                    </a:p>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Helps shape realistic metrics.</a:t>
                      </a:r>
                    </a:p>
                    <a:p>
                      <a:pPr marL="171450" marR="0" indent="-171450" fontAlgn="t">
                        <a:buFont typeface="Arial" panose="020B0604020202020204" pitchFamily="34" charset="0"/>
                        <a:buChar char="•"/>
                      </a:pPr>
                      <a:r>
                        <a:rPr lang="en-US" sz="1100" b="1">
                          <a:effectLst/>
                          <a:latin typeface="+mn-lt"/>
                          <a:ea typeface="+mn-lt"/>
                          <a:cs typeface="+mn-lt"/>
                        </a:rPr>
                        <a:t>Communications Lead</a:t>
                      </a:r>
                      <a:r>
                        <a:rPr lang="en-US" sz="1100">
                          <a:effectLst/>
                          <a:latin typeface="+mn-lt"/>
                          <a:ea typeface="+mn-lt"/>
                          <a:cs typeface="+mn-lt"/>
                        </a:rPr>
                        <a:t>: Profiles stakeholders.</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Communications Objectives Statement</a:t>
                      </a:r>
                      <a:r>
                        <a:rPr lang="en-US" sz="1100">
                          <a:effectLst/>
                          <a:latin typeface="+mn-lt"/>
                          <a:ea typeface="+mn-lt"/>
                          <a:cs typeface="+mn-lt"/>
                        </a:rPr>
                        <a:t> (e.g. “Inform all staff about rollout timeline &amp; benefits”).</a:t>
                      </a:r>
                    </a:p>
                    <a:p>
                      <a:pPr marL="171450" marR="0" indent="-171450" fontAlgn="t">
                        <a:buFont typeface="Arial" panose="020B0604020202020204" pitchFamily="34" charset="0"/>
                        <a:buChar char="•"/>
                      </a:pPr>
                      <a:r>
                        <a:rPr lang="en-US" sz="1100" b="1">
                          <a:effectLst/>
                          <a:latin typeface="+mn-lt"/>
                          <a:ea typeface="+mn-lt"/>
                          <a:cs typeface="+mn-lt"/>
                        </a:rPr>
                        <a:t>Audience Matrix</a:t>
                      </a:r>
                      <a:r>
                        <a:rPr lang="en-US" sz="1100">
                          <a:effectLst/>
                          <a:latin typeface="+mn-lt"/>
                          <a:ea typeface="+mn-lt"/>
                          <a:cs typeface="+mn-lt"/>
                        </a:rPr>
                        <a:t> (info needs, channel preferences, key concerns).</a:t>
                      </a:r>
                    </a:p>
                  </a:txBody>
                  <a:tcPr marL="45720" marR="45720" anchor="ctr"/>
                </a:tc>
                <a:extLst>
                  <a:ext uri="{0D108BD9-81ED-4DB2-BD59-A6C34878D82A}">
                    <a16:rowId xmlns:a16="http://schemas.microsoft.com/office/drawing/2014/main" val="3690127680"/>
                  </a:ext>
                </a:extLst>
              </a:tr>
              <a:tr h="610517">
                <a:tc>
                  <a:txBody>
                    <a:bodyPr/>
                    <a:lstStyle/>
                    <a:p>
                      <a:pPr marL="0" marR="0" algn="ctr" fontAlgn="t">
                        <a:buFontTx/>
                      </a:pPr>
                      <a:r>
                        <a:rPr lang="en-US" sz="900" b="1">
                          <a:solidFill>
                            <a:schemeClr val="bg1"/>
                          </a:solidFill>
                          <a:effectLst/>
                          <a:latin typeface="+mn-lt"/>
                          <a:ea typeface="+mn-lt"/>
                          <a:cs typeface="+mn-lt"/>
                        </a:rPr>
                        <a:t>2</a:t>
                      </a:r>
                      <a:endParaRPr lang="en-US" sz="900">
                        <a:solidFill>
                          <a:schemeClr val="bg1"/>
                        </a:solidFill>
                        <a:effectLst/>
                        <a:latin typeface="+mn-lt"/>
                        <a:ea typeface="+mn-lt"/>
                        <a:cs typeface="+mn-lt"/>
                      </a:endParaRPr>
                    </a:p>
                  </a:txBody>
                  <a:tcPr marL="45720" marR="4572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Craft Key Messages &amp; Select Channels</a:t>
                      </a:r>
                      <a:endParaRPr lang="en-US" sz="1100">
                        <a:solidFill>
                          <a:schemeClr val="bg1"/>
                        </a:solidFill>
                        <a:effectLst/>
                        <a:latin typeface="+mn-lt"/>
                        <a:ea typeface="+mn-lt"/>
                        <a:cs typeface="+mn-lt"/>
                      </a:endParaRPr>
                    </a:p>
                  </a:txBody>
                  <a:tcPr marL="45720" marR="4572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Outline core talking points</a:t>
                      </a:r>
                      <a:r>
                        <a:rPr lang="en-US" sz="1100" dirty="0">
                          <a:effectLst/>
                          <a:latin typeface="+mn-lt"/>
                          <a:ea typeface="+mn-lt"/>
                          <a:cs typeface="+mn-lt"/>
                        </a:rPr>
                        <a:t>: goals, benefits, timelines, risk mitigations.</a:t>
                      </a:r>
                    </a:p>
                    <a:p>
                      <a:pPr marL="171450" marR="0" indent="-171450" fontAlgn="t">
                        <a:buFont typeface="Arial" panose="020B0604020202020204" pitchFamily="34" charset="0"/>
                        <a:buChar char="•"/>
                      </a:pPr>
                      <a:r>
                        <a:rPr lang="en-US" sz="1100" b="1" dirty="0">
                          <a:effectLst/>
                          <a:latin typeface="+mn-lt"/>
                          <a:ea typeface="+mn-lt"/>
                          <a:cs typeface="+mn-lt"/>
                        </a:rPr>
                        <a:t>Address misconceptions</a:t>
                      </a:r>
                      <a:r>
                        <a:rPr lang="en-US" sz="1100" dirty="0">
                          <a:effectLst/>
                          <a:latin typeface="+mn-lt"/>
                          <a:ea typeface="+mn-lt"/>
                          <a:cs typeface="+mn-lt"/>
                        </a:rPr>
                        <a:t> or myths head-on.</a:t>
                      </a:r>
                    </a:p>
                    <a:p>
                      <a:pPr marL="171450" marR="0" indent="-171450" fontAlgn="t">
                        <a:buFont typeface="Arial" panose="020B0604020202020204" pitchFamily="34" charset="0"/>
                        <a:buChar char="•"/>
                      </a:pPr>
                      <a:r>
                        <a:rPr lang="en-US" sz="1100" b="1" dirty="0">
                          <a:effectLst/>
                          <a:latin typeface="+mn-lt"/>
                          <a:ea typeface="+mn-lt"/>
                          <a:cs typeface="+mn-lt"/>
                        </a:rPr>
                        <a:t>Adapt language</a:t>
                      </a:r>
                      <a:r>
                        <a:rPr lang="en-US" sz="1100" dirty="0">
                          <a:effectLst/>
                          <a:latin typeface="+mn-lt"/>
                          <a:ea typeface="+mn-lt"/>
                          <a:cs typeface="+mn-lt"/>
                        </a:rPr>
                        <a:t>: plain English for non-tech staff vs. data-centric details for AI teams.</a:t>
                      </a:r>
                    </a:p>
                    <a:p>
                      <a:pPr marL="171450" marR="0" indent="-171450" fontAlgn="t">
                        <a:buFont typeface="Arial" panose="020B0604020202020204" pitchFamily="34" charset="0"/>
                        <a:buChar char="•"/>
                      </a:pPr>
                      <a:r>
                        <a:rPr lang="en-US" sz="1100" b="1" dirty="0">
                          <a:effectLst/>
                          <a:latin typeface="+mn-lt"/>
                          <a:ea typeface="+mn-lt"/>
                          <a:cs typeface="+mn-lt"/>
                        </a:rPr>
                        <a:t>Match channels</a:t>
                      </a:r>
                      <a:r>
                        <a:rPr lang="en-US" sz="1100" dirty="0">
                          <a:effectLst/>
                          <a:latin typeface="+mn-lt"/>
                          <a:ea typeface="+mn-lt"/>
                          <a:cs typeface="+mn-lt"/>
                        </a:rPr>
                        <a:t> to audience (email, intranet, Slack, town halls) and define </a:t>
                      </a:r>
                      <a:r>
                        <a:rPr lang="en-US" sz="1100" b="1" dirty="0">
                          <a:effectLst/>
                          <a:latin typeface="+mn-lt"/>
                          <a:ea typeface="+mn-lt"/>
                          <a:cs typeface="+mn-lt"/>
                        </a:rPr>
                        <a:t>frequency</a:t>
                      </a:r>
                      <a:r>
                        <a:rPr lang="en-US" sz="1100" dirty="0">
                          <a:effectLst/>
                          <a:latin typeface="+mn-lt"/>
                          <a:ea typeface="+mn-lt"/>
                          <a:cs typeface="+mn-lt"/>
                        </a:rPr>
                        <a:t> (weekly, monthly).</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Communications Lead</a:t>
                      </a:r>
                      <a:r>
                        <a:rPr lang="en-US" sz="1100">
                          <a:effectLst/>
                          <a:latin typeface="+mn-lt"/>
                          <a:ea typeface="+mn-lt"/>
                          <a:cs typeface="+mn-lt"/>
                        </a:rPr>
                        <a:t>: Drafts messages, chooses channels.</a:t>
                      </a:r>
                    </a:p>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Ensures alignment with project timeline.</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Message Framework</a:t>
                      </a:r>
                      <a:r>
                        <a:rPr lang="en-US" sz="1100">
                          <a:effectLst/>
                          <a:latin typeface="+mn-lt"/>
                          <a:ea typeface="+mn-lt"/>
                          <a:cs typeface="+mn-lt"/>
                        </a:rPr>
                        <a:t> (main points tailored to each audience).</a:t>
                      </a:r>
                    </a:p>
                    <a:p>
                      <a:pPr marL="171450" marR="0" indent="-171450" fontAlgn="t">
                        <a:buFont typeface="Arial" panose="020B0604020202020204" pitchFamily="34" charset="0"/>
                        <a:buChar char="•"/>
                      </a:pPr>
                      <a:r>
                        <a:rPr lang="en-US" sz="1100" b="1">
                          <a:effectLst/>
                          <a:latin typeface="+mn-lt"/>
                          <a:ea typeface="+mn-lt"/>
                          <a:cs typeface="+mn-lt"/>
                        </a:rPr>
                        <a:t>Communications Calendar</a:t>
                      </a:r>
                      <a:r>
                        <a:rPr lang="en-US" sz="1100">
                          <a:effectLst/>
                          <a:latin typeface="+mn-lt"/>
                          <a:ea typeface="+mn-lt"/>
                          <a:cs typeface="+mn-lt"/>
                        </a:rPr>
                        <a:t> (dates, channels, scope of each update).</a:t>
                      </a:r>
                    </a:p>
                  </a:txBody>
                  <a:tcPr marL="45720" marR="45720" anchor="ctr"/>
                </a:tc>
                <a:extLst>
                  <a:ext uri="{0D108BD9-81ED-4DB2-BD59-A6C34878D82A}">
                    <a16:rowId xmlns:a16="http://schemas.microsoft.com/office/drawing/2014/main" val="3399800088"/>
                  </a:ext>
                </a:extLst>
              </a:tr>
              <a:tr h="604636">
                <a:tc>
                  <a:txBody>
                    <a:bodyPr/>
                    <a:lstStyle/>
                    <a:p>
                      <a:pPr marL="0" marR="0" algn="ctr" fontAlgn="t">
                        <a:buFontTx/>
                      </a:pPr>
                      <a:r>
                        <a:rPr lang="en-US" sz="900" b="1">
                          <a:solidFill>
                            <a:schemeClr val="bg1"/>
                          </a:solidFill>
                          <a:effectLst/>
                          <a:latin typeface="+mn-lt"/>
                          <a:ea typeface="+mn-lt"/>
                          <a:cs typeface="+mn-lt"/>
                        </a:rPr>
                        <a:t>3</a:t>
                      </a:r>
                      <a:endParaRPr lang="en-US" sz="900">
                        <a:solidFill>
                          <a:schemeClr val="bg1"/>
                        </a:solidFill>
                        <a:effectLst/>
                        <a:latin typeface="+mn-lt"/>
                        <a:ea typeface="+mn-lt"/>
                        <a:cs typeface="+mn-lt"/>
                      </a:endParaRPr>
                    </a:p>
                  </a:txBody>
                  <a:tcPr marL="45720" marR="4572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Develop &amp; Distribute Communications</a:t>
                      </a:r>
                      <a:endParaRPr lang="en-US" sz="1100">
                        <a:solidFill>
                          <a:schemeClr val="bg1"/>
                        </a:solidFill>
                        <a:effectLst/>
                        <a:latin typeface="+mn-lt"/>
                        <a:ea typeface="+mn-lt"/>
                        <a:cs typeface="+mn-lt"/>
                      </a:endParaRPr>
                    </a:p>
                  </a:txBody>
                  <a:tcPr marL="45720" marR="4572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Produce final materials</a:t>
                      </a:r>
                      <a:r>
                        <a:rPr lang="en-US" sz="1100">
                          <a:effectLst/>
                          <a:latin typeface="+mn-lt"/>
                          <a:ea typeface="+mn-lt"/>
                          <a:cs typeface="+mn-lt"/>
                        </a:rPr>
                        <a:t>: emails, slide decks, FAQs, intranet articles.</a:t>
                      </a:r>
                    </a:p>
                    <a:p>
                      <a:pPr marL="171450" marR="0" indent="-171450" fontAlgn="t">
                        <a:buFont typeface="Arial" panose="020B0604020202020204" pitchFamily="34" charset="0"/>
                        <a:buChar char="•"/>
                      </a:pPr>
                      <a:r>
                        <a:rPr lang="en-US" sz="1100" b="1">
                          <a:effectLst/>
                          <a:latin typeface="+mn-lt"/>
                          <a:ea typeface="+mn-lt"/>
                          <a:cs typeface="+mn-lt"/>
                        </a:rPr>
                        <a:t>Distribute</a:t>
                      </a:r>
                      <a:r>
                        <a:rPr lang="en-US" sz="1100">
                          <a:effectLst/>
                          <a:latin typeface="+mn-lt"/>
                          <a:ea typeface="+mn-lt"/>
                          <a:cs typeface="+mn-lt"/>
                        </a:rPr>
                        <a:t> per your calendar, ensuring consistency across platforms.</a:t>
                      </a:r>
                    </a:p>
                    <a:p>
                      <a:pPr marL="171450" marR="0" indent="-171450" fontAlgn="t">
                        <a:buFont typeface="Arial" panose="020B0604020202020204" pitchFamily="34" charset="0"/>
                        <a:buChar char="•"/>
                      </a:pPr>
                      <a:r>
                        <a:rPr lang="en-US" sz="1100" b="1">
                          <a:effectLst/>
                          <a:latin typeface="+mn-lt"/>
                          <a:ea typeface="+mn-lt"/>
                          <a:cs typeface="+mn-lt"/>
                        </a:rPr>
                        <a:t>Document distribution</a:t>
                      </a:r>
                      <a:r>
                        <a:rPr lang="en-US" sz="1100">
                          <a:effectLst/>
                          <a:latin typeface="+mn-lt"/>
                          <a:ea typeface="+mn-lt"/>
                          <a:cs typeface="+mn-lt"/>
                        </a:rPr>
                        <a:t> so you know who received what and when.</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Communications Lead</a:t>
                      </a:r>
                      <a:r>
                        <a:rPr lang="en-US" sz="1100">
                          <a:effectLst/>
                          <a:latin typeface="+mn-lt"/>
                          <a:ea typeface="+mn-lt"/>
                          <a:cs typeface="+mn-lt"/>
                        </a:rPr>
                        <a:t>: Writes and circulates materials.</a:t>
                      </a:r>
                    </a:p>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Reviews final content.</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Communications Artifacts</a:t>
                      </a:r>
                      <a:r>
                        <a:rPr lang="en-US" sz="1100">
                          <a:effectLst/>
                          <a:latin typeface="+mn-lt"/>
                          <a:ea typeface="+mn-lt"/>
                          <a:cs typeface="+mn-lt"/>
                        </a:rPr>
                        <a:t> (emails, intranet posts, slide decks).</a:t>
                      </a:r>
                    </a:p>
                    <a:p>
                      <a:pPr marL="171450" marR="0" indent="-171450" fontAlgn="t">
                        <a:buFont typeface="Arial" panose="020B0604020202020204" pitchFamily="34" charset="0"/>
                        <a:buChar char="•"/>
                      </a:pPr>
                      <a:r>
                        <a:rPr lang="en-US" sz="1100" b="1">
                          <a:effectLst/>
                          <a:latin typeface="+mn-lt"/>
                          <a:ea typeface="+mn-lt"/>
                          <a:cs typeface="+mn-lt"/>
                        </a:rPr>
                        <a:t>Distribution Records</a:t>
                      </a:r>
                      <a:r>
                        <a:rPr lang="en-US" sz="1100">
                          <a:effectLst/>
                          <a:latin typeface="+mn-lt"/>
                          <a:ea typeface="+mn-lt"/>
                          <a:cs typeface="+mn-lt"/>
                        </a:rPr>
                        <a:t> (when/which channel).</a:t>
                      </a:r>
                    </a:p>
                  </a:txBody>
                  <a:tcPr marL="45720" marR="45720" anchor="ctr"/>
                </a:tc>
                <a:extLst>
                  <a:ext uri="{0D108BD9-81ED-4DB2-BD59-A6C34878D82A}">
                    <a16:rowId xmlns:a16="http://schemas.microsoft.com/office/drawing/2014/main" val="3772127168"/>
                  </a:ext>
                </a:extLst>
              </a:tr>
              <a:tr h="676384">
                <a:tc>
                  <a:txBody>
                    <a:bodyPr/>
                    <a:lstStyle/>
                    <a:p>
                      <a:pPr marL="0" marR="0" algn="ctr" fontAlgn="t">
                        <a:buFontTx/>
                      </a:pPr>
                      <a:r>
                        <a:rPr lang="en-US" sz="900" b="1">
                          <a:solidFill>
                            <a:schemeClr val="bg1"/>
                          </a:solidFill>
                          <a:effectLst/>
                          <a:latin typeface="+mn-lt"/>
                          <a:ea typeface="+mn-lt"/>
                          <a:cs typeface="+mn-lt"/>
                        </a:rPr>
                        <a:t>4</a:t>
                      </a:r>
                      <a:endParaRPr lang="en-US" sz="900">
                        <a:solidFill>
                          <a:schemeClr val="bg1"/>
                        </a:solidFill>
                        <a:effectLst/>
                        <a:latin typeface="+mn-lt"/>
                        <a:ea typeface="+mn-lt"/>
                        <a:cs typeface="+mn-lt"/>
                      </a:endParaRPr>
                    </a:p>
                  </a:txBody>
                  <a:tcPr marL="45720" marR="4572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Gather Feedback &amp; Provide Listening Mechanisms</a:t>
                      </a:r>
                      <a:endParaRPr lang="en-US" sz="1100">
                        <a:solidFill>
                          <a:schemeClr val="bg1"/>
                        </a:solidFill>
                        <a:effectLst/>
                        <a:latin typeface="+mn-lt"/>
                        <a:ea typeface="+mn-lt"/>
                        <a:cs typeface="+mn-lt"/>
                      </a:endParaRPr>
                    </a:p>
                  </a:txBody>
                  <a:tcPr marL="45720" marR="4572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Set up feedback channels</a:t>
                      </a:r>
                      <a:r>
                        <a:rPr lang="en-US" sz="1100">
                          <a:effectLst/>
                          <a:latin typeface="+mn-lt"/>
                          <a:ea typeface="+mn-lt"/>
                          <a:cs typeface="+mn-lt"/>
                        </a:rPr>
                        <a:t> (survey links, Slack channel, email alias).</a:t>
                      </a:r>
                    </a:p>
                    <a:p>
                      <a:pPr marL="171450" marR="0" indent="-171450" fontAlgn="t">
                        <a:buFont typeface="Arial" panose="020B0604020202020204" pitchFamily="34" charset="0"/>
                        <a:buChar char="•"/>
                      </a:pPr>
                      <a:r>
                        <a:rPr lang="en-US" sz="1100" b="1">
                          <a:effectLst/>
                          <a:latin typeface="+mn-lt"/>
                          <a:ea typeface="+mn-lt"/>
                          <a:cs typeface="+mn-lt"/>
                        </a:rPr>
                        <a:t>Monitor responses</a:t>
                      </a:r>
                      <a:r>
                        <a:rPr lang="en-US" sz="1100">
                          <a:effectLst/>
                          <a:latin typeface="+mn-lt"/>
                          <a:ea typeface="+mn-lt"/>
                          <a:cs typeface="+mn-lt"/>
                        </a:rPr>
                        <a:t> regularly, respond to queries, clarify confusion.</a:t>
                      </a:r>
                    </a:p>
                    <a:p>
                      <a:pPr marL="171450" marR="0" indent="-171450" fontAlgn="t">
                        <a:buFont typeface="Arial" panose="020B0604020202020204" pitchFamily="34" charset="0"/>
                        <a:buChar char="•"/>
                      </a:pPr>
                      <a:r>
                        <a:rPr lang="en-US" sz="1100">
                          <a:effectLst/>
                          <a:latin typeface="+mn-lt"/>
                          <a:ea typeface="+mn-lt"/>
                          <a:cs typeface="+mn-lt"/>
                        </a:rPr>
                        <a:t>Escalate high-level concerns to leadership if needed.</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Communications Lead</a:t>
                      </a:r>
                      <a:r>
                        <a:rPr lang="en-US" sz="1100">
                          <a:effectLst/>
                          <a:latin typeface="+mn-lt"/>
                          <a:ea typeface="+mn-lt"/>
                          <a:cs typeface="+mn-lt"/>
                        </a:rPr>
                        <a:t> or </a:t>
                      </a:r>
                      <a:r>
                        <a:rPr lang="en-US" sz="1100" b="1">
                          <a:effectLst/>
                          <a:latin typeface="+mn-lt"/>
                          <a:ea typeface="+mn-lt"/>
                          <a:cs typeface="+mn-lt"/>
                        </a:rPr>
                        <a:t>Support Team</a:t>
                      </a:r>
                      <a:r>
                        <a:rPr lang="en-US" sz="1100">
                          <a:effectLst/>
                          <a:latin typeface="+mn-lt"/>
                          <a:ea typeface="+mn-lt"/>
                          <a:cs typeface="+mn-lt"/>
                        </a:rPr>
                        <a:t>: Monitors feedback.</a:t>
                      </a:r>
                    </a:p>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Addresses major concerns.</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Feedback Log</a:t>
                      </a:r>
                      <a:r>
                        <a:rPr lang="en-US" sz="1100">
                          <a:effectLst/>
                          <a:latin typeface="+mn-lt"/>
                          <a:ea typeface="+mn-lt"/>
                          <a:cs typeface="+mn-lt"/>
                        </a:rPr>
                        <a:t> (key questions, confusions, suggestions).</a:t>
                      </a:r>
                    </a:p>
                    <a:p>
                      <a:pPr marL="171450" marR="0" indent="-171450" fontAlgn="t">
                        <a:buFont typeface="Arial" panose="020B0604020202020204" pitchFamily="34" charset="0"/>
                        <a:buChar char="•"/>
                      </a:pPr>
                      <a:r>
                        <a:rPr lang="en-US" sz="1100" b="1">
                          <a:effectLst/>
                          <a:latin typeface="+mn-lt"/>
                          <a:ea typeface="+mn-lt"/>
                          <a:cs typeface="+mn-lt"/>
                        </a:rPr>
                        <a:t>Response Plans</a:t>
                      </a:r>
                      <a:r>
                        <a:rPr lang="en-US" sz="1100">
                          <a:effectLst/>
                          <a:latin typeface="+mn-lt"/>
                          <a:ea typeface="+mn-lt"/>
                          <a:cs typeface="+mn-lt"/>
                        </a:rPr>
                        <a:t> for common or recurring themes.</a:t>
                      </a:r>
                    </a:p>
                  </a:txBody>
                  <a:tcPr marL="45720" marR="45720" anchor="ctr"/>
                </a:tc>
                <a:extLst>
                  <a:ext uri="{0D108BD9-81ED-4DB2-BD59-A6C34878D82A}">
                    <a16:rowId xmlns:a16="http://schemas.microsoft.com/office/drawing/2014/main" val="2799322614"/>
                  </a:ext>
                </a:extLst>
              </a:tr>
              <a:tr h="704507">
                <a:tc>
                  <a:txBody>
                    <a:bodyPr/>
                    <a:lstStyle/>
                    <a:p>
                      <a:pPr marL="0" marR="0" algn="ctr" fontAlgn="t">
                        <a:buFontTx/>
                      </a:pPr>
                      <a:r>
                        <a:rPr lang="en-US" sz="900" b="1">
                          <a:solidFill>
                            <a:schemeClr val="bg1"/>
                          </a:solidFill>
                          <a:effectLst/>
                          <a:latin typeface="+mn-lt"/>
                          <a:ea typeface="+mn-lt"/>
                          <a:cs typeface="+mn-lt"/>
                        </a:rPr>
                        <a:t>5</a:t>
                      </a:r>
                      <a:endParaRPr lang="en-US" sz="900">
                        <a:solidFill>
                          <a:schemeClr val="bg1"/>
                        </a:solidFill>
                        <a:effectLst/>
                        <a:latin typeface="+mn-lt"/>
                        <a:ea typeface="+mn-lt"/>
                        <a:cs typeface="+mn-lt"/>
                      </a:endParaRPr>
                    </a:p>
                  </a:txBody>
                  <a:tcPr marL="45720" marR="4572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Measure Effectiveness &amp; Refine</a:t>
                      </a:r>
                      <a:endParaRPr lang="en-US" sz="1100">
                        <a:solidFill>
                          <a:schemeClr val="bg1"/>
                        </a:solidFill>
                        <a:effectLst/>
                        <a:latin typeface="+mn-lt"/>
                        <a:ea typeface="+mn-lt"/>
                        <a:cs typeface="+mn-lt"/>
                      </a:endParaRPr>
                    </a:p>
                  </a:txBody>
                  <a:tcPr marL="45720" marR="4572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Review open rates, attendance</a:t>
                      </a:r>
                      <a:r>
                        <a:rPr lang="en-US" sz="1100">
                          <a:effectLst/>
                          <a:latin typeface="+mn-lt"/>
                          <a:ea typeface="+mn-lt"/>
                          <a:cs typeface="+mn-lt"/>
                        </a:rPr>
                        <a:t>, or feedback volumes to see if messages are effective.</a:t>
                      </a:r>
                    </a:p>
                    <a:p>
                      <a:pPr marL="171450" marR="0" indent="-171450" fontAlgn="t">
                        <a:buFont typeface="Arial" panose="020B0604020202020204" pitchFamily="34" charset="0"/>
                        <a:buChar char="•"/>
                      </a:pPr>
                      <a:r>
                        <a:rPr lang="en-US" sz="1100" b="1">
                          <a:effectLst/>
                          <a:latin typeface="+mn-lt"/>
                          <a:ea typeface="+mn-lt"/>
                          <a:cs typeface="+mn-lt"/>
                        </a:rPr>
                        <a:t>Conduct short polls</a:t>
                      </a:r>
                      <a:r>
                        <a:rPr lang="en-US" sz="1100">
                          <a:effectLst/>
                          <a:latin typeface="+mn-lt"/>
                          <a:ea typeface="+mn-lt"/>
                          <a:cs typeface="+mn-lt"/>
                        </a:rPr>
                        <a:t> or pulse surveys to see if staff feels “in the loop.”</a:t>
                      </a:r>
                    </a:p>
                    <a:p>
                      <a:pPr marL="171450" marR="0" indent="-171450" fontAlgn="t">
                        <a:buFont typeface="Arial" panose="020B0604020202020204" pitchFamily="34" charset="0"/>
                        <a:buChar char="•"/>
                      </a:pPr>
                      <a:r>
                        <a:rPr lang="en-US" sz="1100" b="1">
                          <a:effectLst/>
                          <a:latin typeface="+mn-lt"/>
                          <a:ea typeface="+mn-lt"/>
                          <a:cs typeface="+mn-lt"/>
                        </a:rPr>
                        <a:t>Adjust schedules or message style</a:t>
                      </a:r>
                      <a:r>
                        <a:rPr lang="en-US" sz="1100">
                          <a:effectLst/>
                          <a:latin typeface="+mn-lt"/>
                          <a:ea typeface="+mn-lt"/>
                          <a:cs typeface="+mn-lt"/>
                        </a:rPr>
                        <a:t> if needed.</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Tracks communication KPIs.</a:t>
                      </a:r>
                    </a:p>
                    <a:p>
                      <a:pPr marL="171450" marR="0" indent="-171450" fontAlgn="t">
                        <a:buFont typeface="Arial" panose="020B0604020202020204" pitchFamily="34" charset="0"/>
                        <a:buChar char="•"/>
                      </a:pPr>
                      <a:r>
                        <a:rPr lang="en-US" sz="1100" b="1">
                          <a:effectLst/>
                          <a:latin typeface="+mn-lt"/>
                          <a:ea typeface="+mn-lt"/>
                          <a:cs typeface="+mn-lt"/>
                        </a:rPr>
                        <a:t>Communications Lead</a:t>
                      </a:r>
                      <a:r>
                        <a:rPr lang="en-US" sz="1100">
                          <a:effectLst/>
                          <a:latin typeface="+mn-lt"/>
                          <a:ea typeface="+mn-lt"/>
                          <a:cs typeface="+mn-lt"/>
                        </a:rPr>
                        <a:t>: Adjusts plan or content as needed.</a:t>
                      </a:r>
                    </a:p>
                  </a:txBody>
                  <a:tcPr marL="45720" marR="45720"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Communication Effectiveness Report</a:t>
                      </a:r>
                      <a:r>
                        <a:rPr lang="en-US" sz="1100" dirty="0">
                          <a:effectLst/>
                          <a:latin typeface="+mn-lt"/>
                          <a:ea typeface="+mn-lt"/>
                          <a:cs typeface="+mn-lt"/>
                        </a:rPr>
                        <a:t> (open rates, event attendance, satisfaction surveys).</a:t>
                      </a:r>
                    </a:p>
                    <a:p>
                      <a:pPr marL="171450" marR="0" indent="-171450" fontAlgn="t">
                        <a:buFont typeface="Arial" panose="020B0604020202020204" pitchFamily="34" charset="0"/>
                        <a:buChar char="•"/>
                      </a:pPr>
                      <a:r>
                        <a:rPr lang="en-US" sz="1100" b="1" dirty="0">
                          <a:effectLst/>
                          <a:latin typeface="+mn-lt"/>
                          <a:ea typeface="+mn-lt"/>
                          <a:cs typeface="+mn-lt"/>
                        </a:rPr>
                        <a:t>Refined Plan</a:t>
                      </a:r>
                      <a:r>
                        <a:rPr lang="en-US" sz="1100" dirty="0">
                          <a:effectLst/>
                          <a:latin typeface="+mn-lt"/>
                          <a:ea typeface="+mn-lt"/>
                          <a:cs typeface="+mn-lt"/>
                        </a:rPr>
                        <a:t> (updated strategies/tactics).</a:t>
                      </a:r>
                    </a:p>
                  </a:txBody>
                  <a:tcPr marL="45720" marR="45720" anchor="ctr"/>
                </a:tc>
                <a:extLst>
                  <a:ext uri="{0D108BD9-81ED-4DB2-BD59-A6C34878D82A}">
                    <a16:rowId xmlns:a16="http://schemas.microsoft.com/office/drawing/2014/main" val="3993307107"/>
                  </a:ext>
                </a:extLst>
              </a:tr>
            </a:tbl>
          </a:graphicData>
        </a:graphic>
      </p:graphicFrame>
    </p:spTree>
    <p:extLst>
      <p:ext uri="{BB962C8B-B14F-4D97-AF65-F5344CB8AC3E}">
        <p14:creationId xmlns:p14="http://schemas.microsoft.com/office/powerpoint/2010/main" val="401554536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BCCF6-9389-6A3E-BDBB-C64030DCA65C}"/>
            </a:ext>
          </a:extLst>
        </p:cNvPr>
        <p:cNvGrpSpPr/>
        <p:nvPr/>
      </p:nvGrpSpPr>
      <p:grpSpPr>
        <a:xfrm>
          <a:off x="0" y="0"/>
          <a:ext cx="0" cy="0"/>
          <a:chOff x="0" y="0"/>
          <a:chExt cx="0" cy="0"/>
        </a:xfrm>
      </p:grpSpPr>
      <p:pic>
        <p:nvPicPr>
          <p:cNvPr id="5" name="Graphic 4" descr="Checkbox Checked with solid fill">
            <a:extLst>
              <a:ext uri="{FF2B5EF4-FFF2-40B4-BE49-F238E27FC236}">
                <a16:creationId xmlns:a16="http://schemas.microsoft.com/office/drawing/2014/main" id="{408863B4-4B12-6F61-14B5-62EFD8A2E2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5668" y="51866"/>
            <a:ext cx="642486" cy="642486"/>
          </a:xfrm>
          <a:prstGeom prst="rect">
            <a:avLst/>
          </a:prstGeom>
        </p:spPr>
      </p:pic>
      <p:sp>
        <p:nvSpPr>
          <p:cNvPr id="4" name="Title 2">
            <a:extLst>
              <a:ext uri="{FF2B5EF4-FFF2-40B4-BE49-F238E27FC236}">
                <a16:creationId xmlns:a16="http://schemas.microsoft.com/office/drawing/2014/main" id="{A15AF672-9800-0D67-0185-0302E61E41CC}"/>
              </a:ext>
            </a:extLst>
          </p:cNvPr>
          <p:cNvSpPr>
            <a:spLocks noGrp="1"/>
          </p:cNvSpPr>
          <p:nvPr>
            <p:ph type="title"/>
          </p:nvPr>
        </p:nvSpPr>
        <p:spPr>
          <a:xfrm>
            <a:off x="259604" y="372801"/>
            <a:ext cx="10774188" cy="503971"/>
          </a:xfrm>
        </p:spPr>
        <p:txBody>
          <a:bodyPr/>
          <a:lstStyle/>
          <a:p>
            <a:pPr defTabSz="914309"/>
            <a:r>
              <a:rPr lang="en-US" sz="3000">
                <a:solidFill>
                  <a:schemeClr val="accent1"/>
                </a:solidFill>
              </a:rPr>
              <a:t>Completed example: Agent Assist</a:t>
            </a:r>
          </a:p>
        </p:txBody>
      </p:sp>
      <p:sp>
        <p:nvSpPr>
          <p:cNvPr id="2" name="TextBox 1">
            <a:extLst>
              <a:ext uri="{FF2B5EF4-FFF2-40B4-BE49-F238E27FC236}">
                <a16:creationId xmlns:a16="http://schemas.microsoft.com/office/drawing/2014/main" id="{17393418-4CA9-7B06-2948-014CCD666083}"/>
              </a:ext>
            </a:extLst>
          </p:cNvPr>
          <p:cNvSpPr txBox="1">
            <a:spLocks/>
          </p:cNvSpPr>
          <p:nvPr/>
        </p:nvSpPr>
        <p:spPr>
          <a:xfrm>
            <a:off x="259604" y="916780"/>
            <a:ext cx="11674380" cy="338554"/>
          </a:xfrm>
          <a:prstGeom prst="rect">
            <a:avLst/>
          </a:prstGeom>
          <a:noFill/>
        </p:spPr>
        <p:txBody>
          <a:bodyPr wrap="square">
            <a:spAutoFit/>
          </a:bodyPr>
          <a:lstStyle/>
          <a:p>
            <a:pPr defTabSz="914400">
              <a:defRPr/>
            </a:pPr>
            <a:r>
              <a:rPr lang="en-US" sz="1600">
                <a:solidFill>
                  <a:srgbClr val="494949"/>
                </a:solidFill>
                <a:latin typeface="Exo" pitchFamily="2" charset="0"/>
                <a:ea typeface="+mn-lt"/>
                <a:cs typeface="+mn-lt"/>
              </a:rPr>
              <a:t>Here’s how you might fill out the template for an </a:t>
            </a:r>
            <a:r>
              <a:rPr lang="en-US" sz="1600" b="1">
                <a:solidFill>
                  <a:srgbClr val="494949"/>
                </a:solidFill>
                <a:latin typeface="Exo" pitchFamily="2" charset="0"/>
                <a:ea typeface="+mn-lt"/>
                <a:cs typeface="+mn-lt"/>
              </a:rPr>
              <a:t>Agent Assist</a:t>
            </a:r>
            <a:r>
              <a:rPr lang="en-US" sz="1600">
                <a:solidFill>
                  <a:srgbClr val="494949"/>
                </a:solidFill>
                <a:latin typeface="Exo" pitchFamily="2" charset="0"/>
                <a:ea typeface="+mn-lt"/>
                <a:cs typeface="+mn-lt"/>
              </a:rPr>
              <a:t> scenario focusing on </a:t>
            </a:r>
            <a:r>
              <a:rPr lang="en-US" sz="1600" b="1">
                <a:solidFill>
                  <a:srgbClr val="494949"/>
                </a:solidFill>
                <a:latin typeface="Exo" pitchFamily="2" charset="0"/>
                <a:ea typeface="+mn-lt"/>
                <a:cs typeface="+mn-lt"/>
              </a:rPr>
              <a:t>real-time</a:t>
            </a:r>
            <a:r>
              <a:rPr lang="en-US" sz="1600">
                <a:solidFill>
                  <a:srgbClr val="494949"/>
                </a:solidFill>
                <a:latin typeface="Exo" pitchFamily="2" charset="0"/>
                <a:ea typeface="+mn-lt"/>
                <a:cs typeface="+mn-lt"/>
              </a:rPr>
              <a:t> call support.</a:t>
            </a:r>
          </a:p>
        </p:txBody>
      </p:sp>
      <p:graphicFrame>
        <p:nvGraphicFramePr>
          <p:cNvPr id="3" name="Table 2">
            <a:extLst>
              <a:ext uri="{FF2B5EF4-FFF2-40B4-BE49-F238E27FC236}">
                <a16:creationId xmlns:a16="http://schemas.microsoft.com/office/drawing/2014/main" id="{C7BE900F-32F4-38A5-5915-5414C7272302}"/>
              </a:ext>
            </a:extLst>
          </p:cNvPr>
          <p:cNvGraphicFramePr>
            <a:graphicFrameLocks/>
          </p:cNvGraphicFramePr>
          <p:nvPr>
            <p:extLst>
              <p:ext uri="{D42A27DB-BD31-4B8C-83A1-F6EECF244321}">
                <p14:modId xmlns:p14="http://schemas.microsoft.com/office/powerpoint/2010/main" val="3902632197"/>
              </p:ext>
            </p:extLst>
          </p:nvPr>
        </p:nvGraphicFramePr>
        <p:xfrm>
          <a:off x="259605" y="1479869"/>
          <a:ext cx="11507307" cy="4974624"/>
        </p:xfrm>
        <a:graphic>
          <a:graphicData uri="http://schemas.openxmlformats.org/drawingml/2006/table">
            <a:tbl>
              <a:tblPr firstRow="1">
                <a:tableStyleId>{5C22544A-7EE6-4342-B048-85BDC9FD1C3A}</a:tableStyleId>
              </a:tblPr>
              <a:tblGrid>
                <a:gridCol w="491961">
                  <a:extLst>
                    <a:ext uri="{9D8B030D-6E8A-4147-A177-3AD203B41FA5}">
                      <a16:colId xmlns:a16="http://schemas.microsoft.com/office/drawing/2014/main" val="1581958053"/>
                    </a:ext>
                  </a:extLst>
                </a:gridCol>
                <a:gridCol w="1465958">
                  <a:extLst>
                    <a:ext uri="{9D8B030D-6E8A-4147-A177-3AD203B41FA5}">
                      <a16:colId xmlns:a16="http://schemas.microsoft.com/office/drawing/2014/main" val="3221127086"/>
                    </a:ext>
                  </a:extLst>
                </a:gridCol>
                <a:gridCol w="4520955">
                  <a:extLst>
                    <a:ext uri="{9D8B030D-6E8A-4147-A177-3AD203B41FA5}">
                      <a16:colId xmlns:a16="http://schemas.microsoft.com/office/drawing/2014/main" val="1610025414"/>
                    </a:ext>
                  </a:extLst>
                </a:gridCol>
                <a:gridCol w="2644060">
                  <a:extLst>
                    <a:ext uri="{9D8B030D-6E8A-4147-A177-3AD203B41FA5}">
                      <a16:colId xmlns:a16="http://schemas.microsoft.com/office/drawing/2014/main" val="573858552"/>
                    </a:ext>
                  </a:extLst>
                </a:gridCol>
                <a:gridCol w="2384373">
                  <a:extLst>
                    <a:ext uri="{9D8B030D-6E8A-4147-A177-3AD203B41FA5}">
                      <a16:colId xmlns:a16="http://schemas.microsoft.com/office/drawing/2014/main" val="531003624"/>
                    </a:ext>
                  </a:extLst>
                </a:gridCol>
              </a:tblGrid>
              <a:tr h="275694">
                <a:tc>
                  <a:txBody>
                    <a:bodyPr/>
                    <a:lstStyle/>
                    <a:p>
                      <a:pPr algn="ctr" fontAlgn="ctr">
                        <a:buFontTx/>
                      </a:pPr>
                      <a:r>
                        <a:rPr lang="en-US" sz="1100" u="none" strike="noStrike" dirty="0">
                          <a:effectLst/>
                          <a:latin typeface="Montserrat SemiBold" panose="00000700000000000000" pitchFamily="2" charset="0"/>
                          <a:ea typeface="+mn-lt"/>
                          <a:cs typeface="+mn-lt"/>
                        </a:rPr>
                        <a:t>Step</a:t>
                      </a:r>
                      <a:endParaRPr lang="en-US" sz="1100" b="1" i="0" u="none" strike="noStrike" dirty="0">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Comms Focus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Instructions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Required Roles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marL="0" algn="ctr" defTabSz="914218" rtl="0" eaLnBrk="1" fontAlgn="ctr" latinLnBrk="0" hangingPunct="1">
                        <a:buFontTx/>
                      </a:pPr>
                      <a:r>
                        <a:rPr lang="en-US" sz="1100" b="1" u="none" strike="noStrike" kern="1200">
                          <a:solidFill>
                            <a:schemeClr val="lt1"/>
                          </a:solidFill>
                          <a:effectLst/>
                          <a:latin typeface="Montserrat SemiBold" panose="00000700000000000000" pitchFamily="2" charset="0"/>
                          <a:ea typeface="+mn-lt"/>
                          <a:cs typeface="+mn-lt"/>
                        </a:rPr>
                        <a:t>Outputs</a:t>
                      </a:r>
                    </a:p>
                  </a:txBody>
                  <a:tcPr marL="6845" marR="6845" marT="6845" marB="0" anchor="ctr">
                    <a:solidFill>
                      <a:schemeClr val="accent4">
                        <a:lumMod val="75000"/>
                      </a:schemeClr>
                    </a:solidFill>
                  </a:tcPr>
                </a:tc>
                <a:extLst>
                  <a:ext uri="{0D108BD9-81ED-4DB2-BD59-A6C34878D82A}">
                    <a16:rowId xmlns:a16="http://schemas.microsoft.com/office/drawing/2014/main" val="3853553644"/>
                  </a:ext>
                </a:extLst>
              </a:tr>
              <a:tr h="661394">
                <a:tc>
                  <a:txBody>
                    <a:bodyPr/>
                    <a:lstStyle/>
                    <a:p>
                      <a:pPr marL="0" marR="0" algn="ctr" fontAlgn="t">
                        <a:buFontTx/>
                      </a:pPr>
                      <a:r>
                        <a:rPr lang="en-US" sz="900" b="1">
                          <a:solidFill>
                            <a:schemeClr val="bg1"/>
                          </a:solidFill>
                          <a:effectLst/>
                          <a:latin typeface="+mn-lt"/>
                          <a:ea typeface="+mn-lt"/>
                          <a:cs typeface="+mn-lt"/>
                        </a:rPr>
                        <a:t>1</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Define Objectives &amp; Identify Audiences</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Objective</a:t>
                      </a:r>
                      <a:r>
                        <a:rPr lang="en-US" sz="1100">
                          <a:effectLst/>
                          <a:latin typeface="+mn-lt"/>
                          <a:ea typeface="+mn-lt"/>
                          <a:cs typeface="+mn-lt"/>
                        </a:rPr>
                        <a:t>: Ensure all 200 contact center agents know the rollout timeline, understand how Agent Assist helps them, and where to find training resources.</a:t>
                      </a:r>
                    </a:p>
                    <a:p>
                      <a:pPr marL="171450" marR="0" indent="-171450" fontAlgn="t">
                        <a:buFont typeface="Arial" panose="020B0604020202020204" pitchFamily="34" charset="0"/>
                        <a:buChar char="•"/>
                      </a:pPr>
                      <a:r>
                        <a:rPr lang="en-US" sz="1100" b="1">
                          <a:effectLst/>
                          <a:latin typeface="+mn-lt"/>
                          <a:ea typeface="+mn-lt"/>
                          <a:cs typeface="+mn-lt"/>
                        </a:rPr>
                        <a:t>Success Metric</a:t>
                      </a:r>
                      <a:r>
                        <a:rPr lang="en-US" sz="1100">
                          <a:effectLst/>
                          <a:latin typeface="+mn-lt"/>
                          <a:ea typeface="+mn-lt"/>
                          <a:cs typeface="+mn-lt"/>
                        </a:rPr>
                        <a:t>: 80% open rate on email announcements, 90% agent awareness, 50% fewer rumor-based queries.</a:t>
                      </a:r>
                    </a:p>
                    <a:p>
                      <a:pPr marL="171450" marR="0" indent="-171450" fontAlgn="t">
                        <a:buFont typeface="Arial" panose="020B0604020202020204" pitchFamily="34" charset="0"/>
                        <a:buChar char="•"/>
                      </a:pPr>
                      <a:r>
                        <a:rPr lang="en-US" sz="1100" b="1">
                          <a:effectLst/>
                          <a:latin typeface="+mn-lt"/>
                          <a:ea typeface="+mn-lt"/>
                          <a:cs typeface="+mn-lt"/>
                        </a:rPr>
                        <a:t>Segment</a:t>
                      </a:r>
                      <a:r>
                        <a:rPr lang="en-US" sz="1100">
                          <a:effectLst/>
                          <a:latin typeface="+mn-lt"/>
                          <a:ea typeface="+mn-lt"/>
                          <a:cs typeface="+mn-lt"/>
                        </a:rPr>
                        <a:t>: Executives, agents, team leads.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Sets objective.</a:t>
                      </a:r>
                    </a:p>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Confirms feasibility.</a:t>
                      </a:r>
                    </a:p>
                    <a:p>
                      <a:pPr marL="171450" marR="0" indent="-171450" fontAlgn="t">
                        <a:buFont typeface="Arial" panose="020B0604020202020204" pitchFamily="34" charset="0"/>
                        <a:buChar char="•"/>
                      </a:pPr>
                      <a:r>
                        <a:rPr lang="en-US" sz="1100" b="1">
                          <a:effectLst/>
                          <a:latin typeface="+mn-lt"/>
                          <a:ea typeface="+mn-lt"/>
                          <a:cs typeface="+mn-lt"/>
                        </a:rPr>
                        <a:t>Communications Lead</a:t>
                      </a:r>
                      <a:r>
                        <a:rPr lang="en-US" sz="1100">
                          <a:effectLst/>
                          <a:latin typeface="+mn-lt"/>
                          <a:ea typeface="+mn-lt"/>
                          <a:cs typeface="+mn-lt"/>
                        </a:rPr>
                        <a:t>: Maps stakeholder groups.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Communications Objectives</a:t>
                      </a:r>
                      <a:r>
                        <a:rPr lang="en-US" sz="1100">
                          <a:effectLst/>
                          <a:latin typeface="+mn-lt"/>
                          <a:ea typeface="+mn-lt"/>
                          <a:cs typeface="+mn-lt"/>
                        </a:rPr>
                        <a:t> (“80% email open rate, reduce rumor-based queries by half”).</a:t>
                      </a:r>
                    </a:p>
                    <a:p>
                      <a:pPr marL="171450" marR="0" indent="-171450" fontAlgn="t">
                        <a:buFont typeface="Arial" panose="020B0604020202020204" pitchFamily="34" charset="0"/>
                        <a:buChar char="•"/>
                      </a:pPr>
                      <a:r>
                        <a:rPr lang="en-US" sz="1100" b="1">
                          <a:effectLst/>
                          <a:latin typeface="+mn-lt"/>
                          <a:ea typeface="+mn-lt"/>
                          <a:cs typeface="+mn-lt"/>
                        </a:rPr>
                        <a:t>Audience Matrix</a:t>
                      </a:r>
                      <a:r>
                        <a:rPr lang="en-US" sz="1100">
                          <a:effectLst/>
                          <a:latin typeface="+mn-lt"/>
                          <a:ea typeface="+mn-lt"/>
                          <a:cs typeface="+mn-lt"/>
                        </a:rPr>
                        <a:t> (“Execs: monthly updates; Agents: weekly bulletins; Team Leads: daily Slack in rollout week”).</a:t>
                      </a:r>
                    </a:p>
                  </a:txBody>
                  <a:tcPr marL="50793" marR="50793" marT="50793" marB="50793" anchor="ctr"/>
                </a:tc>
                <a:extLst>
                  <a:ext uri="{0D108BD9-81ED-4DB2-BD59-A6C34878D82A}">
                    <a16:rowId xmlns:a16="http://schemas.microsoft.com/office/drawing/2014/main" val="3690127680"/>
                  </a:ext>
                </a:extLst>
              </a:tr>
              <a:tr h="610517">
                <a:tc>
                  <a:txBody>
                    <a:bodyPr/>
                    <a:lstStyle/>
                    <a:p>
                      <a:pPr marL="0" marR="0" algn="ctr" fontAlgn="t">
                        <a:buFontTx/>
                      </a:pPr>
                      <a:r>
                        <a:rPr lang="en-US" sz="900" b="1">
                          <a:solidFill>
                            <a:schemeClr val="bg1"/>
                          </a:solidFill>
                          <a:effectLst/>
                          <a:latin typeface="+mn-lt"/>
                          <a:ea typeface="+mn-lt"/>
                          <a:cs typeface="+mn-lt"/>
                        </a:rPr>
                        <a:t>2</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Craft Key Messages &amp; Select Channels</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Core Theme</a:t>
                      </a:r>
                      <a:r>
                        <a:rPr lang="en-US" sz="1100">
                          <a:effectLst/>
                          <a:latin typeface="+mn-lt"/>
                          <a:ea typeface="+mn-lt"/>
                          <a:cs typeface="+mn-lt"/>
                        </a:rPr>
                        <a:t>: “Agent Assist reduces manual lookups, boosts call quality.”</a:t>
                      </a:r>
                    </a:p>
                    <a:p>
                      <a:pPr marL="171450" marR="0" indent="-171450" fontAlgn="t">
                        <a:buFont typeface="Arial" panose="020B0604020202020204" pitchFamily="34" charset="0"/>
                        <a:buChar char="•"/>
                      </a:pPr>
                      <a:r>
                        <a:rPr lang="en-US" sz="1100" b="1">
                          <a:effectLst/>
                          <a:latin typeface="+mn-lt"/>
                          <a:ea typeface="+mn-lt"/>
                          <a:cs typeface="+mn-lt"/>
                        </a:rPr>
                        <a:t>Myth-Busting</a:t>
                      </a:r>
                      <a:r>
                        <a:rPr lang="en-US" sz="1100">
                          <a:effectLst/>
                          <a:latin typeface="+mn-lt"/>
                          <a:ea typeface="+mn-lt"/>
                          <a:cs typeface="+mn-lt"/>
                        </a:rPr>
                        <a:t>: “It won’t replace you; it streamlines tasks.”</a:t>
                      </a:r>
                    </a:p>
                    <a:p>
                      <a:pPr marL="171450" marR="0" indent="-171450" fontAlgn="t">
                        <a:buFont typeface="Arial" panose="020B0604020202020204" pitchFamily="34" charset="0"/>
                        <a:buChar char="•"/>
                      </a:pPr>
                      <a:r>
                        <a:rPr lang="en-US" sz="1100" b="1">
                          <a:effectLst/>
                          <a:latin typeface="+mn-lt"/>
                          <a:ea typeface="+mn-lt"/>
                          <a:cs typeface="+mn-lt"/>
                        </a:rPr>
                        <a:t>Channels</a:t>
                      </a:r>
                      <a:r>
                        <a:rPr lang="en-US" sz="1100">
                          <a:effectLst/>
                          <a:latin typeface="+mn-lt"/>
                          <a:ea typeface="+mn-lt"/>
                          <a:cs typeface="+mn-lt"/>
                        </a:rPr>
                        <a:t>: Execs = monthly call, Agents = weekly email + daily Slack updates during rollout, Team Leads = briefing call 2 weeks before go-live.</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Communications Lead</a:t>
                      </a:r>
                      <a:r>
                        <a:rPr lang="en-US" sz="1100">
                          <a:effectLst/>
                          <a:latin typeface="+mn-lt"/>
                          <a:ea typeface="+mn-lt"/>
                          <a:cs typeface="+mn-lt"/>
                        </a:rPr>
                        <a:t>: Drafts agent-friendly messages.</a:t>
                      </a:r>
                    </a:p>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Ensures synergy with rollout.</a:t>
                      </a:r>
                    </a:p>
                  </a:txBody>
                  <a:tcPr marL="50793" marR="50793" marT="50793" marB="50793"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Message Framework</a:t>
                      </a:r>
                      <a:r>
                        <a:rPr lang="en-US" sz="1100" dirty="0">
                          <a:effectLst/>
                          <a:latin typeface="+mn-lt"/>
                          <a:ea typeface="+mn-lt"/>
                          <a:cs typeface="+mn-lt"/>
                        </a:rPr>
                        <a:t> tailored to each group (exec summary vs. agent how-to).</a:t>
                      </a:r>
                    </a:p>
                    <a:p>
                      <a:pPr marL="171450" marR="0" indent="-171450" fontAlgn="t">
                        <a:buFont typeface="Arial" panose="020B0604020202020204" pitchFamily="34" charset="0"/>
                        <a:buChar char="•"/>
                      </a:pPr>
                      <a:r>
                        <a:rPr lang="en-US" sz="1100" b="1" dirty="0">
                          <a:effectLst/>
                          <a:latin typeface="+mn-lt"/>
                          <a:ea typeface="+mn-lt"/>
                          <a:cs typeface="+mn-lt"/>
                        </a:rPr>
                        <a:t>Communications Calendar</a:t>
                      </a:r>
                      <a:r>
                        <a:rPr lang="en-US" sz="1100" dirty="0">
                          <a:effectLst/>
                          <a:latin typeface="+mn-lt"/>
                          <a:ea typeface="+mn-lt"/>
                          <a:cs typeface="+mn-lt"/>
                        </a:rPr>
                        <a:t> (weekly bulletins for agents, monthly leadership update).</a:t>
                      </a:r>
                    </a:p>
                  </a:txBody>
                  <a:tcPr marL="50793" marR="50793" marT="50793" marB="50793" anchor="ctr"/>
                </a:tc>
                <a:extLst>
                  <a:ext uri="{0D108BD9-81ED-4DB2-BD59-A6C34878D82A}">
                    <a16:rowId xmlns:a16="http://schemas.microsoft.com/office/drawing/2014/main" val="3399800088"/>
                  </a:ext>
                </a:extLst>
              </a:tr>
              <a:tr h="604636">
                <a:tc>
                  <a:txBody>
                    <a:bodyPr/>
                    <a:lstStyle/>
                    <a:p>
                      <a:pPr marL="0" marR="0" algn="ctr" fontAlgn="t">
                        <a:buFontTx/>
                      </a:pPr>
                      <a:r>
                        <a:rPr lang="en-US" sz="900" b="1">
                          <a:solidFill>
                            <a:schemeClr val="bg1"/>
                          </a:solidFill>
                          <a:effectLst/>
                          <a:latin typeface="+mn-lt"/>
                          <a:ea typeface="+mn-lt"/>
                          <a:cs typeface="+mn-lt"/>
                        </a:rPr>
                        <a:t>3</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Develop &amp; Distribute Communications</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Create Emails</a:t>
                      </a:r>
                      <a:r>
                        <a:rPr lang="en-US" sz="1100" dirty="0">
                          <a:effectLst/>
                          <a:latin typeface="+mn-lt"/>
                          <a:ea typeface="+mn-lt"/>
                          <a:cs typeface="+mn-lt"/>
                        </a:rPr>
                        <a:t>: “Top 3 features of Agent Assist,” “Week 1 progress.”</a:t>
                      </a:r>
                    </a:p>
                    <a:p>
                      <a:pPr marL="171450" marR="0" indent="-171450" fontAlgn="t">
                        <a:buFont typeface="Arial" panose="020B0604020202020204" pitchFamily="34" charset="0"/>
                        <a:buChar char="•"/>
                      </a:pPr>
                      <a:r>
                        <a:rPr lang="en-US" sz="1100" b="1" dirty="0">
                          <a:effectLst/>
                          <a:latin typeface="+mn-lt"/>
                          <a:ea typeface="+mn-lt"/>
                          <a:cs typeface="+mn-lt"/>
                        </a:rPr>
                        <a:t>Slack Posts</a:t>
                      </a:r>
                      <a:r>
                        <a:rPr lang="en-US" sz="1100" dirty="0">
                          <a:effectLst/>
                          <a:latin typeface="+mn-lt"/>
                          <a:ea typeface="+mn-lt"/>
                          <a:cs typeface="+mn-lt"/>
                        </a:rPr>
                        <a:t>: Daily Q&amp;A for first 5 days of rollout.</a:t>
                      </a:r>
                    </a:p>
                    <a:p>
                      <a:pPr marL="171450" marR="0" indent="-171450" fontAlgn="t">
                        <a:buFont typeface="Arial" panose="020B0604020202020204" pitchFamily="34" charset="0"/>
                        <a:buChar char="•"/>
                      </a:pPr>
                      <a:r>
                        <a:rPr lang="en-US" sz="1100" b="1" dirty="0">
                          <a:effectLst/>
                          <a:latin typeface="+mn-lt"/>
                          <a:ea typeface="+mn-lt"/>
                          <a:cs typeface="+mn-lt"/>
                        </a:rPr>
                        <a:t>FAQ on Intranet</a:t>
                      </a:r>
                      <a:r>
                        <a:rPr lang="en-US" sz="1100" dirty="0">
                          <a:effectLst/>
                          <a:latin typeface="+mn-lt"/>
                          <a:ea typeface="+mn-lt"/>
                          <a:cs typeface="+mn-lt"/>
                        </a:rPr>
                        <a:t> with screenshots and usage tips.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Communications Lead</a:t>
                      </a:r>
                      <a:r>
                        <a:rPr lang="en-US" sz="1100">
                          <a:effectLst/>
                          <a:latin typeface="+mn-lt"/>
                          <a:ea typeface="+mn-lt"/>
                          <a:cs typeface="+mn-lt"/>
                        </a:rPr>
                        <a:t>: Writes &amp; circulates materials.</a:t>
                      </a:r>
                    </a:p>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Reviews content for accuracy.</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Emails</a:t>
                      </a:r>
                      <a:r>
                        <a:rPr lang="en-US" sz="1100">
                          <a:effectLst/>
                          <a:latin typeface="+mn-lt"/>
                          <a:ea typeface="+mn-lt"/>
                          <a:cs typeface="+mn-lt"/>
                        </a:rPr>
                        <a:t> sent on schedule.</a:t>
                      </a:r>
                    </a:p>
                    <a:p>
                      <a:pPr marL="171450" marR="0" indent="-171450" fontAlgn="t">
                        <a:buFont typeface="Arial" panose="020B0604020202020204" pitchFamily="34" charset="0"/>
                        <a:buChar char="•"/>
                      </a:pPr>
                      <a:r>
                        <a:rPr lang="en-US" sz="1100" b="1">
                          <a:effectLst/>
                          <a:latin typeface="+mn-lt"/>
                          <a:ea typeface="+mn-lt"/>
                          <a:cs typeface="+mn-lt"/>
                        </a:rPr>
                        <a:t>Intranet FAQ</a:t>
                      </a:r>
                      <a:r>
                        <a:rPr lang="en-US" sz="1100">
                          <a:effectLst/>
                          <a:latin typeface="+mn-lt"/>
                          <a:ea typeface="+mn-lt"/>
                          <a:cs typeface="+mn-lt"/>
                        </a:rPr>
                        <a:t> with visuals and step-by-step instructions.</a:t>
                      </a:r>
                    </a:p>
                    <a:p>
                      <a:pPr marL="171450" marR="0" indent="-171450" fontAlgn="t">
                        <a:buFont typeface="Arial" panose="020B0604020202020204" pitchFamily="34" charset="0"/>
                        <a:buChar char="•"/>
                      </a:pPr>
                      <a:r>
                        <a:rPr lang="en-US" sz="1100" b="1">
                          <a:effectLst/>
                          <a:latin typeface="+mn-lt"/>
                          <a:ea typeface="+mn-lt"/>
                          <a:cs typeface="+mn-lt"/>
                        </a:rPr>
                        <a:t>Slack posts</a:t>
                      </a:r>
                      <a:r>
                        <a:rPr lang="en-US" sz="1100">
                          <a:effectLst/>
                          <a:latin typeface="+mn-lt"/>
                          <a:ea typeface="+mn-lt"/>
                          <a:cs typeface="+mn-lt"/>
                        </a:rPr>
                        <a:t> pinned for easy reference.</a:t>
                      </a:r>
                    </a:p>
                  </a:txBody>
                  <a:tcPr marL="50793" marR="50793" marT="50793" marB="50793" anchor="ctr"/>
                </a:tc>
                <a:extLst>
                  <a:ext uri="{0D108BD9-81ED-4DB2-BD59-A6C34878D82A}">
                    <a16:rowId xmlns:a16="http://schemas.microsoft.com/office/drawing/2014/main" val="3772127168"/>
                  </a:ext>
                </a:extLst>
              </a:tr>
              <a:tr h="676384">
                <a:tc>
                  <a:txBody>
                    <a:bodyPr/>
                    <a:lstStyle/>
                    <a:p>
                      <a:pPr marL="0" marR="0" algn="ctr" fontAlgn="t">
                        <a:buFontTx/>
                      </a:pPr>
                      <a:r>
                        <a:rPr lang="en-US" sz="900" b="1">
                          <a:solidFill>
                            <a:schemeClr val="bg1"/>
                          </a:solidFill>
                          <a:effectLst/>
                          <a:latin typeface="+mn-lt"/>
                          <a:ea typeface="+mn-lt"/>
                          <a:cs typeface="+mn-lt"/>
                        </a:rPr>
                        <a:t>4</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Gather Feedback &amp; Provide Listening Mechanisms</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Slack Channel</a:t>
                      </a:r>
                      <a:r>
                        <a:rPr lang="en-US" sz="1100">
                          <a:effectLst/>
                          <a:latin typeface="+mn-lt"/>
                          <a:ea typeface="+mn-lt"/>
                          <a:cs typeface="+mn-lt"/>
                        </a:rPr>
                        <a:t> (#agent-assist-qa) to collect real-time questions.</a:t>
                      </a:r>
                    </a:p>
                    <a:p>
                      <a:pPr marL="171450" marR="0" indent="-171450" fontAlgn="t">
                        <a:buFont typeface="Arial" panose="020B0604020202020204" pitchFamily="34" charset="0"/>
                        <a:buChar char="•"/>
                      </a:pPr>
                      <a:r>
                        <a:rPr lang="en-US" sz="1100" b="1">
                          <a:effectLst/>
                          <a:latin typeface="+mn-lt"/>
                          <a:ea typeface="+mn-lt"/>
                          <a:cs typeface="+mn-lt"/>
                        </a:rPr>
                        <a:t>Anonymous Survey</a:t>
                      </a:r>
                      <a:r>
                        <a:rPr lang="en-US" sz="1100">
                          <a:effectLst/>
                          <a:latin typeface="+mn-lt"/>
                          <a:ea typeface="+mn-lt"/>
                          <a:cs typeface="+mn-lt"/>
                        </a:rPr>
                        <a:t> after the first week to gauge agent sentiment on clarity, readiness.</a:t>
                      </a:r>
                    </a:p>
                    <a:p>
                      <a:pPr marL="171450" marR="0" indent="-171450" fontAlgn="t">
                        <a:buFont typeface="Arial" panose="020B0604020202020204" pitchFamily="34" charset="0"/>
                        <a:buChar char="•"/>
                      </a:pPr>
                      <a:r>
                        <a:rPr lang="en-US" sz="1100" b="1">
                          <a:effectLst/>
                          <a:latin typeface="+mn-lt"/>
                          <a:ea typeface="+mn-lt"/>
                          <a:cs typeface="+mn-lt"/>
                        </a:rPr>
                        <a:t>Support Team</a:t>
                      </a:r>
                      <a:r>
                        <a:rPr lang="en-US" sz="1100">
                          <a:effectLst/>
                          <a:latin typeface="+mn-lt"/>
                          <a:ea typeface="+mn-lt"/>
                          <a:cs typeface="+mn-lt"/>
                        </a:rPr>
                        <a:t> logs Q&amp;A, escalates repeated concerns to leadership.</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Support Team</a:t>
                      </a:r>
                      <a:r>
                        <a:rPr lang="en-US" sz="1100">
                          <a:effectLst/>
                          <a:latin typeface="+mn-lt"/>
                          <a:ea typeface="+mn-lt"/>
                          <a:cs typeface="+mn-lt"/>
                        </a:rPr>
                        <a:t>: Monitors Slack, compiles Q&amp;A.</a:t>
                      </a:r>
                    </a:p>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Analyzes survey results.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Feedback Log</a:t>
                      </a:r>
                      <a:r>
                        <a:rPr lang="en-US" sz="1100">
                          <a:effectLst/>
                          <a:latin typeface="+mn-lt"/>
                          <a:ea typeface="+mn-lt"/>
                          <a:cs typeface="+mn-lt"/>
                        </a:rPr>
                        <a:t> updated daily (common questions, needed clarifications).</a:t>
                      </a:r>
                    </a:p>
                    <a:p>
                      <a:pPr marL="171450" marR="0" indent="-171450" fontAlgn="t">
                        <a:buFont typeface="Arial" panose="020B0604020202020204" pitchFamily="34" charset="0"/>
                        <a:buChar char="•"/>
                      </a:pPr>
                      <a:r>
                        <a:rPr lang="en-US" sz="1100" b="1">
                          <a:effectLst/>
                          <a:latin typeface="+mn-lt"/>
                          <a:ea typeface="+mn-lt"/>
                          <a:cs typeface="+mn-lt"/>
                        </a:rPr>
                        <a:t>Survey Results</a:t>
                      </a:r>
                      <a:r>
                        <a:rPr lang="en-US" sz="1100">
                          <a:effectLst/>
                          <a:latin typeface="+mn-lt"/>
                          <a:ea typeface="+mn-lt"/>
                          <a:cs typeface="+mn-lt"/>
                        </a:rPr>
                        <a:t>: do agents feel well-informed, confident about using Agent Assist?</a:t>
                      </a:r>
                    </a:p>
                  </a:txBody>
                  <a:tcPr marL="50793" marR="50793" marT="50793" marB="50793" anchor="ctr"/>
                </a:tc>
                <a:extLst>
                  <a:ext uri="{0D108BD9-81ED-4DB2-BD59-A6C34878D82A}">
                    <a16:rowId xmlns:a16="http://schemas.microsoft.com/office/drawing/2014/main" val="2799322614"/>
                  </a:ext>
                </a:extLst>
              </a:tr>
              <a:tr h="704507">
                <a:tc>
                  <a:txBody>
                    <a:bodyPr/>
                    <a:lstStyle/>
                    <a:p>
                      <a:pPr marL="0" marR="0" algn="ctr" fontAlgn="t">
                        <a:buFontTx/>
                      </a:pPr>
                      <a:r>
                        <a:rPr lang="en-US" sz="900" b="1">
                          <a:solidFill>
                            <a:schemeClr val="bg1"/>
                          </a:solidFill>
                          <a:effectLst/>
                          <a:latin typeface="+mn-lt"/>
                          <a:ea typeface="+mn-lt"/>
                          <a:cs typeface="+mn-lt"/>
                        </a:rPr>
                        <a:t>5</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Measure Effectiveness &amp; Refine</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Track Email Opens</a:t>
                      </a:r>
                      <a:r>
                        <a:rPr lang="en-US" sz="1100" dirty="0">
                          <a:effectLst/>
                          <a:latin typeface="+mn-lt"/>
                          <a:ea typeface="+mn-lt"/>
                          <a:cs typeface="+mn-lt"/>
                        </a:rPr>
                        <a:t>: Aim for 80% among agents.</a:t>
                      </a:r>
                    </a:p>
                    <a:p>
                      <a:pPr marL="171450" marR="0" indent="-171450" fontAlgn="t">
                        <a:buFont typeface="Arial" panose="020B0604020202020204" pitchFamily="34" charset="0"/>
                        <a:buChar char="•"/>
                      </a:pPr>
                      <a:r>
                        <a:rPr lang="en-US" sz="1100" b="1" dirty="0">
                          <a:effectLst/>
                          <a:latin typeface="+mn-lt"/>
                          <a:ea typeface="+mn-lt"/>
                          <a:cs typeface="+mn-lt"/>
                        </a:rPr>
                        <a:t>Check Slack Engagement</a:t>
                      </a:r>
                      <a:r>
                        <a:rPr lang="en-US" sz="1100" dirty="0">
                          <a:effectLst/>
                          <a:latin typeface="+mn-lt"/>
                          <a:ea typeface="+mn-lt"/>
                          <a:cs typeface="+mn-lt"/>
                        </a:rPr>
                        <a:t>: # of questions posted vs. # answered, time frame for responses.</a:t>
                      </a:r>
                    </a:p>
                    <a:p>
                      <a:pPr marL="171450" marR="0" indent="-171450" fontAlgn="t">
                        <a:buFont typeface="Arial" panose="020B0604020202020204" pitchFamily="34" charset="0"/>
                        <a:buChar char="•"/>
                      </a:pPr>
                      <a:r>
                        <a:rPr lang="en-US" sz="1100" dirty="0">
                          <a:effectLst/>
                          <a:latin typeface="+mn-lt"/>
                          <a:ea typeface="+mn-lt"/>
                          <a:cs typeface="+mn-lt"/>
                        </a:rPr>
                        <a:t>If engagement is low, poll agents to see if they prefer short videos or live demos.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Tracks metrics (open rates, Q&amp;A stats).</a:t>
                      </a:r>
                    </a:p>
                    <a:p>
                      <a:pPr marL="171450" marR="0" indent="-171450" fontAlgn="t">
                        <a:buFont typeface="Arial" panose="020B0604020202020204" pitchFamily="34" charset="0"/>
                        <a:buChar char="•"/>
                      </a:pPr>
                      <a:r>
                        <a:rPr lang="en-US" sz="1100" b="1">
                          <a:effectLst/>
                          <a:latin typeface="+mn-lt"/>
                          <a:ea typeface="+mn-lt"/>
                          <a:cs typeface="+mn-lt"/>
                        </a:rPr>
                        <a:t>Communications Lead</a:t>
                      </a:r>
                      <a:r>
                        <a:rPr lang="en-US" sz="1100">
                          <a:effectLst/>
                          <a:latin typeface="+mn-lt"/>
                          <a:ea typeface="+mn-lt"/>
                          <a:cs typeface="+mn-lt"/>
                        </a:rPr>
                        <a:t>: Adjusts approach.</a:t>
                      </a:r>
                    </a:p>
                  </a:txBody>
                  <a:tcPr marL="50793" marR="50793" marT="50793" marB="50793"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Communication Effectiveness Report</a:t>
                      </a:r>
                      <a:r>
                        <a:rPr lang="en-US" sz="1100" dirty="0">
                          <a:effectLst/>
                          <a:latin typeface="+mn-lt"/>
                          <a:ea typeface="+mn-lt"/>
                          <a:cs typeface="+mn-lt"/>
                        </a:rPr>
                        <a:t> (weekly open rates, Slack Q&amp;A volume).</a:t>
                      </a:r>
                    </a:p>
                    <a:p>
                      <a:pPr marL="171450" marR="0" indent="-171450" fontAlgn="t">
                        <a:buFont typeface="Arial" panose="020B0604020202020204" pitchFamily="34" charset="0"/>
                        <a:buChar char="•"/>
                      </a:pPr>
                      <a:r>
                        <a:rPr lang="en-US" sz="1100" b="1" dirty="0">
                          <a:effectLst/>
                          <a:latin typeface="+mn-lt"/>
                          <a:ea typeface="+mn-lt"/>
                          <a:cs typeface="+mn-lt"/>
                        </a:rPr>
                        <a:t>Refined Plan</a:t>
                      </a:r>
                      <a:r>
                        <a:rPr lang="en-US" sz="1100" dirty="0">
                          <a:effectLst/>
                          <a:latin typeface="+mn-lt"/>
                          <a:ea typeface="+mn-lt"/>
                          <a:cs typeface="+mn-lt"/>
                        </a:rPr>
                        <a:t> (e.g. more short videos if text-based messages aren’t effective).</a:t>
                      </a:r>
                    </a:p>
                  </a:txBody>
                  <a:tcPr marL="50793" marR="50793" marT="50793" marB="50793" anchor="ctr"/>
                </a:tc>
                <a:extLst>
                  <a:ext uri="{0D108BD9-81ED-4DB2-BD59-A6C34878D82A}">
                    <a16:rowId xmlns:a16="http://schemas.microsoft.com/office/drawing/2014/main" val="3993307107"/>
                  </a:ext>
                </a:extLst>
              </a:tr>
            </a:tbl>
          </a:graphicData>
        </a:graphic>
      </p:graphicFrame>
    </p:spTree>
    <p:extLst>
      <p:ext uri="{BB962C8B-B14F-4D97-AF65-F5344CB8AC3E}">
        <p14:creationId xmlns:p14="http://schemas.microsoft.com/office/powerpoint/2010/main" val="266553192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319AE-FC13-4173-BA26-E801E28A6C4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A93C7F7-0F6E-9049-9A58-7C22B8852ACC}"/>
              </a:ext>
            </a:extLst>
          </p:cNvPr>
          <p:cNvSpPr>
            <a:spLocks noGrp="1"/>
          </p:cNvSpPr>
          <p:nvPr>
            <p:ph type="title"/>
          </p:nvPr>
        </p:nvSpPr>
        <p:spPr>
          <a:xfrm>
            <a:off x="354854" y="545146"/>
            <a:ext cx="6027690" cy="844229"/>
          </a:xfrm>
        </p:spPr>
        <p:txBody>
          <a:bodyPr/>
          <a:lstStyle/>
          <a:p>
            <a:r>
              <a:rPr lang="en-US" sz="3200">
                <a:solidFill>
                  <a:schemeClr val="accent1"/>
                </a:solidFill>
              </a:rPr>
              <a:t>3.3.3</a:t>
            </a:r>
            <a:r>
              <a:rPr lang="en-US" sz="3200"/>
              <a:t> Build your communication plan</a:t>
            </a:r>
          </a:p>
        </p:txBody>
      </p:sp>
      <p:sp>
        <p:nvSpPr>
          <p:cNvPr id="12" name="Text Placeholder 6">
            <a:extLst>
              <a:ext uri="{FF2B5EF4-FFF2-40B4-BE49-F238E27FC236}">
                <a16:creationId xmlns:a16="http://schemas.microsoft.com/office/drawing/2014/main" id="{A8D119C3-8E15-FD6E-7484-BBB6E3EF96FB}"/>
              </a:ext>
            </a:extLst>
          </p:cNvPr>
          <p:cNvSpPr txBox="1">
            <a:spLocks/>
          </p:cNvSpPr>
          <p:nvPr/>
        </p:nvSpPr>
        <p:spPr>
          <a:xfrm>
            <a:off x="350625" y="1769605"/>
            <a:ext cx="6460544"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dirty="0">
                <a:solidFill>
                  <a:srgbClr val="F17A26"/>
                </a:solidFill>
                <a:ea typeface="+mn-lt"/>
                <a:cs typeface="+mn-lt"/>
              </a:rPr>
              <a:t>Objective: Establish a communication plan to showcase progress to your organization as you develop your CX AI solution.</a:t>
            </a:r>
          </a:p>
        </p:txBody>
      </p:sp>
      <p:sp>
        <p:nvSpPr>
          <p:cNvPr id="4" name="Text Placeholder 3">
            <a:extLst>
              <a:ext uri="{FF2B5EF4-FFF2-40B4-BE49-F238E27FC236}">
                <a16:creationId xmlns:a16="http://schemas.microsoft.com/office/drawing/2014/main" id="{6FC9B88B-0548-7B0E-1CF8-4273A2BD7224}"/>
              </a:ext>
            </a:extLst>
          </p:cNvPr>
          <p:cNvSpPr>
            <a:spLocks noGrp="1"/>
          </p:cNvSpPr>
          <p:nvPr>
            <p:ph type="body" sz="quarter" idx="11"/>
          </p:nvPr>
        </p:nvSpPr>
        <p:spPr>
          <a:xfrm>
            <a:off x="350625" y="2473578"/>
            <a:ext cx="4115672" cy="269713"/>
          </a:xfrm>
        </p:spPr>
        <p:txBody>
          <a:bodyPr/>
          <a:lstStyle/>
          <a:p>
            <a:r>
              <a:rPr lang="en-US" sz="1600">
                <a:latin typeface="Exo" panose="02000503000000000000" pitchFamily="2" charset="77"/>
              </a:rPr>
              <a:t>1 hour</a:t>
            </a:r>
          </a:p>
        </p:txBody>
      </p:sp>
      <p:sp>
        <p:nvSpPr>
          <p:cNvPr id="5" name="Text Placeholder 4">
            <a:extLst>
              <a:ext uri="{FF2B5EF4-FFF2-40B4-BE49-F238E27FC236}">
                <a16:creationId xmlns:a16="http://schemas.microsoft.com/office/drawing/2014/main" id="{E3B59C35-00A8-7C79-CBA9-170C78B339EC}"/>
              </a:ext>
            </a:extLst>
          </p:cNvPr>
          <p:cNvSpPr>
            <a:spLocks noGrp="1"/>
          </p:cNvSpPr>
          <p:nvPr>
            <p:ph type="body" sz="quarter" idx="33"/>
          </p:nvPr>
        </p:nvSpPr>
        <p:spPr>
          <a:xfrm>
            <a:off x="350625" y="2914360"/>
            <a:ext cx="5910816" cy="2514891"/>
          </a:xfrm>
          <a:prstGeom prst="rect">
            <a:avLst/>
          </a:prstGeom>
        </p:spPr>
        <p:txBody>
          <a:bodyPr lIns="0" tIns="0" rIns="0" bIns="0" numCol="1" spcCol="292608" anchor="t"/>
          <a:lstStyle/>
          <a:p>
            <a:pPr marL="342832" indent="-342832">
              <a:buAutoNum type="arabicPeriod"/>
            </a:pPr>
            <a:r>
              <a:rPr lang="en-US" dirty="0">
                <a:latin typeface="+mn-lt"/>
              </a:rPr>
              <a:t>Read through both the </a:t>
            </a:r>
            <a:r>
              <a:rPr lang="en-US" b="1" dirty="0">
                <a:latin typeface="+mn-lt"/>
              </a:rPr>
              <a:t>sample template</a:t>
            </a:r>
            <a:r>
              <a:rPr lang="en-US" dirty="0">
                <a:latin typeface="+mn-lt"/>
              </a:rPr>
              <a:t> as well as the </a:t>
            </a:r>
            <a:r>
              <a:rPr lang="en-US" b="1" dirty="0">
                <a:latin typeface="+mn-lt"/>
              </a:rPr>
              <a:t>completed example</a:t>
            </a:r>
            <a:r>
              <a:rPr lang="en-US" dirty="0">
                <a:latin typeface="+mn-lt"/>
              </a:rPr>
              <a:t> included in this section to understand the details and context around defining the </a:t>
            </a:r>
            <a:r>
              <a:rPr lang="en-US" b="1" dirty="0">
                <a:latin typeface="+mn-lt"/>
              </a:rPr>
              <a:t>communication plan </a:t>
            </a:r>
            <a:r>
              <a:rPr lang="en-US" dirty="0">
                <a:latin typeface="+mn-lt"/>
              </a:rPr>
              <a:t>for your solution.</a:t>
            </a:r>
          </a:p>
          <a:p>
            <a:pPr marL="342832" indent="-342832">
              <a:buFont typeface="Arial" panose="020B0604020202020204" pitchFamily="34" charset="0"/>
              <a:buAutoNum type="arabicPeriod"/>
            </a:pPr>
            <a:r>
              <a:rPr lang="en-US" dirty="0">
                <a:latin typeface="+mn-lt"/>
              </a:rPr>
              <a:t>Open the </a:t>
            </a:r>
            <a:r>
              <a:rPr lang="en-US" i="1" dirty="0">
                <a:latin typeface="+mn-lt"/>
              </a:rPr>
              <a:t>AI for CX: </a:t>
            </a:r>
            <a:r>
              <a:rPr lang="en-US" i="1" dirty="0">
                <a:latin typeface="+mn-lt"/>
                <a:hlinkClick r:id="rId3"/>
              </a:rPr>
              <a:t>Solution Development and Implementation Report</a:t>
            </a:r>
            <a:r>
              <a:rPr lang="en-US" i="1" dirty="0">
                <a:latin typeface="+mn-lt"/>
              </a:rPr>
              <a:t> (</a:t>
            </a:r>
            <a:r>
              <a:rPr lang="en-US" i="1" dirty="0" err="1">
                <a:latin typeface="+mn-lt"/>
              </a:rPr>
              <a:t>SDAIR</a:t>
            </a:r>
            <a:r>
              <a:rPr lang="en-US" i="1" dirty="0">
                <a:latin typeface="+mn-lt"/>
              </a:rPr>
              <a:t>)</a:t>
            </a:r>
            <a:r>
              <a:rPr lang="en-US" dirty="0">
                <a:latin typeface="+mn-lt"/>
              </a:rPr>
              <a:t> and navigate to section </a:t>
            </a:r>
            <a:r>
              <a:rPr lang="en-US" b="1" dirty="0">
                <a:latin typeface="+mn-lt"/>
              </a:rPr>
              <a:t>3.3.3.</a:t>
            </a:r>
          </a:p>
          <a:p>
            <a:pPr marL="342832" indent="-342832">
              <a:buAutoNum type="arabicPeriod"/>
            </a:pPr>
            <a:r>
              <a:rPr lang="en-US" dirty="0">
                <a:latin typeface="+mn-lt"/>
              </a:rPr>
              <a:t>Follow the </a:t>
            </a:r>
            <a:r>
              <a:rPr lang="en-US" b="1" dirty="0">
                <a:latin typeface="+mn-lt"/>
              </a:rPr>
              <a:t>prompts</a:t>
            </a:r>
            <a:r>
              <a:rPr lang="en-US" dirty="0">
                <a:latin typeface="+mn-lt"/>
              </a:rPr>
              <a:t> in the </a:t>
            </a:r>
            <a:r>
              <a:rPr lang="en-US" b="1" dirty="0">
                <a:latin typeface="+mn-lt"/>
              </a:rPr>
              <a:t>sample template</a:t>
            </a:r>
            <a:r>
              <a:rPr lang="en-US" dirty="0">
                <a:latin typeface="+mn-lt"/>
              </a:rPr>
              <a:t> that was showcased within this section and complete the </a:t>
            </a:r>
            <a:r>
              <a:rPr lang="en-US" b="1" dirty="0">
                <a:latin typeface="+mn-lt"/>
              </a:rPr>
              <a:t>communication plan </a:t>
            </a:r>
            <a:r>
              <a:rPr lang="en-US" dirty="0">
                <a:latin typeface="+mn-lt"/>
              </a:rPr>
              <a:t>section of the </a:t>
            </a:r>
            <a:r>
              <a:rPr lang="en-US" i="1" dirty="0" err="1">
                <a:latin typeface="+mn-lt"/>
              </a:rPr>
              <a:t>SDAIR</a:t>
            </a:r>
            <a:r>
              <a:rPr lang="en-US" dirty="0">
                <a:latin typeface="+mn-lt"/>
              </a:rPr>
              <a:t>. </a:t>
            </a:r>
          </a:p>
        </p:txBody>
      </p:sp>
      <p:sp>
        <p:nvSpPr>
          <p:cNvPr id="6" name="Rectangle 5">
            <a:extLst>
              <a:ext uri="{FF2B5EF4-FFF2-40B4-BE49-F238E27FC236}">
                <a16:creationId xmlns:a16="http://schemas.microsoft.com/office/drawing/2014/main" id="{97E6457C-C5A1-3FF9-7C76-571768683135}"/>
              </a:ext>
            </a:extLst>
          </p:cNvPr>
          <p:cNvSpPr>
            <a:spLocks/>
          </p:cNvSpPr>
          <p:nvPr/>
        </p:nvSpPr>
        <p:spPr>
          <a:xfrm>
            <a:off x="853502" y="5724777"/>
            <a:ext cx="548322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dirty="0">
                <a:solidFill>
                  <a:srgbClr val="FFFFFF"/>
                </a:solidFill>
                <a:latin typeface="Exo" panose="02000503000000000000" pitchFamily="2" charset="77"/>
                <a:ea typeface="+mn-lt"/>
                <a:cs typeface="+mn-lt"/>
              </a:rPr>
              <a:t>Download </a:t>
            </a:r>
            <a:r>
              <a:rPr lang="en-US" sz="1200" dirty="0">
                <a:solidFill>
                  <a:schemeClr val="bg1"/>
                </a:solidFill>
                <a:latin typeface="Exo" panose="02000503000000000000" pitchFamily="2" charset="77"/>
                <a:ea typeface="+mn-lt"/>
                <a:cs typeface="+mn-lt"/>
              </a:rPr>
              <a:t>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Solution Development and Implementation Report</a:t>
            </a:r>
            <a:endParaRPr lang="en-US" sz="1200" dirty="0">
              <a:solidFill>
                <a:schemeClr val="bg1"/>
              </a:solidFill>
              <a:latin typeface="Exo" panose="02000503000000000000" pitchFamily="2" charset="77"/>
              <a:ea typeface="+mn-lt"/>
              <a:cs typeface="+mn-lt"/>
            </a:endParaRPr>
          </a:p>
        </p:txBody>
      </p:sp>
      <p:sp>
        <p:nvSpPr>
          <p:cNvPr id="7" name="Rectangle 6">
            <a:extLst>
              <a:ext uri="{FF2B5EF4-FFF2-40B4-BE49-F238E27FC236}">
                <a16:creationId xmlns:a16="http://schemas.microsoft.com/office/drawing/2014/main" id="{7D8618AF-1031-C296-53B8-0206D56C883B}"/>
              </a:ext>
              <a:ext uri="{C183D7F6-B498-43B3-948B-1728B52AA6E4}">
                <adec:decorative xmlns:adec="http://schemas.microsoft.com/office/drawing/2017/decorative" val="1"/>
              </a:ext>
            </a:extLst>
          </p:cNvPr>
          <p:cNvSpPr>
            <a:spLocks noChangeAspect="1"/>
          </p:cNvSpPr>
          <p:nvPr/>
        </p:nvSpPr>
        <p:spPr>
          <a:xfrm>
            <a:off x="274474" y="5724779"/>
            <a:ext cx="579029"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8" name="Picture 7">
            <a:extLst>
              <a:ext uri="{FF2B5EF4-FFF2-40B4-BE49-F238E27FC236}">
                <a16:creationId xmlns:a16="http://schemas.microsoft.com/office/drawing/2014/main" id="{06DB489D-3B2C-773D-7C95-8EFF1278E8B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20698" y="5836236"/>
            <a:ext cx="260815" cy="244963"/>
          </a:xfrm>
          <a:prstGeom prst="rect">
            <a:avLst/>
          </a:prstGeom>
        </p:spPr>
      </p:pic>
      <p:sp>
        <p:nvSpPr>
          <p:cNvPr id="2" name="Rectangle 1">
            <a:extLst>
              <a:ext uri="{FF2B5EF4-FFF2-40B4-BE49-F238E27FC236}">
                <a16:creationId xmlns:a16="http://schemas.microsoft.com/office/drawing/2014/main" id="{60D0A191-E1F6-8C5B-C899-FFF5CB949CA1}"/>
              </a:ext>
              <a:ext uri="{C183D7F6-B498-43B3-948B-1728B52AA6E4}">
                <adec:decorative xmlns:adec="http://schemas.microsoft.com/office/drawing/2017/decorative" val="1"/>
              </a:ext>
            </a:extLst>
          </p:cNvPr>
          <p:cNvSpPr>
            <a:spLocks/>
          </p:cNvSpPr>
          <p:nvPr/>
        </p:nvSpPr>
        <p:spPr>
          <a:xfrm>
            <a:off x="730111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79097295-A7B4-666C-6A17-B7ED1F89670F}"/>
              </a:ext>
            </a:extLst>
          </p:cNvPr>
          <p:cNvGraphicFramePr>
            <a:graphicFrameLocks/>
          </p:cNvGraphicFramePr>
          <p:nvPr>
            <p:extLst>
              <p:ext uri="{D42A27DB-BD31-4B8C-83A1-F6EECF244321}">
                <p14:modId xmlns:p14="http://schemas.microsoft.com/office/powerpoint/2010/main" val="467142646"/>
              </p:ext>
            </p:extLst>
          </p:nvPr>
        </p:nvGraphicFramePr>
        <p:xfrm>
          <a:off x="7285762" y="936980"/>
          <a:ext cx="4453438" cy="5198945"/>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a:latin typeface="+mn-lt"/>
                          <a:ea typeface="+mn-lt"/>
                          <a:cs typeface="+mn-lt"/>
                        </a:rPr>
                        <a:t>Communication Plan </a:t>
                      </a:r>
                      <a:r>
                        <a:rPr lang="en-US" sz="1200" b="0" i="0" u="none" strike="noStrike" baseline="0">
                          <a:solidFill>
                            <a:srgbClr val="000000"/>
                          </a:solidFill>
                          <a:latin typeface="+mn-lt"/>
                          <a:ea typeface="+mn-lt"/>
                          <a:cs typeface="+mn-lt"/>
                        </a:rPr>
                        <a:t>Definition Template</a:t>
                      </a:r>
                    </a:p>
                    <a:p>
                      <a:pPr marL="173038" indent="-173038" rtl="0">
                        <a:lnSpc>
                          <a:spcPts val="1600"/>
                        </a:lnSpc>
                        <a:spcBef>
                          <a:spcPts val="800"/>
                        </a:spcBef>
                        <a:buSzPts val="1100"/>
                        <a:buFont typeface="Arial" panose="020B0604020202020204" pitchFamily="34" charset="0"/>
                        <a:buChar char="•"/>
                        <a:tabLst/>
                      </a:pPr>
                      <a:r>
                        <a:rPr lang="en-US" sz="1200" b="0">
                          <a:latin typeface="+mn-lt"/>
                          <a:ea typeface="+mn-lt"/>
                          <a:cs typeface="+mn-lt"/>
                        </a:rPr>
                        <a:t>Communication Plan </a:t>
                      </a:r>
                      <a:r>
                        <a:rPr lang="en-US" sz="1200" b="0" i="0" u="none" strike="noStrike" baseline="0">
                          <a:solidFill>
                            <a:srgbClr val="000000"/>
                          </a:solidFill>
                          <a:latin typeface="+mn-lt"/>
                          <a:ea typeface="+mn-lt"/>
                          <a:cs typeface="+mn-lt"/>
                        </a:rPr>
                        <a:t>Completed Example</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a:latin typeface="+mn-lt"/>
                          <a:ea typeface="+mn-lt"/>
                          <a:cs typeface="+mn-lt"/>
                        </a:rPr>
                        <a:t>Communication Plan </a:t>
                      </a:r>
                      <a:r>
                        <a:rPr lang="en-US" sz="1200" b="0" i="0">
                          <a:solidFill>
                            <a:srgbClr val="000000"/>
                          </a:solidFill>
                          <a:latin typeface="+mn-lt"/>
                          <a:ea typeface="+mn-lt"/>
                          <a:cs typeface="+mn-lt"/>
                        </a:rPr>
                        <a:t>for your top use case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Implement AI for CX </a:t>
                      </a:r>
                      <a:r>
                        <a:rPr lang="en-US" sz="1200" b="0" i="0" u="none" strike="noStrike" baseline="0">
                          <a:solidFill>
                            <a:srgbClr val="000000"/>
                          </a:solidFill>
                          <a:latin typeface="+mn-lt"/>
                          <a:ea typeface="+mn-lt"/>
                          <a:cs typeface="+mn-lt"/>
                        </a:rPr>
                        <a:t>blueprint</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AI for CX </a:t>
                      </a:r>
                      <a:r>
                        <a:rPr lang="en-US" sz="1200" b="0" i="1" u="none" strike="noStrike" baseline="0" err="1">
                          <a:solidFill>
                            <a:srgbClr val="000000"/>
                          </a:solidFill>
                          <a:latin typeface="+mn-lt"/>
                          <a:ea typeface="+mn-lt"/>
                          <a:cs typeface="+mn-lt"/>
                        </a:rPr>
                        <a:t>SDAIR</a:t>
                      </a:r>
                      <a:endParaRPr lang="en-US" sz="1200" b="0" i="1" u="none" strike="noStrike" baseline="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338203579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C866E-9136-8CC1-4906-9A01D4A0D7FD}"/>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28A39062-5170-B8B7-9D96-5388DFBB98E6}"/>
              </a:ext>
            </a:extLst>
          </p:cNvPr>
          <p:cNvSpPr>
            <a:spLocks noGrp="1"/>
          </p:cNvSpPr>
          <p:nvPr>
            <p:ph type="title"/>
          </p:nvPr>
        </p:nvSpPr>
        <p:spPr>
          <a:xfrm>
            <a:off x="354854" y="530021"/>
            <a:ext cx="6558804" cy="1130188"/>
          </a:xfrm>
        </p:spPr>
        <p:txBody>
          <a:bodyPr/>
          <a:lstStyle/>
          <a:p>
            <a:pPr defTabSz="914309"/>
            <a:r>
              <a:rPr lang="en-US" sz="3600">
                <a:solidFill>
                  <a:schemeClr val="accent1"/>
                </a:solidFill>
              </a:rPr>
              <a:t>Build your solution roadmap</a:t>
            </a:r>
          </a:p>
        </p:txBody>
      </p:sp>
      <p:sp>
        <p:nvSpPr>
          <p:cNvPr id="5" name="Text Placeholder 3">
            <a:extLst>
              <a:ext uri="{FF2B5EF4-FFF2-40B4-BE49-F238E27FC236}">
                <a16:creationId xmlns:a16="http://schemas.microsoft.com/office/drawing/2014/main" id="{C6A5370D-9D7D-DBAA-B828-BB9D5D7C949C}"/>
              </a:ext>
            </a:extLst>
          </p:cNvPr>
          <p:cNvSpPr txBox="1">
            <a:spLocks/>
          </p:cNvSpPr>
          <p:nvPr/>
        </p:nvSpPr>
        <p:spPr>
          <a:xfrm>
            <a:off x="264161" y="1660210"/>
            <a:ext cx="6255245" cy="669891"/>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FontTx/>
              <a:buNone/>
            </a:pPr>
            <a:r>
              <a:rPr lang="en-US" sz="1800">
                <a:solidFill>
                  <a:srgbClr val="2576B7"/>
                </a:solidFill>
                <a:latin typeface="Montserrat Medium" panose="00000600000000000000" pitchFamily="2" charset="0"/>
                <a:ea typeface="+mn-lt"/>
                <a:cs typeface="+mn-lt"/>
              </a:rPr>
              <a:t>Why building a solution roadmap is critical </a:t>
            </a:r>
          </a:p>
        </p:txBody>
      </p:sp>
      <p:sp>
        <p:nvSpPr>
          <p:cNvPr id="7" name="Text Placeholder 4">
            <a:extLst>
              <a:ext uri="{FF2B5EF4-FFF2-40B4-BE49-F238E27FC236}">
                <a16:creationId xmlns:a16="http://schemas.microsoft.com/office/drawing/2014/main" id="{77ADE789-91DB-70A5-1C87-7530C61F64C7}"/>
              </a:ext>
            </a:extLst>
          </p:cNvPr>
          <p:cNvSpPr txBox="1">
            <a:spLocks/>
          </p:cNvSpPr>
          <p:nvPr/>
        </p:nvSpPr>
        <p:spPr>
          <a:xfrm>
            <a:off x="354854" y="2244376"/>
            <a:ext cx="6255245" cy="2597765"/>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400">
                <a:solidFill>
                  <a:srgbClr val="494949"/>
                </a:solidFill>
                <a:ea typeface="+mn-lt"/>
                <a:cs typeface="+mn-lt"/>
              </a:rPr>
              <a:t>AI initiatives can be </a:t>
            </a:r>
            <a:r>
              <a:rPr lang="en-US" sz="1400" b="1">
                <a:solidFill>
                  <a:srgbClr val="494949"/>
                </a:solidFill>
                <a:ea typeface="+mn-lt"/>
                <a:cs typeface="+mn-lt"/>
              </a:rPr>
              <a:t>complex</a:t>
            </a:r>
            <a:r>
              <a:rPr lang="en-US" sz="1400">
                <a:solidFill>
                  <a:srgbClr val="494949"/>
                </a:solidFill>
                <a:ea typeface="+mn-lt"/>
                <a:cs typeface="+mn-lt"/>
              </a:rPr>
              <a:t> – spanning multiple teams, technologies, and phases (from feasibility to deployment and beyond). A well-structured solution roadmap ensures that the AI initiative progresses smoothly across different phases, minimizing risks and delays. By </a:t>
            </a:r>
            <a:r>
              <a:rPr lang="en-US" sz="1400" b="1">
                <a:solidFill>
                  <a:srgbClr val="494949"/>
                </a:solidFill>
                <a:ea typeface="+mn-lt"/>
                <a:cs typeface="+mn-lt"/>
              </a:rPr>
              <a:t>continuously verifying</a:t>
            </a:r>
            <a:r>
              <a:rPr lang="en-US" sz="1400">
                <a:solidFill>
                  <a:srgbClr val="494949"/>
                </a:solidFill>
                <a:ea typeface="+mn-lt"/>
                <a:cs typeface="+mn-lt"/>
              </a:rPr>
              <a:t> resource needs and dependencies, it safeguards overall project feasibility, ensuring your AI effort ultimately </a:t>
            </a:r>
            <a:r>
              <a:rPr lang="en-US" sz="1400" b="1">
                <a:solidFill>
                  <a:srgbClr val="494949"/>
                </a:solidFill>
                <a:ea typeface="+mn-lt"/>
                <a:cs typeface="+mn-lt"/>
              </a:rPr>
              <a:t>delivers measurable value</a:t>
            </a:r>
            <a:r>
              <a:rPr lang="en-US" sz="1400">
                <a:solidFill>
                  <a:srgbClr val="494949"/>
                </a:solidFill>
                <a:ea typeface="+mn-lt"/>
                <a:cs typeface="+mn-lt"/>
              </a:rPr>
              <a:t> to customers.</a:t>
            </a:r>
          </a:p>
          <a:p>
            <a:pPr marL="0" indent="0">
              <a:buFontTx/>
              <a:buNone/>
            </a:pPr>
            <a:r>
              <a:rPr lang="en-US" sz="1400">
                <a:solidFill>
                  <a:srgbClr val="494949"/>
                </a:solidFill>
                <a:ea typeface="+mn-lt"/>
                <a:cs typeface="+mn-lt"/>
              </a:rPr>
              <a:t>A clear </a:t>
            </a:r>
            <a:r>
              <a:rPr lang="en-US" sz="1400" b="1">
                <a:solidFill>
                  <a:srgbClr val="494949"/>
                </a:solidFill>
                <a:ea typeface="+mn-lt"/>
                <a:cs typeface="+mn-lt"/>
              </a:rPr>
              <a:t>solution roadmap</a:t>
            </a:r>
            <a:r>
              <a:rPr lang="en-US" sz="1400">
                <a:solidFill>
                  <a:srgbClr val="494949"/>
                </a:solidFill>
                <a:ea typeface="+mn-lt"/>
                <a:cs typeface="+mn-lt"/>
              </a:rPr>
              <a:t>:</a:t>
            </a:r>
          </a:p>
          <a:p>
            <a:pPr fontAlgn="ctr"/>
            <a:r>
              <a:rPr lang="en-US" sz="1400" b="1">
                <a:solidFill>
                  <a:srgbClr val="494949"/>
                </a:solidFill>
                <a:ea typeface="+mn-lt"/>
                <a:cs typeface="+mn-lt"/>
              </a:rPr>
              <a:t>Aligns</a:t>
            </a:r>
            <a:r>
              <a:rPr lang="en-US" sz="1400">
                <a:solidFill>
                  <a:srgbClr val="494949"/>
                </a:solidFill>
                <a:ea typeface="+mn-lt"/>
                <a:cs typeface="+mn-lt"/>
              </a:rPr>
              <a:t> everyone on key milestones, dependencies, and deliverables.</a:t>
            </a:r>
          </a:p>
          <a:p>
            <a:pPr fontAlgn="ctr"/>
            <a:r>
              <a:rPr lang="en-US" sz="1400" b="1">
                <a:solidFill>
                  <a:srgbClr val="494949"/>
                </a:solidFill>
                <a:ea typeface="+mn-lt"/>
                <a:cs typeface="+mn-lt"/>
              </a:rPr>
              <a:t>Sets realistic timelines</a:t>
            </a:r>
            <a:r>
              <a:rPr lang="en-US" sz="1400">
                <a:solidFill>
                  <a:srgbClr val="494949"/>
                </a:solidFill>
                <a:ea typeface="+mn-lt"/>
                <a:cs typeface="+mn-lt"/>
              </a:rPr>
              <a:t>, preventing scope creep or underestimation of critical tasks.</a:t>
            </a:r>
          </a:p>
          <a:p>
            <a:pPr fontAlgn="ctr"/>
            <a:r>
              <a:rPr lang="en-US" sz="1400" b="1">
                <a:solidFill>
                  <a:srgbClr val="494949"/>
                </a:solidFill>
                <a:ea typeface="+mn-lt"/>
                <a:cs typeface="+mn-lt"/>
              </a:rPr>
              <a:t>Provides visibility</a:t>
            </a:r>
            <a:r>
              <a:rPr lang="en-US" sz="1400">
                <a:solidFill>
                  <a:srgbClr val="494949"/>
                </a:solidFill>
                <a:ea typeface="+mn-lt"/>
                <a:cs typeface="+mn-lt"/>
              </a:rPr>
              <a:t> into how each phase (e.g. data prep, model development, testing, deployment) ties back to overarching </a:t>
            </a:r>
            <a:r>
              <a:rPr lang="en-US" sz="1400" b="1">
                <a:solidFill>
                  <a:srgbClr val="494949"/>
                </a:solidFill>
                <a:ea typeface="+mn-lt"/>
                <a:cs typeface="+mn-lt"/>
              </a:rPr>
              <a:t>business goals</a:t>
            </a:r>
            <a:r>
              <a:rPr lang="en-US" sz="1400">
                <a:solidFill>
                  <a:srgbClr val="494949"/>
                </a:solidFill>
                <a:ea typeface="+mn-lt"/>
                <a:cs typeface="+mn-lt"/>
              </a:rPr>
              <a:t> – particularly in a customer experience (CX) context.</a:t>
            </a:r>
          </a:p>
        </p:txBody>
      </p:sp>
      <p:sp>
        <p:nvSpPr>
          <p:cNvPr id="9" name="Rectangle 8">
            <a:extLst>
              <a:ext uri="{FF2B5EF4-FFF2-40B4-BE49-F238E27FC236}">
                <a16:creationId xmlns:a16="http://schemas.microsoft.com/office/drawing/2014/main" id="{45A8C05A-D7B7-B770-C642-A6C9DC0B508B}"/>
              </a:ext>
            </a:extLst>
          </p:cNvPr>
          <p:cNvSpPr>
            <a:spLocks/>
          </p:cNvSpPr>
          <p:nvPr/>
        </p:nvSpPr>
        <p:spPr>
          <a:xfrm>
            <a:off x="354853" y="5276090"/>
            <a:ext cx="6164552" cy="1251810"/>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r>
              <a:rPr lang="en-US" sz="1400" b="1">
                <a:solidFill>
                  <a:srgbClr val="FFFFFF"/>
                </a:solidFill>
                <a:ea typeface="+mn-lt"/>
                <a:cs typeface="+mn-lt"/>
              </a:rPr>
              <a:t>Info-Tech Insight</a:t>
            </a:r>
          </a:p>
          <a:p>
            <a:pPr defTabSz="554437">
              <a:spcBef>
                <a:spcPts val="800"/>
              </a:spcBef>
            </a:pPr>
            <a:r>
              <a:rPr lang="en-US" sz="1400">
                <a:solidFill>
                  <a:srgbClr val="FFFFFF"/>
                </a:solidFill>
                <a:ea typeface="+mn-lt"/>
                <a:cs typeface="+mn-lt"/>
              </a:rPr>
              <a:t>A solution roadmap isn’t set in stone; it’s a </a:t>
            </a:r>
            <a:r>
              <a:rPr lang="en-US" sz="1400" b="1">
                <a:solidFill>
                  <a:srgbClr val="FFFFFF"/>
                </a:solidFill>
                <a:ea typeface="+mn-lt"/>
                <a:cs typeface="+mn-lt"/>
              </a:rPr>
              <a:t>living document</a:t>
            </a:r>
            <a:r>
              <a:rPr lang="en-US" sz="1400">
                <a:solidFill>
                  <a:srgbClr val="FFFFFF"/>
                </a:solidFill>
                <a:ea typeface="+mn-lt"/>
                <a:cs typeface="+mn-lt"/>
              </a:rPr>
              <a:t> that adapts as you learn from pilots, gather feedback, or face unforeseen constraints. Regular reviews ensure your AI initiative stays </a:t>
            </a:r>
            <a:r>
              <a:rPr lang="en-US" sz="1400" b="1">
                <a:solidFill>
                  <a:srgbClr val="FFFFFF"/>
                </a:solidFill>
                <a:ea typeface="+mn-lt"/>
                <a:cs typeface="+mn-lt"/>
              </a:rPr>
              <a:t>on track</a:t>
            </a:r>
            <a:r>
              <a:rPr lang="en-US" sz="1400">
                <a:solidFill>
                  <a:srgbClr val="FFFFFF"/>
                </a:solidFill>
                <a:ea typeface="+mn-lt"/>
                <a:cs typeface="+mn-lt"/>
              </a:rPr>
              <a:t> and relevant to evolving business needs.</a:t>
            </a:r>
          </a:p>
        </p:txBody>
      </p:sp>
      <p:sp>
        <p:nvSpPr>
          <p:cNvPr id="10" name="Rectangle 9">
            <a:extLst>
              <a:ext uri="{FF2B5EF4-FFF2-40B4-BE49-F238E27FC236}">
                <a16:creationId xmlns:a16="http://schemas.microsoft.com/office/drawing/2014/main" id="{97509416-FD5B-0E42-77BC-CC3252B481AF}"/>
              </a:ext>
              <a:ext uri="{C183D7F6-B498-43B3-948B-1728B52AA6E4}">
                <adec:decorative xmlns:adec="http://schemas.microsoft.com/office/drawing/2017/decorative" val="1"/>
              </a:ext>
            </a:extLst>
          </p:cNvPr>
          <p:cNvSpPr>
            <a:spLocks/>
          </p:cNvSpPr>
          <p:nvPr/>
        </p:nvSpPr>
        <p:spPr>
          <a:xfrm>
            <a:off x="354853" y="5276088"/>
            <a:ext cx="6164552" cy="1251812"/>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400">
              <a:solidFill>
                <a:srgbClr val="2576B7"/>
              </a:solidFill>
              <a:ea typeface="+mn-lt"/>
              <a:cs typeface="+mn-lt"/>
            </a:endParaRPr>
          </a:p>
        </p:txBody>
      </p:sp>
      <p:pic>
        <p:nvPicPr>
          <p:cNvPr id="2" name="Picture 2">
            <a:extLst>
              <a:ext uri="{FF2B5EF4-FFF2-40B4-BE49-F238E27FC236}">
                <a16:creationId xmlns:a16="http://schemas.microsoft.com/office/drawing/2014/main" id="{F372C195-78EA-807B-9A8D-1EA456A7EDD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14"/>
          <a:stretch/>
        </p:blipFill>
        <p:spPr bwMode="auto">
          <a:xfrm>
            <a:off x="7373144" y="1381786"/>
            <a:ext cx="4152900" cy="4094429"/>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94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364AB-F0FE-71F5-7B5E-C0C3FF97777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6E1801F-29FC-6BE7-2815-C4E60D4C91D6}"/>
              </a:ext>
            </a:extLst>
          </p:cNvPr>
          <p:cNvSpPr>
            <a:spLocks noGrp="1"/>
          </p:cNvSpPr>
          <p:nvPr>
            <p:ph type="title" idx="4294967295"/>
          </p:nvPr>
        </p:nvSpPr>
        <p:spPr>
          <a:xfrm>
            <a:off x="415925" y="454025"/>
            <a:ext cx="11209338" cy="723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000" b="1" i="0" u="none" strike="noStrike" kern="1200" cap="none" spc="0" normalizeH="0" baseline="0" noProof="0" dirty="0">
                <a:ln>
                  <a:noFill/>
                </a:ln>
                <a:solidFill>
                  <a:srgbClr val="2576B7"/>
                </a:solidFill>
                <a:effectLst/>
                <a:uLnTx/>
                <a:uFillTx/>
                <a:latin typeface="Montserrat SemiBold" pitchFamily="2" charset="77"/>
                <a:ea typeface="+mn-lt"/>
                <a:cs typeface="+mn-lt"/>
              </a:rPr>
              <a:t>The current state of Customer Experience is rife with challenges</a:t>
            </a:r>
          </a:p>
        </p:txBody>
      </p:sp>
      <p:sp>
        <p:nvSpPr>
          <p:cNvPr id="16" name="Rectangle 15">
            <a:extLst>
              <a:ext uri="{FF2B5EF4-FFF2-40B4-BE49-F238E27FC236}">
                <a16:creationId xmlns:a16="http://schemas.microsoft.com/office/drawing/2014/main" id="{795FEEAB-6B48-5344-AF5C-47ED2E6CF306}"/>
              </a:ext>
            </a:extLst>
          </p:cNvPr>
          <p:cNvSpPr>
            <a:spLocks/>
          </p:cNvSpPr>
          <p:nvPr/>
        </p:nvSpPr>
        <p:spPr>
          <a:xfrm>
            <a:off x="11070405" y="2412031"/>
            <a:ext cx="435979" cy="3982229"/>
          </a:xfrm>
          <a:prstGeom prst="rect">
            <a:avLst/>
          </a:prstGeom>
          <a:noFill/>
          <a:ln w="25400" cap="flat" cmpd="sng" algn="ctr">
            <a:noFill/>
            <a:prstDash val="solid"/>
            <a:miter lim="800000"/>
          </a:ln>
          <a:effectLst/>
        </p:spPr>
        <p:txBody>
          <a:bodyPr vert="vert" lIns="91428" tIns="45714" rIns="91428" bIns="45714" rtlCol="0" anchor="ctr"/>
          <a:lstStyle/>
          <a:p>
            <a:pPr algn="ctr" defTabSz="914309">
              <a:defRPr/>
            </a:pPr>
            <a:r>
              <a:rPr lang="en-US" sz="2400" kern="0">
                <a:solidFill>
                  <a:srgbClr val="0070C0"/>
                </a:solidFill>
                <a:latin typeface="Montserrat SemiBold" panose="00000700000000000000" pitchFamily="2" charset="0"/>
                <a:ea typeface="+mn-lt"/>
                <a:cs typeface="+mn-lt"/>
              </a:rPr>
              <a:t>Opportunity to optimize</a:t>
            </a:r>
            <a:endParaRPr lang="en-US" sz="2000">
              <a:solidFill>
                <a:srgbClr val="0070C0"/>
              </a:solidFill>
              <a:latin typeface="Montserrat SemiBold" panose="00000700000000000000" pitchFamily="2" charset="0"/>
              <a:ea typeface="+mn-lt"/>
              <a:cs typeface="+mn-lt"/>
            </a:endParaRPr>
          </a:p>
        </p:txBody>
      </p:sp>
      <p:pic>
        <p:nvPicPr>
          <p:cNvPr id="85" name="Picture 84">
            <a:extLst>
              <a:ext uri="{FF2B5EF4-FFF2-40B4-BE49-F238E27FC236}">
                <a16:creationId xmlns:a16="http://schemas.microsoft.com/office/drawing/2014/main" id="{87E4435F-FE10-78B3-F2FF-0B0949D436A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5185" y="1771162"/>
            <a:ext cx="9992210" cy="4797968"/>
          </a:xfrm>
          <a:prstGeom prst="rect">
            <a:avLst/>
          </a:prstGeom>
        </p:spPr>
      </p:pic>
      <p:graphicFrame>
        <p:nvGraphicFramePr>
          <p:cNvPr id="4" name="Table 3">
            <a:extLst>
              <a:ext uri="{FF2B5EF4-FFF2-40B4-BE49-F238E27FC236}">
                <a16:creationId xmlns:a16="http://schemas.microsoft.com/office/drawing/2014/main" id="{6969F37E-F51D-25A4-E9B4-88F7A4F3229B}"/>
              </a:ext>
            </a:extLst>
          </p:cNvPr>
          <p:cNvGraphicFramePr>
            <a:graphicFrameLocks/>
          </p:cNvGraphicFramePr>
          <p:nvPr>
            <p:extLst>
              <p:ext uri="{D42A27DB-BD31-4B8C-83A1-F6EECF244321}">
                <p14:modId xmlns:p14="http://schemas.microsoft.com/office/powerpoint/2010/main" val="1308512391"/>
              </p:ext>
            </p:extLst>
          </p:nvPr>
        </p:nvGraphicFramePr>
        <p:xfrm>
          <a:off x="1129763" y="1763609"/>
          <a:ext cx="9071880" cy="4800834"/>
        </p:xfrm>
        <a:graphic>
          <a:graphicData uri="http://schemas.openxmlformats.org/drawingml/2006/table">
            <a:tbl>
              <a:tblPr firstRow="1" bandRow="1">
                <a:tableStyleId>{5C22544A-7EE6-4342-B048-85BDC9FD1C3A}</a:tableStyleId>
              </a:tblPr>
              <a:tblGrid>
                <a:gridCol w="1814376">
                  <a:extLst>
                    <a:ext uri="{9D8B030D-6E8A-4147-A177-3AD203B41FA5}">
                      <a16:colId xmlns:a16="http://schemas.microsoft.com/office/drawing/2014/main" val="253464891"/>
                    </a:ext>
                  </a:extLst>
                </a:gridCol>
                <a:gridCol w="1814376">
                  <a:extLst>
                    <a:ext uri="{9D8B030D-6E8A-4147-A177-3AD203B41FA5}">
                      <a16:colId xmlns:a16="http://schemas.microsoft.com/office/drawing/2014/main" val="1457851722"/>
                    </a:ext>
                  </a:extLst>
                </a:gridCol>
                <a:gridCol w="1814376">
                  <a:extLst>
                    <a:ext uri="{9D8B030D-6E8A-4147-A177-3AD203B41FA5}">
                      <a16:colId xmlns:a16="http://schemas.microsoft.com/office/drawing/2014/main" val="155551591"/>
                    </a:ext>
                  </a:extLst>
                </a:gridCol>
                <a:gridCol w="1814376">
                  <a:extLst>
                    <a:ext uri="{9D8B030D-6E8A-4147-A177-3AD203B41FA5}">
                      <a16:colId xmlns:a16="http://schemas.microsoft.com/office/drawing/2014/main" val="2236150143"/>
                    </a:ext>
                  </a:extLst>
                </a:gridCol>
                <a:gridCol w="1814376">
                  <a:extLst>
                    <a:ext uri="{9D8B030D-6E8A-4147-A177-3AD203B41FA5}">
                      <a16:colId xmlns:a16="http://schemas.microsoft.com/office/drawing/2014/main" val="1774319444"/>
                    </a:ext>
                  </a:extLst>
                </a:gridCol>
              </a:tblGrid>
              <a:tr h="864088">
                <a:tc>
                  <a:txBody>
                    <a:bodyPr/>
                    <a:lstStyle/>
                    <a:p>
                      <a:pPr algn="ctr">
                        <a:buFontTx/>
                      </a:pPr>
                      <a:r>
                        <a:rPr lang="en-US" sz="1600">
                          <a:latin typeface="Montserrat SemiBold" pitchFamily="2" charset="0"/>
                          <a:ea typeface="+mn-lt"/>
                          <a:cs typeface="+mn-lt"/>
                        </a:rPr>
                        <a:t>Technological</a:t>
                      </a:r>
                    </a:p>
                  </a:txBody>
                  <a:tcPr marL="46800" marR="46800" marT="46800" marB="468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buFontTx/>
                      </a:pPr>
                      <a:r>
                        <a:rPr lang="en-US" sz="1600">
                          <a:latin typeface="Montserrat SemiBold" pitchFamily="2" charset="0"/>
                          <a:ea typeface="+mn-lt"/>
                          <a:cs typeface="+mn-lt"/>
                        </a:rPr>
                        <a:t>Organizational</a:t>
                      </a:r>
                    </a:p>
                  </a:txBody>
                  <a:tcPr marL="46800" marR="46800" marT="46800" marB="468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buFontTx/>
                      </a:pPr>
                      <a:r>
                        <a:rPr lang="en-US" sz="1600">
                          <a:latin typeface="Montserrat SemiBold" pitchFamily="2" charset="0"/>
                          <a:ea typeface="+mn-lt"/>
                          <a:cs typeface="+mn-lt"/>
                        </a:rPr>
                        <a:t>Customer-Centric</a:t>
                      </a:r>
                    </a:p>
                  </a:txBody>
                  <a:tcPr marL="46800" marR="46800" marT="46800" marB="468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buFontTx/>
                      </a:pPr>
                      <a:r>
                        <a:rPr lang="en-US" sz="1600">
                          <a:latin typeface="Montserrat SemiBold" pitchFamily="2" charset="0"/>
                          <a:ea typeface="+mn-lt"/>
                          <a:cs typeface="+mn-lt"/>
                        </a:rPr>
                        <a:t>Market Dynamics</a:t>
                      </a:r>
                    </a:p>
                  </a:txBody>
                  <a:tcPr marL="46800" marR="46800" marT="46800" marB="468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buFontTx/>
                      </a:pPr>
                      <a:r>
                        <a:rPr lang="en-US" sz="1600">
                          <a:latin typeface="Montserrat SemiBold" pitchFamily="2" charset="0"/>
                          <a:ea typeface="+mn-lt"/>
                          <a:cs typeface="+mn-lt"/>
                        </a:rPr>
                        <a:t>Resourcing</a:t>
                      </a:r>
                    </a:p>
                  </a:txBody>
                  <a:tcPr marL="46800" marR="46800" marT="46800" marB="468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8216822"/>
                  </a:ext>
                </a:extLst>
              </a:tr>
              <a:tr h="1383893">
                <a:tc>
                  <a:txBody>
                    <a:bodyPr/>
                    <a:lstStyle/>
                    <a:p>
                      <a:pPr algn="l">
                        <a:buFontTx/>
                      </a:pPr>
                      <a:r>
                        <a:rPr lang="en-US" sz="1200">
                          <a:latin typeface="Roboto Condensed Light" panose="02000000000000000000" pitchFamily="2" charset="0"/>
                          <a:ea typeface="+mn-lt"/>
                          <a:cs typeface="+mn-lt"/>
                        </a:rPr>
                        <a:t>Difficulty in handling and analyzing large volumes of customer data.</a:t>
                      </a:r>
                    </a:p>
                  </a:txBody>
                  <a:tcPr marL="144000" marT="72000" marB="72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buFontTx/>
                      </a:pPr>
                      <a:r>
                        <a:rPr lang="en-US" sz="1200">
                          <a:latin typeface="Roboto Condensed Light" panose="02000000000000000000" pitchFamily="2" charset="0"/>
                          <a:ea typeface="+mn-lt"/>
                          <a:cs typeface="+mn-lt"/>
                        </a:rPr>
                        <a:t>Misaligned goals across teams cause inconsistent customer experiences.</a:t>
                      </a:r>
                    </a:p>
                  </a:txBody>
                  <a:tcPr marL="144000" marT="72000" marB="72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buFontTx/>
                      </a:pPr>
                      <a:r>
                        <a:rPr lang="en-US" sz="1200">
                          <a:latin typeface="Roboto Condensed Light" panose="02000000000000000000" pitchFamily="2" charset="0"/>
                          <a:ea typeface="+mn-lt"/>
                          <a:cs typeface="+mn-lt"/>
                        </a:rPr>
                        <a:t>Hard to tailor experiences due to diverse customer needs.</a:t>
                      </a:r>
                    </a:p>
                  </a:txBody>
                  <a:tcPr marL="144000" marT="72000" marB="72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buFontTx/>
                      </a:pPr>
                      <a:r>
                        <a:rPr lang="en-US" sz="1200">
                          <a:latin typeface="Roboto Condensed Light" panose="02000000000000000000" pitchFamily="2" charset="0"/>
                          <a:ea typeface="+mn-lt"/>
                          <a:cs typeface="+mn-lt"/>
                        </a:rPr>
                        <a:t>Emerging competitors make customer retention difficult.</a:t>
                      </a:r>
                    </a:p>
                  </a:txBody>
                  <a:tcPr marL="144000" marT="72000" marB="72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buFontTx/>
                      </a:pPr>
                      <a:r>
                        <a:rPr lang="en-US" sz="1200">
                          <a:latin typeface="Roboto Condensed Light" panose="02000000000000000000" pitchFamily="2" charset="0"/>
                          <a:ea typeface="+mn-lt"/>
                          <a:cs typeface="+mn-lt"/>
                        </a:rPr>
                        <a:t>Hard to provide consistent customer support due to a lack of adequate staffing, leading to delays and lower service quality.</a:t>
                      </a:r>
                    </a:p>
                  </a:txBody>
                  <a:tcPr marL="144000" marT="72000" marB="72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26282680"/>
                  </a:ext>
                </a:extLst>
              </a:tr>
              <a:tr h="954026">
                <a:tc>
                  <a:txBody>
                    <a:bodyPr/>
                    <a:lstStyle/>
                    <a:p>
                      <a:pPr algn="l">
                        <a:buFontTx/>
                      </a:pPr>
                      <a:r>
                        <a:rPr lang="en-US" sz="1200">
                          <a:latin typeface="Roboto Condensed Light" panose="02000000000000000000" pitchFamily="2" charset="0"/>
                          <a:ea typeface="+mn-lt"/>
                          <a:cs typeface="+mn-lt"/>
                        </a:rPr>
                        <a:t>Challenges in unifying siloed systems for a complete customer view.</a:t>
                      </a:r>
                    </a:p>
                  </a:txBody>
                  <a:tcPr marL="144000" marT="72000" marB="72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buFontTx/>
                      </a:pPr>
                      <a:r>
                        <a:rPr lang="en-US" sz="1200">
                          <a:latin typeface="Roboto Condensed Light" panose="02000000000000000000" pitchFamily="2" charset="0"/>
                          <a:ea typeface="+mn-lt"/>
                          <a:cs typeface="+mn-lt"/>
                        </a:rPr>
                        <a:t>Resistance to new strategies and systems slows down progress.</a:t>
                      </a:r>
                    </a:p>
                  </a:txBody>
                  <a:tcPr marL="144000" marT="72000" marB="72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buFontTx/>
                      </a:pPr>
                      <a:r>
                        <a:rPr lang="en-US" sz="1200">
                          <a:latin typeface="Roboto Condensed Light" panose="02000000000000000000" pitchFamily="2" charset="0"/>
                          <a:ea typeface="+mn-lt"/>
                          <a:cs typeface="+mn-lt"/>
                        </a:rPr>
                        <a:t>Customers demand seamless, instant interactions across channels.</a:t>
                      </a:r>
                    </a:p>
                  </a:txBody>
                  <a:tcPr marL="144000" marT="72000" marB="72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buFontTx/>
                      </a:pPr>
                      <a:r>
                        <a:rPr lang="en-US" sz="1200">
                          <a:latin typeface="Roboto Condensed Light" panose="02000000000000000000" pitchFamily="2" charset="0"/>
                          <a:ea typeface="+mn-lt"/>
                          <a:cs typeface="+mn-lt"/>
                        </a:rPr>
                        <a:t>Fluctuating economies affect customer spending and engagement.</a:t>
                      </a:r>
                    </a:p>
                  </a:txBody>
                  <a:tcPr marL="144000" marT="72000" marB="72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buFontTx/>
                      </a:pPr>
                      <a:r>
                        <a:rPr lang="en-US" sz="1200">
                          <a:latin typeface="Roboto Condensed Light" panose="02000000000000000000" pitchFamily="2" charset="0"/>
                          <a:ea typeface="+mn-lt"/>
                          <a:cs typeface="+mn-lt"/>
                        </a:rPr>
                        <a:t>Limited budgets and resources hinder investment in necessary tools and training.</a:t>
                      </a:r>
                    </a:p>
                  </a:txBody>
                  <a:tcPr marL="144000" marT="72000" marB="72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03967050"/>
                  </a:ext>
                </a:extLst>
              </a:tr>
              <a:tr h="1598827">
                <a:tc>
                  <a:txBody>
                    <a:bodyPr/>
                    <a:lstStyle/>
                    <a:p>
                      <a:pPr algn="l">
                        <a:buFontTx/>
                      </a:pPr>
                      <a:r>
                        <a:rPr lang="en-US" sz="1200">
                          <a:latin typeface="Roboto Condensed Light" panose="02000000000000000000" pitchFamily="2" charset="0"/>
                          <a:ea typeface="+mn-lt"/>
                          <a:cs typeface="+mn-lt"/>
                        </a:rPr>
                        <a:t>Ensuring data protection amid rising cyberthreats and strict regulations.</a:t>
                      </a:r>
                    </a:p>
                  </a:txBody>
                  <a:tcPr marL="144000" marT="72000" marB="72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buFontTx/>
                      </a:pPr>
                      <a:r>
                        <a:rPr lang="en-US" sz="1200">
                          <a:latin typeface="Roboto Condensed Light" panose="02000000000000000000" pitchFamily="2" charset="0"/>
                          <a:ea typeface="+mn-lt"/>
                          <a:cs typeface="+mn-lt"/>
                        </a:rPr>
                        <a:t>Employees may lack the skills or training needed to engage customers, especially with increasingly complex digital tools and expectations.</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buFontTx/>
                      </a:pPr>
                      <a:r>
                        <a:rPr lang="en-US" sz="1200">
                          <a:latin typeface="Roboto Condensed Light" panose="02000000000000000000" pitchFamily="2" charset="0"/>
                          <a:ea typeface="+mn-lt"/>
                          <a:cs typeface="+mn-lt"/>
                        </a:rPr>
                        <a:t>Difficult to turn customer feedback into actionable improvements.</a:t>
                      </a:r>
                    </a:p>
                  </a:txBody>
                  <a:tcPr marL="144000" marT="72000" marB="72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buFontTx/>
                      </a:pPr>
                      <a:r>
                        <a:rPr lang="en-US" sz="1200">
                          <a:latin typeface="Roboto Condensed Light" panose="02000000000000000000" pitchFamily="2" charset="0"/>
                          <a:ea typeface="+mn-lt"/>
                          <a:cs typeface="+mn-lt"/>
                        </a:rPr>
                        <a:t>Engaging a global audience requires adapting to varied cultural norms.</a:t>
                      </a:r>
                    </a:p>
                  </a:txBody>
                  <a:tcPr marL="144000" marT="72000" marB="72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buFontTx/>
                      </a:pPr>
                      <a:r>
                        <a:rPr lang="en-US" sz="1200" dirty="0">
                          <a:latin typeface="Roboto Condensed Light" panose="02000000000000000000" pitchFamily="2" charset="0"/>
                          <a:ea typeface="+mn-lt"/>
                          <a:cs typeface="+mn-lt"/>
                        </a:rPr>
                        <a:t>Businesses often struggle to balance resources across different customer engagement channels, leading to inefficiencies.</a:t>
                      </a:r>
                    </a:p>
                  </a:txBody>
                  <a:tcPr marL="144000" marT="72000" marB="72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86358717"/>
                  </a:ext>
                </a:extLst>
              </a:tr>
            </a:tbl>
          </a:graphicData>
        </a:graphic>
      </p:graphicFrame>
    </p:spTree>
    <p:extLst>
      <p:ext uri="{BB962C8B-B14F-4D97-AF65-F5344CB8AC3E}">
        <p14:creationId xmlns:p14="http://schemas.microsoft.com/office/powerpoint/2010/main" val="281896358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12110-D9DC-862C-47CF-3A8C44A1F7A4}"/>
            </a:ext>
          </a:extLst>
        </p:cNvPr>
        <p:cNvGrpSpPr/>
        <p:nvPr/>
      </p:nvGrpSpPr>
      <p:grpSpPr>
        <a:xfrm>
          <a:off x="0" y="0"/>
          <a:ext cx="0" cy="0"/>
          <a:chOff x="0" y="0"/>
          <a:chExt cx="0" cy="0"/>
        </a:xfrm>
      </p:grpSpPr>
      <p:sp>
        <p:nvSpPr>
          <p:cNvPr id="23" name="Title 2">
            <a:extLst>
              <a:ext uri="{FF2B5EF4-FFF2-40B4-BE49-F238E27FC236}">
                <a16:creationId xmlns:a16="http://schemas.microsoft.com/office/drawing/2014/main" id="{729408C2-947F-633E-8C33-7DE0D87C6309}"/>
              </a:ext>
            </a:extLst>
          </p:cNvPr>
          <p:cNvSpPr txBox="1">
            <a:spLocks/>
          </p:cNvSpPr>
          <p:nvPr/>
        </p:nvSpPr>
        <p:spPr>
          <a:xfrm>
            <a:off x="246834" y="336401"/>
            <a:ext cx="11520980" cy="59462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defTabSz="914218">
              <a:defRPr/>
            </a:pPr>
            <a:r>
              <a:rPr lang="en-US" sz="3000">
                <a:solidFill>
                  <a:srgbClr val="2576B7"/>
                </a:solidFill>
                <a:ea typeface="+mj-lt"/>
                <a:cs typeface="+mj-lt"/>
              </a:rPr>
              <a:t>Best practices for building your solution roadmap</a:t>
            </a:r>
          </a:p>
        </p:txBody>
      </p:sp>
      <p:sp>
        <p:nvSpPr>
          <p:cNvPr id="2" name="Text Placeholder 4">
            <a:extLst>
              <a:ext uri="{FF2B5EF4-FFF2-40B4-BE49-F238E27FC236}">
                <a16:creationId xmlns:a16="http://schemas.microsoft.com/office/drawing/2014/main" id="{0A5B3CD6-9695-2450-D20A-932A201DEED1}"/>
              </a:ext>
            </a:extLst>
          </p:cNvPr>
          <p:cNvSpPr txBox="1">
            <a:spLocks/>
          </p:cNvSpPr>
          <p:nvPr/>
        </p:nvSpPr>
        <p:spPr>
          <a:xfrm>
            <a:off x="285278" y="870604"/>
            <a:ext cx="11520980" cy="567724"/>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10000"/>
              </a:lnSpc>
              <a:buFontTx/>
              <a:defRPr/>
            </a:pPr>
            <a:r>
              <a:rPr lang="en-US" dirty="0">
                <a:solidFill>
                  <a:srgbClr val="494949"/>
                </a:solidFill>
                <a:latin typeface="Exo" pitchFamily="2" charset="0"/>
                <a:ea typeface="+mn-lt"/>
                <a:cs typeface="+mn-lt"/>
              </a:rPr>
              <a:t>Keep these </a:t>
            </a:r>
            <a:r>
              <a:rPr lang="en-US" b="1" dirty="0">
                <a:solidFill>
                  <a:srgbClr val="494949"/>
                </a:solidFill>
                <a:latin typeface="Exo" pitchFamily="2" charset="0"/>
                <a:ea typeface="+mn-lt"/>
                <a:cs typeface="+mn-lt"/>
              </a:rPr>
              <a:t>best practices </a:t>
            </a:r>
            <a:r>
              <a:rPr lang="en-US" dirty="0">
                <a:solidFill>
                  <a:srgbClr val="494949"/>
                </a:solidFill>
                <a:latin typeface="Exo" pitchFamily="2" charset="0"/>
                <a:ea typeface="+mn-lt"/>
                <a:cs typeface="+mn-lt"/>
              </a:rPr>
              <a:t>in mind when building the </a:t>
            </a:r>
            <a:r>
              <a:rPr lang="en-US" b="1" dirty="0">
                <a:solidFill>
                  <a:srgbClr val="494949"/>
                </a:solidFill>
                <a:latin typeface="Exo" pitchFamily="2" charset="0"/>
                <a:ea typeface="+mn-lt"/>
                <a:cs typeface="+mn-lt"/>
              </a:rPr>
              <a:t>solution roadmap </a:t>
            </a:r>
            <a:r>
              <a:rPr lang="en-US" dirty="0">
                <a:solidFill>
                  <a:srgbClr val="494949"/>
                </a:solidFill>
                <a:latin typeface="Exo" pitchFamily="2" charset="0"/>
                <a:ea typeface="+mn-lt"/>
                <a:cs typeface="+mn-lt"/>
              </a:rPr>
              <a:t>for your </a:t>
            </a:r>
            <a:r>
              <a:rPr lang="en-US" b="1" dirty="0">
                <a:solidFill>
                  <a:srgbClr val="494949"/>
                </a:solidFill>
                <a:latin typeface="Exo" pitchFamily="2" charset="0"/>
                <a:ea typeface="+mn-lt"/>
                <a:cs typeface="+mn-lt"/>
              </a:rPr>
              <a:t>CX AI solution</a:t>
            </a:r>
          </a:p>
        </p:txBody>
      </p:sp>
      <p:sp>
        <p:nvSpPr>
          <p:cNvPr id="74" name="Rounded Rectangle 78">
            <a:extLst>
              <a:ext uri="{FF2B5EF4-FFF2-40B4-BE49-F238E27FC236}">
                <a16:creationId xmlns:a16="http://schemas.microsoft.com/office/drawing/2014/main" id="{97B9C174-988C-FDE5-E0F9-AD98567B89BC}"/>
              </a:ext>
              <a:ext uri="{C183D7F6-B498-43B3-948B-1728B52AA6E4}">
                <adec:decorative xmlns:adec="http://schemas.microsoft.com/office/drawing/2017/decorative" val="1"/>
              </a:ext>
            </a:extLst>
          </p:cNvPr>
          <p:cNvSpPr>
            <a:spLocks/>
          </p:cNvSpPr>
          <p:nvPr/>
        </p:nvSpPr>
        <p:spPr>
          <a:xfrm>
            <a:off x="153018" y="1377118"/>
            <a:ext cx="2645841" cy="360674"/>
          </a:xfrm>
          <a:prstGeom prst="roundRect">
            <a:avLst>
              <a:gd name="adj" fmla="val 50000"/>
            </a:avLst>
          </a:prstGeom>
          <a:solidFill>
            <a:srgbClr val="494A4A"/>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75" name="TextBox 74">
            <a:extLst>
              <a:ext uri="{FF2B5EF4-FFF2-40B4-BE49-F238E27FC236}">
                <a16:creationId xmlns:a16="http://schemas.microsoft.com/office/drawing/2014/main" id="{FE045CC9-7C8F-7B35-BC9F-9B91187BBE84}"/>
              </a:ext>
            </a:extLst>
          </p:cNvPr>
          <p:cNvSpPr txBox="1">
            <a:spLocks/>
          </p:cNvSpPr>
          <p:nvPr/>
        </p:nvSpPr>
        <p:spPr>
          <a:xfrm>
            <a:off x="285279" y="1413494"/>
            <a:ext cx="1657826" cy="282706"/>
          </a:xfrm>
          <a:prstGeom prst="rect">
            <a:avLst/>
          </a:prstGeom>
          <a:noFill/>
        </p:spPr>
        <p:txBody>
          <a:bodyPr wrap="none" rtlCol="0" anchor="ctr" anchorCtr="0">
            <a:spAutoFit/>
          </a:bodyPr>
          <a:lstStyle/>
          <a:p>
            <a:pPr defTabSz="554437">
              <a:lnSpc>
                <a:spcPct val="110000"/>
              </a:lnSpc>
              <a:defRPr/>
            </a:pPr>
            <a:r>
              <a:rPr lang="en-US" sz="1200">
                <a:solidFill>
                  <a:srgbClr val="FFFFFF"/>
                </a:solidFill>
                <a:latin typeface="Montserrat SemiBold" pitchFamily="2" charset="77"/>
                <a:ea typeface="+mn-lt"/>
                <a:cs typeface="+mn-lt"/>
              </a:rPr>
              <a:t>Solution Roadmap</a:t>
            </a:r>
          </a:p>
        </p:txBody>
      </p:sp>
      <p:sp>
        <p:nvSpPr>
          <p:cNvPr id="76" name="Triangle 80">
            <a:extLst>
              <a:ext uri="{FF2B5EF4-FFF2-40B4-BE49-F238E27FC236}">
                <a16:creationId xmlns:a16="http://schemas.microsoft.com/office/drawing/2014/main" id="{F635E8E4-C3B2-4084-276F-7E784638D7AA}"/>
              </a:ext>
              <a:ext uri="{C183D7F6-B498-43B3-948B-1728B52AA6E4}">
                <adec:decorative xmlns:adec="http://schemas.microsoft.com/office/drawing/2017/decorative" val="1"/>
              </a:ext>
            </a:extLst>
          </p:cNvPr>
          <p:cNvSpPr>
            <a:spLocks noChangeAspect="1"/>
          </p:cNvSpPr>
          <p:nvPr/>
        </p:nvSpPr>
        <p:spPr>
          <a:xfrm rot="10800000">
            <a:off x="2443660" y="1516311"/>
            <a:ext cx="114646" cy="82285"/>
          </a:xfrm>
          <a:prstGeom prst="triangle">
            <a:avLst/>
          </a:prstGeom>
          <a:solidFill>
            <a:srgbClr val="FFFFFF"/>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42" name="Rectangle 41">
            <a:extLst>
              <a:ext uri="{FF2B5EF4-FFF2-40B4-BE49-F238E27FC236}">
                <a16:creationId xmlns:a16="http://schemas.microsoft.com/office/drawing/2014/main" id="{FD79F8EF-FA2B-CCF5-E32D-AB46E9295501}"/>
              </a:ext>
              <a:ext uri="{C183D7F6-B498-43B3-948B-1728B52AA6E4}">
                <adec:decorative xmlns:adec="http://schemas.microsoft.com/office/drawing/2017/decorative" val="1"/>
              </a:ext>
            </a:extLst>
          </p:cNvPr>
          <p:cNvSpPr>
            <a:spLocks/>
          </p:cNvSpPr>
          <p:nvPr/>
        </p:nvSpPr>
        <p:spPr>
          <a:xfrm>
            <a:off x="2113058" y="1917245"/>
            <a:ext cx="4104000" cy="762455"/>
          </a:xfrm>
          <a:prstGeom prst="rect">
            <a:avLst/>
          </a:prstGeom>
          <a:solidFill>
            <a:srgbClr val="2576B7">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48" name="TextBox 47">
            <a:extLst>
              <a:ext uri="{FF2B5EF4-FFF2-40B4-BE49-F238E27FC236}">
                <a16:creationId xmlns:a16="http://schemas.microsoft.com/office/drawing/2014/main" id="{27D663D7-AFCA-421F-C557-B9A7ED2C06A2}"/>
              </a:ext>
            </a:extLst>
          </p:cNvPr>
          <p:cNvSpPr txBox="1">
            <a:spLocks/>
          </p:cNvSpPr>
          <p:nvPr/>
        </p:nvSpPr>
        <p:spPr>
          <a:xfrm>
            <a:off x="153017" y="1917245"/>
            <a:ext cx="2340000" cy="762455"/>
          </a:xfrm>
          <a:prstGeom prst="homePlate">
            <a:avLst/>
          </a:prstGeom>
          <a:solidFill>
            <a:srgbClr val="2576B7"/>
          </a:solidFill>
          <a:ln/>
        </p:spPr>
        <p:txBody>
          <a:bodyPr wrap="square" rtlCol="0" anchor="ctr" anchorCtr="0">
            <a:noAutofit/>
          </a:bodyPr>
          <a:lstStyle/>
          <a:p>
            <a:pPr algn="ctr" defTabSz="554437">
              <a:defRPr/>
            </a:pPr>
            <a:r>
              <a:rPr lang="en-US" sz="1200" b="1">
                <a:solidFill>
                  <a:srgbClr val="FFFFFF"/>
                </a:solidFill>
                <a:latin typeface="Montserrat" panose="00000500000000000000" pitchFamily="2" charset="0"/>
                <a:ea typeface="+mn-lt"/>
                <a:cs typeface="+mn-lt"/>
              </a:rPr>
              <a:t>1. Feasibility &amp; Data Readiness</a:t>
            </a:r>
          </a:p>
        </p:txBody>
      </p:sp>
      <p:sp>
        <p:nvSpPr>
          <p:cNvPr id="53" name="Subtitle 2">
            <a:extLst>
              <a:ext uri="{FF2B5EF4-FFF2-40B4-BE49-F238E27FC236}">
                <a16:creationId xmlns:a16="http://schemas.microsoft.com/office/drawing/2014/main" id="{1CFFD9E5-32AF-2CB0-7A0B-CA92A2C719C5}"/>
              </a:ext>
            </a:extLst>
          </p:cNvPr>
          <p:cNvSpPr txBox="1">
            <a:spLocks/>
          </p:cNvSpPr>
          <p:nvPr/>
        </p:nvSpPr>
        <p:spPr>
          <a:xfrm>
            <a:off x="2605365" y="2054466"/>
            <a:ext cx="3429000" cy="488013"/>
          </a:xfrm>
          <a:prstGeom prst="rect">
            <a:avLst/>
          </a:prstGeom>
        </p:spPr>
        <p:txBody>
          <a:bodyPr vert="horz" wrap="square" lIns="45714" tIns="22857" rIns="45714" bIns="22857"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087527">
              <a:lnSpc>
                <a:spcPts val="1750"/>
              </a:lnSpc>
              <a:buFontTx/>
              <a:defRPr/>
            </a:pPr>
            <a:r>
              <a:rPr lang="en-US" sz="1200">
                <a:solidFill>
                  <a:schemeClr val="tx1">
                    <a:lumMod val="50000"/>
                  </a:schemeClr>
                </a:solidFill>
                <a:latin typeface="+mn-lt"/>
                <a:ea typeface="+mn-lt"/>
                <a:cs typeface="+mn-lt"/>
              </a:rPr>
              <a:t>Ensure data and budget are in place, aligning stakeholders on the project’s viability.</a:t>
            </a:r>
          </a:p>
        </p:txBody>
      </p:sp>
      <p:sp>
        <p:nvSpPr>
          <p:cNvPr id="41" name="Rectangle 40">
            <a:extLst>
              <a:ext uri="{FF2B5EF4-FFF2-40B4-BE49-F238E27FC236}">
                <a16:creationId xmlns:a16="http://schemas.microsoft.com/office/drawing/2014/main" id="{79679273-E47C-EDE8-201B-D271CBB6235F}"/>
              </a:ext>
              <a:ext uri="{C183D7F6-B498-43B3-948B-1728B52AA6E4}">
                <adec:decorative xmlns:adec="http://schemas.microsoft.com/office/drawing/2017/decorative" val="1"/>
              </a:ext>
            </a:extLst>
          </p:cNvPr>
          <p:cNvSpPr>
            <a:spLocks/>
          </p:cNvSpPr>
          <p:nvPr/>
        </p:nvSpPr>
        <p:spPr>
          <a:xfrm>
            <a:off x="2113058" y="2842374"/>
            <a:ext cx="4104000" cy="744447"/>
          </a:xfrm>
          <a:prstGeom prst="rect">
            <a:avLst/>
          </a:prstGeom>
          <a:solidFill>
            <a:srgbClr val="5090C4">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2" name="TextBox 61">
            <a:extLst>
              <a:ext uri="{FF2B5EF4-FFF2-40B4-BE49-F238E27FC236}">
                <a16:creationId xmlns:a16="http://schemas.microsoft.com/office/drawing/2014/main" id="{E4B72B65-91AC-C775-86F7-DD7F068F6C77}"/>
              </a:ext>
            </a:extLst>
          </p:cNvPr>
          <p:cNvSpPr txBox="1">
            <a:spLocks/>
          </p:cNvSpPr>
          <p:nvPr/>
        </p:nvSpPr>
        <p:spPr>
          <a:xfrm>
            <a:off x="153017" y="2842374"/>
            <a:ext cx="2340000" cy="744447"/>
          </a:xfrm>
          <a:prstGeom prst="homePlate">
            <a:avLst/>
          </a:prstGeom>
          <a:solidFill>
            <a:srgbClr val="5090C4"/>
          </a:solidFill>
          <a:ln/>
        </p:spPr>
        <p:txBody>
          <a:bodyPr wrap="square" anchor="ctr" anchorCtr="0">
            <a:noAutofit/>
          </a:bodyPr>
          <a:lstStyle/>
          <a:p>
            <a:pPr algn="ctr" defTabSz="914400">
              <a:defRPr/>
            </a:pPr>
            <a:r>
              <a:rPr lang="en-US" sz="1200" b="1">
                <a:solidFill>
                  <a:srgbClr val="FFFFFF"/>
                </a:solidFill>
                <a:latin typeface="Montserrat" panose="00000500000000000000" pitchFamily="2" charset="0"/>
                <a:ea typeface="+mn-lt"/>
                <a:cs typeface="+mn-lt"/>
              </a:rPr>
              <a:t>2. Prototyping &amp; Early Validation</a:t>
            </a:r>
          </a:p>
        </p:txBody>
      </p:sp>
      <p:sp>
        <p:nvSpPr>
          <p:cNvPr id="59" name="TextBox 58">
            <a:extLst>
              <a:ext uri="{FF2B5EF4-FFF2-40B4-BE49-F238E27FC236}">
                <a16:creationId xmlns:a16="http://schemas.microsoft.com/office/drawing/2014/main" id="{3A049CB9-5A7B-C876-EBC6-F104EFCCB65A}"/>
              </a:ext>
            </a:extLst>
          </p:cNvPr>
          <p:cNvSpPr txBox="1">
            <a:spLocks/>
          </p:cNvSpPr>
          <p:nvPr/>
        </p:nvSpPr>
        <p:spPr>
          <a:xfrm>
            <a:off x="2609084" y="2983765"/>
            <a:ext cx="3339029" cy="461665"/>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Develop a proof of concept, test early accuracy, and gather quick feedback from a small user group.</a:t>
            </a:r>
          </a:p>
        </p:txBody>
      </p:sp>
      <p:sp>
        <p:nvSpPr>
          <p:cNvPr id="40" name="Rectangle 39">
            <a:extLst>
              <a:ext uri="{FF2B5EF4-FFF2-40B4-BE49-F238E27FC236}">
                <a16:creationId xmlns:a16="http://schemas.microsoft.com/office/drawing/2014/main" id="{4C7E9585-BADB-AD6E-3EB4-7F3A9FDE96B1}"/>
              </a:ext>
              <a:ext uri="{C183D7F6-B498-43B3-948B-1728B52AA6E4}">
                <adec:decorative xmlns:adec="http://schemas.microsoft.com/office/drawing/2017/decorative" val="1"/>
              </a:ext>
            </a:extLst>
          </p:cNvPr>
          <p:cNvSpPr>
            <a:spLocks/>
          </p:cNvSpPr>
          <p:nvPr/>
        </p:nvSpPr>
        <p:spPr>
          <a:xfrm>
            <a:off x="2113058" y="3741907"/>
            <a:ext cx="4104000" cy="744447"/>
          </a:xfrm>
          <a:prstGeom prst="rect">
            <a:avLst/>
          </a:prstGeom>
          <a:solidFill>
            <a:srgbClr val="717171">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0" name="TextBox 59">
            <a:extLst>
              <a:ext uri="{FF2B5EF4-FFF2-40B4-BE49-F238E27FC236}">
                <a16:creationId xmlns:a16="http://schemas.microsoft.com/office/drawing/2014/main" id="{DBE7403D-03C0-9084-E0F5-0C183E7979F2}"/>
              </a:ext>
            </a:extLst>
          </p:cNvPr>
          <p:cNvSpPr txBox="1">
            <a:spLocks/>
          </p:cNvSpPr>
          <p:nvPr/>
        </p:nvSpPr>
        <p:spPr>
          <a:xfrm>
            <a:off x="153017" y="3741907"/>
            <a:ext cx="2340000" cy="744447"/>
          </a:xfrm>
          <a:prstGeom prst="homePlate">
            <a:avLst/>
          </a:prstGeom>
          <a:solidFill>
            <a:srgbClr val="717171"/>
          </a:solidFill>
          <a:ln/>
        </p:spPr>
        <p:txBody>
          <a:bodyPr wrap="square" rtlCol="0" anchor="ctr" anchorCtr="0">
            <a:noAutofit/>
          </a:bodyPr>
          <a:lstStyle/>
          <a:p>
            <a:pPr algn="ctr" defTabSz="554437">
              <a:defRPr/>
            </a:pPr>
            <a:r>
              <a:rPr lang="en-US" sz="1200" b="1">
                <a:solidFill>
                  <a:srgbClr val="FFFFFF"/>
                </a:solidFill>
                <a:latin typeface="Montserrat" panose="00000500000000000000" pitchFamily="2" charset="0"/>
                <a:ea typeface="+mn-lt"/>
                <a:cs typeface="+mn-lt"/>
              </a:rPr>
              <a:t>3. MVP Development &amp; Internal Pilot</a:t>
            </a:r>
          </a:p>
        </p:txBody>
      </p:sp>
      <p:sp>
        <p:nvSpPr>
          <p:cNvPr id="68" name="TextBox 67">
            <a:extLst>
              <a:ext uri="{FF2B5EF4-FFF2-40B4-BE49-F238E27FC236}">
                <a16:creationId xmlns:a16="http://schemas.microsoft.com/office/drawing/2014/main" id="{8BAA8F29-0496-1494-D01D-669F4D0D7FB9}"/>
              </a:ext>
            </a:extLst>
          </p:cNvPr>
          <p:cNvSpPr txBox="1">
            <a:spLocks/>
          </p:cNvSpPr>
          <p:nvPr/>
        </p:nvSpPr>
        <p:spPr>
          <a:xfrm>
            <a:off x="2542827" y="3790965"/>
            <a:ext cx="3367741" cy="646331"/>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Build the minimum viable product with essential features. Conduct a pilot to refine the solution based on real-world metrics.</a:t>
            </a:r>
          </a:p>
        </p:txBody>
      </p:sp>
      <p:sp>
        <p:nvSpPr>
          <p:cNvPr id="39" name="Rectangle 38">
            <a:extLst>
              <a:ext uri="{FF2B5EF4-FFF2-40B4-BE49-F238E27FC236}">
                <a16:creationId xmlns:a16="http://schemas.microsoft.com/office/drawing/2014/main" id="{C314C454-A526-5EEF-9C74-89A83C278EE8}"/>
              </a:ext>
              <a:ext uri="{C183D7F6-B498-43B3-948B-1728B52AA6E4}">
                <adec:decorative xmlns:adec="http://schemas.microsoft.com/office/drawing/2017/decorative" val="1"/>
              </a:ext>
            </a:extLst>
          </p:cNvPr>
          <p:cNvSpPr>
            <a:spLocks/>
          </p:cNvSpPr>
          <p:nvPr/>
        </p:nvSpPr>
        <p:spPr>
          <a:xfrm>
            <a:off x="2113058" y="4690958"/>
            <a:ext cx="4104000" cy="744447"/>
          </a:xfrm>
          <a:prstGeom prst="rect">
            <a:avLst/>
          </a:prstGeom>
          <a:solidFill>
            <a:srgbClr val="299C47">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6" name="TextBox 65">
            <a:extLst>
              <a:ext uri="{FF2B5EF4-FFF2-40B4-BE49-F238E27FC236}">
                <a16:creationId xmlns:a16="http://schemas.microsoft.com/office/drawing/2014/main" id="{F1FD68AE-46B2-E67C-4FC0-D3353500550F}"/>
              </a:ext>
            </a:extLst>
          </p:cNvPr>
          <p:cNvSpPr txBox="1">
            <a:spLocks/>
          </p:cNvSpPr>
          <p:nvPr/>
        </p:nvSpPr>
        <p:spPr>
          <a:xfrm>
            <a:off x="153017" y="4690958"/>
            <a:ext cx="2340000" cy="744447"/>
          </a:xfrm>
          <a:prstGeom prst="homePlate">
            <a:avLst/>
          </a:prstGeom>
          <a:solidFill>
            <a:srgbClr val="299C47"/>
          </a:solidFill>
          <a:ln/>
        </p:spPr>
        <p:txBody>
          <a:bodyPr wrap="square" anchor="ctr" anchorCtr="0">
            <a:noAutofit/>
          </a:bodyPr>
          <a:lstStyle/>
          <a:p>
            <a:pPr algn="ctr" defTabSz="914400">
              <a:defRPr/>
            </a:pPr>
            <a:r>
              <a:rPr lang="en-US" sz="1200" b="1">
                <a:solidFill>
                  <a:srgbClr val="FFFFFF"/>
                </a:solidFill>
                <a:latin typeface="Montserrat" panose="00000500000000000000" pitchFamily="2" charset="0"/>
                <a:ea typeface="+mn-lt"/>
                <a:cs typeface="+mn-lt"/>
              </a:rPr>
              <a:t>4. Full Implementation &amp; Deployment</a:t>
            </a:r>
            <a:endParaRPr lang="en-US" sz="1200">
              <a:solidFill>
                <a:srgbClr val="FFFFFF"/>
              </a:solidFill>
              <a:latin typeface="Montserrat" panose="00000500000000000000" pitchFamily="2" charset="0"/>
              <a:ea typeface="+mn-lt"/>
              <a:cs typeface="+mn-lt"/>
            </a:endParaRPr>
          </a:p>
        </p:txBody>
      </p:sp>
      <p:sp>
        <p:nvSpPr>
          <p:cNvPr id="70" name="TextBox 69">
            <a:extLst>
              <a:ext uri="{FF2B5EF4-FFF2-40B4-BE49-F238E27FC236}">
                <a16:creationId xmlns:a16="http://schemas.microsoft.com/office/drawing/2014/main" id="{C56FDFC8-56BB-F0E4-FF29-834DCA96BC9B}"/>
              </a:ext>
            </a:extLst>
          </p:cNvPr>
          <p:cNvSpPr txBox="1">
            <a:spLocks/>
          </p:cNvSpPr>
          <p:nvPr/>
        </p:nvSpPr>
        <p:spPr>
          <a:xfrm>
            <a:off x="2558305" y="4740016"/>
            <a:ext cx="3266488" cy="646331"/>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Roll out the AI solution organization‐wide, completing training and communication. Monitor immediate uptake.</a:t>
            </a:r>
          </a:p>
        </p:txBody>
      </p:sp>
      <p:sp>
        <p:nvSpPr>
          <p:cNvPr id="38" name="Rectangle 37">
            <a:extLst>
              <a:ext uri="{FF2B5EF4-FFF2-40B4-BE49-F238E27FC236}">
                <a16:creationId xmlns:a16="http://schemas.microsoft.com/office/drawing/2014/main" id="{F2084201-B963-57F8-8D80-D623D8E1EDCE}"/>
              </a:ext>
              <a:ext uri="{C183D7F6-B498-43B3-948B-1728B52AA6E4}">
                <adec:decorative xmlns:adec="http://schemas.microsoft.com/office/drawing/2017/decorative" val="1"/>
              </a:ext>
            </a:extLst>
          </p:cNvPr>
          <p:cNvSpPr>
            <a:spLocks/>
          </p:cNvSpPr>
          <p:nvPr/>
        </p:nvSpPr>
        <p:spPr>
          <a:xfrm>
            <a:off x="2113058" y="5644768"/>
            <a:ext cx="4104000" cy="744447"/>
          </a:xfrm>
          <a:prstGeom prst="rect">
            <a:avLst/>
          </a:prstGeom>
          <a:solidFill>
            <a:srgbClr val="494A4A">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4" name="TextBox 63">
            <a:extLst>
              <a:ext uri="{FF2B5EF4-FFF2-40B4-BE49-F238E27FC236}">
                <a16:creationId xmlns:a16="http://schemas.microsoft.com/office/drawing/2014/main" id="{B405ABED-634C-3AB2-732C-9C3218E0C96A}"/>
              </a:ext>
            </a:extLst>
          </p:cNvPr>
          <p:cNvSpPr txBox="1">
            <a:spLocks/>
          </p:cNvSpPr>
          <p:nvPr/>
        </p:nvSpPr>
        <p:spPr>
          <a:xfrm>
            <a:off x="153017" y="5644768"/>
            <a:ext cx="2340000" cy="744447"/>
          </a:xfrm>
          <a:prstGeom prst="homePlate">
            <a:avLst/>
          </a:prstGeom>
          <a:solidFill>
            <a:srgbClr val="494A4A"/>
          </a:solidFill>
          <a:ln/>
        </p:spPr>
        <p:txBody>
          <a:bodyPr wrap="square" anchor="ctr" anchorCtr="0">
            <a:noAutofit/>
          </a:bodyPr>
          <a:lstStyle/>
          <a:p>
            <a:pPr algn="ctr" defTabSz="914400">
              <a:defRPr/>
            </a:pPr>
            <a:r>
              <a:rPr lang="en-US" sz="1200" b="1">
                <a:solidFill>
                  <a:srgbClr val="FFFFFF"/>
                </a:solidFill>
                <a:latin typeface="Montserrat" panose="00000500000000000000" pitchFamily="2" charset="0"/>
                <a:ea typeface="+mn-lt"/>
                <a:cs typeface="+mn-lt"/>
              </a:rPr>
              <a:t>5. Post-Deployment Optimization &amp; Scaling</a:t>
            </a:r>
            <a:endParaRPr lang="en-US" sz="1200">
              <a:solidFill>
                <a:srgbClr val="FFFFFF"/>
              </a:solidFill>
              <a:latin typeface="Montserrat" panose="00000500000000000000" pitchFamily="2" charset="0"/>
              <a:ea typeface="+mn-lt"/>
              <a:cs typeface="+mn-lt"/>
            </a:endParaRPr>
          </a:p>
        </p:txBody>
      </p:sp>
      <p:sp>
        <p:nvSpPr>
          <p:cNvPr id="72" name="TextBox 71">
            <a:extLst>
              <a:ext uri="{FF2B5EF4-FFF2-40B4-BE49-F238E27FC236}">
                <a16:creationId xmlns:a16="http://schemas.microsoft.com/office/drawing/2014/main" id="{F83B2849-FE9F-3928-D105-0D6701715A1B}"/>
              </a:ext>
            </a:extLst>
          </p:cNvPr>
          <p:cNvSpPr txBox="1">
            <a:spLocks/>
          </p:cNvSpPr>
          <p:nvPr/>
        </p:nvSpPr>
        <p:spPr>
          <a:xfrm>
            <a:off x="2558305" y="5693826"/>
            <a:ext cx="3285040" cy="646331"/>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Track ongoing performance, address any issues, and plan for expanded features or additional channels in future phases.</a:t>
            </a:r>
          </a:p>
        </p:txBody>
      </p:sp>
      <p:sp>
        <p:nvSpPr>
          <p:cNvPr id="12" name="TextBox 11">
            <a:extLst>
              <a:ext uri="{FF2B5EF4-FFF2-40B4-BE49-F238E27FC236}">
                <a16:creationId xmlns:a16="http://schemas.microsoft.com/office/drawing/2014/main" id="{58CF54E9-B1B3-B0B1-62A3-B686C393AC1C}"/>
              </a:ext>
            </a:extLst>
          </p:cNvPr>
          <p:cNvSpPr txBox="1">
            <a:spLocks/>
          </p:cNvSpPr>
          <p:nvPr/>
        </p:nvSpPr>
        <p:spPr>
          <a:xfrm>
            <a:off x="6365018" y="1900491"/>
            <a:ext cx="5441241" cy="669461"/>
          </a:xfrm>
          <a:prstGeom prst="rect">
            <a:avLst/>
          </a:prstGeom>
          <a:solidFill>
            <a:srgbClr val="2576B7"/>
          </a:solidFill>
          <a:ln/>
        </p:spPr>
        <p:txBody>
          <a:bodyPr wrap="square" rIns="540000" rtlCol="0" anchor="ctr">
            <a:noAutofit/>
          </a:bodyPr>
          <a:lstStyle/>
          <a:p>
            <a:pPr algn="ctr" defTabSz="554437">
              <a:defRPr/>
            </a:pPr>
            <a:r>
              <a:rPr lang="en-US" sz="1400" b="1">
                <a:solidFill>
                  <a:srgbClr val="FFFFFF"/>
                </a:solidFill>
                <a:latin typeface="Montserrat" pitchFamily="2" charset="77"/>
                <a:ea typeface="+mn-lt"/>
                <a:cs typeface="+mn-lt"/>
              </a:rPr>
              <a:t>Best Practices for AI/ML</a:t>
            </a:r>
          </a:p>
        </p:txBody>
      </p:sp>
      <p:sp>
        <p:nvSpPr>
          <p:cNvPr id="13" name="Subtitle 2">
            <a:extLst>
              <a:ext uri="{FF2B5EF4-FFF2-40B4-BE49-F238E27FC236}">
                <a16:creationId xmlns:a16="http://schemas.microsoft.com/office/drawing/2014/main" id="{06AED84F-F417-9878-E12D-F80C656AD876}"/>
              </a:ext>
            </a:extLst>
          </p:cNvPr>
          <p:cNvSpPr txBox="1">
            <a:spLocks/>
          </p:cNvSpPr>
          <p:nvPr/>
        </p:nvSpPr>
        <p:spPr>
          <a:xfrm>
            <a:off x="6365017" y="2569951"/>
            <a:ext cx="5441240" cy="3819264"/>
          </a:xfrm>
          <a:prstGeom prst="rect">
            <a:avLst/>
          </a:prstGeom>
          <a:solidFill>
            <a:srgbClr val="F2F2F2"/>
          </a:solidFill>
          <a:ln/>
        </p:spPr>
        <p:txBody>
          <a:bodyPr vert="horz" wrap="square" lIns="45714" tIns="22857" rIns="45714" bIns="22857"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fontAlgn="ctr">
              <a:buFontTx/>
            </a:pPr>
            <a:r>
              <a:rPr lang="en-US" sz="1400" b="1" dirty="0">
                <a:solidFill>
                  <a:srgbClr val="2576B7"/>
                </a:solidFill>
                <a:latin typeface="+mn-lt"/>
                <a:ea typeface="+mn-lt"/>
                <a:cs typeface="+mn-lt"/>
              </a:rPr>
              <a:t>Stage-Gate Approach</a:t>
            </a:r>
          </a:p>
          <a:p>
            <a:pPr marL="361950" indent="-171450" algn="l" fontAlgn="ctr">
              <a:lnSpc>
                <a:spcPct val="100000"/>
              </a:lnSpc>
              <a:buFont typeface="Arial" panose="020B0604020202020204" pitchFamily="34" charset="0"/>
              <a:buChar char="•"/>
            </a:pPr>
            <a:r>
              <a:rPr lang="en-US" sz="1200" dirty="0">
                <a:solidFill>
                  <a:srgbClr val="494949"/>
                </a:solidFill>
                <a:latin typeface="+mn-lt"/>
                <a:ea typeface="+mn-lt"/>
                <a:cs typeface="+mn-lt"/>
              </a:rPr>
              <a:t>Break the roadmap into phases (e.g. feasibility, prototype, MVP, production) with a go/no-go decision at each stage.</a:t>
            </a:r>
          </a:p>
          <a:p>
            <a:pPr marL="361950" indent="-171450" algn="l" fontAlgn="ctr">
              <a:lnSpc>
                <a:spcPct val="100000"/>
              </a:lnSpc>
              <a:buFont typeface="Arial" panose="020B0604020202020204" pitchFamily="34" charset="0"/>
              <a:buChar char="•"/>
            </a:pPr>
            <a:r>
              <a:rPr lang="en-US" sz="1200" dirty="0">
                <a:solidFill>
                  <a:srgbClr val="494949"/>
                </a:solidFill>
                <a:latin typeface="+mn-lt"/>
                <a:ea typeface="+mn-lt"/>
                <a:cs typeface="+mn-lt"/>
              </a:rPr>
              <a:t>This reduces risk by ensuring each phase meets defined criteria before moving forward.</a:t>
            </a:r>
          </a:p>
          <a:p>
            <a:pPr algn="l" fontAlgn="ctr">
              <a:buFontTx/>
            </a:pPr>
            <a:r>
              <a:rPr lang="en-US" sz="1400" b="1" dirty="0">
                <a:solidFill>
                  <a:srgbClr val="2576B7"/>
                </a:solidFill>
                <a:latin typeface="+mn-lt"/>
                <a:ea typeface="+mn-lt"/>
                <a:cs typeface="+mn-lt"/>
              </a:rPr>
              <a:t>Include Cross-Functional Coordination</a:t>
            </a:r>
          </a:p>
          <a:p>
            <a:pPr marL="361950" indent="-171450" algn="l" fontAlgn="ctr">
              <a:lnSpc>
                <a:spcPct val="100000"/>
              </a:lnSpc>
              <a:buFont typeface="Arial" panose="020B0604020202020204" pitchFamily="34" charset="0"/>
              <a:buChar char="•"/>
            </a:pPr>
            <a:r>
              <a:rPr lang="en-US" sz="1200" dirty="0">
                <a:solidFill>
                  <a:srgbClr val="494949"/>
                </a:solidFill>
                <a:latin typeface="+mn-lt"/>
                <a:ea typeface="+mn-lt"/>
                <a:cs typeface="+mn-lt"/>
              </a:rPr>
              <a:t>AI projects affect IT, CX, Legal/Compliance, and Finance. A good roadmap shows handoffs, dependencies, and collaboration points across teams.</a:t>
            </a:r>
          </a:p>
          <a:p>
            <a:pPr algn="l" fontAlgn="ctr">
              <a:buFontTx/>
            </a:pPr>
            <a:r>
              <a:rPr lang="en-US" sz="1400" b="1" dirty="0">
                <a:solidFill>
                  <a:srgbClr val="2576B7"/>
                </a:solidFill>
                <a:latin typeface="+mn-lt"/>
                <a:ea typeface="+mn-lt"/>
                <a:cs typeface="+mn-lt"/>
              </a:rPr>
              <a:t>Allocate Buffers &amp; Iterations</a:t>
            </a:r>
          </a:p>
          <a:p>
            <a:pPr marL="361950" indent="-171450" algn="l" fontAlgn="ctr">
              <a:lnSpc>
                <a:spcPct val="100000"/>
              </a:lnSpc>
              <a:buFont typeface="Arial" panose="020B0604020202020204" pitchFamily="34" charset="0"/>
              <a:buChar char="•"/>
            </a:pPr>
            <a:r>
              <a:rPr lang="en-US" sz="1200" dirty="0">
                <a:solidFill>
                  <a:srgbClr val="494949"/>
                </a:solidFill>
                <a:latin typeface="+mn-lt"/>
                <a:ea typeface="+mn-lt"/>
                <a:cs typeface="+mn-lt"/>
              </a:rPr>
              <a:t>Data science often involves iterative experimentation. Reserve time for model tuning, unexpected data issues, or additional user feedback loops.</a:t>
            </a:r>
          </a:p>
          <a:p>
            <a:pPr algn="l" fontAlgn="ctr">
              <a:buFontTx/>
            </a:pPr>
            <a:r>
              <a:rPr lang="en-US" sz="1400" b="1" dirty="0">
                <a:solidFill>
                  <a:srgbClr val="2576B7"/>
                </a:solidFill>
                <a:latin typeface="+mn-lt"/>
                <a:ea typeface="+mn-lt"/>
                <a:cs typeface="+mn-lt"/>
              </a:rPr>
              <a:t>Incorporate Change Management &amp; Training</a:t>
            </a:r>
          </a:p>
          <a:p>
            <a:pPr marL="361950" indent="-171450" algn="l" fontAlgn="ctr">
              <a:lnSpc>
                <a:spcPct val="100000"/>
              </a:lnSpc>
              <a:buFont typeface="Arial" panose="020B0604020202020204" pitchFamily="34" charset="0"/>
              <a:buChar char="•"/>
            </a:pPr>
            <a:r>
              <a:rPr lang="en-US" sz="1200" dirty="0">
                <a:solidFill>
                  <a:srgbClr val="494949"/>
                </a:solidFill>
                <a:latin typeface="+mn-lt"/>
                <a:ea typeface="+mn-lt"/>
                <a:cs typeface="+mn-lt"/>
              </a:rPr>
              <a:t>Ensure tasks like user training, communication efforts, and change management are integrated into the timeline, not treated as afterthoughts.</a:t>
            </a:r>
          </a:p>
          <a:p>
            <a:pPr algn="l" fontAlgn="ctr">
              <a:buFontTx/>
            </a:pPr>
            <a:r>
              <a:rPr lang="en-US" sz="1400" b="1" dirty="0">
                <a:solidFill>
                  <a:srgbClr val="2576B7"/>
                </a:solidFill>
                <a:latin typeface="+mn-lt"/>
                <a:ea typeface="+mn-lt"/>
                <a:cs typeface="+mn-lt"/>
              </a:rPr>
              <a:t>Continuously Monitor &amp; Refine</a:t>
            </a:r>
          </a:p>
          <a:p>
            <a:pPr marL="361950" indent="-171450" algn="l" fontAlgn="ctr">
              <a:lnSpc>
                <a:spcPct val="100000"/>
              </a:lnSpc>
              <a:buFont typeface="Arial" panose="020B0604020202020204" pitchFamily="34" charset="0"/>
              <a:buChar char="•"/>
            </a:pPr>
            <a:r>
              <a:rPr lang="en-US" sz="1200" dirty="0">
                <a:solidFill>
                  <a:srgbClr val="494949"/>
                </a:solidFill>
                <a:latin typeface="+mn-lt"/>
                <a:ea typeface="+mn-lt"/>
                <a:cs typeface="+mn-lt"/>
              </a:rPr>
              <a:t>Regularly check progress against KPIs or project health metrics (budget vs. actual, timeline shifts) and adjust the roadmap accordingly.</a:t>
            </a:r>
            <a:endParaRPr lang="en-US" sz="1050" dirty="0">
              <a:solidFill>
                <a:srgbClr val="494949"/>
              </a:solidFill>
              <a:latin typeface="+mn-lt"/>
              <a:ea typeface="+mn-lt"/>
              <a:cs typeface="+mn-lt"/>
            </a:endParaRPr>
          </a:p>
        </p:txBody>
      </p:sp>
      <p:sp>
        <p:nvSpPr>
          <p:cNvPr id="10" name="Oval 9">
            <a:extLst>
              <a:ext uri="{FF2B5EF4-FFF2-40B4-BE49-F238E27FC236}">
                <a16:creationId xmlns:a16="http://schemas.microsoft.com/office/drawing/2014/main" id="{0D839370-47A9-0C55-1B36-B0F5900F6E92}"/>
              </a:ext>
              <a:ext uri="{C183D7F6-B498-43B3-948B-1728B52AA6E4}">
                <adec:decorative xmlns:adec="http://schemas.microsoft.com/office/drawing/2017/decorative" val="1"/>
              </a:ext>
            </a:extLst>
          </p:cNvPr>
          <p:cNvSpPr>
            <a:spLocks/>
          </p:cNvSpPr>
          <p:nvPr/>
        </p:nvSpPr>
        <p:spPr>
          <a:xfrm>
            <a:off x="10455322" y="1563957"/>
            <a:ext cx="1226060" cy="1226060"/>
          </a:xfrm>
          <a:prstGeom prst="ellipse">
            <a:avLst/>
          </a:prstGeom>
          <a:solidFill>
            <a:schemeClr val="bg2"/>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1" name="Freeform 6">
            <a:extLst>
              <a:ext uri="{FF2B5EF4-FFF2-40B4-BE49-F238E27FC236}">
                <a16:creationId xmlns:a16="http://schemas.microsoft.com/office/drawing/2014/main" id="{D742971C-2FB3-A4F9-1D81-BADB2630EBAE}"/>
              </a:ext>
              <a:ext uri="{C183D7F6-B498-43B3-948B-1728B52AA6E4}">
                <adec:decorative xmlns:adec="http://schemas.microsoft.com/office/drawing/2017/decorative" val="1"/>
              </a:ext>
            </a:extLst>
          </p:cNvPr>
          <p:cNvSpPr>
            <a:spLocks noChangeAspect="1"/>
          </p:cNvSpPr>
          <p:nvPr/>
        </p:nvSpPr>
        <p:spPr bwMode="auto">
          <a:xfrm>
            <a:off x="10695159" y="1929343"/>
            <a:ext cx="741569" cy="495289"/>
          </a:xfrm>
          <a:custGeom>
            <a:avLst/>
            <a:gdLst>
              <a:gd name="connsiteX0" fmla="*/ 1048678 w 1145117"/>
              <a:gd name="connsiteY0" fmla="*/ 645265 h 764815"/>
              <a:gd name="connsiteX1" fmla="*/ 1064235 w 1145117"/>
              <a:gd name="connsiteY1" fmla="*/ 651889 h 764815"/>
              <a:gd name="connsiteX2" fmla="*/ 1063878 w 1145117"/>
              <a:gd name="connsiteY2" fmla="*/ 683400 h 764815"/>
              <a:gd name="connsiteX3" fmla="*/ 1048187 w 1145117"/>
              <a:gd name="connsiteY3" fmla="*/ 690204 h 764815"/>
              <a:gd name="connsiteX4" fmla="*/ 1032496 w 1145117"/>
              <a:gd name="connsiteY4" fmla="*/ 683758 h 764815"/>
              <a:gd name="connsiteX5" fmla="*/ 1032496 w 1145117"/>
              <a:gd name="connsiteY5" fmla="*/ 652247 h 764815"/>
              <a:gd name="connsiteX6" fmla="*/ 1032853 w 1145117"/>
              <a:gd name="connsiteY6" fmla="*/ 651531 h 764815"/>
              <a:gd name="connsiteX7" fmla="*/ 1048678 w 1145117"/>
              <a:gd name="connsiteY7" fmla="*/ 645265 h 764815"/>
              <a:gd name="connsiteX8" fmla="*/ 572411 w 1145117"/>
              <a:gd name="connsiteY8" fmla="*/ 533500 h 764815"/>
              <a:gd name="connsiteX9" fmla="*/ 541110 w 1145117"/>
              <a:gd name="connsiteY9" fmla="*/ 564798 h 764815"/>
              <a:gd name="connsiteX10" fmla="*/ 572411 w 1145117"/>
              <a:gd name="connsiteY10" fmla="*/ 596096 h 764815"/>
              <a:gd name="connsiteX11" fmla="*/ 603711 w 1145117"/>
              <a:gd name="connsiteY11" fmla="*/ 564798 h 764815"/>
              <a:gd name="connsiteX12" fmla="*/ 572411 w 1145117"/>
              <a:gd name="connsiteY12" fmla="*/ 533500 h 764815"/>
              <a:gd name="connsiteX13" fmla="*/ 274872 w 1145117"/>
              <a:gd name="connsiteY13" fmla="*/ 259016 h 764815"/>
              <a:gd name="connsiteX14" fmla="*/ 44613 w 1145117"/>
              <a:gd name="connsiteY14" fmla="*/ 489611 h 764815"/>
              <a:gd name="connsiteX15" fmla="*/ 82390 w 1145117"/>
              <a:gd name="connsiteY15" fmla="*/ 616241 h 764815"/>
              <a:gd name="connsiteX16" fmla="*/ 212630 w 1145117"/>
              <a:gd name="connsiteY16" fmla="*/ 486014 h 764815"/>
              <a:gd name="connsiteX17" fmla="*/ 228461 w 1145117"/>
              <a:gd name="connsiteY17" fmla="*/ 479539 h 764815"/>
              <a:gd name="connsiteX18" fmla="*/ 244291 w 1145117"/>
              <a:gd name="connsiteY18" fmla="*/ 486014 h 764815"/>
              <a:gd name="connsiteX19" fmla="*/ 290343 w 1145117"/>
              <a:gd name="connsiteY19" fmla="*/ 532061 h 764815"/>
              <a:gd name="connsiteX20" fmla="*/ 342151 w 1145117"/>
              <a:gd name="connsiteY20" fmla="*/ 480618 h 764815"/>
              <a:gd name="connsiteX21" fmla="*/ 325242 w 1145117"/>
              <a:gd name="connsiteY21" fmla="*/ 459033 h 764815"/>
              <a:gd name="connsiteX22" fmla="*/ 347908 w 1145117"/>
              <a:gd name="connsiteY22" fmla="*/ 436729 h 764815"/>
              <a:gd name="connsiteX23" fmla="*/ 395039 w 1145117"/>
              <a:gd name="connsiteY23" fmla="*/ 436729 h 764815"/>
              <a:gd name="connsiteX24" fmla="*/ 417345 w 1145117"/>
              <a:gd name="connsiteY24" fmla="*/ 459033 h 764815"/>
              <a:gd name="connsiteX25" fmla="*/ 417345 w 1145117"/>
              <a:gd name="connsiteY25" fmla="*/ 506519 h 764815"/>
              <a:gd name="connsiteX26" fmla="*/ 395039 w 1145117"/>
              <a:gd name="connsiteY26" fmla="*/ 528823 h 764815"/>
              <a:gd name="connsiteX27" fmla="*/ 373452 w 1145117"/>
              <a:gd name="connsiteY27" fmla="*/ 512275 h 764815"/>
              <a:gd name="connsiteX28" fmla="*/ 306173 w 1145117"/>
              <a:gd name="connsiteY28" fmla="*/ 579547 h 764815"/>
              <a:gd name="connsiteX29" fmla="*/ 274513 w 1145117"/>
              <a:gd name="connsiteY29" fmla="*/ 579547 h 764815"/>
              <a:gd name="connsiteX30" fmla="*/ 228461 w 1145117"/>
              <a:gd name="connsiteY30" fmla="*/ 533500 h 764815"/>
              <a:gd name="connsiteX31" fmla="*/ 110813 w 1145117"/>
              <a:gd name="connsiteY31" fmla="*/ 651136 h 764815"/>
              <a:gd name="connsiteX32" fmla="*/ 274872 w 1145117"/>
              <a:gd name="connsiteY32" fmla="*/ 719847 h 764815"/>
              <a:gd name="connsiteX33" fmla="*/ 505491 w 1145117"/>
              <a:gd name="connsiteY33" fmla="*/ 489611 h 764815"/>
              <a:gd name="connsiteX34" fmla="*/ 274872 w 1145117"/>
              <a:gd name="connsiteY34" fmla="*/ 259016 h 764815"/>
              <a:gd name="connsiteX35" fmla="*/ 526872 w 1145117"/>
              <a:gd name="connsiteY35" fmla="*/ 153987 h 764815"/>
              <a:gd name="connsiteX36" fmla="*/ 542519 w 1145117"/>
              <a:gd name="connsiteY36" fmla="*/ 160388 h 764815"/>
              <a:gd name="connsiteX37" fmla="*/ 548920 w 1145117"/>
              <a:gd name="connsiteY37" fmla="*/ 176034 h 764815"/>
              <a:gd name="connsiteX38" fmla="*/ 542519 w 1145117"/>
              <a:gd name="connsiteY38" fmla="*/ 191681 h 764815"/>
              <a:gd name="connsiteX39" fmla="*/ 526872 w 1145117"/>
              <a:gd name="connsiteY39" fmla="*/ 198081 h 764815"/>
              <a:gd name="connsiteX40" fmla="*/ 511226 w 1145117"/>
              <a:gd name="connsiteY40" fmla="*/ 191681 h 764815"/>
              <a:gd name="connsiteX41" fmla="*/ 504825 w 1145117"/>
              <a:gd name="connsiteY41" fmla="*/ 176034 h 764815"/>
              <a:gd name="connsiteX42" fmla="*/ 511226 w 1145117"/>
              <a:gd name="connsiteY42" fmla="*/ 160388 h 764815"/>
              <a:gd name="connsiteX43" fmla="*/ 526872 w 1145117"/>
              <a:gd name="connsiteY43" fmla="*/ 153987 h 764815"/>
              <a:gd name="connsiteX44" fmla="*/ 572770 w 1145117"/>
              <a:gd name="connsiteY44" fmla="*/ 44608 h 764815"/>
              <a:gd name="connsiteX45" fmla="*/ 534274 w 1145117"/>
              <a:gd name="connsiteY45" fmla="*/ 83461 h 764815"/>
              <a:gd name="connsiteX46" fmla="*/ 511968 w 1145117"/>
              <a:gd name="connsiteY46" fmla="*/ 105765 h 764815"/>
              <a:gd name="connsiteX47" fmla="*/ 304734 w 1145117"/>
              <a:gd name="connsiteY47" fmla="*/ 105765 h 764815"/>
              <a:gd name="connsiteX48" fmla="*/ 215509 w 1145117"/>
              <a:gd name="connsiteY48" fmla="*/ 154690 h 764815"/>
              <a:gd name="connsiteX49" fmla="*/ 161901 w 1145117"/>
              <a:gd name="connsiteY49" fmla="*/ 238510 h 764815"/>
              <a:gd name="connsiteX50" fmla="*/ 274872 w 1145117"/>
              <a:gd name="connsiteY50" fmla="*/ 214407 h 764815"/>
              <a:gd name="connsiteX51" fmla="*/ 505491 w 1145117"/>
              <a:gd name="connsiteY51" fmla="*/ 339238 h 764815"/>
              <a:gd name="connsiteX52" fmla="*/ 505491 w 1145117"/>
              <a:gd name="connsiteY52" fmla="*/ 252540 h 764815"/>
              <a:gd name="connsiteX53" fmla="*/ 527798 w 1145117"/>
              <a:gd name="connsiteY53" fmla="*/ 230236 h 764815"/>
              <a:gd name="connsiteX54" fmla="*/ 550104 w 1145117"/>
              <a:gd name="connsiteY54" fmla="*/ 252540 h 764815"/>
              <a:gd name="connsiteX55" fmla="*/ 550104 w 1145117"/>
              <a:gd name="connsiteY55" fmla="*/ 489611 h 764815"/>
              <a:gd name="connsiteX56" fmla="*/ 550104 w 1145117"/>
              <a:gd name="connsiteY56" fmla="*/ 492130 h 764815"/>
              <a:gd name="connsiteX57" fmla="*/ 572411 w 1145117"/>
              <a:gd name="connsiteY57" fmla="*/ 488892 h 764815"/>
              <a:gd name="connsiteX58" fmla="*/ 595077 w 1145117"/>
              <a:gd name="connsiteY58" fmla="*/ 492130 h 764815"/>
              <a:gd name="connsiteX59" fmla="*/ 595077 w 1145117"/>
              <a:gd name="connsiteY59" fmla="*/ 489611 h 764815"/>
              <a:gd name="connsiteX60" fmla="*/ 595077 w 1145117"/>
              <a:gd name="connsiteY60" fmla="*/ 176634 h 764815"/>
              <a:gd name="connsiteX61" fmla="*/ 617023 w 1145117"/>
              <a:gd name="connsiteY61" fmla="*/ 154330 h 764815"/>
              <a:gd name="connsiteX62" fmla="*/ 639689 w 1145117"/>
              <a:gd name="connsiteY62" fmla="*/ 176634 h 764815"/>
              <a:gd name="connsiteX63" fmla="*/ 639689 w 1145117"/>
              <a:gd name="connsiteY63" fmla="*/ 338879 h 764815"/>
              <a:gd name="connsiteX64" fmla="*/ 675308 w 1145117"/>
              <a:gd name="connsiteY64" fmla="*/ 294990 h 764815"/>
              <a:gd name="connsiteX65" fmla="*/ 982920 w 1145117"/>
              <a:gd name="connsiteY65" fmla="*/ 238510 h 764815"/>
              <a:gd name="connsiteX66" fmla="*/ 929313 w 1145117"/>
              <a:gd name="connsiteY66" fmla="*/ 154690 h 764815"/>
              <a:gd name="connsiteX67" fmla="*/ 840087 w 1145117"/>
              <a:gd name="connsiteY67" fmla="*/ 105765 h 764815"/>
              <a:gd name="connsiteX68" fmla="*/ 633573 w 1145117"/>
              <a:gd name="connsiteY68" fmla="*/ 105765 h 764815"/>
              <a:gd name="connsiteX69" fmla="*/ 611267 w 1145117"/>
              <a:gd name="connsiteY69" fmla="*/ 83461 h 764815"/>
              <a:gd name="connsiteX70" fmla="*/ 572770 w 1145117"/>
              <a:gd name="connsiteY70" fmla="*/ 44608 h 764815"/>
              <a:gd name="connsiteX71" fmla="*/ 572770 w 1145117"/>
              <a:gd name="connsiteY71" fmla="*/ 0 h 764815"/>
              <a:gd name="connsiteX72" fmla="*/ 653001 w 1145117"/>
              <a:gd name="connsiteY72" fmla="*/ 61156 h 764815"/>
              <a:gd name="connsiteX73" fmla="*/ 840087 w 1145117"/>
              <a:gd name="connsiteY73" fmla="*/ 61156 h 764815"/>
              <a:gd name="connsiteX74" fmla="*/ 967090 w 1145117"/>
              <a:gd name="connsiteY74" fmla="*/ 130587 h 764815"/>
              <a:gd name="connsiteX75" fmla="*/ 1099129 w 1145117"/>
              <a:gd name="connsiteY75" fmla="*/ 337440 h 764815"/>
              <a:gd name="connsiteX76" fmla="*/ 1102367 w 1145117"/>
              <a:gd name="connsiteY76" fmla="*/ 342476 h 764815"/>
              <a:gd name="connsiteX77" fmla="*/ 1105965 w 1145117"/>
              <a:gd name="connsiteY77" fmla="*/ 347513 h 764815"/>
              <a:gd name="connsiteX78" fmla="*/ 1107044 w 1145117"/>
              <a:gd name="connsiteY78" fmla="*/ 350031 h 764815"/>
              <a:gd name="connsiteX79" fmla="*/ 1142302 w 1145117"/>
              <a:gd name="connsiteY79" fmla="*/ 450040 h 764815"/>
              <a:gd name="connsiteX80" fmla="*/ 1113520 w 1145117"/>
              <a:gd name="connsiteY80" fmla="*/ 617680 h 764815"/>
              <a:gd name="connsiteX81" fmla="*/ 1083299 w 1145117"/>
              <a:gd name="connsiteY81" fmla="*/ 627033 h 764815"/>
              <a:gd name="connsiteX82" fmla="*/ 1073944 w 1145117"/>
              <a:gd name="connsiteY82" fmla="*/ 596815 h 764815"/>
              <a:gd name="connsiteX83" fmla="*/ 1067108 w 1145117"/>
              <a:gd name="connsiteY83" fmla="*/ 369817 h 764815"/>
              <a:gd name="connsiteX84" fmla="*/ 1062071 w 1145117"/>
              <a:gd name="connsiteY84" fmla="*/ 361902 h 764815"/>
              <a:gd name="connsiteX85" fmla="*/ 1032929 w 1145117"/>
              <a:gd name="connsiteY85" fmla="*/ 326647 h 764815"/>
              <a:gd name="connsiteX86" fmla="*/ 707328 w 1145117"/>
              <a:gd name="connsiteY86" fmla="*/ 326647 h 764815"/>
              <a:gd name="connsiteX87" fmla="*/ 675308 w 1145117"/>
              <a:gd name="connsiteY87" fmla="*/ 613003 h 764815"/>
              <a:gd name="connsiteX88" fmla="*/ 802670 w 1145117"/>
              <a:gd name="connsiteY88" fmla="*/ 486014 h 764815"/>
              <a:gd name="connsiteX89" fmla="*/ 833971 w 1145117"/>
              <a:gd name="connsiteY89" fmla="*/ 486014 h 764815"/>
              <a:gd name="connsiteX90" fmla="*/ 880023 w 1145117"/>
              <a:gd name="connsiteY90" fmla="*/ 532061 h 764815"/>
              <a:gd name="connsiteX91" fmla="*/ 931471 w 1145117"/>
              <a:gd name="connsiteY91" fmla="*/ 480618 h 764815"/>
              <a:gd name="connsiteX92" fmla="*/ 915281 w 1145117"/>
              <a:gd name="connsiteY92" fmla="*/ 459033 h 764815"/>
              <a:gd name="connsiteX93" fmla="*/ 937588 w 1145117"/>
              <a:gd name="connsiteY93" fmla="*/ 436729 h 764815"/>
              <a:gd name="connsiteX94" fmla="*/ 984719 w 1145117"/>
              <a:gd name="connsiteY94" fmla="*/ 436729 h 764815"/>
              <a:gd name="connsiteX95" fmla="*/ 1007385 w 1145117"/>
              <a:gd name="connsiteY95" fmla="*/ 459033 h 764815"/>
              <a:gd name="connsiteX96" fmla="*/ 1007385 w 1145117"/>
              <a:gd name="connsiteY96" fmla="*/ 506519 h 764815"/>
              <a:gd name="connsiteX97" fmla="*/ 984719 w 1145117"/>
              <a:gd name="connsiteY97" fmla="*/ 528823 h 764815"/>
              <a:gd name="connsiteX98" fmla="*/ 963132 w 1145117"/>
              <a:gd name="connsiteY98" fmla="*/ 512275 h 764815"/>
              <a:gd name="connsiteX99" fmla="*/ 895853 w 1145117"/>
              <a:gd name="connsiteY99" fmla="*/ 579547 h 764815"/>
              <a:gd name="connsiteX100" fmla="*/ 880023 w 1145117"/>
              <a:gd name="connsiteY100" fmla="*/ 586382 h 764815"/>
              <a:gd name="connsiteX101" fmla="*/ 864552 w 1145117"/>
              <a:gd name="connsiteY101" fmla="*/ 579547 h 764815"/>
              <a:gd name="connsiteX102" fmla="*/ 818140 w 1145117"/>
              <a:gd name="connsiteY102" fmla="*/ 533500 h 764815"/>
              <a:gd name="connsiteX103" fmla="*/ 703371 w 1145117"/>
              <a:gd name="connsiteY103" fmla="*/ 648618 h 764815"/>
              <a:gd name="connsiteX104" fmla="*/ 707328 w 1145117"/>
              <a:gd name="connsiteY104" fmla="*/ 652216 h 764815"/>
              <a:gd name="connsiteX105" fmla="*/ 971407 w 1145117"/>
              <a:gd name="connsiteY105" fmla="*/ 696464 h 764815"/>
              <a:gd name="connsiteX106" fmla="*/ 1001628 w 1145117"/>
              <a:gd name="connsiteY106" fmla="*/ 706537 h 764815"/>
              <a:gd name="connsiteX107" fmla="*/ 991555 w 1145117"/>
              <a:gd name="connsiteY107" fmla="*/ 736396 h 764815"/>
              <a:gd name="connsiteX108" fmla="*/ 869949 w 1145117"/>
              <a:gd name="connsiteY108" fmla="*/ 764815 h 764815"/>
              <a:gd name="connsiteX109" fmla="*/ 675308 w 1145117"/>
              <a:gd name="connsiteY109" fmla="*/ 684233 h 764815"/>
              <a:gd name="connsiteX110" fmla="*/ 626737 w 1145117"/>
              <a:gd name="connsiteY110" fmla="*/ 618040 h 764815"/>
              <a:gd name="connsiteX111" fmla="*/ 572411 w 1145117"/>
              <a:gd name="connsiteY111" fmla="*/ 640704 h 764815"/>
              <a:gd name="connsiteX112" fmla="*/ 518444 w 1145117"/>
              <a:gd name="connsiteY112" fmla="*/ 618040 h 764815"/>
              <a:gd name="connsiteX113" fmla="*/ 274872 w 1145117"/>
              <a:gd name="connsiteY113" fmla="*/ 764456 h 764815"/>
              <a:gd name="connsiteX114" fmla="*/ 0 w 1145117"/>
              <a:gd name="connsiteY114" fmla="*/ 489611 h 764815"/>
              <a:gd name="connsiteX115" fmla="*/ 37417 w 1145117"/>
              <a:gd name="connsiteY115" fmla="*/ 350750 h 764815"/>
              <a:gd name="connsiteX116" fmla="*/ 38857 w 1145117"/>
              <a:gd name="connsiteY116" fmla="*/ 347513 h 764815"/>
              <a:gd name="connsiteX117" fmla="*/ 178091 w 1145117"/>
              <a:gd name="connsiteY117" fmla="*/ 130587 h 764815"/>
              <a:gd name="connsiteX118" fmla="*/ 304734 w 1145117"/>
              <a:gd name="connsiteY118" fmla="*/ 61156 h 764815"/>
              <a:gd name="connsiteX119" fmla="*/ 492539 w 1145117"/>
              <a:gd name="connsiteY119" fmla="*/ 61156 h 764815"/>
              <a:gd name="connsiteX120" fmla="*/ 572770 w 1145117"/>
              <a:gd name="connsiteY120" fmla="*/ 0 h 76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145117" h="764815">
                <a:moveTo>
                  <a:pt x="1048678" y="645265"/>
                </a:moveTo>
                <a:cubicBezTo>
                  <a:pt x="1054339" y="645354"/>
                  <a:pt x="1059955" y="647592"/>
                  <a:pt x="1064235" y="651889"/>
                </a:cubicBezTo>
                <a:cubicBezTo>
                  <a:pt x="1072794" y="660483"/>
                  <a:pt x="1072794" y="674806"/>
                  <a:pt x="1063878" y="683400"/>
                </a:cubicBezTo>
                <a:cubicBezTo>
                  <a:pt x="1059599" y="687697"/>
                  <a:pt x="1053893" y="690204"/>
                  <a:pt x="1048187" y="690204"/>
                </a:cubicBezTo>
                <a:cubicBezTo>
                  <a:pt x="1042481" y="690204"/>
                  <a:pt x="1036775" y="688055"/>
                  <a:pt x="1032496" y="683758"/>
                </a:cubicBezTo>
                <a:cubicBezTo>
                  <a:pt x="1023937" y="675165"/>
                  <a:pt x="1023937" y="661199"/>
                  <a:pt x="1032496" y="652247"/>
                </a:cubicBezTo>
                <a:lnTo>
                  <a:pt x="1032853" y="651531"/>
                </a:lnTo>
                <a:cubicBezTo>
                  <a:pt x="1037311" y="647234"/>
                  <a:pt x="1043016" y="645175"/>
                  <a:pt x="1048678" y="645265"/>
                </a:cubicBezTo>
                <a:close/>
                <a:moveTo>
                  <a:pt x="572411" y="533500"/>
                </a:moveTo>
                <a:cubicBezTo>
                  <a:pt x="555141" y="533500"/>
                  <a:pt x="541110" y="547530"/>
                  <a:pt x="541110" y="564798"/>
                </a:cubicBezTo>
                <a:cubicBezTo>
                  <a:pt x="541110" y="582066"/>
                  <a:pt x="555141" y="596096"/>
                  <a:pt x="572411" y="596096"/>
                </a:cubicBezTo>
                <a:cubicBezTo>
                  <a:pt x="589680" y="596096"/>
                  <a:pt x="603711" y="582066"/>
                  <a:pt x="603711" y="564798"/>
                </a:cubicBezTo>
                <a:cubicBezTo>
                  <a:pt x="603711" y="547530"/>
                  <a:pt x="589680" y="533500"/>
                  <a:pt x="572411" y="533500"/>
                </a:cubicBezTo>
                <a:close/>
                <a:moveTo>
                  <a:pt x="274872" y="259016"/>
                </a:moveTo>
                <a:cubicBezTo>
                  <a:pt x="147870" y="259016"/>
                  <a:pt x="44613" y="362622"/>
                  <a:pt x="44613" y="489611"/>
                </a:cubicBezTo>
                <a:cubicBezTo>
                  <a:pt x="44613" y="536018"/>
                  <a:pt x="58644" y="579907"/>
                  <a:pt x="82390" y="616241"/>
                </a:cubicBezTo>
                <a:lnTo>
                  <a:pt x="212630" y="486014"/>
                </a:lnTo>
                <a:cubicBezTo>
                  <a:pt x="216948" y="481697"/>
                  <a:pt x="222704" y="479539"/>
                  <a:pt x="228461" y="479539"/>
                </a:cubicBezTo>
                <a:cubicBezTo>
                  <a:pt x="234577" y="479539"/>
                  <a:pt x="239974" y="481697"/>
                  <a:pt x="244291" y="486014"/>
                </a:cubicBezTo>
                <a:lnTo>
                  <a:pt x="290343" y="532061"/>
                </a:lnTo>
                <a:lnTo>
                  <a:pt x="342151" y="480618"/>
                </a:lnTo>
                <a:cubicBezTo>
                  <a:pt x="332437" y="478100"/>
                  <a:pt x="325242" y="469466"/>
                  <a:pt x="325242" y="459033"/>
                </a:cubicBezTo>
                <a:cubicBezTo>
                  <a:pt x="325242" y="446802"/>
                  <a:pt x="335315" y="436729"/>
                  <a:pt x="347908" y="436729"/>
                </a:cubicBezTo>
                <a:lnTo>
                  <a:pt x="395039" y="436729"/>
                </a:lnTo>
                <a:cubicBezTo>
                  <a:pt x="407631" y="436729"/>
                  <a:pt x="417345" y="446802"/>
                  <a:pt x="417345" y="459033"/>
                </a:cubicBezTo>
                <a:lnTo>
                  <a:pt x="417345" y="506519"/>
                </a:lnTo>
                <a:cubicBezTo>
                  <a:pt x="417345" y="518751"/>
                  <a:pt x="407631" y="528823"/>
                  <a:pt x="395039" y="528823"/>
                </a:cubicBezTo>
                <a:cubicBezTo>
                  <a:pt x="384965" y="528823"/>
                  <a:pt x="375971" y="521629"/>
                  <a:pt x="373452" y="512275"/>
                </a:cubicBezTo>
                <a:lnTo>
                  <a:pt x="306173" y="579547"/>
                </a:lnTo>
                <a:cubicBezTo>
                  <a:pt x="297538" y="588181"/>
                  <a:pt x="283147" y="588181"/>
                  <a:pt x="274513" y="579547"/>
                </a:cubicBezTo>
                <a:lnTo>
                  <a:pt x="228461" y="533500"/>
                </a:lnTo>
                <a:lnTo>
                  <a:pt x="110813" y="651136"/>
                </a:lnTo>
                <a:cubicBezTo>
                  <a:pt x="152547" y="693586"/>
                  <a:pt x="210831" y="719847"/>
                  <a:pt x="274872" y="719847"/>
                </a:cubicBezTo>
                <a:cubicBezTo>
                  <a:pt x="402235" y="719847"/>
                  <a:pt x="505491" y="616601"/>
                  <a:pt x="505491" y="489611"/>
                </a:cubicBezTo>
                <a:cubicBezTo>
                  <a:pt x="505491" y="362622"/>
                  <a:pt x="402235" y="259016"/>
                  <a:pt x="274872" y="259016"/>
                </a:cubicBezTo>
                <a:close/>
                <a:moveTo>
                  <a:pt x="526872" y="153987"/>
                </a:moveTo>
                <a:cubicBezTo>
                  <a:pt x="532562" y="153987"/>
                  <a:pt x="538252" y="156476"/>
                  <a:pt x="542519" y="160388"/>
                </a:cubicBezTo>
                <a:cubicBezTo>
                  <a:pt x="546430" y="164299"/>
                  <a:pt x="548920" y="170345"/>
                  <a:pt x="548920" y="176034"/>
                </a:cubicBezTo>
                <a:cubicBezTo>
                  <a:pt x="548920" y="181724"/>
                  <a:pt x="546430" y="187769"/>
                  <a:pt x="542519" y="191681"/>
                </a:cubicBezTo>
                <a:cubicBezTo>
                  <a:pt x="538252" y="195948"/>
                  <a:pt x="532562" y="198081"/>
                  <a:pt x="526872" y="198081"/>
                </a:cubicBezTo>
                <a:cubicBezTo>
                  <a:pt x="521183" y="198081"/>
                  <a:pt x="515493" y="195948"/>
                  <a:pt x="511226" y="191681"/>
                </a:cubicBezTo>
                <a:cubicBezTo>
                  <a:pt x="506959" y="187769"/>
                  <a:pt x="504825" y="181724"/>
                  <a:pt x="504825" y="176034"/>
                </a:cubicBezTo>
                <a:cubicBezTo>
                  <a:pt x="504825" y="170345"/>
                  <a:pt x="506959" y="164299"/>
                  <a:pt x="511226" y="160388"/>
                </a:cubicBezTo>
                <a:cubicBezTo>
                  <a:pt x="515493" y="156476"/>
                  <a:pt x="521183" y="153987"/>
                  <a:pt x="526872" y="153987"/>
                </a:cubicBezTo>
                <a:close/>
                <a:moveTo>
                  <a:pt x="572770" y="44608"/>
                </a:moveTo>
                <a:cubicBezTo>
                  <a:pt x="551543" y="44608"/>
                  <a:pt x="534274" y="61876"/>
                  <a:pt x="534274" y="83461"/>
                </a:cubicBezTo>
                <a:cubicBezTo>
                  <a:pt x="534274" y="95692"/>
                  <a:pt x="524200" y="105765"/>
                  <a:pt x="511968" y="105765"/>
                </a:cubicBezTo>
                <a:lnTo>
                  <a:pt x="304734" y="105765"/>
                </a:lnTo>
                <a:cubicBezTo>
                  <a:pt x="268396" y="105765"/>
                  <a:pt x="235297" y="124112"/>
                  <a:pt x="215509" y="154690"/>
                </a:cubicBezTo>
                <a:lnTo>
                  <a:pt x="161901" y="238510"/>
                </a:lnTo>
                <a:cubicBezTo>
                  <a:pt x="196440" y="223041"/>
                  <a:pt x="234577" y="214407"/>
                  <a:pt x="274872" y="214407"/>
                </a:cubicBezTo>
                <a:cubicBezTo>
                  <a:pt x="371293" y="214407"/>
                  <a:pt x="456202" y="264412"/>
                  <a:pt x="505491" y="339238"/>
                </a:cubicBezTo>
                <a:lnTo>
                  <a:pt x="505491" y="252540"/>
                </a:lnTo>
                <a:cubicBezTo>
                  <a:pt x="505491" y="240309"/>
                  <a:pt x="515206" y="230236"/>
                  <a:pt x="527798" y="230236"/>
                </a:cubicBezTo>
                <a:cubicBezTo>
                  <a:pt x="540030" y="230236"/>
                  <a:pt x="550104" y="240309"/>
                  <a:pt x="550104" y="252540"/>
                </a:cubicBezTo>
                <a:lnTo>
                  <a:pt x="550104" y="489611"/>
                </a:lnTo>
                <a:cubicBezTo>
                  <a:pt x="550104" y="490331"/>
                  <a:pt x="550104" y="491050"/>
                  <a:pt x="550104" y="492130"/>
                </a:cubicBezTo>
                <a:cubicBezTo>
                  <a:pt x="556940" y="489971"/>
                  <a:pt x="564855" y="488892"/>
                  <a:pt x="572411" y="488892"/>
                </a:cubicBezTo>
                <a:cubicBezTo>
                  <a:pt x="580326" y="488892"/>
                  <a:pt x="587881" y="489971"/>
                  <a:pt x="595077" y="492130"/>
                </a:cubicBezTo>
                <a:cubicBezTo>
                  <a:pt x="595077" y="491050"/>
                  <a:pt x="595077" y="490331"/>
                  <a:pt x="595077" y="489611"/>
                </a:cubicBezTo>
                <a:lnTo>
                  <a:pt x="595077" y="176634"/>
                </a:lnTo>
                <a:cubicBezTo>
                  <a:pt x="595077" y="164403"/>
                  <a:pt x="604791" y="154330"/>
                  <a:pt x="617023" y="154330"/>
                </a:cubicBezTo>
                <a:cubicBezTo>
                  <a:pt x="629616" y="154330"/>
                  <a:pt x="639689" y="164403"/>
                  <a:pt x="639689" y="176634"/>
                </a:cubicBezTo>
                <a:lnTo>
                  <a:pt x="639689" y="338879"/>
                </a:lnTo>
                <a:cubicBezTo>
                  <a:pt x="649763" y="323410"/>
                  <a:pt x="661636" y="308660"/>
                  <a:pt x="675308" y="294990"/>
                </a:cubicBezTo>
                <a:cubicBezTo>
                  <a:pt x="758417" y="211889"/>
                  <a:pt x="881822" y="193182"/>
                  <a:pt x="982920" y="238510"/>
                </a:cubicBezTo>
                <a:lnTo>
                  <a:pt x="929313" y="154690"/>
                </a:lnTo>
                <a:cubicBezTo>
                  <a:pt x="909884" y="124112"/>
                  <a:pt x="876425" y="105765"/>
                  <a:pt x="840087" y="105765"/>
                </a:cubicBezTo>
                <a:lnTo>
                  <a:pt x="633573" y="105765"/>
                </a:lnTo>
                <a:cubicBezTo>
                  <a:pt x="621341" y="105765"/>
                  <a:pt x="611267" y="95692"/>
                  <a:pt x="611267" y="83461"/>
                </a:cubicBezTo>
                <a:cubicBezTo>
                  <a:pt x="611267" y="61876"/>
                  <a:pt x="593997" y="44608"/>
                  <a:pt x="572770" y="44608"/>
                </a:cubicBezTo>
                <a:close/>
                <a:moveTo>
                  <a:pt x="572770" y="0"/>
                </a:moveTo>
                <a:cubicBezTo>
                  <a:pt x="610907" y="0"/>
                  <a:pt x="643287" y="25902"/>
                  <a:pt x="653001" y="61156"/>
                </a:cubicBezTo>
                <a:lnTo>
                  <a:pt x="840087" y="61156"/>
                </a:lnTo>
                <a:cubicBezTo>
                  <a:pt x="891895" y="61156"/>
                  <a:pt x="939027" y="87058"/>
                  <a:pt x="967090" y="130587"/>
                </a:cubicBezTo>
                <a:lnTo>
                  <a:pt x="1099129" y="337440"/>
                </a:lnTo>
                <a:cubicBezTo>
                  <a:pt x="1100568" y="338879"/>
                  <a:pt x="1101647" y="340677"/>
                  <a:pt x="1102367" y="342476"/>
                </a:cubicBezTo>
                <a:lnTo>
                  <a:pt x="1105965" y="347513"/>
                </a:lnTo>
                <a:cubicBezTo>
                  <a:pt x="1106324" y="348592"/>
                  <a:pt x="1107044" y="349311"/>
                  <a:pt x="1107044" y="350031"/>
                </a:cubicBezTo>
                <a:cubicBezTo>
                  <a:pt x="1125033" y="380249"/>
                  <a:pt x="1137266" y="414425"/>
                  <a:pt x="1142302" y="450040"/>
                </a:cubicBezTo>
                <a:cubicBezTo>
                  <a:pt x="1150577" y="507239"/>
                  <a:pt x="1140504" y="566956"/>
                  <a:pt x="1113520" y="617680"/>
                </a:cubicBezTo>
                <a:cubicBezTo>
                  <a:pt x="1107764" y="628472"/>
                  <a:pt x="1094452" y="632789"/>
                  <a:pt x="1083299" y="627033"/>
                </a:cubicBezTo>
                <a:cubicBezTo>
                  <a:pt x="1072505" y="620918"/>
                  <a:pt x="1068188" y="607607"/>
                  <a:pt x="1073944" y="596815"/>
                </a:cubicBezTo>
                <a:cubicBezTo>
                  <a:pt x="1112441" y="523427"/>
                  <a:pt x="1108483" y="437808"/>
                  <a:pt x="1067108" y="369817"/>
                </a:cubicBezTo>
                <a:lnTo>
                  <a:pt x="1062071" y="361902"/>
                </a:lnTo>
                <a:cubicBezTo>
                  <a:pt x="1053797" y="349671"/>
                  <a:pt x="1044082" y="337440"/>
                  <a:pt x="1032929" y="326647"/>
                </a:cubicBezTo>
                <a:cubicBezTo>
                  <a:pt x="942984" y="236711"/>
                  <a:pt x="796913" y="236711"/>
                  <a:pt x="707328" y="326647"/>
                </a:cubicBezTo>
                <a:cubicBezTo>
                  <a:pt x="629256" y="404352"/>
                  <a:pt x="618822" y="524147"/>
                  <a:pt x="675308" y="613003"/>
                </a:cubicBezTo>
                <a:lnTo>
                  <a:pt x="802670" y="486014"/>
                </a:lnTo>
                <a:cubicBezTo>
                  <a:pt x="810945" y="477380"/>
                  <a:pt x="825336" y="477380"/>
                  <a:pt x="833971" y="486014"/>
                </a:cubicBezTo>
                <a:lnTo>
                  <a:pt x="880023" y="532061"/>
                </a:lnTo>
                <a:lnTo>
                  <a:pt x="931471" y="480618"/>
                </a:lnTo>
                <a:cubicBezTo>
                  <a:pt x="922117" y="478100"/>
                  <a:pt x="915281" y="469466"/>
                  <a:pt x="915281" y="459033"/>
                </a:cubicBezTo>
                <a:cubicBezTo>
                  <a:pt x="915281" y="446802"/>
                  <a:pt x="925355" y="436729"/>
                  <a:pt x="937588" y="436729"/>
                </a:cubicBezTo>
                <a:lnTo>
                  <a:pt x="984719" y="436729"/>
                </a:lnTo>
                <a:cubicBezTo>
                  <a:pt x="997311" y="436729"/>
                  <a:pt x="1007385" y="446802"/>
                  <a:pt x="1007385" y="459033"/>
                </a:cubicBezTo>
                <a:lnTo>
                  <a:pt x="1007385" y="506519"/>
                </a:lnTo>
                <a:cubicBezTo>
                  <a:pt x="1007385" y="518751"/>
                  <a:pt x="997311" y="528823"/>
                  <a:pt x="984719" y="528823"/>
                </a:cubicBezTo>
                <a:cubicBezTo>
                  <a:pt x="974285" y="528823"/>
                  <a:pt x="965650" y="521629"/>
                  <a:pt x="963132" y="512275"/>
                </a:cubicBezTo>
                <a:lnTo>
                  <a:pt x="895853" y="579547"/>
                </a:lnTo>
                <a:cubicBezTo>
                  <a:pt x="891536" y="583864"/>
                  <a:pt x="886139" y="586382"/>
                  <a:pt x="880023" y="586382"/>
                </a:cubicBezTo>
                <a:cubicBezTo>
                  <a:pt x="873906" y="586382"/>
                  <a:pt x="868510" y="583864"/>
                  <a:pt x="864552" y="579547"/>
                </a:cubicBezTo>
                <a:lnTo>
                  <a:pt x="818140" y="533500"/>
                </a:lnTo>
                <a:lnTo>
                  <a:pt x="703371" y="648618"/>
                </a:lnTo>
                <a:cubicBezTo>
                  <a:pt x="704810" y="649697"/>
                  <a:pt x="705529" y="651136"/>
                  <a:pt x="707328" y="652216"/>
                </a:cubicBezTo>
                <a:cubicBezTo>
                  <a:pt x="776766" y="722006"/>
                  <a:pt x="883261" y="739993"/>
                  <a:pt x="971407" y="696464"/>
                </a:cubicBezTo>
                <a:cubicBezTo>
                  <a:pt x="982560" y="690708"/>
                  <a:pt x="995872" y="695385"/>
                  <a:pt x="1001628" y="706537"/>
                </a:cubicBezTo>
                <a:cubicBezTo>
                  <a:pt x="1007025" y="717689"/>
                  <a:pt x="1002348" y="730999"/>
                  <a:pt x="991555" y="736396"/>
                </a:cubicBezTo>
                <a:cubicBezTo>
                  <a:pt x="952698" y="755462"/>
                  <a:pt x="911324" y="764815"/>
                  <a:pt x="869949" y="764815"/>
                </a:cubicBezTo>
                <a:cubicBezTo>
                  <a:pt x="798712" y="764815"/>
                  <a:pt x="728195" y="736755"/>
                  <a:pt x="675308" y="684233"/>
                </a:cubicBezTo>
                <a:cubicBezTo>
                  <a:pt x="655520" y="664087"/>
                  <a:pt x="639330" y="641783"/>
                  <a:pt x="626737" y="618040"/>
                </a:cubicBezTo>
                <a:cubicBezTo>
                  <a:pt x="613066" y="632070"/>
                  <a:pt x="593638" y="640704"/>
                  <a:pt x="572411" y="640704"/>
                </a:cubicBezTo>
                <a:cubicBezTo>
                  <a:pt x="551184" y="640704"/>
                  <a:pt x="532115" y="632070"/>
                  <a:pt x="518444" y="618040"/>
                </a:cubicBezTo>
                <a:cubicBezTo>
                  <a:pt x="472032" y="705098"/>
                  <a:pt x="380288" y="764456"/>
                  <a:pt x="274872" y="764456"/>
                </a:cubicBezTo>
                <a:cubicBezTo>
                  <a:pt x="123405" y="764456"/>
                  <a:pt x="0" y="641063"/>
                  <a:pt x="0" y="489611"/>
                </a:cubicBezTo>
                <a:cubicBezTo>
                  <a:pt x="0" y="438887"/>
                  <a:pt x="13312" y="391761"/>
                  <a:pt x="37417" y="350750"/>
                </a:cubicBezTo>
                <a:cubicBezTo>
                  <a:pt x="38137" y="349671"/>
                  <a:pt x="38497" y="348952"/>
                  <a:pt x="38857" y="347513"/>
                </a:cubicBezTo>
                <a:lnTo>
                  <a:pt x="178091" y="130587"/>
                </a:lnTo>
                <a:cubicBezTo>
                  <a:pt x="205795" y="87058"/>
                  <a:pt x="253286" y="61156"/>
                  <a:pt x="304734" y="61156"/>
                </a:cubicBezTo>
                <a:lnTo>
                  <a:pt x="492539" y="61156"/>
                </a:lnTo>
                <a:cubicBezTo>
                  <a:pt x="502253" y="25902"/>
                  <a:pt x="534634" y="0"/>
                  <a:pt x="572770" y="0"/>
                </a:cubicBezTo>
                <a:close/>
              </a:path>
            </a:pathLst>
          </a:custGeom>
          <a:solidFill>
            <a:schemeClr val="accent1"/>
          </a:solidFill>
          <a:ln>
            <a:noFill/>
          </a:ln>
          <a:effectLst/>
        </p:spPr>
        <p:txBody>
          <a:bodyPr wrap="square" anchor="ctr">
            <a:noAutofit/>
          </a:bodyPr>
          <a:lstStyle/>
          <a:p>
            <a:pPr defTabSz="554437">
              <a:defRPr/>
            </a:pPr>
            <a:endParaRPr lang="en-US" sz="900">
              <a:solidFill>
                <a:srgbClr val="494949"/>
              </a:solidFill>
              <a:latin typeface="Roboto Condensed Light" panose="02000000000000000000" pitchFamily="2" charset="0"/>
              <a:ea typeface="+mn-lt"/>
              <a:cs typeface="+mn-lt"/>
            </a:endParaRPr>
          </a:p>
        </p:txBody>
      </p:sp>
    </p:spTree>
    <p:extLst>
      <p:ext uri="{BB962C8B-B14F-4D97-AF65-F5344CB8AC3E}">
        <p14:creationId xmlns:p14="http://schemas.microsoft.com/office/powerpoint/2010/main" val="128819348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6815F898-6359-9B6A-BE18-B4E6F343107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826" y="267057"/>
            <a:ext cx="680934" cy="680934"/>
          </a:xfrm>
          <a:prstGeom prst="rect">
            <a:avLst/>
          </a:prstGeom>
        </p:spPr>
      </p:pic>
      <p:sp>
        <p:nvSpPr>
          <p:cNvPr id="2" name="Title 1"/>
          <p:cNvSpPr>
            <a:spLocks noGrp="1"/>
          </p:cNvSpPr>
          <p:nvPr>
            <p:ph type="title"/>
          </p:nvPr>
        </p:nvSpPr>
        <p:spPr>
          <a:xfrm>
            <a:off x="1279287" y="401625"/>
            <a:ext cx="10100113" cy="1129894"/>
          </a:xfrm>
        </p:spPr>
        <p:txBody>
          <a:bodyPr/>
          <a:lstStyle/>
          <a:p>
            <a:r>
              <a:rPr lang="en-US" sz="3200"/>
              <a:t>Interlude: Project roadmap vs. project plan</a:t>
            </a:r>
          </a:p>
        </p:txBody>
      </p:sp>
      <p:sp>
        <p:nvSpPr>
          <p:cNvPr id="4" name="TextBox 3"/>
          <p:cNvSpPr txBox="1">
            <a:spLocks/>
          </p:cNvSpPr>
          <p:nvPr/>
        </p:nvSpPr>
        <p:spPr>
          <a:xfrm>
            <a:off x="379183" y="1091771"/>
            <a:ext cx="4859776" cy="1956225"/>
          </a:xfrm>
          <a:prstGeom prst="roundRect">
            <a:avLst/>
          </a:prstGeom>
          <a:solidFill>
            <a:srgbClr val="FFFFFF"/>
          </a:solidFill>
          <a:ln w="12700">
            <a:solidFill>
              <a:schemeClr val="accent6"/>
            </a:solidFill>
          </a:ln>
        </p:spPr>
        <p:txBody>
          <a:bodyPr wrap="square" rtlCol="0">
            <a:noAutofit/>
          </a:bodyPr>
          <a:lstStyle/>
          <a:p>
            <a:pPr algn="ctr" defTabSz="554382">
              <a:spcAft>
                <a:spcPts val="600"/>
              </a:spcAft>
            </a:pPr>
            <a:r>
              <a:rPr lang="en-US" sz="1600" b="1" dirty="0">
                <a:solidFill>
                  <a:schemeClr val="tx1">
                    <a:lumMod val="50000"/>
                  </a:schemeClr>
                </a:solidFill>
                <a:latin typeface="+mj-lt"/>
                <a:ea typeface="+mn-lt"/>
                <a:cs typeface="+mn-lt"/>
              </a:rPr>
              <a:t>Project Roadmap</a:t>
            </a:r>
          </a:p>
          <a:p>
            <a:pPr marL="171450" indent="-171450" defTabSz="914400" fontAlgn="ctr">
              <a:buFont typeface="Arial" panose="020B0604020202020204" pitchFamily="34" charset="0"/>
              <a:buChar char="•"/>
            </a:pPr>
            <a:r>
              <a:rPr lang="en-US" sz="1200" b="1" dirty="0">
                <a:solidFill>
                  <a:schemeClr val="tx1">
                    <a:lumMod val="50000"/>
                  </a:schemeClr>
                </a:solidFill>
                <a:ea typeface="+mn-lt"/>
                <a:cs typeface="+mn-lt"/>
              </a:rPr>
              <a:t>High-Level View:</a:t>
            </a:r>
            <a:r>
              <a:rPr lang="en-US" sz="1200" dirty="0">
                <a:solidFill>
                  <a:schemeClr val="tx1">
                    <a:lumMod val="50000"/>
                  </a:schemeClr>
                </a:solidFill>
                <a:ea typeface="+mn-lt"/>
                <a:cs typeface="+mn-lt"/>
              </a:rPr>
              <a:t> Outlines </a:t>
            </a:r>
            <a:r>
              <a:rPr lang="en-US" sz="1200" b="1" dirty="0">
                <a:solidFill>
                  <a:schemeClr val="tx1">
                    <a:lumMod val="50000"/>
                  </a:schemeClr>
                </a:solidFill>
                <a:ea typeface="+mn-lt"/>
                <a:cs typeface="+mn-lt"/>
              </a:rPr>
              <a:t>major phases</a:t>
            </a:r>
            <a:r>
              <a:rPr lang="en-US" sz="1200" dirty="0">
                <a:solidFill>
                  <a:schemeClr val="tx1">
                    <a:lumMod val="50000"/>
                  </a:schemeClr>
                </a:solidFill>
                <a:ea typeface="+mn-lt"/>
                <a:cs typeface="+mn-lt"/>
              </a:rPr>
              <a:t>, </a:t>
            </a:r>
            <a:r>
              <a:rPr lang="en-US" sz="1200" b="1" dirty="0">
                <a:solidFill>
                  <a:schemeClr val="tx1">
                    <a:lumMod val="50000"/>
                  </a:schemeClr>
                </a:solidFill>
                <a:ea typeface="+mn-lt"/>
                <a:cs typeface="+mn-lt"/>
              </a:rPr>
              <a:t>milestones</a:t>
            </a:r>
            <a:r>
              <a:rPr lang="en-US" sz="1200" dirty="0">
                <a:solidFill>
                  <a:schemeClr val="tx1">
                    <a:lumMod val="50000"/>
                  </a:schemeClr>
                </a:solidFill>
                <a:ea typeface="+mn-lt"/>
                <a:cs typeface="+mn-lt"/>
              </a:rPr>
              <a:t>, </a:t>
            </a:r>
            <a:r>
              <a:rPr lang="en-US" sz="1200" b="1" dirty="0">
                <a:solidFill>
                  <a:schemeClr val="tx1">
                    <a:lumMod val="50000"/>
                  </a:schemeClr>
                </a:solidFill>
                <a:ea typeface="+mn-lt"/>
                <a:cs typeface="+mn-lt"/>
              </a:rPr>
              <a:t>dependencies</a:t>
            </a:r>
            <a:r>
              <a:rPr lang="en-US" sz="1200" dirty="0">
                <a:solidFill>
                  <a:schemeClr val="tx1">
                    <a:lumMod val="50000"/>
                  </a:schemeClr>
                </a:solidFill>
                <a:ea typeface="+mn-lt"/>
                <a:cs typeface="+mn-lt"/>
              </a:rPr>
              <a:t>, and </a:t>
            </a:r>
            <a:r>
              <a:rPr lang="en-US" sz="1200" b="1" dirty="0">
                <a:solidFill>
                  <a:schemeClr val="tx1">
                    <a:lumMod val="50000"/>
                  </a:schemeClr>
                </a:solidFill>
                <a:ea typeface="+mn-lt"/>
                <a:cs typeface="+mn-lt"/>
              </a:rPr>
              <a:t>time frames</a:t>
            </a:r>
            <a:r>
              <a:rPr lang="en-US" sz="1200" dirty="0">
                <a:solidFill>
                  <a:schemeClr val="tx1">
                    <a:lumMod val="50000"/>
                  </a:schemeClr>
                </a:solidFill>
                <a:ea typeface="+mn-lt"/>
                <a:cs typeface="+mn-lt"/>
              </a:rPr>
              <a:t> (weeks/months/quarters).</a:t>
            </a:r>
          </a:p>
          <a:p>
            <a:pPr marL="171450" indent="-171450" defTabSz="914400" fontAlgn="ctr">
              <a:buFont typeface="Arial" panose="020B0604020202020204" pitchFamily="34" charset="0"/>
              <a:buChar char="•"/>
            </a:pPr>
            <a:r>
              <a:rPr lang="en-US" sz="1200" b="1" dirty="0">
                <a:solidFill>
                  <a:schemeClr val="tx1">
                    <a:lumMod val="50000"/>
                  </a:schemeClr>
                </a:solidFill>
                <a:ea typeface="+mn-lt"/>
                <a:cs typeface="+mn-lt"/>
              </a:rPr>
              <a:t>Purpose:</a:t>
            </a:r>
            <a:r>
              <a:rPr lang="en-US" sz="1200" dirty="0">
                <a:solidFill>
                  <a:schemeClr val="tx1">
                    <a:lumMod val="50000"/>
                  </a:schemeClr>
                </a:solidFill>
                <a:ea typeface="+mn-lt"/>
                <a:cs typeface="+mn-lt"/>
              </a:rPr>
              <a:t> Align stakeholders on the </a:t>
            </a:r>
            <a:r>
              <a:rPr lang="en-US" sz="1200" b="1" dirty="0">
                <a:solidFill>
                  <a:schemeClr val="tx1">
                    <a:lumMod val="50000"/>
                  </a:schemeClr>
                </a:solidFill>
                <a:ea typeface="+mn-lt"/>
                <a:cs typeface="+mn-lt"/>
              </a:rPr>
              <a:t>overall journey</a:t>
            </a:r>
            <a:r>
              <a:rPr lang="en-US" sz="1200" dirty="0">
                <a:solidFill>
                  <a:schemeClr val="tx1">
                    <a:lumMod val="50000"/>
                  </a:schemeClr>
                </a:solidFill>
                <a:ea typeface="+mn-lt"/>
                <a:cs typeface="+mn-lt"/>
              </a:rPr>
              <a:t>, showing how each phase links to business objectives.</a:t>
            </a:r>
          </a:p>
          <a:p>
            <a:pPr marL="171450" indent="-171450" defTabSz="914400" fontAlgn="ctr">
              <a:buFont typeface="Arial" panose="020B0604020202020204" pitchFamily="34" charset="0"/>
              <a:buChar char="•"/>
            </a:pPr>
            <a:r>
              <a:rPr lang="en-US" sz="1200" b="1" dirty="0">
                <a:solidFill>
                  <a:schemeClr val="tx1">
                    <a:lumMod val="50000"/>
                  </a:schemeClr>
                </a:solidFill>
                <a:ea typeface="+mn-lt"/>
                <a:cs typeface="+mn-lt"/>
              </a:rPr>
              <a:t>Flexibility:</a:t>
            </a:r>
            <a:r>
              <a:rPr lang="en-US" sz="1200" dirty="0">
                <a:solidFill>
                  <a:schemeClr val="tx1">
                    <a:lumMod val="50000"/>
                  </a:schemeClr>
                </a:solidFill>
                <a:ea typeface="+mn-lt"/>
                <a:cs typeface="+mn-lt"/>
              </a:rPr>
              <a:t> Adjusts as new insights emerge (e.g. pilot results).</a:t>
            </a:r>
          </a:p>
          <a:p>
            <a:pPr marL="171450" indent="-171450" defTabSz="914400" fontAlgn="ctr">
              <a:buFont typeface="Arial" panose="020B0604020202020204" pitchFamily="34" charset="0"/>
              <a:buChar char="•"/>
            </a:pPr>
            <a:r>
              <a:rPr lang="en-US" sz="1200" b="1" dirty="0">
                <a:solidFill>
                  <a:schemeClr val="tx1">
                    <a:lumMod val="50000"/>
                  </a:schemeClr>
                </a:solidFill>
                <a:ea typeface="+mn-lt"/>
                <a:cs typeface="+mn-lt"/>
              </a:rPr>
              <a:t>Audience:</a:t>
            </a:r>
            <a:r>
              <a:rPr lang="en-US" sz="1200" dirty="0">
                <a:solidFill>
                  <a:schemeClr val="tx1">
                    <a:lumMod val="50000"/>
                  </a:schemeClr>
                </a:solidFill>
                <a:ea typeface="+mn-lt"/>
                <a:cs typeface="+mn-lt"/>
              </a:rPr>
              <a:t> Senior leaders, cross-functional stakeholders, any team member needing a </a:t>
            </a:r>
            <a:r>
              <a:rPr lang="en-US" sz="1200" b="1" dirty="0">
                <a:solidFill>
                  <a:schemeClr val="tx1">
                    <a:lumMod val="50000"/>
                  </a:schemeClr>
                </a:solidFill>
                <a:ea typeface="+mn-lt"/>
                <a:cs typeface="+mn-lt"/>
              </a:rPr>
              <a:t>big-picture</a:t>
            </a:r>
            <a:r>
              <a:rPr lang="en-US" sz="1200" dirty="0">
                <a:solidFill>
                  <a:schemeClr val="tx1">
                    <a:lumMod val="50000"/>
                  </a:schemeClr>
                </a:solidFill>
                <a:ea typeface="+mn-lt"/>
                <a:cs typeface="+mn-lt"/>
              </a:rPr>
              <a:t> timeline.</a:t>
            </a:r>
          </a:p>
        </p:txBody>
      </p:sp>
      <p:sp>
        <p:nvSpPr>
          <p:cNvPr id="11" name="Not Equal 10">
            <a:extLst>
              <a:ext uri="{FF2B5EF4-FFF2-40B4-BE49-F238E27FC236}">
                <a16:creationId xmlns:a16="http://schemas.microsoft.com/office/drawing/2014/main" id="{4CE9EC86-E874-9CA4-C5C9-C89AD1424CDC}"/>
              </a:ext>
            </a:extLst>
          </p:cNvPr>
          <p:cNvSpPr>
            <a:spLocks/>
          </p:cNvSpPr>
          <p:nvPr/>
        </p:nvSpPr>
        <p:spPr>
          <a:xfrm>
            <a:off x="5416461" y="1730957"/>
            <a:ext cx="962025" cy="524717"/>
          </a:xfrm>
          <a:prstGeom prst="mathNotEqual">
            <a:avLst/>
          </a:prstGeom>
          <a:effectLst>
            <a:reflection blurRad="6350" stA="50000" endA="300" endPos="55000" dir="5400000" sy="-100000" algn="bl" rotWithShape="0"/>
          </a:effectLst>
        </p:spPr>
        <p:style>
          <a:lnRef idx="1">
            <a:schemeClr val="accent5"/>
          </a:lnRef>
          <a:fillRef idx="2">
            <a:schemeClr val="accent5"/>
          </a:fillRef>
          <a:effectRef idx="1">
            <a:schemeClr val="accent5"/>
          </a:effectRef>
          <a:fontRef idx="minor">
            <a:schemeClr val="dk1"/>
          </a:fontRef>
        </p:style>
        <p:txBody>
          <a:bodyPr rtlCol="0" anchor="ctr"/>
          <a:lstStyle/>
          <a:p>
            <a:pPr algn="ctr" defTabSz="914400"/>
            <a:endParaRPr lang="en-US" sz="1800">
              <a:solidFill>
                <a:srgbClr val="494949"/>
              </a:solidFill>
              <a:latin typeface="Roboto Condensed Light" panose="02000000000000000000" pitchFamily="2" charset="0"/>
              <a:ea typeface="+mn-lt"/>
              <a:cs typeface="+mn-lt"/>
            </a:endParaRPr>
          </a:p>
        </p:txBody>
      </p:sp>
      <p:sp>
        <p:nvSpPr>
          <p:cNvPr id="10" name="TextBox 9"/>
          <p:cNvSpPr txBox="1">
            <a:spLocks/>
          </p:cNvSpPr>
          <p:nvPr/>
        </p:nvSpPr>
        <p:spPr>
          <a:xfrm>
            <a:off x="6488010" y="1035822"/>
            <a:ext cx="5326394" cy="2012177"/>
          </a:xfrm>
          <a:prstGeom prst="roundRect">
            <a:avLst/>
          </a:prstGeom>
          <a:solidFill>
            <a:srgbClr val="FFFFFF">
              <a:alpha val="0"/>
            </a:srgbClr>
          </a:solidFill>
          <a:ln w="9525">
            <a:solidFill>
              <a:schemeClr val="accent4"/>
            </a:solidFill>
          </a:ln>
        </p:spPr>
        <p:txBody>
          <a:bodyPr wrap="square" rtlCol="0">
            <a:noAutofit/>
          </a:bodyPr>
          <a:lstStyle/>
          <a:p>
            <a:pPr algn="ctr" defTabSz="554382">
              <a:spcAft>
                <a:spcPts val="600"/>
              </a:spcAft>
            </a:pPr>
            <a:r>
              <a:rPr lang="en-US" sz="1600" b="1">
                <a:solidFill>
                  <a:schemeClr val="tx1">
                    <a:lumMod val="50000"/>
                  </a:schemeClr>
                </a:solidFill>
                <a:latin typeface="+mj-lt"/>
                <a:ea typeface="+mn-lt"/>
                <a:cs typeface="+mn-lt"/>
              </a:rPr>
              <a:t>Project Plan</a:t>
            </a:r>
          </a:p>
          <a:p>
            <a:pPr marL="285750" indent="-285750" defTabSz="914400" fontAlgn="ctr">
              <a:buFont typeface="Arial" panose="020B0604020202020204" pitchFamily="34" charset="0"/>
              <a:buChar char="•"/>
            </a:pPr>
            <a:r>
              <a:rPr lang="en-US" sz="1200" b="1">
                <a:solidFill>
                  <a:schemeClr val="tx1">
                    <a:lumMod val="50000"/>
                  </a:schemeClr>
                </a:solidFill>
                <a:ea typeface="+mn-lt"/>
                <a:cs typeface="+mn-lt"/>
              </a:rPr>
              <a:t>Detailed Task Management:</a:t>
            </a:r>
            <a:r>
              <a:rPr lang="en-US" sz="1200">
                <a:solidFill>
                  <a:schemeClr val="tx1">
                    <a:lumMod val="50000"/>
                  </a:schemeClr>
                </a:solidFill>
                <a:ea typeface="+mn-lt"/>
                <a:cs typeface="+mn-lt"/>
              </a:rPr>
              <a:t> Specifies </a:t>
            </a:r>
            <a:r>
              <a:rPr lang="en-US" sz="1200" b="1">
                <a:solidFill>
                  <a:schemeClr val="tx1">
                    <a:lumMod val="50000"/>
                  </a:schemeClr>
                </a:solidFill>
                <a:ea typeface="+mn-lt"/>
                <a:cs typeface="+mn-lt"/>
              </a:rPr>
              <a:t>who</a:t>
            </a:r>
            <a:r>
              <a:rPr lang="en-US" sz="1200">
                <a:solidFill>
                  <a:schemeClr val="tx1">
                    <a:lumMod val="50000"/>
                  </a:schemeClr>
                </a:solidFill>
                <a:ea typeface="+mn-lt"/>
                <a:cs typeface="+mn-lt"/>
              </a:rPr>
              <a:t> does </a:t>
            </a:r>
            <a:r>
              <a:rPr lang="en-US" sz="1200" b="1">
                <a:solidFill>
                  <a:schemeClr val="tx1">
                    <a:lumMod val="50000"/>
                  </a:schemeClr>
                </a:solidFill>
                <a:ea typeface="+mn-lt"/>
                <a:cs typeface="+mn-lt"/>
              </a:rPr>
              <a:t>what</a:t>
            </a:r>
            <a:r>
              <a:rPr lang="en-US" sz="1200">
                <a:solidFill>
                  <a:schemeClr val="tx1">
                    <a:lumMod val="50000"/>
                  </a:schemeClr>
                </a:solidFill>
                <a:ea typeface="+mn-lt"/>
                <a:cs typeface="+mn-lt"/>
              </a:rPr>
              <a:t>, </a:t>
            </a:r>
            <a:r>
              <a:rPr lang="en-US" sz="1200" b="1">
                <a:solidFill>
                  <a:schemeClr val="tx1">
                    <a:lumMod val="50000"/>
                  </a:schemeClr>
                </a:solidFill>
                <a:ea typeface="+mn-lt"/>
                <a:cs typeface="+mn-lt"/>
              </a:rPr>
              <a:t>when</a:t>
            </a:r>
            <a:r>
              <a:rPr lang="en-US" sz="1200">
                <a:solidFill>
                  <a:schemeClr val="tx1">
                    <a:lumMod val="50000"/>
                  </a:schemeClr>
                </a:solidFill>
                <a:ea typeface="+mn-lt"/>
                <a:cs typeface="+mn-lt"/>
              </a:rPr>
              <a:t>, </a:t>
            </a:r>
            <a:r>
              <a:rPr lang="en-US" sz="1200" b="1">
                <a:solidFill>
                  <a:schemeClr val="tx1">
                    <a:lumMod val="50000"/>
                  </a:schemeClr>
                </a:solidFill>
                <a:ea typeface="+mn-lt"/>
                <a:cs typeface="+mn-lt"/>
              </a:rPr>
              <a:t>how</a:t>
            </a:r>
            <a:r>
              <a:rPr lang="en-US" sz="1200">
                <a:solidFill>
                  <a:schemeClr val="tx1">
                    <a:lumMod val="50000"/>
                  </a:schemeClr>
                </a:solidFill>
                <a:ea typeface="+mn-lt"/>
                <a:cs typeface="+mn-lt"/>
              </a:rPr>
              <a:t>, and </a:t>
            </a:r>
            <a:r>
              <a:rPr lang="en-US" sz="1200" b="1">
                <a:solidFill>
                  <a:schemeClr val="tx1">
                    <a:lumMod val="50000"/>
                  </a:schemeClr>
                </a:solidFill>
                <a:ea typeface="+mn-lt"/>
                <a:cs typeface="+mn-lt"/>
              </a:rPr>
              <a:t>with which resources</a:t>
            </a:r>
            <a:r>
              <a:rPr lang="en-US" sz="1200">
                <a:solidFill>
                  <a:schemeClr val="tx1">
                    <a:lumMod val="50000"/>
                  </a:schemeClr>
                </a:solidFill>
                <a:ea typeface="+mn-lt"/>
                <a:cs typeface="+mn-lt"/>
              </a:rPr>
              <a:t>, often including day-to-day or week-to-week breakdowns.</a:t>
            </a:r>
          </a:p>
          <a:p>
            <a:pPr marL="285750" indent="-285750" defTabSz="914400" fontAlgn="ctr">
              <a:buFont typeface="Arial" panose="020B0604020202020204" pitchFamily="34" charset="0"/>
              <a:buChar char="•"/>
            </a:pPr>
            <a:r>
              <a:rPr lang="en-US" sz="1200" b="1">
                <a:solidFill>
                  <a:schemeClr val="tx1">
                    <a:lumMod val="50000"/>
                  </a:schemeClr>
                </a:solidFill>
                <a:ea typeface="+mn-lt"/>
                <a:cs typeface="+mn-lt"/>
              </a:rPr>
              <a:t>Purpose:</a:t>
            </a:r>
            <a:r>
              <a:rPr lang="en-US" sz="1200">
                <a:solidFill>
                  <a:schemeClr val="tx1">
                    <a:lumMod val="50000"/>
                  </a:schemeClr>
                </a:solidFill>
                <a:ea typeface="+mn-lt"/>
                <a:cs typeface="+mn-lt"/>
              </a:rPr>
              <a:t> Provide </a:t>
            </a:r>
            <a:r>
              <a:rPr lang="en-US" sz="1200" b="1">
                <a:solidFill>
                  <a:schemeClr val="tx1">
                    <a:lumMod val="50000"/>
                  </a:schemeClr>
                </a:solidFill>
                <a:ea typeface="+mn-lt"/>
                <a:cs typeface="+mn-lt"/>
              </a:rPr>
              <a:t>granular</a:t>
            </a:r>
            <a:r>
              <a:rPr lang="en-US" sz="1200">
                <a:solidFill>
                  <a:schemeClr val="tx1">
                    <a:lumMod val="50000"/>
                  </a:schemeClr>
                </a:solidFill>
                <a:ea typeface="+mn-lt"/>
                <a:cs typeface="+mn-lt"/>
              </a:rPr>
              <a:t> tracking of tasks, dependencies, budgets, resource allocation, risk management, etc.</a:t>
            </a:r>
          </a:p>
          <a:p>
            <a:pPr marL="285750" indent="-285750" defTabSz="914400" fontAlgn="ctr">
              <a:buFont typeface="Arial" panose="020B0604020202020204" pitchFamily="34" charset="0"/>
              <a:buChar char="•"/>
            </a:pPr>
            <a:r>
              <a:rPr lang="en-US" sz="1200" b="1">
                <a:solidFill>
                  <a:schemeClr val="tx1">
                    <a:lumMod val="50000"/>
                  </a:schemeClr>
                </a:solidFill>
                <a:ea typeface="+mn-lt"/>
                <a:cs typeface="+mn-lt"/>
              </a:rPr>
              <a:t>Less Fluid:</a:t>
            </a:r>
            <a:r>
              <a:rPr lang="en-US" sz="1200">
                <a:solidFill>
                  <a:schemeClr val="tx1">
                    <a:lumMod val="50000"/>
                  </a:schemeClr>
                </a:solidFill>
                <a:ea typeface="+mn-lt"/>
                <a:cs typeface="+mn-lt"/>
              </a:rPr>
              <a:t> Meant to be followed closely but can be updated via formal change control if scope or resources shift.</a:t>
            </a:r>
          </a:p>
          <a:p>
            <a:pPr marL="285750" indent="-285750" defTabSz="914400" fontAlgn="ctr">
              <a:buFont typeface="Arial" panose="020B0604020202020204" pitchFamily="34" charset="0"/>
              <a:buChar char="•"/>
            </a:pPr>
            <a:r>
              <a:rPr lang="en-US" sz="1200" b="1">
                <a:solidFill>
                  <a:schemeClr val="tx1">
                    <a:lumMod val="50000"/>
                  </a:schemeClr>
                </a:solidFill>
                <a:ea typeface="+mn-lt"/>
                <a:cs typeface="+mn-lt"/>
              </a:rPr>
              <a:t>Audience:</a:t>
            </a:r>
            <a:r>
              <a:rPr lang="en-US" sz="1200">
                <a:solidFill>
                  <a:schemeClr val="tx1">
                    <a:lumMod val="50000"/>
                  </a:schemeClr>
                </a:solidFill>
                <a:ea typeface="+mn-lt"/>
                <a:cs typeface="+mn-lt"/>
              </a:rPr>
              <a:t> Project managers, team leads, operational staff – anyone responsible for </a:t>
            </a:r>
            <a:r>
              <a:rPr lang="en-US" sz="1200" b="1">
                <a:solidFill>
                  <a:schemeClr val="tx1">
                    <a:lumMod val="50000"/>
                  </a:schemeClr>
                </a:solidFill>
                <a:ea typeface="+mn-lt"/>
                <a:cs typeface="+mn-lt"/>
              </a:rPr>
              <a:t>executing</a:t>
            </a:r>
            <a:r>
              <a:rPr lang="en-US" sz="1200">
                <a:solidFill>
                  <a:schemeClr val="tx1">
                    <a:lumMod val="50000"/>
                  </a:schemeClr>
                </a:solidFill>
                <a:ea typeface="+mn-lt"/>
                <a:cs typeface="+mn-lt"/>
              </a:rPr>
              <a:t> tasks on schedule and budget.</a:t>
            </a:r>
          </a:p>
        </p:txBody>
      </p:sp>
      <p:cxnSp>
        <p:nvCxnSpPr>
          <p:cNvPr id="23" name="Straight Connector 22">
            <a:extLst>
              <a:ext uri="{FF2B5EF4-FFF2-40B4-BE49-F238E27FC236}">
                <a16:creationId xmlns:a16="http://schemas.microsoft.com/office/drawing/2014/main" id="{A74DC472-63F2-EFFB-C728-AB132B07F562}"/>
              </a:ext>
              <a:ext uri="{C183D7F6-B498-43B3-948B-1728B52AA6E4}">
                <adec:decorative xmlns:adec="http://schemas.microsoft.com/office/drawing/2017/decorative" val="1"/>
              </a:ext>
            </a:extLst>
          </p:cNvPr>
          <p:cNvCxnSpPr>
            <a:cxnSpLocks/>
          </p:cNvCxnSpPr>
          <p:nvPr/>
        </p:nvCxnSpPr>
        <p:spPr>
          <a:xfrm>
            <a:off x="488827" y="3352800"/>
            <a:ext cx="11218193" cy="0"/>
          </a:xfrm>
          <a:prstGeom prst="line">
            <a:avLst/>
          </a:prstGeom>
          <a:ln w="28575">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4078CE4-5F14-2F4A-F5D9-0751D01CB4E9}"/>
              </a:ext>
            </a:extLst>
          </p:cNvPr>
          <p:cNvSpPr txBox="1">
            <a:spLocks/>
          </p:cNvSpPr>
          <p:nvPr/>
        </p:nvSpPr>
        <p:spPr>
          <a:xfrm>
            <a:off x="379184" y="3771900"/>
            <a:ext cx="7646193" cy="2767696"/>
          </a:xfrm>
          <a:prstGeom prst="roundRect">
            <a:avLst/>
          </a:prstGeom>
          <a:solidFill>
            <a:srgbClr val="FFFFFF"/>
          </a:solidFill>
          <a:ln w="12700">
            <a:solidFill>
              <a:schemeClr val="accent3"/>
            </a:solidFill>
          </a:ln>
        </p:spPr>
        <p:txBody>
          <a:bodyPr wrap="square">
            <a:noAutofit/>
          </a:bodyPr>
          <a:lstStyle/>
          <a:p>
            <a:pPr algn="ctr" defTabSz="914400"/>
            <a:r>
              <a:rPr lang="en-US" sz="1600" b="1">
                <a:solidFill>
                  <a:schemeClr val="tx1">
                    <a:lumMod val="50000"/>
                  </a:schemeClr>
                </a:solidFill>
                <a:latin typeface="+mj-lt"/>
                <a:ea typeface="+mn-lt"/>
                <a:cs typeface="+mn-lt"/>
              </a:rPr>
              <a:t>When to Develop a Comprehensive Project Plan</a:t>
            </a:r>
          </a:p>
          <a:p>
            <a:pPr algn="ctr" defTabSz="914400"/>
            <a:endParaRPr lang="en-US" sz="200" b="1" u="sng">
              <a:solidFill>
                <a:schemeClr val="tx1">
                  <a:lumMod val="50000"/>
                </a:schemeClr>
              </a:solidFill>
              <a:ea typeface="+mn-lt"/>
              <a:cs typeface="+mn-lt"/>
            </a:endParaRPr>
          </a:p>
          <a:p>
            <a:pPr defTabSz="914400" fontAlgn="ctr"/>
            <a:r>
              <a:rPr lang="en-US" sz="1200" b="1">
                <a:solidFill>
                  <a:schemeClr val="tx1">
                    <a:lumMod val="50000"/>
                  </a:schemeClr>
                </a:solidFill>
                <a:ea typeface="+mn-lt"/>
                <a:cs typeface="+mn-lt"/>
              </a:rPr>
              <a:t>After Feasibility &amp; Budget Are Confirmed</a:t>
            </a:r>
          </a:p>
          <a:p>
            <a:pPr marL="447675" indent="-285750" defTabSz="914400" fontAlgn="ctr">
              <a:buFont typeface="Arial" panose="020B0604020202020204" pitchFamily="34" charset="0"/>
              <a:buChar char="•"/>
            </a:pPr>
            <a:r>
              <a:rPr lang="en-US" sz="1200">
                <a:solidFill>
                  <a:schemeClr val="tx1">
                    <a:lumMod val="50000"/>
                  </a:schemeClr>
                </a:solidFill>
                <a:ea typeface="+mn-lt"/>
                <a:cs typeface="+mn-lt"/>
              </a:rPr>
              <a:t>Once you know data readiness, approximate costs, and have stakeholder buy-in, you can plan tasks in detail without risking major rework.</a:t>
            </a:r>
          </a:p>
          <a:p>
            <a:pPr marL="447675" indent="-285750" defTabSz="914400" fontAlgn="ctr">
              <a:buFont typeface="Arial" panose="020B0604020202020204" pitchFamily="34" charset="0"/>
              <a:buChar char="•"/>
            </a:pPr>
            <a:r>
              <a:rPr lang="en-US" sz="1200">
                <a:solidFill>
                  <a:schemeClr val="tx1">
                    <a:lumMod val="50000"/>
                  </a:schemeClr>
                </a:solidFill>
                <a:ea typeface="+mn-lt"/>
                <a:cs typeface="+mn-lt"/>
              </a:rPr>
              <a:t>A comprehensive plan is premature during earliest feasibility stages – key uncertainties (like data availability or business priority) still exist.</a:t>
            </a:r>
          </a:p>
          <a:p>
            <a:pPr defTabSz="914400" fontAlgn="ctr"/>
            <a:r>
              <a:rPr lang="en-US" sz="1200" b="1">
                <a:solidFill>
                  <a:schemeClr val="tx1">
                    <a:lumMod val="50000"/>
                  </a:schemeClr>
                </a:solidFill>
                <a:ea typeface="+mn-lt"/>
                <a:cs typeface="+mn-lt"/>
              </a:rPr>
              <a:t>Moving From Prototype to MVP:</a:t>
            </a:r>
          </a:p>
          <a:p>
            <a:pPr marL="447675" indent="-285750" defTabSz="914400" fontAlgn="ctr">
              <a:buFont typeface="Arial" panose="020B0604020202020204" pitchFamily="34" charset="0"/>
              <a:buChar char="•"/>
            </a:pPr>
            <a:r>
              <a:rPr lang="en-US" sz="1200">
                <a:solidFill>
                  <a:schemeClr val="tx1">
                    <a:lumMod val="50000"/>
                  </a:schemeClr>
                </a:solidFill>
                <a:ea typeface="+mn-lt"/>
                <a:cs typeface="+mn-lt"/>
              </a:rPr>
              <a:t>As you transition from a proof of concept to a real minimum viable product, the scope and technical approach solidify enough to detail resource needs and timelines.</a:t>
            </a:r>
          </a:p>
          <a:p>
            <a:pPr defTabSz="914400" fontAlgn="ctr"/>
            <a:r>
              <a:rPr lang="en-US" sz="1200" b="1">
                <a:solidFill>
                  <a:schemeClr val="tx1">
                    <a:lumMod val="50000"/>
                  </a:schemeClr>
                </a:solidFill>
                <a:ea typeface="+mn-lt"/>
                <a:cs typeface="+mn-lt"/>
              </a:rPr>
              <a:t>Post-Pilot:</a:t>
            </a:r>
          </a:p>
          <a:p>
            <a:pPr marL="447675" indent="-285750" defTabSz="914400" fontAlgn="ctr">
              <a:buFont typeface="Arial" panose="020B0604020202020204" pitchFamily="34" charset="0"/>
              <a:buChar char="•"/>
            </a:pPr>
            <a:r>
              <a:rPr lang="en-US" sz="1200">
                <a:solidFill>
                  <a:schemeClr val="tx1">
                    <a:lumMod val="50000"/>
                  </a:schemeClr>
                </a:solidFill>
                <a:ea typeface="+mn-lt"/>
                <a:cs typeface="+mn-lt"/>
              </a:rPr>
              <a:t>Often, teams wait until the pilot proves key assumptions (e.g. AI accuracy, user acceptance). At this point, the risks and requirements are clearer, enabling a structured task-level project plan.</a:t>
            </a:r>
          </a:p>
        </p:txBody>
      </p:sp>
      <p:sp>
        <p:nvSpPr>
          <p:cNvPr id="20" name="Rectangle 19">
            <a:extLst>
              <a:ext uri="{FF2B5EF4-FFF2-40B4-BE49-F238E27FC236}">
                <a16:creationId xmlns:a16="http://schemas.microsoft.com/office/drawing/2014/main" id="{E9B2EC90-C29E-9DCC-1687-4B4099354CE7}"/>
              </a:ext>
            </a:extLst>
          </p:cNvPr>
          <p:cNvSpPr>
            <a:spLocks/>
          </p:cNvSpPr>
          <p:nvPr/>
        </p:nvSpPr>
        <p:spPr>
          <a:xfrm>
            <a:off x="8373269" y="3771903"/>
            <a:ext cx="3479729" cy="2447922"/>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r>
              <a:rPr lang="en-US" sz="1400" b="1">
                <a:solidFill>
                  <a:srgbClr val="FFFFFF"/>
                </a:solidFill>
                <a:ea typeface="+mn-lt"/>
                <a:cs typeface="+mn-lt"/>
              </a:rPr>
              <a:t>Inf-Tech Insight</a:t>
            </a:r>
            <a:endParaRPr lang="en-US" sz="1400">
              <a:solidFill>
                <a:srgbClr val="FFFFFF"/>
              </a:solidFill>
              <a:ea typeface="+mn-lt"/>
              <a:cs typeface="+mn-lt"/>
            </a:endParaRPr>
          </a:p>
          <a:p>
            <a:pPr defTabSz="554437">
              <a:spcBef>
                <a:spcPts val="800"/>
              </a:spcBef>
            </a:pPr>
            <a:r>
              <a:rPr lang="en-US" sz="1400">
                <a:solidFill>
                  <a:srgbClr val="FFFFFF"/>
                </a:solidFill>
                <a:ea typeface="+mn-lt"/>
                <a:cs typeface="+mn-lt"/>
              </a:rPr>
              <a:t>Start with a </a:t>
            </a:r>
            <a:r>
              <a:rPr lang="en-US" sz="1400" b="1">
                <a:solidFill>
                  <a:srgbClr val="FFFFFF"/>
                </a:solidFill>
                <a:ea typeface="+mn-lt"/>
                <a:cs typeface="+mn-lt"/>
              </a:rPr>
              <a:t>roadmap</a:t>
            </a:r>
            <a:r>
              <a:rPr lang="en-US" sz="1400">
                <a:solidFill>
                  <a:srgbClr val="FFFFFF"/>
                </a:solidFill>
                <a:ea typeface="+mn-lt"/>
                <a:cs typeface="+mn-lt"/>
              </a:rPr>
              <a:t> for broad alignment. Once you’re confident in </a:t>
            </a:r>
            <a:r>
              <a:rPr lang="en-US" sz="1400" b="1">
                <a:solidFill>
                  <a:srgbClr val="FFFFFF"/>
                </a:solidFill>
                <a:ea typeface="+mn-lt"/>
                <a:cs typeface="+mn-lt"/>
              </a:rPr>
              <a:t>feasibility</a:t>
            </a:r>
            <a:r>
              <a:rPr lang="en-US" sz="1400">
                <a:solidFill>
                  <a:srgbClr val="FFFFFF"/>
                </a:solidFill>
                <a:ea typeface="+mn-lt"/>
                <a:cs typeface="+mn-lt"/>
              </a:rPr>
              <a:t> and </a:t>
            </a:r>
            <a:r>
              <a:rPr lang="en-US" sz="1400" b="1">
                <a:solidFill>
                  <a:srgbClr val="FFFFFF"/>
                </a:solidFill>
                <a:ea typeface="+mn-lt"/>
                <a:cs typeface="+mn-lt"/>
              </a:rPr>
              <a:t>goals</a:t>
            </a:r>
            <a:r>
              <a:rPr lang="en-US" sz="1400">
                <a:solidFill>
                  <a:srgbClr val="FFFFFF"/>
                </a:solidFill>
                <a:ea typeface="+mn-lt"/>
                <a:cs typeface="+mn-lt"/>
              </a:rPr>
              <a:t>, </a:t>
            </a:r>
            <a:r>
              <a:rPr lang="en-US" sz="1400" b="1">
                <a:solidFill>
                  <a:srgbClr val="FFFFFF"/>
                </a:solidFill>
                <a:ea typeface="+mn-lt"/>
                <a:cs typeface="+mn-lt"/>
              </a:rPr>
              <a:t>convert</a:t>
            </a:r>
            <a:r>
              <a:rPr lang="en-US" sz="1400">
                <a:solidFill>
                  <a:srgbClr val="FFFFFF"/>
                </a:solidFill>
                <a:ea typeface="+mn-lt"/>
                <a:cs typeface="+mn-lt"/>
              </a:rPr>
              <a:t> that roadmap into a </a:t>
            </a:r>
            <a:r>
              <a:rPr lang="en-US" sz="1400" b="1">
                <a:solidFill>
                  <a:srgbClr val="FFFFFF"/>
                </a:solidFill>
                <a:ea typeface="+mn-lt"/>
                <a:cs typeface="+mn-lt"/>
              </a:rPr>
              <a:t>detailed project plan</a:t>
            </a:r>
            <a:r>
              <a:rPr lang="en-US" sz="1400">
                <a:solidFill>
                  <a:srgbClr val="FFFFFF"/>
                </a:solidFill>
                <a:ea typeface="+mn-lt"/>
                <a:cs typeface="+mn-lt"/>
              </a:rPr>
              <a:t> with explicit tasks, owners, and schedules. This ensures you don’t waste effort planning in detail before you fully understand the </a:t>
            </a:r>
            <a:r>
              <a:rPr lang="en-US" sz="1400" b="1">
                <a:solidFill>
                  <a:srgbClr val="FFFFFF"/>
                </a:solidFill>
                <a:ea typeface="+mn-lt"/>
                <a:cs typeface="+mn-lt"/>
              </a:rPr>
              <a:t>solution</a:t>
            </a:r>
            <a:r>
              <a:rPr lang="en-US" sz="1400">
                <a:solidFill>
                  <a:srgbClr val="FFFFFF"/>
                </a:solidFill>
                <a:ea typeface="+mn-lt"/>
                <a:cs typeface="+mn-lt"/>
              </a:rPr>
              <a:t> and </a:t>
            </a:r>
            <a:r>
              <a:rPr lang="en-US" sz="1400" b="1">
                <a:solidFill>
                  <a:srgbClr val="FFFFFF"/>
                </a:solidFill>
                <a:ea typeface="+mn-lt"/>
                <a:cs typeface="+mn-lt"/>
              </a:rPr>
              <a:t>requirements</a:t>
            </a:r>
            <a:r>
              <a:rPr lang="en-US" sz="1400">
                <a:solidFill>
                  <a:srgbClr val="FFFFFF"/>
                </a:solidFill>
                <a:ea typeface="+mn-lt"/>
                <a:cs typeface="+mn-lt"/>
              </a:rPr>
              <a:t>.</a:t>
            </a:r>
          </a:p>
        </p:txBody>
      </p:sp>
      <p:sp>
        <p:nvSpPr>
          <p:cNvPr id="21" name="Rectangle 20">
            <a:extLst>
              <a:ext uri="{FF2B5EF4-FFF2-40B4-BE49-F238E27FC236}">
                <a16:creationId xmlns:a16="http://schemas.microsoft.com/office/drawing/2014/main" id="{71634F4D-4A08-B71A-0427-73C6F394B3D9}"/>
              </a:ext>
              <a:ext uri="{C183D7F6-B498-43B3-948B-1728B52AA6E4}">
                <adec:decorative xmlns:adec="http://schemas.microsoft.com/office/drawing/2017/decorative" val="1"/>
              </a:ext>
            </a:extLst>
          </p:cNvPr>
          <p:cNvSpPr>
            <a:spLocks/>
          </p:cNvSpPr>
          <p:nvPr/>
        </p:nvSpPr>
        <p:spPr>
          <a:xfrm>
            <a:off x="8373269" y="3771900"/>
            <a:ext cx="3479729" cy="2447925"/>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400">
              <a:solidFill>
                <a:srgbClr val="2576B7"/>
              </a:solidFill>
              <a:ea typeface="+mn-lt"/>
              <a:cs typeface="+mn-lt"/>
            </a:endParaRPr>
          </a:p>
        </p:txBody>
      </p:sp>
    </p:spTree>
    <p:extLst>
      <p:ext uri="{BB962C8B-B14F-4D97-AF65-F5344CB8AC3E}">
        <p14:creationId xmlns:p14="http://schemas.microsoft.com/office/powerpoint/2010/main" val="382940803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C1550-CADD-7A3A-010C-732BAE847DFA}"/>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68E2C97E-31EE-B15A-D3B6-398A49D2EE03}"/>
              </a:ext>
            </a:extLst>
          </p:cNvPr>
          <p:cNvSpPr>
            <a:spLocks noGrp="1"/>
          </p:cNvSpPr>
          <p:nvPr>
            <p:ph type="title"/>
          </p:nvPr>
        </p:nvSpPr>
        <p:spPr>
          <a:xfrm>
            <a:off x="259604" y="349944"/>
            <a:ext cx="10774188" cy="503971"/>
          </a:xfrm>
        </p:spPr>
        <p:txBody>
          <a:bodyPr/>
          <a:lstStyle/>
          <a:p>
            <a:pPr defTabSz="914309"/>
            <a:r>
              <a:rPr lang="en-US" sz="3000">
                <a:solidFill>
                  <a:schemeClr val="accent1"/>
                </a:solidFill>
              </a:rPr>
              <a:t>Instructional template: Solution roadmap</a:t>
            </a:r>
          </a:p>
        </p:txBody>
      </p:sp>
      <p:sp>
        <p:nvSpPr>
          <p:cNvPr id="2" name="TextBox 1">
            <a:extLst>
              <a:ext uri="{FF2B5EF4-FFF2-40B4-BE49-F238E27FC236}">
                <a16:creationId xmlns:a16="http://schemas.microsoft.com/office/drawing/2014/main" id="{05F6A9D2-9DFF-473C-63BB-7176FA15A638}"/>
              </a:ext>
            </a:extLst>
          </p:cNvPr>
          <p:cNvSpPr txBox="1">
            <a:spLocks/>
          </p:cNvSpPr>
          <p:nvPr/>
        </p:nvSpPr>
        <p:spPr>
          <a:xfrm>
            <a:off x="259604" y="853915"/>
            <a:ext cx="11674380" cy="584775"/>
          </a:xfrm>
          <a:prstGeom prst="rect">
            <a:avLst/>
          </a:prstGeom>
          <a:noFill/>
        </p:spPr>
        <p:txBody>
          <a:bodyPr wrap="square">
            <a:spAutoFit/>
          </a:bodyPr>
          <a:lstStyle/>
          <a:p>
            <a:pPr defTabSz="914400">
              <a:defRPr/>
            </a:pPr>
            <a:r>
              <a:rPr lang="en-US" sz="1600">
                <a:solidFill>
                  <a:srgbClr val="494949"/>
                </a:solidFill>
                <a:latin typeface="Exo" pitchFamily="2" charset="0"/>
                <a:ea typeface="+mn-lt"/>
                <a:cs typeface="+mn-lt"/>
              </a:rPr>
              <a:t>Use the table below to structure your training plan, detailing who should be trained, what they need to learn, when sessions occur, and how you’ll measure success.</a:t>
            </a:r>
          </a:p>
        </p:txBody>
      </p:sp>
      <p:graphicFrame>
        <p:nvGraphicFramePr>
          <p:cNvPr id="5" name="Table 4">
            <a:extLst>
              <a:ext uri="{FF2B5EF4-FFF2-40B4-BE49-F238E27FC236}">
                <a16:creationId xmlns:a16="http://schemas.microsoft.com/office/drawing/2014/main" id="{A20582E0-29B7-BF39-6E7E-89F5AE5EADC8}"/>
              </a:ext>
            </a:extLst>
          </p:cNvPr>
          <p:cNvGraphicFramePr>
            <a:graphicFrameLocks/>
          </p:cNvGraphicFramePr>
          <p:nvPr>
            <p:extLst>
              <p:ext uri="{D42A27DB-BD31-4B8C-83A1-F6EECF244321}">
                <p14:modId xmlns:p14="http://schemas.microsoft.com/office/powerpoint/2010/main" val="2458017902"/>
              </p:ext>
            </p:extLst>
          </p:nvPr>
        </p:nvGraphicFramePr>
        <p:xfrm>
          <a:off x="259604" y="1630932"/>
          <a:ext cx="11507306" cy="4770120"/>
        </p:xfrm>
        <a:graphic>
          <a:graphicData uri="http://schemas.openxmlformats.org/drawingml/2006/table">
            <a:tbl>
              <a:tblPr firstRow="1">
                <a:tableStyleId>{5C22544A-7EE6-4342-B048-85BDC9FD1C3A}</a:tableStyleId>
              </a:tblPr>
              <a:tblGrid>
                <a:gridCol w="476404">
                  <a:extLst>
                    <a:ext uri="{9D8B030D-6E8A-4147-A177-3AD203B41FA5}">
                      <a16:colId xmlns:a16="http://schemas.microsoft.com/office/drawing/2014/main" val="1581958053"/>
                    </a:ext>
                  </a:extLst>
                </a:gridCol>
                <a:gridCol w="1228340">
                  <a:extLst>
                    <a:ext uri="{9D8B030D-6E8A-4147-A177-3AD203B41FA5}">
                      <a16:colId xmlns:a16="http://schemas.microsoft.com/office/drawing/2014/main" val="3221127086"/>
                    </a:ext>
                  </a:extLst>
                </a:gridCol>
                <a:gridCol w="3476676">
                  <a:extLst>
                    <a:ext uri="{9D8B030D-6E8A-4147-A177-3AD203B41FA5}">
                      <a16:colId xmlns:a16="http://schemas.microsoft.com/office/drawing/2014/main" val="1610025414"/>
                    </a:ext>
                  </a:extLst>
                </a:gridCol>
                <a:gridCol w="1722173">
                  <a:extLst>
                    <a:ext uri="{9D8B030D-6E8A-4147-A177-3AD203B41FA5}">
                      <a16:colId xmlns:a16="http://schemas.microsoft.com/office/drawing/2014/main" val="573858552"/>
                    </a:ext>
                  </a:extLst>
                </a:gridCol>
                <a:gridCol w="1534571">
                  <a:extLst>
                    <a:ext uri="{9D8B030D-6E8A-4147-A177-3AD203B41FA5}">
                      <a16:colId xmlns:a16="http://schemas.microsoft.com/office/drawing/2014/main" val="531003624"/>
                    </a:ext>
                  </a:extLst>
                </a:gridCol>
                <a:gridCol w="1861940">
                  <a:extLst>
                    <a:ext uri="{9D8B030D-6E8A-4147-A177-3AD203B41FA5}">
                      <a16:colId xmlns:a16="http://schemas.microsoft.com/office/drawing/2014/main" val="2504307162"/>
                    </a:ext>
                  </a:extLst>
                </a:gridCol>
                <a:gridCol w="1207202">
                  <a:extLst>
                    <a:ext uri="{9D8B030D-6E8A-4147-A177-3AD203B41FA5}">
                      <a16:colId xmlns:a16="http://schemas.microsoft.com/office/drawing/2014/main" val="2374457635"/>
                    </a:ext>
                  </a:extLst>
                </a:gridCol>
              </a:tblGrid>
              <a:tr h="275694">
                <a:tc>
                  <a:txBody>
                    <a:bodyPr/>
                    <a:lstStyle/>
                    <a:p>
                      <a:pPr algn="ctr" fontAlgn="ctr">
                        <a:buFontTx/>
                      </a:pPr>
                      <a:r>
                        <a:rPr lang="en-US" sz="1000" u="none" strike="noStrike">
                          <a:effectLst/>
                          <a:latin typeface="Montserrat SemiBold" panose="00000700000000000000" pitchFamily="2" charset="0"/>
                          <a:ea typeface="+mn-lt"/>
                          <a:cs typeface="+mn-lt"/>
                        </a:rPr>
                        <a:t>Step</a:t>
                      </a:r>
                      <a:endParaRPr lang="en-US" sz="1000" b="1" i="0" u="none" strike="noStrike">
                        <a:solidFill>
                          <a:srgbClr val="000000"/>
                        </a:solidFill>
                        <a:effectLst/>
                        <a:latin typeface="Montserrat SemiBold" panose="00000700000000000000" pitchFamily="2" charset="0"/>
                        <a:ea typeface="+mn-lt"/>
                        <a:cs typeface="+mn-lt"/>
                      </a:endParaRPr>
                    </a:p>
                  </a:txBody>
                  <a:tcPr marL="6846" marR="6846" marT="6846" marB="0" anchor="ctr"/>
                </a:tc>
                <a:tc>
                  <a:txBody>
                    <a:bodyPr/>
                    <a:lstStyle/>
                    <a:p>
                      <a:pPr marL="0" marR="0" algn="ctr" fontAlgn="t">
                        <a:buFontTx/>
                      </a:pPr>
                      <a:r>
                        <a:rPr lang="en-US" sz="1000" b="1">
                          <a:effectLst/>
                          <a:latin typeface="Montserrat SemiBold" panose="00000700000000000000" pitchFamily="2" charset="0"/>
                          <a:ea typeface="+mn-lt"/>
                          <a:cs typeface="+mn-lt"/>
                        </a:rPr>
                        <a:t>Phase</a:t>
                      </a:r>
                      <a:endParaRPr lang="en-US" sz="1000">
                        <a:effectLst/>
                        <a:latin typeface="Montserrat SemiBold" panose="00000700000000000000" pitchFamily="2" charset="0"/>
                        <a:ea typeface="+mn-lt"/>
                        <a:cs typeface="+mn-lt"/>
                      </a:endParaRPr>
                    </a:p>
                  </a:txBody>
                  <a:tcPr marL="50800" marR="50800" marT="50800" marB="50800" anchor="ctr"/>
                </a:tc>
                <a:tc>
                  <a:txBody>
                    <a:bodyPr/>
                    <a:lstStyle/>
                    <a:p>
                      <a:pPr marL="0" marR="0" algn="ctr" fontAlgn="t">
                        <a:buFontTx/>
                      </a:pPr>
                      <a:r>
                        <a:rPr lang="en-US" sz="1000" b="1">
                          <a:effectLst/>
                          <a:latin typeface="Montserrat SemiBold" panose="00000700000000000000" pitchFamily="2" charset="0"/>
                          <a:ea typeface="+mn-lt"/>
                          <a:cs typeface="+mn-lt"/>
                        </a:rPr>
                        <a:t>Key Actions</a:t>
                      </a:r>
                      <a:endParaRPr lang="en-US" sz="1000">
                        <a:effectLst/>
                        <a:latin typeface="Montserrat SemiBold" panose="00000700000000000000" pitchFamily="2" charset="0"/>
                        <a:ea typeface="+mn-lt"/>
                        <a:cs typeface="+mn-lt"/>
                      </a:endParaRPr>
                    </a:p>
                  </a:txBody>
                  <a:tcPr marL="50800" marR="50800" marT="50800" marB="50800" anchor="ctr"/>
                </a:tc>
                <a:tc>
                  <a:txBody>
                    <a:bodyPr/>
                    <a:lstStyle/>
                    <a:p>
                      <a:pPr marL="0" marR="0" algn="ctr" fontAlgn="t">
                        <a:buFontTx/>
                      </a:pPr>
                      <a:r>
                        <a:rPr lang="en-US" sz="1000" b="1">
                          <a:effectLst/>
                          <a:latin typeface="Montserrat SemiBold" panose="00000700000000000000" pitchFamily="2" charset="0"/>
                          <a:ea typeface="+mn-lt"/>
                          <a:cs typeface="+mn-lt"/>
                        </a:rPr>
                        <a:t>Milestones</a:t>
                      </a:r>
                      <a:endParaRPr lang="en-US" sz="1000">
                        <a:effectLst/>
                        <a:latin typeface="Montserrat SemiBold" panose="00000700000000000000" pitchFamily="2" charset="0"/>
                        <a:ea typeface="+mn-lt"/>
                        <a:cs typeface="+mn-lt"/>
                      </a:endParaRPr>
                    </a:p>
                  </a:txBody>
                  <a:tcPr marL="50800" marR="50800" marT="50800" marB="50800" anchor="ctr"/>
                </a:tc>
                <a:tc>
                  <a:txBody>
                    <a:bodyPr/>
                    <a:lstStyle/>
                    <a:p>
                      <a:pPr marL="0" marR="0" algn="ctr" fontAlgn="t">
                        <a:buFontTx/>
                      </a:pPr>
                      <a:r>
                        <a:rPr lang="en-US" sz="1000" b="1">
                          <a:effectLst/>
                          <a:latin typeface="Montserrat SemiBold" panose="00000700000000000000" pitchFamily="2" charset="0"/>
                          <a:ea typeface="+mn-lt"/>
                          <a:cs typeface="+mn-lt"/>
                        </a:rPr>
                        <a:t>Dependencies</a:t>
                      </a:r>
                      <a:endParaRPr lang="en-US" sz="1000">
                        <a:effectLst/>
                        <a:latin typeface="Montserrat SemiBold" panose="00000700000000000000" pitchFamily="2" charset="0"/>
                        <a:ea typeface="+mn-lt"/>
                        <a:cs typeface="+mn-lt"/>
                      </a:endParaRPr>
                    </a:p>
                  </a:txBody>
                  <a:tcPr marL="50800" marR="50800" marT="50800" marB="50800" anchor="ctr"/>
                </a:tc>
                <a:tc>
                  <a:txBody>
                    <a:bodyPr/>
                    <a:lstStyle/>
                    <a:p>
                      <a:pPr marL="0" marR="0" algn="ctr" fontAlgn="t">
                        <a:buFontTx/>
                      </a:pPr>
                      <a:r>
                        <a:rPr lang="en-US" sz="1000" b="1">
                          <a:effectLst/>
                          <a:latin typeface="Montserrat SemiBold" panose="00000700000000000000" pitchFamily="2" charset="0"/>
                          <a:ea typeface="+mn-lt"/>
                          <a:cs typeface="+mn-lt"/>
                        </a:rPr>
                        <a:t>Outcomes</a:t>
                      </a:r>
                      <a:endParaRPr lang="en-US" sz="1000">
                        <a:effectLst/>
                        <a:latin typeface="Montserrat SemiBold" panose="00000700000000000000" pitchFamily="2" charset="0"/>
                        <a:ea typeface="+mn-lt"/>
                        <a:cs typeface="+mn-lt"/>
                      </a:endParaRPr>
                    </a:p>
                  </a:txBody>
                  <a:tcPr marL="50800" marR="50800" marT="50800" marB="50800" anchor="ctr"/>
                </a:tc>
                <a:tc>
                  <a:txBody>
                    <a:bodyPr/>
                    <a:lstStyle/>
                    <a:p>
                      <a:pPr marL="0" marR="0" algn="ctr" fontAlgn="t">
                        <a:buFontTx/>
                      </a:pPr>
                      <a:r>
                        <a:rPr lang="en-US" sz="1000" b="1">
                          <a:effectLst/>
                          <a:latin typeface="Montserrat SemiBold" panose="00000700000000000000" pitchFamily="2" charset="0"/>
                          <a:ea typeface="+mn-lt"/>
                          <a:cs typeface="+mn-lt"/>
                        </a:rPr>
                        <a:t>Estimated Duration</a:t>
                      </a:r>
                      <a:endParaRPr lang="en-US" sz="1000">
                        <a:effectLst/>
                        <a:latin typeface="Montserrat SemiBold" panose="00000700000000000000" pitchFamily="2" charset="0"/>
                        <a:ea typeface="+mn-lt"/>
                        <a:cs typeface="+mn-lt"/>
                      </a:endParaRPr>
                    </a:p>
                  </a:txBody>
                  <a:tcPr marL="50800" marR="50800" marT="50800" marB="50800" anchor="ctr"/>
                </a:tc>
                <a:extLst>
                  <a:ext uri="{0D108BD9-81ED-4DB2-BD59-A6C34878D82A}">
                    <a16:rowId xmlns:a16="http://schemas.microsoft.com/office/drawing/2014/main" val="3853553644"/>
                  </a:ext>
                </a:extLst>
              </a:tr>
              <a:tr h="661394">
                <a:tc>
                  <a:txBody>
                    <a:bodyPr/>
                    <a:lstStyle/>
                    <a:p>
                      <a:pPr marL="0" marR="0" algn="ctr" fontAlgn="t">
                        <a:buFontTx/>
                      </a:pPr>
                      <a:r>
                        <a:rPr lang="en-US" sz="1100" b="1">
                          <a:solidFill>
                            <a:schemeClr val="bg1"/>
                          </a:solidFill>
                          <a:effectLst/>
                          <a:latin typeface="+mn-lt"/>
                          <a:ea typeface="+mn-lt"/>
                          <a:cs typeface="+mn-lt"/>
                        </a:rPr>
                        <a:t>1</a:t>
                      </a:r>
                      <a:endParaRPr lang="en-US" sz="11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Feasibility &amp; Data Readiness</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a:effectLst/>
                          <a:latin typeface="+mn-lt"/>
                          <a:ea typeface="+mn-lt"/>
                          <a:cs typeface="+mn-lt"/>
                        </a:rPr>
                        <a:t>Validate </a:t>
                      </a:r>
                      <a:r>
                        <a:rPr lang="en-US" sz="1100" b="1">
                          <a:effectLst/>
                          <a:latin typeface="+mn-lt"/>
                          <a:ea typeface="+mn-lt"/>
                          <a:cs typeface="+mn-lt"/>
                        </a:rPr>
                        <a:t>data availability</a:t>
                      </a:r>
                      <a:r>
                        <a:rPr lang="en-US" sz="1100">
                          <a:effectLst/>
                          <a:latin typeface="+mn-lt"/>
                          <a:ea typeface="+mn-lt"/>
                          <a:cs typeface="+mn-lt"/>
                        </a:rPr>
                        <a:t> and quality (check for compliance)</a:t>
                      </a:r>
                    </a:p>
                    <a:p>
                      <a:pPr marL="171450" marR="0" indent="-171450" fontAlgn="t">
                        <a:buFont typeface="Arial" panose="020B0604020202020204" pitchFamily="34" charset="0"/>
                        <a:buChar char="•"/>
                      </a:pPr>
                      <a:r>
                        <a:rPr lang="en-US" sz="1100" b="1">
                          <a:effectLst/>
                          <a:latin typeface="+mn-lt"/>
                          <a:ea typeface="+mn-lt"/>
                          <a:cs typeface="+mn-lt"/>
                        </a:rPr>
                        <a:t>Assess technical feasibility</a:t>
                      </a:r>
                      <a:r>
                        <a:rPr lang="en-US" sz="1100">
                          <a:effectLst/>
                          <a:latin typeface="+mn-lt"/>
                          <a:ea typeface="+mn-lt"/>
                          <a:cs typeface="+mn-lt"/>
                        </a:rPr>
                        <a:t> (e.g. required infrastructure)</a:t>
                      </a:r>
                    </a:p>
                    <a:p>
                      <a:pPr marL="171450" marR="0" indent="-171450" fontAlgn="t">
                        <a:buFont typeface="Arial" panose="020B0604020202020204" pitchFamily="34" charset="0"/>
                        <a:buChar char="•"/>
                      </a:pPr>
                      <a:r>
                        <a:rPr lang="en-US" sz="1100" b="1">
                          <a:effectLst/>
                          <a:latin typeface="+mn-lt"/>
                          <a:ea typeface="+mn-lt"/>
                          <a:cs typeface="+mn-lt"/>
                        </a:rPr>
                        <a:t>Estimate costs</a:t>
                      </a:r>
                      <a:r>
                        <a:rPr lang="en-US" sz="1100">
                          <a:effectLst/>
                          <a:latin typeface="+mn-lt"/>
                          <a:ea typeface="+mn-lt"/>
                          <a:cs typeface="+mn-lt"/>
                        </a:rPr>
                        <a:t>; secure initial budget approval</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Feasibility report</a:t>
                      </a:r>
                      <a:r>
                        <a:rPr lang="en-US" sz="1100">
                          <a:effectLst/>
                          <a:latin typeface="+mn-lt"/>
                          <a:ea typeface="+mn-lt"/>
                          <a:cs typeface="+mn-lt"/>
                        </a:rPr>
                        <a:t> (compliance check, technical viability)</a:t>
                      </a:r>
                    </a:p>
                    <a:p>
                      <a:pPr marL="171450" marR="0" indent="-171450" fontAlgn="t">
                        <a:buFont typeface="Arial" panose="020B0604020202020204" pitchFamily="34" charset="0"/>
                        <a:buChar char="•"/>
                      </a:pPr>
                      <a:r>
                        <a:rPr lang="en-US" sz="1100" b="1">
                          <a:effectLst/>
                          <a:latin typeface="+mn-lt"/>
                          <a:ea typeface="+mn-lt"/>
                          <a:cs typeface="+mn-lt"/>
                        </a:rPr>
                        <a:t>Budget sign-off</a:t>
                      </a:r>
                      <a:endParaRPr lang="en-US" sz="1100">
                        <a:effectLst/>
                        <a:latin typeface="+mn-lt"/>
                        <a:ea typeface="+mn-lt"/>
                        <a:cs typeface="+mn-lt"/>
                      </a:endParaRPr>
                    </a:p>
                  </a:txBody>
                  <a:tcPr marL="50800" marR="50800" marT="50800" marB="50800" anchor="ctr"/>
                </a:tc>
                <a:tc>
                  <a:txBody>
                    <a:bodyPr/>
                    <a:lstStyle/>
                    <a:p>
                      <a:pPr marL="171450" marR="0" indent="-171450" fontAlgn="t">
                        <a:buFont typeface="Arial" panose="020B0604020202020204" pitchFamily="34" charset="0"/>
                        <a:buChar char="•"/>
                      </a:pPr>
                      <a:r>
                        <a:rPr lang="en-US" sz="1100">
                          <a:effectLst/>
                          <a:latin typeface="+mn-lt"/>
                          <a:ea typeface="+mn-lt"/>
                          <a:cs typeface="+mn-lt"/>
                        </a:rPr>
                        <a:t>Stakeholder alignment (CX, Finance, Legal/Compliance)</a:t>
                      </a:r>
                    </a:p>
                    <a:p>
                      <a:pPr marL="171450" marR="0" indent="-171450" fontAlgn="t">
                        <a:buFont typeface="Arial" panose="020B0604020202020204" pitchFamily="34" charset="0"/>
                        <a:buChar char="•"/>
                      </a:pPr>
                      <a:r>
                        <a:rPr lang="en-US" sz="1100">
                          <a:effectLst/>
                          <a:latin typeface="+mn-lt"/>
                          <a:ea typeface="+mn-lt"/>
                          <a:cs typeface="+mn-lt"/>
                        </a:rPr>
                        <a:t>Data readiness confirmation</a:t>
                      </a:r>
                    </a:p>
                  </a:txBody>
                  <a:tcPr marL="50800" marR="50800" marT="50800" marB="50800" anchor="ctr"/>
                </a:tc>
                <a:tc>
                  <a:txBody>
                    <a:bodyPr/>
                    <a:lstStyle/>
                    <a:p>
                      <a:pPr marL="0" marR="0" fontAlgn="t">
                        <a:buFontTx/>
                      </a:pPr>
                      <a:r>
                        <a:rPr lang="en-US" sz="1100" b="1">
                          <a:effectLst/>
                          <a:latin typeface="+mn-lt"/>
                          <a:ea typeface="+mn-lt"/>
                          <a:cs typeface="+mn-lt"/>
                        </a:rPr>
                        <a:t>Green light</a:t>
                      </a:r>
                      <a:r>
                        <a:rPr lang="en-US" sz="1100">
                          <a:effectLst/>
                          <a:latin typeface="+mn-lt"/>
                          <a:ea typeface="+mn-lt"/>
                          <a:cs typeface="+mn-lt"/>
                        </a:rPr>
                        <a:t> to proceed, ensuring data &amp; financial resources are in place</a:t>
                      </a:r>
                    </a:p>
                  </a:txBody>
                  <a:tcPr marL="50800" marR="50800" marT="50800" marB="50800" anchor="ctr"/>
                </a:tc>
                <a:tc>
                  <a:txBody>
                    <a:bodyPr/>
                    <a:lstStyle/>
                    <a:p>
                      <a:pPr marL="0" marR="0" algn="ctr" fontAlgn="t">
                        <a:buFontTx/>
                      </a:pPr>
                      <a:r>
                        <a:rPr lang="en-US" sz="1100" b="1">
                          <a:effectLst/>
                          <a:latin typeface="+mn-lt"/>
                          <a:ea typeface="+mn-lt"/>
                          <a:cs typeface="+mn-lt"/>
                        </a:rPr>
                        <a:t>~4–6 weeks</a:t>
                      </a:r>
                    </a:p>
                  </a:txBody>
                  <a:tcPr marL="50800" marR="50800" marT="50800" marB="50800" anchor="ctr"/>
                </a:tc>
                <a:extLst>
                  <a:ext uri="{0D108BD9-81ED-4DB2-BD59-A6C34878D82A}">
                    <a16:rowId xmlns:a16="http://schemas.microsoft.com/office/drawing/2014/main" val="3690127680"/>
                  </a:ext>
                </a:extLst>
              </a:tr>
              <a:tr h="610517">
                <a:tc>
                  <a:txBody>
                    <a:bodyPr/>
                    <a:lstStyle/>
                    <a:p>
                      <a:pPr marL="0" marR="0" algn="ctr" fontAlgn="t">
                        <a:buFontTx/>
                      </a:pPr>
                      <a:r>
                        <a:rPr lang="en-US" sz="1100" b="1">
                          <a:solidFill>
                            <a:schemeClr val="bg1"/>
                          </a:solidFill>
                          <a:effectLst/>
                          <a:latin typeface="+mn-lt"/>
                          <a:ea typeface="+mn-lt"/>
                          <a:cs typeface="+mn-lt"/>
                        </a:rPr>
                        <a:t>2</a:t>
                      </a:r>
                      <a:endParaRPr lang="en-US" sz="11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Prototyping &amp; Early Validation</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a:effectLst/>
                          <a:latin typeface="+mn-lt"/>
                          <a:ea typeface="+mn-lt"/>
                          <a:cs typeface="+mn-lt"/>
                        </a:rPr>
                        <a:t>Collect &amp; clean relevant data</a:t>
                      </a:r>
                    </a:p>
                    <a:p>
                      <a:pPr marL="171450" marR="0" indent="-171450" fontAlgn="t">
                        <a:buFont typeface="Arial" panose="020B0604020202020204" pitchFamily="34" charset="0"/>
                        <a:buChar char="•"/>
                      </a:pPr>
                      <a:r>
                        <a:rPr lang="en-US" sz="1100">
                          <a:effectLst/>
                          <a:latin typeface="+mn-lt"/>
                          <a:ea typeface="+mn-lt"/>
                          <a:cs typeface="+mn-lt"/>
                        </a:rPr>
                        <a:t>Develop initial </a:t>
                      </a:r>
                      <a:r>
                        <a:rPr lang="en-US" sz="1100" b="1">
                          <a:effectLst/>
                          <a:latin typeface="+mn-lt"/>
                          <a:ea typeface="+mn-lt"/>
                          <a:cs typeface="+mn-lt"/>
                        </a:rPr>
                        <a:t>prototype/POC</a:t>
                      </a:r>
                      <a:r>
                        <a:rPr lang="en-US" sz="1100">
                          <a:effectLst/>
                          <a:latin typeface="+mn-lt"/>
                          <a:ea typeface="+mn-lt"/>
                          <a:cs typeface="+mn-lt"/>
                        </a:rPr>
                        <a:t> (test basic model accuracy, user feedback)</a:t>
                      </a:r>
                    </a:p>
                    <a:p>
                      <a:pPr marL="171450" marR="0" indent="-171450" fontAlgn="t">
                        <a:buFont typeface="Arial" panose="020B0604020202020204" pitchFamily="34" charset="0"/>
                        <a:buChar char="•"/>
                      </a:pPr>
                      <a:r>
                        <a:rPr lang="en-US" sz="1100">
                          <a:effectLst/>
                          <a:latin typeface="+mn-lt"/>
                          <a:ea typeface="+mn-lt"/>
                          <a:cs typeface="+mn-lt"/>
                        </a:rPr>
                        <a:t>Conduct early user tests for feasibility</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Prototype demo</a:t>
                      </a:r>
                      <a:endParaRPr lang="en-US" sz="1100">
                        <a:effectLst/>
                        <a:latin typeface="+mn-lt"/>
                        <a:ea typeface="+mn-lt"/>
                        <a:cs typeface="+mn-lt"/>
                      </a:endParaRPr>
                    </a:p>
                    <a:p>
                      <a:pPr marL="171450" marR="0" indent="-171450" fontAlgn="t">
                        <a:buFont typeface="Arial" panose="020B0604020202020204" pitchFamily="34" charset="0"/>
                        <a:buChar char="•"/>
                      </a:pPr>
                      <a:r>
                        <a:rPr lang="en-US" sz="1100" b="1">
                          <a:effectLst/>
                          <a:latin typeface="+mn-lt"/>
                          <a:ea typeface="+mn-lt"/>
                          <a:cs typeface="+mn-lt"/>
                        </a:rPr>
                        <a:t>Accuracy thresholds</a:t>
                      </a:r>
                      <a:r>
                        <a:rPr lang="en-US" sz="1100">
                          <a:effectLst/>
                          <a:latin typeface="+mn-lt"/>
                          <a:ea typeface="+mn-lt"/>
                          <a:cs typeface="+mn-lt"/>
                        </a:rPr>
                        <a:t> met</a:t>
                      </a:r>
                    </a:p>
                    <a:p>
                      <a:pPr marL="171450" marR="0" indent="-171450" fontAlgn="t">
                        <a:buFont typeface="Arial" panose="020B0604020202020204" pitchFamily="34" charset="0"/>
                        <a:buChar char="•"/>
                      </a:pPr>
                      <a:r>
                        <a:rPr lang="en-US" sz="1100" b="1">
                          <a:effectLst/>
                          <a:latin typeface="+mn-lt"/>
                          <a:ea typeface="+mn-lt"/>
                          <a:cs typeface="+mn-lt"/>
                        </a:rPr>
                        <a:t>Early user feedback</a:t>
                      </a:r>
                      <a:r>
                        <a:rPr lang="en-US" sz="1100">
                          <a:effectLst/>
                          <a:latin typeface="+mn-lt"/>
                          <a:ea typeface="+mn-lt"/>
                          <a:cs typeface="+mn-lt"/>
                        </a:rPr>
                        <a:t> session</a:t>
                      </a:r>
                    </a:p>
                  </a:txBody>
                  <a:tcPr marL="50800" marR="50800" marT="50800" marB="50800" anchor="ctr"/>
                </a:tc>
                <a:tc>
                  <a:txBody>
                    <a:bodyPr/>
                    <a:lstStyle/>
                    <a:p>
                      <a:pPr marL="171450" marR="0" indent="-171450" fontAlgn="t">
                        <a:buFont typeface="Arial" panose="020B0604020202020204" pitchFamily="34" charset="0"/>
                        <a:buChar char="•"/>
                      </a:pPr>
                      <a:r>
                        <a:rPr lang="en-US" sz="1100">
                          <a:effectLst/>
                          <a:latin typeface="+mn-lt"/>
                          <a:ea typeface="+mn-lt"/>
                          <a:cs typeface="+mn-lt"/>
                        </a:rPr>
                        <a:t>Access to cleansed data </a:t>
                      </a:r>
                    </a:p>
                    <a:p>
                      <a:pPr marL="171450" marR="0" indent="-171450" fontAlgn="t">
                        <a:buFont typeface="Arial" panose="020B0604020202020204" pitchFamily="34" charset="0"/>
                        <a:buChar char="•"/>
                      </a:pPr>
                      <a:r>
                        <a:rPr lang="en-US" sz="1100">
                          <a:effectLst/>
                          <a:latin typeface="+mn-lt"/>
                          <a:ea typeface="+mn-lt"/>
                          <a:cs typeface="+mn-lt"/>
                        </a:rPr>
                        <a:t>QA/ML engineering resources available</a:t>
                      </a:r>
                    </a:p>
                  </a:txBody>
                  <a:tcPr marL="50800" marR="50800" marT="50800" marB="50800" anchor="ctr"/>
                </a:tc>
                <a:tc>
                  <a:txBody>
                    <a:bodyPr/>
                    <a:lstStyle/>
                    <a:p>
                      <a:pPr marL="0" marR="0" fontAlgn="t">
                        <a:buFontTx/>
                      </a:pPr>
                      <a:r>
                        <a:rPr lang="en-US" sz="1100" b="1">
                          <a:effectLst/>
                          <a:latin typeface="+mn-lt"/>
                          <a:ea typeface="+mn-lt"/>
                          <a:cs typeface="+mn-lt"/>
                        </a:rPr>
                        <a:t>Prototype validated</a:t>
                      </a:r>
                      <a:r>
                        <a:rPr lang="en-US" sz="1100">
                          <a:effectLst/>
                          <a:latin typeface="+mn-lt"/>
                          <a:ea typeface="+mn-lt"/>
                          <a:cs typeface="+mn-lt"/>
                        </a:rPr>
                        <a:t> with initial accuracy &amp; feasibility; iteration plan based on feedback</a:t>
                      </a:r>
                    </a:p>
                  </a:txBody>
                  <a:tcPr marL="50800" marR="50800" marT="50800" marB="50800" anchor="ctr"/>
                </a:tc>
                <a:tc>
                  <a:txBody>
                    <a:bodyPr/>
                    <a:lstStyle/>
                    <a:p>
                      <a:pPr marL="0" marR="0" algn="ctr" fontAlgn="t">
                        <a:buFontTx/>
                      </a:pPr>
                      <a:r>
                        <a:rPr lang="en-US" sz="1100" b="1">
                          <a:effectLst/>
                          <a:latin typeface="+mn-lt"/>
                          <a:ea typeface="+mn-lt"/>
                          <a:cs typeface="+mn-lt"/>
                        </a:rPr>
                        <a:t>~6–8 weeks</a:t>
                      </a:r>
                    </a:p>
                  </a:txBody>
                  <a:tcPr marL="50800" marR="50800" marT="50800" marB="50800" anchor="ctr"/>
                </a:tc>
                <a:extLst>
                  <a:ext uri="{0D108BD9-81ED-4DB2-BD59-A6C34878D82A}">
                    <a16:rowId xmlns:a16="http://schemas.microsoft.com/office/drawing/2014/main" val="3399800088"/>
                  </a:ext>
                </a:extLst>
              </a:tr>
              <a:tr h="604636">
                <a:tc>
                  <a:txBody>
                    <a:bodyPr/>
                    <a:lstStyle/>
                    <a:p>
                      <a:pPr marL="0" marR="0" algn="ctr" fontAlgn="t">
                        <a:buFontTx/>
                      </a:pPr>
                      <a:r>
                        <a:rPr lang="en-US" sz="1100" b="1">
                          <a:solidFill>
                            <a:schemeClr val="bg1"/>
                          </a:solidFill>
                          <a:effectLst/>
                          <a:latin typeface="+mn-lt"/>
                          <a:ea typeface="+mn-lt"/>
                          <a:cs typeface="+mn-lt"/>
                        </a:rPr>
                        <a:t>3</a:t>
                      </a:r>
                      <a:endParaRPr lang="en-US" sz="11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MVP Development &amp; Internal Pilot</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a:effectLst/>
                          <a:latin typeface="+mn-lt"/>
                          <a:ea typeface="+mn-lt"/>
                          <a:cs typeface="+mn-lt"/>
                        </a:rPr>
                        <a:t>Build </a:t>
                      </a:r>
                      <a:r>
                        <a:rPr lang="en-US" sz="1100" b="1">
                          <a:effectLst/>
                          <a:latin typeface="+mn-lt"/>
                          <a:ea typeface="+mn-lt"/>
                          <a:cs typeface="+mn-lt"/>
                        </a:rPr>
                        <a:t>MVP</a:t>
                      </a:r>
                      <a:r>
                        <a:rPr lang="en-US" sz="1100">
                          <a:effectLst/>
                          <a:latin typeface="+mn-lt"/>
                          <a:ea typeface="+mn-lt"/>
                          <a:cs typeface="+mn-lt"/>
                        </a:rPr>
                        <a:t> with essential features (e.g. key system integrations)</a:t>
                      </a:r>
                    </a:p>
                    <a:p>
                      <a:pPr marL="171450" marR="0" indent="-171450" fontAlgn="t">
                        <a:buFont typeface="Arial" panose="020B0604020202020204" pitchFamily="34" charset="0"/>
                        <a:buChar char="•"/>
                      </a:pPr>
                      <a:r>
                        <a:rPr lang="en-US" sz="1100">
                          <a:effectLst/>
                          <a:latin typeface="+mn-lt"/>
                          <a:ea typeface="+mn-lt"/>
                          <a:cs typeface="+mn-lt"/>
                        </a:rPr>
                        <a:t>Conduct a </a:t>
                      </a:r>
                      <a:r>
                        <a:rPr lang="en-US" sz="1100" b="1">
                          <a:effectLst/>
                          <a:latin typeface="+mn-lt"/>
                          <a:ea typeface="+mn-lt"/>
                          <a:cs typeface="+mn-lt"/>
                        </a:rPr>
                        <a:t>small pilot</a:t>
                      </a:r>
                      <a:r>
                        <a:rPr lang="en-US" sz="1100">
                          <a:effectLst/>
                          <a:latin typeface="+mn-lt"/>
                          <a:ea typeface="+mn-lt"/>
                          <a:cs typeface="+mn-lt"/>
                        </a:rPr>
                        <a:t> with select users (measure handle times, user satisfaction)</a:t>
                      </a:r>
                    </a:p>
                    <a:p>
                      <a:pPr marL="171450" marR="0" indent="-171450" fontAlgn="t">
                        <a:buFont typeface="Arial" panose="020B0604020202020204" pitchFamily="34" charset="0"/>
                        <a:buChar char="•"/>
                      </a:pPr>
                      <a:r>
                        <a:rPr lang="en-US" sz="1100">
                          <a:effectLst/>
                          <a:latin typeface="+mn-lt"/>
                          <a:ea typeface="+mn-lt"/>
                          <a:cs typeface="+mn-lt"/>
                        </a:rPr>
                        <a:t>Gather pilot results and refine if needed</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MVP launch</a:t>
                      </a:r>
                      <a:r>
                        <a:rPr lang="en-US" sz="1100">
                          <a:effectLst/>
                          <a:latin typeface="+mn-lt"/>
                          <a:ea typeface="+mn-lt"/>
                          <a:cs typeface="+mn-lt"/>
                        </a:rPr>
                        <a:t> for pilot group</a:t>
                      </a:r>
                    </a:p>
                    <a:p>
                      <a:pPr marL="171450" marR="0" indent="-171450" fontAlgn="t">
                        <a:buFont typeface="Arial" panose="020B0604020202020204" pitchFamily="34" charset="0"/>
                        <a:buChar char="•"/>
                      </a:pPr>
                      <a:r>
                        <a:rPr lang="en-US" sz="1100" b="1">
                          <a:effectLst/>
                          <a:latin typeface="+mn-lt"/>
                          <a:ea typeface="+mn-lt"/>
                          <a:cs typeface="+mn-lt"/>
                        </a:rPr>
                        <a:t>Pilot results</a:t>
                      </a:r>
                      <a:r>
                        <a:rPr lang="en-US" sz="1100">
                          <a:effectLst/>
                          <a:latin typeface="+mn-lt"/>
                          <a:ea typeface="+mn-lt"/>
                          <a:cs typeface="+mn-lt"/>
                        </a:rPr>
                        <a:t> (metrics on handle time, satisfaction)</a:t>
                      </a:r>
                    </a:p>
                  </a:txBody>
                  <a:tcPr marL="50800" marR="50800" marT="50800" marB="50800" anchor="ctr"/>
                </a:tc>
                <a:tc>
                  <a:txBody>
                    <a:bodyPr/>
                    <a:lstStyle/>
                    <a:p>
                      <a:pPr marL="171450" marR="0" indent="-171450" fontAlgn="t">
                        <a:buFont typeface="Arial" panose="020B0604020202020204" pitchFamily="34" charset="0"/>
                        <a:buChar char="•"/>
                      </a:pPr>
                      <a:r>
                        <a:rPr lang="en-US" sz="1100">
                          <a:effectLst/>
                          <a:latin typeface="+mn-lt"/>
                          <a:ea typeface="+mn-lt"/>
                          <a:cs typeface="+mn-lt"/>
                        </a:rPr>
                        <a:t>Stable infrastructure or partial environment for pilot</a:t>
                      </a:r>
                    </a:p>
                    <a:p>
                      <a:pPr marL="171450" marR="0" indent="-171450" fontAlgn="t">
                        <a:buFont typeface="Arial" panose="020B0604020202020204" pitchFamily="34" charset="0"/>
                        <a:buChar char="•"/>
                      </a:pPr>
                      <a:r>
                        <a:rPr lang="en-US" sz="1100">
                          <a:effectLst/>
                          <a:latin typeface="+mn-lt"/>
                          <a:ea typeface="+mn-lt"/>
                          <a:cs typeface="+mn-lt"/>
                        </a:rPr>
                        <a:t>Pilot group aligned &amp; onboarded</a:t>
                      </a:r>
                    </a:p>
                  </a:txBody>
                  <a:tcPr marL="50800" marR="50800" marT="50800" marB="50800" anchor="ctr"/>
                </a:tc>
                <a:tc>
                  <a:txBody>
                    <a:bodyPr/>
                    <a:lstStyle/>
                    <a:p>
                      <a:pPr marL="0" marR="0" fontAlgn="t">
                        <a:buFontTx/>
                      </a:pPr>
                      <a:r>
                        <a:rPr lang="en-US" sz="1100" b="1">
                          <a:effectLst/>
                          <a:latin typeface="+mn-lt"/>
                          <a:ea typeface="+mn-lt"/>
                          <a:cs typeface="+mn-lt"/>
                        </a:rPr>
                        <a:t>MVP tested</a:t>
                      </a:r>
                      <a:r>
                        <a:rPr lang="en-US" sz="1100">
                          <a:effectLst/>
                          <a:latin typeface="+mn-lt"/>
                          <a:ea typeface="+mn-lt"/>
                          <a:cs typeface="+mn-lt"/>
                        </a:rPr>
                        <a:t> in a real environment; user acceptance feedback guides refinements</a:t>
                      </a:r>
                    </a:p>
                  </a:txBody>
                  <a:tcPr marL="50800" marR="50800" marT="50800" marB="50800" anchor="ctr"/>
                </a:tc>
                <a:tc>
                  <a:txBody>
                    <a:bodyPr/>
                    <a:lstStyle/>
                    <a:p>
                      <a:pPr marL="0" marR="0" algn="ctr" fontAlgn="t">
                        <a:buFontTx/>
                      </a:pPr>
                      <a:r>
                        <a:rPr lang="en-US" sz="1100" b="1">
                          <a:effectLst/>
                          <a:latin typeface="+mn-lt"/>
                          <a:ea typeface="+mn-lt"/>
                          <a:cs typeface="+mn-lt"/>
                        </a:rPr>
                        <a:t>~8–12 weeks</a:t>
                      </a:r>
                    </a:p>
                  </a:txBody>
                  <a:tcPr marL="50800" marR="50800" marT="50800" marB="50800" anchor="ctr"/>
                </a:tc>
                <a:extLst>
                  <a:ext uri="{0D108BD9-81ED-4DB2-BD59-A6C34878D82A}">
                    <a16:rowId xmlns:a16="http://schemas.microsoft.com/office/drawing/2014/main" val="3772127168"/>
                  </a:ext>
                </a:extLst>
              </a:tr>
              <a:tr h="676384">
                <a:tc>
                  <a:txBody>
                    <a:bodyPr/>
                    <a:lstStyle/>
                    <a:p>
                      <a:pPr marL="0" marR="0" algn="ctr" fontAlgn="t">
                        <a:buFontTx/>
                      </a:pPr>
                      <a:r>
                        <a:rPr lang="en-US" sz="1100" b="1">
                          <a:solidFill>
                            <a:schemeClr val="bg1"/>
                          </a:solidFill>
                          <a:effectLst/>
                          <a:latin typeface="+mn-lt"/>
                          <a:ea typeface="+mn-lt"/>
                          <a:cs typeface="+mn-lt"/>
                        </a:rPr>
                        <a:t>4</a:t>
                      </a:r>
                      <a:endParaRPr lang="en-US" sz="11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Full Implementation &amp; Deployment</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a:effectLst/>
                          <a:latin typeface="+mn-lt"/>
                          <a:ea typeface="+mn-lt"/>
                          <a:cs typeface="+mn-lt"/>
                        </a:rPr>
                        <a:t>Finalize solution &amp; </a:t>
                      </a:r>
                      <a:r>
                        <a:rPr lang="en-US" sz="1100" b="1">
                          <a:effectLst/>
                          <a:latin typeface="+mn-lt"/>
                          <a:ea typeface="+mn-lt"/>
                          <a:cs typeface="+mn-lt"/>
                        </a:rPr>
                        <a:t>deploy</a:t>
                      </a:r>
                      <a:r>
                        <a:rPr lang="en-US" sz="1100">
                          <a:effectLst/>
                          <a:latin typeface="+mn-lt"/>
                          <a:ea typeface="+mn-lt"/>
                          <a:cs typeface="+mn-lt"/>
                        </a:rPr>
                        <a:t> to production</a:t>
                      </a:r>
                    </a:p>
                    <a:p>
                      <a:pPr marL="171450" marR="0" indent="-171450" fontAlgn="t">
                        <a:buFont typeface="Arial" panose="020B0604020202020204" pitchFamily="34" charset="0"/>
                        <a:buChar char="•"/>
                      </a:pPr>
                      <a:r>
                        <a:rPr lang="en-US" sz="1100">
                          <a:effectLst/>
                          <a:latin typeface="+mn-lt"/>
                          <a:ea typeface="+mn-lt"/>
                          <a:cs typeface="+mn-lt"/>
                        </a:rPr>
                        <a:t>Roll out to all intended users</a:t>
                      </a:r>
                    </a:p>
                    <a:p>
                      <a:pPr marL="171450" marR="0" indent="-171450" fontAlgn="t">
                        <a:buFont typeface="Arial" panose="020B0604020202020204" pitchFamily="34" charset="0"/>
                        <a:buChar char="•"/>
                      </a:pPr>
                      <a:r>
                        <a:rPr lang="en-US" sz="1100">
                          <a:effectLst/>
                          <a:latin typeface="+mn-lt"/>
                          <a:ea typeface="+mn-lt"/>
                          <a:cs typeface="+mn-lt"/>
                        </a:rPr>
                        <a:t>Execute </a:t>
                      </a:r>
                      <a:r>
                        <a:rPr lang="en-US" sz="1100" b="1">
                          <a:effectLst/>
                          <a:latin typeface="+mn-lt"/>
                          <a:ea typeface="+mn-lt"/>
                          <a:cs typeface="+mn-lt"/>
                        </a:rPr>
                        <a:t>training &amp; communication</a:t>
                      </a:r>
                      <a:r>
                        <a:rPr lang="en-US" sz="1100">
                          <a:effectLst/>
                          <a:latin typeface="+mn-lt"/>
                          <a:ea typeface="+mn-lt"/>
                          <a:cs typeface="+mn-lt"/>
                        </a:rPr>
                        <a:t> plans</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Production launch</a:t>
                      </a:r>
                      <a:endParaRPr lang="en-US" sz="1100">
                        <a:effectLst/>
                        <a:latin typeface="+mn-lt"/>
                        <a:ea typeface="+mn-lt"/>
                        <a:cs typeface="+mn-lt"/>
                      </a:endParaRPr>
                    </a:p>
                    <a:p>
                      <a:pPr marL="171450" marR="0" indent="-171450" fontAlgn="t">
                        <a:buFont typeface="Arial" panose="020B0604020202020204" pitchFamily="34" charset="0"/>
                        <a:buChar char="•"/>
                      </a:pPr>
                      <a:r>
                        <a:rPr lang="en-US" sz="1100" b="1">
                          <a:effectLst/>
                          <a:latin typeface="+mn-lt"/>
                          <a:ea typeface="+mn-lt"/>
                          <a:cs typeface="+mn-lt"/>
                        </a:rPr>
                        <a:t>Training completion %</a:t>
                      </a:r>
                    </a:p>
                    <a:p>
                      <a:pPr marL="171450" marR="0" indent="-171450" fontAlgn="t">
                        <a:buFont typeface="Arial" panose="020B0604020202020204" pitchFamily="34" charset="0"/>
                        <a:buChar char="•"/>
                      </a:pPr>
                      <a:r>
                        <a:rPr lang="en-US" sz="1100" b="1">
                          <a:effectLst/>
                          <a:latin typeface="+mn-lt"/>
                          <a:ea typeface="+mn-lt"/>
                          <a:cs typeface="+mn-lt"/>
                        </a:rPr>
                        <a:t>Post-launch KPI</a:t>
                      </a:r>
                      <a:r>
                        <a:rPr lang="en-US" sz="1100">
                          <a:effectLst/>
                          <a:latin typeface="+mn-lt"/>
                          <a:ea typeface="+mn-lt"/>
                          <a:cs typeface="+mn-lt"/>
                        </a:rPr>
                        <a:t> check</a:t>
                      </a:r>
                    </a:p>
                  </a:txBody>
                  <a:tcPr marL="50800" marR="50800" marT="50800" marB="50800" anchor="ctr"/>
                </a:tc>
                <a:tc>
                  <a:txBody>
                    <a:bodyPr/>
                    <a:lstStyle/>
                    <a:p>
                      <a:pPr marL="171450" marR="0" indent="-171450" fontAlgn="t">
                        <a:buFont typeface="Arial" panose="020B0604020202020204" pitchFamily="34" charset="0"/>
                        <a:buChar char="•"/>
                      </a:pPr>
                      <a:r>
                        <a:rPr lang="en-US" sz="1100">
                          <a:effectLst/>
                          <a:latin typeface="+mn-lt"/>
                          <a:ea typeface="+mn-lt"/>
                          <a:cs typeface="+mn-lt"/>
                        </a:rPr>
                        <a:t>Successful pilot data (validated metrics)</a:t>
                      </a:r>
                    </a:p>
                    <a:p>
                      <a:pPr marL="171450" marR="0" indent="-171450" fontAlgn="t">
                        <a:buFont typeface="Arial" panose="020B0604020202020204" pitchFamily="34" charset="0"/>
                        <a:buChar char="•"/>
                      </a:pPr>
                      <a:r>
                        <a:rPr lang="en-US" sz="1100">
                          <a:effectLst/>
                          <a:latin typeface="+mn-lt"/>
                          <a:ea typeface="+mn-lt"/>
                          <a:cs typeface="+mn-lt"/>
                        </a:rPr>
                        <a:t>Completed training materials</a:t>
                      </a:r>
                    </a:p>
                  </a:txBody>
                  <a:tcPr marL="50800" marR="50800" marT="50800" marB="50800" anchor="ctr"/>
                </a:tc>
                <a:tc>
                  <a:txBody>
                    <a:bodyPr/>
                    <a:lstStyle/>
                    <a:p>
                      <a:pPr marL="0" marR="0" fontAlgn="t">
                        <a:buFontTx/>
                      </a:pPr>
                      <a:r>
                        <a:rPr lang="en-US" sz="1100" b="1">
                          <a:effectLst/>
                          <a:latin typeface="+mn-lt"/>
                          <a:ea typeface="+mn-lt"/>
                          <a:cs typeface="+mn-lt"/>
                        </a:rPr>
                        <a:t>Live AI solution</a:t>
                      </a:r>
                      <a:r>
                        <a:rPr lang="en-US" sz="1100">
                          <a:effectLst/>
                          <a:latin typeface="+mn-lt"/>
                          <a:ea typeface="+mn-lt"/>
                          <a:cs typeface="+mn-lt"/>
                        </a:rPr>
                        <a:t> with a trained user base; initial performance metrics (handle time, usage rates)</a:t>
                      </a:r>
                    </a:p>
                  </a:txBody>
                  <a:tcPr marL="50800" marR="50800" marT="50800" marB="50800" anchor="ctr"/>
                </a:tc>
                <a:tc>
                  <a:txBody>
                    <a:bodyPr/>
                    <a:lstStyle/>
                    <a:p>
                      <a:pPr marL="0" marR="0" algn="ctr" fontAlgn="t">
                        <a:buFontTx/>
                      </a:pPr>
                      <a:r>
                        <a:rPr lang="en-US" sz="1100" b="1">
                          <a:effectLst/>
                          <a:latin typeface="+mn-lt"/>
                          <a:ea typeface="+mn-lt"/>
                          <a:cs typeface="+mn-lt"/>
                        </a:rPr>
                        <a:t>~8–12 weeks</a:t>
                      </a:r>
                    </a:p>
                  </a:txBody>
                  <a:tcPr marL="50800" marR="50800" marT="50800" marB="50800" anchor="ctr"/>
                </a:tc>
                <a:extLst>
                  <a:ext uri="{0D108BD9-81ED-4DB2-BD59-A6C34878D82A}">
                    <a16:rowId xmlns:a16="http://schemas.microsoft.com/office/drawing/2014/main" val="2799322614"/>
                  </a:ext>
                </a:extLst>
              </a:tr>
              <a:tr h="704507">
                <a:tc>
                  <a:txBody>
                    <a:bodyPr/>
                    <a:lstStyle/>
                    <a:p>
                      <a:pPr marL="0" marR="0" algn="ctr" fontAlgn="t">
                        <a:buFontTx/>
                      </a:pPr>
                      <a:r>
                        <a:rPr lang="en-US" sz="1100" b="1">
                          <a:solidFill>
                            <a:schemeClr val="bg1"/>
                          </a:solidFill>
                          <a:effectLst/>
                          <a:latin typeface="+mn-lt"/>
                          <a:ea typeface="+mn-lt"/>
                          <a:cs typeface="+mn-lt"/>
                        </a:rPr>
                        <a:t>5</a:t>
                      </a:r>
                      <a:endParaRPr lang="en-US" sz="11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Post-Deployment Optimization &amp; Scaling</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Monitor KPIs</a:t>
                      </a:r>
                      <a:r>
                        <a:rPr lang="en-US" sz="1100">
                          <a:effectLst/>
                          <a:latin typeface="+mn-lt"/>
                          <a:ea typeface="+mn-lt"/>
                          <a:cs typeface="+mn-lt"/>
                        </a:rPr>
                        <a:t> (handle time, user adoption, satisfaction)</a:t>
                      </a:r>
                    </a:p>
                    <a:p>
                      <a:pPr marL="171450" marR="0" indent="-171450" fontAlgn="t">
                        <a:buFont typeface="Arial" panose="020B0604020202020204" pitchFamily="34" charset="0"/>
                        <a:buChar char="•"/>
                      </a:pPr>
                      <a:r>
                        <a:rPr lang="en-US" sz="1100">
                          <a:effectLst/>
                          <a:latin typeface="+mn-lt"/>
                          <a:ea typeface="+mn-lt"/>
                          <a:cs typeface="+mn-lt"/>
                        </a:rPr>
                        <a:t>Gather user feedback, address defects</a:t>
                      </a:r>
                    </a:p>
                    <a:p>
                      <a:pPr marL="171450" marR="0" indent="-171450" fontAlgn="t">
                        <a:buFont typeface="Arial" panose="020B0604020202020204" pitchFamily="34" charset="0"/>
                        <a:buChar char="•"/>
                      </a:pPr>
                      <a:r>
                        <a:rPr lang="en-US" sz="1100" b="1">
                          <a:effectLst/>
                          <a:latin typeface="+mn-lt"/>
                          <a:ea typeface="+mn-lt"/>
                          <a:cs typeface="+mn-lt"/>
                        </a:rPr>
                        <a:t>Plan further expansions</a:t>
                      </a:r>
                      <a:r>
                        <a:rPr lang="en-US" sz="1100">
                          <a:effectLst/>
                          <a:latin typeface="+mn-lt"/>
                          <a:ea typeface="+mn-lt"/>
                          <a:cs typeface="+mn-lt"/>
                        </a:rPr>
                        <a:t> (new channels, advanced features), reassess ROI</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Post-deployment report</a:t>
                      </a:r>
                      <a:endParaRPr lang="en-US" sz="1100">
                        <a:effectLst/>
                        <a:latin typeface="+mn-lt"/>
                        <a:ea typeface="+mn-lt"/>
                        <a:cs typeface="+mn-lt"/>
                      </a:endParaRPr>
                    </a:p>
                    <a:p>
                      <a:pPr marL="171450" marR="0" indent="-171450" fontAlgn="t">
                        <a:buFont typeface="Arial" panose="020B0604020202020204" pitchFamily="34" charset="0"/>
                        <a:buChar char="•"/>
                      </a:pPr>
                      <a:r>
                        <a:rPr lang="en-US" sz="1100" b="1">
                          <a:effectLst/>
                          <a:latin typeface="+mn-lt"/>
                          <a:ea typeface="+mn-lt"/>
                          <a:cs typeface="+mn-lt"/>
                        </a:rPr>
                        <a:t>Ongoing improvements</a:t>
                      </a:r>
                      <a:r>
                        <a:rPr lang="en-US" sz="1100">
                          <a:effectLst/>
                          <a:latin typeface="+mn-lt"/>
                          <a:ea typeface="+mn-lt"/>
                          <a:cs typeface="+mn-lt"/>
                        </a:rPr>
                        <a:t> backlog</a:t>
                      </a:r>
                    </a:p>
                    <a:p>
                      <a:pPr marL="171450" marR="0" indent="-171450" fontAlgn="t">
                        <a:buFont typeface="Arial" panose="020B0604020202020204" pitchFamily="34" charset="0"/>
                        <a:buChar char="•"/>
                      </a:pPr>
                      <a:r>
                        <a:rPr lang="en-US" sz="1100" b="1">
                          <a:effectLst/>
                          <a:latin typeface="+mn-lt"/>
                          <a:ea typeface="+mn-lt"/>
                          <a:cs typeface="+mn-lt"/>
                        </a:rPr>
                        <a:t>Scaling</a:t>
                      </a:r>
                      <a:r>
                        <a:rPr lang="en-US" sz="1100">
                          <a:effectLst/>
                          <a:latin typeface="+mn-lt"/>
                          <a:ea typeface="+mn-lt"/>
                          <a:cs typeface="+mn-lt"/>
                        </a:rPr>
                        <a:t> or advanced features</a:t>
                      </a:r>
                    </a:p>
                  </a:txBody>
                  <a:tcPr marL="50800" marR="50800" marT="50800" marB="50800" anchor="ctr"/>
                </a:tc>
                <a:tc>
                  <a:txBody>
                    <a:bodyPr/>
                    <a:lstStyle/>
                    <a:p>
                      <a:pPr marL="171450" marR="0" indent="-171450" fontAlgn="t">
                        <a:buFont typeface="Arial" panose="020B0604020202020204" pitchFamily="34" charset="0"/>
                        <a:buChar char="•"/>
                      </a:pPr>
                      <a:r>
                        <a:rPr lang="en-US" sz="1100">
                          <a:effectLst/>
                          <a:latin typeface="+mn-lt"/>
                          <a:ea typeface="+mn-lt"/>
                          <a:cs typeface="+mn-lt"/>
                        </a:rPr>
                        <a:t>Stable production environment</a:t>
                      </a:r>
                    </a:p>
                    <a:p>
                      <a:pPr marL="171450" marR="0" indent="-171450" fontAlgn="t">
                        <a:buFont typeface="Arial" panose="020B0604020202020204" pitchFamily="34" charset="0"/>
                        <a:buChar char="•"/>
                      </a:pPr>
                      <a:r>
                        <a:rPr lang="en-US" sz="1100">
                          <a:effectLst/>
                          <a:latin typeface="+mn-lt"/>
                          <a:ea typeface="+mn-lt"/>
                          <a:cs typeface="+mn-lt"/>
                        </a:rPr>
                        <a:t>Additional budget/approvals for expansions if needed</a:t>
                      </a:r>
                    </a:p>
                  </a:txBody>
                  <a:tcPr marL="50800" marR="50800" marT="50800" marB="50800" anchor="ctr"/>
                </a:tc>
                <a:tc>
                  <a:txBody>
                    <a:bodyPr/>
                    <a:lstStyle/>
                    <a:p>
                      <a:pPr marL="0" marR="0" fontAlgn="t">
                        <a:buFontTx/>
                      </a:pPr>
                      <a:r>
                        <a:rPr lang="en-US" sz="1100" b="1">
                          <a:effectLst/>
                          <a:latin typeface="+mn-lt"/>
                          <a:ea typeface="+mn-lt"/>
                          <a:cs typeface="+mn-lt"/>
                        </a:rPr>
                        <a:t>Stabilized solution</a:t>
                      </a:r>
                      <a:r>
                        <a:rPr lang="en-US" sz="1100">
                          <a:effectLst/>
                          <a:latin typeface="+mn-lt"/>
                          <a:ea typeface="+mn-lt"/>
                          <a:cs typeface="+mn-lt"/>
                        </a:rPr>
                        <a:t> with a continuous improvement loop; new phases planned if scaling is needed</a:t>
                      </a:r>
                    </a:p>
                  </a:txBody>
                  <a:tcPr marL="50800" marR="50800" marT="50800" marB="50800" anchor="ctr"/>
                </a:tc>
                <a:tc>
                  <a:txBody>
                    <a:bodyPr/>
                    <a:lstStyle/>
                    <a:p>
                      <a:pPr marL="0" marR="0" algn="ctr" fontAlgn="t">
                        <a:buFontTx/>
                      </a:pPr>
                      <a:r>
                        <a:rPr lang="en-US" sz="1100" b="1" dirty="0">
                          <a:effectLst/>
                          <a:latin typeface="+mn-lt"/>
                          <a:ea typeface="+mn-lt"/>
                          <a:cs typeface="+mn-lt"/>
                        </a:rPr>
                        <a:t>~4–8 weeks post-deployment (ongoing)</a:t>
                      </a:r>
                    </a:p>
                  </a:txBody>
                  <a:tcPr marL="50800" marR="50800" marT="50800" marB="50800" anchor="ctr"/>
                </a:tc>
                <a:extLst>
                  <a:ext uri="{0D108BD9-81ED-4DB2-BD59-A6C34878D82A}">
                    <a16:rowId xmlns:a16="http://schemas.microsoft.com/office/drawing/2014/main" val="3993307107"/>
                  </a:ext>
                </a:extLst>
              </a:tr>
            </a:tbl>
          </a:graphicData>
        </a:graphic>
      </p:graphicFrame>
    </p:spTree>
    <p:extLst>
      <p:ext uri="{BB962C8B-B14F-4D97-AF65-F5344CB8AC3E}">
        <p14:creationId xmlns:p14="http://schemas.microsoft.com/office/powerpoint/2010/main" val="407766459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926DF-F047-FBFD-3D7A-96171A02F98D}"/>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1B5A913E-3BE5-E031-0FB7-A13049F3C006}"/>
              </a:ext>
            </a:extLst>
          </p:cNvPr>
          <p:cNvSpPr>
            <a:spLocks noGrp="1"/>
          </p:cNvSpPr>
          <p:nvPr>
            <p:ph type="title"/>
          </p:nvPr>
        </p:nvSpPr>
        <p:spPr>
          <a:xfrm>
            <a:off x="259604" y="372801"/>
            <a:ext cx="10774188" cy="503971"/>
          </a:xfrm>
        </p:spPr>
        <p:txBody>
          <a:bodyPr/>
          <a:lstStyle/>
          <a:p>
            <a:pPr defTabSz="914309"/>
            <a:r>
              <a:rPr lang="en-US" sz="3000">
                <a:solidFill>
                  <a:schemeClr val="accent1"/>
                </a:solidFill>
              </a:rPr>
              <a:t>Completed example: Agent Assist</a:t>
            </a:r>
          </a:p>
        </p:txBody>
      </p:sp>
      <p:sp>
        <p:nvSpPr>
          <p:cNvPr id="2" name="TextBox 1">
            <a:extLst>
              <a:ext uri="{FF2B5EF4-FFF2-40B4-BE49-F238E27FC236}">
                <a16:creationId xmlns:a16="http://schemas.microsoft.com/office/drawing/2014/main" id="{C6207670-41B1-B0C8-9201-EC84049EEE73}"/>
              </a:ext>
            </a:extLst>
          </p:cNvPr>
          <p:cNvSpPr txBox="1">
            <a:spLocks/>
          </p:cNvSpPr>
          <p:nvPr/>
        </p:nvSpPr>
        <p:spPr>
          <a:xfrm>
            <a:off x="259604" y="916780"/>
            <a:ext cx="11674380" cy="338554"/>
          </a:xfrm>
          <a:prstGeom prst="rect">
            <a:avLst/>
          </a:prstGeom>
          <a:noFill/>
        </p:spPr>
        <p:txBody>
          <a:bodyPr wrap="square">
            <a:spAutoFit/>
          </a:bodyPr>
          <a:lstStyle/>
          <a:p>
            <a:pPr defTabSz="914400">
              <a:defRPr/>
            </a:pPr>
            <a:r>
              <a:rPr lang="en-US" sz="1600">
                <a:solidFill>
                  <a:srgbClr val="494949"/>
                </a:solidFill>
                <a:latin typeface="Exo" pitchFamily="2" charset="0"/>
                <a:ea typeface="+mn-lt"/>
                <a:cs typeface="+mn-lt"/>
              </a:rPr>
              <a:t>Here’s how you might fill out the template for an </a:t>
            </a:r>
            <a:r>
              <a:rPr lang="en-US" sz="1600" b="1">
                <a:solidFill>
                  <a:srgbClr val="494949"/>
                </a:solidFill>
                <a:latin typeface="Exo" pitchFamily="2" charset="0"/>
                <a:ea typeface="+mn-lt"/>
                <a:cs typeface="+mn-lt"/>
              </a:rPr>
              <a:t>Agent Assist</a:t>
            </a:r>
            <a:r>
              <a:rPr lang="en-US" sz="1600">
                <a:solidFill>
                  <a:srgbClr val="494949"/>
                </a:solidFill>
                <a:latin typeface="Exo" pitchFamily="2" charset="0"/>
                <a:ea typeface="+mn-lt"/>
                <a:cs typeface="+mn-lt"/>
              </a:rPr>
              <a:t> scenario focusing on </a:t>
            </a:r>
            <a:r>
              <a:rPr lang="en-US" sz="1600" b="1">
                <a:solidFill>
                  <a:srgbClr val="494949"/>
                </a:solidFill>
                <a:latin typeface="Exo" pitchFamily="2" charset="0"/>
                <a:ea typeface="+mn-lt"/>
                <a:cs typeface="+mn-lt"/>
              </a:rPr>
              <a:t>real-time</a:t>
            </a:r>
            <a:r>
              <a:rPr lang="en-US" sz="1600">
                <a:solidFill>
                  <a:srgbClr val="494949"/>
                </a:solidFill>
                <a:latin typeface="Exo" pitchFamily="2" charset="0"/>
                <a:ea typeface="+mn-lt"/>
                <a:cs typeface="+mn-lt"/>
              </a:rPr>
              <a:t> call support.</a:t>
            </a:r>
          </a:p>
        </p:txBody>
      </p:sp>
      <p:pic>
        <p:nvPicPr>
          <p:cNvPr id="5" name="Graphic 4" descr="Checkbox Checked with solid fill">
            <a:extLst>
              <a:ext uri="{FF2B5EF4-FFF2-40B4-BE49-F238E27FC236}">
                <a16:creationId xmlns:a16="http://schemas.microsoft.com/office/drawing/2014/main" id="{A0D4E4D2-D41C-B808-4371-869765254B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5668" y="51866"/>
            <a:ext cx="642486" cy="642486"/>
          </a:xfrm>
          <a:prstGeom prst="rect">
            <a:avLst/>
          </a:prstGeom>
        </p:spPr>
      </p:pic>
      <p:graphicFrame>
        <p:nvGraphicFramePr>
          <p:cNvPr id="6" name="Table 5">
            <a:extLst>
              <a:ext uri="{FF2B5EF4-FFF2-40B4-BE49-F238E27FC236}">
                <a16:creationId xmlns:a16="http://schemas.microsoft.com/office/drawing/2014/main" id="{1044DBCB-2D9C-9DA3-B9D5-BFAC3C56D8E5}"/>
              </a:ext>
            </a:extLst>
          </p:cNvPr>
          <p:cNvGraphicFramePr>
            <a:graphicFrameLocks/>
          </p:cNvGraphicFramePr>
          <p:nvPr>
            <p:extLst>
              <p:ext uri="{D42A27DB-BD31-4B8C-83A1-F6EECF244321}">
                <p14:modId xmlns:p14="http://schemas.microsoft.com/office/powerpoint/2010/main" val="3831585181"/>
              </p:ext>
            </p:extLst>
          </p:nvPr>
        </p:nvGraphicFramePr>
        <p:xfrm>
          <a:off x="259604" y="1452936"/>
          <a:ext cx="11507306" cy="4806984"/>
        </p:xfrm>
        <a:graphic>
          <a:graphicData uri="http://schemas.openxmlformats.org/drawingml/2006/table">
            <a:tbl>
              <a:tblPr firstRow="1">
                <a:tableStyleId>{5C22544A-7EE6-4342-B048-85BDC9FD1C3A}</a:tableStyleId>
              </a:tblPr>
              <a:tblGrid>
                <a:gridCol w="424584">
                  <a:extLst>
                    <a:ext uri="{9D8B030D-6E8A-4147-A177-3AD203B41FA5}">
                      <a16:colId xmlns:a16="http://schemas.microsoft.com/office/drawing/2014/main" val="1581958053"/>
                    </a:ext>
                  </a:extLst>
                </a:gridCol>
                <a:gridCol w="1212783">
                  <a:extLst>
                    <a:ext uri="{9D8B030D-6E8A-4147-A177-3AD203B41FA5}">
                      <a16:colId xmlns:a16="http://schemas.microsoft.com/office/drawing/2014/main" val="3221127086"/>
                    </a:ext>
                  </a:extLst>
                </a:gridCol>
                <a:gridCol w="3311090">
                  <a:extLst>
                    <a:ext uri="{9D8B030D-6E8A-4147-A177-3AD203B41FA5}">
                      <a16:colId xmlns:a16="http://schemas.microsoft.com/office/drawing/2014/main" val="1610025414"/>
                    </a:ext>
                  </a:extLst>
                </a:gridCol>
                <a:gridCol w="1780674">
                  <a:extLst>
                    <a:ext uri="{9D8B030D-6E8A-4147-A177-3AD203B41FA5}">
                      <a16:colId xmlns:a16="http://schemas.microsoft.com/office/drawing/2014/main" val="573858552"/>
                    </a:ext>
                  </a:extLst>
                </a:gridCol>
                <a:gridCol w="1694046">
                  <a:extLst>
                    <a:ext uri="{9D8B030D-6E8A-4147-A177-3AD203B41FA5}">
                      <a16:colId xmlns:a16="http://schemas.microsoft.com/office/drawing/2014/main" val="531003624"/>
                    </a:ext>
                  </a:extLst>
                </a:gridCol>
                <a:gridCol w="1617045">
                  <a:extLst>
                    <a:ext uri="{9D8B030D-6E8A-4147-A177-3AD203B41FA5}">
                      <a16:colId xmlns:a16="http://schemas.microsoft.com/office/drawing/2014/main" val="2479627238"/>
                    </a:ext>
                  </a:extLst>
                </a:gridCol>
                <a:gridCol w="1467084">
                  <a:extLst>
                    <a:ext uri="{9D8B030D-6E8A-4147-A177-3AD203B41FA5}">
                      <a16:colId xmlns:a16="http://schemas.microsoft.com/office/drawing/2014/main" val="2926828934"/>
                    </a:ext>
                  </a:extLst>
                </a:gridCol>
              </a:tblGrid>
              <a:tr h="275694">
                <a:tc>
                  <a:txBody>
                    <a:bodyPr/>
                    <a:lstStyle/>
                    <a:p>
                      <a:pPr algn="ctr" fontAlgn="ctr">
                        <a:buFontTx/>
                      </a:pPr>
                      <a:r>
                        <a:rPr lang="en-US" sz="1000" u="none" strike="noStrike" dirty="0">
                          <a:effectLst/>
                          <a:latin typeface="Montserrat SemiBold" panose="00000700000000000000" pitchFamily="2" charset="0"/>
                          <a:ea typeface="+mn-lt"/>
                          <a:cs typeface="+mn-lt"/>
                        </a:rPr>
                        <a:t>Step</a:t>
                      </a:r>
                      <a:endParaRPr lang="en-US" sz="1000" b="1" i="0" u="none" strike="noStrike" dirty="0">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marL="0" marR="0" algn="ctr" fontAlgn="t">
                        <a:buFontTx/>
                      </a:pPr>
                      <a:r>
                        <a:rPr lang="en-US" sz="1000" b="1">
                          <a:effectLst/>
                          <a:latin typeface="Montserrat SemiBold" panose="00000700000000000000" pitchFamily="2" charset="0"/>
                          <a:ea typeface="+mn-lt"/>
                          <a:cs typeface="+mn-lt"/>
                        </a:rPr>
                        <a:t>Phase</a:t>
                      </a:r>
                      <a:endParaRPr lang="en-US" sz="1000">
                        <a:effectLst/>
                        <a:latin typeface="Montserrat SemiBold" panose="00000700000000000000" pitchFamily="2" charset="0"/>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000" b="1">
                          <a:effectLst/>
                          <a:latin typeface="Montserrat SemiBold" panose="00000700000000000000" pitchFamily="2" charset="0"/>
                          <a:ea typeface="+mn-lt"/>
                          <a:cs typeface="+mn-lt"/>
                        </a:rPr>
                        <a:t>Key Actions</a:t>
                      </a:r>
                      <a:endParaRPr lang="en-US" sz="1000">
                        <a:effectLst/>
                        <a:latin typeface="Montserrat SemiBold" panose="00000700000000000000" pitchFamily="2" charset="0"/>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000" b="1">
                          <a:effectLst/>
                          <a:latin typeface="Montserrat SemiBold" panose="00000700000000000000" pitchFamily="2" charset="0"/>
                          <a:ea typeface="+mn-lt"/>
                          <a:cs typeface="+mn-lt"/>
                        </a:rPr>
                        <a:t>Milestones</a:t>
                      </a:r>
                      <a:endParaRPr lang="en-US" sz="1000">
                        <a:effectLst/>
                        <a:latin typeface="Montserrat SemiBold" panose="00000700000000000000" pitchFamily="2" charset="0"/>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000" b="1">
                          <a:effectLst/>
                          <a:latin typeface="Montserrat SemiBold" panose="00000700000000000000" pitchFamily="2" charset="0"/>
                          <a:ea typeface="+mn-lt"/>
                          <a:cs typeface="+mn-lt"/>
                        </a:rPr>
                        <a:t>Dependencies</a:t>
                      </a:r>
                      <a:endParaRPr lang="en-US" sz="1000">
                        <a:effectLst/>
                        <a:latin typeface="Montserrat SemiBold" panose="00000700000000000000" pitchFamily="2" charset="0"/>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000" b="1">
                          <a:effectLst/>
                          <a:latin typeface="Montserrat SemiBold" panose="00000700000000000000" pitchFamily="2" charset="0"/>
                          <a:ea typeface="+mn-lt"/>
                          <a:cs typeface="+mn-lt"/>
                        </a:rPr>
                        <a:t>Outcomes</a:t>
                      </a:r>
                      <a:endParaRPr lang="en-US" sz="1000">
                        <a:effectLst/>
                        <a:latin typeface="Montserrat SemiBold" panose="00000700000000000000" pitchFamily="2" charset="0"/>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000" b="1">
                          <a:effectLst/>
                          <a:latin typeface="Montserrat SemiBold" panose="00000700000000000000" pitchFamily="2" charset="0"/>
                          <a:ea typeface="+mn-lt"/>
                          <a:cs typeface="+mn-lt"/>
                        </a:rPr>
                        <a:t>Estimated Duration</a:t>
                      </a:r>
                      <a:endParaRPr lang="en-US" sz="1000">
                        <a:effectLst/>
                        <a:latin typeface="Montserrat SemiBold" panose="00000700000000000000" pitchFamily="2" charset="0"/>
                        <a:ea typeface="+mn-lt"/>
                        <a:cs typeface="+mn-lt"/>
                      </a:endParaRPr>
                    </a:p>
                  </a:txBody>
                  <a:tcPr marL="50793" marR="50793" marT="50793" marB="50793" anchor="ctr">
                    <a:solidFill>
                      <a:schemeClr val="accent4">
                        <a:lumMod val="75000"/>
                      </a:schemeClr>
                    </a:solidFill>
                  </a:tcPr>
                </a:tc>
                <a:extLst>
                  <a:ext uri="{0D108BD9-81ED-4DB2-BD59-A6C34878D82A}">
                    <a16:rowId xmlns:a16="http://schemas.microsoft.com/office/drawing/2014/main" val="3853553644"/>
                  </a:ext>
                </a:extLst>
              </a:tr>
              <a:tr h="661394">
                <a:tc>
                  <a:txBody>
                    <a:bodyPr/>
                    <a:lstStyle/>
                    <a:p>
                      <a:pPr marL="0" marR="0" algn="ctr" fontAlgn="t">
                        <a:buFontTx/>
                      </a:pPr>
                      <a:r>
                        <a:rPr lang="en-US" sz="900" b="1">
                          <a:solidFill>
                            <a:schemeClr val="bg1"/>
                          </a:solidFill>
                          <a:effectLst/>
                          <a:latin typeface="+mn-lt"/>
                          <a:ea typeface="+mn-lt"/>
                          <a:cs typeface="+mn-lt"/>
                        </a:rPr>
                        <a:t>1</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Feasibility &amp; Data Readiness</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a:effectLst/>
                          <a:latin typeface="+mn-lt"/>
                          <a:ea typeface="+mn-lt"/>
                          <a:cs typeface="+mn-lt"/>
                        </a:rPr>
                        <a:t>Review </a:t>
                      </a:r>
                      <a:r>
                        <a:rPr lang="en-US" sz="1100" b="1">
                          <a:effectLst/>
                          <a:latin typeface="+mn-lt"/>
                          <a:ea typeface="+mn-lt"/>
                          <a:cs typeface="+mn-lt"/>
                        </a:rPr>
                        <a:t>call transcript data</a:t>
                      </a:r>
                      <a:r>
                        <a:rPr lang="en-US" sz="1100">
                          <a:effectLst/>
                          <a:latin typeface="+mn-lt"/>
                          <a:ea typeface="+mn-lt"/>
                          <a:cs typeface="+mn-lt"/>
                        </a:rPr>
                        <a:t> for coverage &amp; compliance (PII checks)</a:t>
                      </a:r>
                    </a:p>
                    <a:p>
                      <a:pPr marL="171450" marR="0" indent="-171450" fontAlgn="t">
                        <a:buFont typeface="Arial" panose="020B0604020202020204" pitchFamily="34" charset="0"/>
                        <a:buChar char="•"/>
                      </a:pPr>
                      <a:r>
                        <a:rPr lang="en-US" sz="1100">
                          <a:effectLst/>
                          <a:latin typeface="+mn-lt"/>
                          <a:ea typeface="+mn-lt"/>
                          <a:cs typeface="+mn-lt"/>
                        </a:rPr>
                        <a:t>Assess </a:t>
                      </a:r>
                      <a:r>
                        <a:rPr lang="en-US" sz="1100" b="1">
                          <a:effectLst/>
                          <a:latin typeface="+mn-lt"/>
                          <a:ea typeface="+mn-lt"/>
                          <a:cs typeface="+mn-lt"/>
                        </a:rPr>
                        <a:t>IT infrastructure</a:t>
                      </a:r>
                      <a:r>
                        <a:rPr lang="en-US" sz="1100">
                          <a:effectLst/>
                          <a:latin typeface="+mn-lt"/>
                          <a:ea typeface="+mn-lt"/>
                          <a:cs typeface="+mn-lt"/>
                        </a:rPr>
                        <a:t> for real-time call analysis</a:t>
                      </a:r>
                    </a:p>
                    <a:p>
                      <a:pPr marL="171450" marR="0" indent="-171450" fontAlgn="t">
                        <a:buFont typeface="Arial" panose="020B0604020202020204" pitchFamily="34" charset="0"/>
                        <a:buChar char="•"/>
                      </a:pPr>
                      <a:r>
                        <a:rPr lang="en-US" sz="1100">
                          <a:effectLst/>
                          <a:latin typeface="+mn-lt"/>
                          <a:ea typeface="+mn-lt"/>
                          <a:cs typeface="+mn-lt"/>
                        </a:rPr>
                        <a:t>Draft cost estimate (software licensing, cloud usage, dev hours), gain CFO sign-off</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Feasibility Report</a:t>
                      </a:r>
                      <a:r>
                        <a:rPr lang="en-US" sz="1100">
                          <a:effectLst/>
                          <a:latin typeface="+mn-lt"/>
                          <a:ea typeface="+mn-lt"/>
                          <a:cs typeface="+mn-lt"/>
                        </a:rPr>
                        <a:t> ensuring data is compliant &amp; accessible</a:t>
                      </a:r>
                    </a:p>
                    <a:p>
                      <a:pPr marL="171450" marR="0" indent="-171450" fontAlgn="t">
                        <a:buFont typeface="Arial" panose="020B0604020202020204" pitchFamily="34" charset="0"/>
                        <a:buChar char="•"/>
                      </a:pPr>
                      <a:r>
                        <a:rPr lang="en-US" sz="1100" b="1">
                          <a:effectLst/>
                          <a:latin typeface="+mn-lt"/>
                          <a:ea typeface="+mn-lt"/>
                          <a:cs typeface="+mn-lt"/>
                        </a:rPr>
                        <a:t>Budget approval</a:t>
                      </a:r>
                      <a:r>
                        <a:rPr lang="en-US" sz="1100">
                          <a:effectLst/>
                          <a:latin typeface="+mn-lt"/>
                          <a:ea typeface="+mn-lt"/>
                          <a:cs typeface="+mn-lt"/>
                        </a:rPr>
                        <a:t> for pilot phase</a:t>
                      </a:r>
                    </a:p>
                  </a:txBody>
                  <a:tcPr marL="50793" marR="50793" marT="50793" marB="50793" anchor="ctr"/>
                </a:tc>
                <a:tc>
                  <a:txBody>
                    <a:bodyPr/>
                    <a:lstStyle/>
                    <a:p>
                      <a:pPr marL="171450" marR="0" indent="-171450" fontAlgn="t">
                        <a:buFont typeface="Arial" panose="020B0604020202020204" pitchFamily="34" charset="0"/>
                        <a:buChar char="•"/>
                      </a:pPr>
                      <a:r>
                        <a:rPr lang="en-US" sz="1100">
                          <a:effectLst/>
                          <a:latin typeface="+mn-lt"/>
                          <a:ea typeface="+mn-lt"/>
                          <a:cs typeface="+mn-lt"/>
                        </a:rPr>
                        <a:t>Stakeholder alignment with CX &amp; Finance</a:t>
                      </a:r>
                    </a:p>
                    <a:p>
                      <a:pPr marL="171450" marR="0" indent="-171450" fontAlgn="t">
                        <a:buFont typeface="Arial" panose="020B0604020202020204" pitchFamily="34" charset="0"/>
                        <a:buChar char="•"/>
                      </a:pPr>
                      <a:r>
                        <a:rPr lang="en-US" sz="1100" b="1">
                          <a:effectLst/>
                          <a:latin typeface="+mn-lt"/>
                          <a:ea typeface="+mn-lt"/>
                          <a:cs typeface="+mn-lt"/>
                        </a:rPr>
                        <a:t>Legal/Compliance</a:t>
                      </a:r>
                      <a:r>
                        <a:rPr lang="en-US" sz="1100">
                          <a:effectLst/>
                          <a:latin typeface="+mn-lt"/>
                          <a:ea typeface="+mn-lt"/>
                          <a:cs typeface="+mn-lt"/>
                        </a:rPr>
                        <a:t> input if data is regulated</a:t>
                      </a:r>
                    </a:p>
                  </a:txBody>
                  <a:tcPr marL="50793" marR="50793" marT="50793" marB="50793" anchor="ctr"/>
                </a:tc>
                <a:tc>
                  <a:txBody>
                    <a:bodyPr/>
                    <a:lstStyle/>
                    <a:p>
                      <a:pPr marL="0" marR="0" fontAlgn="t">
                        <a:buFontTx/>
                      </a:pPr>
                      <a:r>
                        <a:rPr lang="en-US" sz="1100" b="1">
                          <a:effectLst/>
                          <a:latin typeface="+mn-lt"/>
                          <a:ea typeface="+mn-lt"/>
                          <a:cs typeface="+mn-lt"/>
                        </a:rPr>
                        <a:t>Green Light</a:t>
                      </a:r>
                      <a:r>
                        <a:rPr lang="en-US" sz="1100">
                          <a:effectLst/>
                          <a:latin typeface="+mn-lt"/>
                          <a:ea typeface="+mn-lt"/>
                          <a:cs typeface="+mn-lt"/>
                        </a:rPr>
                        <a:t> to proceed: Data readiness confirmed, CFO endorses pilot budget</a:t>
                      </a:r>
                    </a:p>
                  </a:txBody>
                  <a:tcPr marL="50793" marR="50793" marT="50793" marB="50793" anchor="ctr"/>
                </a:tc>
                <a:tc>
                  <a:txBody>
                    <a:bodyPr/>
                    <a:lstStyle/>
                    <a:p>
                      <a:pPr marL="0" marR="0" algn="ctr" fontAlgn="t">
                        <a:buFontTx/>
                      </a:pPr>
                      <a:r>
                        <a:rPr lang="en-US" sz="1100" b="1">
                          <a:effectLst/>
                          <a:latin typeface="+mn-lt"/>
                          <a:ea typeface="+mn-lt"/>
                          <a:cs typeface="+mn-lt"/>
                        </a:rPr>
                        <a:t>~4–6 weeks</a:t>
                      </a:r>
                    </a:p>
                  </a:txBody>
                  <a:tcPr marL="50793" marR="50793" marT="50793" marB="50793" anchor="ctr"/>
                </a:tc>
                <a:extLst>
                  <a:ext uri="{0D108BD9-81ED-4DB2-BD59-A6C34878D82A}">
                    <a16:rowId xmlns:a16="http://schemas.microsoft.com/office/drawing/2014/main" val="3690127680"/>
                  </a:ext>
                </a:extLst>
              </a:tr>
              <a:tr h="610517">
                <a:tc>
                  <a:txBody>
                    <a:bodyPr/>
                    <a:lstStyle/>
                    <a:p>
                      <a:pPr marL="0" marR="0" algn="ctr" fontAlgn="t">
                        <a:buFontTx/>
                      </a:pPr>
                      <a:r>
                        <a:rPr lang="en-US" sz="900" b="1">
                          <a:solidFill>
                            <a:schemeClr val="bg1"/>
                          </a:solidFill>
                          <a:effectLst/>
                          <a:latin typeface="+mn-lt"/>
                          <a:ea typeface="+mn-lt"/>
                          <a:cs typeface="+mn-lt"/>
                        </a:rPr>
                        <a:t>2</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Prototyping &amp; Early Validation</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a:effectLst/>
                          <a:latin typeface="+mn-lt"/>
                          <a:ea typeface="+mn-lt"/>
                          <a:cs typeface="+mn-lt"/>
                        </a:rPr>
                        <a:t>Collect </a:t>
                      </a:r>
                      <a:r>
                        <a:rPr lang="en-US" sz="1100" b="1">
                          <a:effectLst/>
                          <a:latin typeface="+mn-lt"/>
                          <a:ea typeface="+mn-lt"/>
                          <a:cs typeface="+mn-lt"/>
                        </a:rPr>
                        <a:t>anonymized call transcripts</a:t>
                      </a:r>
                      <a:r>
                        <a:rPr lang="en-US" sz="1100">
                          <a:effectLst/>
                          <a:latin typeface="+mn-lt"/>
                          <a:ea typeface="+mn-lt"/>
                          <a:cs typeface="+mn-lt"/>
                        </a:rPr>
                        <a:t> (e.g. 3 months’ worth)</a:t>
                      </a:r>
                    </a:p>
                    <a:p>
                      <a:pPr marL="171450" marR="0" indent="-171450" fontAlgn="t">
                        <a:buFont typeface="Arial" panose="020B0604020202020204" pitchFamily="34" charset="0"/>
                        <a:buChar char="•"/>
                      </a:pPr>
                      <a:r>
                        <a:rPr lang="en-US" sz="1100">
                          <a:effectLst/>
                          <a:latin typeface="+mn-lt"/>
                          <a:ea typeface="+mn-lt"/>
                          <a:cs typeface="+mn-lt"/>
                        </a:rPr>
                        <a:t>Develop a simple </a:t>
                      </a:r>
                      <a:r>
                        <a:rPr lang="en-US" sz="1100" b="1">
                          <a:effectLst/>
                          <a:latin typeface="+mn-lt"/>
                          <a:ea typeface="+mn-lt"/>
                          <a:cs typeface="+mn-lt"/>
                        </a:rPr>
                        <a:t>NLP prototype</a:t>
                      </a:r>
                      <a:r>
                        <a:rPr lang="en-US" sz="1100">
                          <a:effectLst/>
                          <a:latin typeface="+mn-lt"/>
                          <a:ea typeface="+mn-lt"/>
                          <a:cs typeface="+mn-lt"/>
                        </a:rPr>
                        <a:t> for real-time suggestions</a:t>
                      </a:r>
                    </a:p>
                    <a:p>
                      <a:pPr marL="171450" marR="0" indent="-171450" fontAlgn="t">
                        <a:buFont typeface="Arial" panose="020B0604020202020204" pitchFamily="34" charset="0"/>
                        <a:buChar char="•"/>
                      </a:pPr>
                      <a:r>
                        <a:rPr lang="en-US" sz="1100">
                          <a:effectLst/>
                          <a:latin typeface="+mn-lt"/>
                          <a:ea typeface="+mn-lt"/>
                          <a:cs typeface="+mn-lt"/>
                        </a:rPr>
                        <a:t>Run </a:t>
                      </a:r>
                      <a:r>
                        <a:rPr lang="en-US" sz="1100" b="1">
                          <a:effectLst/>
                          <a:latin typeface="+mn-lt"/>
                          <a:ea typeface="+mn-lt"/>
                          <a:cs typeface="+mn-lt"/>
                        </a:rPr>
                        <a:t>initial accuracy tests</a:t>
                      </a:r>
                      <a:r>
                        <a:rPr lang="en-US" sz="1100">
                          <a:effectLst/>
                          <a:latin typeface="+mn-lt"/>
                          <a:ea typeface="+mn-lt"/>
                          <a:cs typeface="+mn-lt"/>
                        </a:rPr>
                        <a:t> &amp; gather feedback from 2-3 agents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Prototype Demo</a:t>
                      </a:r>
                      <a:r>
                        <a:rPr lang="en-US" sz="1100">
                          <a:effectLst/>
                          <a:latin typeface="+mn-lt"/>
                          <a:ea typeface="+mn-lt"/>
                          <a:cs typeface="+mn-lt"/>
                        </a:rPr>
                        <a:t> (~70% accuracy)</a:t>
                      </a:r>
                    </a:p>
                    <a:p>
                      <a:pPr marL="171450" marR="0" indent="-171450" fontAlgn="t">
                        <a:buFont typeface="Arial" panose="020B0604020202020204" pitchFamily="34" charset="0"/>
                        <a:buChar char="•"/>
                      </a:pPr>
                      <a:r>
                        <a:rPr lang="en-US" sz="1100" b="1">
                          <a:effectLst/>
                          <a:latin typeface="+mn-lt"/>
                          <a:ea typeface="+mn-lt"/>
                          <a:cs typeface="+mn-lt"/>
                        </a:rPr>
                        <a:t>Early user feedback</a:t>
                      </a:r>
                      <a:r>
                        <a:rPr lang="en-US" sz="1100">
                          <a:effectLst/>
                          <a:latin typeface="+mn-lt"/>
                          <a:ea typeface="+mn-lt"/>
                          <a:cs typeface="+mn-lt"/>
                        </a:rPr>
                        <a:t> session</a:t>
                      </a:r>
                    </a:p>
                  </a:txBody>
                  <a:tcPr marL="50793" marR="50793" marT="50793" marB="50793" anchor="ctr"/>
                </a:tc>
                <a:tc>
                  <a:txBody>
                    <a:bodyPr/>
                    <a:lstStyle/>
                    <a:p>
                      <a:pPr marL="171450" marR="0" indent="-171450" fontAlgn="t">
                        <a:buFont typeface="Arial" panose="020B0604020202020204" pitchFamily="34" charset="0"/>
                        <a:buChar char="•"/>
                      </a:pPr>
                      <a:r>
                        <a:rPr lang="en-US" sz="1100">
                          <a:effectLst/>
                          <a:latin typeface="+mn-lt"/>
                          <a:ea typeface="+mn-lt"/>
                          <a:cs typeface="+mn-lt"/>
                        </a:rPr>
                        <a:t>QA/ML Engineer available</a:t>
                      </a:r>
                    </a:p>
                    <a:p>
                      <a:pPr marL="171450" marR="0" indent="-171450" fontAlgn="t">
                        <a:buFont typeface="Arial" panose="020B0604020202020204" pitchFamily="34" charset="0"/>
                        <a:buChar char="•"/>
                      </a:pPr>
                      <a:r>
                        <a:rPr lang="en-US" sz="1100">
                          <a:effectLst/>
                          <a:latin typeface="+mn-lt"/>
                          <a:ea typeface="+mn-lt"/>
                          <a:cs typeface="+mn-lt"/>
                        </a:rPr>
                        <a:t>Access to transcripts &amp; partial environment</a:t>
                      </a:r>
                    </a:p>
                  </a:txBody>
                  <a:tcPr marL="50793" marR="50793" marT="50793" marB="50793" anchor="ctr"/>
                </a:tc>
                <a:tc>
                  <a:txBody>
                    <a:bodyPr/>
                    <a:lstStyle/>
                    <a:p>
                      <a:pPr marL="0" marR="0" fontAlgn="t">
                        <a:buFontTx/>
                      </a:pPr>
                      <a:r>
                        <a:rPr lang="en-US" sz="1100" b="1">
                          <a:effectLst/>
                          <a:latin typeface="+mn-lt"/>
                          <a:ea typeface="+mn-lt"/>
                          <a:cs typeface="+mn-lt"/>
                        </a:rPr>
                        <a:t>Prototype Validated</a:t>
                      </a:r>
                      <a:r>
                        <a:rPr lang="en-US" sz="1100">
                          <a:effectLst/>
                          <a:latin typeface="+mn-lt"/>
                          <a:ea typeface="+mn-lt"/>
                          <a:cs typeface="+mn-lt"/>
                        </a:rPr>
                        <a:t> – 70% accuracy, agent feasibility feedback guides next steps</a:t>
                      </a:r>
                    </a:p>
                  </a:txBody>
                  <a:tcPr marL="50793" marR="50793" marT="50793" marB="50793" anchor="ctr"/>
                </a:tc>
                <a:tc>
                  <a:txBody>
                    <a:bodyPr/>
                    <a:lstStyle/>
                    <a:p>
                      <a:pPr marL="0" marR="0" algn="ctr" fontAlgn="t">
                        <a:buFontTx/>
                      </a:pPr>
                      <a:r>
                        <a:rPr lang="en-US" sz="1100" b="1">
                          <a:effectLst/>
                          <a:latin typeface="+mn-lt"/>
                          <a:ea typeface="+mn-lt"/>
                          <a:cs typeface="+mn-lt"/>
                        </a:rPr>
                        <a:t>~6–8 weeks</a:t>
                      </a:r>
                    </a:p>
                  </a:txBody>
                  <a:tcPr marL="50793" marR="50793" marT="50793" marB="50793" anchor="ctr"/>
                </a:tc>
                <a:extLst>
                  <a:ext uri="{0D108BD9-81ED-4DB2-BD59-A6C34878D82A}">
                    <a16:rowId xmlns:a16="http://schemas.microsoft.com/office/drawing/2014/main" val="3399800088"/>
                  </a:ext>
                </a:extLst>
              </a:tr>
              <a:tr h="604636">
                <a:tc>
                  <a:txBody>
                    <a:bodyPr/>
                    <a:lstStyle/>
                    <a:p>
                      <a:pPr marL="0" marR="0" algn="ctr" fontAlgn="t">
                        <a:buFontTx/>
                      </a:pPr>
                      <a:r>
                        <a:rPr lang="en-US" sz="900" b="1">
                          <a:solidFill>
                            <a:schemeClr val="bg1"/>
                          </a:solidFill>
                          <a:effectLst/>
                          <a:latin typeface="+mn-lt"/>
                          <a:ea typeface="+mn-lt"/>
                          <a:cs typeface="+mn-lt"/>
                        </a:rPr>
                        <a:t>3</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MVP Development &amp; Internal Pilot</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dirty="0">
                          <a:effectLst/>
                          <a:latin typeface="+mn-lt"/>
                          <a:ea typeface="+mn-lt"/>
                          <a:cs typeface="+mn-lt"/>
                        </a:rPr>
                        <a:t>Implement </a:t>
                      </a:r>
                      <a:r>
                        <a:rPr lang="en-US" sz="1100" b="1" dirty="0">
                          <a:effectLst/>
                          <a:latin typeface="+mn-lt"/>
                          <a:ea typeface="+mn-lt"/>
                          <a:cs typeface="+mn-lt"/>
                        </a:rPr>
                        <a:t>must-have features</a:t>
                      </a:r>
                      <a:r>
                        <a:rPr lang="en-US" sz="1100" dirty="0">
                          <a:effectLst/>
                          <a:latin typeface="+mn-lt"/>
                          <a:ea typeface="+mn-lt"/>
                          <a:cs typeface="+mn-lt"/>
                        </a:rPr>
                        <a:t> (knowledge base integration)</a:t>
                      </a:r>
                    </a:p>
                    <a:p>
                      <a:pPr marL="171450" marR="0" indent="-171450" fontAlgn="t">
                        <a:buFont typeface="Arial" panose="020B0604020202020204" pitchFamily="34" charset="0"/>
                        <a:buChar char="•"/>
                      </a:pPr>
                      <a:r>
                        <a:rPr lang="en-US" sz="1100" b="1" dirty="0">
                          <a:effectLst/>
                          <a:latin typeface="+mn-lt"/>
                          <a:ea typeface="+mn-lt"/>
                          <a:cs typeface="+mn-lt"/>
                        </a:rPr>
                        <a:t>Pilot</a:t>
                      </a:r>
                      <a:r>
                        <a:rPr lang="en-US" sz="1100" dirty="0">
                          <a:effectLst/>
                          <a:latin typeface="+mn-lt"/>
                          <a:ea typeface="+mn-lt"/>
                          <a:cs typeface="+mn-lt"/>
                        </a:rPr>
                        <a:t> with ten agents for 2 weeks, measure handle times &amp; agent satisfaction</a:t>
                      </a:r>
                    </a:p>
                    <a:p>
                      <a:pPr marL="171450" marR="0" indent="-171450" fontAlgn="t">
                        <a:buFont typeface="Arial" panose="020B0604020202020204" pitchFamily="34" charset="0"/>
                        <a:buChar char="•"/>
                      </a:pPr>
                      <a:r>
                        <a:rPr lang="en-US" sz="1100" dirty="0">
                          <a:effectLst/>
                          <a:latin typeface="+mn-lt"/>
                          <a:ea typeface="+mn-lt"/>
                          <a:cs typeface="+mn-lt"/>
                        </a:rPr>
                        <a:t>Gather pilot results &amp; refine (e.g. model tuning, workflow changes)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MVP Launch</a:t>
                      </a:r>
                      <a:r>
                        <a:rPr lang="en-US" sz="1100">
                          <a:effectLst/>
                          <a:latin typeface="+mn-lt"/>
                          <a:ea typeface="+mn-lt"/>
                          <a:cs typeface="+mn-lt"/>
                        </a:rPr>
                        <a:t> for pilot group</a:t>
                      </a:r>
                    </a:p>
                    <a:p>
                      <a:pPr marL="171450" marR="0" indent="-171450" fontAlgn="t">
                        <a:buFont typeface="Arial" panose="020B0604020202020204" pitchFamily="34" charset="0"/>
                        <a:buChar char="•"/>
                      </a:pPr>
                      <a:r>
                        <a:rPr lang="en-US" sz="1100" b="1">
                          <a:effectLst/>
                          <a:latin typeface="+mn-lt"/>
                          <a:ea typeface="+mn-lt"/>
                          <a:cs typeface="+mn-lt"/>
                        </a:rPr>
                        <a:t>Pilot Results</a:t>
                      </a:r>
                      <a:r>
                        <a:rPr lang="en-US" sz="1100">
                          <a:effectLst/>
                          <a:latin typeface="+mn-lt"/>
                          <a:ea typeface="+mn-lt"/>
                          <a:cs typeface="+mn-lt"/>
                        </a:rPr>
                        <a:t> (10% faster handle time, 8/10 satisfaction)</a:t>
                      </a:r>
                    </a:p>
                  </a:txBody>
                  <a:tcPr marL="50793" marR="50793" marT="50793" marB="50793" anchor="ctr"/>
                </a:tc>
                <a:tc>
                  <a:txBody>
                    <a:bodyPr/>
                    <a:lstStyle/>
                    <a:p>
                      <a:pPr marL="171450" marR="0" indent="-171450" fontAlgn="t">
                        <a:buFont typeface="Arial" panose="020B0604020202020204" pitchFamily="34" charset="0"/>
                        <a:buChar char="•"/>
                      </a:pPr>
                      <a:r>
                        <a:rPr lang="en-US" sz="1100">
                          <a:effectLst/>
                          <a:latin typeface="+mn-lt"/>
                          <a:ea typeface="+mn-lt"/>
                          <a:cs typeface="+mn-lt"/>
                        </a:rPr>
                        <a:t>Infrastructure stable for partial go-live</a:t>
                      </a:r>
                    </a:p>
                    <a:p>
                      <a:pPr marL="171450" marR="0" indent="-171450" fontAlgn="t">
                        <a:buFont typeface="Arial" panose="020B0604020202020204" pitchFamily="34" charset="0"/>
                        <a:buChar char="•"/>
                      </a:pPr>
                      <a:r>
                        <a:rPr lang="en-US" sz="1100">
                          <a:effectLst/>
                          <a:latin typeface="+mn-lt"/>
                          <a:ea typeface="+mn-lt"/>
                          <a:cs typeface="+mn-lt"/>
                        </a:rPr>
                        <a:t>Pilot group selected, onboarded</a:t>
                      </a:r>
                    </a:p>
                  </a:txBody>
                  <a:tcPr marL="50793" marR="50793" marT="50793" marB="50793" anchor="ctr"/>
                </a:tc>
                <a:tc>
                  <a:txBody>
                    <a:bodyPr/>
                    <a:lstStyle/>
                    <a:p>
                      <a:pPr marL="0" marR="0" fontAlgn="t">
                        <a:buFontTx/>
                      </a:pPr>
                      <a:r>
                        <a:rPr lang="en-US" sz="1100" b="1">
                          <a:effectLst/>
                          <a:latin typeface="+mn-lt"/>
                          <a:ea typeface="+mn-lt"/>
                          <a:cs typeface="+mn-lt"/>
                        </a:rPr>
                        <a:t>MVP Tested</a:t>
                      </a:r>
                      <a:r>
                        <a:rPr lang="en-US" sz="1100">
                          <a:effectLst/>
                          <a:latin typeface="+mn-lt"/>
                          <a:ea typeface="+mn-lt"/>
                          <a:cs typeface="+mn-lt"/>
                        </a:rPr>
                        <a:t>: real environment feedback indicates 10% faster handle times, 80%+ agent satisfaction</a:t>
                      </a:r>
                    </a:p>
                  </a:txBody>
                  <a:tcPr marL="50793" marR="50793" marT="50793" marB="50793" anchor="ctr"/>
                </a:tc>
                <a:tc>
                  <a:txBody>
                    <a:bodyPr/>
                    <a:lstStyle/>
                    <a:p>
                      <a:pPr marL="0" marR="0" algn="ctr" fontAlgn="t">
                        <a:buFontTx/>
                      </a:pPr>
                      <a:r>
                        <a:rPr lang="en-US" sz="1100" b="1">
                          <a:effectLst/>
                          <a:latin typeface="+mn-lt"/>
                          <a:ea typeface="+mn-lt"/>
                          <a:cs typeface="+mn-lt"/>
                        </a:rPr>
                        <a:t>~8–12 weeks</a:t>
                      </a:r>
                    </a:p>
                  </a:txBody>
                  <a:tcPr marL="50793" marR="50793" marT="50793" marB="50793" anchor="ctr"/>
                </a:tc>
                <a:extLst>
                  <a:ext uri="{0D108BD9-81ED-4DB2-BD59-A6C34878D82A}">
                    <a16:rowId xmlns:a16="http://schemas.microsoft.com/office/drawing/2014/main" val="3772127168"/>
                  </a:ext>
                </a:extLst>
              </a:tr>
              <a:tr h="676384">
                <a:tc>
                  <a:txBody>
                    <a:bodyPr/>
                    <a:lstStyle/>
                    <a:p>
                      <a:pPr marL="0" marR="0" algn="ctr" fontAlgn="t">
                        <a:buFontTx/>
                      </a:pPr>
                      <a:r>
                        <a:rPr lang="en-US" sz="900" b="1">
                          <a:solidFill>
                            <a:schemeClr val="bg1"/>
                          </a:solidFill>
                          <a:effectLst/>
                          <a:latin typeface="+mn-lt"/>
                          <a:ea typeface="+mn-lt"/>
                          <a:cs typeface="+mn-lt"/>
                        </a:rPr>
                        <a:t>4</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Full Implementation &amp; Deployment</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Roll out Agent Assist</a:t>
                      </a:r>
                      <a:r>
                        <a:rPr lang="en-US" sz="1100">
                          <a:effectLst/>
                          <a:latin typeface="+mn-lt"/>
                          <a:ea typeface="+mn-lt"/>
                          <a:cs typeface="+mn-lt"/>
                        </a:rPr>
                        <a:t> to all 200 agents</a:t>
                      </a:r>
                    </a:p>
                    <a:p>
                      <a:pPr marL="171450" marR="0" indent="-171450" fontAlgn="t">
                        <a:buFont typeface="Arial" panose="020B0604020202020204" pitchFamily="34" charset="0"/>
                        <a:buChar char="•"/>
                      </a:pPr>
                      <a:r>
                        <a:rPr lang="en-US" sz="1100">
                          <a:effectLst/>
                          <a:latin typeface="+mn-lt"/>
                          <a:ea typeface="+mn-lt"/>
                          <a:cs typeface="+mn-lt"/>
                        </a:rPr>
                        <a:t>Execute </a:t>
                      </a:r>
                      <a:r>
                        <a:rPr lang="en-US" sz="1100" b="1">
                          <a:effectLst/>
                          <a:latin typeface="+mn-lt"/>
                          <a:ea typeface="+mn-lt"/>
                          <a:cs typeface="+mn-lt"/>
                        </a:rPr>
                        <a:t>training</a:t>
                      </a:r>
                      <a:r>
                        <a:rPr lang="en-US" sz="1100">
                          <a:effectLst/>
                          <a:latin typeface="+mn-lt"/>
                          <a:ea typeface="+mn-lt"/>
                          <a:cs typeface="+mn-lt"/>
                        </a:rPr>
                        <a:t> (Tier 1, Tier 2) &amp; communications plan</a:t>
                      </a:r>
                    </a:p>
                    <a:p>
                      <a:pPr marL="171450" marR="0" indent="-171450" fontAlgn="t">
                        <a:buFont typeface="Arial" panose="020B0604020202020204" pitchFamily="34" charset="0"/>
                        <a:buChar char="•"/>
                      </a:pPr>
                      <a:r>
                        <a:rPr lang="en-US" sz="1100">
                          <a:effectLst/>
                          <a:latin typeface="+mn-lt"/>
                          <a:ea typeface="+mn-lt"/>
                          <a:cs typeface="+mn-lt"/>
                        </a:rPr>
                        <a:t>Monitor daily usage post-launch &amp; gather immediate feedback</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Full Production Launch</a:t>
                      </a:r>
                      <a:endParaRPr lang="en-US" sz="1100">
                        <a:effectLst/>
                        <a:latin typeface="+mn-lt"/>
                        <a:ea typeface="+mn-lt"/>
                        <a:cs typeface="+mn-lt"/>
                      </a:endParaRPr>
                    </a:p>
                    <a:p>
                      <a:pPr marL="171450" marR="0" indent="-171450" fontAlgn="t">
                        <a:buFont typeface="Arial" panose="020B0604020202020204" pitchFamily="34" charset="0"/>
                        <a:buChar char="•"/>
                      </a:pPr>
                      <a:r>
                        <a:rPr lang="en-US" sz="1100" b="1">
                          <a:effectLst/>
                          <a:latin typeface="+mn-lt"/>
                          <a:ea typeface="+mn-lt"/>
                          <a:cs typeface="+mn-lt"/>
                        </a:rPr>
                        <a:t>Training Completion</a:t>
                      </a:r>
                      <a:r>
                        <a:rPr lang="en-US" sz="1100">
                          <a:effectLst/>
                          <a:latin typeface="+mn-lt"/>
                          <a:ea typeface="+mn-lt"/>
                          <a:cs typeface="+mn-lt"/>
                        </a:rPr>
                        <a:t> (~90% of agents)</a:t>
                      </a:r>
                    </a:p>
                    <a:p>
                      <a:pPr marL="171450" marR="0" indent="-171450" fontAlgn="t">
                        <a:buFont typeface="Arial" panose="020B0604020202020204" pitchFamily="34" charset="0"/>
                        <a:buChar char="•"/>
                      </a:pPr>
                      <a:r>
                        <a:rPr lang="en-US" sz="1100">
                          <a:effectLst/>
                          <a:latin typeface="+mn-lt"/>
                          <a:ea typeface="+mn-lt"/>
                          <a:cs typeface="+mn-lt"/>
                        </a:rPr>
                        <a:t>1-Week KPI review</a:t>
                      </a:r>
                    </a:p>
                  </a:txBody>
                  <a:tcPr marL="50793" marR="50793" marT="50793" marB="50793" anchor="ctr"/>
                </a:tc>
                <a:tc>
                  <a:txBody>
                    <a:bodyPr/>
                    <a:lstStyle/>
                    <a:p>
                      <a:pPr marL="171450" marR="0" indent="-171450" fontAlgn="t">
                        <a:buFont typeface="Arial" panose="020B0604020202020204" pitchFamily="34" charset="0"/>
                        <a:buChar char="•"/>
                      </a:pPr>
                      <a:r>
                        <a:rPr lang="en-US" sz="1100">
                          <a:effectLst/>
                          <a:latin typeface="+mn-lt"/>
                          <a:ea typeface="+mn-lt"/>
                          <a:cs typeface="+mn-lt"/>
                        </a:rPr>
                        <a:t>Pilot success validated</a:t>
                      </a:r>
                    </a:p>
                    <a:p>
                      <a:pPr marL="171450" marR="0" indent="-171450" fontAlgn="t">
                        <a:buFont typeface="Arial" panose="020B0604020202020204" pitchFamily="34" charset="0"/>
                        <a:buChar char="•"/>
                      </a:pPr>
                      <a:r>
                        <a:rPr lang="en-US" sz="1100">
                          <a:effectLst/>
                          <a:latin typeface="+mn-lt"/>
                          <a:ea typeface="+mn-lt"/>
                          <a:cs typeface="+mn-lt"/>
                        </a:rPr>
                        <a:t>Training resources complete</a:t>
                      </a:r>
                    </a:p>
                  </a:txBody>
                  <a:tcPr marL="50793" marR="50793" marT="50793" marB="50793" anchor="ctr"/>
                </a:tc>
                <a:tc>
                  <a:txBody>
                    <a:bodyPr/>
                    <a:lstStyle/>
                    <a:p>
                      <a:pPr marL="0" marR="0" fontAlgn="t">
                        <a:buFontTx/>
                      </a:pPr>
                      <a:r>
                        <a:rPr lang="en-US" sz="1100" b="1">
                          <a:effectLst/>
                          <a:latin typeface="+mn-lt"/>
                          <a:ea typeface="+mn-lt"/>
                          <a:cs typeface="+mn-lt"/>
                        </a:rPr>
                        <a:t>Live AI Solution</a:t>
                      </a:r>
                      <a:r>
                        <a:rPr lang="en-US" sz="1100">
                          <a:effectLst/>
                          <a:latin typeface="+mn-lt"/>
                          <a:ea typeface="+mn-lt"/>
                          <a:cs typeface="+mn-lt"/>
                        </a:rPr>
                        <a:t> widely adopted, initial metrics show ~15% handle time reduction, 80%+ agent usage</a:t>
                      </a:r>
                    </a:p>
                  </a:txBody>
                  <a:tcPr marL="50793" marR="50793" marT="50793" marB="50793" anchor="ctr"/>
                </a:tc>
                <a:tc>
                  <a:txBody>
                    <a:bodyPr/>
                    <a:lstStyle/>
                    <a:p>
                      <a:pPr marL="0" marR="0" algn="ctr" fontAlgn="t">
                        <a:buFontTx/>
                      </a:pPr>
                      <a:r>
                        <a:rPr lang="en-US" sz="1100" b="1">
                          <a:effectLst/>
                          <a:latin typeface="+mn-lt"/>
                          <a:ea typeface="+mn-lt"/>
                          <a:cs typeface="+mn-lt"/>
                        </a:rPr>
                        <a:t>~8–12 weeks</a:t>
                      </a:r>
                    </a:p>
                  </a:txBody>
                  <a:tcPr marL="50793" marR="50793" marT="50793" marB="50793" anchor="ctr"/>
                </a:tc>
                <a:extLst>
                  <a:ext uri="{0D108BD9-81ED-4DB2-BD59-A6C34878D82A}">
                    <a16:rowId xmlns:a16="http://schemas.microsoft.com/office/drawing/2014/main" val="2799322614"/>
                  </a:ext>
                </a:extLst>
              </a:tr>
              <a:tr h="704507">
                <a:tc>
                  <a:txBody>
                    <a:bodyPr/>
                    <a:lstStyle/>
                    <a:p>
                      <a:pPr marL="0" marR="0" algn="ctr" fontAlgn="t">
                        <a:buFontTx/>
                      </a:pPr>
                      <a:r>
                        <a:rPr lang="en-US" sz="900" b="1">
                          <a:solidFill>
                            <a:schemeClr val="bg1"/>
                          </a:solidFill>
                          <a:effectLst/>
                          <a:latin typeface="+mn-lt"/>
                          <a:ea typeface="+mn-lt"/>
                          <a:cs typeface="+mn-lt"/>
                        </a:rPr>
                        <a:t>5</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Post-Deployment Optimization &amp; Scaling</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Track KPI dashboard</a:t>
                      </a:r>
                      <a:r>
                        <a:rPr lang="en-US" sz="1100">
                          <a:effectLst/>
                          <a:latin typeface="+mn-lt"/>
                          <a:ea typeface="+mn-lt"/>
                          <a:cs typeface="+mn-lt"/>
                        </a:rPr>
                        <a:t> (handle time, agent usage)</a:t>
                      </a:r>
                    </a:p>
                    <a:p>
                      <a:pPr marL="171450" marR="0" indent="-171450" fontAlgn="t">
                        <a:buFont typeface="Arial" panose="020B0604020202020204" pitchFamily="34" charset="0"/>
                        <a:buChar char="•"/>
                      </a:pPr>
                      <a:r>
                        <a:rPr lang="en-US" sz="1100">
                          <a:effectLst/>
                          <a:latin typeface="+mn-lt"/>
                          <a:ea typeface="+mn-lt"/>
                          <a:cs typeface="+mn-lt"/>
                        </a:rPr>
                        <a:t>Refine knowledge base suggestions, fix defects</a:t>
                      </a:r>
                    </a:p>
                    <a:p>
                      <a:pPr marL="171450" marR="0" indent="-171450" fontAlgn="t">
                        <a:buFont typeface="Arial" panose="020B0604020202020204" pitchFamily="34" charset="0"/>
                        <a:buChar char="•"/>
                      </a:pPr>
                      <a:r>
                        <a:rPr lang="en-US" sz="1100" b="1">
                          <a:effectLst/>
                          <a:latin typeface="+mn-lt"/>
                          <a:ea typeface="+mn-lt"/>
                          <a:cs typeface="+mn-lt"/>
                        </a:rPr>
                        <a:t>Plan next expansions</a:t>
                      </a:r>
                      <a:r>
                        <a:rPr lang="en-US" sz="1100">
                          <a:effectLst/>
                          <a:latin typeface="+mn-lt"/>
                          <a:ea typeface="+mn-lt"/>
                          <a:cs typeface="+mn-lt"/>
                        </a:rPr>
                        <a:t> (e.g. chat channel, advanced NLP, new geographies)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Post-Deployment Report</a:t>
                      </a:r>
                      <a:endParaRPr lang="en-US" sz="1100">
                        <a:effectLst/>
                        <a:latin typeface="+mn-lt"/>
                        <a:ea typeface="+mn-lt"/>
                        <a:cs typeface="+mn-lt"/>
                      </a:endParaRPr>
                    </a:p>
                    <a:p>
                      <a:pPr marL="171450" marR="0" indent="-171450" fontAlgn="t">
                        <a:buFont typeface="Arial" panose="020B0604020202020204" pitchFamily="34" charset="0"/>
                        <a:buChar char="•"/>
                      </a:pPr>
                      <a:r>
                        <a:rPr lang="en-US" sz="1100" b="1">
                          <a:effectLst/>
                          <a:latin typeface="+mn-lt"/>
                          <a:ea typeface="+mn-lt"/>
                          <a:cs typeface="+mn-lt"/>
                        </a:rPr>
                        <a:t>Ongoing improvements</a:t>
                      </a:r>
                      <a:r>
                        <a:rPr lang="en-US" sz="1100">
                          <a:effectLst/>
                          <a:latin typeface="+mn-lt"/>
                          <a:ea typeface="+mn-lt"/>
                          <a:cs typeface="+mn-lt"/>
                        </a:rPr>
                        <a:t> (monthly check-ins)</a:t>
                      </a:r>
                    </a:p>
                  </a:txBody>
                  <a:tcPr marL="50793" marR="50793" marT="50793" marB="50793" anchor="ctr"/>
                </a:tc>
                <a:tc>
                  <a:txBody>
                    <a:bodyPr/>
                    <a:lstStyle/>
                    <a:p>
                      <a:pPr marL="171450" marR="0" indent="-171450" fontAlgn="t">
                        <a:buFont typeface="Arial" panose="020B0604020202020204" pitchFamily="34" charset="0"/>
                        <a:buChar char="•"/>
                      </a:pPr>
                      <a:r>
                        <a:rPr lang="en-US" sz="1100">
                          <a:effectLst/>
                          <a:latin typeface="+mn-lt"/>
                          <a:ea typeface="+mn-lt"/>
                          <a:cs typeface="+mn-lt"/>
                        </a:rPr>
                        <a:t>Stable production environment</a:t>
                      </a:r>
                    </a:p>
                    <a:p>
                      <a:pPr marL="171450" marR="0" indent="-171450" fontAlgn="t">
                        <a:buFont typeface="Arial" panose="020B0604020202020204" pitchFamily="34" charset="0"/>
                        <a:buChar char="•"/>
                      </a:pPr>
                      <a:r>
                        <a:rPr lang="en-US" sz="1100">
                          <a:effectLst/>
                          <a:latin typeface="+mn-lt"/>
                          <a:ea typeface="+mn-lt"/>
                          <a:cs typeface="+mn-lt"/>
                        </a:rPr>
                        <a:t>Support team &amp; resources assigned for iterative improvements</a:t>
                      </a:r>
                    </a:p>
                  </a:txBody>
                  <a:tcPr marL="50793" marR="50793" marT="50793" marB="50793" anchor="ctr"/>
                </a:tc>
                <a:tc>
                  <a:txBody>
                    <a:bodyPr/>
                    <a:lstStyle/>
                    <a:p>
                      <a:pPr marL="0" marR="0" fontAlgn="t">
                        <a:buFontTx/>
                      </a:pPr>
                      <a:r>
                        <a:rPr lang="en-US" sz="1100" b="1">
                          <a:effectLst/>
                          <a:latin typeface="+mn-lt"/>
                          <a:ea typeface="+mn-lt"/>
                          <a:cs typeface="+mn-lt"/>
                        </a:rPr>
                        <a:t>Solution Stabilized</a:t>
                      </a:r>
                      <a:r>
                        <a:rPr lang="en-US" sz="1100">
                          <a:effectLst/>
                          <a:latin typeface="+mn-lt"/>
                          <a:ea typeface="+mn-lt"/>
                          <a:cs typeface="+mn-lt"/>
                        </a:rPr>
                        <a:t>: ~85% user adoption, monthly KPI checks. Next steps: add chat channel, advanced NLP.</a:t>
                      </a:r>
                    </a:p>
                  </a:txBody>
                  <a:tcPr marL="50793" marR="50793" marT="50793" marB="50793" anchor="ctr"/>
                </a:tc>
                <a:tc>
                  <a:txBody>
                    <a:bodyPr/>
                    <a:lstStyle/>
                    <a:p>
                      <a:pPr marL="0" marR="0" algn="ctr" fontAlgn="t">
                        <a:buFontTx/>
                      </a:pPr>
                      <a:r>
                        <a:rPr lang="en-US" sz="1100" b="1" dirty="0">
                          <a:effectLst/>
                          <a:latin typeface="+mn-lt"/>
                          <a:ea typeface="+mn-lt"/>
                          <a:cs typeface="+mn-lt"/>
                        </a:rPr>
                        <a:t>~4–8 weeks post-deployment (ongoing)</a:t>
                      </a:r>
                    </a:p>
                  </a:txBody>
                  <a:tcPr marL="50793" marR="50793" marT="50793" marB="50793" anchor="ctr"/>
                </a:tc>
                <a:extLst>
                  <a:ext uri="{0D108BD9-81ED-4DB2-BD59-A6C34878D82A}">
                    <a16:rowId xmlns:a16="http://schemas.microsoft.com/office/drawing/2014/main" val="3993307107"/>
                  </a:ext>
                </a:extLst>
              </a:tr>
            </a:tbl>
          </a:graphicData>
        </a:graphic>
      </p:graphicFrame>
    </p:spTree>
    <p:extLst>
      <p:ext uri="{BB962C8B-B14F-4D97-AF65-F5344CB8AC3E}">
        <p14:creationId xmlns:p14="http://schemas.microsoft.com/office/powerpoint/2010/main" val="9768776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E59DC-73C7-16FD-C171-D47DCB74AAE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414231-DB22-7C14-0CF2-43BD9140BD9A}"/>
              </a:ext>
            </a:extLst>
          </p:cNvPr>
          <p:cNvSpPr>
            <a:spLocks noGrp="1"/>
          </p:cNvSpPr>
          <p:nvPr>
            <p:ph type="title"/>
          </p:nvPr>
        </p:nvSpPr>
        <p:spPr>
          <a:xfrm>
            <a:off x="354854" y="545146"/>
            <a:ext cx="6027690" cy="844229"/>
          </a:xfrm>
        </p:spPr>
        <p:txBody>
          <a:bodyPr/>
          <a:lstStyle/>
          <a:p>
            <a:r>
              <a:rPr lang="en-US" sz="3200">
                <a:solidFill>
                  <a:schemeClr val="accent1"/>
                </a:solidFill>
              </a:rPr>
              <a:t>3.3.4</a:t>
            </a:r>
            <a:r>
              <a:rPr lang="en-US" sz="3200"/>
              <a:t> Establish your solution roadmap</a:t>
            </a:r>
          </a:p>
        </p:txBody>
      </p:sp>
      <p:sp>
        <p:nvSpPr>
          <p:cNvPr id="12" name="Text Placeholder 6">
            <a:extLst>
              <a:ext uri="{FF2B5EF4-FFF2-40B4-BE49-F238E27FC236}">
                <a16:creationId xmlns:a16="http://schemas.microsoft.com/office/drawing/2014/main" id="{AE0E3B3F-47DC-9297-067F-929F93132005}"/>
              </a:ext>
            </a:extLst>
          </p:cNvPr>
          <p:cNvSpPr txBox="1">
            <a:spLocks/>
          </p:cNvSpPr>
          <p:nvPr/>
        </p:nvSpPr>
        <p:spPr>
          <a:xfrm>
            <a:off x="350625" y="1769605"/>
            <a:ext cx="6460544"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dirty="0">
                <a:solidFill>
                  <a:srgbClr val="F17A26"/>
                </a:solidFill>
                <a:ea typeface="+mn-lt"/>
                <a:cs typeface="+mn-lt"/>
              </a:rPr>
              <a:t>Objective: Establish your solution roadmap to outline key phases and milestones for the development of your CX AI solution.</a:t>
            </a:r>
          </a:p>
        </p:txBody>
      </p:sp>
      <p:sp>
        <p:nvSpPr>
          <p:cNvPr id="4" name="Text Placeholder 3">
            <a:extLst>
              <a:ext uri="{FF2B5EF4-FFF2-40B4-BE49-F238E27FC236}">
                <a16:creationId xmlns:a16="http://schemas.microsoft.com/office/drawing/2014/main" id="{7084B212-B0FF-B36F-20C6-9631D53F6052}"/>
              </a:ext>
            </a:extLst>
          </p:cNvPr>
          <p:cNvSpPr>
            <a:spLocks noGrp="1"/>
          </p:cNvSpPr>
          <p:nvPr>
            <p:ph type="body" sz="quarter" idx="11"/>
          </p:nvPr>
        </p:nvSpPr>
        <p:spPr>
          <a:xfrm>
            <a:off x="350625" y="2473578"/>
            <a:ext cx="4115672" cy="269713"/>
          </a:xfrm>
        </p:spPr>
        <p:txBody>
          <a:bodyPr/>
          <a:lstStyle/>
          <a:p>
            <a:r>
              <a:rPr lang="en-US" sz="1600">
                <a:latin typeface="Exo" panose="02000503000000000000" pitchFamily="2" charset="77"/>
              </a:rPr>
              <a:t>1 hour</a:t>
            </a:r>
          </a:p>
        </p:txBody>
      </p:sp>
      <p:sp>
        <p:nvSpPr>
          <p:cNvPr id="5" name="Text Placeholder 4">
            <a:extLst>
              <a:ext uri="{FF2B5EF4-FFF2-40B4-BE49-F238E27FC236}">
                <a16:creationId xmlns:a16="http://schemas.microsoft.com/office/drawing/2014/main" id="{C5D0D6E3-E605-1985-A907-AC4CA231B996}"/>
              </a:ext>
            </a:extLst>
          </p:cNvPr>
          <p:cNvSpPr>
            <a:spLocks noGrp="1"/>
          </p:cNvSpPr>
          <p:nvPr>
            <p:ph type="body" sz="quarter" idx="33"/>
          </p:nvPr>
        </p:nvSpPr>
        <p:spPr>
          <a:xfrm>
            <a:off x="350625" y="2914360"/>
            <a:ext cx="5910816" cy="2514891"/>
          </a:xfrm>
          <a:prstGeom prst="rect">
            <a:avLst/>
          </a:prstGeom>
        </p:spPr>
        <p:txBody>
          <a:bodyPr lIns="0" tIns="0" rIns="0" bIns="0" numCol="1" spcCol="292608" anchor="t"/>
          <a:lstStyle/>
          <a:p>
            <a:pPr marL="342832" indent="-342832">
              <a:buAutoNum type="arabicPeriod"/>
            </a:pPr>
            <a:r>
              <a:rPr lang="en-US" dirty="0">
                <a:latin typeface="+mn-lt"/>
              </a:rPr>
              <a:t>Read through both the </a:t>
            </a:r>
            <a:r>
              <a:rPr lang="en-US" b="1" dirty="0">
                <a:latin typeface="+mn-lt"/>
              </a:rPr>
              <a:t>sample template</a:t>
            </a:r>
            <a:r>
              <a:rPr lang="en-US" dirty="0">
                <a:latin typeface="+mn-lt"/>
              </a:rPr>
              <a:t> as well as the </a:t>
            </a:r>
            <a:r>
              <a:rPr lang="en-US" b="1" dirty="0">
                <a:latin typeface="+mn-lt"/>
              </a:rPr>
              <a:t>completed example</a:t>
            </a:r>
            <a:r>
              <a:rPr lang="en-US" dirty="0">
                <a:latin typeface="+mn-lt"/>
              </a:rPr>
              <a:t> included in this section to understand the details and context around defining the </a:t>
            </a:r>
            <a:r>
              <a:rPr lang="en-US" b="1" dirty="0">
                <a:latin typeface="+mn-lt"/>
              </a:rPr>
              <a:t>solution roadmap </a:t>
            </a:r>
            <a:r>
              <a:rPr lang="en-US" dirty="0">
                <a:latin typeface="+mn-lt"/>
              </a:rPr>
              <a:t>for your solution.</a:t>
            </a:r>
          </a:p>
          <a:p>
            <a:pPr marL="342832" indent="-342832">
              <a:buFont typeface="Arial" panose="020B0604020202020204" pitchFamily="34" charset="0"/>
              <a:buAutoNum type="arabicPeriod"/>
            </a:pPr>
            <a:r>
              <a:rPr lang="en-US" dirty="0">
                <a:latin typeface="+mn-lt"/>
              </a:rPr>
              <a:t>Open the </a:t>
            </a:r>
            <a:r>
              <a:rPr lang="en-US" i="1" dirty="0">
                <a:latin typeface="+mn-lt"/>
              </a:rPr>
              <a:t>AI for CX: </a:t>
            </a:r>
            <a:r>
              <a:rPr lang="en-US" i="1" dirty="0">
                <a:latin typeface="+mn-lt"/>
                <a:hlinkClick r:id="rId3"/>
              </a:rPr>
              <a:t>Solution Development and Implementation Report</a:t>
            </a:r>
            <a:r>
              <a:rPr lang="en-US" i="1" dirty="0">
                <a:latin typeface="+mn-lt"/>
              </a:rPr>
              <a:t> (</a:t>
            </a:r>
            <a:r>
              <a:rPr lang="en-US" i="1" dirty="0" err="1">
                <a:latin typeface="+mn-lt"/>
              </a:rPr>
              <a:t>SDAIR</a:t>
            </a:r>
            <a:r>
              <a:rPr lang="en-US" i="1" dirty="0">
                <a:latin typeface="+mn-lt"/>
              </a:rPr>
              <a:t>)</a:t>
            </a:r>
            <a:r>
              <a:rPr lang="en-US" dirty="0">
                <a:latin typeface="+mn-lt"/>
              </a:rPr>
              <a:t> and navigate to section </a:t>
            </a:r>
            <a:r>
              <a:rPr lang="en-US" b="1" dirty="0">
                <a:latin typeface="+mn-lt"/>
              </a:rPr>
              <a:t>3.3.4.</a:t>
            </a:r>
          </a:p>
          <a:p>
            <a:pPr marL="342832" indent="-342832">
              <a:buAutoNum type="arabicPeriod"/>
            </a:pPr>
            <a:r>
              <a:rPr lang="en-US" dirty="0">
                <a:latin typeface="+mn-lt"/>
              </a:rPr>
              <a:t>Follow the </a:t>
            </a:r>
            <a:r>
              <a:rPr lang="en-US" b="1" dirty="0">
                <a:latin typeface="+mn-lt"/>
              </a:rPr>
              <a:t>prompts</a:t>
            </a:r>
            <a:r>
              <a:rPr lang="en-US" dirty="0">
                <a:latin typeface="+mn-lt"/>
              </a:rPr>
              <a:t> in the </a:t>
            </a:r>
            <a:r>
              <a:rPr lang="en-US" b="1" dirty="0">
                <a:latin typeface="+mn-lt"/>
              </a:rPr>
              <a:t>sample template</a:t>
            </a:r>
            <a:r>
              <a:rPr lang="en-US" dirty="0">
                <a:latin typeface="+mn-lt"/>
              </a:rPr>
              <a:t> that was showcased within this section and complete the </a:t>
            </a:r>
            <a:r>
              <a:rPr lang="en-US" b="1" dirty="0">
                <a:latin typeface="+mn-lt"/>
              </a:rPr>
              <a:t>solution roadmap </a:t>
            </a:r>
            <a:r>
              <a:rPr lang="en-US" dirty="0">
                <a:latin typeface="+mn-lt"/>
              </a:rPr>
              <a:t>section of the </a:t>
            </a:r>
            <a:r>
              <a:rPr lang="en-US" i="1" dirty="0" err="1">
                <a:latin typeface="+mn-lt"/>
              </a:rPr>
              <a:t>SDAIR</a:t>
            </a:r>
            <a:r>
              <a:rPr lang="en-US" dirty="0">
                <a:latin typeface="+mn-lt"/>
              </a:rPr>
              <a:t>. </a:t>
            </a:r>
          </a:p>
        </p:txBody>
      </p:sp>
      <p:sp>
        <p:nvSpPr>
          <p:cNvPr id="6" name="Rectangle 5">
            <a:extLst>
              <a:ext uri="{FF2B5EF4-FFF2-40B4-BE49-F238E27FC236}">
                <a16:creationId xmlns:a16="http://schemas.microsoft.com/office/drawing/2014/main" id="{E70FD7E9-8E4E-89CA-5975-49C5EFFC9F2D}"/>
              </a:ext>
            </a:extLst>
          </p:cNvPr>
          <p:cNvSpPr>
            <a:spLocks/>
          </p:cNvSpPr>
          <p:nvPr/>
        </p:nvSpPr>
        <p:spPr>
          <a:xfrm>
            <a:off x="853502" y="5724777"/>
            <a:ext cx="548322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dirty="0">
                <a:solidFill>
                  <a:srgbClr val="FFFFFF"/>
                </a:solidFill>
                <a:latin typeface="Exo" panose="02000503000000000000" pitchFamily="2" charset="77"/>
                <a:ea typeface="+mn-lt"/>
                <a:cs typeface="+mn-lt"/>
              </a:rPr>
              <a:t>Download </a:t>
            </a:r>
            <a:r>
              <a:rPr lang="en-US" sz="1200" dirty="0">
                <a:solidFill>
                  <a:schemeClr val="bg1"/>
                </a:solidFill>
                <a:latin typeface="Exo" panose="02000503000000000000" pitchFamily="2" charset="77"/>
                <a:ea typeface="+mn-lt"/>
                <a:cs typeface="+mn-lt"/>
              </a:rPr>
              <a:t>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Solution Development and Implementation Report</a:t>
            </a:r>
            <a:endParaRPr lang="en-US" sz="1200" dirty="0">
              <a:solidFill>
                <a:schemeClr val="bg1"/>
              </a:solidFill>
              <a:latin typeface="Exo" panose="02000503000000000000" pitchFamily="2" charset="77"/>
              <a:ea typeface="+mn-lt"/>
              <a:cs typeface="+mn-lt"/>
            </a:endParaRPr>
          </a:p>
        </p:txBody>
      </p:sp>
      <p:sp>
        <p:nvSpPr>
          <p:cNvPr id="7" name="Rectangle 6">
            <a:extLst>
              <a:ext uri="{FF2B5EF4-FFF2-40B4-BE49-F238E27FC236}">
                <a16:creationId xmlns:a16="http://schemas.microsoft.com/office/drawing/2014/main" id="{D6A2776C-3774-B15F-08CE-975C9C696FB0}"/>
              </a:ext>
              <a:ext uri="{C183D7F6-B498-43B3-948B-1728B52AA6E4}">
                <adec:decorative xmlns:adec="http://schemas.microsoft.com/office/drawing/2017/decorative" val="1"/>
              </a:ext>
            </a:extLst>
          </p:cNvPr>
          <p:cNvSpPr>
            <a:spLocks noChangeAspect="1"/>
          </p:cNvSpPr>
          <p:nvPr/>
        </p:nvSpPr>
        <p:spPr>
          <a:xfrm>
            <a:off x="274474" y="5724779"/>
            <a:ext cx="579029"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8" name="Picture 7">
            <a:extLst>
              <a:ext uri="{FF2B5EF4-FFF2-40B4-BE49-F238E27FC236}">
                <a16:creationId xmlns:a16="http://schemas.microsoft.com/office/drawing/2014/main" id="{E0728127-8BF5-19DD-27FC-08A042A1DF9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20698" y="5836236"/>
            <a:ext cx="260815" cy="244963"/>
          </a:xfrm>
          <a:prstGeom prst="rect">
            <a:avLst/>
          </a:prstGeom>
        </p:spPr>
      </p:pic>
      <p:sp>
        <p:nvSpPr>
          <p:cNvPr id="2" name="Rectangle 1">
            <a:extLst>
              <a:ext uri="{FF2B5EF4-FFF2-40B4-BE49-F238E27FC236}">
                <a16:creationId xmlns:a16="http://schemas.microsoft.com/office/drawing/2014/main" id="{311777FA-37F9-C588-BC77-A7F5574A3015}"/>
              </a:ext>
              <a:ext uri="{C183D7F6-B498-43B3-948B-1728B52AA6E4}">
                <adec:decorative xmlns:adec="http://schemas.microsoft.com/office/drawing/2017/decorative" val="1"/>
              </a:ext>
            </a:extLst>
          </p:cNvPr>
          <p:cNvSpPr>
            <a:spLocks/>
          </p:cNvSpPr>
          <p:nvPr/>
        </p:nvSpPr>
        <p:spPr>
          <a:xfrm>
            <a:off x="730111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8FB07BFA-02FB-2451-B2A2-4D06DD1C75DB}"/>
              </a:ext>
            </a:extLst>
          </p:cNvPr>
          <p:cNvGraphicFramePr>
            <a:graphicFrameLocks/>
          </p:cNvGraphicFramePr>
          <p:nvPr>
            <p:extLst>
              <p:ext uri="{D42A27DB-BD31-4B8C-83A1-F6EECF244321}">
                <p14:modId xmlns:p14="http://schemas.microsoft.com/office/powerpoint/2010/main" val="474614867"/>
              </p:ext>
            </p:extLst>
          </p:nvPr>
        </p:nvGraphicFramePr>
        <p:xfrm>
          <a:off x="7285762" y="936980"/>
          <a:ext cx="4453438" cy="5198945"/>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a:solidFill>
                            <a:schemeClr val="tx1">
                              <a:lumMod val="50000"/>
                            </a:schemeClr>
                          </a:solidFill>
                          <a:latin typeface="+mn-lt"/>
                          <a:ea typeface="+mn-lt"/>
                          <a:cs typeface="+mn-lt"/>
                        </a:rPr>
                        <a:t>Solution Roadmap </a:t>
                      </a:r>
                      <a:r>
                        <a:rPr lang="en-US" sz="1200" b="0" i="0" u="none" strike="noStrike" baseline="0">
                          <a:solidFill>
                            <a:schemeClr val="tx1">
                              <a:lumMod val="50000"/>
                            </a:schemeClr>
                          </a:solidFill>
                          <a:latin typeface="+mn-lt"/>
                          <a:ea typeface="+mn-lt"/>
                          <a:cs typeface="+mn-lt"/>
                        </a:rPr>
                        <a:t>Definition Template</a:t>
                      </a:r>
                    </a:p>
                    <a:p>
                      <a:pPr marL="173038" indent="-173038" rtl="0">
                        <a:lnSpc>
                          <a:spcPts val="1600"/>
                        </a:lnSpc>
                        <a:spcBef>
                          <a:spcPts val="800"/>
                        </a:spcBef>
                        <a:buSzPts val="1100"/>
                        <a:buFont typeface="Arial" panose="020B0604020202020204" pitchFamily="34" charset="0"/>
                        <a:buChar char="•"/>
                        <a:tabLst/>
                      </a:pPr>
                      <a:r>
                        <a:rPr lang="en-US" sz="1200" b="0">
                          <a:solidFill>
                            <a:schemeClr val="tx1">
                              <a:lumMod val="50000"/>
                            </a:schemeClr>
                          </a:solidFill>
                          <a:latin typeface="+mn-lt"/>
                          <a:ea typeface="+mn-lt"/>
                          <a:cs typeface="+mn-lt"/>
                        </a:rPr>
                        <a:t>Solution Roadmap </a:t>
                      </a:r>
                      <a:r>
                        <a:rPr lang="en-US" sz="1200" b="0" i="0" u="none" strike="noStrike" baseline="0">
                          <a:solidFill>
                            <a:schemeClr val="tx1">
                              <a:lumMod val="50000"/>
                            </a:schemeClr>
                          </a:solidFill>
                          <a:latin typeface="+mn-lt"/>
                          <a:ea typeface="+mn-lt"/>
                          <a:cs typeface="+mn-lt"/>
                        </a:rPr>
                        <a:t>Completed Example</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a:solidFill>
                            <a:schemeClr val="tx1">
                              <a:lumMod val="50000"/>
                            </a:schemeClr>
                          </a:solidFill>
                          <a:latin typeface="+mn-lt"/>
                          <a:ea typeface="+mn-lt"/>
                          <a:cs typeface="+mn-lt"/>
                        </a:rPr>
                        <a:t>Solution roadmap </a:t>
                      </a:r>
                      <a:r>
                        <a:rPr lang="en-US" sz="1200" b="0" i="0">
                          <a:solidFill>
                            <a:schemeClr val="tx1">
                              <a:lumMod val="50000"/>
                            </a:schemeClr>
                          </a:solidFill>
                          <a:latin typeface="+mn-lt"/>
                          <a:ea typeface="+mn-lt"/>
                          <a:cs typeface="+mn-lt"/>
                        </a:rPr>
                        <a:t>for your top use case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Implement AI for CX </a:t>
                      </a:r>
                      <a:r>
                        <a:rPr lang="en-US" sz="1200" b="0" i="0" u="none" strike="noStrike" baseline="0">
                          <a:solidFill>
                            <a:srgbClr val="000000"/>
                          </a:solidFill>
                          <a:latin typeface="+mn-lt"/>
                          <a:ea typeface="+mn-lt"/>
                          <a:cs typeface="+mn-lt"/>
                        </a:rPr>
                        <a:t>blueprint</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AI for CX </a:t>
                      </a:r>
                      <a:r>
                        <a:rPr lang="en-US" sz="1200" b="0" i="1" u="none" strike="noStrike" baseline="0" err="1">
                          <a:solidFill>
                            <a:srgbClr val="000000"/>
                          </a:solidFill>
                          <a:latin typeface="+mn-lt"/>
                          <a:ea typeface="+mn-lt"/>
                          <a:cs typeface="+mn-lt"/>
                        </a:rPr>
                        <a:t>SDAIR</a:t>
                      </a:r>
                      <a:endParaRPr lang="en-US" sz="1200" b="0" i="1" u="none" strike="noStrike" baseline="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IT stakeholders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251328318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18406-7C51-EA16-08AF-73E920549E8F}"/>
            </a:ext>
          </a:extLst>
        </p:cNvPr>
        <p:cNvGrpSpPr/>
        <p:nvPr/>
      </p:nvGrpSpPr>
      <p:grpSpPr>
        <a:xfrm>
          <a:off x="0" y="0"/>
          <a:ext cx="0" cy="0"/>
          <a:chOff x="0" y="0"/>
          <a:chExt cx="0" cy="0"/>
        </a:xfrm>
      </p:grpSpPr>
      <p:sp>
        <p:nvSpPr>
          <p:cNvPr id="83" name="Title 82">
            <a:extLst>
              <a:ext uri="{FF2B5EF4-FFF2-40B4-BE49-F238E27FC236}">
                <a16:creationId xmlns:a16="http://schemas.microsoft.com/office/drawing/2014/main" id="{C1B1D344-6A8A-D236-7045-0B5B6307E709}"/>
              </a:ext>
            </a:extLst>
          </p:cNvPr>
          <p:cNvSpPr>
            <a:spLocks noGrp="1"/>
          </p:cNvSpPr>
          <p:nvPr>
            <p:ph type="title"/>
          </p:nvPr>
        </p:nvSpPr>
        <p:spPr/>
        <p:txBody>
          <a:bodyPr>
            <a:noAutofit/>
          </a:bodyPr>
          <a:lstStyle/>
          <a:p>
            <a:r>
              <a:rPr lang="en-US"/>
              <a:t>Phase 4</a:t>
            </a:r>
          </a:p>
        </p:txBody>
      </p:sp>
      <p:sp>
        <p:nvSpPr>
          <p:cNvPr id="4" name="Text Placeholder 3">
            <a:extLst>
              <a:ext uri="{FF2B5EF4-FFF2-40B4-BE49-F238E27FC236}">
                <a16:creationId xmlns:a16="http://schemas.microsoft.com/office/drawing/2014/main" id="{6313B2BF-342D-CB68-538A-C5E3E0C89E5A}"/>
              </a:ext>
            </a:extLst>
          </p:cNvPr>
          <p:cNvSpPr>
            <a:spLocks noGrp="1"/>
          </p:cNvSpPr>
          <p:nvPr>
            <p:ph type="body" sz="quarter" idx="11"/>
          </p:nvPr>
        </p:nvSpPr>
        <p:spPr>
          <a:xfrm>
            <a:off x="374834" y="1177271"/>
            <a:ext cx="11476584" cy="456696"/>
          </a:xfrm>
        </p:spPr>
        <p:txBody>
          <a:bodyPr>
            <a:noAutofit/>
          </a:bodyPr>
          <a:lstStyle/>
          <a:p>
            <a:r>
              <a:rPr lang="en-US" sz="2001"/>
              <a:t>Establish Your Framework to Manage and Maintain Your Solution After Launch</a:t>
            </a:r>
          </a:p>
        </p:txBody>
      </p:sp>
      <p:sp>
        <p:nvSpPr>
          <p:cNvPr id="69" name="Rectangle 68">
            <a:extLst>
              <a:ext uri="{FF2B5EF4-FFF2-40B4-BE49-F238E27FC236}">
                <a16:creationId xmlns:a16="http://schemas.microsoft.com/office/drawing/2014/main" id="{ABB2453B-54D1-DFED-81BE-0B952AEE7FBD}"/>
              </a:ext>
              <a:ext uri="{C183D7F6-B498-43B3-948B-1728B52AA6E4}">
                <adec:decorative xmlns:adec="http://schemas.microsoft.com/office/drawing/2017/decorative" val="1"/>
              </a:ext>
            </a:extLst>
          </p:cNvPr>
          <p:cNvSpPr>
            <a:spLocks/>
          </p:cNvSpPr>
          <p:nvPr/>
        </p:nvSpPr>
        <p:spPr>
          <a:xfrm>
            <a:off x="901063" y="2029745"/>
            <a:ext cx="2690658" cy="2757497"/>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srgbClr val="0070C0"/>
              </a:solidFill>
              <a:latin typeface="Roboto Condensed Light" panose="02000000000000000000" pitchFamily="2" charset="0"/>
              <a:ea typeface="+mn-lt"/>
              <a:cs typeface="+mn-lt"/>
            </a:endParaRPr>
          </a:p>
        </p:txBody>
      </p:sp>
      <p:sp>
        <p:nvSpPr>
          <p:cNvPr id="70" name="Rectangle 69">
            <a:extLst>
              <a:ext uri="{FF2B5EF4-FFF2-40B4-BE49-F238E27FC236}">
                <a16:creationId xmlns:a16="http://schemas.microsoft.com/office/drawing/2014/main" id="{F6D83802-F980-4E91-BF33-5140EA4E18FC}"/>
              </a:ext>
              <a:ext uri="{C183D7F6-B498-43B3-948B-1728B52AA6E4}">
                <adec:decorative xmlns:adec="http://schemas.microsoft.com/office/drawing/2017/decorative" val="1"/>
              </a:ext>
            </a:extLst>
          </p:cNvPr>
          <p:cNvSpPr>
            <a:spLocks/>
          </p:cNvSpPr>
          <p:nvPr/>
        </p:nvSpPr>
        <p:spPr>
          <a:xfrm>
            <a:off x="901063" y="2023337"/>
            <a:ext cx="2690658" cy="627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srgbClr val="0070C0"/>
              </a:solidFill>
              <a:latin typeface="Roboto Condensed Light" panose="02000000000000000000" pitchFamily="2" charset="0"/>
              <a:ea typeface="+mn-lt"/>
              <a:cs typeface="+mn-lt"/>
            </a:endParaRPr>
          </a:p>
        </p:txBody>
      </p:sp>
      <p:sp>
        <p:nvSpPr>
          <p:cNvPr id="71" name="Text Placeholder 6">
            <a:extLst>
              <a:ext uri="{FF2B5EF4-FFF2-40B4-BE49-F238E27FC236}">
                <a16:creationId xmlns:a16="http://schemas.microsoft.com/office/drawing/2014/main" id="{6262FEE5-8E3D-7F54-6DDE-776681C42177}"/>
              </a:ext>
            </a:extLst>
          </p:cNvPr>
          <p:cNvSpPr txBox="1">
            <a:spLocks/>
          </p:cNvSpPr>
          <p:nvPr/>
        </p:nvSpPr>
        <p:spPr>
          <a:xfrm>
            <a:off x="902395" y="2283245"/>
            <a:ext cx="2686040" cy="432305"/>
          </a:xfrm>
          <a:prstGeom prst="rect">
            <a:avLst/>
          </a:prstGeom>
          <a:solidFill>
            <a:schemeClr val="bg1"/>
          </a:solidFill>
        </p:spPr>
        <p:txBody>
          <a:bodyPr lIns="0" tIns="0" rIns="0" bIns="0">
            <a:noAutofit/>
          </a:bodyPr>
          <a:lstStyle>
            <a:lvl1pPr marL="0" indent="0" algn="ctr" defTabSz="914400" rtl="0" eaLnBrk="1" latinLnBrk="0" hangingPunct="1">
              <a:lnSpc>
                <a:spcPct val="80000"/>
              </a:lnSpc>
              <a:spcBef>
                <a:spcPts val="1000"/>
              </a:spcBef>
              <a:buFont typeface="Arial" panose="020B0604020202020204" pitchFamily="34" charset="0"/>
              <a:buNone/>
              <a:defRPr sz="18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buFontTx/>
            </a:pPr>
            <a:r>
              <a:rPr lang="en-US">
                <a:solidFill>
                  <a:srgbClr val="0070C0"/>
                </a:solidFill>
                <a:ea typeface="+mn-lt"/>
                <a:cs typeface="+mn-lt"/>
              </a:rPr>
              <a:t>Phase 1</a:t>
            </a:r>
          </a:p>
        </p:txBody>
      </p:sp>
      <p:sp>
        <p:nvSpPr>
          <p:cNvPr id="72" name="Text Placeholder 7">
            <a:extLst>
              <a:ext uri="{FF2B5EF4-FFF2-40B4-BE49-F238E27FC236}">
                <a16:creationId xmlns:a16="http://schemas.microsoft.com/office/drawing/2014/main" id="{56C59C35-6B5A-8EF9-F462-F7F18FEFFFD0}"/>
              </a:ext>
            </a:extLst>
          </p:cNvPr>
          <p:cNvSpPr txBox="1">
            <a:spLocks/>
          </p:cNvSpPr>
          <p:nvPr/>
        </p:nvSpPr>
        <p:spPr>
          <a:xfrm>
            <a:off x="917942" y="2783142"/>
            <a:ext cx="2565141" cy="2005653"/>
          </a:xfrm>
          <a:prstGeom prst="rect">
            <a:avLst/>
          </a:prstGeom>
          <a:solidFill>
            <a:schemeClr val="bg1"/>
          </a:solidFill>
        </p:spPr>
        <p:txBody>
          <a:bodyPr lIns="0" tIns="0" rIns="0" bIns="0">
            <a:noAutofit/>
          </a:bodyPr>
          <a:lstStyle>
            <a:lvl1pPr marL="0" indent="0" algn="ctr" defTabSz="914400" rtl="0" eaLnBrk="1" latinLnBrk="0" hangingPunct="1">
              <a:lnSpc>
                <a:spcPct val="100000"/>
              </a:lnSpc>
              <a:spcBef>
                <a:spcPts val="0"/>
              </a:spcBef>
              <a:buFont typeface="Arial" panose="020B0604020202020204" pitchFamily="34" charset="0"/>
              <a:buNone/>
              <a:defRPr sz="1200" b="0" i="0" kern="120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spcAft>
                <a:spcPts val="1000"/>
              </a:spcAft>
              <a:buFontTx/>
            </a:pPr>
            <a:r>
              <a:rPr lang="en-US" dirty="0">
                <a:solidFill>
                  <a:srgbClr val="0070C0"/>
                </a:solidFill>
                <a:ea typeface="+mn-lt"/>
                <a:cs typeface="+mn-lt"/>
              </a:rPr>
              <a:t>1.1 Assess Your CX Capabilities and Identify Target CX AI Use Cases</a:t>
            </a:r>
          </a:p>
          <a:p>
            <a:pPr defTabSz="914218">
              <a:spcAft>
                <a:spcPts val="1000"/>
              </a:spcAft>
              <a:buFontTx/>
            </a:pPr>
            <a:r>
              <a:rPr lang="en-US" dirty="0">
                <a:solidFill>
                  <a:srgbClr val="0070C0"/>
                </a:solidFill>
                <a:ea typeface="+mn-lt"/>
                <a:cs typeface="+mn-lt"/>
              </a:rPr>
              <a:t>1.2 Assess Potential Use Cases on Value and Feasibility and Select Your Pilot CX AI Project</a:t>
            </a:r>
          </a:p>
        </p:txBody>
      </p:sp>
      <p:sp>
        <p:nvSpPr>
          <p:cNvPr id="28" name="Rectangle 27">
            <a:extLst>
              <a:ext uri="{FF2B5EF4-FFF2-40B4-BE49-F238E27FC236}">
                <a16:creationId xmlns:a16="http://schemas.microsoft.com/office/drawing/2014/main" id="{7EE90E00-8251-1824-7D21-C741E452529C}"/>
              </a:ext>
              <a:ext uri="{C183D7F6-B498-43B3-948B-1728B52AA6E4}">
                <adec:decorative xmlns:adec="http://schemas.microsoft.com/office/drawing/2017/decorative" val="1"/>
              </a:ext>
            </a:extLst>
          </p:cNvPr>
          <p:cNvSpPr>
            <a:spLocks/>
          </p:cNvSpPr>
          <p:nvPr/>
        </p:nvSpPr>
        <p:spPr>
          <a:xfrm>
            <a:off x="3597506" y="2025426"/>
            <a:ext cx="2439305" cy="2757497"/>
          </a:xfrm>
          <a:prstGeom prst="rect">
            <a:avLst/>
          </a:prstGeom>
          <a:solidFill>
            <a:schemeClr val="bg1"/>
          </a:solidFill>
          <a:ln>
            <a:noFill/>
          </a:ln>
          <a:effectLst>
            <a:outerShdw blurRad="266700" sx="105000" sy="105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srgbClr val="0070C0"/>
              </a:solidFill>
              <a:latin typeface="Roboto Condensed Light" panose="02000000000000000000" pitchFamily="2" charset="0"/>
              <a:ea typeface="+mn-lt"/>
              <a:cs typeface="+mn-lt"/>
            </a:endParaRPr>
          </a:p>
        </p:txBody>
      </p:sp>
      <p:sp>
        <p:nvSpPr>
          <p:cNvPr id="29" name="Rectangle 28">
            <a:extLst>
              <a:ext uri="{FF2B5EF4-FFF2-40B4-BE49-F238E27FC236}">
                <a16:creationId xmlns:a16="http://schemas.microsoft.com/office/drawing/2014/main" id="{E2914228-F1E9-40E9-5700-B64D10389719}"/>
              </a:ext>
              <a:ext uri="{C183D7F6-B498-43B3-948B-1728B52AA6E4}">
                <adec:decorative xmlns:adec="http://schemas.microsoft.com/office/drawing/2017/decorative" val="1"/>
              </a:ext>
            </a:extLst>
          </p:cNvPr>
          <p:cNvSpPr>
            <a:spLocks/>
          </p:cNvSpPr>
          <p:nvPr/>
        </p:nvSpPr>
        <p:spPr>
          <a:xfrm>
            <a:off x="3597506" y="2019018"/>
            <a:ext cx="2439305" cy="627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srgbClr val="0070C0"/>
              </a:solidFill>
              <a:latin typeface="Roboto Condensed Light" panose="02000000000000000000" pitchFamily="2" charset="0"/>
              <a:ea typeface="+mn-lt"/>
              <a:cs typeface="+mn-lt"/>
            </a:endParaRPr>
          </a:p>
        </p:txBody>
      </p:sp>
      <p:sp>
        <p:nvSpPr>
          <p:cNvPr id="30" name="Text Placeholder 6">
            <a:extLst>
              <a:ext uri="{FF2B5EF4-FFF2-40B4-BE49-F238E27FC236}">
                <a16:creationId xmlns:a16="http://schemas.microsoft.com/office/drawing/2014/main" id="{6BC83D64-3272-3B21-70AA-874C9E7B36B7}"/>
              </a:ext>
            </a:extLst>
          </p:cNvPr>
          <p:cNvSpPr txBox="1">
            <a:spLocks/>
          </p:cNvSpPr>
          <p:nvPr/>
        </p:nvSpPr>
        <p:spPr>
          <a:xfrm>
            <a:off x="3639828" y="2279261"/>
            <a:ext cx="2382543" cy="432305"/>
          </a:xfrm>
          <a:prstGeom prst="rect">
            <a:avLst/>
          </a:prstGeom>
          <a:solidFill>
            <a:schemeClr val="bg1"/>
          </a:solidFill>
        </p:spPr>
        <p:txBody>
          <a:bodyPr lIns="0" tIns="0" rIns="0" bIns="0">
            <a:noAutofit/>
          </a:bodyPr>
          <a:lstStyle>
            <a:lvl1pPr marL="0" indent="0" algn="ctr" defTabSz="914400" rtl="0" eaLnBrk="1" latinLnBrk="0" hangingPunct="1">
              <a:lnSpc>
                <a:spcPct val="80000"/>
              </a:lnSpc>
              <a:spcBef>
                <a:spcPts val="1000"/>
              </a:spcBef>
              <a:buFont typeface="Arial" panose="020B0604020202020204" pitchFamily="34" charset="0"/>
              <a:buNone/>
              <a:defRPr sz="18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buFontTx/>
            </a:pPr>
            <a:r>
              <a:rPr lang="en-US">
                <a:solidFill>
                  <a:srgbClr val="0070C0"/>
                </a:solidFill>
                <a:ea typeface="+mn-lt"/>
                <a:cs typeface="+mn-lt"/>
              </a:rPr>
              <a:t>Phase 2</a:t>
            </a:r>
          </a:p>
        </p:txBody>
      </p:sp>
      <p:sp>
        <p:nvSpPr>
          <p:cNvPr id="31" name="Text Placeholder 7">
            <a:extLst>
              <a:ext uri="{FF2B5EF4-FFF2-40B4-BE49-F238E27FC236}">
                <a16:creationId xmlns:a16="http://schemas.microsoft.com/office/drawing/2014/main" id="{DF9E3BB4-15F9-073A-9063-80452D8501DB}"/>
              </a:ext>
            </a:extLst>
          </p:cNvPr>
          <p:cNvSpPr txBox="1">
            <a:spLocks/>
          </p:cNvSpPr>
          <p:nvPr/>
        </p:nvSpPr>
        <p:spPr>
          <a:xfrm>
            <a:off x="3639828" y="2776735"/>
            <a:ext cx="2329965" cy="2005653"/>
          </a:xfrm>
          <a:prstGeom prst="rect">
            <a:avLst/>
          </a:prstGeom>
          <a:solidFill>
            <a:schemeClr val="bg1"/>
          </a:solidFill>
        </p:spPr>
        <p:txBody>
          <a:bodyPr lIns="0" tIns="0" rIns="0" bIns="0">
            <a:noAutofit/>
          </a:bodyPr>
          <a:lstStyle>
            <a:lvl1pPr marL="0" indent="0" algn="ctr" defTabSz="914400" rtl="0" eaLnBrk="1" latinLnBrk="0" hangingPunct="1">
              <a:lnSpc>
                <a:spcPct val="100000"/>
              </a:lnSpc>
              <a:spcBef>
                <a:spcPts val="0"/>
              </a:spcBef>
              <a:buFont typeface="Arial" panose="020B0604020202020204" pitchFamily="34" charset="0"/>
              <a:buNone/>
              <a:defRPr sz="1200" b="0" i="0" kern="120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spcAft>
                <a:spcPts val="1000"/>
              </a:spcAft>
              <a:buFontTx/>
            </a:pPr>
            <a:r>
              <a:rPr lang="en-US">
                <a:solidFill>
                  <a:srgbClr val="0070C0"/>
                </a:solidFill>
                <a:ea typeface="+mn-lt"/>
                <a:cs typeface="+mn-lt"/>
              </a:rPr>
              <a:t>2.1 Establish the Context and Objectives for Your Solution</a:t>
            </a:r>
          </a:p>
          <a:p>
            <a:pPr defTabSz="914218">
              <a:spcAft>
                <a:spcPts val="1000"/>
              </a:spcAft>
              <a:buFontTx/>
            </a:pPr>
            <a:r>
              <a:rPr lang="en-US">
                <a:solidFill>
                  <a:srgbClr val="0070C0"/>
                </a:solidFill>
                <a:ea typeface="+mn-lt"/>
                <a:cs typeface="+mn-lt"/>
              </a:rPr>
              <a:t>2.2 Define Your Solution Requirements and Success Metrics</a:t>
            </a:r>
          </a:p>
          <a:p>
            <a:pPr defTabSz="914218">
              <a:spcAft>
                <a:spcPts val="1000"/>
              </a:spcAft>
              <a:buFontTx/>
            </a:pPr>
            <a:r>
              <a:rPr lang="en-US">
                <a:solidFill>
                  <a:srgbClr val="0070C0"/>
                </a:solidFill>
                <a:ea typeface="+mn-lt"/>
                <a:cs typeface="+mn-lt"/>
              </a:rPr>
              <a:t>2.3 Establish Governance, Risk, and Compliance Controls</a:t>
            </a:r>
          </a:p>
        </p:txBody>
      </p:sp>
      <p:sp>
        <p:nvSpPr>
          <p:cNvPr id="32" name="Rectangle 31">
            <a:extLst>
              <a:ext uri="{FF2B5EF4-FFF2-40B4-BE49-F238E27FC236}">
                <a16:creationId xmlns:a16="http://schemas.microsoft.com/office/drawing/2014/main" id="{952F75E4-4F28-9590-932A-CB93FE5E88EB}"/>
              </a:ext>
              <a:ext uri="{C183D7F6-B498-43B3-948B-1728B52AA6E4}">
                <adec:decorative xmlns:adec="http://schemas.microsoft.com/office/drawing/2017/decorative" val="1"/>
              </a:ext>
            </a:extLst>
          </p:cNvPr>
          <p:cNvSpPr>
            <a:spLocks/>
          </p:cNvSpPr>
          <p:nvPr/>
        </p:nvSpPr>
        <p:spPr>
          <a:xfrm>
            <a:off x="6042596" y="2023338"/>
            <a:ext cx="2594225" cy="2757497"/>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srgbClr val="0070C0"/>
              </a:solidFill>
              <a:latin typeface="Roboto Condensed Light" panose="02000000000000000000" pitchFamily="2" charset="0"/>
              <a:ea typeface="+mn-lt"/>
              <a:cs typeface="+mn-lt"/>
            </a:endParaRPr>
          </a:p>
        </p:txBody>
      </p:sp>
      <p:sp>
        <p:nvSpPr>
          <p:cNvPr id="33" name="Rectangle 32">
            <a:extLst>
              <a:ext uri="{FF2B5EF4-FFF2-40B4-BE49-F238E27FC236}">
                <a16:creationId xmlns:a16="http://schemas.microsoft.com/office/drawing/2014/main" id="{2823088E-42AD-1C72-44EF-6A2978595608}"/>
              </a:ext>
              <a:ext uri="{C183D7F6-B498-43B3-948B-1728B52AA6E4}">
                <adec:decorative xmlns:adec="http://schemas.microsoft.com/office/drawing/2017/decorative" val="1"/>
              </a:ext>
            </a:extLst>
          </p:cNvPr>
          <p:cNvSpPr>
            <a:spLocks/>
          </p:cNvSpPr>
          <p:nvPr/>
        </p:nvSpPr>
        <p:spPr>
          <a:xfrm>
            <a:off x="6042596" y="2016930"/>
            <a:ext cx="2594225" cy="627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srgbClr val="0070C0"/>
              </a:solidFill>
              <a:latin typeface="Roboto Condensed Light" panose="02000000000000000000" pitchFamily="2" charset="0"/>
              <a:ea typeface="+mn-lt"/>
              <a:cs typeface="+mn-lt"/>
            </a:endParaRPr>
          </a:p>
        </p:txBody>
      </p:sp>
      <p:sp>
        <p:nvSpPr>
          <p:cNvPr id="34" name="Text Placeholder 6">
            <a:extLst>
              <a:ext uri="{FF2B5EF4-FFF2-40B4-BE49-F238E27FC236}">
                <a16:creationId xmlns:a16="http://schemas.microsoft.com/office/drawing/2014/main" id="{3A710F3E-7E0D-3680-1942-63D018BF855C}"/>
              </a:ext>
            </a:extLst>
          </p:cNvPr>
          <p:cNvSpPr txBox="1">
            <a:spLocks/>
          </p:cNvSpPr>
          <p:nvPr/>
        </p:nvSpPr>
        <p:spPr>
          <a:xfrm>
            <a:off x="6055116" y="2270765"/>
            <a:ext cx="2549335" cy="432305"/>
          </a:xfrm>
          <a:prstGeom prst="rect">
            <a:avLst/>
          </a:prstGeom>
          <a:solidFill>
            <a:schemeClr val="bg1"/>
          </a:solidFill>
        </p:spPr>
        <p:txBody>
          <a:bodyPr lIns="0" tIns="0" rIns="0" bIns="0">
            <a:noAutofit/>
          </a:bodyPr>
          <a:lstStyle>
            <a:lvl1pPr marL="0" indent="0" algn="ctr" defTabSz="914400" rtl="0" eaLnBrk="1" latinLnBrk="0" hangingPunct="1">
              <a:lnSpc>
                <a:spcPct val="80000"/>
              </a:lnSpc>
              <a:spcBef>
                <a:spcPts val="1000"/>
              </a:spcBef>
              <a:buFont typeface="Arial" panose="020B0604020202020204" pitchFamily="34" charset="0"/>
              <a:buNone/>
              <a:defRPr sz="18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buFontTx/>
            </a:pPr>
            <a:r>
              <a:rPr lang="en-US">
                <a:solidFill>
                  <a:srgbClr val="0070C0"/>
                </a:solidFill>
                <a:ea typeface="+mn-lt"/>
                <a:cs typeface="+mn-lt"/>
              </a:rPr>
              <a:t>Phase 3</a:t>
            </a:r>
          </a:p>
        </p:txBody>
      </p:sp>
      <p:sp>
        <p:nvSpPr>
          <p:cNvPr id="35" name="Text Placeholder 7">
            <a:extLst>
              <a:ext uri="{FF2B5EF4-FFF2-40B4-BE49-F238E27FC236}">
                <a16:creationId xmlns:a16="http://schemas.microsoft.com/office/drawing/2014/main" id="{664FEF64-FEEE-C46A-1A90-2EEE51656A15}"/>
              </a:ext>
            </a:extLst>
          </p:cNvPr>
          <p:cNvSpPr txBox="1">
            <a:spLocks/>
          </p:cNvSpPr>
          <p:nvPr/>
        </p:nvSpPr>
        <p:spPr>
          <a:xfrm>
            <a:off x="6030829" y="2776735"/>
            <a:ext cx="2605994" cy="1991481"/>
          </a:xfrm>
          <a:prstGeom prst="rect">
            <a:avLst/>
          </a:prstGeom>
          <a:solidFill>
            <a:schemeClr val="bg1"/>
          </a:solidFill>
        </p:spPr>
        <p:txBody>
          <a:bodyPr lIns="0" tIns="0" rIns="0" bIns="0">
            <a:noAutofit/>
          </a:bodyPr>
          <a:lstStyle>
            <a:lvl1pPr marL="0" indent="0" algn="ctr" defTabSz="914400" rtl="0" eaLnBrk="1" latinLnBrk="0" hangingPunct="1">
              <a:lnSpc>
                <a:spcPct val="100000"/>
              </a:lnSpc>
              <a:spcBef>
                <a:spcPts val="0"/>
              </a:spcBef>
              <a:buFont typeface="Arial" panose="020B0604020202020204" pitchFamily="34" charset="0"/>
              <a:buNone/>
              <a:defRPr sz="1200" b="0" i="0" kern="120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spcAft>
                <a:spcPts val="1000"/>
              </a:spcAft>
              <a:buFontTx/>
            </a:pPr>
            <a:r>
              <a:rPr lang="en-US">
                <a:solidFill>
                  <a:srgbClr val="0070C0"/>
                </a:solidFill>
                <a:ea typeface="+mn-lt"/>
                <a:cs typeface="+mn-lt"/>
              </a:rPr>
              <a:t>3.1 Determine Your Solution Path and Investment</a:t>
            </a:r>
          </a:p>
          <a:p>
            <a:pPr defTabSz="914218">
              <a:spcAft>
                <a:spcPts val="1000"/>
              </a:spcAft>
              <a:buFontTx/>
            </a:pPr>
            <a:r>
              <a:rPr lang="en-US">
                <a:solidFill>
                  <a:srgbClr val="0070C0"/>
                </a:solidFill>
                <a:ea typeface="+mn-lt"/>
                <a:cs typeface="+mn-lt"/>
              </a:rPr>
              <a:t>3.2 Establish Your Development and Deployment Framework and Plan</a:t>
            </a:r>
          </a:p>
          <a:p>
            <a:pPr defTabSz="914218">
              <a:spcAft>
                <a:spcPts val="1000"/>
              </a:spcAft>
              <a:buFontTx/>
            </a:pPr>
            <a:r>
              <a:rPr lang="en-US">
                <a:solidFill>
                  <a:srgbClr val="0070C0"/>
                </a:solidFill>
                <a:ea typeface="+mn-lt"/>
                <a:cs typeface="+mn-lt"/>
              </a:rPr>
              <a:t>3.3 Establish Your Change Management, Training, and Communication Plan</a:t>
            </a:r>
          </a:p>
          <a:p>
            <a:pPr defTabSz="914218">
              <a:spcAft>
                <a:spcPts val="1000"/>
              </a:spcAft>
              <a:buFontTx/>
            </a:pPr>
            <a:r>
              <a:rPr lang="en-US">
                <a:solidFill>
                  <a:srgbClr val="0070C0"/>
                </a:solidFill>
                <a:ea typeface="+mn-lt"/>
                <a:cs typeface="+mn-lt"/>
              </a:rPr>
              <a:t>3.4 Define Your Solution Roadmap</a:t>
            </a:r>
          </a:p>
        </p:txBody>
      </p:sp>
      <p:sp>
        <p:nvSpPr>
          <p:cNvPr id="36" name="Rectangle 35">
            <a:extLst>
              <a:ext uri="{FF2B5EF4-FFF2-40B4-BE49-F238E27FC236}">
                <a16:creationId xmlns:a16="http://schemas.microsoft.com/office/drawing/2014/main" id="{17940CDC-E17D-34E1-2B9D-386F81874709}"/>
              </a:ext>
              <a:ext uri="{C183D7F6-B498-43B3-948B-1728B52AA6E4}">
                <adec:decorative xmlns:adec="http://schemas.microsoft.com/office/drawing/2017/decorative" val="1"/>
              </a:ext>
            </a:extLst>
          </p:cNvPr>
          <p:cNvSpPr>
            <a:spLocks/>
          </p:cNvSpPr>
          <p:nvPr/>
        </p:nvSpPr>
        <p:spPr>
          <a:xfrm>
            <a:off x="8610237" y="2023337"/>
            <a:ext cx="2542070" cy="2757497"/>
          </a:xfrm>
          <a:prstGeom prst="rect">
            <a:avLst/>
          </a:prstGeom>
          <a:solidFill>
            <a:srgbClr val="0070C0"/>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prstClr val="white"/>
              </a:solidFill>
              <a:latin typeface="Roboto Condensed Light" panose="02000000000000000000" pitchFamily="2" charset="0"/>
              <a:ea typeface="+mn-lt"/>
              <a:cs typeface="+mn-lt"/>
            </a:endParaRPr>
          </a:p>
        </p:txBody>
      </p:sp>
      <p:sp>
        <p:nvSpPr>
          <p:cNvPr id="37" name="Rectangle 36">
            <a:extLst>
              <a:ext uri="{FF2B5EF4-FFF2-40B4-BE49-F238E27FC236}">
                <a16:creationId xmlns:a16="http://schemas.microsoft.com/office/drawing/2014/main" id="{39A2D13A-1932-9439-14FD-CCBFB2B61D87}"/>
              </a:ext>
              <a:ext uri="{C183D7F6-B498-43B3-948B-1728B52AA6E4}">
                <adec:decorative xmlns:adec="http://schemas.microsoft.com/office/drawing/2017/decorative" val="1"/>
              </a:ext>
            </a:extLst>
          </p:cNvPr>
          <p:cNvSpPr>
            <a:spLocks/>
          </p:cNvSpPr>
          <p:nvPr/>
        </p:nvSpPr>
        <p:spPr>
          <a:xfrm>
            <a:off x="8610237" y="2016929"/>
            <a:ext cx="2542070" cy="627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prstClr val="white"/>
              </a:solidFill>
              <a:latin typeface="Roboto Condensed Light" panose="02000000000000000000" pitchFamily="2" charset="0"/>
              <a:ea typeface="+mn-lt"/>
              <a:cs typeface="+mn-lt"/>
            </a:endParaRPr>
          </a:p>
        </p:txBody>
      </p:sp>
      <p:sp>
        <p:nvSpPr>
          <p:cNvPr id="38" name="Text Placeholder 6">
            <a:extLst>
              <a:ext uri="{FF2B5EF4-FFF2-40B4-BE49-F238E27FC236}">
                <a16:creationId xmlns:a16="http://schemas.microsoft.com/office/drawing/2014/main" id="{35F6456F-F4C5-2DC0-C8D0-95006418C6A1}"/>
              </a:ext>
            </a:extLst>
          </p:cNvPr>
          <p:cNvSpPr txBox="1">
            <a:spLocks/>
          </p:cNvSpPr>
          <p:nvPr/>
        </p:nvSpPr>
        <p:spPr>
          <a:xfrm>
            <a:off x="8628541" y="2277171"/>
            <a:ext cx="2508349" cy="432305"/>
          </a:xfrm>
          <a:prstGeom prst="rect">
            <a:avLst/>
          </a:prstGeom>
          <a:solidFill>
            <a:srgbClr val="0070C0"/>
          </a:solidFill>
        </p:spPr>
        <p:txBody>
          <a:bodyPr lIns="0" tIns="0" rIns="0" bIns="0">
            <a:noAutofit/>
          </a:bodyPr>
          <a:lstStyle>
            <a:lvl1pPr marL="0" indent="0" algn="ctr" defTabSz="914400" rtl="0" eaLnBrk="1" latinLnBrk="0" hangingPunct="1">
              <a:lnSpc>
                <a:spcPct val="80000"/>
              </a:lnSpc>
              <a:spcBef>
                <a:spcPts val="1000"/>
              </a:spcBef>
              <a:buFont typeface="Arial" panose="020B0604020202020204" pitchFamily="34" charset="0"/>
              <a:buNone/>
              <a:defRPr sz="18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buFontTx/>
            </a:pPr>
            <a:r>
              <a:rPr lang="en-US">
                <a:solidFill>
                  <a:prstClr val="white"/>
                </a:solidFill>
                <a:ea typeface="+mn-lt"/>
                <a:cs typeface="+mn-lt"/>
              </a:rPr>
              <a:t>Phase 4</a:t>
            </a:r>
          </a:p>
        </p:txBody>
      </p:sp>
      <p:sp>
        <p:nvSpPr>
          <p:cNvPr id="39" name="Text Placeholder 7">
            <a:extLst>
              <a:ext uri="{FF2B5EF4-FFF2-40B4-BE49-F238E27FC236}">
                <a16:creationId xmlns:a16="http://schemas.microsoft.com/office/drawing/2014/main" id="{65EDA626-1DE8-C713-8C35-84AEE1350AAF}"/>
              </a:ext>
            </a:extLst>
          </p:cNvPr>
          <p:cNvSpPr txBox="1">
            <a:spLocks/>
          </p:cNvSpPr>
          <p:nvPr/>
        </p:nvSpPr>
        <p:spPr>
          <a:xfrm>
            <a:off x="8628541" y="2776734"/>
            <a:ext cx="2508350" cy="2005653"/>
          </a:xfrm>
          <a:prstGeom prst="rect">
            <a:avLst/>
          </a:prstGeom>
          <a:solidFill>
            <a:srgbClr val="0070C0"/>
          </a:solidFill>
        </p:spPr>
        <p:txBody>
          <a:bodyPr lIns="0" tIns="0" rIns="0" bIns="0">
            <a:noAutofit/>
          </a:bodyPr>
          <a:lstStyle>
            <a:lvl1pPr marL="0" indent="0" algn="ctr" defTabSz="914400" rtl="0" eaLnBrk="1" latinLnBrk="0" hangingPunct="1">
              <a:lnSpc>
                <a:spcPct val="100000"/>
              </a:lnSpc>
              <a:spcBef>
                <a:spcPts val="0"/>
              </a:spcBef>
              <a:buFont typeface="Arial" panose="020B0604020202020204" pitchFamily="34" charset="0"/>
              <a:buNone/>
              <a:defRPr sz="1200" b="0" i="0" kern="120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spcAft>
                <a:spcPts val="1000"/>
              </a:spcAft>
              <a:buFontTx/>
            </a:pPr>
            <a:r>
              <a:rPr lang="en-US">
                <a:solidFill>
                  <a:prstClr val="white"/>
                </a:solidFill>
                <a:ea typeface="+mn-lt"/>
                <a:cs typeface="+mn-lt"/>
              </a:rPr>
              <a:t>4.1 Develop a Solution Adoption Plan</a:t>
            </a:r>
          </a:p>
          <a:p>
            <a:pPr defTabSz="914218">
              <a:spcAft>
                <a:spcPts val="1000"/>
              </a:spcAft>
              <a:buFontTx/>
            </a:pPr>
            <a:r>
              <a:rPr lang="en-US">
                <a:solidFill>
                  <a:prstClr val="white"/>
                </a:solidFill>
                <a:ea typeface="+mn-lt"/>
                <a:cs typeface="+mn-lt"/>
              </a:rPr>
              <a:t>4.2 Establish a Monitoring Framework for Your Solution</a:t>
            </a:r>
          </a:p>
          <a:p>
            <a:pPr defTabSz="914218">
              <a:spcAft>
                <a:spcPts val="1000"/>
              </a:spcAft>
              <a:buFontTx/>
            </a:pPr>
            <a:r>
              <a:rPr lang="en-US">
                <a:solidFill>
                  <a:prstClr val="white"/>
                </a:solidFill>
                <a:ea typeface="+mn-lt"/>
                <a:cs typeface="+mn-lt"/>
              </a:rPr>
              <a:t>4.3 Define a Continuous Improvement Framework</a:t>
            </a:r>
          </a:p>
          <a:p>
            <a:pPr defTabSz="914218">
              <a:spcAft>
                <a:spcPts val="1000"/>
              </a:spcAft>
              <a:buFontTx/>
            </a:pPr>
            <a:r>
              <a:rPr lang="en-US">
                <a:solidFill>
                  <a:prstClr val="white"/>
                </a:solidFill>
                <a:ea typeface="+mn-lt"/>
                <a:cs typeface="+mn-lt"/>
              </a:rPr>
              <a:t>4.4 Establish a Framework to Measure ROI</a:t>
            </a:r>
          </a:p>
        </p:txBody>
      </p:sp>
      <p:sp>
        <p:nvSpPr>
          <p:cNvPr id="104" name="Text Placeholder 103">
            <a:extLst>
              <a:ext uri="{FF2B5EF4-FFF2-40B4-BE49-F238E27FC236}">
                <a16:creationId xmlns:a16="http://schemas.microsoft.com/office/drawing/2014/main" id="{43D2047A-DDB5-E088-7993-63CC87D00865}"/>
              </a:ext>
            </a:extLst>
          </p:cNvPr>
          <p:cNvSpPr>
            <a:spLocks noGrp="1"/>
          </p:cNvSpPr>
          <p:nvPr>
            <p:ph type="body" sz="quarter" idx="12"/>
          </p:nvPr>
        </p:nvSpPr>
        <p:spPr>
          <a:xfrm>
            <a:off x="372968" y="5197766"/>
            <a:ext cx="7111179" cy="1334575"/>
          </a:xfrm>
          <a:prstGeom prst="rect">
            <a:avLst/>
          </a:prstGeom>
        </p:spPr>
        <p:txBody>
          <a:bodyPr>
            <a:noAutofit/>
          </a:bodyPr>
          <a:lstStyle/>
          <a:p>
            <a:r>
              <a:rPr lang="en-US" b="1"/>
              <a:t>This phase will walk you through the following activities:</a:t>
            </a:r>
          </a:p>
          <a:p>
            <a:r>
              <a:rPr lang="en-US"/>
              <a:t>Developing a plan to monitor and manage your solution once it’s gone live to production. It will also help you define a continuous improvement framework and direct you on how to capture the ROI of your solution.</a:t>
            </a:r>
          </a:p>
          <a:p>
            <a:r>
              <a:rPr lang="en-US" b="1"/>
              <a:t>This phase involves the following participants:</a:t>
            </a:r>
          </a:p>
          <a:p>
            <a:pPr marL="171450" indent="-171450">
              <a:buFont typeface="Arial" panose="020B0604020202020204" pitchFamily="34" charset="0"/>
              <a:buChar char="•"/>
            </a:pPr>
            <a:r>
              <a:rPr lang="en-US"/>
              <a:t>CX lead</a:t>
            </a:r>
          </a:p>
          <a:p>
            <a:pPr marL="171450" indent="-171450">
              <a:buFont typeface="Arial" panose="020B0604020202020204" pitchFamily="34" charset="0"/>
              <a:buChar char="•"/>
            </a:pPr>
            <a:r>
              <a:rPr lang="en-US"/>
              <a:t>AI lead</a:t>
            </a:r>
          </a:p>
          <a:p>
            <a:pPr marL="171450" indent="-171450">
              <a:buFont typeface="Arial" panose="020B0604020202020204" pitchFamily="34" charset="0"/>
              <a:buChar char="•"/>
            </a:pPr>
            <a:r>
              <a:rPr lang="en-US"/>
              <a:t>Relevant business stakeholders</a:t>
            </a:r>
          </a:p>
        </p:txBody>
      </p:sp>
      <p:sp>
        <p:nvSpPr>
          <p:cNvPr id="48" name="object 19">
            <a:extLst>
              <a:ext uri="{FF2B5EF4-FFF2-40B4-BE49-F238E27FC236}">
                <a16:creationId xmlns:a16="http://schemas.microsoft.com/office/drawing/2014/main" id="{8D4F3475-18C1-AF83-FEFA-CAF6743C1256}"/>
              </a:ext>
              <a:ext uri="{C183D7F6-B498-43B3-948B-1728B52AA6E4}">
                <adec:decorative xmlns:adec="http://schemas.microsoft.com/office/drawing/2017/decorative" val="1"/>
              </a:ext>
            </a:extLst>
          </p:cNvPr>
          <p:cNvSpPr>
            <a:spLocks/>
          </p:cNvSpPr>
          <p:nvPr/>
        </p:nvSpPr>
        <p:spPr>
          <a:xfrm flipH="1">
            <a:off x="7719568" y="5198834"/>
            <a:ext cx="50277" cy="1313898"/>
          </a:xfrm>
          <a:custGeom>
            <a:avLst/>
            <a:gdLst/>
            <a:ahLst/>
            <a:cxnLst/>
            <a:rect l="l" t="t" r="r" b="b"/>
            <a:pathLst>
              <a:path h="7791450">
                <a:moveTo>
                  <a:pt x="0" y="0"/>
                </a:moveTo>
                <a:lnTo>
                  <a:pt x="0" y="7790956"/>
                </a:lnTo>
              </a:path>
            </a:pathLst>
          </a:custGeom>
          <a:ln w="3175">
            <a:solidFill>
              <a:schemeClr val="bg1">
                <a:alpha val="40000"/>
              </a:schemeClr>
            </a:solidFill>
          </a:ln>
        </p:spPr>
        <p:txBody>
          <a:bodyPr wrap="square" lIns="0" tIns="0" rIns="0" bIns="0" rtlCol="0">
            <a:noAutofit/>
          </a:bodyPr>
          <a:lstStyle/>
          <a:p>
            <a:pPr defTabSz="554382"/>
            <a:endParaRPr lang="en-US" sz="662">
              <a:solidFill>
                <a:srgbClr val="494949"/>
              </a:solidFill>
              <a:latin typeface="Roboto Condensed Light" panose="02000000000000000000" pitchFamily="2" charset="0"/>
              <a:ea typeface="+mn-lt"/>
              <a:cs typeface="+mn-lt"/>
            </a:endParaRPr>
          </a:p>
        </p:txBody>
      </p:sp>
      <p:sp>
        <p:nvSpPr>
          <p:cNvPr id="91" name="Text Placeholder 90">
            <a:extLst>
              <a:ext uri="{FF2B5EF4-FFF2-40B4-BE49-F238E27FC236}">
                <a16:creationId xmlns:a16="http://schemas.microsoft.com/office/drawing/2014/main" id="{6D311506-CA7A-999D-B4DF-F6F5E140F8DC}"/>
              </a:ext>
            </a:extLst>
          </p:cNvPr>
          <p:cNvSpPr>
            <a:spLocks noGrp="1"/>
          </p:cNvSpPr>
          <p:nvPr>
            <p:ph type="body" sz="quarter" idx="14"/>
          </p:nvPr>
        </p:nvSpPr>
        <p:spPr>
          <a:xfrm>
            <a:off x="8005267" y="5189605"/>
            <a:ext cx="2542070" cy="258693"/>
          </a:xfrm>
        </p:spPr>
        <p:txBody>
          <a:bodyPr>
            <a:noAutofit/>
          </a:bodyPr>
          <a:lstStyle/>
          <a:p>
            <a:r>
              <a:rPr lang="en-US"/>
              <a:t>Implement AI for CX</a:t>
            </a:r>
          </a:p>
        </p:txBody>
      </p:sp>
    </p:spTree>
    <p:extLst>
      <p:ext uri="{BB962C8B-B14F-4D97-AF65-F5344CB8AC3E}">
        <p14:creationId xmlns:p14="http://schemas.microsoft.com/office/powerpoint/2010/main" val="164942122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8B145A-C295-1547-A8EA-92502FAB1EA7}"/>
              </a:ext>
            </a:extLst>
          </p:cNvPr>
          <p:cNvSpPr>
            <a:spLocks noGrp="1"/>
          </p:cNvSpPr>
          <p:nvPr>
            <p:ph type="title"/>
          </p:nvPr>
        </p:nvSpPr>
        <p:spPr>
          <a:xfrm>
            <a:off x="354854" y="360957"/>
            <a:ext cx="6834939" cy="858243"/>
          </a:xfrm>
        </p:spPr>
        <p:txBody>
          <a:bodyPr/>
          <a:lstStyle/>
          <a:p>
            <a:r>
              <a:rPr lang="en-US" sz="3000"/>
              <a:t>The job isn’t complete once your solution has gone live</a:t>
            </a:r>
          </a:p>
        </p:txBody>
      </p:sp>
      <p:sp>
        <p:nvSpPr>
          <p:cNvPr id="8" name="Text Placeholder 7">
            <a:extLst>
              <a:ext uri="{FF2B5EF4-FFF2-40B4-BE49-F238E27FC236}">
                <a16:creationId xmlns:a16="http://schemas.microsoft.com/office/drawing/2014/main" id="{EF0A2FEC-8B02-6D42-864C-B8720FDC6A82}"/>
              </a:ext>
            </a:extLst>
          </p:cNvPr>
          <p:cNvSpPr>
            <a:spLocks noGrp="1"/>
          </p:cNvSpPr>
          <p:nvPr>
            <p:ph type="body" sz="quarter" idx="33"/>
          </p:nvPr>
        </p:nvSpPr>
        <p:spPr>
          <a:xfrm>
            <a:off x="354854" y="1385120"/>
            <a:ext cx="6576130" cy="5111923"/>
          </a:xfrm>
          <a:prstGeom prst="rect">
            <a:avLst/>
          </a:prstGeom>
        </p:spPr>
        <p:txBody>
          <a:bodyPr/>
          <a:lstStyle/>
          <a:p>
            <a:pPr marL="0" indent="0">
              <a:lnSpc>
                <a:spcPct val="100000"/>
              </a:lnSpc>
              <a:spcBef>
                <a:spcPts val="1200"/>
              </a:spcBef>
              <a:buFontTx/>
              <a:buNone/>
            </a:pPr>
            <a:r>
              <a:rPr lang="en-US" sz="1600" dirty="0">
                <a:latin typeface="+mn-lt"/>
              </a:rPr>
              <a:t>Managing your solution post “go-live” involves planning and executing along multiple fronts. </a:t>
            </a:r>
            <a:r>
              <a:rPr lang="en-US" sz="1600" dirty="0">
                <a:effectLst/>
                <a:latin typeface="+mn-lt"/>
              </a:rPr>
              <a:t>While each plan addresses a </a:t>
            </a:r>
            <a:r>
              <a:rPr lang="en-US" sz="1600" b="1" dirty="0">
                <a:effectLst/>
                <a:latin typeface="+mn-lt"/>
              </a:rPr>
              <a:t>distinct</a:t>
            </a:r>
            <a:r>
              <a:rPr lang="en-US" sz="1600" dirty="0">
                <a:effectLst/>
                <a:latin typeface="+mn-lt"/>
              </a:rPr>
              <a:t> dimension of post-production AI success, </a:t>
            </a:r>
            <a:r>
              <a:rPr lang="en-US" sz="1600" b="1" dirty="0">
                <a:effectLst/>
                <a:latin typeface="+mn-lt"/>
              </a:rPr>
              <a:t>synergy</a:t>
            </a:r>
            <a:r>
              <a:rPr lang="en-US" sz="1600" dirty="0">
                <a:effectLst/>
                <a:latin typeface="+mn-lt"/>
              </a:rPr>
              <a:t> arises when they’re coordinated. For instance, </a:t>
            </a:r>
            <a:r>
              <a:rPr lang="en-US" sz="1600" b="1" dirty="0">
                <a:effectLst/>
                <a:latin typeface="+mn-lt"/>
              </a:rPr>
              <a:t>monitoring</a:t>
            </a:r>
            <a:r>
              <a:rPr lang="en-US" sz="1600" dirty="0">
                <a:effectLst/>
                <a:latin typeface="+mn-lt"/>
              </a:rPr>
              <a:t> data informs </a:t>
            </a:r>
            <a:r>
              <a:rPr lang="en-US" sz="1600" b="1" dirty="0">
                <a:effectLst/>
                <a:latin typeface="+mn-lt"/>
              </a:rPr>
              <a:t>continuous improvement</a:t>
            </a:r>
            <a:r>
              <a:rPr lang="en-US" sz="1600" dirty="0">
                <a:effectLst/>
                <a:latin typeface="+mn-lt"/>
              </a:rPr>
              <a:t> updates, </a:t>
            </a:r>
            <a:r>
              <a:rPr lang="en-US" sz="1600" b="1" dirty="0">
                <a:effectLst/>
                <a:latin typeface="+mn-lt"/>
              </a:rPr>
              <a:t>adoption</a:t>
            </a:r>
            <a:r>
              <a:rPr lang="en-US" sz="1600" dirty="0">
                <a:effectLst/>
                <a:latin typeface="+mn-lt"/>
              </a:rPr>
              <a:t> levels impact ROI outcomes, and the </a:t>
            </a:r>
            <a:r>
              <a:rPr lang="en-US" sz="1600" b="1" dirty="0">
                <a:effectLst/>
                <a:latin typeface="+mn-lt"/>
              </a:rPr>
              <a:t>ROI</a:t>
            </a:r>
            <a:r>
              <a:rPr lang="en-US" sz="1600" dirty="0">
                <a:effectLst/>
                <a:latin typeface="+mn-lt"/>
              </a:rPr>
              <a:t> framework justifies further investment in enhancements. Together, these plans ensure your AI solution remains </a:t>
            </a:r>
            <a:r>
              <a:rPr lang="en-US" sz="1600" b="1" dirty="0">
                <a:effectLst/>
                <a:latin typeface="+mn-lt"/>
              </a:rPr>
              <a:t>technically sound</a:t>
            </a:r>
            <a:r>
              <a:rPr lang="en-US" sz="1600" dirty="0">
                <a:effectLst/>
                <a:latin typeface="+mn-lt"/>
              </a:rPr>
              <a:t>, </a:t>
            </a:r>
            <a:r>
              <a:rPr lang="en-US" sz="1600" b="1" dirty="0">
                <a:effectLst/>
                <a:latin typeface="+mn-lt"/>
              </a:rPr>
              <a:t>well-</a:t>
            </a:r>
            <a:r>
              <a:rPr lang="en-US" sz="1600" b="1" dirty="0" err="1">
                <a:effectLst/>
                <a:latin typeface="+mn-lt"/>
              </a:rPr>
              <a:t>utilized</a:t>
            </a:r>
            <a:r>
              <a:rPr lang="en-US" sz="1600" dirty="0">
                <a:effectLst/>
                <a:latin typeface="+mn-lt"/>
              </a:rPr>
              <a:t>, </a:t>
            </a:r>
            <a:r>
              <a:rPr lang="en-US" sz="1600" b="1" dirty="0">
                <a:effectLst/>
                <a:latin typeface="+mn-lt"/>
              </a:rPr>
              <a:t>continually refined</a:t>
            </a:r>
            <a:r>
              <a:rPr lang="en-US" sz="1600" dirty="0">
                <a:effectLst/>
                <a:latin typeface="+mn-lt"/>
              </a:rPr>
              <a:t>, and </a:t>
            </a:r>
            <a:r>
              <a:rPr lang="en-US" sz="1600" b="1" dirty="0">
                <a:effectLst/>
                <a:latin typeface="+mn-lt"/>
              </a:rPr>
              <a:t>financially beneficial</a:t>
            </a:r>
            <a:r>
              <a:rPr lang="en-US" sz="1600" dirty="0">
                <a:effectLst/>
                <a:latin typeface="+mn-lt"/>
              </a:rPr>
              <a:t> – forming a cohesive approach to AI management.</a:t>
            </a:r>
          </a:p>
          <a:p>
            <a:pPr marL="0" indent="0">
              <a:buFontTx/>
              <a:buNone/>
            </a:pPr>
            <a:r>
              <a:rPr lang="en-US" b="1" dirty="0">
                <a:effectLst/>
                <a:latin typeface="+mn-lt"/>
              </a:rPr>
              <a:t>How They Work Together:</a:t>
            </a:r>
          </a:p>
          <a:p>
            <a:pPr marL="0" indent="0" fontAlgn="ctr">
              <a:lnSpc>
                <a:spcPct val="100000"/>
              </a:lnSpc>
              <a:buFontTx/>
              <a:buNone/>
            </a:pPr>
            <a:r>
              <a:rPr lang="en-US" b="1" i="0" dirty="0">
                <a:effectLst/>
                <a:latin typeface="+mn-lt"/>
              </a:rPr>
              <a:t>Monitoring Plan</a:t>
            </a:r>
          </a:p>
          <a:p>
            <a:pPr marL="447675" indent="-266700" fontAlgn="ctr">
              <a:lnSpc>
                <a:spcPct val="100000"/>
              </a:lnSpc>
              <a:spcBef>
                <a:spcPts val="0"/>
              </a:spcBef>
            </a:pPr>
            <a:r>
              <a:rPr lang="en-US" dirty="0">
                <a:latin typeface="+mn-lt"/>
              </a:rPr>
              <a:t>Ensures technical stability &amp; data integrity. It acts as an early warning for system or performance issues.</a:t>
            </a:r>
          </a:p>
          <a:p>
            <a:pPr marL="0" indent="0" fontAlgn="ctr">
              <a:lnSpc>
                <a:spcPct val="100000"/>
              </a:lnSpc>
              <a:buFontTx/>
              <a:buNone/>
            </a:pPr>
            <a:r>
              <a:rPr lang="en-US" b="1" i="0" dirty="0">
                <a:effectLst/>
                <a:latin typeface="+mn-lt"/>
              </a:rPr>
              <a:t>Adoption Plan</a:t>
            </a:r>
          </a:p>
          <a:p>
            <a:pPr marL="447675" indent="-266700" fontAlgn="ctr">
              <a:lnSpc>
                <a:spcPct val="100000"/>
              </a:lnSpc>
              <a:spcBef>
                <a:spcPts val="0"/>
              </a:spcBef>
            </a:pPr>
            <a:r>
              <a:rPr lang="en-US" dirty="0">
                <a:latin typeface="+mn-lt"/>
              </a:rPr>
              <a:t>Focuses on people, ensuring end users are consistently using the AI solution as designed. </a:t>
            </a:r>
          </a:p>
          <a:p>
            <a:pPr marL="0" indent="0" fontAlgn="ctr">
              <a:lnSpc>
                <a:spcPct val="100000"/>
              </a:lnSpc>
              <a:buFontTx/>
              <a:buNone/>
            </a:pPr>
            <a:r>
              <a:rPr lang="en-US" b="1" i="0" dirty="0">
                <a:effectLst/>
                <a:latin typeface="+mn-lt"/>
              </a:rPr>
              <a:t>Continuous Improvement Plan</a:t>
            </a:r>
          </a:p>
          <a:p>
            <a:pPr marL="447675" indent="-266700" fontAlgn="ctr">
              <a:lnSpc>
                <a:spcPct val="100000"/>
              </a:lnSpc>
              <a:spcBef>
                <a:spcPts val="0"/>
              </a:spcBef>
            </a:pPr>
            <a:r>
              <a:rPr lang="en-US" dirty="0">
                <a:latin typeface="+mn-lt"/>
              </a:rPr>
              <a:t>Refines features over time, using monitoring data and user feedback as a guide, while ensuring the AI solution stays up-to-date and effective.</a:t>
            </a:r>
          </a:p>
          <a:p>
            <a:pPr marL="0" indent="0" fontAlgn="ctr">
              <a:lnSpc>
                <a:spcPct val="100000"/>
              </a:lnSpc>
              <a:buFontTx/>
              <a:buNone/>
            </a:pPr>
            <a:r>
              <a:rPr lang="en-US" b="1" i="0" dirty="0">
                <a:effectLst/>
                <a:latin typeface="+mn-lt"/>
              </a:rPr>
              <a:t>ROI Capture Framework</a:t>
            </a:r>
          </a:p>
          <a:p>
            <a:pPr marL="447675" indent="-266700" fontAlgn="ctr">
              <a:lnSpc>
                <a:spcPct val="100000"/>
              </a:lnSpc>
              <a:spcBef>
                <a:spcPts val="0"/>
              </a:spcBef>
            </a:pPr>
            <a:r>
              <a:rPr lang="en-US" dirty="0">
                <a:latin typeface="+mn-lt"/>
              </a:rPr>
              <a:t>Quantifies financial and operational returns to validate the AI investment’s success, informing future funding or expansions of your solution.</a:t>
            </a:r>
          </a:p>
        </p:txBody>
      </p:sp>
      <p:pic>
        <p:nvPicPr>
          <p:cNvPr id="3074" name="Picture 2">
            <a:extLst>
              <a:ext uri="{FF2B5EF4-FFF2-40B4-BE49-F238E27FC236}">
                <a16:creationId xmlns:a16="http://schemas.microsoft.com/office/drawing/2014/main" id="{920A8822-7F4D-1DDD-B5F3-D00AFBF9866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7189794" y="1920263"/>
            <a:ext cx="4646261" cy="3017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39655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921AA-099B-EA4C-9C7B-5DB83A3BBF50}"/>
              </a:ext>
            </a:extLst>
          </p:cNvPr>
          <p:cNvSpPr>
            <a:spLocks noGrp="1"/>
          </p:cNvSpPr>
          <p:nvPr>
            <p:ph type="title"/>
          </p:nvPr>
        </p:nvSpPr>
        <p:spPr>
          <a:xfrm>
            <a:off x="354854" y="530023"/>
            <a:ext cx="7615658" cy="519691"/>
          </a:xfrm>
        </p:spPr>
        <p:txBody>
          <a:bodyPr/>
          <a:lstStyle/>
          <a:p>
            <a:r>
              <a:rPr lang="en-US" sz="2800"/>
              <a:t>Step 4.1 – Manage and maintain your solution post “go-live”</a:t>
            </a:r>
          </a:p>
        </p:txBody>
      </p:sp>
      <p:sp>
        <p:nvSpPr>
          <p:cNvPr id="3" name="Text Placeholder 2">
            <a:extLst>
              <a:ext uri="{FF2B5EF4-FFF2-40B4-BE49-F238E27FC236}">
                <a16:creationId xmlns:a16="http://schemas.microsoft.com/office/drawing/2014/main" id="{8FB4D050-8C0D-7E4F-BCDE-6363EC598613}"/>
              </a:ext>
            </a:extLst>
          </p:cNvPr>
          <p:cNvSpPr>
            <a:spLocks noGrp="1"/>
          </p:cNvSpPr>
          <p:nvPr>
            <p:ph type="body" sz="quarter" idx="11"/>
          </p:nvPr>
        </p:nvSpPr>
        <p:spPr>
          <a:xfrm>
            <a:off x="378865" y="1531736"/>
            <a:ext cx="7447268" cy="456696"/>
          </a:xfrm>
        </p:spPr>
        <p:txBody>
          <a:bodyPr/>
          <a:lstStyle/>
          <a:p>
            <a:r>
              <a:rPr lang="en-US"/>
              <a:t>Ensure your solution is delivering as promised by measuring adoption and monitoring performance.</a:t>
            </a:r>
          </a:p>
        </p:txBody>
      </p:sp>
      <p:sp>
        <p:nvSpPr>
          <p:cNvPr id="6" name="Text Placeholder 5">
            <a:extLst>
              <a:ext uri="{FF2B5EF4-FFF2-40B4-BE49-F238E27FC236}">
                <a16:creationId xmlns:a16="http://schemas.microsoft.com/office/drawing/2014/main" id="{DD0A3A13-5D69-3F47-A035-C2F893B3F4C3}"/>
              </a:ext>
            </a:extLst>
          </p:cNvPr>
          <p:cNvSpPr>
            <a:spLocks noGrp="1"/>
          </p:cNvSpPr>
          <p:nvPr>
            <p:ph type="body" sz="quarter" idx="16"/>
          </p:nvPr>
        </p:nvSpPr>
        <p:spPr>
          <a:xfrm>
            <a:off x="375219" y="2353568"/>
            <a:ext cx="4528542" cy="371902"/>
          </a:xfrm>
        </p:spPr>
        <p:txBody>
          <a:bodyPr/>
          <a:lstStyle/>
          <a:p>
            <a:r>
              <a:rPr lang="en-US"/>
              <a:t>Activities</a:t>
            </a:r>
          </a:p>
        </p:txBody>
      </p:sp>
      <p:sp>
        <p:nvSpPr>
          <p:cNvPr id="10" name="Text Placeholder 9">
            <a:extLst>
              <a:ext uri="{FF2B5EF4-FFF2-40B4-BE49-F238E27FC236}">
                <a16:creationId xmlns:a16="http://schemas.microsoft.com/office/drawing/2014/main" id="{602B8227-3810-F54D-9CEC-F51D4D7991BD}"/>
              </a:ext>
            </a:extLst>
          </p:cNvPr>
          <p:cNvSpPr>
            <a:spLocks noGrp="1"/>
          </p:cNvSpPr>
          <p:nvPr>
            <p:ph type="body" sz="quarter" idx="34"/>
          </p:nvPr>
        </p:nvSpPr>
        <p:spPr>
          <a:xfrm>
            <a:off x="375219" y="2856228"/>
            <a:ext cx="6914872" cy="1435121"/>
          </a:xfrm>
        </p:spPr>
        <p:txBody>
          <a:bodyPr/>
          <a:lstStyle/>
          <a:p>
            <a:r>
              <a:rPr lang="en-US">
                <a:solidFill>
                  <a:schemeClr val="tx1"/>
                </a:solidFill>
              </a:rPr>
              <a:t>4.1.1 Establish an adoption plan for your solution.</a:t>
            </a:r>
          </a:p>
          <a:p>
            <a:r>
              <a:rPr lang="en-US">
                <a:solidFill>
                  <a:schemeClr val="tx1"/>
                </a:solidFill>
              </a:rPr>
              <a:t>4.1.2 Monitor your solution post “go-live.”</a:t>
            </a:r>
          </a:p>
          <a:p>
            <a:r>
              <a:rPr lang="en-US">
                <a:solidFill>
                  <a:schemeClr val="tx1"/>
                </a:solidFill>
              </a:rPr>
              <a:t>4.1.3 Create a continuous improvement plan.</a:t>
            </a:r>
          </a:p>
          <a:p>
            <a:r>
              <a:rPr lang="en-US">
                <a:solidFill>
                  <a:schemeClr val="tx1"/>
                </a:solidFill>
              </a:rPr>
              <a:t>4.1.4 Define your framework to measure ROI.</a:t>
            </a:r>
          </a:p>
        </p:txBody>
      </p:sp>
      <p:sp>
        <p:nvSpPr>
          <p:cNvPr id="14" name="Text Placeholder 8">
            <a:extLst>
              <a:ext uri="{FF2B5EF4-FFF2-40B4-BE49-F238E27FC236}">
                <a16:creationId xmlns:a16="http://schemas.microsoft.com/office/drawing/2014/main" id="{7DE3E89D-0936-C075-8813-F7A2CBA9368B}"/>
              </a:ext>
            </a:extLst>
          </p:cNvPr>
          <p:cNvSpPr>
            <a:spLocks noGrp="1"/>
          </p:cNvSpPr>
          <p:nvPr>
            <p:ph type="body" sz="quarter" idx="35"/>
          </p:nvPr>
        </p:nvSpPr>
        <p:spPr>
          <a:xfrm>
            <a:off x="336967" y="4515507"/>
            <a:ext cx="7069646" cy="354062"/>
          </a:xfrm>
        </p:spPr>
        <p:txBody>
          <a:bodyPr/>
          <a:lstStyle/>
          <a:p>
            <a:r>
              <a:rPr lang="en-US" sz="1800" dirty="0"/>
              <a:t>Ensure full value realization from your CX AI solution.</a:t>
            </a:r>
          </a:p>
        </p:txBody>
      </p:sp>
      <p:sp>
        <p:nvSpPr>
          <p:cNvPr id="19" name="Freeform: Shape 18">
            <a:extLst>
              <a:ext uri="{FF2B5EF4-FFF2-40B4-BE49-F238E27FC236}">
                <a16:creationId xmlns:a16="http://schemas.microsoft.com/office/drawing/2014/main" id="{10B3C188-21B0-42D7-99EC-6BAEC3769B64}"/>
              </a:ext>
            </a:extLst>
          </p:cNvPr>
          <p:cNvSpPr>
            <a:spLocks/>
          </p:cNvSpPr>
          <p:nvPr/>
        </p:nvSpPr>
        <p:spPr>
          <a:xfrm>
            <a:off x="336968" y="5317888"/>
            <a:ext cx="1681773" cy="674929"/>
          </a:xfrm>
          <a:custGeom>
            <a:avLst/>
            <a:gdLst>
              <a:gd name="connsiteX0" fmla="*/ 0 w 2016461"/>
              <a:gd name="connsiteY0" fmla="*/ 0 h 675017"/>
              <a:gd name="connsiteX1" fmla="*/ 1678953 w 2016461"/>
              <a:gd name="connsiteY1" fmla="*/ 0 h 675017"/>
              <a:gd name="connsiteX2" fmla="*/ 2016461 w 2016461"/>
              <a:gd name="connsiteY2" fmla="*/ 337509 h 675017"/>
              <a:gd name="connsiteX3" fmla="*/ 1678953 w 2016461"/>
              <a:gd name="connsiteY3" fmla="*/ 675017 h 675017"/>
              <a:gd name="connsiteX4" fmla="*/ 0 w 2016461"/>
              <a:gd name="connsiteY4" fmla="*/ 675017 h 675017"/>
              <a:gd name="connsiteX5" fmla="*/ 0 w 2016461"/>
              <a:gd name="connsiteY5" fmla="*/ 0 h 6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6461" h="675017">
                <a:moveTo>
                  <a:pt x="0" y="0"/>
                </a:moveTo>
                <a:lnTo>
                  <a:pt x="1678953" y="0"/>
                </a:lnTo>
                <a:lnTo>
                  <a:pt x="2016461" y="337509"/>
                </a:lnTo>
                <a:lnTo>
                  <a:pt x="1678953" y="675017"/>
                </a:lnTo>
                <a:lnTo>
                  <a:pt x="0" y="675017"/>
                </a:lnTo>
                <a:lnTo>
                  <a:pt x="0" y="0"/>
                </a:lnTo>
                <a:close/>
              </a:path>
            </a:pathLst>
          </a:custGeom>
          <a:solidFill>
            <a:srgbClr val="2576B7">
              <a:alpha val="90000"/>
            </a:srgbClr>
          </a:solidFill>
          <a:ln>
            <a:solidFill>
              <a:schemeClr val="lt1">
                <a:hueOff val="0"/>
                <a:satOff val="0"/>
                <a:lumOff val="0"/>
                <a:alpha val="2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01465" tIns="42666" rIns="358797" bIns="42666" numCol="1" spcCol="1270" anchor="ctr" anchorCtr="0">
            <a:noAutofit/>
          </a:bodyPr>
          <a:lstStyle/>
          <a:p>
            <a:pPr algn="ctr" defTabSz="711129">
              <a:lnSpc>
                <a:spcPct val="90000"/>
              </a:lnSpc>
              <a:spcBef>
                <a:spcPct val="0"/>
              </a:spcBef>
              <a:spcAft>
                <a:spcPct val="35000"/>
              </a:spcAft>
              <a:defRPr/>
            </a:pPr>
            <a:r>
              <a:rPr lang="en-US" sz="1600">
                <a:solidFill>
                  <a:srgbClr val="FFFFFF"/>
                </a:solidFill>
                <a:latin typeface="Montserrat" pitchFamily="2" charset="77"/>
                <a:ea typeface="+mn-lt"/>
                <a:cs typeface="+mn-lt"/>
              </a:rPr>
              <a:t>Step 4.1</a:t>
            </a:r>
          </a:p>
        </p:txBody>
      </p:sp>
      <p:sp>
        <p:nvSpPr>
          <p:cNvPr id="4" name="Text Placeholder 3">
            <a:extLst>
              <a:ext uri="{FF2B5EF4-FFF2-40B4-BE49-F238E27FC236}">
                <a16:creationId xmlns:a16="http://schemas.microsoft.com/office/drawing/2014/main" id="{72A72EBA-9302-EA43-9304-A4F1CF2DC8AE}"/>
              </a:ext>
            </a:extLst>
          </p:cNvPr>
          <p:cNvSpPr>
            <a:spLocks noGrp="1"/>
          </p:cNvSpPr>
          <p:nvPr>
            <p:ph type="body" sz="quarter" idx="12"/>
          </p:nvPr>
        </p:nvSpPr>
        <p:spPr/>
        <p:txBody>
          <a:bodyPr/>
          <a:lstStyle/>
          <a:p>
            <a:r>
              <a:rPr lang="en-US" b="1"/>
              <a:t>This step will guide you through the following activities:</a:t>
            </a:r>
          </a:p>
          <a:p>
            <a:pPr marL="171450" indent="-171450">
              <a:buFont typeface="Arial" panose="020B0604020202020204" pitchFamily="34" charset="0"/>
              <a:buChar char="•"/>
            </a:pPr>
            <a:r>
              <a:rPr lang="en-US"/>
              <a:t>Developing and adoption plan to ensure that your solution is being used as intended.</a:t>
            </a:r>
          </a:p>
          <a:p>
            <a:pPr marL="171450" indent="-171450">
              <a:buFont typeface="Arial" panose="020B0604020202020204" pitchFamily="34" charset="0"/>
              <a:buChar char="•"/>
            </a:pPr>
            <a:r>
              <a:rPr lang="en-US"/>
              <a:t>Building a monitoring framework to track solution performance and model drift ensuring that solution outputs closely align to those articulated in the model training phase. </a:t>
            </a:r>
          </a:p>
          <a:p>
            <a:pPr marL="171450" indent="-171450">
              <a:buFont typeface="Arial" panose="020B0604020202020204" pitchFamily="34" charset="0"/>
              <a:buChar char="•"/>
            </a:pPr>
            <a:r>
              <a:rPr lang="en-US"/>
              <a:t>Building a continuous improvement framework to capture feature editions for future versions of your solution.</a:t>
            </a:r>
          </a:p>
          <a:p>
            <a:pPr marL="171450" indent="-171450">
              <a:buFont typeface="Arial" panose="020B0604020202020204" pitchFamily="34" charset="0"/>
              <a:buChar char="•"/>
            </a:pPr>
            <a:r>
              <a:rPr lang="en-US"/>
              <a:t>Establishing a framework and protocol to measure and capture the ROI from your solution.</a:t>
            </a:r>
          </a:p>
          <a:p>
            <a:endParaRPr lang="en-US"/>
          </a:p>
        </p:txBody>
      </p:sp>
      <p:sp>
        <p:nvSpPr>
          <p:cNvPr id="12" name="object 19">
            <a:extLst>
              <a:ext uri="{FF2B5EF4-FFF2-40B4-BE49-F238E27FC236}">
                <a16:creationId xmlns:a16="http://schemas.microsoft.com/office/drawing/2014/main" id="{60177E6E-786C-6F43-A759-E2D29A17988B}"/>
              </a:ext>
              <a:ext uri="{C183D7F6-B498-43B3-948B-1728B52AA6E4}">
                <adec:decorative xmlns:adec="http://schemas.microsoft.com/office/drawing/2017/decorative" val="1"/>
              </a:ext>
            </a:extLst>
          </p:cNvPr>
          <p:cNvSpPr>
            <a:spLocks/>
          </p:cNvSpPr>
          <p:nvPr/>
        </p:nvSpPr>
        <p:spPr>
          <a:xfrm rot="5400000" flipH="1">
            <a:off x="10527532" y="3240457"/>
            <a:ext cx="72984" cy="2392630"/>
          </a:xfrm>
          <a:custGeom>
            <a:avLst/>
            <a:gdLst/>
            <a:ahLst/>
            <a:cxnLst/>
            <a:rect l="l" t="t" r="r" b="b"/>
            <a:pathLst>
              <a:path h="7791450">
                <a:moveTo>
                  <a:pt x="0" y="0"/>
                </a:moveTo>
                <a:lnTo>
                  <a:pt x="0" y="7790956"/>
                </a:lnTo>
              </a:path>
            </a:pathLst>
          </a:custGeom>
          <a:ln w="3175">
            <a:solidFill>
              <a:schemeClr val="bg1">
                <a:alpha val="40000"/>
              </a:schemeClr>
            </a:solidFill>
          </a:ln>
        </p:spPr>
        <p:txBody>
          <a:bodyPr wrap="square" lIns="0" tIns="0" rIns="0" bIns="0" rtlCol="0">
            <a:noAutofit/>
          </a:bodyPr>
          <a:lstStyle/>
          <a:p>
            <a:pPr defTabSz="554437">
              <a:defRPr/>
            </a:pPr>
            <a:endParaRPr lang="en-US" sz="662">
              <a:solidFill>
                <a:srgbClr val="494949"/>
              </a:solidFill>
              <a:latin typeface="Roboto Condensed Light" panose="02000000000000000000" pitchFamily="2" charset="0"/>
              <a:ea typeface="+mn-lt"/>
              <a:cs typeface="+mn-lt"/>
            </a:endParaRPr>
          </a:p>
        </p:txBody>
      </p:sp>
      <p:sp>
        <p:nvSpPr>
          <p:cNvPr id="7" name="Text Placeholder 6">
            <a:extLst>
              <a:ext uri="{FF2B5EF4-FFF2-40B4-BE49-F238E27FC236}">
                <a16:creationId xmlns:a16="http://schemas.microsoft.com/office/drawing/2014/main" id="{90783905-E1DF-5046-B30B-7887F021D0C7}"/>
              </a:ext>
            </a:extLst>
          </p:cNvPr>
          <p:cNvSpPr>
            <a:spLocks noGrp="1"/>
          </p:cNvSpPr>
          <p:nvPr>
            <p:ph type="body" sz="quarter" idx="14"/>
          </p:nvPr>
        </p:nvSpPr>
        <p:spPr/>
        <p:txBody>
          <a:bodyPr/>
          <a:lstStyle/>
          <a:p>
            <a:r>
              <a:rPr lang="en-US"/>
              <a:t>Outcomes of this step</a:t>
            </a:r>
          </a:p>
        </p:txBody>
      </p:sp>
      <p:sp>
        <p:nvSpPr>
          <p:cNvPr id="13" name="Text Placeholder 12">
            <a:extLst>
              <a:ext uri="{FF2B5EF4-FFF2-40B4-BE49-F238E27FC236}">
                <a16:creationId xmlns:a16="http://schemas.microsoft.com/office/drawing/2014/main" id="{5098D15F-863E-46F4-8561-9BCE12C5FDE8}"/>
              </a:ext>
            </a:extLst>
          </p:cNvPr>
          <p:cNvSpPr>
            <a:spLocks noGrp="1"/>
          </p:cNvSpPr>
          <p:nvPr>
            <p:ph type="body" sz="quarter" idx="15"/>
          </p:nvPr>
        </p:nvSpPr>
        <p:spPr>
          <a:xfrm>
            <a:off x="9361939" y="5012486"/>
            <a:ext cx="2544466" cy="1324129"/>
          </a:xfrm>
        </p:spPr>
        <p:txBody>
          <a:bodyPr/>
          <a:lstStyle/>
          <a:p>
            <a:pPr marL="171450" indent="-171450">
              <a:buFont typeface="Arial" panose="020B0604020202020204" pitchFamily="34" charset="0"/>
              <a:buChar char="•"/>
            </a:pPr>
            <a:r>
              <a:rPr lang="en-US"/>
              <a:t>A framework to manage and evolve your solution once it has gone live to production and to ensure the right processes are in place to continuously evolve your capabilities. </a:t>
            </a:r>
          </a:p>
        </p:txBody>
      </p:sp>
    </p:spTree>
    <p:extLst>
      <p:ext uri="{BB962C8B-B14F-4D97-AF65-F5344CB8AC3E}">
        <p14:creationId xmlns:p14="http://schemas.microsoft.com/office/powerpoint/2010/main" val="293911010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8B145A-C295-1547-A8EA-92502FAB1EA7}"/>
              </a:ext>
            </a:extLst>
          </p:cNvPr>
          <p:cNvSpPr>
            <a:spLocks noGrp="1"/>
          </p:cNvSpPr>
          <p:nvPr>
            <p:ph type="title"/>
          </p:nvPr>
        </p:nvSpPr>
        <p:spPr>
          <a:xfrm>
            <a:off x="354854" y="530021"/>
            <a:ext cx="6558804" cy="803479"/>
          </a:xfrm>
        </p:spPr>
        <p:txBody>
          <a:bodyPr/>
          <a:lstStyle/>
          <a:p>
            <a:pPr defTabSz="914309"/>
            <a:r>
              <a:rPr lang="en-US" sz="3600">
                <a:solidFill>
                  <a:schemeClr val="accent1"/>
                </a:solidFill>
              </a:rPr>
              <a:t>Build your adoption plan</a:t>
            </a:r>
          </a:p>
        </p:txBody>
      </p:sp>
      <p:sp>
        <p:nvSpPr>
          <p:cNvPr id="9" name="Text Placeholder 3">
            <a:extLst>
              <a:ext uri="{FF2B5EF4-FFF2-40B4-BE49-F238E27FC236}">
                <a16:creationId xmlns:a16="http://schemas.microsoft.com/office/drawing/2014/main" id="{7F994BF9-631D-0857-F669-114650DC62F5}"/>
              </a:ext>
            </a:extLst>
          </p:cNvPr>
          <p:cNvSpPr txBox="1">
            <a:spLocks/>
          </p:cNvSpPr>
          <p:nvPr/>
        </p:nvSpPr>
        <p:spPr>
          <a:xfrm>
            <a:off x="264162" y="1692785"/>
            <a:ext cx="6255245" cy="669891"/>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FontTx/>
              <a:buNone/>
              <a:defRPr/>
            </a:pPr>
            <a:r>
              <a:rPr lang="en-US" sz="1800">
                <a:solidFill>
                  <a:srgbClr val="2576B7"/>
                </a:solidFill>
                <a:latin typeface="Montserrat Medium" panose="00000600000000000000" pitchFamily="2" charset="0"/>
                <a:ea typeface="+mn-lt"/>
                <a:cs typeface="+mn-lt"/>
              </a:rPr>
              <a:t>Why having an adoption plan matters</a:t>
            </a:r>
          </a:p>
        </p:txBody>
      </p:sp>
      <p:sp>
        <p:nvSpPr>
          <p:cNvPr id="10" name="Text Placeholder 4">
            <a:extLst>
              <a:ext uri="{FF2B5EF4-FFF2-40B4-BE49-F238E27FC236}">
                <a16:creationId xmlns:a16="http://schemas.microsoft.com/office/drawing/2014/main" id="{3D3C0124-3687-E810-863C-242A3A84C0D2}"/>
              </a:ext>
            </a:extLst>
          </p:cNvPr>
          <p:cNvSpPr txBox="1">
            <a:spLocks/>
          </p:cNvSpPr>
          <p:nvPr/>
        </p:nvSpPr>
        <p:spPr>
          <a:xfrm>
            <a:off x="354854" y="2215894"/>
            <a:ext cx="6255245" cy="2602633"/>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400">
                <a:solidFill>
                  <a:srgbClr val="494949"/>
                </a:solidFill>
                <a:ea typeface="+mn-lt"/>
                <a:cs typeface="+mn-lt"/>
              </a:rPr>
              <a:t>Deploying an AI solution is only half the battle – </a:t>
            </a:r>
            <a:r>
              <a:rPr lang="en-US" sz="1400" b="1">
                <a:solidFill>
                  <a:srgbClr val="494949"/>
                </a:solidFill>
                <a:ea typeface="+mn-lt"/>
                <a:cs typeface="+mn-lt"/>
              </a:rPr>
              <a:t>true success</a:t>
            </a:r>
            <a:r>
              <a:rPr lang="en-US" sz="1400">
                <a:solidFill>
                  <a:srgbClr val="494949"/>
                </a:solidFill>
                <a:ea typeface="+mn-lt"/>
                <a:cs typeface="+mn-lt"/>
              </a:rPr>
              <a:t> hinges on whether </a:t>
            </a:r>
            <a:r>
              <a:rPr lang="en-US" sz="1400" b="1">
                <a:solidFill>
                  <a:srgbClr val="494949"/>
                </a:solidFill>
                <a:ea typeface="+mn-lt"/>
                <a:cs typeface="+mn-lt"/>
              </a:rPr>
              <a:t>end users</a:t>
            </a:r>
            <a:r>
              <a:rPr lang="en-US" sz="1400">
                <a:solidFill>
                  <a:srgbClr val="494949"/>
                </a:solidFill>
                <a:ea typeface="+mn-lt"/>
                <a:cs typeface="+mn-lt"/>
              </a:rPr>
              <a:t> (agents, supervisors, or other stakeholders) </a:t>
            </a:r>
            <a:r>
              <a:rPr lang="en-US" sz="1400" b="1">
                <a:solidFill>
                  <a:srgbClr val="494949"/>
                </a:solidFill>
                <a:ea typeface="+mn-lt"/>
                <a:cs typeface="+mn-lt"/>
              </a:rPr>
              <a:t>embrace</a:t>
            </a:r>
            <a:r>
              <a:rPr lang="en-US" sz="1400">
                <a:solidFill>
                  <a:srgbClr val="494949"/>
                </a:solidFill>
                <a:ea typeface="+mn-lt"/>
                <a:cs typeface="+mn-lt"/>
              </a:rPr>
              <a:t> the new tool in their daily workflows. </a:t>
            </a:r>
          </a:p>
          <a:p>
            <a:pPr marL="0" indent="0">
              <a:spcAft>
                <a:spcPts val="600"/>
              </a:spcAft>
              <a:buFontTx/>
              <a:buNone/>
            </a:pPr>
            <a:r>
              <a:rPr lang="en-US" sz="1400">
                <a:solidFill>
                  <a:srgbClr val="494949"/>
                </a:solidFill>
                <a:ea typeface="+mn-lt"/>
                <a:cs typeface="+mn-lt"/>
              </a:rPr>
              <a:t>A structured </a:t>
            </a:r>
            <a:r>
              <a:rPr lang="en-US" sz="1400" b="1">
                <a:solidFill>
                  <a:srgbClr val="494949"/>
                </a:solidFill>
                <a:ea typeface="+mn-lt"/>
                <a:cs typeface="+mn-lt"/>
              </a:rPr>
              <a:t>adoption plan</a:t>
            </a:r>
            <a:r>
              <a:rPr lang="en-US" sz="1400">
                <a:solidFill>
                  <a:srgbClr val="494949"/>
                </a:solidFill>
                <a:ea typeface="+mn-lt"/>
                <a:cs typeface="+mn-lt"/>
              </a:rPr>
              <a:t>:</a:t>
            </a:r>
          </a:p>
          <a:p>
            <a:pPr fontAlgn="ctr"/>
            <a:r>
              <a:rPr lang="en-US" sz="1400" b="1">
                <a:solidFill>
                  <a:srgbClr val="494949"/>
                </a:solidFill>
                <a:ea typeface="+mn-lt"/>
                <a:cs typeface="+mn-lt"/>
              </a:rPr>
              <a:t>Drives ROI</a:t>
            </a:r>
            <a:r>
              <a:rPr lang="en-US" sz="1400">
                <a:solidFill>
                  <a:srgbClr val="494949"/>
                </a:solidFill>
                <a:ea typeface="+mn-lt"/>
                <a:cs typeface="+mn-lt"/>
              </a:rPr>
              <a:t> by ensuring the AI solution is consistently and effectively used, rather than gathering dust.</a:t>
            </a:r>
          </a:p>
          <a:p>
            <a:pPr fontAlgn="ctr"/>
            <a:r>
              <a:rPr lang="en-US" sz="1400" b="1">
                <a:solidFill>
                  <a:srgbClr val="494949"/>
                </a:solidFill>
                <a:ea typeface="+mn-lt"/>
                <a:cs typeface="+mn-lt"/>
              </a:rPr>
              <a:t>Reduces resistance</a:t>
            </a:r>
            <a:r>
              <a:rPr lang="en-US" sz="1400">
                <a:solidFill>
                  <a:srgbClr val="494949"/>
                </a:solidFill>
                <a:ea typeface="+mn-lt"/>
                <a:cs typeface="+mn-lt"/>
              </a:rPr>
              <a:t> by proactively addressing user concerns or myths about automation and AI.</a:t>
            </a:r>
          </a:p>
          <a:p>
            <a:pPr fontAlgn="ctr"/>
            <a:r>
              <a:rPr lang="en-US" sz="1400" b="1">
                <a:solidFill>
                  <a:srgbClr val="494949"/>
                </a:solidFill>
                <a:ea typeface="+mn-lt"/>
                <a:cs typeface="+mn-lt"/>
              </a:rPr>
              <a:t>Enhances CX outcomes</a:t>
            </a:r>
            <a:r>
              <a:rPr lang="en-US" sz="1400">
                <a:solidFill>
                  <a:srgbClr val="494949"/>
                </a:solidFill>
                <a:ea typeface="+mn-lt"/>
                <a:cs typeface="+mn-lt"/>
              </a:rPr>
              <a:t> because adoption correlates with consistent usage, which leads to improved metrics such as handle time, satisfaction, or revenue uplift.</a:t>
            </a:r>
          </a:p>
        </p:txBody>
      </p:sp>
      <p:sp>
        <p:nvSpPr>
          <p:cNvPr id="4" name="Rectangle 3">
            <a:extLst>
              <a:ext uri="{FF2B5EF4-FFF2-40B4-BE49-F238E27FC236}">
                <a16:creationId xmlns:a16="http://schemas.microsoft.com/office/drawing/2014/main" id="{D3AA7312-F2A3-2DD3-6607-2CE31B52306C}"/>
              </a:ext>
            </a:extLst>
          </p:cNvPr>
          <p:cNvSpPr>
            <a:spLocks/>
          </p:cNvSpPr>
          <p:nvPr/>
        </p:nvSpPr>
        <p:spPr>
          <a:xfrm>
            <a:off x="354853" y="5276090"/>
            <a:ext cx="6164552" cy="1251810"/>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defRPr/>
            </a:pPr>
            <a:r>
              <a:rPr lang="en-US" sz="1300" b="1">
                <a:solidFill>
                  <a:srgbClr val="FFFFFF"/>
                </a:solidFill>
                <a:ea typeface="+mn-lt"/>
                <a:cs typeface="+mn-lt"/>
              </a:rPr>
              <a:t>Info-Tech Insight </a:t>
            </a:r>
          </a:p>
          <a:p>
            <a:pPr defTabSz="554437">
              <a:spcBef>
                <a:spcPts val="800"/>
              </a:spcBef>
              <a:defRPr/>
            </a:pPr>
            <a:r>
              <a:rPr lang="en-US" sz="1300">
                <a:solidFill>
                  <a:srgbClr val="FFFFFF"/>
                </a:solidFill>
                <a:ea typeface="+mn-lt"/>
                <a:cs typeface="+mn-lt"/>
              </a:rPr>
              <a:t>Adoption is an </a:t>
            </a:r>
            <a:r>
              <a:rPr lang="en-US" sz="1300" b="1">
                <a:solidFill>
                  <a:srgbClr val="FFFFFF"/>
                </a:solidFill>
                <a:ea typeface="+mn-lt"/>
                <a:cs typeface="+mn-lt"/>
              </a:rPr>
              <a:t>ongoing effort</a:t>
            </a:r>
            <a:r>
              <a:rPr lang="en-US" sz="1300">
                <a:solidFill>
                  <a:srgbClr val="FFFFFF"/>
                </a:solidFill>
                <a:ea typeface="+mn-lt"/>
                <a:cs typeface="+mn-lt"/>
              </a:rPr>
              <a:t>, not a one-time announcement. It needs continued reinforcement, </a:t>
            </a:r>
            <a:r>
              <a:rPr lang="en-US" sz="1300" b="1">
                <a:solidFill>
                  <a:srgbClr val="FFFFFF"/>
                </a:solidFill>
                <a:ea typeface="+mn-lt"/>
                <a:cs typeface="+mn-lt"/>
              </a:rPr>
              <a:t>communication</a:t>
            </a:r>
            <a:r>
              <a:rPr lang="en-US" sz="1300">
                <a:solidFill>
                  <a:srgbClr val="FFFFFF"/>
                </a:solidFill>
                <a:ea typeface="+mn-lt"/>
                <a:cs typeface="+mn-lt"/>
              </a:rPr>
              <a:t>, </a:t>
            </a:r>
            <a:r>
              <a:rPr lang="en-US" sz="1300" b="1">
                <a:solidFill>
                  <a:srgbClr val="FFFFFF"/>
                </a:solidFill>
                <a:ea typeface="+mn-lt"/>
                <a:cs typeface="+mn-lt"/>
              </a:rPr>
              <a:t>training</a:t>
            </a:r>
            <a:r>
              <a:rPr lang="en-US" sz="1300">
                <a:solidFill>
                  <a:srgbClr val="FFFFFF"/>
                </a:solidFill>
                <a:ea typeface="+mn-lt"/>
                <a:cs typeface="+mn-lt"/>
              </a:rPr>
              <a:t>, and </a:t>
            </a:r>
            <a:r>
              <a:rPr lang="en-US" sz="1300" b="1">
                <a:solidFill>
                  <a:srgbClr val="FFFFFF"/>
                </a:solidFill>
                <a:ea typeface="+mn-lt"/>
                <a:cs typeface="+mn-lt"/>
              </a:rPr>
              <a:t>motivation</a:t>
            </a:r>
            <a:r>
              <a:rPr lang="en-US" sz="1300">
                <a:solidFill>
                  <a:srgbClr val="FFFFFF"/>
                </a:solidFill>
                <a:ea typeface="+mn-lt"/>
                <a:cs typeface="+mn-lt"/>
              </a:rPr>
              <a:t> to keep users engaged and seeing value.</a:t>
            </a:r>
          </a:p>
        </p:txBody>
      </p:sp>
      <p:sp>
        <p:nvSpPr>
          <p:cNvPr id="5" name="Rectangle 4">
            <a:extLst>
              <a:ext uri="{FF2B5EF4-FFF2-40B4-BE49-F238E27FC236}">
                <a16:creationId xmlns:a16="http://schemas.microsoft.com/office/drawing/2014/main" id="{D5B8CD1D-8931-CA5D-4E25-21FADB4097A7}"/>
              </a:ext>
              <a:ext uri="{C183D7F6-B498-43B3-948B-1728B52AA6E4}">
                <adec:decorative xmlns:adec="http://schemas.microsoft.com/office/drawing/2017/decorative" val="1"/>
              </a:ext>
            </a:extLst>
          </p:cNvPr>
          <p:cNvSpPr>
            <a:spLocks/>
          </p:cNvSpPr>
          <p:nvPr/>
        </p:nvSpPr>
        <p:spPr>
          <a:xfrm>
            <a:off x="354853" y="5276088"/>
            <a:ext cx="6164552" cy="1251812"/>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defRPr/>
            </a:pPr>
            <a:endParaRPr lang="en-US" sz="1300">
              <a:solidFill>
                <a:srgbClr val="2576B7"/>
              </a:solidFill>
              <a:ea typeface="+mn-lt"/>
              <a:cs typeface="+mn-lt"/>
            </a:endParaRPr>
          </a:p>
        </p:txBody>
      </p:sp>
      <p:pic>
        <p:nvPicPr>
          <p:cNvPr id="6" name="Picture 5">
            <a:extLst>
              <a:ext uri="{FF2B5EF4-FFF2-40B4-BE49-F238E27FC236}">
                <a16:creationId xmlns:a16="http://schemas.microsoft.com/office/drawing/2014/main" id="{779DA580-C3FF-6642-1DE3-442DB11EDB1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96652" y="449"/>
            <a:ext cx="5096936" cy="6857107"/>
          </a:xfrm>
          <a:prstGeom prst="rect">
            <a:avLst/>
          </a:prstGeom>
        </p:spPr>
      </p:pic>
    </p:spTree>
    <p:extLst>
      <p:ext uri="{BB962C8B-B14F-4D97-AF65-F5344CB8AC3E}">
        <p14:creationId xmlns:p14="http://schemas.microsoft.com/office/powerpoint/2010/main" val="120629178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05B6C-6851-90E3-111F-AB9B5325A6BF}"/>
            </a:ext>
          </a:extLst>
        </p:cNvPr>
        <p:cNvGrpSpPr/>
        <p:nvPr/>
      </p:nvGrpSpPr>
      <p:grpSpPr>
        <a:xfrm>
          <a:off x="0" y="0"/>
          <a:ext cx="0" cy="0"/>
          <a:chOff x="0" y="0"/>
          <a:chExt cx="0" cy="0"/>
        </a:xfrm>
      </p:grpSpPr>
      <p:sp>
        <p:nvSpPr>
          <p:cNvPr id="23" name="Title 2">
            <a:extLst>
              <a:ext uri="{FF2B5EF4-FFF2-40B4-BE49-F238E27FC236}">
                <a16:creationId xmlns:a16="http://schemas.microsoft.com/office/drawing/2014/main" id="{D9B122E0-8336-E231-0A56-3A714B741FD2}"/>
              </a:ext>
            </a:extLst>
          </p:cNvPr>
          <p:cNvSpPr txBox="1">
            <a:spLocks/>
          </p:cNvSpPr>
          <p:nvPr/>
        </p:nvSpPr>
        <p:spPr>
          <a:xfrm>
            <a:off x="246834" y="336401"/>
            <a:ext cx="11520980" cy="59462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defTabSz="914218">
              <a:defRPr/>
            </a:pPr>
            <a:r>
              <a:rPr lang="en-US" sz="3400">
                <a:solidFill>
                  <a:srgbClr val="2576B7"/>
                </a:solidFill>
                <a:ea typeface="+mj-lt"/>
                <a:cs typeface="+mj-lt"/>
              </a:rPr>
              <a:t>Best practices for building an adoption plan</a:t>
            </a:r>
          </a:p>
        </p:txBody>
      </p:sp>
      <p:sp>
        <p:nvSpPr>
          <p:cNvPr id="2" name="Text Placeholder 4">
            <a:extLst>
              <a:ext uri="{FF2B5EF4-FFF2-40B4-BE49-F238E27FC236}">
                <a16:creationId xmlns:a16="http://schemas.microsoft.com/office/drawing/2014/main" id="{05420303-4294-3512-1B1F-DF1DEBEAA177}"/>
              </a:ext>
            </a:extLst>
          </p:cNvPr>
          <p:cNvSpPr txBox="1">
            <a:spLocks/>
          </p:cNvSpPr>
          <p:nvPr/>
        </p:nvSpPr>
        <p:spPr>
          <a:xfrm>
            <a:off x="285278" y="870604"/>
            <a:ext cx="11520980" cy="407953"/>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10000"/>
              </a:lnSpc>
              <a:buFontTx/>
              <a:defRPr/>
            </a:pPr>
            <a:r>
              <a:rPr lang="en-US" dirty="0">
                <a:solidFill>
                  <a:srgbClr val="494949"/>
                </a:solidFill>
                <a:latin typeface="Exo" pitchFamily="2" charset="0"/>
                <a:ea typeface="+mn-lt"/>
                <a:cs typeface="+mn-lt"/>
              </a:rPr>
              <a:t>Keep these </a:t>
            </a:r>
            <a:r>
              <a:rPr lang="en-US" b="1" dirty="0">
                <a:solidFill>
                  <a:srgbClr val="494949"/>
                </a:solidFill>
                <a:latin typeface="Exo" pitchFamily="2" charset="0"/>
                <a:ea typeface="+mn-lt"/>
                <a:cs typeface="+mn-lt"/>
              </a:rPr>
              <a:t>best practices </a:t>
            </a:r>
            <a:r>
              <a:rPr lang="en-US" dirty="0">
                <a:solidFill>
                  <a:srgbClr val="494949"/>
                </a:solidFill>
                <a:latin typeface="Exo" pitchFamily="2" charset="0"/>
                <a:ea typeface="+mn-lt"/>
                <a:cs typeface="+mn-lt"/>
              </a:rPr>
              <a:t>in mind when building the </a:t>
            </a:r>
            <a:r>
              <a:rPr lang="en-US" b="1" dirty="0">
                <a:solidFill>
                  <a:srgbClr val="494949"/>
                </a:solidFill>
                <a:latin typeface="Exo" pitchFamily="2" charset="0"/>
                <a:ea typeface="+mn-lt"/>
                <a:cs typeface="+mn-lt"/>
              </a:rPr>
              <a:t>adoption plan </a:t>
            </a:r>
            <a:r>
              <a:rPr lang="en-US" dirty="0">
                <a:solidFill>
                  <a:srgbClr val="494949"/>
                </a:solidFill>
                <a:latin typeface="Exo" pitchFamily="2" charset="0"/>
                <a:ea typeface="+mn-lt"/>
                <a:cs typeface="+mn-lt"/>
              </a:rPr>
              <a:t>for your </a:t>
            </a:r>
            <a:r>
              <a:rPr lang="en-US" b="1" dirty="0">
                <a:solidFill>
                  <a:srgbClr val="494949"/>
                </a:solidFill>
                <a:latin typeface="Exo" pitchFamily="2" charset="0"/>
                <a:ea typeface="+mn-lt"/>
                <a:cs typeface="+mn-lt"/>
              </a:rPr>
              <a:t>CX AI solution</a:t>
            </a:r>
          </a:p>
        </p:txBody>
      </p:sp>
      <p:sp>
        <p:nvSpPr>
          <p:cNvPr id="74" name="Rounded Rectangle 78">
            <a:extLst>
              <a:ext uri="{FF2B5EF4-FFF2-40B4-BE49-F238E27FC236}">
                <a16:creationId xmlns:a16="http://schemas.microsoft.com/office/drawing/2014/main" id="{DCA170E8-4A42-9A51-8AEF-67E8FCD55DDF}"/>
              </a:ext>
              <a:ext uri="{C183D7F6-B498-43B3-948B-1728B52AA6E4}">
                <adec:decorative xmlns:adec="http://schemas.microsoft.com/office/drawing/2017/decorative" val="1"/>
              </a:ext>
            </a:extLst>
          </p:cNvPr>
          <p:cNvSpPr>
            <a:spLocks/>
          </p:cNvSpPr>
          <p:nvPr/>
        </p:nvSpPr>
        <p:spPr>
          <a:xfrm>
            <a:off x="153018" y="1377118"/>
            <a:ext cx="2645841" cy="360674"/>
          </a:xfrm>
          <a:prstGeom prst="roundRect">
            <a:avLst>
              <a:gd name="adj" fmla="val 50000"/>
            </a:avLst>
          </a:prstGeom>
          <a:solidFill>
            <a:srgbClr val="494A4A"/>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75" name="TextBox 74">
            <a:extLst>
              <a:ext uri="{FF2B5EF4-FFF2-40B4-BE49-F238E27FC236}">
                <a16:creationId xmlns:a16="http://schemas.microsoft.com/office/drawing/2014/main" id="{A94560FF-165B-8EEC-57AE-BF687DA3F6A9}"/>
              </a:ext>
            </a:extLst>
          </p:cNvPr>
          <p:cNvSpPr txBox="1">
            <a:spLocks/>
          </p:cNvSpPr>
          <p:nvPr/>
        </p:nvSpPr>
        <p:spPr>
          <a:xfrm>
            <a:off x="249109" y="1423876"/>
            <a:ext cx="1324402" cy="282706"/>
          </a:xfrm>
          <a:prstGeom prst="rect">
            <a:avLst/>
          </a:prstGeom>
          <a:noFill/>
        </p:spPr>
        <p:txBody>
          <a:bodyPr wrap="none" rtlCol="0" anchor="ctr" anchorCtr="0">
            <a:spAutoFit/>
          </a:bodyPr>
          <a:lstStyle/>
          <a:p>
            <a:pPr defTabSz="554437">
              <a:lnSpc>
                <a:spcPct val="110000"/>
              </a:lnSpc>
              <a:defRPr/>
            </a:pPr>
            <a:r>
              <a:rPr lang="en-US" sz="1200">
                <a:solidFill>
                  <a:srgbClr val="FFFFFF"/>
                </a:solidFill>
                <a:latin typeface="Montserrat SemiBold" pitchFamily="2" charset="77"/>
                <a:ea typeface="+mn-lt"/>
                <a:cs typeface="+mn-lt"/>
              </a:rPr>
              <a:t>Adoption Plan</a:t>
            </a:r>
          </a:p>
        </p:txBody>
      </p:sp>
      <p:sp>
        <p:nvSpPr>
          <p:cNvPr id="76" name="Triangle 80">
            <a:extLst>
              <a:ext uri="{FF2B5EF4-FFF2-40B4-BE49-F238E27FC236}">
                <a16:creationId xmlns:a16="http://schemas.microsoft.com/office/drawing/2014/main" id="{1D5355F3-C3A8-A89B-E4A4-A2CF04D1A3E4}"/>
              </a:ext>
              <a:ext uri="{C183D7F6-B498-43B3-948B-1728B52AA6E4}">
                <adec:decorative xmlns:adec="http://schemas.microsoft.com/office/drawing/2017/decorative" val="1"/>
              </a:ext>
            </a:extLst>
          </p:cNvPr>
          <p:cNvSpPr>
            <a:spLocks noChangeAspect="1"/>
          </p:cNvSpPr>
          <p:nvPr/>
        </p:nvSpPr>
        <p:spPr>
          <a:xfrm rot="10800000">
            <a:off x="2443660" y="1516311"/>
            <a:ext cx="114646" cy="82285"/>
          </a:xfrm>
          <a:prstGeom prst="triangle">
            <a:avLst/>
          </a:prstGeom>
          <a:solidFill>
            <a:srgbClr val="FFFFFF"/>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42" name="Rectangle 41">
            <a:extLst>
              <a:ext uri="{FF2B5EF4-FFF2-40B4-BE49-F238E27FC236}">
                <a16:creationId xmlns:a16="http://schemas.microsoft.com/office/drawing/2014/main" id="{1A8823C4-B6B0-4AEE-14C3-7434545D26E0}"/>
              </a:ext>
              <a:ext uri="{C183D7F6-B498-43B3-948B-1728B52AA6E4}">
                <adec:decorative xmlns:adec="http://schemas.microsoft.com/office/drawing/2017/decorative" val="1"/>
              </a:ext>
            </a:extLst>
          </p:cNvPr>
          <p:cNvSpPr>
            <a:spLocks/>
          </p:cNvSpPr>
          <p:nvPr/>
        </p:nvSpPr>
        <p:spPr>
          <a:xfrm>
            <a:off x="2113058" y="1917245"/>
            <a:ext cx="4104000" cy="762455"/>
          </a:xfrm>
          <a:prstGeom prst="rect">
            <a:avLst/>
          </a:prstGeom>
          <a:solidFill>
            <a:srgbClr val="2576B7">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48" name="TextBox 47">
            <a:extLst>
              <a:ext uri="{FF2B5EF4-FFF2-40B4-BE49-F238E27FC236}">
                <a16:creationId xmlns:a16="http://schemas.microsoft.com/office/drawing/2014/main" id="{A08D8B3E-07C8-6123-6A58-4B0DAD7F6235}"/>
              </a:ext>
            </a:extLst>
          </p:cNvPr>
          <p:cNvSpPr txBox="1">
            <a:spLocks/>
          </p:cNvSpPr>
          <p:nvPr/>
        </p:nvSpPr>
        <p:spPr>
          <a:xfrm>
            <a:off x="153018" y="1917245"/>
            <a:ext cx="2340000" cy="762455"/>
          </a:xfrm>
          <a:prstGeom prst="homePlate">
            <a:avLst/>
          </a:prstGeom>
          <a:solidFill>
            <a:srgbClr val="2576B7"/>
          </a:solidFill>
          <a:ln/>
        </p:spPr>
        <p:txBody>
          <a:bodyPr wrap="square" anchor="ctr" anchorCtr="0">
            <a:noAutofit/>
          </a:bodyPr>
          <a:lstStyle>
            <a:defPPr>
              <a:defRPr lang="en-US"/>
            </a:defPPr>
            <a:lvl1pPr marR="0" lvl="0" indent="0" algn="ctr" fontAlgn="auto">
              <a:lnSpc>
                <a:spcPct val="100000"/>
              </a:lnSpc>
              <a:spcBef>
                <a:spcPts val="0"/>
              </a:spcBef>
              <a:spcAft>
                <a:spcPts val="0"/>
              </a:spcAft>
              <a:buClrTx/>
              <a:buSzTx/>
              <a:buFontTx/>
              <a:buNone/>
              <a:tabLst/>
              <a:defRPr kumimoji="0" sz="1000" b="1" i="0" u="none" strike="noStrike" cap="none" spc="0" normalizeH="0" baseline="0">
                <a:ln>
                  <a:noFill/>
                </a:ln>
                <a:solidFill>
                  <a:srgbClr val="FFFFFF"/>
                </a:solidFill>
                <a:effectLst/>
                <a:uLnTx/>
                <a:uFillTx/>
                <a:latin typeface="Montserrat "/>
              </a:defRPr>
            </a:lvl1pPr>
          </a:lstStyle>
          <a:p>
            <a:pPr defTabSz="914400"/>
            <a:r>
              <a:rPr lang="en-US" sz="1200">
                <a:latin typeface="Montserrat" pitchFamily="2" charset="0"/>
                <a:ea typeface="+mn-lt"/>
                <a:cs typeface="+mn-lt"/>
              </a:rPr>
              <a:t>1. Define Adoption Goals &amp; Metrics</a:t>
            </a:r>
          </a:p>
        </p:txBody>
      </p:sp>
      <p:sp>
        <p:nvSpPr>
          <p:cNvPr id="53" name="Subtitle 2">
            <a:extLst>
              <a:ext uri="{FF2B5EF4-FFF2-40B4-BE49-F238E27FC236}">
                <a16:creationId xmlns:a16="http://schemas.microsoft.com/office/drawing/2014/main" id="{B815A216-7565-AD78-FD6E-A0DB732FB9AE}"/>
              </a:ext>
            </a:extLst>
          </p:cNvPr>
          <p:cNvSpPr txBox="1">
            <a:spLocks/>
          </p:cNvSpPr>
          <p:nvPr/>
        </p:nvSpPr>
        <p:spPr>
          <a:xfrm>
            <a:off x="2542827" y="2159973"/>
            <a:ext cx="3429000" cy="276999"/>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000" b="0" i="0" u="none" strike="noStrike" cap="none" spc="0" normalizeH="0" baseline="0">
                <a:ln>
                  <a:noFill/>
                </a:ln>
                <a:solidFill>
                  <a:srgbClr val="FFFFFF"/>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914400"/>
            <a:r>
              <a:rPr lang="en-US" sz="1200">
                <a:solidFill>
                  <a:schemeClr val="tx1">
                    <a:lumMod val="50000"/>
                  </a:schemeClr>
                </a:solidFill>
                <a:ea typeface="+mn-lt"/>
                <a:cs typeface="+mn-lt"/>
              </a:rPr>
              <a:t>Set clear usage targets and link them to business KPIs.</a:t>
            </a:r>
          </a:p>
        </p:txBody>
      </p:sp>
      <p:sp>
        <p:nvSpPr>
          <p:cNvPr id="41" name="Rectangle 40">
            <a:extLst>
              <a:ext uri="{FF2B5EF4-FFF2-40B4-BE49-F238E27FC236}">
                <a16:creationId xmlns:a16="http://schemas.microsoft.com/office/drawing/2014/main" id="{A048C978-DF6B-E83E-7ADD-DF0D89953468}"/>
              </a:ext>
              <a:ext uri="{C183D7F6-B498-43B3-948B-1728B52AA6E4}">
                <adec:decorative xmlns:adec="http://schemas.microsoft.com/office/drawing/2017/decorative" val="1"/>
              </a:ext>
            </a:extLst>
          </p:cNvPr>
          <p:cNvSpPr>
            <a:spLocks/>
          </p:cNvSpPr>
          <p:nvPr/>
        </p:nvSpPr>
        <p:spPr>
          <a:xfrm>
            <a:off x="2113058" y="2842374"/>
            <a:ext cx="4104000" cy="744447"/>
          </a:xfrm>
          <a:prstGeom prst="rect">
            <a:avLst/>
          </a:prstGeom>
          <a:solidFill>
            <a:srgbClr val="5090C4">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2" name="TextBox 61">
            <a:extLst>
              <a:ext uri="{FF2B5EF4-FFF2-40B4-BE49-F238E27FC236}">
                <a16:creationId xmlns:a16="http://schemas.microsoft.com/office/drawing/2014/main" id="{1225876F-6BE7-AD7E-A367-3D6E8EB843F6}"/>
              </a:ext>
            </a:extLst>
          </p:cNvPr>
          <p:cNvSpPr txBox="1">
            <a:spLocks/>
          </p:cNvSpPr>
          <p:nvPr/>
        </p:nvSpPr>
        <p:spPr>
          <a:xfrm>
            <a:off x="153018" y="2842374"/>
            <a:ext cx="2340000" cy="744447"/>
          </a:xfrm>
          <a:prstGeom prst="homePlate">
            <a:avLst/>
          </a:prstGeom>
          <a:solidFill>
            <a:srgbClr val="5090C4"/>
          </a:solidFill>
          <a:ln/>
        </p:spPr>
        <p:txBody>
          <a:bodyPr wrap="square" anchor="ctr" anchorCtr="0">
            <a:noAutofit/>
          </a:bodyPr>
          <a:lstStyle>
            <a:defPPr>
              <a:defRPr lang="en-US"/>
            </a:defPPr>
            <a:lvl1pPr marR="0" lvl="0" indent="0" algn="ctr" fontAlgn="auto">
              <a:lnSpc>
                <a:spcPct val="100000"/>
              </a:lnSpc>
              <a:spcBef>
                <a:spcPts val="0"/>
              </a:spcBef>
              <a:spcAft>
                <a:spcPts val="0"/>
              </a:spcAft>
              <a:buClrTx/>
              <a:buSzTx/>
              <a:buFontTx/>
              <a:buNone/>
              <a:tabLst/>
              <a:defRPr kumimoji="0" sz="1000" b="1" i="0" u="none" strike="noStrike" cap="none" spc="0" normalizeH="0" baseline="0">
                <a:ln>
                  <a:noFill/>
                </a:ln>
                <a:solidFill>
                  <a:srgbClr val="FFFFFF"/>
                </a:solidFill>
                <a:effectLst/>
                <a:uLnTx/>
                <a:uFillTx/>
                <a:latin typeface="Montserrat "/>
              </a:defRPr>
            </a:lvl1pPr>
          </a:lstStyle>
          <a:p>
            <a:pPr defTabSz="914400"/>
            <a:r>
              <a:rPr lang="en-US" sz="1200">
                <a:latin typeface="Montserrat" pitchFamily="2" charset="0"/>
                <a:ea typeface="+mn-lt"/>
                <a:cs typeface="+mn-lt"/>
              </a:rPr>
              <a:t>2. Stakeholder Engagement &amp; Communication</a:t>
            </a:r>
          </a:p>
        </p:txBody>
      </p:sp>
      <p:sp>
        <p:nvSpPr>
          <p:cNvPr id="59" name="TextBox 58">
            <a:extLst>
              <a:ext uri="{FF2B5EF4-FFF2-40B4-BE49-F238E27FC236}">
                <a16:creationId xmlns:a16="http://schemas.microsoft.com/office/drawing/2014/main" id="{AF9A761C-50F0-BB52-D1F4-10C36248B5EF}"/>
              </a:ext>
            </a:extLst>
          </p:cNvPr>
          <p:cNvSpPr txBox="1">
            <a:spLocks/>
          </p:cNvSpPr>
          <p:nvPr/>
        </p:nvSpPr>
        <p:spPr>
          <a:xfrm>
            <a:off x="2542827" y="2983765"/>
            <a:ext cx="3339029" cy="461665"/>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Identify influencers, communicate benefits, and address myths or concerns.</a:t>
            </a:r>
          </a:p>
        </p:txBody>
      </p:sp>
      <p:sp>
        <p:nvSpPr>
          <p:cNvPr id="40" name="Rectangle 39">
            <a:extLst>
              <a:ext uri="{FF2B5EF4-FFF2-40B4-BE49-F238E27FC236}">
                <a16:creationId xmlns:a16="http://schemas.microsoft.com/office/drawing/2014/main" id="{6B38A367-D503-F454-13E6-AE61741C946B}"/>
              </a:ext>
              <a:ext uri="{C183D7F6-B498-43B3-948B-1728B52AA6E4}">
                <adec:decorative xmlns:adec="http://schemas.microsoft.com/office/drawing/2017/decorative" val="1"/>
              </a:ext>
            </a:extLst>
          </p:cNvPr>
          <p:cNvSpPr>
            <a:spLocks/>
          </p:cNvSpPr>
          <p:nvPr/>
        </p:nvSpPr>
        <p:spPr>
          <a:xfrm>
            <a:off x="2113058" y="3737849"/>
            <a:ext cx="4104000" cy="744447"/>
          </a:xfrm>
          <a:prstGeom prst="rect">
            <a:avLst/>
          </a:prstGeom>
          <a:solidFill>
            <a:srgbClr val="717171">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0" name="TextBox 59">
            <a:extLst>
              <a:ext uri="{FF2B5EF4-FFF2-40B4-BE49-F238E27FC236}">
                <a16:creationId xmlns:a16="http://schemas.microsoft.com/office/drawing/2014/main" id="{F2D39588-A7F6-4EC3-42D8-EF3136C1466D}"/>
              </a:ext>
            </a:extLst>
          </p:cNvPr>
          <p:cNvSpPr txBox="1">
            <a:spLocks/>
          </p:cNvSpPr>
          <p:nvPr/>
        </p:nvSpPr>
        <p:spPr>
          <a:xfrm>
            <a:off x="153018" y="3737849"/>
            <a:ext cx="2340000" cy="744447"/>
          </a:xfrm>
          <a:prstGeom prst="homePlate">
            <a:avLst/>
          </a:prstGeom>
          <a:solidFill>
            <a:srgbClr val="717171"/>
          </a:solidFill>
          <a:ln/>
        </p:spPr>
        <p:txBody>
          <a:bodyPr wrap="square" rtlCol="0" anchor="ctr" anchorCtr="0">
            <a:noAutofit/>
          </a:bodyPr>
          <a:lstStyle/>
          <a:p>
            <a:pPr algn="ctr" defTabSz="554437">
              <a:defRPr/>
            </a:pPr>
            <a:r>
              <a:rPr lang="en-US" sz="1200" b="1">
                <a:solidFill>
                  <a:srgbClr val="FFFFFF"/>
                </a:solidFill>
                <a:latin typeface="Montserrat" pitchFamily="2" charset="0"/>
                <a:ea typeface="+mn-lt"/>
                <a:cs typeface="+mn-lt"/>
              </a:rPr>
              <a:t>3. Training, Onboarding &amp; Peer Support</a:t>
            </a:r>
          </a:p>
        </p:txBody>
      </p:sp>
      <p:sp>
        <p:nvSpPr>
          <p:cNvPr id="68" name="TextBox 67">
            <a:extLst>
              <a:ext uri="{FF2B5EF4-FFF2-40B4-BE49-F238E27FC236}">
                <a16:creationId xmlns:a16="http://schemas.microsoft.com/office/drawing/2014/main" id="{7587952C-9EBD-C6B8-4CDD-A46CFD9FE2C6}"/>
              </a:ext>
            </a:extLst>
          </p:cNvPr>
          <p:cNvSpPr txBox="1">
            <a:spLocks/>
          </p:cNvSpPr>
          <p:nvPr/>
        </p:nvSpPr>
        <p:spPr>
          <a:xfrm>
            <a:off x="2542827" y="3879240"/>
            <a:ext cx="3367741" cy="461665"/>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Provide hands-on learning and designate champions who can offer real-time guidance.</a:t>
            </a:r>
          </a:p>
        </p:txBody>
      </p:sp>
      <p:sp>
        <p:nvSpPr>
          <p:cNvPr id="39" name="Rectangle 38">
            <a:extLst>
              <a:ext uri="{FF2B5EF4-FFF2-40B4-BE49-F238E27FC236}">
                <a16:creationId xmlns:a16="http://schemas.microsoft.com/office/drawing/2014/main" id="{5D4CEC32-0255-714E-B555-57FACABD2F86}"/>
              </a:ext>
              <a:ext uri="{C183D7F6-B498-43B3-948B-1728B52AA6E4}">
                <adec:decorative xmlns:adec="http://schemas.microsoft.com/office/drawing/2017/decorative" val="1"/>
              </a:ext>
            </a:extLst>
          </p:cNvPr>
          <p:cNvSpPr>
            <a:spLocks/>
          </p:cNvSpPr>
          <p:nvPr/>
        </p:nvSpPr>
        <p:spPr>
          <a:xfrm>
            <a:off x="2113058" y="4653933"/>
            <a:ext cx="4104000" cy="744447"/>
          </a:xfrm>
          <a:prstGeom prst="rect">
            <a:avLst/>
          </a:prstGeom>
          <a:solidFill>
            <a:srgbClr val="299C47">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6" name="TextBox 65">
            <a:extLst>
              <a:ext uri="{FF2B5EF4-FFF2-40B4-BE49-F238E27FC236}">
                <a16:creationId xmlns:a16="http://schemas.microsoft.com/office/drawing/2014/main" id="{A207E20A-5E2F-8A38-D743-9E25BF9F1E9E}"/>
              </a:ext>
            </a:extLst>
          </p:cNvPr>
          <p:cNvSpPr txBox="1">
            <a:spLocks/>
          </p:cNvSpPr>
          <p:nvPr/>
        </p:nvSpPr>
        <p:spPr>
          <a:xfrm>
            <a:off x="153018" y="4653933"/>
            <a:ext cx="2340000" cy="744447"/>
          </a:xfrm>
          <a:prstGeom prst="homePlate">
            <a:avLst/>
          </a:prstGeom>
          <a:solidFill>
            <a:srgbClr val="299C47"/>
          </a:solidFill>
          <a:ln/>
        </p:spPr>
        <p:txBody>
          <a:bodyPr wrap="square" anchor="ctr" anchorCtr="0">
            <a:noAutofit/>
          </a:bodyPr>
          <a:lstStyle/>
          <a:p>
            <a:pPr algn="ctr" defTabSz="914400">
              <a:defRPr/>
            </a:pPr>
            <a:r>
              <a:rPr lang="en-US" sz="1200" b="1">
                <a:solidFill>
                  <a:srgbClr val="FFFFFF"/>
                </a:solidFill>
                <a:latin typeface="Montserrat" pitchFamily="2" charset="0"/>
                <a:ea typeface="+mn-lt"/>
                <a:cs typeface="+mn-lt"/>
              </a:rPr>
              <a:t>4. Monitor Usage &amp; Reinforce Adoption</a:t>
            </a:r>
            <a:endParaRPr lang="en-US" sz="1200">
              <a:solidFill>
                <a:srgbClr val="FFFFFF"/>
              </a:solidFill>
              <a:latin typeface="Montserrat" pitchFamily="2" charset="0"/>
              <a:ea typeface="+mn-lt"/>
              <a:cs typeface="+mn-lt"/>
            </a:endParaRPr>
          </a:p>
        </p:txBody>
      </p:sp>
      <p:sp>
        <p:nvSpPr>
          <p:cNvPr id="70" name="TextBox 69">
            <a:extLst>
              <a:ext uri="{FF2B5EF4-FFF2-40B4-BE49-F238E27FC236}">
                <a16:creationId xmlns:a16="http://schemas.microsoft.com/office/drawing/2014/main" id="{5A0AD78E-B5D8-8506-38C4-5CC958FA1276}"/>
              </a:ext>
            </a:extLst>
          </p:cNvPr>
          <p:cNvSpPr txBox="1">
            <a:spLocks/>
          </p:cNvSpPr>
          <p:nvPr/>
        </p:nvSpPr>
        <p:spPr>
          <a:xfrm>
            <a:off x="2542827" y="4795324"/>
            <a:ext cx="3266488" cy="461665"/>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Track engagement data, gather feedback, reward top users, and coach those who lag.</a:t>
            </a:r>
          </a:p>
        </p:txBody>
      </p:sp>
      <p:sp>
        <p:nvSpPr>
          <p:cNvPr id="38" name="Rectangle 37">
            <a:extLst>
              <a:ext uri="{FF2B5EF4-FFF2-40B4-BE49-F238E27FC236}">
                <a16:creationId xmlns:a16="http://schemas.microsoft.com/office/drawing/2014/main" id="{53CE15EE-5154-B880-C94A-879E3A51066A}"/>
              </a:ext>
              <a:ext uri="{C183D7F6-B498-43B3-948B-1728B52AA6E4}">
                <adec:decorative xmlns:adec="http://schemas.microsoft.com/office/drawing/2017/decorative" val="1"/>
              </a:ext>
            </a:extLst>
          </p:cNvPr>
          <p:cNvSpPr>
            <a:spLocks/>
          </p:cNvSpPr>
          <p:nvPr/>
        </p:nvSpPr>
        <p:spPr>
          <a:xfrm>
            <a:off x="2113058" y="5644768"/>
            <a:ext cx="4104000" cy="744447"/>
          </a:xfrm>
          <a:prstGeom prst="rect">
            <a:avLst/>
          </a:prstGeom>
          <a:solidFill>
            <a:srgbClr val="494A4A">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4" name="TextBox 63">
            <a:extLst>
              <a:ext uri="{FF2B5EF4-FFF2-40B4-BE49-F238E27FC236}">
                <a16:creationId xmlns:a16="http://schemas.microsoft.com/office/drawing/2014/main" id="{F0A80A53-3366-E05E-226C-5705BFDA8180}"/>
              </a:ext>
            </a:extLst>
          </p:cNvPr>
          <p:cNvSpPr txBox="1">
            <a:spLocks/>
          </p:cNvSpPr>
          <p:nvPr/>
        </p:nvSpPr>
        <p:spPr>
          <a:xfrm>
            <a:off x="153018" y="5644768"/>
            <a:ext cx="2340000" cy="744447"/>
          </a:xfrm>
          <a:prstGeom prst="homePlate">
            <a:avLst/>
          </a:prstGeom>
          <a:solidFill>
            <a:srgbClr val="494A4A"/>
          </a:solidFill>
          <a:ln/>
        </p:spPr>
        <p:txBody>
          <a:bodyPr wrap="square" anchor="ctr" anchorCtr="0">
            <a:noAutofit/>
          </a:bodyPr>
          <a:lstStyle/>
          <a:p>
            <a:pPr algn="ctr" defTabSz="914400">
              <a:defRPr/>
            </a:pPr>
            <a:r>
              <a:rPr lang="en-US" sz="1200" b="1">
                <a:solidFill>
                  <a:srgbClr val="FFFFFF"/>
                </a:solidFill>
                <a:latin typeface="Montserrat" pitchFamily="2" charset="0"/>
                <a:ea typeface="+mn-lt"/>
                <a:cs typeface="+mn-lt"/>
              </a:rPr>
              <a:t>5. Continuous Improvement &amp; Long-Term Adoption</a:t>
            </a:r>
            <a:endParaRPr lang="en-US" sz="1200">
              <a:solidFill>
                <a:srgbClr val="FFFFFF"/>
              </a:solidFill>
              <a:latin typeface="Montserrat" pitchFamily="2" charset="0"/>
              <a:ea typeface="+mn-lt"/>
              <a:cs typeface="+mn-lt"/>
            </a:endParaRPr>
          </a:p>
        </p:txBody>
      </p:sp>
      <p:sp>
        <p:nvSpPr>
          <p:cNvPr id="72" name="TextBox 71">
            <a:extLst>
              <a:ext uri="{FF2B5EF4-FFF2-40B4-BE49-F238E27FC236}">
                <a16:creationId xmlns:a16="http://schemas.microsoft.com/office/drawing/2014/main" id="{9668D5AB-EE24-AB3C-76EA-99D0D4FBD73C}"/>
              </a:ext>
            </a:extLst>
          </p:cNvPr>
          <p:cNvSpPr txBox="1">
            <a:spLocks/>
          </p:cNvSpPr>
          <p:nvPr/>
        </p:nvSpPr>
        <p:spPr>
          <a:xfrm>
            <a:off x="2542827" y="5693826"/>
            <a:ext cx="3285040" cy="646331"/>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Review metrics periodically, refine features, and keep training fresh to maintain and grow adoption levels over time.</a:t>
            </a:r>
          </a:p>
        </p:txBody>
      </p:sp>
      <p:sp>
        <p:nvSpPr>
          <p:cNvPr id="12" name="TextBox 11">
            <a:extLst>
              <a:ext uri="{FF2B5EF4-FFF2-40B4-BE49-F238E27FC236}">
                <a16:creationId xmlns:a16="http://schemas.microsoft.com/office/drawing/2014/main" id="{3C0BE0D9-F5C5-B691-9697-D13E29613409}"/>
              </a:ext>
            </a:extLst>
          </p:cNvPr>
          <p:cNvSpPr txBox="1">
            <a:spLocks/>
          </p:cNvSpPr>
          <p:nvPr/>
        </p:nvSpPr>
        <p:spPr>
          <a:xfrm>
            <a:off x="6365018" y="1900491"/>
            <a:ext cx="5441241" cy="669461"/>
          </a:xfrm>
          <a:prstGeom prst="rect">
            <a:avLst/>
          </a:prstGeom>
          <a:solidFill>
            <a:srgbClr val="2576B7"/>
          </a:solidFill>
          <a:ln/>
        </p:spPr>
        <p:txBody>
          <a:bodyPr wrap="square" rIns="540000" rtlCol="0" anchor="ctr">
            <a:noAutofit/>
          </a:bodyPr>
          <a:lstStyle/>
          <a:p>
            <a:pPr algn="ctr" defTabSz="554437">
              <a:defRPr/>
            </a:pPr>
            <a:r>
              <a:rPr lang="en-US" sz="1400" b="1">
                <a:solidFill>
                  <a:srgbClr val="FFFFFF"/>
                </a:solidFill>
                <a:latin typeface="Montserrat" pitchFamily="2" charset="77"/>
                <a:ea typeface="+mn-lt"/>
                <a:cs typeface="+mn-lt"/>
              </a:rPr>
              <a:t>Best Practices for AI/ML</a:t>
            </a:r>
          </a:p>
        </p:txBody>
      </p:sp>
      <p:sp>
        <p:nvSpPr>
          <p:cNvPr id="13" name="Subtitle 2">
            <a:extLst>
              <a:ext uri="{FF2B5EF4-FFF2-40B4-BE49-F238E27FC236}">
                <a16:creationId xmlns:a16="http://schemas.microsoft.com/office/drawing/2014/main" id="{0C4AB95F-4E7E-F845-6637-4A3193B8AFD0}"/>
              </a:ext>
            </a:extLst>
          </p:cNvPr>
          <p:cNvSpPr txBox="1">
            <a:spLocks/>
          </p:cNvSpPr>
          <p:nvPr/>
        </p:nvSpPr>
        <p:spPr>
          <a:xfrm>
            <a:off x="6365017" y="2569951"/>
            <a:ext cx="5441240" cy="3782235"/>
          </a:xfrm>
          <a:prstGeom prst="rect">
            <a:avLst/>
          </a:prstGeom>
          <a:solidFill>
            <a:srgbClr val="F2F2F2"/>
          </a:solidFill>
          <a:ln/>
        </p:spPr>
        <p:txBody>
          <a:bodyPr vert="horz" wrap="square" lIns="90000" tIns="144000" rIns="45714" bIns="22857"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fontAlgn="ctr">
              <a:buFontTx/>
            </a:pPr>
            <a:r>
              <a:rPr lang="en-US" sz="1400" b="1">
                <a:solidFill>
                  <a:srgbClr val="2576B7"/>
                </a:solidFill>
                <a:latin typeface="+mn-lt"/>
                <a:ea typeface="+mn-lt"/>
                <a:cs typeface="+mn-lt"/>
              </a:rPr>
              <a:t>Lead With Benefits, Not Features</a:t>
            </a:r>
          </a:p>
          <a:p>
            <a:pPr marL="355600" indent="-171450" algn="l" fontAlgn="ctr">
              <a:lnSpc>
                <a:spcPct val="100000"/>
              </a:lnSpc>
              <a:spcBef>
                <a:spcPts val="0"/>
              </a:spcBef>
              <a:buFont typeface="Arial" panose="020B0604020202020204" pitchFamily="34" charset="0"/>
              <a:buChar char="•"/>
            </a:pPr>
            <a:r>
              <a:rPr lang="en-US" sz="1200">
                <a:solidFill>
                  <a:srgbClr val="494949"/>
                </a:solidFill>
                <a:latin typeface="+mn-lt"/>
                <a:ea typeface="+mn-lt"/>
                <a:cs typeface="+mn-lt"/>
              </a:rPr>
              <a:t>Emphasize how the AI tool solves user pain points (e.g. reducing manual tasks, speeding up call resolution) instead of focusing on its technical aspects.</a:t>
            </a:r>
          </a:p>
          <a:p>
            <a:pPr algn="l" fontAlgn="ctr">
              <a:buFontTx/>
            </a:pPr>
            <a:r>
              <a:rPr lang="en-US" sz="1400" b="1">
                <a:solidFill>
                  <a:srgbClr val="2576B7"/>
                </a:solidFill>
                <a:latin typeface="+mn-lt"/>
                <a:ea typeface="+mn-lt"/>
                <a:cs typeface="+mn-lt"/>
              </a:rPr>
              <a:t>Create User Champions or Ambassadors</a:t>
            </a:r>
          </a:p>
          <a:p>
            <a:pPr marL="355600" indent="-171450" algn="l" fontAlgn="ctr">
              <a:lnSpc>
                <a:spcPct val="100000"/>
              </a:lnSpc>
              <a:spcBef>
                <a:spcPts val="0"/>
              </a:spcBef>
              <a:buFont typeface="Arial" panose="020B0604020202020204" pitchFamily="34" charset="0"/>
              <a:buChar char="•"/>
            </a:pPr>
            <a:r>
              <a:rPr lang="en-US" sz="1200">
                <a:solidFill>
                  <a:srgbClr val="494949"/>
                </a:solidFill>
                <a:latin typeface="+mn-lt"/>
                <a:ea typeface="+mn-lt"/>
                <a:cs typeface="+mn-lt"/>
              </a:rPr>
              <a:t>Recruit influential frontline staff who test the solution early and advocate for it among peers.</a:t>
            </a:r>
          </a:p>
          <a:p>
            <a:pPr algn="l" fontAlgn="ctr">
              <a:buFontTx/>
            </a:pPr>
            <a:r>
              <a:rPr lang="en-US" sz="1400" b="1">
                <a:solidFill>
                  <a:srgbClr val="2576B7"/>
                </a:solidFill>
                <a:latin typeface="+mn-lt"/>
                <a:ea typeface="+mn-lt"/>
                <a:cs typeface="+mn-lt"/>
              </a:rPr>
              <a:t>Reward or Recognize Usage</a:t>
            </a:r>
          </a:p>
          <a:p>
            <a:pPr marL="355600" indent="-171450" algn="l" fontAlgn="ctr">
              <a:lnSpc>
                <a:spcPct val="100000"/>
              </a:lnSpc>
              <a:spcBef>
                <a:spcPts val="0"/>
              </a:spcBef>
              <a:buFont typeface="Arial" panose="020B0604020202020204" pitchFamily="34" charset="0"/>
              <a:buChar char="•"/>
            </a:pPr>
            <a:r>
              <a:rPr lang="en-US" sz="1200">
                <a:solidFill>
                  <a:srgbClr val="494949"/>
                </a:solidFill>
                <a:latin typeface="+mn-lt"/>
                <a:ea typeface="+mn-lt"/>
                <a:cs typeface="+mn-lt"/>
              </a:rPr>
              <a:t>Small incentives, public shout-outs, or performance-based recognition can boost morale and encourage consistent adoption.</a:t>
            </a:r>
          </a:p>
          <a:p>
            <a:pPr algn="l" fontAlgn="ctr">
              <a:buFontTx/>
            </a:pPr>
            <a:r>
              <a:rPr lang="en-US" sz="1400" b="1">
                <a:solidFill>
                  <a:srgbClr val="2576B7"/>
                </a:solidFill>
                <a:latin typeface="+mn-lt"/>
                <a:ea typeface="+mn-lt"/>
                <a:cs typeface="+mn-lt"/>
              </a:rPr>
              <a:t>Provide Ongoing Support &amp; Clear Escalation</a:t>
            </a:r>
          </a:p>
          <a:p>
            <a:pPr marL="355600" indent="-171450" algn="l" fontAlgn="ctr">
              <a:lnSpc>
                <a:spcPct val="100000"/>
              </a:lnSpc>
              <a:spcBef>
                <a:spcPts val="0"/>
              </a:spcBef>
              <a:buFont typeface="Arial" panose="020B0604020202020204" pitchFamily="34" charset="0"/>
              <a:buChar char="•"/>
            </a:pPr>
            <a:r>
              <a:rPr lang="en-US" sz="1200">
                <a:solidFill>
                  <a:srgbClr val="494949"/>
                </a:solidFill>
                <a:latin typeface="+mn-lt"/>
                <a:ea typeface="+mn-lt"/>
                <a:cs typeface="+mn-lt"/>
              </a:rPr>
              <a:t>Users need a frictionless way to ask questions or report issues (e.g. a Slack channel, designated champions, help desk ticketing).</a:t>
            </a:r>
          </a:p>
          <a:p>
            <a:pPr algn="l" fontAlgn="ctr">
              <a:buFontTx/>
            </a:pPr>
            <a:r>
              <a:rPr lang="en-US" sz="1400" b="1">
                <a:solidFill>
                  <a:srgbClr val="2576B7"/>
                </a:solidFill>
                <a:latin typeface="+mn-lt"/>
                <a:ea typeface="+mn-lt"/>
                <a:cs typeface="+mn-lt"/>
              </a:rPr>
              <a:t>Measure &amp; Celebrate Early Wins</a:t>
            </a:r>
          </a:p>
          <a:p>
            <a:pPr marL="355600" indent="-171450" algn="l" fontAlgn="ctr">
              <a:lnSpc>
                <a:spcPct val="100000"/>
              </a:lnSpc>
              <a:spcBef>
                <a:spcPts val="0"/>
              </a:spcBef>
              <a:buFont typeface="Arial" panose="020B0604020202020204" pitchFamily="34" charset="0"/>
              <a:buChar char="•"/>
            </a:pPr>
            <a:r>
              <a:rPr lang="en-US" sz="1200">
                <a:solidFill>
                  <a:srgbClr val="494949"/>
                </a:solidFill>
                <a:latin typeface="+mn-lt"/>
                <a:ea typeface="+mn-lt"/>
                <a:cs typeface="+mn-lt"/>
              </a:rPr>
              <a:t>Publish metrics showing how AI adoption is shortening handle times or improving user satisfaction. Real data fosters confidence.</a:t>
            </a:r>
          </a:p>
        </p:txBody>
      </p:sp>
      <p:sp>
        <p:nvSpPr>
          <p:cNvPr id="10" name="Oval 9">
            <a:extLst>
              <a:ext uri="{FF2B5EF4-FFF2-40B4-BE49-F238E27FC236}">
                <a16:creationId xmlns:a16="http://schemas.microsoft.com/office/drawing/2014/main" id="{5FD62E1B-3231-DDB2-B868-600DE738F027}"/>
              </a:ext>
              <a:ext uri="{C183D7F6-B498-43B3-948B-1728B52AA6E4}">
                <adec:decorative xmlns:adec="http://schemas.microsoft.com/office/drawing/2017/decorative" val="1"/>
              </a:ext>
            </a:extLst>
          </p:cNvPr>
          <p:cNvSpPr>
            <a:spLocks/>
          </p:cNvSpPr>
          <p:nvPr/>
        </p:nvSpPr>
        <p:spPr>
          <a:xfrm>
            <a:off x="10455322" y="1563957"/>
            <a:ext cx="1226060" cy="1226060"/>
          </a:xfrm>
          <a:prstGeom prst="ellipse">
            <a:avLst/>
          </a:prstGeom>
          <a:solidFill>
            <a:schemeClr val="bg2"/>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1" name="Freeform 6">
            <a:extLst>
              <a:ext uri="{FF2B5EF4-FFF2-40B4-BE49-F238E27FC236}">
                <a16:creationId xmlns:a16="http://schemas.microsoft.com/office/drawing/2014/main" id="{34810FBF-E257-14C0-42EB-D6D8F61B8559}"/>
              </a:ext>
              <a:ext uri="{C183D7F6-B498-43B3-948B-1728B52AA6E4}">
                <adec:decorative xmlns:adec="http://schemas.microsoft.com/office/drawing/2017/decorative" val="1"/>
              </a:ext>
            </a:extLst>
          </p:cNvPr>
          <p:cNvSpPr>
            <a:spLocks noChangeAspect="1"/>
          </p:cNvSpPr>
          <p:nvPr/>
        </p:nvSpPr>
        <p:spPr bwMode="auto">
          <a:xfrm>
            <a:off x="10695159" y="1929343"/>
            <a:ext cx="741569" cy="495289"/>
          </a:xfrm>
          <a:custGeom>
            <a:avLst/>
            <a:gdLst>
              <a:gd name="connsiteX0" fmla="*/ 1048678 w 1145117"/>
              <a:gd name="connsiteY0" fmla="*/ 645265 h 764815"/>
              <a:gd name="connsiteX1" fmla="*/ 1064235 w 1145117"/>
              <a:gd name="connsiteY1" fmla="*/ 651889 h 764815"/>
              <a:gd name="connsiteX2" fmla="*/ 1063878 w 1145117"/>
              <a:gd name="connsiteY2" fmla="*/ 683400 h 764815"/>
              <a:gd name="connsiteX3" fmla="*/ 1048187 w 1145117"/>
              <a:gd name="connsiteY3" fmla="*/ 690204 h 764815"/>
              <a:gd name="connsiteX4" fmla="*/ 1032496 w 1145117"/>
              <a:gd name="connsiteY4" fmla="*/ 683758 h 764815"/>
              <a:gd name="connsiteX5" fmla="*/ 1032496 w 1145117"/>
              <a:gd name="connsiteY5" fmla="*/ 652247 h 764815"/>
              <a:gd name="connsiteX6" fmla="*/ 1032853 w 1145117"/>
              <a:gd name="connsiteY6" fmla="*/ 651531 h 764815"/>
              <a:gd name="connsiteX7" fmla="*/ 1048678 w 1145117"/>
              <a:gd name="connsiteY7" fmla="*/ 645265 h 764815"/>
              <a:gd name="connsiteX8" fmla="*/ 572411 w 1145117"/>
              <a:gd name="connsiteY8" fmla="*/ 533500 h 764815"/>
              <a:gd name="connsiteX9" fmla="*/ 541110 w 1145117"/>
              <a:gd name="connsiteY9" fmla="*/ 564798 h 764815"/>
              <a:gd name="connsiteX10" fmla="*/ 572411 w 1145117"/>
              <a:gd name="connsiteY10" fmla="*/ 596096 h 764815"/>
              <a:gd name="connsiteX11" fmla="*/ 603711 w 1145117"/>
              <a:gd name="connsiteY11" fmla="*/ 564798 h 764815"/>
              <a:gd name="connsiteX12" fmla="*/ 572411 w 1145117"/>
              <a:gd name="connsiteY12" fmla="*/ 533500 h 764815"/>
              <a:gd name="connsiteX13" fmla="*/ 274872 w 1145117"/>
              <a:gd name="connsiteY13" fmla="*/ 259016 h 764815"/>
              <a:gd name="connsiteX14" fmla="*/ 44613 w 1145117"/>
              <a:gd name="connsiteY14" fmla="*/ 489611 h 764815"/>
              <a:gd name="connsiteX15" fmla="*/ 82390 w 1145117"/>
              <a:gd name="connsiteY15" fmla="*/ 616241 h 764815"/>
              <a:gd name="connsiteX16" fmla="*/ 212630 w 1145117"/>
              <a:gd name="connsiteY16" fmla="*/ 486014 h 764815"/>
              <a:gd name="connsiteX17" fmla="*/ 228461 w 1145117"/>
              <a:gd name="connsiteY17" fmla="*/ 479539 h 764815"/>
              <a:gd name="connsiteX18" fmla="*/ 244291 w 1145117"/>
              <a:gd name="connsiteY18" fmla="*/ 486014 h 764815"/>
              <a:gd name="connsiteX19" fmla="*/ 290343 w 1145117"/>
              <a:gd name="connsiteY19" fmla="*/ 532061 h 764815"/>
              <a:gd name="connsiteX20" fmla="*/ 342151 w 1145117"/>
              <a:gd name="connsiteY20" fmla="*/ 480618 h 764815"/>
              <a:gd name="connsiteX21" fmla="*/ 325242 w 1145117"/>
              <a:gd name="connsiteY21" fmla="*/ 459033 h 764815"/>
              <a:gd name="connsiteX22" fmla="*/ 347908 w 1145117"/>
              <a:gd name="connsiteY22" fmla="*/ 436729 h 764815"/>
              <a:gd name="connsiteX23" fmla="*/ 395039 w 1145117"/>
              <a:gd name="connsiteY23" fmla="*/ 436729 h 764815"/>
              <a:gd name="connsiteX24" fmla="*/ 417345 w 1145117"/>
              <a:gd name="connsiteY24" fmla="*/ 459033 h 764815"/>
              <a:gd name="connsiteX25" fmla="*/ 417345 w 1145117"/>
              <a:gd name="connsiteY25" fmla="*/ 506519 h 764815"/>
              <a:gd name="connsiteX26" fmla="*/ 395039 w 1145117"/>
              <a:gd name="connsiteY26" fmla="*/ 528823 h 764815"/>
              <a:gd name="connsiteX27" fmla="*/ 373452 w 1145117"/>
              <a:gd name="connsiteY27" fmla="*/ 512275 h 764815"/>
              <a:gd name="connsiteX28" fmla="*/ 306173 w 1145117"/>
              <a:gd name="connsiteY28" fmla="*/ 579547 h 764815"/>
              <a:gd name="connsiteX29" fmla="*/ 274513 w 1145117"/>
              <a:gd name="connsiteY29" fmla="*/ 579547 h 764815"/>
              <a:gd name="connsiteX30" fmla="*/ 228461 w 1145117"/>
              <a:gd name="connsiteY30" fmla="*/ 533500 h 764815"/>
              <a:gd name="connsiteX31" fmla="*/ 110813 w 1145117"/>
              <a:gd name="connsiteY31" fmla="*/ 651136 h 764815"/>
              <a:gd name="connsiteX32" fmla="*/ 274872 w 1145117"/>
              <a:gd name="connsiteY32" fmla="*/ 719847 h 764815"/>
              <a:gd name="connsiteX33" fmla="*/ 505491 w 1145117"/>
              <a:gd name="connsiteY33" fmla="*/ 489611 h 764815"/>
              <a:gd name="connsiteX34" fmla="*/ 274872 w 1145117"/>
              <a:gd name="connsiteY34" fmla="*/ 259016 h 764815"/>
              <a:gd name="connsiteX35" fmla="*/ 526872 w 1145117"/>
              <a:gd name="connsiteY35" fmla="*/ 153987 h 764815"/>
              <a:gd name="connsiteX36" fmla="*/ 542519 w 1145117"/>
              <a:gd name="connsiteY36" fmla="*/ 160388 h 764815"/>
              <a:gd name="connsiteX37" fmla="*/ 548920 w 1145117"/>
              <a:gd name="connsiteY37" fmla="*/ 176034 h 764815"/>
              <a:gd name="connsiteX38" fmla="*/ 542519 w 1145117"/>
              <a:gd name="connsiteY38" fmla="*/ 191681 h 764815"/>
              <a:gd name="connsiteX39" fmla="*/ 526872 w 1145117"/>
              <a:gd name="connsiteY39" fmla="*/ 198081 h 764815"/>
              <a:gd name="connsiteX40" fmla="*/ 511226 w 1145117"/>
              <a:gd name="connsiteY40" fmla="*/ 191681 h 764815"/>
              <a:gd name="connsiteX41" fmla="*/ 504825 w 1145117"/>
              <a:gd name="connsiteY41" fmla="*/ 176034 h 764815"/>
              <a:gd name="connsiteX42" fmla="*/ 511226 w 1145117"/>
              <a:gd name="connsiteY42" fmla="*/ 160388 h 764815"/>
              <a:gd name="connsiteX43" fmla="*/ 526872 w 1145117"/>
              <a:gd name="connsiteY43" fmla="*/ 153987 h 764815"/>
              <a:gd name="connsiteX44" fmla="*/ 572770 w 1145117"/>
              <a:gd name="connsiteY44" fmla="*/ 44608 h 764815"/>
              <a:gd name="connsiteX45" fmla="*/ 534274 w 1145117"/>
              <a:gd name="connsiteY45" fmla="*/ 83461 h 764815"/>
              <a:gd name="connsiteX46" fmla="*/ 511968 w 1145117"/>
              <a:gd name="connsiteY46" fmla="*/ 105765 h 764815"/>
              <a:gd name="connsiteX47" fmla="*/ 304734 w 1145117"/>
              <a:gd name="connsiteY47" fmla="*/ 105765 h 764815"/>
              <a:gd name="connsiteX48" fmla="*/ 215509 w 1145117"/>
              <a:gd name="connsiteY48" fmla="*/ 154690 h 764815"/>
              <a:gd name="connsiteX49" fmla="*/ 161901 w 1145117"/>
              <a:gd name="connsiteY49" fmla="*/ 238510 h 764815"/>
              <a:gd name="connsiteX50" fmla="*/ 274872 w 1145117"/>
              <a:gd name="connsiteY50" fmla="*/ 214407 h 764815"/>
              <a:gd name="connsiteX51" fmla="*/ 505491 w 1145117"/>
              <a:gd name="connsiteY51" fmla="*/ 339238 h 764815"/>
              <a:gd name="connsiteX52" fmla="*/ 505491 w 1145117"/>
              <a:gd name="connsiteY52" fmla="*/ 252540 h 764815"/>
              <a:gd name="connsiteX53" fmla="*/ 527798 w 1145117"/>
              <a:gd name="connsiteY53" fmla="*/ 230236 h 764815"/>
              <a:gd name="connsiteX54" fmla="*/ 550104 w 1145117"/>
              <a:gd name="connsiteY54" fmla="*/ 252540 h 764815"/>
              <a:gd name="connsiteX55" fmla="*/ 550104 w 1145117"/>
              <a:gd name="connsiteY55" fmla="*/ 489611 h 764815"/>
              <a:gd name="connsiteX56" fmla="*/ 550104 w 1145117"/>
              <a:gd name="connsiteY56" fmla="*/ 492130 h 764815"/>
              <a:gd name="connsiteX57" fmla="*/ 572411 w 1145117"/>
              <a:gd name="connsiteY57" fmla="*/ 488892 h 764815"/>
              <a:gd name="connsiteX58" fmla="*/ 595077 w 1145117"/>
              <a:gd name="connsiteY58" fmla="*/ 492130 h 764815"/>
              <a:gd name="connsiteX59" fmla="*/ 595077 w 1145117"/>
              <a:gd name="connsiteY59" fmla="*/ 489611 h 764815"/>
              <a:gd name="connsiteX60" fmla="*/ 595077 w 1145117"/>
              <a:gd name="connsiteY60" fmla="*/ 176634 h 764815"/>
              <a:gd name="connsiteX61" fmla="*/ 617023 w 1145117"/>
              <a:gd name="connsiteY61" fmla="*/ 154330 h 764815"/>
              <a:gd name="connsiteX62" fmla="*/ 639689 w 1145117"/>
              <a:gd name="connsiteY62" fmla="*/ 176634 h 764815"/>
              <a:gd name="connsiteX63" fmla="*/ 639689 w 1145117"/>
              <a:gd name="connsiteY63" fmla="*/ 338879 h 764815"/>
              <a:gd name="connsiteX64" fmla="*/ 675308 w 1145117"/>
              <a:gd name="connsiteY64" fmla="*/ 294990 h 764815"/>
              <a:gd name="connsiteX65" fmla="*/ 982920 w 1145117"/>
              <a:gd name="connsiteY65" fmla="*/ 238510 h 764815"/>
              <a:gd name="connsiteX66" fmla="*/ 929313 w 1145117"/>
              <a:gd name="connsiteY66" fmla="*/ 154690 h 764815"/>
              <a:gd name="connsiteX67" fmla="*/ 840087 w 1145117"/>
              <a:gd name="connsiteY67" fmla="*/ 105765 h 764815"/>
              <a:gd name="connsiteX68" fmla="*/ 633573 w 1145117"/>
              <a:gd name="connsiteY68" fmla="*/ 105765 h 764815"/>
              <a:gd name="connsiteX69" fmla="*/ 611267 w 1145117"/>
              <a:gd name="connsiteY69" fmla="*/ 83461 h 764815"/>
              <a:gd name="connsiteX70" fmla="*/ 572770 w 1145117"/>
              <a:gd name="connsiteY70" fmla="*/ 44608 h 764815"/>
              <a:gd name="connsiteX71" fmla="*/ 572770 w 1145117"/>
              <a:gd name="connsiteY71" fmla="*/ 0 h 764815"/>
              <a:gd name="connsiteX72" fmla="*/ 653001 w 1145117"/>
              <a:gd name="connsiteY72" fmla="*/ 61156 h 764815"/>
              <a:gd name="connsiteX73" fmla="*/ 840087 w 1145117"/>
              <a:gd name="connsiteY73" fmla="*/ 61156 h 764815"/>
              <a:gd name="connsiteX74" fmla="*/ 967090 w 1145117"/>
              <a:gd name="connsiteY74" fmla="*/ 130587 h 764815"/>
              <a:gd name="connsiteX75" fmla="*/ 1099129 w 1145117"/>
              <a:gd name="connsiteY75" fmla="*/ 337440 h 764815"/>
              <a:gd name="connsiteX76" fmla="*/ 1102367 w 1145117"/>
              <a:gd name="connsiteY76" fmla="*/ 342476 h 764815"/>
              <a:gd name="connsiteX77" fmla="*/ 1105965 w 1145117"/>
              <a:gd name="connsiteY77" fmla="*/ 347513 h 764815"/>
              <a:gd name="connsiteX78" fmla="*/ 1107044 w 1145117"/>
              <a:gd name="connsiteY78" fmla="*/ 350031 h 764815"/>
              <a:gd name="connsiteX79" fmla="*/ 1142302 w 1145117"/>
              <a:gd name="connsiteY79" fmla="*/ 450040 h 764815"/>
              <a:gd name="connsiteX80" fmla="*/ 1113520 w 1145117"/>
              <a:gd name="connsiteY80" fmla="*/ 617680 h 764815"/>
              <a:gd name="connsiteX81" fmla="*/ 1083299 w 1145117"/>
              <a:gd name="connsiteY81" fmla="*/ 627033 h 764815"/>
              <a:gd name="connsiteX82" fmla="*/ 1073944 w 1145117"/>
              <a:gd name="connsiteY82" fmla="*/ 596815 h 764815"/>
              <a:gd name="connsiteX83" fmla="*/ 1067108 w 1145117"/>
              <a:gd name="connsiteY83" fmla="*/ 369817 h 764815"/>
              <a:gd name="connsiteX84" fmla="*/ 1062071 w 1145117"/>
              <a:gd name="connsiteY84" fmla="*/ 361902 h 764815"/>
              <a:gd name="connsiteX85" fmla="*/ 1032929 w 1145117"/>
              <a:gd name="connsiteY85" fmla="*/ 326647 h 764815"/>
              <a:gd name="connsiteX86" fmla="*/ 707328 w 1145117"/>
              <a:gd name="connsiteY86" fmla="*/ 326647 h 764815"/>
              <a:gd name="connsiteX87" fmla="*/ 675308 w 1145117"/>
              <a:gd name="connsiteY87" fmla="*/ 613003 h 764815"/>
              <a:gd name="connsiteX88" fmla="*/ 802670 w 1145117"/>
              <a:gd name="connsiteY88" fmla="*/ 486014 h 764815"/>
              <a:gd name="connsiteX89" fmla="*/ 833971 w 1145117"/>
              <a:gd name="connsiteY89" fmla="*/ 486014 h 764815"/>
              <a:gd name="connsiteX90" fmla="*/ 880023 w 1145117"/>
              <a:gd name="connsiteY90" fmla="*/ 532061 h 764815"/>
              <a:gd name="connsiteX91" fmla="*/ 931471 w 1145117"/>
              <a:gd name="connsiteY91" fmla="*/ 480618 h 764815"/>
              <a:gd name="connsiteX92" fmla="*/ 915281 w 1145117"/>
              <a:gd name="connsiteY92" fmla="*/ 459033 h 764815"/>
              <a:gd name="connsiteX93" fmla="*/ 937588 w 1145117"/>
              <a:gd name="connsiteY93" fmla="*/ 436729 h 764815"/>
              <a:gd name="connsiteX94" fmla="*/ 984719 w 1145117"/>
              <a:gd name="connsiteY94" fmla="*/ 436729 h 764815"/>
              <a:gd name="connsiteX95" fmla="*/ 1007385 w 1145117"/>
              <a:gd name="connsiteY95" fmla="*/ 459033 h 764815"/>
              <a:gd name="connsiteX96" fmla="*/ 1007385 w 1145117"/>
              <a:gd name="connsiteY96" fmla="*/ 506519 h 764815"/>
              <a:gd name="connsiteX97" fmla="*/ 984719 w 1145117"/>
              <a:gd name="connsiteY97" fmla="*/ 528823 h 764815"/>
              <a:gd name="connsiteX98" fmla="*/ 963132 w 1145117"/>
              <a:gd name="connsiteY98" fmla="*/ 512275 h 764815"/>
              <a:gd name="connsiteX99" fmla="*/ 895853 w 1145117"/>
              <a:gd name="connsiteY99" fmla="*/ 579547 h 764815"/>
              <a:gd name="connsiteX100" fmla="*/ 880023 w 1145117"/>
              <a:gd name="connsiteY100" fmla="*/ 586382 h 764815"/>
              <a:gd name="connsiteX101" fmla="*/ 864552 w 1145117"/>
              <a:gd name="connsiteY101" fmla="*/ 579547 h 764815"/>
              <a:gd name="connsiteX102" fmla="*/ 818140 w 1145117"/>
              <a:gd name="connsiteY102" fmla="*/ 533500 h 764815"/>
              <a:gd name="connsiteX103" fmla="*/ 703371 w 1145117"/>
              <a:gd name="connsiteY103" fmla="*/ 648618 h 764815"/>
              <a:gd name="connsiteX104" fmla="*/ 707328 w 1145117"/>
              <a:gd name="connsiteY104" fmla="*/ 652216 h 764815"/>
              <a:gd name="connsiteX105" fmla="*/ 971407 w 1145117"/>
              <a:gd name="connsiteY105" fmla="*/ 696464 h 764815"/>
              <a:gd name="connsiteX106" fmla="*/ 1001628 w 1145117"/>
              <a:gd name="connsiteY106" fmla="*/ 706537 h 764815"/>
              <a:gd name="connsiteX107" fmla="*/ 991555 w 1145117"/>
              <a:gd name="connsiteY107" fmla="*/ 736396 h 764815"/>
              <a:gd name="connsiteX108" fmla="*/ 869949 w 1145117"/>
              <a:gd name="connsiteY108" fmla="*/ 764815 h 764815"/>
              <a:gd name="connsiteX109" fmla="*/ 675308 w 1145117"/>
              <a:gd name="connsiteY109" fmla="*/ 684233 h 764815"/>
              <a:gd name="connsiteX110" fmla="*/ 626737 w 1145117"/>
              <a:gd name="connsiteY110" fmla="*/ 618040 h 764815"/>
              <a:gd name="connsiteX111" fmla="*/ 572411 w 1145117"/>
              <a:gd name="connsiteY111" fmla="*/ 640704 h 764815"/>
              <a:gd name="connsiteX112" fmla="*/ 518444 w 1145117"/>
              <a:gd name="connsiteY112" fmla="*/ 618040 h 764815"/>
              <a:gd name="connsiteX113" fmla="*/ 274872 w 1145117"/>
              <a:gd name="connsiteY113" fmla="*/ 764456 h 764815"/>
              <a:gd name="connsiteX114" fmla="*/ 0 w 1145117"/>
              <a:gd name="connsiteY114" fmla="*/ 489611 h 764815"/>
              <a:gd name="connsiteX115" fmla="*/ 37417 w 1145117"/>
              <a:gd name="connsiteY115" fmla="*/ 350750 h 764815"/>
              <a:gd name="connsiteX116" fmla="*/ 38857 w 1145117"/>
              <a:gd name="connsiteY116" fmla="*/ 347513 h 764815"/>
              <a:gd name="connsiteX117" fmla="*/ 178091 w 1145117"/>
              <a:gd name="connsiteY117" fmla="*/ 130587 h 764815"/>
              <a:gd name="connsiteX118" fmla="*/ 304734 w 1145117"/>
              <a:gd name="connsiteY118" fmla="*/ 61156 h 764815"/>
              <a:gd name="connsiteX119" fmla="*/ 492539 w 1145117"/>
              <a:gd name="connsiteY119" fmla="*/ 61156 h 764815"/>
              <a:gd name="connsiteX120" fmla="*/ 572770 w 1145117"/>
              <a:gd name="connsiteY120" fmla="*/ 0 h 76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145117" h="764815">
                <a:moveTo>
                  <a:pt x="1048678" y="645265"/>
                </a:moveTo>
                <a:cubicBezTo>
                  <a:pt x="1054339" y="645354"/>
                  <a:pt x="1059955" y="647592"/>
                  <a:pt x="1064235" y="651889"/>
                </a:cubicBezTo>
                <a:cubicBezTo>
                  <a:pt x="1072794" y="660483"/>
                  <a:pt x="1072794" y="674806"/>
                  <a:pt x="1063878" y="683400"/>
                </a:cubicBezTo>
                <a:cubicBezTo>
                  <a:pt x="1059599" y="687697"/>
                  <a:pt x="1053893" y="690204"/>
                  <a:pt x="1048187" y="690204"/>
                </a:cubicBezTo>
                <a:cubicBezTo>
                  <a:pt x="1042481" y="690204"/>
                  <a:pt x="1036775" y="688055"/>
                  <a:pt x="1032496" y="683758"/>
                </a:cubicBezTo>
                <a:cubicBezTo>
                  <a:pt x="1023937" y="675165"/>
                  <a:pt x="1023937" y="661199"/>
                  <a:pt x="1032496" y="652247"/>
                </a:cubicBezTo>
                <a:lnTo>
                  <a:pt x="1032853" y="651531"/>
                </a:lnTo>
                <a:cubicBezTo>
                  <a:pt x="1037311" y="647234"/>
                  <a:pt x="1043016" y="645175"/>
                  <a:pt x="1048678" y="645265"/>
                </a:cubicBezTo>
                <a:close/>
                <a:moveTo>
                  <a:pt x="572411" y="533500"/>
                </a:moveTo>
                <a:cubicBezTo>
                  <a:pt x="555141" y="533500"/>
                  <a:pt x="541110" y="547530"/>
                  <a:pt x="541110" y="564798"/>
                </a:cubicBezTo>
                <a:cubicBezTo>
                  <a:pt x="541110" y="582066"/>
                  <a:pt x="555141" y="596096"/>
                  <a:pt x="572411" y="596096"/>
                </a:cubicBezTo>
                <a:cubicBezTo>
                  <a:pt x="589680" y="596096"/>
                  <a:pt x="603711" y="582066"/>
                  <a:pt x="603711" y="564798"/>
                </a:cubicBezTo>
                <a:cubicBezTo>
                  <a:pt x="603711" y="547530"/>
                  <a:pt x="589680" y="533500"/>
                  <a:pt x="572411" y="533500"/>
                </a:cubicBezTo>
                <a:close/>
                <a:moveTo>
                  <a:pt x="274872" y="259016"/>
                </a:moveTo>
                <a:cubicBezTo>
                  <a:pt x="147870" y="259016"/>
                  <a:pt x="44613" y="362622"/>
                  <a:pt x="44613" y="489611"/>
                </a:cubicBezTo>
                <a:cubicBezTo>
                  <a:pt x="44613" y="536018"/>
                  <a:pt x="58644" y="579907"/>
                  <a:pt x="82390" y="616241"/>
                </a:cubicBezTo>
                <a:lnTo>
                  <a:pt x="212630" y="486014"/>
                </a:lnTo>
                <a:cubicBezTo>
                  <a:pt x="216948" y="481697"/>
                  <a:pt x="222704" y="479539"/>
                  <a:pt x="228461" y="479539"/>
                </a:cubicBezTo>
                <a:cubicBezTo>
                  <a:pt x="234577" y="479539"/>
                  <a:pt x="239974" y="481697"/>
                  <a:pt x="244291" y="486014"/>
                </a:cubicBezTo>
                <a:lnTo>
                  <a:pt x="290343" y="532061"/>
                </a:lnTo>
                <a:lnTo>
                  <a:pt x="342151" y="480618"/>
                </a:lnTo>
                <a:cubicBezTo>
                  <a:pt x="332437" y="478100"/>
                  <a:pt x="325242" y="469466"/>
                  <a:pt x="325242" y="459033"/>
                </a:cubicBezTo>
                <a:cubicBezTo>
                  <a:pt x="325242" y="446802"/>
                  <a:pt x="335315" y="436729"/>
                  <a:pt x="347908" y="436729"/>
                </a:cubicBezTo>
                <a:lnTo>
                  <a:pt x="395039" y="436729"/>
                </a:lnTo>
                <a:cubicBezTo>
                  <a:pt x="407631" y="436729"/>
                  <a:pt x="417345" y="446802"/>
                  <a:pt x="417345" y="459033"/>
                </a:cubicBezTo>
                <a:lnTo>
                  <a:pt x="417345" y="506519"/>
                </a:lnTo>
                <a:cubicBezTo>
                  <a:pt x="417345" y="518751"/>
                  <a:pt x="407631" y="528823"/>
                  <a:pt x="395039" y="528823"/>
                </a:cubicBezTo>
                <a:cubicBezTo>
                  <a:pt x="384965" y="528823"/>
                  <a:pt x="375971" y="521629"/>
                  <a:pt x="373452" y="512275"/>
                </a:cubicBezTo>
                <a:lnTo>
                  <a:pt x="306173" y="579547"/>
                </a:lnTo>
                <a:cubicBezTo>
                  <a:pt x="297538" y="588181"/>
                  <a:pt x="283147" y="588181"/>
                  <a:pt x="274513" y="579547"/>
                </a:cubicBezTo>
                <a:lnTo>
                  <a:pt x="228461" y="533500"/>
                </a:lnTo>
                <a:lnTo>
                  <a:pt x="110813" y="651136"/>
                </a:lnTo>
                <a:cubicBezTo>
                  <a:pt x="152547" y="693586"/>
                  <a:pt x="210831" y="719847"/>
                  <a:pt x="274872" y="719847"/>
                </a:cubicBezTo>
                <a:cubicBezTo>
                  <a:pt x="402235" y="719847"/>
                  <a:pt x="505491" y="616601"/>
                  <a:pt x="505491" y="489611"/>
                </a:cubicBezTo>
                <a:cubicBezTo>
                  <a:pt x="505491" y="362622"/>
                  <a:pt x="402235" y="259016"/>
                  <a:pt x="274872" y="259016"/>
                </a:cubicBezTo>
                <a:close/>
                <a:moveTo>
                  <a:pt x="526872" y="153987"/>
                </a:moveTo>
                <a:cubicBezTo>
                  <a:pt x="532562" y="153987"/>
                  <a:pt x="538252" y="156476"/>
                  <a:pt x="542519" y="160388"/>
                </a:cubicBezTo>
                <a:cubicBezTo>
                  <a:pt x="546430" y="164299"/>
                  <a:pt x="548920" y="170345"/>
                  <a:pt x="548920" y="176034"/>
                </a:cubicBezTo>
                <a:cubicBezTo>
                  <a:pt x="548920" y="181724"/>
                  <a:pt x="546430" y="187769"/>
                  <a:pt x="542519" y="191681"/>
                </a:cubicBezTo>
                <a:cubicBezTo>
                  <a:pt x="538252" y="195948"/>
                  <a:pt x="532562" y="198081"/>
                  <a:pt x="526872" y="198081"/>
                </a:cubicBezTo>
                <a:cubicBezTo>
                  <a:pt x="521183" y="198081"/>
                  <a:pt x="515493" y="195948"/>
                  <a:pt x="511226" y="191681"/>
                </a:cubicBezTo>
                <a:cubicBezTo>
                  <a:pt x="506959" y="187769"/>
                  <a:pt x="504825" y="181724"/>
                  <a:pt x="504825" y="176034"/>
                </a:cubicBezTo>
                <a:cubicBezTo>
                  <a:pt x="504825" y="170345"/>
                  <a:pt x="506959" y="164299"/>
                  <a:pt x="511226" y="160388"/>
                </a:cubicBezTo>
                <a:cubicBezTo>
                  <a:pt x="515493" y="156476"/>
                  <a:pt x="521183" y="153987"/>
                  <a:pt x="526872" y="153987"/>
                </a:cubicBezTo>
                <a:close/>
                <a:moveTo>
                  <a:pt x="572770" y="44608"/>
                </a:moveTo>
                <a:cubicBezTo>
                  <a:pt x="551543" y="44608"/>
                  <a:pt x="534274" y="61876"/>
                  <a:pt x="534274" y="83461"/>
                </a:cubicBezTo>
                <a:cubicBezTo>
                  <a:pt x="534274" y="95692"/>
                  <a:pt x="524200" y="105765"/>
                  <a:pt x="511968" y="105765"/>
                </a:cubicBezTo>
                <a:lnTo>
                  <a:pt x="304734" y="105765"/>
                </a:lnTo>
                <a:cubicBezTo>
                  <a:pt x="268396" y="105765"/>
                  <a:pt x="235297" y="124112"/>
                  <a:pt x="215509" y="154690"/>
                </a:cubicBezTo>
                <a:lnTo>
                  <a:pt x="161901" y="238510"/>
                </a:lnTo>
                <a:cubicBezTo>
                  <a:pt x="196440" y="223041"/>
                  <a:pt x="234577" y="214407"/>
                  <a:pt x="274872" y="214407"/>
                </a:cubicBezTo>
                <a:cubicBezTo>
                  <a:pt x="371293" y="214407"/>
                  <a:pt x="456202" y="264412"/>
                  <a:pt x="505491" y="339238"/>
                </a:cubicBezTo>
                <a:lnTo>
                  <a:pt x="505491" y="252540"/>
                </a:lnTo>
                <a:cubicBezTo>
                  <a:pt x="505491" y="240309"/>
                  <a:pt x="515206" y="230236"/>
                  <a:pt x="527798" y="230236"/>
                </a:cubicBezTo>
                <a:cubicBezTo>
                  <a:pt x="540030" y="230236"/>
                  <a:pt x="550104" y="240309"/>
                  <a:pt x="550104" y="252540"/>
                </a:cubicBezTo>
                <a:lnTo>
                  <a:pt x="550104" y="489611"/>
                </a:lnTo>
                <a:cubicBezTo>
                  <a:pt x="550104" y="490331"/>
                  <a:pt x="550104" y="491050"/>
                  <a:pt x="550104" y="492130"/>
                </a:cubicBezTo>
                <a:cubicBezTo>
                  <a:pt x="556940" y="489971"/>
                  <a:pt x="564855" y="488892"/>
                  <a:pt x="572411" y="488892"/>
                </a:cubicBezTo>
                <a:cubicBezTo>
                  <a:pt x="580326" y="488892"/>
                  <a:pt x="587881" y="489971"/>
                  <a:pt x="595077" y="492130"/>
                </a:cubicBezTo>
                <a:cubicBezTo>
                  <a:pt x="595077" y="491050"/>
                  <a:pt x="595077" y="490331"/>
                  <a:pt x="595077" y="489611"/>
                </a:cubicBezTo>
                <a:lnTo>
                  <a:pt x="595077" y="176634"/>
                </a:lnTo>
                <a:cubicBezTo>
                  <a:pt x="595077" y="164403"/>
                  <a:pt x="604791" y="154330"/>
                  <a:pt x="617023" y="154330"/>
                </a:cubicBezTo>
                <a:cubicBezTo>
                  <a:pt x="629616" y="154330"/>
                  <a:pt x="639689" y="164403"/>
                  <a:pt x="639689" y="176634"/>
                </a:cubicBezTo>
                <a:lnTo>
                  <a:pt x="639689" y="338879"/>
                </a:lnTo>
                <a:cubicBezTo>
                  <a:pt x="649763" y="323410"/>
                  <a:pt x="661636" y="308660"/>
                  <a:pt x="675308" y="294990"/>
                </a:cubicBezTo>
                <a:cubicBezTo>
                  <a:pt x="758417" y="211889"/>
                  <a:pt x="881822" y="193182"/>
                  <a:pt x="982920" y="238510"/>
                </a:cubicBezTo>
                <a:lnTo>
                  <a:pt x="929313" y="154690"/>
                </a:lnTo>
                <a:cubicBezTo>
                  <a:pt x="909884" y="124112"/>
                  <a:pt x="876425" y="105765"/>
                  <a:pt x="840087" y="105765"/>
                </a:cubicBezTo>
                <a:lnTo>
                  <a:pt x="633573" y="105765"/>
                </a:lnTo>
                <a:cubicBezTo>
                  <a:pt x="621341" y="105765"/>
                  <a:pt x="611267" y="95692"/>
                  <a:pt x="611267" y="83461"/>
                </a:cubicBezTo>
                <a:cubicBezTo>
                  <a:pt x="611267" y="61876"/>
                  <a:pt x="593997" y="44608"/>
                  <a:pt x="572770" y="44608"/>
                </a:cubicBezTo>
                <a:close/>
                <a:moveTo>
                  <a:pt x="572770" y="0"/>
                </a:moveTo>
                <a:cubicBezTo>
                  <a:pt x="610907" y="0"/>
                  <a:pt x="643287" y="25902"/>
                  <a:pt x="653001" y="61156"/>
                </a:cubicBezTo>
                <a:lnTo>
                  <a:pt x="840087" y="61156"/>
                </a:lnTo>
                <a:cubicBezTo>
                  <a:pt x="891895" y="61156"/>
                  <a:pt x="939027" y="87058"/>
                  <a:pt x="967090" y="130587"/>
                </a:cubicBezTo>
                <a:lnTo>
                  <a:pt x="1099129" y="337440"/>
                </a:lnTo>
                <a:cubicBezTo>
                  <a:pt x="1100568" y="338879"/>
                  <a:pt x="1101647" y="340677"/>
                  <a:pt x="1102367" y="342476"/>
                </a:cubicBezTo>
                <a:lnTo>
                  <a:pt x="1105965" y="347513"/>
                </a:lnTo>
                <a:cubicBezTo>
                  <a:pt x="1106324" y="348592"/>
                  <a:pt x="1107044" y="349311"/>
                  <a:pt x="1107044" y="350031"/>
                </a:cubicBezTo>
                <a:cubicBezTo>
                  <a:pt x="1125033" y="380249"/>
                  <a:pt x="1137266" y="414425"/>
                  <a:pt x="1142302" y="450040"/>
                </a:cubicBezTo>
                <a:cubicBezTo>
                  <a:pt x="1150577" y="507239"/>
                  <a:pt x="1140504" y="566956"/>
                  <a:pt x="1113520" y="617680"/>
                </a:cubicBezTo>
                <a:cubicBezTo>
                  <a:pt x="1107764" y="628472"/>
                  <a:pt x="1094452" y="632789"/>
                  <a:pt x="1083299" y="627033"/>
                </a:cubicBezTo>
                <a:cubicBezTo>
                  <a:pt x="1072505" y="620918"/>
                  <a:pt x="1068188" y="607607"/>
                  <a:pt x="1073944" y="596815"/>
                </a:cubicBezTo>
                <a:cubicBezTo>
                  <a:pt x="1112441" y="523427"/>
                  <a:pt x="1108483" y="437808"/>
                  <a:pt x="1067108" y="369817"/>
                </a:cubicBezTo>
                <a:lnTo>
                  <a:pt x="1062071" y="361902"/>
                </a:lnTo>
                <a:cubicBezTo>
                  <a:pt x="1053797" y="349671"/>
                  <a:pt x="1044082" y="337440"/>
                  <a:pt x="1032929" y="326647"/>
                </a:cubicBezTo>
                <a:cubicBezTo>
                  <a:pt x="942984" y="236711"/>
                  <a:pt x="796913" y="236711"/>
                  <a:pt x="707328" y="326647"/>
                </a:cubicBezTo>
                <a:cubicBezTo>
                  <a:pt x="629256" y="404352"/>
                  <a:pt x="618822" y="524147"/>
                  <a:pt x="675308" y="613003"/>
                </a:cubicBezTo>
                <a:lnTo>
                  <a:pt x="802670" y="486014"/>
                </a:lnTo>
                <a:cubicBezTo>
                  <a:pt x="810945" y="477380"/>
                  <a:pt x="825336" y="477380"/>
                  <a:pt x="833971" y="486014"/>
                </a:cubicBezTo>
                <a:lnTo>
                  <a:pt x="880023" y="532061"/>
                </a:lnTo>
                <a:lnTo>
                  <a:pt x="931471" y="480618"/>
                </a:lnTo>
                <a:cubicBezTo>
                  <a:pt x="922117" y="478100"/>
                  <a:pt x="915281" y="469466"/>
                  <a:pt x="915281" y="459033"/>
                </a:cubicBezTo>
                <a:cubicBezTo>
                  <a:pt x="915281" y="446802"/>
                  <a:pt x="925355" y="436729"/>
                  <a:pt x="937588" y="436729"/>
                </a:cubicBezTo>
                <a:lnTo>
                  <a:pt x="984719" y="436729"/>
                </a:lnTo>
                <a:cubicBezTo>
                  <a:pt x="997311" y="436729"/>
                  <a:pt x="1007385" y="446802"/>
                  <a:pt x="1007385" y="459033"/>
                </a:cubicBezTo>
                <a:lnTo>
                  <a:pt x="1007385" y="506519"/>
                </a:lnTo>
                <a:cubicBezTo>
                  <a:pt x="1007385" y="518751"/>
                  <a:pt x="997311" y="528823"/>
                  <a:pt x="984719" y="528823"/>
                </a:cubicBezTo>
                <a:cubicBezTo>
                  <a:pt x="974285" y="528823"/>
                  <a:pt x="965650" y="521629"/>
                  <a:pt x="963132" y="512275"/>
                </a:cubicBezTo>
                <a:lnTo>
                  <a:pt x="895853" y="579547"/>
                </a:lnTo>
                <a:cubicBezTo>
                  <a:pt x="891536" y="583864"/>
                  <a:pt x="886139" y="586382"/>
                  <a:pt x="880023" y="586382"/>
                </a:cubicBezTo>
                <a:cubicBezTo>
                  <a:pt x="873906" y="586382"/>
                  <a:pt x="868510" y="583864"/>
                  <a:pt x="864552" y="579547"/>
                </a:cubicBezTo>
                <a:lnTo>
                  <a:pt x="818140" y="533500"/>
                </a:lnTo>
                <a:lnTo>
                  <a:pt x="703371" y="648618"/>
                </a:lnTo>
                <a:cubicBezTo>
                  <a:pt x="704810" y="649697"/>
                  <a:pt x="705529" y="651136"/>
                  <a:pt x="707328" y="652216"/>
                </a:cubicBezTo>
                <a:cubicBezTo>
                  <a:pt x="776766" y="722006"/>
                  <a:pt x="883261" y="739993"/>
                  <a:pt x="971407" y="696464"/>
                </a:cubicBezTo>
                <a:cubicBezTo>
                  <a:pt x="982560" y="690708"/>
                  <a:pt x="995872" y="695385"/>
                  <a:pt x="1001628" y="706537"/>
                </a:cubicBezTo>
                <a:cubicBezTo>
                  <a:pt x="1007025" y="717689"/>
                  <a:pt x="1002348" y="730999"/>
                  <a:pt x="991555" y="736396"/>
                </a:cubicBezTo>
                <a:cubicBezTo>
                  <a:pt x="952698" y="755462"/>
                  <a:pt x="911324" y="764815"/>
                  <a:pt x="869949" y="764815"/>
                </a:cubicBezTo>
                <a:cubicBezTo>
                  <a:pt x="798712" y="764815"/>
                  <a:pt x="728195" y="736755"/>
                  <a:pt x="675308" y="684233"/>
                </a:cubicBezTo>
                <a:cubicBezTo>
                  <a:pt x="655520" y="664087"/>
                  <a:pt x="639330" y="641783"/>
                  <a:pt x="626737" y="618040"/>
                </a:cubicBezTo>
                <a:cubicBezTo>
                  <a:pt x="613066" y="632070"/>
                  <a:pt x="593638" y="640704"/>
                  <a:pt x="572411" y="640704"/>
                </a:cubicBezTo>
                <a:cubicBezTo>
                  <a:pt x="551184" y="640704"/>
                  <a:pt x="532115" y="632070"/>
                  <a:pt x="518444" y="618040"/>
                </a:cubicBezTo>
                <a:cubicBezTo>
                  <a:pt x="472032" y="705098"/>
                  <a:pt x="380288" y="764456"/>
                  <a:pt x="274872" y="764456"/>
                </a:cubicBezTo>
                <a:cubicBezTo>
                  <a:pt x="123405" y="764456"/>
                  <a:pt x="0" y="641063"/>
                  <a:pt x="0" y="489611"/>
                </a:cubicBezTo>
                <a:cubicBezTo>
                  <a:pt x="0" y="438887"/>
                  <a:pt x="13312" y="391761"/>
                  <a:pt x="37417" y="350750"/>
                </a:cubicBezTo>
                <a:cubicBezTo>
                  <a:pt x="38137" y="349671"/>
                  <a:pt x="38497" y="348952"/>
                  <a:pt x="38857" y="347513"/>
                </a:cubicBezTo>
                <a:lnTo>
                  <a:pt x="178091" y="130587"/>
                </a:lnTo>
                <a:cubicBezTo>
                  <a:pt x="205795" y="87058"/>
                  <a:pt x="253286" y="61156"/>
                  <a:pt x="304734" y="61156"/>
                </a:cubicBezTo>
                <a:lnTo>
                  <a:pt x="492539" y="61156"/>
                </a:lnTo>
                <a:cubicBezTo>
                  <a:pt x="502253" y="25902"/>
                  <a:pt x="534634" y="0"/>
                  <a:pt x="572770" y="0"/>
                </a:cubicBezTo>
                <a:close/>
              </a:path>
            </a:pathLst>
          </a:custGeom>
          <a:solidFill>
            <a:schemeClr val="accent1"/>
          </a:solidFill>
          <a:ln>
            <a:noFill/>
          </a:ln>
          <a:effectLst/>
        </p:spPr>
        <p:txBody>
          <a:bodyPr wrap="square" anchor="ctr">
            <a:noAutofit/>
          </a:bodyPr>
          <a:lstStyle/>
          <a:p>
            <a:pPr defTabSz="554437">
              <a:defRPr/>
            </a:pPr>
            <a:endParaRPr lang="en-US" sz="900">
              <a:solidFill>
                <a:srgbClr val="494949"/>
              </a:solidFill>
              <a:latin typeface="Roboto Condensed Light" panose="02000000000000000000" pitchFamily="2" charset="0"/>
              <a:ea typeface="+mn-lt"/>
              <a:cs typeface="+mn-lt"/>
            </a:endParaRPr>
          </a:p>
        </p:txBody>
      </p:sp>
    </p:spTree>
    <p:extLst>
      <p:ext uri="{BB962C8B-B14F-4D97-AF65-F5344CB8AC3E}">
        <p14:creationId xmlns:p14="http://schemas.microsoft.com/office/powerpoint/2010/main" val="1575530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60A0A-DFBC-62FC-2A0E-772354CB756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69A2E65-95C1-3046-DB73-92502EEE657A}"/>
              </a:ext>
              <a:ext uri="{C183D7F6-B498-43B3-948B-1728B52AA6E4}">
                <adec:decorative xmlns:adec="http://schemas.microsoft.com/office/drawing/2017/decorative" val="1"/>
              </a:ext>
            </a:extLst>
          </p:cNvPr>
          <p:cNvSpPr>
            <a:spLocks/>
          </p:cNvSpPr>
          <p:nvPr/>
        </p:nvSpPr>
        <p:spPr>
          <a:xfrm>
            <a:off x="794" y="-12526"/>
            <a:ext cx="12192000" cy="6858000"/>
          </a:xfrm>
          <a:prstGeom prst="rect">
            <a:avLst/>
          </a:prstGeom>
          <a:gradFill>
            <a:gsLst>
              <a:gs pos="40000">
                <a:schemeClr val="accent1">
                  <a:lumMod val="5000"/>
                  <a:lumOff val="95000"/>
                  <a:alpha val="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Roboto Condensed Light" panose="02000000000000000000" pitchFamily="2" charset="0"/>
              <a:ea typeface="+mn-lt"/>
              <a:cs typeface="+mn-lt"/>
            </a:endParaRPr>
          </a:p>
        </p:txBody>
      </p:sp>
      <p:sp>
        <p:nvSpPr>
          <p:cNvPr id="2" name="Text Placeholder 1">
            <a:extLst>
              <a:ext uri="{FF2B5EF4-FFF2-40B4-BE49-F238E27FC236}">
                <a16:creationId xmlns:a16="http://schemas.microsoft.com/office/drawing/2014/main" id="{E8474052-2544-5073-CBBD-7CA680F42E1F}"/>
              </a:ext>
            </a:extLst>
          </p:cNvPr>
          <p:cNvSpPr>
            <a:spLocks noGrp="1"/>
          </p:cNvSpPr>
          <p:nvPr>
            <p:ph type="title" idx="4294967295"/>
          </p:nvPr>
        </p:nvSpPr>
        <p:spPr>
          <a:xfrm>
            <a:off x="415925" y="390525"/>
            <a:ext cx="11209338" cy="723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000" b="1" i="0" u="none" strike="noStrike" kern="1200" cap="none" spc="0" normalizeH="0" baseline="0" noProof="0">
                <a:ln>
                  <a:noFill/>
                </a:ln>
                <a:solidFill>
                  <a:srgbClr val="2576B7"/>
                </a:solidFill>
                <a:effectLst/>
                <a:uLnTx/>
                <a:uFillTx/>
                <a:latin typeface="Montserrat SemiBold" pitchFamily="2" charset="77"/>
                <a:ea typeface="+mn-lt"/>
                <a:cs typeface="+mn-lt"/>
              </a:rPr>
              <a:t>The future of Customer Experience is bright for the following reasons:</a:t>
            </a:r>
          </a:p>
        </p:txBody>
      </p:sp>
      <p:sp>
        <p:nvSpPr>
          <p:cNvPr id="9" name="TextBox 8">
            <a:extLst>
              <a:ext uri="{FF2B5EF4-FFF2-40B4-BE49-F238E27FC236}">
                <a16:creationId xmlns:a16="http://schemas.microsoft.com/office/drawing/2014/main" id="{224F99CF-1CD0-B74C-447D-3F8EC8F136F7}"/>
              </a:ext>
            </a:extLst>
          </p:cNvPr>
          <p:cNvSpPr txBox="1">
            <a:spLocks/>
          </p:cNvSpPr>
          <p:nvPr/>
        </p:nvSpPr>
        <p:spPr>
          <a:xfrm>
            <a:off x="639684" y="2515749"/>
            <a:ext cx="894797" cy="553998"/>
          </a:xfrm>
          <a:prstGeom prst="rect">
            <a:avLst/>
          </a:prstGeom>
          <a:noFill/>
        </p:spPr>
        <p:txBody>
          <a:bodyPr wrap="none" rtlCol="0" anchor="ctr" anchorCtr="0">
            <a:spAutoFit/>
          </a:bodyPr>
          <a:lstStyle/>
          <a:p>
            <a:pPr algn="ctr" defTabSz="914400"/>
            <a:r>
              <a:rPr lang="en-US" sz="3000" b="1">
                <a:solidFill>
                  <a:prstClr val="black"/>
                </a:solidFill>
                <a:latin typeface="Montserrat SemiBold" pitchFamily="2" charset="77"/>
                <a:ea typeface="+mn-lt"/>
                <a:cs typeface="+mn-lt"/>
              </a:rPr>
              <a:t>71%</a:t>
            </a:r>
          </a:p>
        </p:txBody>
      </p:sp>
      <p:sp>
        <p:nvSpPr>
          <p:cNvPr id="8" name="Subtitle 2">
            <a:extLst>
              <a:ext uri="{FF2B5EF4-FFF2-40B4-BE49-F238E27FC236}">
                <a16:creationId xmlns:a16="http://schemas.microsoft.com/office/drawing/2014/main" id="{76CEFE77-A8DA-88F1-410E-079C8777F816}"/>
              </a:ext>
            </a:extLst>
          </p:cNvPr>
          <p:cNvSpPr txBox="1">
            <a:spLocks/>
          </p:cNvSpPr>
          <p:nvPr/>
        </p:nvSpPr>
        <p:spPr>
          <a:xfrm>
            <a:off x="2149380" y="1807351"/>
            <a:ext cx="3840480" cy="1615827"/>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buFontTx/>
            </a:pPr>
            <a:r>
              <a:rPr lang="en-US" sz="1600">
                <a:solidFill>
                  <a:prstClr val="black"/>
                </a:solidFill>
                <a:latin typeface="+mn-lt"/>
                <a:ea typeface="+mn-lt"/>
                <a:cs typeface="+mn-lt"/>
              </a:rPr>
              <a:t>of brands that excel at personalization report improved customer loyalty compared to peer brands with lower personalization maturity. Large-scale customization is enabled by tailoring experiences across various touchpoints, based on individual customer preferences and behaviors. </a:t>
            </a:r>
            <a:br>
              <a:rPr lang="en-US" sz="1600">
                <a:solidFill>
                  <a:prstClr val="black"/>
                </a:solidFill>
                <a:latin typeface="+mn-lt"/>
                <a:ea typeface="+mn-lt"/>
                <a:cs typeface="+mn-lt"/>
              </a:rPr>
            </a:br>
            <a:r>
              <a:rPr lang="en-US" sz="1000">
                <a:solidFill>
                  <a:prstClr val="black"/>
                </a:solidFill>
                <a:latin typeface="+mn-lt"/>
                <a:ea typeface="+mn-lt"/>
                <a:cs typeface="+mn-lt"/>
              </a:rPr>
              <a:t>Source: Deloitte Digital, 2024.</a:t>
            </a:r>
          </a:p>
        </p:txBody>
      </p:sp>
      <p:sp>
        <p:nvSpPr>
          <p:cNvPr id="11" name="TextBox 10">
            <a:extLst>
              <a:ext uri="{FF2B5EF4-FFF2-40B4-BE49-F238E27FC236}">
                <a16:creationId xmlns:a16="http://schemas.microsoft.com/office/drawing/2014/main" id="{2CE3C667-D5BE-4E4C-1C60-8CC49CDFD963}"/>
              </a:ext>
            </a:extLst>
          </p:cNvPr>
          <p:cNvSpPr txBox="1">
            <a:spLocks/>
          </p:cNvSpPr>
          <p:nvPr/>
        </p:nvSpPr>
        <p:spPr>
          <a:xfrm>
            <a:off x="552730" y="4877796"/>
            <a:ext cx="973343" cy="553998"/>
          </a:xfrm>
          <a:prstGeom prst="rect">
            <a:avLst/>
          </a:prstGeom>
          <a:noFill/>
        </p:spPr>
        <p:txBody>
          <a:bodyPr wrap="none" rtlCol="0" anchor="ctr" anchorCtr="0">
            <a:spAutoFit/>
          </a:bodyPr>
          <a:lstStyle/>
          <a:p>
            <a:pPr algn="ctr" defTabSz="914400"/>
            <a:r>
              <a:rPr lang="en-US" sz="3000" b="1">
                <a:solidFill>
                  <a:prstClr val="black"/>
                </a:solidFill>
                <a:latin typeface="Montserrat SemiBold" pitchFamily="2" charset="77"/>
                <a:ea typeface="+mn-lt"/>
                <a:cs typeface="+mn-lt"/>
              </a:rPr>
              <a:t>73%</a:t>
            </a:r>
          </a:p>
        </p:txBody>
      </p:sp>
      <p:sp>
        <p:nvSpPr>
          <p:cNvPr id="17" name="Subtitle 2">
            <a:extLst>
              <a:ext uri="{FF2B5EF4-FFF2-40B4-BE49-F238E27FC236}">
                <a16:creationId xmlns:a16="http://schemas.microsoft.com/office/drawing/2014/main" id="{3DD15267-3689-BE75-8FFD-FFC883FA203A}"/>
              </a:ext>
            </a:extLst>
          </p:cNvPr>
          <p:cNvSpPr txBox="1">
            <a:spLocks/>
          </p:cNvSpPr>
          <p:nvPr/>
        </p:nvSpPr>
        <p:spPr>
          <a:xfrm>
            <a:off x="2118631" y="4253684"/>
            <a:ext cx="3840480" cy="1895904"/>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buFontTx/>
            </a:pPr>
            <a:r>
              <a:rPr lang="en-US" sz="1600">
                <a:solidFill>
                  <a:prstClr val="black"/>
                </a:solidFill>
                <a:latin typeface="+mn-lt"/>
                <a:ea typeface="+mn-lt"/>
                <a:cs typeface="+mn-lt"/>
              </a:rPr>
              <a:t>of customer support leaders believe customers will expect AI-assisted customer service in the next five years. As customer expectations evolve with new technologies, support teams that adopt AI and automation will excel in winning and retaining customers, while those that don't risk falling behind.</a:t>
            </a:r>
          </a:p>
          <a:p>
            <a:pPr algn="l">
              <a:lnSpc>
                <a:spcPts val="1750"/>
              </a:lnSpc>
              <a:buFontTx/>
            </a:pPr>
            <a:r>
              <a:rPr lang="en-US" sz="1000">
                <a:solidFill>
                  <a:prstClr val="black"/>
                </a:solidFill>
                <a:latin typeface="+mn-lt"/>
                <a:ea typeface="+mn-lt"/>
                <a:cs typeface="+mn-lt"/>
              </a:rPr>
              <a:t>Source: Intercom, 2023.</a:t>
            </a:r>
          </a:p>
        </p:txBody>
      </p:sp>
      <p:sp>
        <p:nvSpPr>
          <p:cNvPr id="13" name="TextBox 12">
            <a:extLst>
              <a:ext uri="{FF2B5EF4-FFF2-40B4-BE49-F238E27FC236}">
                <a16:creationId xmlns:a16="http://schemas.microsoft.com/office/drawing/2014/main" id="{06E31DD7-1326-608B-BA0D-3944DD1C2BA4}"/>
              </a:ext>
            </a:extLst>
          </p:cNvPr>
          <p:cNvSpPr txBox="1">
            <a:spLocks/>
          </p:cNvSpPr>
          <p:nvPr/>
        </p:nvSpPr>
        <p:spPr>
          <a:xfrm>
            <a:off x="6503044" y="2473101"/>
            <a:ext cx="998992" cy="553998"/>
          </a:xfrm>
          <a:prstGeom prst="rect">
            <a:avLst/>
          </a:prstGeom>
          <a:noFill/>
        </p:spPr>
        <p:txBody>
          <a:bodyPr wrap="none" rtlCol="0" anchor="ctr" anchorCtr="0">
            <a:spAutoFit/>
          </a:bodyPr>
          <a:lstStyle/>
          <a:p>
            <a:pPr algn="ctr" defTabSz="914400"/>
            <a:r>
              <a:rPr lang="en-US" sz="3000" b="1">
                <a:solidFill>
                  <a:prstClr val="black"/>
                </a:solidFill>
                <a:latin typeface="Montserrat SemiBold" pitchFamily="2" charset="77"/>
                <a:ea typeface="+mn-lt"/>
                <a:cs typeface="+mn-lt"/>
              </a:rPr>
              <a:t>50%</a:t>
            </a:r>
          </a:p>
        </p:txBody>
      </p:sp>
      <p:sp>
        <p:nvSpPr>
          <p:cNvPr id="18" name="Subtitle 2">
            <a:extLst>
              <a:ext uri="{FF2B5EF4-FFF2-40B4-BE49-F238E27FC236}">
                <a16:creationId xmlns:a16="http://schemas.microsoft.com/office/drawing/2014/main" id="{C71A155C-FE33-3927-0342-B0C6C9720C69}"/>
              </a:ext>
            </a:extLst>
          </p:cNvPr>
          <p:cNvSpPr txBox="1">
            <a:spLocks/>
          </p:cNvSpPr>
          <p:nvPr/>
        </p:nvSpPr>
        <p:spPr>
          <a:xfrm>
            <a:off x="8075907" y="1776013"/>
            <a:ext cx="3839287" cy="1851341"/>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buFontTx/>
            </a:pPr>
            <a:r>
              <a:rPr lang="en-US" sz="1600">
                <a:solidFill>
                  <a:prstClr val="black"/>
                </a:solidFill>
                <a:latin typeface="+mn-lt"/>
                <a:ea typeface="+mn-lt"/>
                <a:cs typeface="+mn-lt"/>
              </a:rPr>
              <a:t>of current phone volumes are expected to shift to self-service channels within five years, driven by advancements in virtual assistants and chatbots that deliver more meaningful, empathetic interactions. As service quality improves, brands offering exceptional experiences will stand out, fostering customer loyalty and preference.</a:t>
            </a:r>
          </a:p>
          <a:p>
            <a:pPr algn="l">
              <a:lnSpc>
                <a:spcPts val="1750"/>
              </a:lnSpc>
              <a:buFontTx/>
            </a:pPr>
            <a:r>
              <a:rPr lang="en-US" sz="1000">
                <a:solidFill>
                  <a:prstClr val="black"/>
                </a:solidFill>
                <a:latin typeface="+mn-lt"/>
                <a:ea typeface="+mn-lt"/>
                <a:cs typeface="+mn-lt"/>
              </a:rPr>
              <a:t>Source: McKinsey &amp; Company, 2024.</a:t>
            </a:r>
            <a:endParaRPr lang="en-US" sz="1600">
              <a:solidFill>
                <a:prstClr val="black"/>
              </a:solidFill>
              <a:latin typeface="+mn-lt"/>
              <a:ea typeface="+mn-lt"/>
              <a:cs typeface="+mn-lt"/>
            </a:endParaRPr>
          </a:p>
        </p:txBody>
      </p:sp>
      <p:sp>
        <p:nvSpPr>
          <p:cNvPr id="15" name="TextBox 14">
            <a:extLst>
              <a:ext uri="{FF2B5EF4-FFF2-40B4-BE49-F238E27FC236}">
                <a16:creationId xmlns:a16="http://schemas.microsoft.com/office/drawing/2014/main" id="{0C03E5B8-3FAE-33BA-E4A3-ED817CBB4B7F}"/>
              </a:ext>
            </a:extLst>
          </p:cNvPr>
          <p:cNvSpPr txBox="1">
            <a:spLocks/>
          </p:cNvSpPr>
          <p:nvPr/>
        </p:nvSpPr>
        <p:spPr>
          <a:xfrm>
            <a:off x="6528692" y="4914890"/>
            <a:ext cx="973344" cy="553998"/>
          </a:xfrm>
          <a:prstGeom prst="rect">
            <a:avLst/>
          </a:prstGeom>
          <a:noFill/>
        </p:spPr>
        <p:txBody>
          <a:bodyPr wrap="none" rtlCol="0" anchor="ctr" anchorCtr="0">
            <a:spAutoFit/>
          </a:bodyPr>
          <a:lstStyle/>
          <a:p>
            <a:pPr algn="ctr" defTabSz="914400"/>
            <a:r>
              <a:rPr lang="en-US" sz="3000" b="1">
                <a:solidFill>
                  <a:prstClr val="black"/>
                </a:solidFill>
                <a:latin typeface="Montserrat SemiBold" pitchFamily="2" charset="77"/>
                <a:ea typeface="+mn-lt"/>
                <a:cs typeface="+mn-lt"/>
              </a:rPr>
              <a:t>57%</a:t>
            </a:r>
          </a:p>
        </p:txBody>
      </p:sp>
      <p:sp>
        <p:nvSpPr>
          <p:cNvPr id="19" name="Subtitle 2">
            <a:extLst>
              <a:ext uri="{FF2B5EF4-FFF2-40B4-BE49-F238E27FC236}">
                <a16:creationId xmlns:a16="http://schemas.microsoft.com/office/drawing/2014/main" id="{70D89E73-42F5-6029-3758-ABE1BA61A2A9}"/>
              </a:ext>
            </a:extLst>
          </p:cNvPr>
          <p:cNvSpPr txBox="1">
            <a:spLocks/>
          </p:cNvSpPr>
          <p:nvPr/>
        </p:nvSpPr>
        <p:spPr>
          <a:xfrm>
            <a:off x="8087270" y="4276227"/>
            <a:ext cx="3838760" cy="2126736"/>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buFontTx/>
            </a:pPr>
            <a:r>
              <a:rPr lang="en-US" sz="1600">
                <a:solidFill>
                  <a:prstClr val="black"/>
                </a:solidFill>
                <a:latin typeface="+mn-lt"/>
                <a:ea typeface="+mn-lt"/>
                <a:cs typeface="+mn-lt"/>
              </a:rPr>
              <a:t>of CX leaders anticipate chat-based customer support being heavily influenced by generative AI in the next two years. Gen AI powers human-like, context-aware conversations, boosting customer satisfaction through accurate instant responses. It reduces resolution times and scales efficiently for 24/7 support, meeting growing customer demands cost-effectively.</a:t>
            </a:r>
          </a:p>
          <a:p>
            <a:pPr algn="l">
              <a:lnSpc>
                <a:spcPts val="1750"/>
              </a:lnSpc>
              <a:buFontTx/>
            </a:pPr>
            <a:r>
              <a:rPr lang="en-US" sz="1000">
                <a:solidFill>
                  <a:prstClr val="black"/>
                </a:solidFill>
                <a:latin typeface="+mn-lt"/>
                <a:ea typeface="+mn-lt"/>
                <a:cs typeface="+mn-lt"/>
              </a:rPr>
              <a:t>Source: Zendesk, 2024.</a:t>
            </a:r>
          </a:p>
        </p:txBody>
      </p:sp>
      <p:graphicFrame>
        <p:nvGraphicFramePr>
          <p:cNvPr id="7" name="Chart 6">
            <a:extLst>
              <a:ext uri="{FF2B5EF4-FFF2-40B4-BE49-F238E27FC236}">
                <a16:creationId xmlns:a16="http://schemas.microsoft.com/office/drawing/2014/main" id="{B2B8B3D6-44DE-37AE-6FD1-6C02AE12AFA4}"/>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257223394"/>
              </p:ext>
            </p:extLst>
          </p:nvPr>
        </p:nvGraphicFramePr>
        <p:xfrm>
          <a:off x="15059" y="1719905"/>
          <a:ext cx="2121295" cy="21087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3B6DBED3-AE96-F667-9FB8-031D5B10BF5A}"/>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045199220"/>
              </p:ext>
            </p:extLst>
          </p:nvPr>
        </p:nvGraphicFramePr>
        <p:xfrm>
          <a:off x="-21246" y="4137512"/>
          <a:ext cx="2121295" cy="21087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3E058B6A-ABB1-0995-98A6-7429EEC8283B}"/>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55340386"/>
              </p:ext>
            </p:extLst>
          </p:nvPr>
        </p:nvGraphicFramePr>
        <p:xfrm>
          <a:off x="5941894" y="1695723"/>
          <a:ext cx="2121295" cy="210875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id="{267BDECB-AF36-B212-69E6-00EF89777E01}"/>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921229699"/>
              </p:ext>
            </p:extLst>
          </p:nvPr>
        </p:nvGraphicFramePr>
        <p:xfrm>
          <a:off x="5929194" y="4137512"/>
          <a:ext cx="2121295" cy="210875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79866806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4AFD8-88C7-CB15-09A3-F14391F59E09}"/>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4AB94B3A-30B6-0DA1-9275-9680FB85B127}"/>
              </a:ext>
            </a:extLst>
          </p:cNvPr>
          <p:cNvSpPr>
            <a:spLocks noGrp="1"/>
          </p:cNvSpPr>
          <p:nvPr>
            <p:ph type="title"/>
          </p:nvPr>
        </p:nvSpPr>
        <p:spPr>
          <a:xfrm>
            <a:off x="259604" y="349944"/>
            <a:ext cx="10774188" cy="503971"/>
          </a:xfrm>
        </p:spPr>
        <p:txBody>
          <a:bodyPr/>
          <a:lstStyle/>
          <a:p>
            <a:pPr defTabSz="914309"/>
            <a:r>
              <a:rPr lang="en-US" sz="3000">
                <a:solidFill>
                  <a:schemeClr val="accent1"/>
                </a:solidFill>
              </a:rPr>
              <a:t>Instructional template: Adoption plan</a:t>
            </a:r>
          </a:p>
        </p:txBody>
      </p:sp>
      <p:sp>
        <p:nvSpPr>
          <p:cNvPr id="2" name="TextBox 1">
            <a:extLst>
              <a:ext uri="{FF2B5EF4-FFF2-40B4-BE49-F238E27FC236}">
                <a16:creationId xmlns:a16="http://schemas.microsoft.com/office/drawing/2014/main" id="{E39939E0-D148-103C-FB49-5FEE7F34BF13}"/>
              </a:ext>
            </a:extLst>
          </p:cNvPr>
          <p:cNvSpPr txBox="1">
            <a:spLocks/>
          </p:cNvSpPr>
          <p:nvPr/>
        </p:nvSpPr>
        <p:spPr>
          <a:xfrm>
            <a:off x="259604" y="853915"/>
            <a:ext cx="11674380" cy="584775"/>
          </a:xfrm>
          <a:prstGeom prst="rect">
            <a:avLst/>
          </a:prstGeom>
          <a:noFill/>
        </p:spPr>
        <p:txBody>
          <a:bodyPr wrap="square">
            <a:spAutoFit/>
          </a:bodyPr>
          <a:lstStyle/>
          <a:p>
            <a:pPr defTabSz="914400">
              <a:defRPr/>
            </a:pPr>
            <a:r>
              <a:rPr lang="en-US" sz="1600">
                <a:solidFill>
                  <a:srgbClr val="494949"/>
                </a:solidFill>
                <a:latin typeface="Exo" pitchFamily="2" charset="0"/>
                <a:ea typeface="+mn-lt"/>
                <a:cs typeface="+mn-lt"/>
              </a:rPr>
              <a:t>Use the table below to structure your training plan, detailing who should be trained, what they need to learn, when sessions occur, and how you’ll measure success.</a:t>
            </a:r>
          </a:p>
        </p:txBody>
      </p:sp>
      <p:graphicFrame>
        <p:nvGraphicFramePr>
          <p:cNvPr id="3" name="Table 2">
            <a:extLst>
              <a:ext uri="{FF2B5EF4-FFF2-40B4-BE49-F238E27FC236}">
                <a16:creationId xmlns:a16="http://schemas.microsoft.com/office/drawing/2014/main" id="{4421A518-3061-71A2-BD61-27D4198775B9}"/>
              </a:ext>
            </a:extLst>
          </p:cNvPr>
          <p:cNvGraphicFramePr>
            <a:graphicFrameLocks/>
          </p:cNvGraphicFramePr>
          <p:nvPr>
            <p:extLst>
              <p:ext uri="{D42A27DB-BD31-4B8C-83A1-F6EECF244321}">
                <p14:modId xmlns:p14="http://schemas.microsoft.com/office/powerpoint/2010/main" val="248248703"/>
              </p:ext>
            </p:extLst>
          </p:nvPr>
        </p:nvGraphicFramePr>
        <p:xfrm>
          <a:off x="259605" y="1576068"/>
          <a:ext cx="11507307" cy="4361008"/>
        </p:xfrm>
        <a:graphic>
          <a:graphicData uri="http://schemas.openxmlformats.org/drawingml/2006/table">
            <a:tbl>
              <a:tblPr firstRow="1">
                <a:tableStyleId>{5C22544A-7EE6-4342-B048-85BDC9FD1C3A}</a:tableStyleId>
              </a:tblPr>
              <a:tblGrid>
                <a:gridCol w="491961">
                  <a:extLst>
                    <a:ext uri="{9D8B030D-6E8A-4147-A177-3AD203B41FA5}">
                      <a16:colId xmlns:a16="http://schemas.microsoft.com/office/drawing/2014/main" val="1581958053"/>
                    </a:ext>
                  </a:extLst>
                </a:gridCol>
                <a:gridCol w="1465958">
                  <a:extLst>
                    <a:ext uri="{9D8B030D-6E8A-4147-A177-3AD203B41FA5}">
                      <a16:colId xmlns:a16="http://schemas.microsoft.com/office/drawing/2014/main" val="3221127086"/>
                    </a:ext>
                  </a:extLst>
                </a:gridCol>
                <a:gridCol w="4357807">
                  <a:extLst>
                    <a:ext uri="{9D8B030D-6E8A-4147-A177-3AD203B41FA5}">
                      <a16:colId xmlns:a16="http://schemas.microsoft.com/office/drawing/2014/main" val="1610025414"/>
                    </a:ext>
                  </a:extLst>
                </a:gridCol>
                <a:gridCol w="2468880">
                  <a:extLst>
                    <a:ext uri="{9D8B030D-6E8A-4147-A177-3AD203B41FA5}">
                      <a16:colId xmlns:a16="http://schemas.microsoft.com/office/drawing/2014/main" val="573858552"/>
                    </a:ext>
                  </a:extLst>
                </a:gridCol>
                <a:gridCol w="2722701">
                  <a:extLst>
                    <a:ext uri="{9D8B030D-6E8A-4147-A177-3AD203B41FA5}">
                      <a16:colId xmlns:a16="http://schemas.microsoft.com/office/drawing/2014/main" val="531003624"/>
                    </a:ext>
                  </a:extLst>
                </a:gridCol>
              </a:tblGrid>
              <a:tr h="275694">
                <a:tc>
                  <a:txBody>
                    <a:bodyPr/>
                    <a:lstStyle/>
                    <a:p>
                      <a:pPr algn="ctr" fontAlgn="ctr">
                        <a:buFontTx/>
                      </a:pPr>
                      <a:r>
                        <a:rPr lang="en-US" sz="1100" u="none" strike="noStrike" dirty="0">
                          <a:effectLst/>
                          <a:latin typeface="Montserrat SemiBold" panose="00000700000000000000" pitchFamily="2" charset="0"/>
                          <a:ea typeface="+mn-lt"/>
                          <a:cs typeface="+mn-lt"/>
                        </a:rPr>
                        <a:t>Step</a:t>
                      </a:r>
                      <a:endParaRPr lang="en-US" sz="1100" b="1" i="0" u="none" strike="noStrike" dirty="0">
                        <a:solidFill>
                          <a:srgbClr val="000000"/>
                        </a:solidFill>
                        <a:effectLst/>
                        <a:latin typeface="Montserrat SemiBold" panose="00000700000000000000" pitchFamily="2" charset="0"/>
                        <a:ea typeface="+mn-lt"/>
                        <a:cs typeface="+mn-lt"/>
                      </a:endParaRPr>
                    </a:p>
                  </a:txBody>
                  <a:tcPr marL="6846" marR="6846" marT="6846" marB="0" anchor="ctr"/>
                </a:tc>
                <a:tc>
                  <a:txBody>
                    <a:bodyPr/>
                    <a:lstStyle/>
                    <a:p>
                      <a:pPr algn="ctr" fontAlgn="ctr">
                        <a:buFontTx/>
                      </a:pPr>
                      <a:r>
                        <a:rPr lang="en-US" sz="1100" b="1" i="0" u="none" strike="noStrike">
                          <a:solidFill>
                            <a:schemeClr val="bg1"/>
                          </a:solidFill>
                          <a:effectLst/>
                          <a:latin typeface="Montserrat SemiBold" panose="00000700000000000000" pitchFamily="2" charset="0"/>
                          <a:ea typeface="+mn-lt"/>
                          <a:cs typeface="+mn-lt"/>
                        </a:rPr>
                        <a:t>Adoption Focus</a:t>
                      </a:r>
                    </a:p>
                  </a:txBody>
                  <a:tcPr marL="6846" marR="6846" marT="6846" marB="0" anchor="ctr"/>
                </a:tc>
                <a:tc>
                  <a:txBody>
                    <a:bodyPr/>
                    <a:lstStyle/>
                    <a:p>
                      <a:pPr algn="ctr" fontAlgn="ctr">
                        <a:buFontTx/>
                      </a:pPr>
                      <a:r>
                        <a:rPr lang="en-US" sz="1100" u="none" strike="noStrike">
                          <a:effectLst/>
                          <a:latin typeface="Montserrat SemiBold" panose="00000700000000000000" pitchFamily="2" charset="0"/>
                          <a:ea typeface="+mn-lt"/>
                          <a:cs typeface="+mn-lt"/>
                        </a:rPr>
                        <a:t>Instructions</a:t>
                      </a:r>
                      <a:endParaRPr lang="en-US" sz="1100" b="1" i="0" u="none" strike="noStrike">
                        <a:solidFill>
                          <a:srgbClr val="000000"/>
                        </a:solidFill>
                        <a:effectLst/>
                        <a:latin typeface="Montserrat SemiBold" panose="00000700000000000000" pitchFamily="2" charset="0"/>
                        <a:ea typeface="+mn-lt"/>
                        <a:cs typeface="+mn-lt"/>
                      </a:endParaRPr>
                    </a:p>
                  </a:txBody>
                  <a:tcPr marL="6846" marR="6846" marT="6846" marB="0" anchor="ctr"/>
                </a:tc>
                <a:tc>
                  <a:txBody>
                    <a:bodyPr/>
                    <a:lstStyle/>
                    <a:p>
                      <a:pPr algn="ctr" fontAlgn="ctr">
                        <a:buFontTx/>
                      </a:pPr>
                      <a:r>
                        <a:rPr lang="en-US" sz="1100" u="none" strike="noStrike">
                          <a:effectLst/>
                          <a:latin typeface="Montserrat SemiBold" panose="00000700000000000000" pitchFamily="2" charset="0"/>
                          <a:ea typeface="+mn-lt"/>
                          <a:cs typeface="+mn-lt"/>
                        </a:rPr>
                        <a:t>Required Roles</a:t>
                      </a:r>
                      <a:endParaRPr lang="en-US" sz="1100" b="1" i="0" u="none" strike="noStrike">
                        <a:solidFill>
                          <a:srgbClr val="000000"/>
                        </a:solidFill>
                        <a:effectLst/>
                        <a:latin typeface="Montserrat SemiBold" panose="00000700000000000000" pitchFamily="2" charset="0"/>
                        <a:ea typeface="+mn-lt"/>
                        <a:cs typeface="+mn-lt"/>
                      </a:endParaRPr>
                    </a:p>
                  </a:txBody>
                  <a:tcPr marL="6846" marR="6846" marT="6846" marB="0" anchor="ctr"/>
                </a:tc>
                <a:tc>
                  <a:txBody>
                    <a:bodyPr/>
                    <a:lstStyle/>
                    <a:p>
                      <a:pPr marL="0" algn="ctr" defTabSz="914218" rtl="0" eaLnBrk="1" fontAlgn="ctr" latinLnBrk="0" hangingPunct="1">
                        <a:buFontTx/>
                      </a:pPr>
                      <a:r>
                        <a:rPr lang="en-US" sz="1100" b="1" u="none" strike="noStrike" kern="1200">
                          <a:solidFill>
                            <a:schemeClr val="lt1"/>
                          </a:solidFill>
                          <a:effectLst/>
                          <a:latin typeface="Montserrat SemiBold" panose="00000700000000000000" pitchFamily="2" charset="0"/>
                          <a:ea typeface="+mn-lt"/>
                          <a:cs typeface="+mn-lt"/>
                        </a:rPr>
                        <a:t>Outputs</a:t>
                      </a:r>
                    </a:p>
                  </a:txBody>
                  <a:tcPr marL="6846" marR="6846" marT="6846" marB="0" anchor="ctr"/>
                </a:tc>
                <a:extLst>
                  <a:ext uri="{0D108BD9-81ED-4DB2-BD59-A6C34878D82A}">
                    <a16:rowId xmlns:a16="http://schemas.microsoft.com/office/drawing/2014/main" val="3853553644"/>
                  </a:ext>
                </a:extLst>
              </a:tr>
              <a:tr h="661394">
                <a:tc>
                  <a:txBody>
                    <a:bodyPr/>
                    <a:lstStyle/>
                    <a:p>
                      <a:pPr marL="0" marR="0" algn="ctr" fontAlgn="t">
                        <a:buFontTx/>
                      </a:pPr>
                      <a:r>
                        <a:rPr lang="en-US" sz="900" b="1">
                          <a:solidFill>
                            <a:schemeClr val="bg1"/>
                          </a:solidFill>
                          <a:effectLst/>
                          <a:latin typeface="+mn-lt"/>
                          <a:ea typeface="+mn-lt"/>
                          <a:cs typeface="+mn-lt"/>
                        </a:rPr>
                        <a:t>1</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Define Adoption Goals &amp; Metrics</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Set usage metrics</a:t>
                      </a:r>
                      <a:r>
                        <a:rPr lang="en-US" sz="1100">
                          <a:effectLst/>
                          <a:latin typeface="+mn-lt"/>
                          <a:ea typeface="+mn-lt"/>
                          <a:cs typeface="+mn-lt"/>
                        </a:rPr>
                        <a:t> (e.g. % of agents regularly using AI suggestions).</a:t>
                      </a:r>
                    </a:p>
                    <a:p>
                      <a:pPr marL="171450" marR="0" indent="-171450" fontAlgn="t">
                        <a:buFont typeface="Arial" panose="020B0604020202020204" pitchFamily="34" charset="0"/>
                        <a:buChar char="•"/>
                      </a:pPr>
                      <a:r>
                        <a:rPr lang="en-US" sz="1100" b="1">
                          <a:effectLst/>
                          <a:latin typeface="+mn-lt"/>
                          <a:ea typeface="+mn-lt"/>
                          <a:cs typeface="+mn-lt"/>
                        </a:rPr>
                        <a:t>Establish a timeline</a:t>
                      </a:r>
                      <a:r>
                        <a:rPr lang="en-US" sz="1100">
                          <a:effectLst/>
                          <a:latin typeface="+mn-lt"/>
                          <a:ea typeface="+mn-lt"/>
                          <a:cs typeface="+mn-lt"/>
                        </a:rPr>
                        <a:t> (e.g. 70% usage within first month, 90% by month two).</a:t>
                      </a:r>
                    </a:p>
                    <a:p>
                      <a:pPr marL="171450" marR="0" indent="-171450" fontAlgn="t">
                        <a:buFont typeface="Arial" panose="020B0604020202020204" pitchFamily="34" charset="0"/>
                        <a:buChar char="•"/>
                      </a:pPr>
                      <a:r>
                        <a:rPr lang="en-US" sz="1100" b="1">
                          <a:effectLst/>
                          <a:latin typeface="+mn-lt"/>
                          <a:ea typeface="+mn-lt"/>
                          <a:cs typeface="+mn-lt"/>
                        </a:rPr>
                        <a:t>Align</a:t>
                      </a:r>
                      <a:r>
                        <a:rPr lang="en-US" sz="1100">
                          <a:effectLst/>
                          <a:latin typeface="+mn-lt"/>
                          <a:ea typeface="+mn-lt"/>
                          <a:cs typeface="+mn-lt"/>
                        </a:rPr>
                        <a:t> goals with business KPIs (handle time, </a:t>
                      </a:r>
                      <a:r>
                        <a:rPr lang="en-US" sz="1100" err="1">
                          <a:effectLst/>
                          <a:latin typeface="+mn-lt"/>
                          <a:ea typeface="+mn-lt"/>
                          <a:cs typeface="+mn-lt"/>
                        </a:rPr>
                        <a:t>CSAT</a:t>
                      </a:r>
                      <a:r>
                        <a:rPr lang="en-US" sz="1100">
                          <a:effectLst/>
                          <a:latin typeface="+mn-lt"/>
                          <a:ea typeface="+mn-lt"/>
                          <a:cs typeface="+mn-lt"/>
                        </a:rPr>
                        <a:t>, etc.).</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Aligns usage targets with overall KPIs.</a:t>
                      </a:r>
                    </a:p>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Tracks usage data.</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Adoption Goals Document</a:t>
                      </a:r>
                      <a:r>
                        <a:rPr lang="en-US" sz="1100">
                          <a:effectLst/>
                          <a:latin typeface="+mn-lt"/>
                          <a:ea typeface="+mn-lt"/>
                          <a:cs typeface="+mn-lt"/>
                        </a:rPr>
                        <a:t> (e.g. “Achieve 80% usage by end of Q1,” with how usage is measured).</a:t>
                      </a:r>
                    </a:p>
                  </a:txBody>
                  <a:tcPr marL="50800" marR="50800" marT="50800" marB="50800" anchor="ctr"/>
                </a:tc>
                <a:extLst>
                  <a:ext uri="{0D108BD9-81ED-4DB2-BD59-A6C34878D82A}">
                    <a16:rowId xmlns:a16="http://schemas.microsoft.com/office/drawing/2014/main" val="3690127680"/>
                  </a:ext>
                </a:extLst>
              </a:tr>
              <a:tr h="610517">
                <a:tc>
                  <a:txBody>
                    <a:bodyPr/>
                    <a:lstStyle/>
                    <a:p>
                      <a:pPr marL="0" marR="0" algn="ctr" fontAlgn="t">
                        <a:buFontTx/>
                      </a:pPr>
                      <a:r>
                        <a:rPr lang="en-US" sz="900" b="1">
                          <a:solidFill>
                            <a:schemeClr val="bg1"/>
                          </a:solidFill>
                          <a:effectLst/>
                          <a:latin typeface="+mn-lt"/>
                          <a:ea typeface="+mn-lt"/>
                          <a:cs typeface="+mn-lt"/>
                        </a:rPr>
                        <a:t>2</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Stakeholder Engagement &amp; Communication</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Map key influencers</a:t>
                      </a:r>
                      <a:r>
                        <a:rPr lang="en-US" sz="1100">
                          <a:effectLst/>
                          <a:latin typeface="+mn-lt"/>
                          <a:ea typeface="+mn-lt"/>
                          <a:cs typeface="+mn-lt"/>
                        </a:rPr>
                        <a:t> (team leads, senior agents) to champion AI.</a:t>
                      </a:r>
                    </a:p>
                    <a:p>
                      <a:pPr marL="171450" marR="0" indent="-171450" fontAlgn="t">
                        <a:buFont typeface="Arial" panose="020B0604020202020204" pitchFamily="34" charset="0"/>
                        <a:buChar char="•"/>
                      </a:pPr>
                      <a:r>
                        <a:rPr lang="en-US" sz="1100" b="1">
                          <a:effectLst/>
                          <a:latin typeface="+mn-lt"/>
                          <a:ea typeface="+mn-lt"/>
                          <a:cs typeface="+mn-lt"/>
                        </a:rPr>
                        <a:t>Communicate benefits</a:t>
                      </a:r>
                      <a:r>
                        <a:rPr lang="en-US" sz="1100">
                          <a:effectLst/>
                          <a:latin typeface="+mn-lt"/>
                          <a:ea typeface="+mn-lt"/>
                          <a:cs typeface="+mn-lt"/>
                        </a:rPr>
                        <a:t> (time saved, improved call quality) in staff updates, newsletters, or stand‐ups.</a:t>
                      </a:r>
                    </a:p>
                    <a:p>
                      <a:pPr marL="171450" marR="0" indent="-171450" fontAlgn="t">
                        <a:buFont typeface="Arial" panose="020B0604020202020204" pitchFamily="34" charset="0"/>
                        <a:buChar char="•"/>
                      </a:pPr>
                      <a:r>
                        <a:rPr lang="en-US" sz="1100">
                          <a:effectLst/>
                          <a:latin typeface="+mn-lt"/>
                          <a:ea typeface="+mn-lt"/>
                          <a:cs typeface="+mn-lt"/>
                        </a:rPr>
                        <a:t>Address potential </a:t>
                      </a:r>
                      <a:r>
                        <a:rPr lang="en-US" sz="1100" b="1">
                          <a:effectLst/>
                          <a:latin typeface="+mn-lt"/>
                          <a:ea typeface="+mn-lt"/>
                          <a:cs typeface="+mn-lt"/>
                        </a:rPr>
                        <a:t>concerns or myths</a:t>
                      </a:r>
                      <a:r>
                        <a:rPr lang="en-US" sz="1100">
                          <a:effectLst/>
                          <a:latin typeface="+mn-lt"/>
                          <a:ea typeface="+mn-lt"/>
                          <a:cs typeface="+mn-lt"/>
                        </a:rPr>
                        <a:t> (job security, AI accuracy).</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Communications Lead</a:t>
                      </a:r>
                      <a:r>
                        <a:rPr lang="en-US" sz="1100">
                          <a:effectLst/>
                          <a:latin typeface="+mn-lt"/>
                          <a:ea typeface="+mn-lt"/>
                          <a:cs typeface="+mn-lt"/>
                        </a:rPr>
                        <a:t>: Crafts &amp; coordinates messaging.</a:t>
                      </a:r>
                    </a:p>
                    <a:p>
                      <a:pPr marL="171450" marR="0" indent="-171450" fontAlgn="t">
                        <a:buFont typeface="Arial" panose="020B0604020202020204" pitchFamily="34" charset="0"/>
                        <a:buChar char="•"/>
                      </a:pPr>
                      <a:r>
                        <a:rPr lang="en-US" sz="1100" b="1">
                          <a:effectLst/>
                          <a:latin typeface="+mn-lt"/>
                          <a:ea typeface="+mn-lt"/>
                          <a:cs typeface="+mn-lt"/>
                        </a:rPr>
                        <a:t>Team Leads</a:t>
                      </a:r>
                      <a:r>
                        <a:rPr lang="en-US" sz="1100">
                          <a:effectLst/>
                          <a:latin typeface="+mn-lt"/>
                          <a:ea typeface="+mn-lt"/>
                          <a:cs typeface="+mn-lt"/>
                        </a:rPr>
                        <a:t>: Reinforce messages during daily or weekly touchpoints.</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Engagement Calendar</a:t>
                      </a:r>
                      <a:r>
                        <a:rPr lang="en-US" sz="1100">
                          <a:effectLst/>
                          <a:latin typeface="+mn-lt"/>
                          <a:ea typeface="+mn-lt"/>
                          <a:cs typeface="+mn-lt"/>
                        </a:rPr>
                        <a:t> (weekly or monthly comms, success stories, Q&amp;A sessions).</a:t>
                      </a:r>
                    </a:p>
                    <a:p>
                      <a:pPr marL="171450" marR="0" indent="-171450" fontAlgn="t">
                        <a:buFont typeface="Arial" panose="020B0604020202020204" pitchFamily="34" charset="0"/>
                        <a:buChar char="•"/>
                      </a:pPr>
                      <a:r>
                        <a:rPr lang="en-US" sz="1100" b="1">
                          <a:effectLst/>
                          <a:latin typeface="+mn-lt"/>
                          <a:ea typeface="+mn-lt"/>
                          <a:cs typeface="+mn-lt"/>
                        </a:rPr>
                        <a:t>Stakeholder List</a:t>
                      </a:r>
                      <a:r>
                        <a:rPr lang="en-US" sz="1100">
                          <a:effectLst/>
                          <a:latin typeface="+mn-lt"/>
                          <a:ea typeface="+mn-lt"/>
                          <a:cs typeface="+mn-lt"/>
                        </a:rPr>
                        <a:t> (who influences adoption, how they’ll help).</a:t>
                      </a:r>
                    </a:p>
                  </a:txBody>
                  <a:tcPr marL="50800" marR="50800" marT="50800" marB="50800" anchor="ctr"/>
                </a:tc>
                <a:extLst>
                  <a:ext uri="{0D108BD9-81ED-4DB2-BD59-A6C34878D82A}">
                    <a16:rowId xmlns:a16="http://schemas.microsoft.com/office/drawing/2014/main" val="3399800088"/>
                  </a:ext>
                </a:extLst>
              </a:tr>
              <a:tr h="604636">
                <a:tc>
                  <a:txBody>
                    <a:bodyPr/>
                    <a:lstStyle/>
                    <a:p>
                      <a:pPr marL="0" marR="0" algn="ctr" fontAlgn="t">
                        <a:buFontTx/>
                      </a:pPr>
                      <a:r>
                        <a:rPr lang="en-US" sz="900" b="1">
                          <a:solidFill>
                            <a:schemeClr val="bg1"/>
                          </a:solidFill>
                          <a:effectLst/>
                          <a:latin typeface="+mn-lt"/>
                          <a:ea typeface="+mn-lt"/>
                          <a:cs typeface="+mn-lt"/>
                        </a:rPr>
                        <a:t>3</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Training, Onboarding &amp; Peer Support</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dirty="0">
                          <a:effectLst/>
                          <a:latin typeface="+mn-lt"/>
                          <a:ea typeface="+mn-lt"/>
                          <a:cs typeface="+mn-lt"/>
                        </a:rPr>
                        <a:t>Provide </a:t>
                      </a:r>
                      <a:r>
                        <a:rPr lang="en-US" sz="1100" b="1" dirty="0">
                          <a:effectLst/>
                          <a:latin typeface="+mn-lt"/>
                          <a:ea typeface="+mn-lt"/>
                          <a:cs typeface="+mn-lt"/>
                        </a:rPr>
                        <a:t>hands-on training</a:t>
                      </a:r>
                      <a:r>
                        <a:rPr lang="en-US" sz="1100" dirty="0">
                          <a:effectLst/>
                          <a:latin typeface="+mn-lt"/>
                          <a:ea typeface="+mn-lt"/>
                          <a:cs typeface="+mn-lt"/>
                        </a:rPr>
                        <a:t> (demos, refresher tutorials, quick-reference guides).</a:t>
                      </a:r>
                    </a:p>
                    <a:p>
                      <a:pPr marL="171450" marR="0" indent="-171450" fontAlgn="t">
                        <a:buFont typeface="Arial" panose="020B0604020202020204" pitchFamily="34" charset="0"/>
                        <a:buChar char="•"/>
                      </a:pPr>
                      <a:r>
                        <a:rPr lang="en-US" sz="1100" dirty="0">
                          <a:effectLst/>
                          <a:latin typeface="+mn-lt"/>
                          <a:ea typeface="+mn-lt"/>
                          <a:cs typeface="+mn-lt"/>
                        </a:rPr>
                        <a:t>Nominate </a:t>
                      </a:r>
                      <a:r>
                        <a:rPr lang="en-US" sz="1100" b="1" dirty="0">
                          <a:effectLst/>
                          <a:latin typeface="+mn-lt"/>
                          <a:ea typeface="+mn-lt"/>
                          <a:cs typeface="+mn-lt"/>
                        </a:rPr>
                        <a:t>“AI Champions”</a:t>
                      </a:r>
                      <a:r>
                        <a:rPr lang="en-US" sz="1100" dirty="0">
                          <a:effectLst/>
                          <a:latin typeface="+mn-lt"/>
                          <a:ea typeface="+mn-lt"/>
                          <a:cs typeface="+mn-lt"/>
                        </a:rPr>
                        <a:t> (early adopters or top performers) to support peers.</a:t>
                      </a:r>
                    </a:p>
                    <a:p>
                      <a:pPr marL="171450" marR="0" indent="-171450" fontAlgn="t">
                        <a:buFont typeface="Arial" panose="020B0604020202020204" pitchFamily="34" charset="0"/>
                        <a:buChar char="•"/>
                      </a:pPr>
                      <a:r>
                        <a:rPr lang="en-US" sz="1100" dirty="0">
                          <a:effectLst/>
                          <a:latin typeface="+mn-lt"/>
                          <a:ea typeface="+mn-lt"/>
                          <a:cs typeface="+mn-lt"/>
                        </a:rPr>
                        <a:t>Encourage users to go to champions for </a:t>
                      </a:r>
                      <a:r>
                        <a:rPr lang="en-US" sz="1100" b="1" dirty="0">
                          <a:effectLst/>
                          <a:latin typeface="+mn-lt"/>
                          <a:ea typeface="+mn-lt"/>
                          <a:cs typeface="+mn-lt"/>
                        </a:rPr>
                        <a:t>real-time help</a:t>
                      </a:r>
                      <a:r>
                        <a:rPr lang="en-US" sz="1100" dirty="0">
                          <a:effectLst/>
                          <a:latin typeface="+mn-lt"/>
                          <a:ea typeface="+mn-lt"/>
                          <a:cs typeface="+mn-lt"/>
                        </a:rPr>
                        <a:t> or best practices.</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Training Lead</a:t>
                      </a:r>
                      <a:r>
                        <a:rPr lang="en-US" sz="1100">
                          <a:effectLst/>
                          <a:latin typeface="+mn-lt"/>
                          <a:ea typeface="+mn-lt"/>
                          <a:cs typeface="+mn-lt"/>
                        </a:rPr>
                        <a:t>: Delivers sessions, materials.</a:t>
                      </a:r>
                    </a:p>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Addresses concerns, helps pick champions.</a:t>
                      </a:r>
                    </a:p>
                    <a:p>
                      <a:pPr marL="171450" marR="0" indent="-171450" fontAlgn="t">
                        <a:buFont typeface="Arial" panose="020B0604020202020204" pitchFamily="34" charset="0"/>
                        <a:buChar char="•"/>
                      </a:pPr>
                      <a:r>
                        <a:rPr lang="en-US" sz="1100" b="1">
                          <a:effectLst/>
                          <a:latin typeface="+mn-lt"/>
                          <a:ea typeface="+mn-lt"/>
                          <a:cs typeface="+mn-lt"/>
                        </a:rPr>
                        <a:t>Team Leads</a:t>
                      </a:r>
                      <a:r>
                        <a:rPr lang="en-US" sz="1100">
                          <a:effectLst/>
                          <a:latin typeface="+mn-lt"/>
                          <a:ea typeface="+mn-lt"/>
                          <a:cs typeface="+mn-lt"/>
                        </a:rPr>
                        <a:t>: Promote champion support.</a:t>
                      </a:r>
                    </a:p>
                  </a:txBody>
                  <a:tcPr marL="50800" marR="50800" marT="50800" marB="50800"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Trained User Roster</a:t>
                      </a:r>
                      <a:r>
                        <a:rPr lang="en-US" sz="1100" dirty="0">
                          <a:effectLst/>
                          <a:latin typeface="+mn-lt"/>
                          <a:ea typeface="+mn-lt"/>
                          <a:cs typeface="+mn-lt"/>
                        </a:rPr>
                        <a:t> (documented completion rates).</a:t>
                      </a:r>
                    </a:p>
                    <a:p>
                      <a:pPr marL="171450" marR="0" indent="-171450" fontAlgn="t">
                        <a:buFont typeface="Arial" panose="020B0604020202020204" pitchFamily="34" charset="0"/>
                        <a:buChar char="•"/>
                      </a:pPr>
                      <a:r>
                        <a:rPr lang="en-US" sz="1100" b="1" dirty="0">
                          <a:effectLst/>
                          <a:latin typeface="+mn-lt"/>
                          <a:ea typeface="+mn-lt"/>
                          <a:cs typeface="+mn-lt"/>
                        </a:rPr>
                        <a:t>Champion Network</a:t>
                      </a:r>
                      <a:r>
                        <a:rPr lang="en-US" sz="1100" dirty="0">
                          <a:effectLst/>
                          <a:latin typeface="+mn-lt"/>
                          <a:ea typeface="+mn-lt"/>
                          <a:cs typeface="+mn-lt"/>
                        </a:rPr>
                        <a:t> (list of go-to experts).</a:t>
                      </a:r>
                    </a:p>
                    <a:p>
                      <a:pPr marL="171450" marR="0" indent="-171450" fontAlgn="t">
                        <a:buFont typeface="Arial" panose="020B0604020202020204" pitchFamily="34" charset="0"/>
                        <a:buChar char="•"/>
                      </a:pPr>
                      <a:r>
                        <a:rPr lang="en-US" sz="1100" b="1" dirty="0">
                          <a:effectLst/>
                          <a:latin typeface="+mn-lt"/>
                          <a:ea typeface="+mn-lt"/>
                          <a:cs typeface="+mn-lt"/>
                        </a:rPr>
                        <a:t>Reference Guides</a:t>
                      </a:r>
                      <a:r>
                        <a:rPr lang="en-US" sz="1100" dirty="0">
                          <a:effectLst/>
                          <a:latin typeface="+mn-lt"/>
                          <a:ea typeface="+mn-lt"/>
                          <a:cs typeface="+mn-lt"/>
                        </a:rPr>
                        <a:t> or cheat sheets readily available.</a:t>
                      </a:r>
                    </a:p>
                  </a:txBody>
                  <a:tcPr marL="50800" marR="50800" marT="50800" marB="50800" anchor="ctr"/>
                </a:tc>
                <a:extLst>
                  <a:ext uri="{0D108BD9-81ED-4DB2-BD59-A6C34878D82A}">
                    <a16:rowId xmlns:a16="http://schemas.microsoft.com/office/drawing/2014/main" val="3772127168"/>
                  </a:ext>
                </a:extLst>
              </a:tr>
              <a:tr h="676384">
                <a:tc>
                  <a:txBody>
                    <a:bodyPr/>
                    <a:lstStyle/>
                    <a:p>
                      <a:pPr marL="0" marR="0" algn="ctr" fontAlgn="t">
                        <a:buFontTx/>
                      </a:pPr>
                      <a:r>
                        <a:rPr lang="en-US" sz="900" b="1">
                          <a:solidFill>
                            <a:schemeClr val="bg1"/>
                          </a:solidFill>
                          <a:effectLst/>
                          <a:latin typeface="+mn-lt"/>
                          <a:ea typeface="+mn-lt"/>
                          <a:cs typeface="+mn-lt"/>
                        </a:rPr>
                        <a:t>4</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Monitor Usage &amp; Reinforce Adoption</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Track usage metrics</a:t>
                      </a:r>
                      <a:r>
                        <a:rPr lang="en-US" sz="1100">
                          <a:effectLst/>
                          <a:latin typeface="+mn-lt"/>
                          <a:ea typeface="+mn-lt"/>
                          <a:cs typeface="+mn-lt"/>
                        </a:rPr>
                        <a:t> (e.g. how often AI suggestions are used).</a:t>
                      </a:r>
                    </a:p>
                    <a:p>
                      <a:pPr marL="171450" marR="0" indent="-171450" fontAlgn="t">
                        <a:buFont typeface="Arial" panose="020B0604020202020204" pitchFamily="34" charset="0"/>
                        <a:buChar char="•"/>
                      </a:pPr>
                      <a:r>
                        <a:rPr lang="en-US" sz="1100" b="1">
                          <a:effectLst/>
                          <a:latin typeface="+mn-lt"/>
                          <a:ea typeface="+mn-lt"/>
                          <a:cs typeface="+mn-lt"/>
                        </a:rPr>
                        <a:t>Solicit feedback</a:t>
                      </a:r>
                      <a:r>
                        <a:rPr lang="en-US" sz="1100">
                          <a:effectLst/>
                          <a:latin typeface="+mn-lt"/>
                          <a:ea typeface="+mn-lt"/>
                          <a:cs typeface="+mn-lt"/>
                        </a:rPr>
                        <a:t> (surveys, Slack channel) to uncover barriers or improvement ideas.</a:t>
                      </a:r>
                    </a:p>
                    <a:p>
                      <a:pPr marL="171450" marR="0" indent="-171450" fontAlgn="t">
                        <a:buFont typeface="Arial" panose="020B0604020202020204" pitchFamily="34" charset="0"/>
                        <a:buChar char="•"/>
                      </a:pPr>
                      <a:r>
                        <a:rPr lang="en-US" sz="1100" b="1">
                          <a:effectLst/>
                          <a:latin typeface="+mn-lt"/>
                          <a:ea typeface="+mn-lt"/>
                          <a:cs typeface="+mn-lt"/>
                        </a:rPr>
                        <a:t>Motivate &amp; recognize</a:t>
                      </a:r>
                      <a:r>
                        <a:rPr lang="en-US" sz="1100">
                          <a:effectLst/>
                          <a:latin typeface="+mn-lt"/>
                          <a:ea typeface="+mn-lt"/>
                          <a:cs typeface="+mn-lt"/>
                        </a:rPr>
                        <a:t> top adopters, offer coaching for under-adopters.</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Collates usage data, compares usage vs. performance.</a:t>
                      </a:r>
                    </a:p>
                    <a:p>
                      <a:pPr marL="171450" marR="0" indent="-171450" fontAlgn="t">
                        <a:buFont typeface="Arial" panose="020B0604020202020204" pitchFamily="34" charset="0"/>
                        <a:buChar char="•"/>
                      </a:pPr>
                      <a:r>
                        <a:rPr lang="en-US" sz="1100" b="1">
                          <a:effectLst/>
                          <a:latin typeface="+mn-lt"/>
                          <a:ea typeface="+mn-lt"/>
                          <a:cs typeface="+mn-lt"/>
                        </a:rPr>
                        <a:t>Team Leads</a:t>
                      </a:r>
                      <a:r>
                        <a:rPr lang="en-US" sz="1100">
                          <a:effectLst/>
                          <a:latin typeface="+mn-lt"/>
                          <a:ea typeface="+mn-lt"/>
                          <a:cs typeface="+mn-lt"/>
                        </a:rPr>
                        <a:t>: Provide recognition, handle under-adoption.</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Usage Reports</a:t>
                      </a:r>
                      <a:r>
                        <a:rPr lang="en-US" sz="1100">
                          <a:effectLst/>
                          <a:latin typeface="+mn-lt"/>
                          <a:ea typeface="+mn-lt"/>
                          <a:cs typeface="+mn-lt"/>
                        </a:rPr>
                        <a:t> (weekly or monthly stats).</a:t>
                      </a:r>
                    </a:p>
                    <a:p>
                      <a:pPr marL="171450" marR="0" indent="-171450" fontAlgn="t">
                        <a:buFont typeface="Arial" panose="020B0604020202020204" pitchFamily="34" charset="0"/>
                        <a:buChar char="•"/>
                      </a:pPr>
                      <a:r>
                        <a:rPr lang="en-US" sz="1100" b="1">
                          <a:effectLst/>
                          <a:latin typeface="+mn-lt"/>
                          <a:ea typeface="+mn-lt"/>
                          <a:cs typeface="+mn-lt"/>
                        </a:rPr>
                        <a:t>Feedback Summaries</a:t>
                      </a:r>
                      <a:r>
                        <a:rPr lang="en-US" sz="1100">
                          <a:effectLst/>
                          <a:latin typeface="+mn-lt"/>
                          <a:ea typeface="+mn-lt"/>
                          <a:cs typeface="+mn-lt"/>
                        </a:rPr>
                        <a:t> (top frustrations, suggestions).</a:t>
                      </a:r>
                    </a:p>
                    <a:p>
                      <a:pPr marL="171450" marR="0" indent="-171450" fontAlgn="t">
                        <a:buFont typeface="Arial" panose="020B0604020202020204" pitchFamily="34" charset="0"/>
                        <a:buChar char="•"/>
                      </a:pPr>
                      <a:r>
                        <a:rPr lang="en-US" sz="1100" b="1">
                          <a:effectLst/>
                          <a:latin typeface="+mn-lt"/>
                          <a:ea typeface="+mn-lt"/>
                          <a:cs typeface="+mn-lt"/>
                        </a:rPr>
                        <a:t>Recognition Bulletins</a:t>
                      </a:r>
                      <a:r>
                        <a:rPr lang="en-US" sz="1100">
                          <a:effectLst/>
                          <a:latin typeface="+mn-lt"/>
                          <a:ea typeface="+mn-lt"/>
                          <a:cs typeface="+mn-lt"/>
                        </a:rPr>
                        <a:t> (success stories, user spotlights).</a:t>
                      </a:r>
                    </a:p>
                  </a:txBody>
                  <a:tcPr marL="50800" marR="50800" marT="50800" marB="50800" anchor="ctr"/>
                </a:tc>
                <a:extLst>
                  <a:ext uri="{0D108BD9-81ED-4DB2-BD59-A6C34878D82A}">
                    <a16:rowId xmlns:a16="http://schemas.microsoft.com/office/drawing/2014/main" val="2799322614"/>
                  </a:ext>
                </a:extLst>
              </a:tr>
              <a:tr h="704507">
                <a:tc>
                  <a:txBody>
                    <a:bodyPr/>
                    <a:lstStyle/>
                    <a:p>
                      <a:pPr marL="0" marR="0" algn="ctr" fontAlgn="t">
                        <a:buFontTx/>
                      </a:pPr>
                      <a:r>
                        <a:rPr lang="en-US" sz="900" b="1">
                          <a:solidFill>
                            <a:schemeClr val="bg1"/>
                          </a:solidFill>
                          <a:effectLst/>
                          <a:latin typeface="+mn-lt"/>
                          <a:ea typeface="+mn-lt"/>
                          <a:cs typeface="+mn-lt"/>
                        </a:rPr>
                        <a:t>5</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Continuous Improvement &amp; Long-Term Adoption</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Review adoption</a:t>
                      </a:r>
                      <a:r>
                        <a:rPr lang="en-US" sz="1100">
                          <a:effectLst/>
                          <a:latin typeface="+mn-lt"/>
                          <a:ea typeface="+mn-lt"/>
                          <a:cs typeface="+mn-lt"/>
                        </a:rPr>
                        <a:t> trends monthly or quarterly (usage stats, KPI impact).</a:t>
                      </a:r>
                    </a:p>
                    <a:p>
                      <a:pPr marL="171450" marR="0" indent="-171450" fontAlgn="t">
                        <a:buFont typeface="Arial" panose="020B0604020202020204" pitchFamily="34" charset="0"/>
                        <a:buChar char="•"/>
                      </a:pPr>
                      <a:r>
                        <a:rPr lang="en-US" sz="1100">
                          <a:effectLst/>
                          <a:latin typeface="+mn-lt"/>
                          <a:ea typeface="+mn-lt"/>
                          <a:cs typeface="+mn-lt"/>
                        </a:rPr>
                        <a:t>Incorporate </a:t>
                      </a:r>
                      <a:r>
                        <a:rPr lang="en-US" sz="1100" b="1">
                          <a:effectLst/>
                          <a:latin typeface="+mn-lt"/>
                          <a:ea typeface="+mn-lt"/>
                          <a:cs typeface="+mn-lt"/>
                        </a:rPr>
                        <a:t>user feedback</a:t>
                      </a:r>
                      <a:r>
                        <a:rPr lang="en-US" sz="1100">
                          <a:effectLst/>
                          <a:latin typeface="+mn-lt"/>
                          <a:ea typeface="+mn-lt"/>
                          <a:cs typeface="+mn-lt"/>
                        </a:rPr>
                        <a:t> into feature updates or expansions.</a:t>
                      </a:r>
                    </a:p>
                    <a:p>
                      <a:pPr marL="171450" marR="0" indent="-171450" fontAlgn="t">
                        <a:buFont typeface="Arial" panose="020B0604020202020204" pitchFamily="34" charset="0"/>
                        <a:buChar char="•"/>
                      </a:pPr>
                      <a:r>
                        <a:rPr lang="en-US" sz="1100" b="1">
                          <a:effectLst/>
                          <a:latin typeface="+mn-lt"/>
                          <a:ea typeface="+mn-lt"/>
                          <a:cs typeface="+mn-lt"/>
                        </a:rPr>
                        <a:t>Refresh training</a:t>
                      </a:r>
                      <a:r>
                        <a:rPr lang="en-US" sz="1100">
                          <a:effectLst/>
                          <a:latin typeface="+mn-lt"/>
                          <a:ea typeface="+mn-lt"/>
                          <a:cs typeface="+mn-lt"/>
                        </a:rPr>
                        <a:t> if new AI capabilities are added or if usage slips.</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Chairs periodic adoption reviews.</a:t>
                      </a:r>
                    </a:p>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Updates or refines features based on user input.</a:t>
                      </a:r>
                    </a:p>
                  </a:txBody>
                  <a:tcPr marL="50800" marR="50800" marT="50800" marB="50800"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Ongoing Adoption Maintenance</a:t>
                      </a:r>
                      <a:r>
                        <a:rPr lang="en-US" sz="1100" dirty="0">
                          <a:effectLst/>
                          <a:latin typeface="+mn-lt"/>
                          <a:ea typeface="+mn-lt"/>
                          <a:cs typeface="+mn-lt"/>
                        </a:rPr>
                        <a:t> (monthly or quarterly check-ins).</a:t>
                      </a:r>
                    </a:p>
                    <a:p>
                      <a:pPr marL="171450" marR="0" indent="-171450" fontAlgn="t">
                        <a:buFont typeface="Arial" panose="020B0604020202020204" pitchFamily="34" charset="0"/>
                        <a:buChar char="•"/>
                      </a:pPr>
                      <a:r>
                        <a:rPr lang="en-US" sz="1100" b="1" dirty="0">
                          <a:effectLst/>
                          <a:latin typeface="+mn-lt"/>
                          <a:ea typeface="+mn-lt"/>
                          <a:cs typeface="+mn-lt"/>
                        </a:rPr>
                        <a:t>Updated AI Tools</a:t>
                      </a:r>
                      <a:r>
                        <a:rPr lang="en-US" sz="1100" dirty="0">
                          <a:effectLst/>
                          <a:latin typeface="+mn-lt"/>
                          <a:ea typeface="+mn-lt"/>
                          <a:cs typeface="+mn-lt"/>
                        </a:rPr>
                        <a:t> (new features, improved UI).</a:t>
                      </a:r>
                    </a:p>
                    <a:p>
                      <a:pPr marL="171450" marR="0" indent="-171450" fontAlgn="t">
                        <a:buFont typeface="Arial" panose="020B0604020202020204" pitchFamily="34" charset="0"/>
                        <a:buChar char="•"/>
                      </a:pPr>
                      <a:r>
                        <a:rPr lang="en-US" sz="1100" b="1" dirty="0">
                          <a:effectLst/>
                          <a:latin typeface="+mn-lt"/>
                          <a:ea typeface="+mn-lt"/>
                          <a:cs typeface="+mn-lt"/>
                        </a:rPr>
                        <a:t>Stable or rising adoption rates</a:t>
                      </a:r>
                      <a:r>
                        <a:rPr lang="en-US" sz="1100" dirty="0">
                          <a:effectLst/>
                          <a:latin typeface="+mn-lt"/>
                          <a:ea typeface="+mn-lt"/>
                          <a:cs typeface="+mn-lt"/>
                        </a:rPr>
                        <a:t> over time.</a:t>
                      </a:r>
                    </a:p>
                  </a:txBody>
                  <a:tcPr marL="50800" marR="50800" marT="50800" marB="50800" anchor="ctr"/>
                </a:tc>
                <a:extLst>
                  <a:ext uri="{0D108BD9-81ED-4DB2-BD59-A6C34878D82A}">
                    <a16:rowId xmlns:a16="http://schemas.microsoft.com/office/drawing/2014/main" val="3993307107"/>
                  </a:ext>
                </a:extLst>
              </a:tr>
            </a:tbl>
          </a:graphicData>
        </a:graphic>
      </p:graphicFrame>
    </p:spTree>
    <p:extLst>
      <p:ext uri="{BB962C8B-B14F-4D97-AF65-F5344CB8AC3E}">
        <p14:creationId xmlns:p14="http://schemas.microsoft.com/office/powerpoint/2010/main" val="59569418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E352F-F43C-444F-75BF-B4019AC1B351}"/>
            </a:ext>
          </a:extLst>
        </p:cNvPr>
        <p:cNvGrpSpPr/>
        <p:nvPr/>
      </p:nvGrpSpPr>
      <p:grpSpPr>
        <a:xfrm>
          <a:off x="0" y="0"/>
          <a:ext cx="0" cy="0"/>
          <a:chOff x="0" y="0"/>
          <a:chExt cx="0" cy="0"/>
        </a:xfrm>
      </p:grpSpPr>
      <p:pic>
        <p:nvPicPr>
          <p:cNvPr id="5" name="Graphic 4" descr="Checkbox Checked with solid fill">
            <a:extLst>
              <a:ext uri="{FF2B5EF4-FFF2-40B4-BE49-F238E27FC236}">
                <a16:creationId xmlns:a16="http://schemas.microsoft.com/office/drawing/2014/main" id="{1B0264A0-62E9-0C69-2536-46D336B6FB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5668" y="51866"/>
            <a:ext cx="642486" cy="642486"/>
          </a:xfrm>
          <a:prstGeom prst="rect">
            <a:avLst/>
          </a:prstGeom>
        </p:spPr>
      </p:pic>
      <p:sp>
        <p:nvSpPr>
          <p:cNvPr id="4" name="Title 2">
            <a:extLst>
              <a:ext uri="{FF2B5EF4-FFF2-40B4-BE49-F238E27FC236}">
                <a16:creationId xmlns:a16="http://schemas.microsoft.com/office/drawing/2014/main" id="{DA655B14-1A3E-8AEE-8C5E-1DAA418C2D22}"/>
              </a:ext>
            </a:extLst>
          </p:cNvPr>
          <p:cNvSpPr>
            <a:spLocks noGrp="1"/>
          </p:cNvSpPr>
          <p:nvPr>
            <p:ph type="title"/>
          </p:nvPr>
        </p:nvSpPr>
        <p:spPr>
          <a:xfrm>
            <a:off x="259604" y="372801"/>
            <a:ext cx="10774188" cy="503971"/>
          </a:xfrm>
        </p:spPr>
        <p:txBody>
          <a:bodyPr/>
          <a:lstStyle/>
          <a:p>
            <a:pPr defTabSz="914309"/>
            <a:r>
              <a:rPr lang="en-US" sz="3000">
                <a:solidFill>
                  <a:schemeClr val="accent1"/>
                </a:solidFill>
              </a:rPr>
              <a:t>Completed example: Agent Assist</a:t>
            </a:r>
          </a:p>
        </p:txBody>
      </p:sp>
      <p:sp>
        <p:nvSpPr>
          <p:cNvPr id="2" name="TextBox 1">
            <a:extLst>
              <a:ext uri="{FF2B5EF4-FFF2-40B4-BE49-F238E27FC236}">
                <a16:creationId xmlns:a16="http://schemas.microsoft.com/office/drawing/2014/main" id="{1CEE7F58-7EE9-A813-7DDA-B72A38E39D48}"/>
              </a:ext>
            </a:extLst>
          </p:cNvPr>
          <p:cNvSpPr txBox="1">
            <a:spLocks/>
          </p:cNvSpPr>
          <p:nvPr/>
        </p:nvSpPr>
        <p:spPr>
          <a:xfrm>
            <a:off x="259604" y="916780"/>
            <a:ext cx="11674380" cy="338554"/>
          </a:xfrm>
          <a:prstGeom prst="rect">
            <a:avLst/>
          </a:prstGeom>
          <a:noFill/>
        </p:spPr>
        <p:txBody>
          <a:bodyPr wrap="square">
            <a:spAutoFit/>
          </a:bodyPr>
          <a:lstStyle/>
          <a:p>
            <a:pPr defTabSz="914400">
              <a:defRPr/>
            </a:pPr>
            <a:r>
              <a:rPr lang="en-US" sz="1600">
                <a:solidFill>
                  <a:srgbClr val="494949"/>
                </a:solidFill>
                <a:latin typeface="Exo" pitchFamily="2" charset="0"/>
                <a:ea typeface="+mn-lt"/>
                <a:cs typeface="+mn-lt"/>
              </a:rPr>
              <a:t>Here’s how you might fill out the template for an </a:t>
            </a:r>
            <a:r>
              <a:rPr lang="en-US" sz="1600" b="1">
                <a:solidFill>
                  <a:srgbClr val="494949"/>
                </a:solidFill>
                <a:latin typeface="Exo" pitchFamily="2" charset="0"/>
                <a:ea typeface="+mn-lt"/>
                <a:cs typeface="+mn-lt"/>
              </a:rPr>
              <a:t>Agent Assist</a:t>
            </a:r>
            <a:r>
              <a:rPr lang="en-US" sz="1600">
                <a:solidFill>
                  <a:srgbClr val="494949"/>
                </a:solidFill>
                <a:latin typeface="Exo" pitchFamily="2" charset="0"/>
                <a:ea typeface="+mn-lt"/>
                <a:cs typeface="+mn-lt"/>
              </a:rPr>
              <a:t> scenario focusing on </a:t>
            </a:r>
            <a:r>
              <a:rPr lang="en-US" sz="1600" b="1">
                <a:solidFill>
                  <a:srgbClr val="494949"/>
                </a:solidFill>
                <a:latin typeface="Exo" pitchFamily="2" charset="0"/>
                <a:ea typeface="+mn-lt"/>
                <a:cs typeface="+mn-lt"/>
              </a:rPr>
              <a:t>real-time</a:t>
            </a:r>
            <a:r>
              <a:rPr lang="en-US" sz="1600">
                <a:solidFill>
                  <a:srgbClr val="494949"/>
                </a:solidFill>
                <a:latin typeface="Exo" pitchFamily="2" charset="0"/>
                <a:ea typeface="+mn-lt"/>
                <a:cs typeface="+mn-lt"/>
              </a:rPr>
              <a:t> call support.</a:t>
            </a:r>
          </a:p>
        </p:txBody>
      </p:sp>
      <p:graphicFrame>
        <p:nvGraphicFramePr>
          <p:cNvPr id="3" name="Table 2">
            <a:extLst>
              <a:ext uri="{FF2B5EF4-FFF2-40B4-BE49-F238E27FC236}">
                <a16:creationId xmlns:a16="http://schemas.microsoft.com/office/drawing/2014/main" id="{834DB660-D30B-EF73-1314-1B3BDED08F36}"/>
              </a:ext>
            </a:extLst>
          </p:cNvPr>
          <p:cNvGraphicFramePr>
            <a:graphicFrameLocks/>
          </p:cNvGraphicFramePr>
          <p:nvPr>
            <p:extLst>
              <p:ext uri="{D42A27DB-BD31-4B8C-83A1-F6EECF244321}">
                <p14:modId xmlns:p14="http://schemas.microsoft.com/office/powerpoint/2010/main" val="3438944699"/>
              </p:ext>
            </p:extLst>
          </p:nvPr>
        </p:nvGraphicFramePr>
        <p:xfrm>
          <a:off x="259605" y="1479869"/>
          <a:ext cx="11507307" cy="4974624"/>
        </p:xfrm>
        <a:graphic>
          <a:graphicData uri="http://schemas.openxmlformats.org/drawingml/2006/table">
            <a:tbl>
              <a:tblPr firstRow="1">
                <a:tableStyleId>{5C22544A-7EE6-4342-B048-85BDC9FD1C3A}</a:tableStyleId>
              </a:tblPr>
              <a:tblGrid>
                <a:gridCol w="491961">
                  <a:extLst>
                    <a:ext uri="{9D8B030D-6E8A-4147-A177-3AD203B41FA5}">
                      <a16:colId xmlns:a16="http://schemas.microsoft.com/office/drawing/2014/main" val="1581958053"/>
                    </a:ext>
                  </a:extLst>
                </a:gridCol>
                <a:gridCol w="1465958">
                  <a:extLst>
                    <a:ext uri="{9D8B030D-6E8A-4147-A177-3AD203B41FA5}">
                      <a16:colId xmlns:a16="http://schemas.microsoft.com/office/drawing/2014/main" val="3221127086"/>
                    </a:ext>
                  </a:extLst>
                </a:gridCol>
                <a:gridCol w="4520955">
                  <a:extLst>
                    <a:ext uri="{9D8B030D-6E8A-4147-A177-3AD203B41FA5}">
                      <a16:colId xmlns:a16="http://schemas.microsoft.com/office/drawing/2014/main" val="1610025414"/>
                    </a:ext>
                  </a:extLst>
                </a:gridCol>
                <a:gridCol w="2644060">
                  <a:extLst>
                    <a:ext uri="{9D8B030D-6E8A-4147-A177-3AD203B41FA5}">
                      <a16:colId xmlns:a16="http://schemas.microsoft.com/office/drawing/2014/main" val="573858552"/>
                    </a:ext>
                  </a:extLst>
                </a:gridCol>
                <a:gridCol w="2384373">
                  <a:extLst>
                    <a:ext uri="{9D8B030D-6E8A-4147-A177-3AD203B41FA5}">
                      <a16:colId xmlns:a16="http://schemas.microsoft.com/office/drawing/2014/main" val="531003624"/>
                    </a:ext>
                  </a:extLst>
                </a:gridCol>
              </a:tblGrid>
              <a:tr h="275694">
                <a:tc>
                  <a:txBody>
                    <a:bodyPr/>
                    <a:lstStyle/>
                    <a:p>
                      <a:pPr algn="ctr" fontAlgn="ctr">
                        <a:buFontTx/>
                      </a:pPr>
                      <a:r>
                        <a:rPr lang="en-US" sz="1100" u="none" strike="noStrike" dirty="0">
                          <a:effectLst/>
                          <a:latin typeface="Montserrat SemiBold" panose="00000700000000000000" pitchFamily="2" charset="0"/>
                          <a:ea typeface="+mn-lt"/>
                          <a:cs typeface="+mn-lt"/>
                        </a:rPr>
                        <a:t>Step</a:t>
                      </a:r>
                      <a:endParaRPr lang="en-US" sz="1100" b="1" i="0" u="none" strike="noStrike" dirty="0">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Adoption Focus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Instructions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Required Roles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marL="0" algn="ctr" defTabSz="914218" rtl="0" eaLnBrk="1" fontAlgn="ctr" latinLnBrk="0" hangingPunct="1">
                        <a:buFontTx/>
                      </a:pPr>
                      <a:r>
                        <a:rPr lang="en-US" sz="1100" b="1" u="none" strike="noStrike" kern="1200">
                          <a:solidFill>
                            <a:schemeClr val="lt1"/>
                          </a:solidFill>
                          <a:effectLst/>
                          <a:latin typeface="Montserrat SemiBold" panose="00000700000000000000" pitchFamily="2" charset="0"/>
                          <a:ea typeface="+mn-lt"/>
                          <a:cs typeface="+mn-lt"/>
                        </a:rPr>
                        <a:t>Outputs</a:t>
                      </a:r>
                    </a:p>
                  </a:txBody>
                  <a:tcPr marL="6845" marR="6845" marT="6845" marB="0" anchor="ctr">
                    <a:solidFill>
                      <a:schemeClr val="accent4">
                        <a:lumMod val="75000"/>
                      </a:schemeClr>
                    </a:solidFill>
                  </a:tcPr>
                </a:tc>
                <a:extLst>
                  <a:ext uri="{0D108BD9-81ED-4DB2-BD59-A6C34878D82A}">
                    <a16:rowId xmlns:a16="http://schemas.microsoft.com/office/drawing/2014/main" val="3853553644"/>
                  </a:ext>
                </a:extLst>
              </a:tr>
              <a:tr h="661394">
                <a:tc>
                  <a:txBody>
                    <a:bodyPr/>
                    <a:lstStyle/>
                    <a:p>
                      <a:pPr marL="0" marR="0" algn="ctr" fontAlgn="t">
                        <a:buFontTx/>
                      </a:pPr>
                      <a:r>
                        <a:rPr lang="en-US" sz="900" b="1">
                          <a:solidFill>
                            <a:schemeClr val="bg1"/>
                          </a:solidFill>
                          <a:effectLst/>
                          <a:latin typeface="+mn-lt"/>
                          <a:ea typeface="+mn-lt"/>
                          <a:cs typeface="+mn-lt"/>
                        </a:rPr>
                        <a:t>1</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Define Adoption Goals &amp; Metrics</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Usage Metric</a:t>
                      </a:r>
                      <a:r>
                        <a:rPr lang="en-US" sz="1100">
                          <a:effectLst/>
                          <a:latin typeface="+mn-lt"/>
                          <a:ea typeface="+mn-lt"/>
                          <a:cs typeface="+mn-lt"/>
                        </a:rPr>
                        <a:t>: 70% of calls where agents leverage AI prompts.</a:t>
                      </a:r>
                    </a:p>
                    <a:p>
                      <a:pPr marL="171450" marR="0" indent="-171450" fontAlgn="t">
                        <a:buFont typeface="Arial" panose="020B0604020202020204" pitchFamily="34" charset="0"/>
                        <a:buChar char="•"/>
                      </a:pPr>
                      <a:r>
                        <a:rPr lang="en-US" sz="1100" b="1">
                          <a:effectLst/>
                          <a:latin typeface="+mn-lt"/>
                          <a:ea typeface="+mn-lt"/>
                          <a:cs typeface="+mn-lt"/>
                        </a:rPr>
                        <a:t>Timeline</a:t>
                      </a:r>
                      <a:r>
                        <a:rPr lang="en-US" sz="1100">
                          <a:effectLst/>
                          <a:latin typeface="+mn-lt"/>
                          <a:ea typeface="+mn-lt"/>
                          <a:cs typeface="+mn-lt"/>
                        </a:rPr>
                        <a:t>: 80% usage by Month 1, 90% by Month 2.</a:t>
                      </a:r>
                    </a:p>
                    <a:p>
                      <a:pPr marL="171450" marR="0" indent="-171450" fontAlgn="t">
                        <a:buFont typeface="Arial" panose="020B0604020202020204" pitchFamily="34" charset="0"/>
                        <a:buChar char="•"/>
                      </a:pPr>
                      <a:r>
                        <a:rPr lang="en-US" sz="1100" b="1">
                          <a:effectLst/>
                          <a:latin typeface="+mn-lt"/>
                          <a:ea typeface="+mn-lt"/>
                          <a:cs typeface="+mn-lt"/>
                        </a:rPr>
                        <a:t>Link</a:t>
                      </a:r>
                      <a:r>
                        <a:rPr lang="en-US" sz="1100">
                          <a:effectLst/>
                          <a:latin typeface="+mn-lt"/>
                          <a:ea typeface="+mn-lt"/>
                          <a:cs typeface="+mn-lt"/>
                        </a:rPr>
                        <a:t> to handle time goal: reduce by 10% in first 2 months.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Aligns usage metric with handle time target.</a:t>
                      </a:r>
                    </a:p>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Tracks usage data from CRM.</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Adoption Goals Doc</a:t>
                      </a:r>
                      <a:r>
                        <a:rPr lang="en-US" sz="1100">
                          <a:effectLst/>
                          <a:latin typeface="+mn-lt"/>
                          <a:ea typeface="+mn-lt"/>
                          <a:cs typeface="+mn-lt"/>
                        </a:rPr>
                        <a:t> stating “80% usage by Month 1, 90% by Month 2,” plus how the data is collected (system logs).</a:t>
                      </a:r>
                    </a:p>
                  </a:txBody>
                  <a:tcPr marL="50793" marR="50793" marT="50793" marB="50793" anchor="ctr"/>
                </a:tc>
                <a:extLst>
                  <a:ext uri="{0D108BD9-81ED-4DB2-BD59-A6C34878D82A}">
                    <a16:rowId xmlns:a16="http://schemas.microsoft.com/office/drawing/2014/main" val="3690127680"/>
                  </a:ext>
                </a:extLst>
              </a:tr>
              <a:tr h="610517">
                <a:tc>
                  <a:txBody>
                    <a:bodyPr/>
                    <a:lstStyle/>
                    <a:p>
                      <a:pPr marL="0" marR="0" algn="ctr" fontAlgn="t">
                        <a:buFontTx/>
                      </a:pPr>
                      <a:r>
                        <a:rPr lang="en-US" sz="900" b="1">
                          <a:solidFill>
                            <a:schemeClr val="bg1"/>
                          </a:solidFill>
                          <a:effectLst/>
                          <a:latin typeface="+mn-lt"/>
                          <a:ea typeface="+mn-lt"/>
                          <a:cs typeface="+mn-lt"/>
                        </a:rPr>
                        <a:t>2</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Stakeholder Engagement &amp; Communication</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Announce</a:t>
                      </a:r>
                      <a:r>
                        <a:rPr lang="en-US" sz="1100">
                          <a:effectLst/>
                          <a:latin typeface="+mn-lt"/>
                          <a:ea typeface="+mn-lt"/>
                          <a:cs typeface="+mn-lt"/>
                        </a:rPr>
                        <a:t> benefits: “Agent Assist reduces manual lookups by 60%.”</a:t>
                      </a:r>
                    </a:p>
                    <a:p>
                      <a:pPr marL="171450" marR="0" indent="-171450" fontAlgn="t">
                        <a:buFont typeface="Arial" panose="020B0604020202020204" pitchFamily="34" charset="0"/>
                        <a:buChar char="•"/>
                      </a:pPr>
                      <a:r>
                        <a:rPr lang="en-US" sz="1100" b="1">
                          <a:effectLst/>
                          <a:latin typeface="+mn-lt"/>
                          <a:ea typeface="+mn-lt"/>
                          <a:cs typeface="+mn-lt"/>
                        </a:rPr>
                        <a:t>Highlight success stories</a:t>
                      </a:r>
                      <a:r>
                        <a:rPr lang="en-US" sz="1100">
                          <a:effectLst/>
                          <a:latin typeface="+mn-lt"/>
                          <a:ea typeface="+mn-lt"/>
                          <a:cs typeface="+mn-lt"/>
                        </a:rPr>
                        <a:t> in weekly newsletter or Slack.</a:t>
                      </a:r>
                    </a:p>
                    <a:p>
                      <a:pPr marL="171450" marR="0" indent="-171450" fontAlgn="t">
                        <a:buFont typeface="Arial" panose="020B0604020202020204" pitchFamily="34" charset="0"/>
                        <a:buChar char="•"/>
                      </a:pPr>
                      <a:r>
                        <a:rPr lang="en-US" sz="1100" b="1">
                          <a:effectLst/>
                          <a:latin typeface="+mn-lt"/>
                          <a:ea typeface="+mn-lt"/>
                          <a:cs typeface="+mn-lt"/>
                        </a:rPr>
                        <a:t>Team leads</a:t>
                      </a:r>
                      <a:r>
                        <a:rPr lang="en-US" sz="1100">
                          <a:effectLst/>
                          <a:latin typeface="+mn-lt"/>
                          <a:ea typeface="+mn-lt"/>
                          <a:cs typeface="+mn-lt"/>
                        </a:rPr>
                        <a:t> remind staff daily about time saved, call quality improvements.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Communications Lead</a:t>
                      </a:r>
                      <a:r>
                        <a:rPr lang="en-US" sz="1100">
                          <a:effectLst/>
                          <a:latin typeface="+mn-lt"/>
                          <a:ea typeface="+mn-lt"/>
                          <a:cs typeface="+mn-lt"/>
                        </a:rPr>
                        <a:t>: Crafts messages about benefits.</a:t>
                      </a:r>
                    </a:p>
                    <a:p>
                      <a:pPr marL="171450" marR="0" indent="-171450" fontAlgn="t">
                        <a:buFont typeface="Arial" panose="020B0604020202020204" pitchFamily="34" charset="0"/>
                        <a:buChar char="•"/>
                      </a:pPr>
                      <a:r>
                        <a:rPr lang="en-US" sz="1100" b="1">
                          <a:effectLst/>
                          <a:latin typeface="+mn-lt"/>
                          <a:ea typeface="+mn-lt"/>
                          <a:cs typeface="+mn-lt"/>
                        </a:rPr>
                        <a:t>Team Leads</a:t>
                      </a:r>
                      <a:r>
                        <a:rPr lang="en-US" sz="1100">
                          <a:effectLst/>
                          <a:latin typeface="+mn-lt"/>
                          <a:ea typeface="+mn-lt"/>
                          <a:cs typeface="+mn-lt"/>
                        </a:rPr>
                        <a:t>: Reinforce in stand-ups.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Engagement Calendar</a:t>
                      </a:r>
                      <a:r>
                        <a:rPr lang="en-US" sz="1100">
                          <a:effectLst/>
                          <a:latin typeface="+mn-lt"/>
                          <a:ea typeface="+mn-lt"/>
                          <a:cs typeface="+mn-lt"/>
                        </a:rPr>
                        <a:t> (weekly success story, Slack updates).</a:t>
                      </a:r>
                    </a:p>
                    <a:p>
                      <a:pPr marL="171450" marR="0" indent="-171450" fontAlgn="t">
                        <a:buFont typeface="Arial" panose="020B0604020202020204" pitchFamily="34" charset="0"/>
                        <a:buChar char="•"/>
                      </a:pPr>
                      <a:r>
                        <a:rPr lang="en-US" sz="1100" b="1">
                          <a:effectLst/>
                          <a:latin typeface="+mn-lt"/>
                          <a:ea typeface="+mn-lt"/>
                          <a:cs typeface="+mn-lt"/>
                        </a:rPr>
                        <a:t>Weekly Newsletter</a:t>
                      </a:r>
                      <a:r>
                        <a:rPr lang="en-US" sz="1100">
                          <a:effectLst/>
                          <a:latin typeface="+mn-lt"/>
                          <a:ea typeface="+mn-lt"/>
                          <a:cs typeface="+mn-lt"/>
                        </a:rPr>
                        <a:t> featuring a short Agent Assist tip or user testimonial.</a:t>
                      </a:r>
                    </a:p>
                  </a:txBody>
                  <a:tcPr marL="50793" marR="50793" marT="50793" marB="50793" anchor="ctr"/>
                </a:tc>
                <a:extLst>
                  <a:ext uri="{0D108BD9-81ED-4DB2-BD59-A6C34878D82A}">
                    <a16:rowId xmlns:a16="http://schemas.microsoft.com/office/drawing/2014/main" val="3399800088"/>
                  </a:ext>
                </a:extLst>
              </a:tr>
              <a:tr h="604636">
                <a:tc>
                  <a:txBody>
                    <a:bodyPr/>
                    <a:lstStyle/>
                    <a:p>
                      <a:pPr marL="0" marR="0" algn="ctr" fontAlgn="t">
                        <a:buFontTx/>
                      </a:pPr>
                      <a:r>
                        <a:rPr lang="en-US" sz="900" b="1">
                          <a:solidFill>
                            <a:schemeClr val="bg1"/>
                          </a:solidFill>
                          <a:effectLst/>
                          <a:latin typeface="+mn-lt"/>
                          <a:ea typeface="+mn-lt"/>
                          <a:cs typeface="+mn-lt"/>
                        </a:rPr>
                        <a:t>3</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Training, Onboarding &amp; Peer Support</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1-hour hands-on training</a:t>
                      </a:r>
                      <a:r>
                        <a:rPr lang="en-US" sz="1100" dirty="0">
                          <a:effectLst/>
                          <a:latin typeface="+mn-lt"/>
                          <a:ea typeface="+mn-lt"/>
                          <a:cs typeface="+mn-lt"/>
                        </a:rPr>
                        <a:t>: Simulate live calls with AI prompts.</a:t>
                      </a:r>
                    </a:p>
                    <a:p>
                      <a:pPr marL="171450" marR="0" indent="-171450" fontAlgn="t">
                        <a:buFont typeface="Arial" panose="020B0604020202020204" pitchFamily="34" charset="0"/>
                        <a:buChar char="•"/>
                      </a:pPr>
                      <a:r>
                        <a:rPr lang="en-US" sz="1100" b="1" dirty="0">
                          <a:effectLst/>
                          <a:latin typeface="+mn-lt"/>
                          <a:ea typeface="+mn-lt"/>
                          <a:cs typeface="+mn-lt"/>
                        </a:rPr>
                        <a:t>Distribute</a:t>
                      </a:r>
                      <a:r>
                        <a:rPr lang="en-US" sz="1100" dirty="0">
                          <a:effectLst/>
                          <a:latin typeface="+mn-lt"/>
                          <a:ea typeface="+mn-lt"/>
                          <a:cs typeface="+mn-lt"/>
                        </a:rPr>
                        <a:t> quick-reference “AI usage cheat sheet.”</a:t>
                      </a:r>
                    </a:p>
                    <a:p>
                      <a:pPr marL="171450" marR="0" indent="-171450" fontAlgn="t">
                        <a:buFont typeface="Arial" panose="020B0604020202020204" pitchFamily="34" charset="0"/>
                        <a:buChar char="•"/>
                      </a:pPr>
                      <a:r>
                        <a:rPr lang="en-US" sz="1100" dirty="0">
                          <a:effectLst/>
                          <a:latin typeface="+mn-lt"/>
                          <a:ea typeface="+mn-lt"/>
                          <a:cs typeface="+mn-lt"/>
                        </a:rPr>
                        <a:t>Pick </a:t>
                      </a:r>
                      <a:r>
                        <a:rPr lang="en-US" sz="1100" b="1" dirty="0">
                          <a:effectLst/>
                          <a:latin typeface="+mn-lt"/>
                          <a:ea typeface="+mn-lt"/>
                          <a:cs typeface="+mn-lt"/>
                        </a:rPr>
                        <a:t>five early adopters</a:t>
                      </a:r>
                      <a:r>
                        <a:rPr lang="en-US" sz="1100" dirty="0">
                          <a:effectLst/>
                          <a:latin typeface="+mn-lt"/>
                          <a:ea typeface="+mn-lt"/>
                          <a:cs typeface="+mn-lt"/>
                        </a:rPr>
                        <a:t> as “AI Champions”; they provide real-life usage tips, speed hacks.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Training Lead</a:t>
                      </a:r>
                      <a:r>
                        <a:rPr lang="en-US" sz="1100">
                          <a:effectLst/>
                          <a:latin typeface="+mn-lt"/>
                          <a:ea typeface="+mn-lt"/>
                          <a:cs typeface="+mn-lt"/>
                        </a:rPr>
                        <a:t>: Delivers sessions &amp; cheat sheets.</a:t>
                      </a:r>
                    </a:p>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Addresses skepticism about AI.</a:t>
                      </a:r>
                    </a:p>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Selects champions.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Trained User Roster</a:t>
                      </a:r>
                      <a:r>
                        <a:rPr lang="en-US" sz="1100">
                          <a:effectLst/>
                          <a:latin typeface="+mn-lt"/>
                          <a:ea typeface="+mn-lt"/>
                          <a:cs typeface="+mn-lt"/>
                        </a:rPr>
                        <a:t> (showing who completed training).</a:t>
                      </a:r>
                    </a:p>
                    <a:p>
                      <a:pPr marL="171450" marR="0" indent="-171450" fontAlgn="t">
                        <a:buFont typeface="Arial" panose="020B0604020202020204" pitchFamily="34" charset="0"/>
                        <a:buChar char="•"/>
                      </a:pPr>
                      <a:r>
                        <a:rPr lang="en-US" sz="1100" b="1">
                          <a:effectLst/>
                          <a:latin typeface="+mn-lt"/>
                          <a:ea typeface="+mn-lt"/>
                          <a:cs typeface="+mn-lt"/>
                        </a:rPr>
                        <a:t>Cheat Sheets</a:t>
                      </a:r>
                      <a:r>
                        <a:rPr lang="en-US" sz="1100">
                          <a:effectLst/>
                          <a:latin typeface="+mn-lt"/>
                          <a:ea typeface="+mn-lt"/>
                          <a:cs typeface="+mn-lt"/>
                        </a:rPr>
                        <a:t> for quick references.</a:t>
                      </a:r>
                    </a:p>
                    <a:p>
                      <a:pPr marL="171450" marR="0" indent="-171450" fontAlgn="t">
                        <a:buFont typeface="Arial" panose="020B0604020202020204" pitchFamily="34" charset="0"/>
                        <a:buChar char="•"/>
                      </a:pPr>
                      <a:r>
                        <a:rPr lang="en-US" sz="1100" b="1">
                          <a:effectLst/>
                          <a:latin typeface="+mn-lt"/>
                          <a:ea typeface="+mn-lt"/>
                          <a:cs typeface="+mn-lt"/>
                        </a:rPr>
                        <a:t>Champion Network</a:t>
                      </a:r>
                      <a:r>
                        <a:rPr lang="en-US" sz="1100">
                          <a:effectLst/>
                          <a:latin typeface="+mn-lt"/>
                          <a:ea typeface="+mn-lt"/>
                          <a:cs typeface="+mn-lt"/>
                        </a:rPr>
                        <a:t> (list of go-to experts for support).</a:t>
                      </a:r>
                    </a:p>
                  </a:txBody>
                  <a:tcPr marL="50793" marR="50793" marT="50793" marB="50793" anchor="ctr"/>
                </a:tc>
                <a:extLst>
                  <a:ext uri="{0D108BD9-81ED-4DB2-BD59-A6C34878D82A}">
                    <a16:rowId xmlns:a16="http://schemas.microsoft.com/office/drawing/2014/main" val="3772127168"/>
                  </a:ext>
                </a:extLst>
              </a:tr>
              <a:tr h="676384">
                <a:tc>
                  <a:txBody>
                    <a:bodyPr/>
                    <a:lstStyle/>
                    <a:p>
                      <a:pPr marL="0" marR="0" algn="ctr" fontAlgn="t">
                        <a:buFontTx/>
                      </a:pPr>
                      <a:r>
                        <a:rPr lang="en-US" sz="900" b="1">
                          <a:solidFill>
                            <a:schemeClr val="bg1"/>
                          </a:solidFill>
                          <a:effectLst/>
                          <a:latin typeface="+mn-lt"/>
                          <a:ea typeface="+mn-lt"/>
                          <a:cs typeface="+mn-lt"/>
                        </a:rPr>
                        <a:t>4</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Monitor Usage &amp; Reinforce Adoption</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Track</a:t>
                      </a:r>
                      <a:r>
                        <a:rPr lang="en-US" sz="1100">
                          <a:effectLst/>
                          <a:latin typeface="+mn-lt"/>
                          <a:ea typeface="+mn-lt"/>
                          <a:cs typeface="+mn-lt"/>
                        </a:rPr>
                        <a:t> how often agents accept AI suggestions vs. ignoring them.</a:t>
                      </a:r>
                    </a:p>
                    <a:p>
                      <a:pPr marL="171450" marR="0" indent="-171450" fontAlgn="t">
                        <a:buFont typeface="Arial" panose="020B0604020202020204" pitchFamily="34" charset="0"/>
                        <a:buChar char="•"/>
                      </a:pPr>
                      <a:r>
                        <a:rPr lang="en-US" sz="1100" b="1">
                          <a:effectLst/>
                          <a:latin typeface="+mn-lt"/>
                          <a:ea typeface="+mn-lt"/>
                          <a:cs typeface="+mn-lt"/>
                        </a:rPr>
                        <a:t>Survey</a:t>
                      </a:r>
                      <a:r>
                        <a:rPr lang="en-US" sz="1100">
                          <a:effectLst/>
                          <a:latin typeface="+mn-lt"/>
                          <a:ea typeface="+mn-lt"/>
                          <a:cs typeface="+mn-lt"/>
                        </a:rPr>
                        <a:t> agents monthly to see if suggestions are helpful, or if improvements are needed.</a:t>
                      </a:r>
                    </a:p>
                    <a:p>
                      <a:pPr marL="171450" marR="0" indent="-171450" fontAlgn="t">
                        <a:buFont typeface="Arial" panose="020B0604020202020204" pitchFamily="34" charset="0"/>
                        <a:buChar char="•"/>
                      </a:pPr>
                      <a:r>
                        <a:rPr lang="en-US" sz="1100" b="1">
                          <a:effectLst/>
                          <a:latin typeface="+mn-lt"/>
                          <a:ea typeface="+mn-lt"/>
                          <a:cs typeface="+mn-lt"/>
                        </a:rPr>
                        <a:t>Celebrate</a:t>
                      </a:r>
                      <a:r>
                        <a:rPr lang="en-US" sz="1100">
                          <a:effectLst/>
                          <a:latin typeface="+mn-lt"/>
                          <a:ea typeface="+mn-lt"/>
                          <a:cs typeface="+mn-lt"/>
                        </a:rPr>
                        <a:t> top adopters (“Power User of the Month”) in company-wide email, give small rewards.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Pulls usage stats from logs.</a:t>
                      </a:r>
                    </a:p>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Summarizes survey feedback.</a:t>
                      </a:r>
                    </a:p>
                    <a:p>
                      <a:pPr marL="171450" marR="0" indent="-171450" fontAlgn="t">
                        <a:buFont typeface="Arial" panose="020B0604020202020204" pitchFamily="34" charset="0"/>
                        <a:buChar char="•"/>
                      </a:pPr>
                      <a:r>
                        <a:rPr lang="en-US" sz="1100" b="1">
                          <a:effectLst/>
                          <a:latin typeface="+mn-lt"/>
                          <a:ea typeface="+mn-lt"/>
                          <a:cs typeface="+mn-lt"/>
                        </a:rPr>
                        <a:t>Team Leads</a:t>
                      </a:r>
                      <a:r>
                        <a:rPr lang="en-US" sz="1100">
                          <a:effectLst/>
                          <a:latin typeface="+mn-lt"/>
                          <a:ea typeface="+mn-lt"/>
                          <a:cs typeface="+mn-lt"/>
                        </a:rPr>
                        <a:t>: Reward top performers.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Usage Reports</a:t>
                      </a:r>
                      <a:r>
                        <a:rPr lang="en-US" sz="1100">
                          <a:effectLst/>
                          <a:latin typeface="+mn-lt"/>
                          <a:ea typeface="+mn-lt"/>
                          <a:cs typeface="+mn-lt"/>
                        </a:rPr>
                        <a:t> comparing top adopters vs. low adopters (impact on handle time).</a:t>
                      </a:r>
                    </a:p>
                    <a:p>
                      <a:pPr marL="171450" marR="0" indent="-171450" fontAlgn="t">
                        <a:buFont typeface="Arial" panose="020B0604020202020204" pitchFamily="34" charset="0"/>
                        <a:buChar char="•"/>
                      </a:pPr>
                      <a:r>
                        <a:rPr lang="en-US" sz="1100" b="1">
                          <a:effectLst/>
                          <a:latin typeface="+mn-lt"/>
                          <a:ea typeface="+mn-lt"/>
                          <a:cs typeface="+mn-lt"/>
                        </a:rPr>
                        <a:t>Recognition Emails</a:t>
                      </a:r>
                      <a:r>
                        <a:rPr lang="en-US" sz="1100">
                          <a:effectLst/>
                          <a:latin typeface="+mn-lt"/>
                          <a:ea typeface="+mn-lt"/>
                          <a:cs typeface="+mn-lt"/>
                        </a:rPr>
                        <a:t> highlighting success stories.</a:t>
                      </a:r>
                    </a:p>
                    <a:p>
                      <a:pPr marL="171450" marR="0" indent="-171450" fontAlgn="t">
                        <a:buFont typeface="Arial" panose="020B0604020202020204" pitchFamily="34" charset="0"/>
                        <a:buChar char="•"/>
                      </a:pPr>
                      <a:r>
                        <a:rPr lang="en-US" sz="1100" b="1">
                          <a:effectLst/>
                          <a:latin typeface="+mn-lt"/>
                          <a:ea typeface="+mn-lt"/>
                          <a:cs typeface="+mn-lt"/>
                        </a:rPr>
                        <a:t>Coaching Plans</a:t>
                      </a:r>
                      <a:r>
                        <a:rPr lang="en-US" sz="1100">
                          <a:effectLst/>
                          <a:latin typeface="+mn-lt"/>
                          <a:ea typeface="+mn-lt"/>
                          <a:cs typeface="+mn-lt"/>
                        </a:rPr>
                        <a:t> for under-adopters.</a:t>
                      </a:r>
                    </a:p>
                  </a:txBody>
                  <a:tcPr marL="50793" marR="50793" marT="50793" marB="50793" anchor="ctr"/>
                </a:tc>
                <a:extLst>
                  <a:ext uri="{0D108BD9-81ED-4DB2-BD59-A6C34878D82A}">
                    <a16:rowId xmlns:a16="http://schemas.microsoft.com/office/drawing/2014/main" val="2799322614"/>
                  </a:ext>
                </a:extLst>
              </a:tr>
              <a:tr h="704507">
                <a:tc>
                  <a:txBody>
                    <a:bodyPr/>
                    <a:lstStyle/>
                    <a:p>
                      <a:pPr marL="0" marR="0" algn="ctr" fontAlgn="t">
                        <a:buFontTx/>
                      </a:pPr>
                      <a:r>
                        <a:rPr lang="en-US" sz="900" b="1">
                          <a:solidFill>
                            <a:schemeClr val="bg1"/>
                          </a:solidFill>
                          <a:effectLst/>
                          <a:latin typeface="+mn-lt"/>
                          <a:ea typeface="+mn-lt"/>
                          <a:cs typeface="+mn-lt"/>
                        </a:rPr>
                        <a:t>5</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Continuous Improvement &amp; Long-Term Adoption</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Monthly</a:t>
                      </a:r>
                      <a:r>
                        <a:rPr lang="en-US" sz="1100">
                          <a:effectLst/>
                          <a:latin typeface="+mn-lt"/>
                          <a:ea typeface="+mn-lt"/>
                          <a:cs typeface="+mn-lt"/>
                        </a:rPr>
                        <a:t> usage review with leadership to ensure handle time improvement stays on track.</a:t>
                      </a:r>
                    </a:p>
                    <a:p>
                      <a:pPr marL="171450" marR="0" indent="-171450" fontAlgn="t">
                        <a:buFont typeface="Arial" panose="020B0604020202020204" pitchFamily="34" charset="0"/>
                        <a:buChar char="•"/>
                      </a:pPr>
                      <a:r>
                        <a:rPr lang="en-US" sz="1100">
                          <a:effectLst/>
                          <a:latin typeface="+mn-lt"/>
                          <a:ea typeface="+mn-lt"/>
                          <a:cs typeface="+mn-lt"/>
                        </a:rPr>
                        <a:t>Update AI prompts based on agent feedback (e.g. specialized macros for claim types).</a:t>
                      </a:r>
                    </a:p>
                    <a:p>
                      <a:pPr marL="171450" marR="0" indent="-171450" fontAlgn="t">
                        <a:buFont typeface="Arial" panose="020B0604020202020204" pitchFamily="34" charset="0"/>
                        <a:buChar char="•"/>
                      </a:pPr>
                      <a:r>
                        <a:rPr lang="en-US" sz="1100" b="1">
                          <a:effectLst/>
                          <a:latin typeface="+mn-lt"/>
                          <a:ea typeface="+mn-lt"/>
                          <a:cs typeface="+mn-lt"/>
                        </a:rPr>
                        <a:t>Refresh training</a:t>
                      </a:r>
                      <a:r>
                        <a:rPr lang="en-US" sz="1100">
                          <a:effectLst/>
                          <a:latin typeface="+mn-lt"/>
                          <a:ea typeface="+mn-lt"/>
                          <a:cs typeface="+mn-lt"/>
                        </a:rPr>
                        <a:t> if new features or workflows are introduced.</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Chairs monthly adoption reviews.</a:t>
                      </a:r>
                    </a:p>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Implements updated AI features.</a:t>
                      </a:r>
                    </a:p>
                  </a:txBody>
                  <a:tcPr marL="50793" marR="50793" marT="50793" marB="50793"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Monthly Adoption Review</a:t>
                      </a:r>
                      <a:r>
                        <a:rPr lang="en-US" sz="1100" dirty="0">
                          <a:effectLst/>
                          <a:latin typeface="+mn-lt"/>
                          <a:ea typeface="+mn-lt"/>
                          <a:cs typeface="+mn-lt"/>
                        </a:rPr>
                        <a:t> (metrics, next steps).</a:t>
                      </a:r>
                    </a:p>
                    <a:p>
                      <a:pPr marL="171450" marR="0" indent="-171450" fontAlgn="t">
                        <a:buFont typeface="Arial" panose="020B0604020202020204" pitchFamily="34" charset="0"/>
                        <a:buChar char="•"/>
                      </a:pPr>
                      <a:r>
                        <a:rPr lang="en-US" sz="1100" b="1" dirty="0">
                          <a:effectLst/>
                          <a:latin typeface="+mn-lt"/>
                          <a:ea typeface="+mn-lt"/>
                          <a:cs typeface="+mn-lt"/>
                        </a:rPr>
                        <a:t>Updated AI Tools</a:t>
                      </a:r>
                      <a:r>
                        <a:rPr lang="en-US" sz="1100" dirty="0">
                          <a:effectLst/>
                          <a:latin typeface="+mn-lt"/>
                          <a:ea typeface="+mn-lt"/>
                          <a:cs typeface="+mn-lt"/>
                        </a:rPr>
                        <a:t> (specialized macros, new functionality).</a:t>
                      </a:r>
                    </a:p>
                    <a:p>
                      <a:pPr marL="171450" marR="0" indent="-171450" fontAlgn="t">
                        <a:buFont typeface="Arial" panose="020B0604020202020204" pitchFamily="34" charset="0"/>
                        <a:buChar char="•"/>
                      </a:pPr>
                      <a:r>
                        <a:rPr lang="en-US" sz="1100" b="1" dirty="0">
                          <a:effectLst/>
                          <a:latin typeface="+mn-lt"/>
                          <a:ea typeface="+mn-lt"/>
                          <a:cs typeface="+mn-lt"/>
                        </a:rPr>
                        <a:t>Sustained or improved usage</a:t>
                      </a:r>
                      <a:r>
                        <a:rPr lang="en-US" sz="1100" dirty="0">
                          <a:effectLst/>
                          <a:latin typeface="+mn-lt"/>
                          <a:ea typeface="+mn-lt"/>
                          <a:cs typeface="+mn-lt"/>
                        </a:rPr>
                        <a:t> as new features roll out.</a:t>
                      </a:r>
                    </a:p>
                  </a:txBody>
                  <a:tcPr marL="50793" marR="50793" marT="50793" marB="50793" anchor="ctr"/>
                </a:tc>
                <a:extLst>
                  <a:ext uri="{0D108BD9-81ED-4DB2-BD59-A6C34878D82A}">
                    <a16:rowId xmlns:a16="http://schemas.microsoft.com/office/drawing/2014/main" val="3993307107"/>
                  </a:ext>
                </a:extLst>
              </a:tr>
            </a:tbl>
          </a:graphicData>
        </a:graphic>
      </p:graphicFrame>
    </p:spTree>
    <p:extLst>
      <p:ext uri="{BB962C8B-B14F-4D97-AF65-F5344CB8AC3E}">
        <p14:creationId xmlns:p14="http://schemas.microsoft.com/office/powerpoint/2010/main" val="384478675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2687F-D665-9F85-13E6-F5A77DB5827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F059B32-920D-8611-02AB-CCF88835E60F}"/>
              </a:ext>
            </a:extLst>
          </p:cNvPr>
          <p:cNvSpPr>
            <a:spLocks noGrp="1"/>
          </p:cNvSpPr>
          <p:nvPr>
            <p:ph type="title"/>
          </p:nvPr>
        </p:nvSpPr>
        <p:spPr>
          <a:xfrm>
            <a:off x="354854" y="545146"/>
            <a:ext cx="6027690" cy="844229"/>
          </a:xfrm>
        </p:spPr>
        <p:txBody>
          <a:bodyPr/>
          <a:lstStyle/>
          <a:p>
            <a:r>
              <a:rPr lang="en-US" sz="3200">
                <a:solidFill>
                  <a:schemeClr val="accent1"/>
                </a:solidFill>
              </a:rPr>
              <a:t>4.1.1</a:t>
            </a:r>
            <a:r>
              <a:rPr lang="en-US" sz="3200"/>
              <a:t> Build your adoption plan</a:t>
            </a:r>
          </a:p>
        </p:txBody>
      </p:sp>
      <p:sp>
        <p:nvSpPr>
          <p:cNvPr id="12" name="Text Placeholder 6">
            <a:extLst>
              <a:ext uri="{FF2B5EF4-FFF2-40B4-BE49-F238E27FC236}">
                <a16:creationId xmlns:a16="http://schemas.microsoft.com/office/drawing/2014/main" id="{311EBCE1-1DF6-628A-AF46-FEF7C4B45ECE}"/>
              </a:ext>
            </a:extLst>
          </p:cNvPr>
          <p:cNvSpPr txBox="1">
            <a:spLocks/>
          </p:cNvSpPr>
          <p:nvPr/>
        </p:nvSpPr>
        <p:spPr>
          <a:xfrm>
            <a:off x="350625" y="1769605"/>
            <a:ext cx="6460544"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a:solidFill>
                  <a:srgbClr val="F17A26"/>
                </a:solidFill>
                <a:ea typeface="+mn-lt"/>
                <a:cs typeface="+mn-lt"/>
              </a:rPr>
              <a:t>Objective: Establish your adoption plan to ensure that your solution is leveraged and used as designed.</a:t>
            </a:r>
          </a:p>
        </p:txBody>
      </p:sp>
      <p:sp>
        <p:nvSpPr>
          <p:cNvPr id="4" name="Text Placeholder 3">
            <a:extLst>
              <a:ext uri="{FF2B5EF4-FFF2-40B4-BE49-F238E27FC236}">
                <a16:creationId xmlns:a16="http://schemas.microsoft.com/office/drawing/2014/main" id="{B26FBD22-45D1-37D7-DF32-6453F912CD7D}"/>
              </a:ext>
            </a:extLst>
          </p:cNvPr>
          <p:cNvSpPr>
            <a:spLocks noGrp="1"/>
          </p:cNvSpPr>
          <p:nvPr>
            <p:ph type="body" sz="quarter" idx="11"/>
          </p:nvPr>
        </p:nvSpPr>
        <p:spPr>
          <a:xfrm>
            <a:off x="350625" y="2473578"/>
            <a:ext cx="4115672" cy="269713"/>
          </a:xfrm>
        </p:spPr>
        <p:txBody>
          <a:bodyPr/>
          <a:lstStyle/>
          <a:p>
            <a:r>
              <a:rPr lang="en-US" sz="1600">
                <a:latin typeface="Exo" panose="02000503000000000000" pitchFamily="2" charset="77"/>
              </a:rPr>
              <a:t>1 hour</a:t>
            </a:r>
          </a:p>
        </p:txBody>
      </p:sp>
      <p:sp>
        <p:nvSpPr>
          <p:cNvPr id="5" name="Text Placeholder 4">
            <a:extLst>
              <a:ext uri="{FF2B5EF4-FFF2-40B4-BE49-F238E27FC236}">
                <a16:creationId xmlns:a16="http://schemas.microsoft.com/office/drawing/2014/main" id="{E532BF3A-C78A-AB55-3074-2DC701AB3340}"/>
              </a:ext>
            </a:extLst>
          </p:cNvPr>
          <p:cNvSpPr>
            <a:spLocks noGrp="1"/>
          </p:cNvSpPr>
          <p:nvPr>
            <p:ph type="body" sz="quarter" idx="33"/>
          </p:nvPr>
        </p:nvSpPr>
        <p:spPr>
          <a:xfrm>
            <a:off x="350625" y="2914360"/>
            <a:ext cx="5910816" cy="2514891"/>
          </a:xfrm>
          <a:prstGeom prst="rect">
            <a:avLst/>
          </a:prstGeom>
        </p:spPr>
        <p:txBody>
          <a:bodyPr lIns="0" tIns="0" rIns="0" bIns="0" numCol="1" spcCol="292608" anchor="t"/>
          <a:lstStyle/>
          <a:p>
            <a:pPr marL="342832" indent="-342832">
              <a:buAutoNum type="arabicPeriod"/>
            </a:pPr>
            <a:r>
              <a:rPr lang="en-US" dirty="0">
                <a:latin typeface="+mn-lt"/>
              </a:rPr>
              <a:t>Read through both the </a:t>
            </a:r>
            <a:r>
              <a:rPr lang="en-US" b="1" dirty="0">
                <a:latin typeface="+mn-lt"/>
              </a:rPr>
              <a:t>sample template</a:t>
            </a:r>
            <a:r>
              <a:rPr lang="en-US" dirty="0">
                <a:latin typeface="+mn-lt"/>
              </a:rPr>
              <a:t> as well as the </a:t>
            </a:r>
            <a:r>
              <a:rPr lang="en-US" b="1" dirty="0">
                <a:latin typeface="+mn-lt"/>
              </a:rPr>
              <a:t>completed example</a:t>
            </a:r>
            <a:r>
              <a:rPr lang="en-US" dirty="0">
                <a:latin typeface="+mn-lt"/>
              </a:rPr>
              <a:t> included in this section to understand the details and context around defining the </a:t>
            </a:r>
            <a:r>
              <a:rPr lang="en-US" b="1" dirty="0">
                <a:latin typeface="+mn-lt"/>
              </a:rPr>
              <a:t>adoption plan </a:t>
            </a:r>
            <a:r>
              <a:rPr lang="en-US" dirty="0">
                <a:latin typeface="+mn-lt"/>
              </a:rPr>
              <a:t>for your solution.</a:t>
            </a:r>
          </a:p>
          <a:p>
            <a:pPr marL="342832" indent="-342832">
              <a:buFont typeface="Arial" panose="020B0604020202020204" pitchFamily="34" charset="0"/>
              <a:buAutoNum type="arabicPeriod"/>
            </a:pPr>
            <a:r>
              <a:rPr lang="en-US" dirty="0">
                <a:latin typeface="+mn-lt"/>
              </a:rPr>
              <a:t>Open the </a:t>
            </a:r>
            <a:r>
              <a:rPr lang="en-US" i="1" dirty="0">
                <a:latin typeface="+mn-lt"/>
              </a:rPr>
              <a:t>AI for CX: </a:t>
            </a:r>
            <a:r>
              <a:rPr lang="en-US" i="1" dirty="0">
                <a:latin typeface="+mn-lt"/>
                <a:hlinkClick r:id="rId3"/>
              </a:rPr>
              <a:t>Solution Development and Implementation Report</a:t>
            </a:r>
            <a:r>
              <a:rPr lang="en-US" i="1" dirty="0">
                <a:latin typeface="+mn-lt"/>
              </a:rPr>
              <a:t> (</a:t>
            </a:r>
            <a:r>
              <a:rPr lang="en-US" i="1" dirty="0" err="1">
                <a:latin typeface="+mn-lt"/>
              </a:rPr>
              <a:t>SDAIR</a:t>
            </a:r>
            <a:r>
              <a:rPr lang="en-US" i="1" dirty="0">
                <a:latin typeface="+mn-lt"/>
              </a:rPr>
              <a:t>)</a:t>
            </a:r>
            <a:r>
              <a:rPr lang="en-US" dirty="0">
                <a:latin typeface="+mn-lt"/>
              </a:rPr>
              <a:t> and navigate to section </a:t>
            </a:r>
            <a:r>
              <a:rPr lang="en-US" b="1" dirty="0">
                <a:latin typeface="+mn-lt"/>
              </a:rPr>
              <a:t>4.1.1.</a:t>
            </a:r>
          </a:p>
          <a:p>
            <a:pPr marL="342832" indent="-342832">
              <a:buAutoNum type="arabicPeriod"/>
            </a:pPr>
            <a:r>
              <a:rPr lang="en-US" dirty="0">
                <a:latin typeface="+mn-lt"/>
              </a:rPr>
              <a:t>Follow the </a:t>
            </a:r>
            <a:r>
              <a:rPr lang="en-US" b="1" dirty="0">
                <a:latin typeface="+mn-lt"/>
              </a:rPr>
              <a:t>prompts</a:t>
            </a:r>
            <a:r>
              <a:rPr lang="en-US" dirty="0">
                <a:latin typeface="+mn-lt"/>
              </a:rPr>
              <a:t> in the </a:t>
            </a:r>
            <a:r>
              <a:rPr lang="en-US" b="1" dirty="0">
                <a:latin typeface="+mn-lt"/>
              </a:rPr>
              <a:t>sample template</a:t>
            </a:r>
            <a:r>
              <a:rPr lang="en-US" dirty="0">
                <a:latin typeface="+mn-lt"/>
              </a:rPr>
              <a:t> that was showcased within this section and complete the </a:t>
            </a:r>
            <a:r>
              <a:rPr lang="en-US" b="1" dirty="0">
                <a:latin typeface="+mn-lt"/>
              </a:rPr>
              <a:t>adoption plan </a:t>
            </a:r>
            <a:r>
              <a:rPr lang="en-US" dirty="0">
                <a:latin typeface="+mn-lt"/>
              </a:rPr>
              <a:t>section of the </a:t>
            </a:r>
            <a:r>
              <a:rPr lang="en-US" dirty="0" err="1">
                <a:latin typeface="+mn-lt"/>
              </a:rPr>
              <a:t>SDAIR</a:t>
            </a:r>
            <a:r>
              <a:rPr lang="en-US" dirty="0">
                <a:latin typeface="+mn-lt"/>
              </a:rPr>
              <a:t>. </a:t>
            </a:r>
          </a:p>
        </p:txBody>
      </p:sp>
      <p:sp>
        <p:nvSpPr>
          <p:cNvPr id="6" name="Rectangle 5">
            <a:extLst>
              <a:ext uri="{FF2B5EF4-FFF2-40B4-BE49-F238E27FC236}">
                <a16:creationId xmlns:a16="http://schemas.microsoft.com/office/drawing/2014/main" id="{720EE8F9-E05F-84CE-B841-B66F6766AFAC}"/>
              </a:ext>
            </a:extLst>
          </p:cNvPr>
          <p:cNvSpPr>
            <a:spLocks/>
          </p:cNvSpPr>
          <p:nvPr/>
        </p:nvSpPr>
        <p:spPr>
          <a:xfrm>
            <a:off x="853502" y="5724777"/>
            <a:ext cx="548322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dirty="0">
                <a:solidFill>
                  <a:srgbClr val="FFFFFF"/>
                </a:solidFill>
                <a:latin typeface="Exo" panose="02000503000000000000" pitchFamily="2" charset="77"/>
                <a:ea typeface="+mn-lt"/>
                <a:cs typeface="+mn-lt"/>
              </a:rPr>
              <a:t>Download </a:t>
            </a:r>
            <a:r>
              <a:rPr lang="en-US" sz="1200" dirty="0">
                <a:solidFill>
                  <a:schemeClr val="bg1"/>
                </a:solidFill>
                <a:latin typeface="Exo" panose="02000503000000000000" pitchFamily="2" charset="77"/>
                <a:ea typeface="+mn-lt"/>
                <a:cs typeface="+mn-lt"/>
              </a:rPr>
              <a:t>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Solution Development and Implementation Report</a:t>
            </a:r>
            <a:endParaRPr lang="en-US" sz="1200" dirty="0">
              <a:solidFill>
                <a:schemeClr val="bg1"/>
              </a:solidFill>
              <a:latin typeface="Exo" panose="02000503000000000000" pitchFamily="2" charset="77"/>
              <a:ea typeface="+mn-lt"/>
              <a:cs typeface="+mn-lt"/>
            </a:endParaRPr>
          </a:p>
        </p:txBody>
      </p:sp>
      <p:sp>
        <p:nvSpPr>
          <p:cNvPr id="7" name="Rectangle 6">
            <a:extLst>
              <a:ext uri="{FF2B5EF4-FFF2-40B4-BE49-F238E27FC236}">
                <a16:creationId xmlns:a16="http://schemas.microsoft.com/office/drawing/2014/main" id="{2DFD850F-1C3D-8D04-E90B-C256D0E9A4FA}"/>
              </a:ext>
              <a:ext uri="{C183D7F6-B498-43B3-948B-1728B52AA6E4}">
                <adec:decorative xmlns:adec="http://schemas.microsoft.com/office/drawing/2017/decorative" val="1"/>
              </a:ext>
            </a:extLst>
          </p:cNvPr>
          <p:cNvSpPr>
            <a:spLocks noChangeAspect="1"/>
          </p:cNvSpPr>
          <p:nvPr/>
        </p:nvSpPr>
        <p:spPr>
          <a:xfrm>
            <a:off x="274474" y="5724779"/>
            <a:ext cx="579029"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8" name="Picture 7">
            <a:extLst>
              <a:ext uri="{FF2B5EF4-FFF2-40B4-BE49-F238E27FC236}">
                <a16:creationId xmlns:a16="http://schemas.microsoft.com/office/drawing/2014/main" id="{C5C9AD2F-6354-9136-9A55-B1D0A8B26C2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20698" y="5836236"/>
            <a:ext cx="260815" cy="244963"/>
          </a:xfrm>
          <a:prstGeom prst="rect">
            <a:avLst/>
          </a:prstGeom>
        </p:spPr>
      </p:pic>
      <p:sp>
        <p:nvSpPr>
          <p:cNvPr id="2" name="Rectangle 1">
            <a:extLst>
              <a:ext uri="{FF2B5EF4-FFF2-40B4-BE49-F238E27FC236}">
                <a16:creationId xmlns:a16="http://schemas.microsoft.com/office/drawing/2014/main" id="{5CACA29D-946B-1E7F-EC11-CD32B3A6FB5E}"/>
              </a:ext>
              <a:ext uri="{C183D7F6-B498-43B3-948B-1728B52AA6E4}">
                <adec:decorative xmlns:adec="http://schemas.microsoft.com/office/drawing/2017/decorative" val="1"/>
              </a:ext>
            </a:extLst>
          </p:cNvPr>
          <p:cNvSpPr>
            <a:spLocks/>
          </p:cNvSpPr>
          <p:nvPr/>
        </p:nvSpPr>
        <p:spPr>
          <a:xfrm>
            <a:off x="730111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1CC95782-67D6-CD79-F96F-2186EDE52126}"/>
              </a:ext>
            </a:extLst>
          </p:cNvPr>
          <p:cNvGraphicFramePr>
            <a:graphicFrameLocks/>
          </p:cNvGraphicFramePr>
          <p:nvPr>
            <p:extLst>
              <p:ext uri="{D42A27DB-BD31-4B8C-83A1-F6EECF244321}">
                <p14:modId xmlns:p14="http://schemas.microsoft.com/office/powerpoint/2010/main" val="3217021194"/>
              </p:ext>
            </p:extLst>
          </p:nvPr>
        </p:nvGraphicFramePr>
        <p:xfrm>
          <a:off x="7285762" y="936980"/>
          <a:ext cx="4453438" cy="5198945"/>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a:solidFill>
                            <a:schemeClr val="tx1">
                              <a:lumMod val="50000"/>
                            </a:schemeClr>
                          </a:solidFill>
                          <a:latin typeface="+mn-lt"/>
                          <a:ea typeface="+mn-lt"/>
                          <a:cs typeface="+mn-lt"/>
                        </a:rPr>
                        <a:t>Adoption Plan </a:t>
                      </a:r>
                      <a:r>
                        <a:rPr lang="en-US" sz="1200" b="0" i="0" u="none" strike="noStrike" baseline="0">
                          <a:solidFill>
                            <a:schemeClr val="tx1">
                              <a:lumMod val="50000"/>
                            </a:schemeClr>
                          </a:solidFill>
                          <a:latin typeface="+mn-lt"/>
                          <a:ea typeface="+mn-lt"/>
                          <a:cs typeface="+mn-lt"/>
                        </a:rPr>
                        <a:t>Definition Template</a:t>
                      </a:r>
                    </a:p>
                    <a:p>
                      <a:pPr marL="173038" indent="-173038" rtl="0">
                        <a:lnSpc>
                          <a:spcPts val="1600"/>
                        </a:lnSpc>
                        <a:spcBef>
                          <a:spcPts val="800"/>
                        </a:spcBef>
                        <a:buSzPts val="1100"/>
                        <a:buFont typeface="Arial" panose="020B0604020202020204" pitchFamily="34" charset="0"/>
                        <a:buChar char="•"/>
                        <a:tabLst/>
                      </a:pPr>
                      <a:r>
                        <a:rPr lang="en-US" sz="1200" b="0">
                          <a:solidFill>
                            <a:schemeClr val="tx1">
                              <a:lumMod val="50000"/>
                            </a:schemeClr>
                          </a:solidFill>
                          <a:latin typeface="+mn-lt"/>
                          <a:ea typeface="+mn-lt"/>
                          <a:cs typeface="+mn-lt"/>
                        </a:rPr>
                        <a:t>Adoption Plan </a:t>
                      </a:r>
                      <a:r>
                        <a:rPr lang="en-US" sz="1200" b="0" i="0" u="none" strike="noStrike" baseline="0">
                          <a:solidFill>
                            <a:schemeClr val="tx1">
                              <a:lumMod val="50000"/>
                            </a:schemeClr>
                          </a:solidFill>
                          <a:latin typeface="+mn-lt"/>
                          <a:ea typeface="+mn-lt"/>
                          <a:cs typeface="+mn-lt"/>
                        </a:rPr>
                        <a:t>Completed Example</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a:solidFill>
                            <a:schemeClr val="tx1">
                              <a:lumMod val="50000"/>
                            </a:schemeClr>
                          </a:solidFill>
                          <a:latin typeface="+mn-lt"/>
                          <a:ea typeface="+mn-lt"/>
                          <a:cs typeface="+mn-lt"/>
                        </a:rPr>
                        <a:t>Adoption plan </a:t>
                      </a:r>
                      <a:r>
                        <a:rPr lang="en-US" sz="1200" b="0" i="0">
                          <a:solidFill>
                            <a:schemeClr val="tx1">
                              <a:lumMod val="50000"/>
                            </a:schemeClr>
                          </a:solidFill>
                          <a:latin typeface="+mn-lt"/>
                          <a:ea typeface="+mn-lt"/>
                          <a:cs typeface="+mn-lt"/>
                        </a:rPr>
                        <a:t>for your top use case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Implement AI for CX </a:t>
                      </a:r>
                      <a:r>
                        <a:rPr lang="en-US" sz="1200" b="0" i="0" u="none" strike="noStrike" baseline="0">
                          <a:solidFill>
                            <a:srgbClr val="000000"/>
                          </a:solidFill>
                          <a:latin typeface="+mn-lt"/>
                          <a:ea typeface="+mn-lt"/>
                          <a:cs typeface="+mn-lt"/>
                        </a:rPr>
                        <a:t>blueprint</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AI for CX </a:t>
                      </a:r>
                      <a:r>
                        <a:rPr lang="en-US" sz="1200" b="0" i="1" u="none" strike="noStrike" baseline="0" err="1">
                          <a:solidFill>
                            <a:srgbClr val="000000"/>
                          </a:solidFill>
                          <a:latin typeface="+mn-lt"/>
                          <a:ea typeface="+mn-lt"/>
                          <a:cs typeface="+mn-lt"/>
                        </a:rPr>
                        <a:t>SDAIR</a:t>
                      </a:r>
                      <a:endParaRPr lang="en-US" sz="1200" b="0" i="1" u="none" strike="noStrike" baseline="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business stakeholders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73193087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E4044-409B-E341-53FE-CBE40312CAE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63CFF2-5F55-7855-F083-FCED285555C1}"/>
              </a:ext>
            </a:extLst>
          </p:cNvPr>
          <p:cNvSpPr>
            <a:spLocks noGrp="1"/>
          </p:cNvSpPr>
          <p:nvPr>
            <p:ph type="title"/>
          </p:nvPr>
        </p:nvSpPr>
        <p:spPr>
          <a:xfrm>
            <a:off x="354854" y="530021"/>
            <a:ext cx="6558804" cy="1130188"/>
          </a:xfrm>
        </p:spPr>
        <p:txBody>
          <a:bodyPr/>
          <a:lstStyle/>
          <a:p>
            <a:pPr defTabSz="914309"/>
            <a:r>
              <a:rPr lang="en-US" sz="3600">
                <a:solidFill>
                  <a:schemeClr val="accent1"/>
                </a:solidFill>
              </a:rPr>
              <a:t>Define your monitoring framework</a:t>
            </a:r>
          </a:p>
        </p:txBody>
      </p:sp>
      <p:sp>
        <p:nvSpPr>
          <p:cNvPr id="9" name="Text Placeholder 3">
            <a:extLst>
              <a:ext uri="{FF2B5EF4-FFF2-40B4-BE49-F238E27FC236}">
                <a16:creationId xmlns:a16="http://schemas.microsoft.com/office/drawing/2014/main" id="{ADF55680-6588-99E3-7D48-83CBBE4F3CB1}"/>
              </a:ext>
            </a:extLst>
          </p:cNvPr>
          <p:cNvSpPr txBox="1">
            <a:spLocks/>
          </p:cNvSpPr>
          <p:nvPr/>
        </p:nvSpPr>
        <p:spPr>
          <a:xfrm>
            <a:off x="264162" y="1692785"/>
            <a:ext cx="6255245" cy="669891"/>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FontTx/>
              <a:buNone/>
              <a:defRPr/>
            </a:pPr>
            <a:r>
              <a:rPr lang="en-US" sz="1800">
                <a:solidFill>
                  <a:srgbClr val="2576B7"/>
                </a:solidFill>
                <a:latin typeface="Montserrat Medium" panose="00000600000000000000" pitchFamily="2" charset="0"/>
                <a:ea typeface="+mn-lt"/>
                <a:cs typeface="+mn-lt"/>
              </a:rPr>
              <a:t>Why having a monitoring framework is critical</a:t>
            </a:r>
          </a:p>
        </p:txBody>
      </p:sp>
      <p:sp>
        <p:nvSpPr>
          <p:cNvPr id="10" name="Text Placeholder 4">
            <a:extLst>
              <a:ext uri="{FF2B5EF4-FFF2-40B4-BE49-F238E27FC236}">
                <a16:creationId xmlns:a16="http://schemas.microsoft.com/office/drawing/2014/main" id="{CCC1A478-50E1-3071-F388-2A13B4DCB177}"/>
              </a:ext>
            </a:extLst>
          </p:cNvPr>
          <p:cNvSpPr txBox="1">
            <a:spLocks/>
          </p:cNvSpPr>
          <p:nvPr/>
        </p:nvSpPr>
        <p:spPr>
          <a:xfrm>
            <a:off x="354854" y="2362676"/>
            <a:ext cx="6255245" cy="2602633"/>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400">
                <a:solidFill>
                  <a:srgbClr val="494949"/>
                </a:solidFill>
                <a:ea typeface="+mn-lt"/>
                <a:cs typeface="+mn-lt"/>
              </a:rPr>
              <a:t>Once your AI solution goes live, </a:t>
            </a:r>
            <a:r>
              <a:rPr lang="en-US" sz="1400" b="1">
                <a:solidFill>
                  <a:srgbClr val="494949"/>
                </a:solidFill>
                <a:ea typeface="+mn-lt"/>
                <a:cs typeface="+mn-lt"/>
              </a:rPr>
              <a:t>continuous monitoring</a:t>
            </a:r>
            <a:r>
              <a:rPr lang="en-US" sz="1400">
                <a:solidFill>
                  <a:srgbClr val="494949"/>
                </a:solidFill>
                <a:ea typeface="+mn-lt"/>
                <a:cs typeface="+mn-lt"/>
              </a:rPr>
              <a:t> ensures it remains </a:t>
            </a:r>
            <a:r>
              <a:rPr lang="en-US" sz="1400" b="1">
                <a:solidFill>
                  <a:srgbClr val="494949"/>
                </a:solidFill>
                <a:ea typeface="+mn-lt"/>
                <a:cs typeface="+mn-lt"/>
              </a:rPr>
              <a:t>accurate</a:t>
            </a:r>
            <a:r>
              <a:rPr lang="en-US" sz="1400">
                <a:solidFill>
                  <a:srgbClr val="494949"/>
                </a:solidFill>
                <a:ea typeface="+mn-lt"/>
                <a:cs typeface="+mn-lt"/>
              </a:rPr>
              <a:t>, </a:t>
            </a:r>
            <a:r>
              <a:rPr lang="en-US" sz="1400" b="1">
                <a:solidFill>
                  <a:srgbClr val="494949"/>
                </a:solidFill>
                <a:ea typeface="+mn-lt"/>
                <a:cs typeface="+mn-lt"/>
              </a:rPr>
              <a:t>compliant</a:t>
            </a:r>
            <a:r>
              <a:rPr lang="en-US" sz="1400">
                <a:solidFill>
                  <a:srgbClr val="494949"/>
                </a:solidFill>
                <a:ea typeface="+mn-lt"/>
                <a:cs typeface="+mn-lt"/>
              </a:rPr>
              <a:t>, and </a:t>
            </a:r>
            <a:r>
              <a:rPr lang="en-US" sz="1400" b="1">
                <a:solidFill>
                  <a:srgbClr val="494949"/>
                </a:solidFill>
                <a:ea typeface="+mn-lt"/>
                <a:cs typeface="+mn-lt"/>
              </a:rPr>
              <a:t>valuable</a:t>
            </a:r>
            <a:r>
              <a:rPr lang="en-US" sz="1400">
                <a:solidFill>
                  <a:srgbClr val="494949"/>
                </a:solidFill>
                <a:ea typeface="+mn-lt"/>
                <a:cs typeface="+mn-lt"/>
              </a:rPr>
              <a:t> for both users and customers. AI systems can degrade over time due to </a:t>
            </a:r>
            <a:r>
              <a:rPr lang="en-US" sz="1400" b="1">
                <a:solidFill>
                  <a:srgbClr val="494949"/>
                </a:solidFill>
                <a:ea typeface="+mn-lt"/>
                <a:cs typeface="+mn-lt"/>
              </a:rPr>
              <a:t>data drift</a:t>
            </a:r>
            <a:r>
              <a:rPr lang="en-US" sz="1400">
                <a:solidFill>
                  <a:srgbClr val="494949"/>
                </a:solidFill>
                <a:ea typeface="+mn-lt"/>
                <a:cs typeface="+mn-lt"/>
              </a:rPr>
              <a:t>, </a:t>
            </a:r>
            <a:r>
              <a:rPr lang="en-US" sz="1400" b="1">
                <a:solidFill>
                  <a:srgbClr val="494949"/>
                </a:solidFill>
                <a:ea typeface="+mn-lt"/>
                <a:cs typeface="+mn-lt"/>
              </a:rPr>
              <a:t>changing business conditions</a:t>
            </a:r>
            <a:r>
              <a:rPr lang="en-US" sz="1400">
                <a:solidFill>
                  <a:srgbClr val="494949"/>
                </a:solidFill>
                <a:ea typeface="+mn-lt"/>
                <a:cs typeface="+mn-lt"/>
              </a:rPr>
              <a:t>, or </a:t>
            </a:r>
            <a:r>
              <a:rPr lang="en-US" sz="1400" b="1">
                <a:solidFill>
                  <a:srgbClr val="494949"/>
                </a:solidFill>
                <a:ea typeface="+mn-lt"/>
                <a:cs typeface="+mn-lt"/>
              </a:rPr>
              <a:t>evolving customer behaviors</a:t>
            </a:r>
            <a:r>
              <a:rPr lang="en-US" sz="1400">
                <a:solidFill>
                  <a:srgbClr val="494949"/>
                </a:solidFill>
                <a:ea typeface="+mn-lt"/>
                <a:cs typeface="+mn-lt"/>
              </a:rPr>
              <a:t>.  </a:t>
            </a:r>
          </a:p>
          <a:p>
            <a:pPr marL="0" indent="0">
              <a:buFontTx/>
              <a:buNone/>
            </a:pPr>
            <a:r>
              <a:rPr lang="en-US" sz="1400">
                <a:solidFill>
                  <a:srgbClr val="494949"/>
                </a:solidFill>
                <a:ea typeface="+mn-lt"/>
                <a:cs typeface="+mn-lt"/>
              </a:rPr>
              <a:t>A well-designed monitoring plan:</a:t>
            </a:r>
          </a:p>
          <a:p>
            <a:pPr fontAlgn="ctr"/>
            <a:r>
              <a:rPr lang="en-US" sz="1400" b="1">
                <a:solidFill>
                  <a:srgbClr val="494949"/>
                </a:solidFill>
                <a:ea typeface="+mn-lt"/>
                <a:cs typeface="+mn-lt"/>
              </a:rPr>
              <a:t>Protects ROI</a:t>
            </a:r>
            <a:r>
              <a:rPr lang="en-US" sz="1400">
                <a:solidFill>
                  <a:srgbClr val="494949"/>
                </a:solidFill>
                <a:ea typeface="+mn-lt"/>
                <a:cs typeface="+mn-lt"/>
              </a:rPr>
              <a:t> by catching performance issues early, preventing dips in user satisfaction or CX metrics.</a:t>
            </a:r>
          </a:p>
          <a:p>
            <a:pPr fontAlgn="ctr"/>
            <a:r>
              <a:rPr lang="en-US" sz="1400" b="1">
                <a:solidFill>
                  <a:srgbClr val="494949"/>
                </a:solidFill>
                <a:ea typeface="+mn-lt"/>
                <a:cs typeface="+mn-lt"/>
              </a:rPr>
              <a:t>Maintains trust</a:t>
            </a:r>
            <a:r>
              <a:rPr lang="en-US" sz="1400">
                <a:solidFill>
                  <a:srgbClr val="494949"/>
                </a:solidFill>
                <a:ea typeface="+mn-lt"/>
                <a:cs typeface="+mn-lt"/>
              </a:rPr>
              <a:t> among frontline staff and stakeholders, as they see consistent, reliable AI outputs.</a:t>
            </a:r>
          </a:p>
          <a:p>
            <a:pPr fontAlgn="ctr"/>
            <a:r>
              <a:rPr lang="en-US" sz="1400" b="1">
                <a:solidFill>
                  <a:srgbClr val="494949"/>
                </a:solidFill>
                <a:ea typeface="+mn-lt"/>
                <a:cs typeface="+mn-lt"/>
              </a:rPr>
              <a:t>Facilitates iterative improvements</a:t>
            </a:r>
            <a:r>
              <a:rPr lang="en-US" sz="1400">
                <a:solidFill>
                  <a:srgbClr val="494949"/>
                </a:solidFill>
                <a:ea typeface="+mn-lt"/>
                <a:cs typeface="+mn-lt"/>
              </a:rPr>
              <a:t> by identifying where the AI needs additional training, new features, or refined processes.</a:t>
            </a:r>
          </a:p>
          <a:p>
            <a:pPr marL="227942" indent="-227942" defTabSz="914218">
              <a:defRPr/>
            </a:pPr>
            <a:endParaRPr lang="en-US" sz="1400">
              <a:solidFill>
                <a:srgbClr val="494949"/>
              </a:solidFill>
              <a:ea typeface="+mn-lt"/>
              <a:cs typeface="+mn-lt"/>
            </a:endParaRPr>
          </a:p>
        </p:txBody>
      </p:sp>
      <p:sp>
        <p:nvSpPr>
          <p:cNvPr id="4" name="Rectangle 3">
            <a:extLst>
              <a:ext uri="{FF2B5EF4-FFF2-40B4-BE49-F238E27FC236}">
                <a16:creationId xmlns:a16="http://schemas.microsoft.com/office/drawing/2014/main" id="{446EE2EB-8DC8-BA58-1132-3EADAFAE6F5F}"/>
              </a:ext>
            </a:extLst>
          </p:cNvPr>
          <p:cNvSpPr>
            <a:spLocks/>
          </p:cNvSpPr>
          <p:nvPr/>
        </p:nvSpPr>
        <p:spPr>
          <a:xfrm>
            <a:off x="354853" y="5276090"/>
            <a:ext cx="6164552" cy="1251810"/>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defRPr/>
            </a:pPr>
            <a:r>
              <a:rPr lang="en-US" sz="1300" b="1">
                <a:solidFill>
                  <a:srgbClr val="FFFFFF"/>
                </a:solidFill>
                <a:ea typeface="+mn-lt"/>
                <a:cs typeface="+mn-lt"/>
              </a:rPr>
              <a:t>Info-Tech Insight </a:t>
            </a:r>
          </a:p>
          <a:p>
            <a:pPr defTabSz="554437">
              <a:spcBef>
                <a:spcPts val="800"/>
              </a:spcBef>
              <a:defRPr/>
            </a:pPr>
            <a:r>
              <a:rPr lang="en-US" sz="1300">
                <a:solidFill>
                  <a:srgbClr val="FFFFFF"/>
                </a:solidFill>
                <a:ea typeface="+mn-lt"/>
                <a:cs typeface="+mn-lt"/>
              </a:rPr>
              <a:t>Post-production monitoring isn’t just about </a:t>
            </a:r>
            <a:r>
              <a:rPr lang="en-US" sz="1300" b="1">
                <a:solidFill>
                  <a:srgbClr val="FFFFFF"/>
                </a:solidFill>
                <a:ea typeface="+mn-lt"/>
                <a:cs typeface="+mn-lt"/>
              </a:rPr>
              <a:t>technical uptime</a:t>
            </a:r>
            <a:r>
              <a:rPr lang="en-US" sz="1300">
                <a:solidFill>
                  <a:srgbClr val="FFFFFF"/>
                </a:solidFill>
                <a:ea typeface="+mn-lt"/>
                <a:cs typeface="+mn-lt"/>
              </a:rPr>
              <a:t>; it also includes </a:t>
            </a:r>
            <a:r>
              <a:rPr lang="en-US" sz="1300" b="1">
                <a:solidFill>
                  <a:srgbClr val="FFFFFF"/>
                </a:solidFill>
                <a:ea typeface="+mn-lt"/>
                <a:cs typeface="+mn-lt"/>
              </a:rPr>
              <a:t>user feedback loops</a:t>
            </a:r>
            <a:r>
              <a:rPr lang="en-US" sz="1300">
                <a:solidFill>
                  <a:srgbClr val="FFFFFF"/>
                </a:solidFill>
                <a:ea typeface="+mn-lt"/>
                <a:cs typeface="+mn-lt"/>
              </a:rPr>
              <a:t>, </a:t>
            </a:r>
            <a:r>
              <a:rPr lang="en-US" sz="1300" b="1">
                <a:solidFill>
                  <a:srgbClr val="FFFFFF"/>
                </a:solidFill>
                <a:ea typeface="+mn-lt"/>
                <a:cs typeface="+mn-lt"/>
              </a:rPr>
              <a:t>ethical compliance</a:t>
            </a:r>
            <a:r>
              <a:rPr lang="en-US" sz="1300">
                <a:solidFill>
                  <a:srgbClr val="FFFFFF"/>
                </a:solidFill>
                <a:ea typeface="+mn-lt"/>
                <a:cs typeface="+mn-lt"/>
              </a:rPr>
              <a:t> checks, and </a:t>
            </a:r>
            <a:r>
              <a:rPr lang="en-US" sz="1300" b="1">
                <a:solidFill>
                  <a:srgbClr val="FFFFFF"/>
                </a:solidFill>
                <a:ea typeface="+mn-lt"/>
                <a:cs typeface="+mn-lt"/>
              </a:rPr>
              <a:t>continuous performance tracking</a:t>
            </a:r>
            <a:r>
              <a:rPr lang="en-US" sz="1300">
                <a:solidFill>
                  <a:srgbClr val="FFFFFF"/>
                </a:solidFill>
                <a:ea typeface="+mn-lt"/>
                <a:cs typeface="+mn-lt"/>
              </a:rPr>
              <a:t> to ensure the AI remains a strategic CX asset.</a:t>
            </a:r>
          </a:p>
        </p:txBody>
      </p:sp>
      <p:sp>
        <p:nvSpPr>
          <p:cNvPr id="5" name="Rectangle 4">
            <a:extLst>
              <a:ext uri="{FF2B5EF4-FFF2-40B4-BE49-F238E27FC236}">
                <a16:creationId xmlns:a16="http://schemas.microsoft.com/office/drawing/2014/main" id="{5046FF1E-3282-FD81-C122-680FA28BD4A3}"/>
              </a:ext>
              <a:ext uri="{C183D7F6-B498-43B3-948B-1728B52AA6E4}">
                <adec:decorative xmlns:adec="http://schemas.microsoft.com/office/drawing/2017/decorative" val="1"/>
              </a:ext>
            </a:extLst>
          </p:cNvPr>
          <p:cNvSpPr>
            <a:spLocks/>
          </p:cNvSpPr>
          <p:nvPr/>
        </p:nvSpPr>
        <p:spPr>
          <a:xfrm>
            <a:off x="354853" y="5276088"/>
            <a:ext cx="6164552" cy="1251812"/>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defRPr/>
            </a:pPr>
            <a:endParaRPr lang="en-US" sz="1300">
              <a:solidFill>
                <a:srgbClr val="2576B7"/>
              </a:solidFill>
              <a:ea typeface="+mn-lt"/>
              <a:cs typeface="+mn-lt"/>
            </a:endParaRPr>
          </a:p>
        </p:txBody>
      </p:sp>
      <p:pic>
        <p:nvPicPr>
          <p:cNvPr id="6" name="Picture 5">
            <a:extLst>
              <a:ext uri="{FF2B5EF4-FFF2-40B4-BE49-F238E27FC236}">
                <a16:creationId xmlns:a16="http://schemas.microsoft.com/office/drawing/2014/main" id="{52B35855-A8FF-9F2F-473C-829BE69177E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96652" y="449"/>
            <a:ext cx="5096936" cy="6857107"/>
          </a:xfrm>
          <a:prstGeom prst="rect">
            <a:avLst/>
          </a:prstGeom>
        </p:spPr>
      </p:pic>
    </p:spTree>
    <p:extLst>
      <p:ext uri="{BB962C8B-B14F-4D97-AF65-F5344CB8AC3E}">
        <p14:creationId xmlns:p14="http://schemas.microsoft.com/office/powerpoint/2010/main" val="408313316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05B6C-6851-90E3-111F-AB9B5325A6BF}"/>
            </a:ext>
          </a:extLst>
        </p:cNvPr>
        <p:cNvGrpSpPr/>
        <p:nvPr/>
      </p:nvGrpSpPr>
      <p:grpSpPr>
        <a:xfrm>
          <a:off x="0" y="0"/>
          <a:ext cx="0" cy="0"/>
          <a:chOff x="0" y="0"/>
          <a:chExt cx="0" cy="0"/>
        </a:xfrm>
      </p:grpSpPr>
      <p:sp>
        <p:nvSpPr>
          <p:cNvPr id="23" name="Title 2">
            <a:extLst>
              <a:ext uri="{FF2B5EF4-FFF2-40B4-BE49-F238E27FC236}">
                <a16:creationId xmlns:a16="http://schemas.microsoft.com/office/drawing/2014/main" id="{D9B122E0-8336-E231-0A56-3A714B741FD2}"/>
              </a:ext>
            </a:extLst>
          </p:cNvPr>
          <p:cNvSpPr txBox="1">
            <a:spLocks/>
          </p:cNvSpPr>
          <p:nvPr/>
        </p:nvSpPr>
        <p:spPr>
          <a:xfrm>
            <a:off x="246834" y="336401"/>
            <a:ext cx="11520980" cy="59462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defTabSz="914218">
              <a:defRPr/>
            </a:pPr>
            <a:r>
              <a:rPr lang="en-US" sz="3400">
                <a:solidFill>
                  <a:srgbClr val="2576B7"/>
                </a:solidFill>
                <a:ea typeface="+mj-lt"/>
                <a:cs typeface="+mj-lt"/>
              </a:rPr>
              <a:t>Best practices for building a monitoring plan</a:t>
            </a:r>
          </a:p>
        </p:txBody>
      </p:sp>
      <p:sp>
        <p:nvSpPr>
          <p:cNvPr id="2" name="Text Placeholder 4">
            <a:extLst>
              <a:ext uri="{FF2B5EF4-FFF2-40B4-BE49-F238E27FC236}">
                <a16:creationId xmlns:a16="http://schemas.microsoft.com/office/drawing/2014/main" id="{05420303-4294-3512-1B1F-DF1DEBEAA177}"/>
              </a:ext>
            </a:extLst>
          </p:cNvPr>
          <p:cNvSpPr txBox="1">
            <a:spLocks/>
          </p:cNvSpPr>
          <p:nvPr/>
        </p:nvSpPr>
        <p:spPr>
          <a:xfrm>
            <a:off x="285278" y="870604"/>
            <a:ext cx="9373072" cy="395899"/>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10000"/>
              </a:lnSpc>
              <a:buFontTx/>
              <a:defRPr/>
            </a:pPr>
            <a:r>
              <a:rPr lang="en-US" dirty="0">
                <a:solidFill>
                  <a:srgbClr val="494949"/>
                </a:solidFill>
                <a:latin typeface="Exo" pitchFamily="2" charset="0"/>
                <a:ea typeface="+mn-lt"/>
                <a:cs typeface="+mn-lt"/>
              </a:rPr>
              <a:t>Keep these </a:t>
            </a:r>
            <a:r>
              <a:rPr lang="en-US" b="1" dirty="0">
                <a:solidFill>
                  <a:srgbClr val="494949"/>
                </a:solidFill>
                <a:latin typeface="Exo" pitchFamily="2" charset="0"/>
                <a:ea typeface="+mn-lt"/>
                <a:cs typeface="+mn-lt"/>
              </a:rPr>
              <a:t>best practices </a:t>
            </a:r>
            <a:r>
              <a:rPr lang="en-US" dirty="0">
                <a:solidFill>
                  <a:srgbClr val="494949"/>
                </a:solidFill>
                <a:latin typeface="Exo" pitchFamily="2" charset="0"/>
                <a:ea typeface="+mn-lt"/>
                <a:cs typeface="+mn-lt"/>
              </a:rPr>
              <a:t>in mind when building the </a:t>
            </a:r>
            <a:r>
              <a:rPr lang="en-US" b="1" dirty="0">
                <a:solidFill>
                  <a:srgbClr val="494949"/>
                </a:solidFill>
                <a:latin typeface="Exo" pitchFamily="2" charset="0"/>
                <a:ea typeface="+mn-lt"/>
                <a:cs typeface="+mn-lt"/>
              </a:rPr>
              <a:t>monitoring plan </a:t>
            </a:r>
            <a:r>
              <a:rPr lang="en-US" dirty="0">
                <a:solidFill>
                  <a:srgbClr val="494949"/>
                </a:solidFill>
                <a:latin typeface="Exo" pitchFamily="2" charset="0"/>
                <a:ea typeface="+mn-lt"/>
                <a:cs typeface="+mn-lt"/>
              </a:rPr>
              <a:t>for your </a:t>
            </a:r>
            <a:r>
              <a:rPr lang="en-US" b="1" dirty="0">
                <a:solidFill>
                  <a:srgbClr val="494949"/>
                </a:solidFill>
                <a:latin typeface="Exo" pitchFamily="2" charset="0"/>
                <a:ea typeface="+mn-lt"/>
                <a:cs typeface="+mn-lt"/>
              </a:rPr>
              <a:t>CX AI solution</a:t>
            </a:r>
          </a:p>
        </p:txBody>
      </p:sp>
      <p:sp>
        <p:nvSpPr>
          <p:cNvPr id="74" name="Rounded Rectangle 78">
            <a:extLst>
              <a:ext uri="{FF2B5EF4-FFF2-40B4-BE49-F238E27FC236}">
                <a16:creationId xmlns:a16="http://schemas.microsoft.com/office/drawing/2014/main" id="{DCA170E8-4A42-9A51-8AEF-67E8FCD55DDF}"/>
              </a:ext>
              <a:ext uri="{C183D7F6-B498-43B3-948B-1728B52AA6E4}">
                <adec:decorative xmlns:adec="http://schemas.microsoft.com/office/drawing/2017/decorative" val="1"/>
              </a:ext>
            </a:extLst>
          </p:cNvPr>
          <p:cNvSpPr>
            <a:spLocks/>
          </p:cNvSpPr>
          <p:nvPr/>
        </p:nvSpPr>
        <p:spPr>
          <a:xfrm>
            <a:off x="153018" y="1377118"/>
            <a:ext cx="2645841" cy="360674"/>
          </a:xfrm>
          <a:prstGeom prst="roundRect">
            <a:avLst>
              <a:gd name="adj" fmla="val 50000"/>
            </a:avLst>
          </a:prstGeom>
          <a:solidFill>
            <a:srgbClr val="494A4A"/>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75" name="TextBox 74">
            <a:extLst>
              <a:ext uri="{FF2B5EF4-FFF2-40B4-BE49-F238E27FC236}">
                <a16:creationId xmlns:a16="http://schemas.microsoft.com/office/drawing/2014/main" id="{A94560FF-165B-8EEC-57AE-BF687DA3F6A9}"/>
              </a:ext>
            </a:extLst>
          </p:cNvPr>
          <p:cNvSpPr txBox="1">
            <a:spLocks/>
          </p:cNvSpPr>
          <p:nvPr/>
        </p:nvSpPr>
        <p:spPr>
          <a:xfrm>
            <a:off x="249109" y="1423876"/>
            <a:ext cx="1467068" cy="282706"/>
          </a:xfrm>
          <a:prstGeom prst="rect">
            <a:avLst/>
          </a:prstGeom>
          <a:noFill/>
        </p:spPr>
        <p:txBody>
          <a:bodyPr wrap="none" rtlCol="0" anchor="ctr" anchorCtr="0">
            <a:spAutoFit/>
          </a:bodyPr>
          <a:lstStyle/>
          <a:p>
            <a:pPr defTabSz="554437">
              <a:lnSpc>
                <a:spcPct val="110000"/>
              </a:lnSpc>
              <a:defRPr/>
            </a:pPr>
            <a:r>
              <a:rPr lang="en-US" sz="1200">
                <a:solidFill>
                  <a:srgbClr val="FFFFFF"/>
                </a:solidFill>
                <a:latin typeface="Montserrat SemiBold" pitchFamily="2" charset="77"/>
                <a:ea typeface="+mn-lt"/>
                <a:cs typeface="+mn-lt"/>
              </a:rPr>
              <a:t>Monitoring Plan</a:t>
            </a:r>
          </a:p>
        </p:txBody>
      </p:sp>
      <p:sp>
        <p:nvSpPr>
          <p:cNvPr id="76" name="Triangle 80">
            <a:extLst>
              <a:ext uri="{FF2B5EF4-FFF2-40B4-BE49-F238E27FC236}">
                <a16:creationId xmlns:a16="http://schemas.microsoft.com/office/drawing/2014/main" id="{1D5355F3-C3A8-A89B-E4A4-A2CF04D1A3E4}"/>
              </a:ext>
              <a:ext uri="{C183D7F6-B498-43B3-948B-1728B52AA6E4}">
                <adec:decorative xmlns:adec="http://schemas.microsoft.com/office/drawing/2017/decorative" val="1"/>
              </a:ext>
            </a:extLst>
          </p:cNvPr>
          <p:cNvSpPr>
            <a:spLocks noChangeAspect="1"/>
          </p:cNvSpPr>
          <p:nvPr/>
        </p:nvSpPr>
        <p:spPr>
          <a:xfrm rot="10800000">
            <a:off x="2443660" y="1516311"/>
            <a:ext cx="114646" cy="82285"/>
          </a:xfrm>
          <a:prstGeom prst="triangle">
            <a:avLst/>
          </a:prstGeom>
          <a:solidFill>
            <a:srgbClr val="FFFFFF"/>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42" name="Rectangle 41">
            <a:extLst>
              <a:ext uri="{FF2B5EF4-FFF2-40B4-BE49-F238E27FC236}">
                <a16:creationId xmlns:a16="http://schemas.microsoft.com/office/drawing/2014/main" id="{1A8823C4-B6B0-4AEE-14C3-7434545D26E0}"/>
              </a:ext>
              <a:ext uri="{C183D7F6-B498-43B3-948B-1728B52AA6E4}">
                <adec:decorative xmlns:adec="http://schemas.microsoft.com/office/drawing/2017/decorative" val="1"/>
              </a:ext>
            </a:extLst>
          </p:cNvPr>
          <p:cNvSpPr>
            <a:spLocks/>
          </p:cNvSpPr>
          <p:nvPr/>
        </p:nvSpPr>
        <p:spPr>
          <a:xfrm>
            <a:off x="2113058" y="1914647"/>
            <a:ext cx="4104000" cy="762455"/>
          </a:xfrm>
          <a:prstGeom prst="rect">
            <a:avLst/>
          </a:prstGeom>
          <a:solidFill>
            <a:srgbClr val="2576B7">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48" name="TextBox 47">
            <a:extLst>
              <a:ext uri="{FF2B5EF4-FFF2-40B4-BE49-F238E27FC236}">
                <a16:creationId xmlns:a16="http://schemas.microsoft.com/office/drawing/2014/main" id="{A08D8B3E-07C8-6123-6A58-4B0DAD7F6235}"/>
              </a:ext>
            </a:extLst>
          </p:cNvPr>
          <p:cNvSpPr txBox="1">
            <a:spLocks/>
          </p:cNvSpPr>
          <p:nvPr/>
        </p:nvSpPr>
        <p:spPr>
          <a:xfrm>
            <a:off x="153018" y="1914647"/>
            <a:ext cx="2340000" cy="762455"/>
          </a:xfrm>
          <a:prstGeom prst="homePlate">
            <a:avLst/>
          </a:prstGeom>
          <a:solidFill>
            <a:srgbClr val="2576B7"/>
          </a:solidFill>
          <a:ln/>
        </p:spPr>
        <p:txBody>
          <a:bodyPr wrap="square" rtlCol="0" anchor="ctr" anchorCtr="0">
            <a:noAutofit/>
          </a:bodyPr>
          <a:lstStyle/>
          <a:p>
            <a:pPr algn="ctr" defTabSz="554437">
              <a:defRPr/>
            </a:pPr>
            <a:r>
              <a:rPr lang="en-US" sz="1200" b="1">
                <a:solidFill>
                  <a:srgbClr val="FFFFFF"/>
                </a:solidFill>
                <a:latin typeface="Montserrat" pitchFamily="2" charset="0"/>
                <a:ea typeface="+mn-lt"/>
                <a:cs typeface="+mn-lt"/>
              </a:rPr>
              <a:t>1. Define Monitoring Objectives &amp; Set Up Tools</a:t>
            </a:r>
          </a:p>
        </p:txBody>
      </p:sp>
      <p:sp>
        <p:nvSpPr>
          <p:cNvPr id="53" name="Subtitle 2">
            <a:extLst>
              <a:ext uri="{FF2B5EF4-FFF2-40B4-BE49-F238E27FC236}">
                <a16:creationId xmlns:a16="http://schemas.microsoft.com/office/drawing/2014/main" id="{B815A216-7565-AD78-FD6E-A0DB732FB9AE}"/>
              </a:ext>
            </a:extLst>
          </p:cNvPr>
          <p:cNvSpPr txBox="1">
            <a:spLocks/>
          </p:cNvSpPr>
          <p:nvPr/>
        </p:nvSpPr>
        <p:spPr>
          <a:xfrm>
            <a:off x="2542825" y="1939369"/>
            <a:ext cx="3636000" cy="713010"/>
          </a:xfrm>
          <a:prstGeom prst="rect">
            <a:avLst/>
          </a:prstGeom>
        </p:spPr>
        <p:txBody>
          <a:bodyPr vert="horz" wrap="square" lIns="45714" tIns="22857" rIns="45714" bIns="22857"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087527">
              <a:lnSpc>
                <a:spcPts val="1750"/>
              </a:lnSpc>
              <a:buFontTx/>
              <a:defRPr/>
            </a:pPr>
            <a:r>
              <a:rPr lang="en-US" sz="1200">
                <a:solidFill>
                  <a:schemeClr val="tx1">
                    <a:lumMod val="50000"/>
                  </a:schemeClr>
                </a:solidFill>
                <a:latin typeface="+mn-lt"/>
                <a:ea typeface="+mn-lt"/>
                <a:cs typeface="+mn-lt"/>
              </a:rPr>
              <a:t>Pinpoint the KPIs that matter most to your business outcomes, then build dashboards and alerts that highlight any immediate risks or dips in performance.</a:t>
            </a:r>
          </a:p>
        </p:txBody>
      </p:sp>
      <p:sp>
        <p:nvSpPr>
          <p:cNvPr id="41" name="Rectangle 40">
            <a:extLst>
              <a:ext uri="{FF2B5EF4-FFF2-40B4-BE49-F238E27FC236}">
                <a16:creationId xmlns:a16="http://schemas.microsoft.com/office/drawing/2014/main" id="{A048C978-DF6B-E83E-7ADD-DF0D89953468}"/>
              </a:ext>
              <a:ext uri="{C183D7F6-B498-43B3-948B-1728B52AA6E4}">
                <adec:decorative xmlns:adec="http://schemas.microsoft.com/office/drawing/2017/decorative" val="1"/>
              </a:ext>
            </a:extLst>
          </p:cNvPr>
          <p:cNvSpPr>
            <a:spLocks/>
          </p:cNvSpPr>
          <p:nvPr/>
        </p:nvSpPr>
        <p:spPr>
          <a:xfrm>
            <a:off x="2113058" y="2851680"/>
            <a:ext cx="4104000" cy="744447"/>
          </a:xfrm>
          <a:prstGeom prst="rect">
            <a:avLst/>
          </a:prstGeom>
          <a:solidFill>
            <a:srgbClr val="5090C4">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2" name="TextBox 61">
            <a:extLst>
              <a:ext uri="{FF2B5EF4-FFF2-40B4-BE49-F238E27FC236}">
                <a16:creationId xmlns:a16="http://schemas.microsoft.com/office/drawing/2014/main" id="{1225876F-6BE7-AD7E-A367-3D6E8EB843F6}"/>
              </a:ext>
            </a:extLst>
          </p:cNvPr>
          <p:cNvSpPr txBox="1">
            <a:spLocks/>
          </p:cNvSpPr>
          <p:nvPr/>
        </p:nvSpPr>
        <p:spPr>
          <a:xfrm>
            <a:off x="153018" y="2851680"/>
            <a:ext cx="2340000" cy="744447"/>
          </a:xfrm>
          <a:prstGeom prst="homePlate">
            <a:avLst/>
          </a:prstGeom>
          <a:solidFill>
            <a:srgbClr val="5090C4"/>
          </a:solidFill>
          <a:ln/>
        </p:spPr>
        <p:txBody>
          <a:bodyPr wrap="square" anchor="ctr" anchorCtr="0">
            <a:noAutofit/>
          </a:bodyPr>
          <a:lstStyle/>
          <a:p>
            <a:pPr algn="ctr" defTabSz="914400">
              <a:defRPr/>
            </a:pPr>
            <a:r>
              <a:rPr lang="en-US" sz="1200" b="1">
                <a:solidFill>
                  <a:srgbClr val="FFFFFF"/>
                </a:solidFill>
                <a:latin typeface="Montserrat" pitchFamily="2" charset="0"/>
                <a:ea typeface="+mn-lt"/>
                <a:cs typeface="+mn-lt"/>
              </a:rPr>
              <a:t>2. Performance &amp; Feedback Tracking</a:t>
            </a:r>
            <a:endParaRPr lang="en-US" sz="1200">
              <a:solidFill>
                <a:srgbClr val="FFFFFF"/>
              </a:solidFill>
              <a:latin typeface="Montserrat" pitchFamily="2" charset="0"/>
              <a:ea typeface="+mn-lt"/>
              <a:cs typeface="+mn-lt"/>
            </a:endParaRPr>
          </a:p>
        </p:txBody>
      </p:sp>
      <p:sp>
        <p:nvSpPr>
          <p:cNvPr id="59" name="TextBox 58">
            <a:extLst>
              <a:ext uri="{FF2B5EF4-FFF2-40B4-BE49-F238E27FC236}">
                <a16:creationId xmlns:a16="http://schemas.microsoft.com/office/drawing/2014/main" id="{AF9A761C-50F0-BB52-D1F4-10C36248B5EF}"/>
              </a:ext>
            </a:extLst>
          </p:cNvPr>
          <p:cNvSpPr txBox="1">
            <a:spLocks/>
          </p:cNvSpPr>
          <p:nvPr/>
        </p:nvSpPr>
        <p:spPr>
          <a:xfrm>
            <a:off x="2542825" y="2900738"/>
            <a:ext cx="3636000" cy="646331"/>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Regularly review usage, accuracy, and handle times. Gather end-user input to understand how the AI solution fits into daily workflows.</a:t>
            </a:r>
          </a:p>
        </p:txBody>
      </p:sp>
      <p:sp>
        <p:nvSpPr>
          <p:cNvPr id="40" name="Rectangle 39">
            <a:extLst>
              <a:ext uri="{FF2B5EF4-FFF2-40B4-BE49-F238E27FC236}">
                <a16:creationId xmlns:a16="http://schemas.microsoft.com/office/drawing/2014/main" id="{6B38A367-D503-F454-13E6-AE61741C946B}"/>
              </a:ext>
              <a:ext uri="{C183D7F6-B498-43B3-948B-1728B52AA6E4}">
                <adec:decorative xmlns:adec="http://schemas.microsoft.com/office/drawing/2017/decorative" val="1"/>
              </a:ext>
            </a:extLst>
          </p:cNvPr>
          <p:cNvSpPr>
            <a:spLocks/>
          </p:cNvSpPr>
          <p:nvPr/>
        </p:nvSpPr>
        <p:spPr>
          <a:xfrm>
            <a:off x="2113058" y="3770705"/>
            <a:ext cx="4104000" cy="744447"/>
          </a:xfrm>
          <a:prstGeom prst="rect">
            <a:avLst/>
          </a:prstGeom>
          <a:solidFill>
            <a:srgbClr val="717171">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0" name="TextBox 59">
            <a:extLst>
              <a:ext uri="{FF2B5EF4-FFF2-40B4-BE49-F238E27FC236}">
                <a16:creationId xmlns:a16="http://schemas.microsoft.com/office/drawing/2014/main" id="{F2D39588-A7F6-4EC3-42D8-EF3136C1466D}"/>
              </a:ext>
            </a:extLst>
          </p:cNvPr>
          <p:cNvSpPr txBox="1">
            <a:spLocks/>
          </p:cNvSpPr>
          <p:nvPr/>
        </p:nvSpPr>
        <p:spPr>
          <a:xfrm>
            <a:off x="153018" y="3770705"/>
            <a:ext cx="2340000" cy="744447"/>
          </a:xfrm>
          <a:prstGeom prst="homePlate">
            <a:avLst/>
          </a:prstGeom>
          <a:solidFill>
            <a:srgbClr val="717171"/>
          </a:solidFill>
          <a:ln/>
        </p:spPr>
        <p:txBody>
          <a:bodyPr wrap="square" rtlCol="0" anchor="ctr" anchorCtr="0">
            <a:noAutofit/>
          </a:bodyPr>
          <a:lstStyle/>
          <a:p>
            <a:pPr algn="ctr" defTabSz="554437">
              <a:defRPr/>
            </a:pPr>
            <a:r>
              <a:rPr lang="en-US" sz="1200" b="1">
                <a:solidFill>
                  <a:srgbClr val="FFFFFF"/>
                </a:solidFill>
                <a:latin typeface="Montserrat" pitchFamily="2" charset="0"/>
                <a:ea typeface="+mn-lt"/>
                <a:cs typeface="+mn-lt"/>
              </a:rPr>
              <a:t>3. Data Drift &amp; Bias Monitoring</a:t>
            </a:r>
          </a:p>
        </p:txBody>
      </p:sp>
      <p:sp>
        <p:nvSpPr>
          <p:cNvPr id="68" name="TextBox 67">
            <a:extLst>
              <a:ext uri="{FF2B5EF4-FFF2-40B4-BE49-F238E27FC236}">
                <a16:creationId xmlns:a16="http://schemas.microsoft.com/office/drawing/2014/main" id="{7587952C-9EBD-C6B8-4CDD-A46CFD9FE2C6}"/>
              </a:ext>
            </a:extLst>
          </p:cNvPr>
          <p:cNvSpPr txBox="1">
            <a:spLocks/>
          </p:cNvSpPr>
          <p:nvPr/>
        </p:nvSpPr>
        <p:spPr>
          <a:xfrm>
            <a:off x="2542825" y="3819763"/>
            <a:ext cx="3636000" cy="646331"/>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Watch for changes in data patterns that could degrade model performance or introduce bias. Escalate to compliance if fairness issues arise.</a:t>
            </a:r>
          </a:p>
        </p:txBody>
      </p:sp>
      <p:sp>
        <p:nvSpPr>
          <p:cNvPr id="39" name="Rectangle 38">
            <a:extLst>
              <a:ext uri="{FF2B5EF4-FFF2-40B4-BE49-F238E27FC236}">
                <a16:creationId xmlns:a16="http://schemas.microsoft.com/office/drawing/2014/main" id="{5D4CEC32-0255-714E-B555-57FACABD2F86}"/>
              </a:ext>
              <a:ext uri="{C183D7F6-B498-43B3-948B-1728B52AA6E4}">
                <adec:decorative xmlns:adec="http://schemas.microsoft.com/office/drawing/2017/decorative" val="1"/>
              </a:ext>
            </a:extLst>
          </p:cNvPr>
          <p:cNvSpPr>
            <a:spLocks/>
          </p:cNvSpPr>
          <p:nvPr/>
        </p:nvSpPr>
        <p:spPr>
          <a:xfrm>
            <a:off x="2113058" y="4689730"/>
            <a:ext cx="4104000" cy="744447"/>
          </a:xfrm>
          <a:prstGeom prst="rect">
            <a:avLst/>
          </a:prstGeom>
          <a:solidFill>
            <a:srgbClr val="299C47">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6" name="TextBox 65">
            <a:extLst>
              <a:ext uri="{FF2B5EF4-FFF2-40B4-BE49-F238E27FC236}">
                <a16:creationId xmlns:a16="http://schemas.microsoft.com/office/drawing/2014/main" id="{A207E20A-5E2F-8A38-D743-9E25BF9F1E9E}"/>
              </a:ext>
            </a:extLst>
          </p:cNvPr>
          <p:cNvSpPr txBox="1">
            <a:spLocks/>
          </p:cNvSpPr>
          <p:nvPr/>
        </p:nvSpPr>
        <p:spPr>
          <a:xfrm>
            <a:off x="153018" y="4689730"/>
            <a:ext cx="2340000" cy="744447"/>
          </a:xfrm>
          <a:prstGeom prst="homePlate">
            <a:avLst/>
          </a:prstGeom>
          <a:solidFill>
            <a:srgbClr val="299C47"/>
          </a:solidFill>
          <a:ln/>
        </p:spPr>
        <p:txBody>
          <a:bodyPr wrap="square" anchor="ctr" anchorCtr="0">
            <a:noAutofit/>
          </a:bodyPr>
          <a:lstStyle/>
          <a:p>
            <a:pPr algn="ctr" defTabSz="914400">
              <a:defRPr/>
            </a:pPr>
            <a:r>
              <a:rPr lang="en-US" sz="1200" b="1">
                <a:solidFill>
                  <a:srgbClr val="FFFFFF"/>
                </a:solidFill>
                <a:latin typeface="Montserrat" pitchFamily="2" charset="0"/>
                <a:ea typeface="+mn-lt"/>
                <a:cs typeface="+mn-lt"/>
              </a:rPr>
              <a:t>4. Incident &amp; Issue Resolution</a:t>
            </a:r>
            <a:endParaRPr lang="en-US" sz="1200">
              <a:solidFill>
                <a:srgbClr val="FFFFFF"/>
              </a:solidFill>
              <a:latin typeface="Montserrat" pitchFamily="2" charset="0"/>
              <a:ea typeface="+mn-lt"/>
              <a:cs typeface="+mn-lt"/>
            </a:endParaRPr>
          </a:p>
        </p:txBody>
      </p:sp>
      <p:sp>
        <p:nvSpPr>
          <p:cNvPr id="70" name="TextBox 69">
            <a:extLst>
              <a:ext uri="{FF2B5EF4-FFF2-40B4-BE49-F238E27FC236}">
                <a16:creationId xmlns:a16="http://schemas.microsoft.com/office/drawing/2014/main" id="{5A0AD78E-B5D8-8506-38C4-5CC958FA1276}"/>
              </a:ext>
            </a:extLst>
          </p:cNvPr>
          <p:cNvSpPr txBox="1">
            <a:spLocks/>
          </p:cNvSpPr>
          <p:nvPr/>
        </p:nvSpPr>
        <p:spPr>
          <a:xfrm>
            <a:off x="2542824" y="4831121"/>
            <a:ext cx="3636000" cy="461665"/>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Establish clear severity levels and escalation paths to handle outages or compliance concerns promptly.</a:t>
            </a:r>
          </a:p>
        </p:txBody>
      </p:sp>
      <p:sp>
        <p:nvSpPr>
          <p:cNvPr id="38" name="Rectangle 37">
            <a:extLst>
              <a:ext uri="{FF2B5EF4-FFF2-40B4-BE49-F238E27FC236}">
                <a16:creationId xmlns:a16="http://schemas.microsoft.com/office/drawing/2014/main" id="{53CE15EE-5154-B880-C94A-879E3A51066A}"/>
              </a:ext>
              <a:ext uri="{C183D7F6-B498-43B3-948B-1728B52AA6E4}">
                <adec:decorative xmlns:adec="http://schemas.microsoft.com/office/drawing/2017/decorative" val="1"/>
              </a:ext>
            </a:extLst>
          </p:cNvPr>
          <p:cNvSpPr>
            <a:spLocks/>
          </p:cNvSpPr>
          <p:nvPr/>
        </p:nvSpPr>
        <p:spPr>
          <a:xfrm>
            <a:off x="2113058" y="5608754"/>
            <a:ext cx="4104000" cy="744447"/>
          </a:xfrm>
          <a:prstGeom prst="rect">
            <a:avLst/>
          </a:prstGeom>
          <a:solidFill>
            <a:srgbClr val="494A4A">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4" name="TextBox 63">
            <a:extLst>
              <a:ext uri="{FF2B5EF4-FFF2-40B4-BE49-F238E27FC236}">
                <a16:creationId xmlns:a16="http://schemas.microsoft.com/office/drawing/2014/main" id="{F0A80A53-3366-E05E-226C-5705BFDA8180}"/>
              </a:ext>
            </a:extLst>
          </p:cNvPr>
          <p:cNvSpPr txBox="1">
            <a:spLocks/>
          </p:cNvSpPr>
          <p:nvPr/>
        </p:nvSpPr>
        <p:spPr>
          <a:xfrm>
            <a:off x="153018" y="5608754"/>
            <a:ext cx="2340000" cy="744447"/>
          </a:xfrm>
          <a:prstGeom prst="homePlate">
            <a:avLst/>
          </a:prstGeom>
          <a:solidFill>
            <a:srgbClr val="494A4A"/>
          </a:solidFill>
          <a:ln/>
        </p:spPr>
        <p:txBody>
          <a:bodyPr wrap="square" anchor="ctr" anchorCtr="0">
            <a:noAutofit/>
          </a:bodyPr>
          <a:lstStyle/>
          <a:p>
            <a:pPr algn="ctr" defTabSz="914400">
              <a:defRPr/>
            </a:pPr>
            <a:r>
              <a:rPr lang="en-US" sz="1200" b="1">
                <a:solidFill>
                  <a:srgbClr val="FFFFFF"/>
                </a:solidFill>
                <a:latin typeface="Montserrat" pitchFamily="2" charset="0"/>
                <a:ea typeface="+mn-lt"/>
                <a:cs typeface="+mn-lt"/>
              </a:rPr>
              <a:t>5. Retraining &amp; Continuous Improvement</a:t>
            </a:r>
            <a:endParaRPr lang="en-US" sz="1200">
              <a:solidFill>
                <a:srgbClr val="FFFFFF"/>
              </a:solidFill>
              <a:latin typeface="Montserrat" pitchFamily="2" charset="0"/>
              <a:ea typeface="+mn-lt"/>
              <a:cs typeface="+mn-lt"/>
            </a:endParaRPr>
          </a:p>
        </p:txBody>
      </p:sp>
      <p:sp>
        <p:nvSpPr>
          <p:cNvPr id="72" name="TextBox 71">
            <a:extLst>
              <a:ext uri="{FF2B5EF4-FFF2-40B4-BE49-F238E27FC236}">
                <a16:creationId xmlns:a16="http://schemas.microsoft.com/office/drawing/2014/main" id="{9668D5AB-EE24-AB3C-76EA-99D0D4FBD73C}"/>
              </a:ext>
            </a:extLst>
          </p:cNvPr>
          <p:cNvSpPr txBox="1">
            <a:spLocks/>
          </p:cNvSpPr>
          <p:nvPr/>
        </p:nvSpPr>
        <p:spPr>
          <a:xfrm>
            <a:off x="2542824" y="5645131"/>
            <a:ext cx="3636000" cy="671692"/>
          </a:xfrm>
          <a:prstGeom prst="rect">
            <a:avLst/>
          </a:prstGeom>
          <a:noFill/>
        </p:spPr>
        <p:txBody>
          <a:bodyPr wrap="square">
            <a:noAutofit/>
          </a:bodyPr>
          <a:lstStyle/>
          <a:p>
            <a:pPr defTabSz="914400">
              <a:defRPr/>
            </a:pPr>
            <a:r>
              <a:rPr lang="en-US" sz="1200">
                <a:solidFill>
                  <a:schemeClr val="tx1">
                    <a:lumMod val="50000"/>
                  </a:schemeClr>
                </a:solidFill>
                <a:ea typeface="+mn-lt"/>
                <a:cs typeface="+mn-lt"/>
              </a:rPr>
              <a:t>Revisit the model periodically – whether on a schedule or triggered by performance drops – updating features, training data, and metrics as your solution and business evolve.</a:t>
            </a:r>
          </a:p>
        </p:txBody>
      </p:sp>
      <p:sp>
        <p:nvSpPr>
          <p:cNvPr id="12" name="TextBox 11">
            <a:extLst>
              <a:ext uri="{FF2B5EF4-FFF2-40B4-BE49-F238E27FC236}">
                <a16:creationId xmlns:a16="http://schemas.microsoft.com/office/drawing/2014/main" id="{3C0BE0D9-F5C5-B691-9697-D13E29613409}"/>
              </a:ext>
            </a:extLst>
          </p:cNvPr>
          <p:cNvSpPr txBox="1">
            <a:spLocks/>
          </p:cNvSpPr>
          <p:nvPr/>
        </p:nvSpPr>
        <p:spPr>
          <a:xfrm>
            <a:off x="6365018" y="1900491"/>
            <a:ext cx="5441241" cy="669461"/>
          </a:xfrm>
          <a:prstGeom prst="rect">
            <a:avLst/>
          </a:prstGeom>
          <a:solidFill>
            <a:srgbClr val="2576B7"/>
          </a:solidFill>
          <a:ln/>
        </p:spPr>
        <p:txBody>
          <a:bodyPr wrap="square" rIns="540000" rtlCol="0" anchor="ctr">
            <a:noAutofit/>
          </a:bodyPr>
          <a:lstStyle/>
          <a:p>
            <a:pPr algn="ctr" defTabSz="554437">
              <a:defRPr/>
            </a:pPr>
            <a:r>
              <a:rPr lang="en-US" sz="1400" b="1">
                <a:solidFill>
                  <a:srgbClr val="FFFFFF"/>
                </a:solidFill>
                <a:latin typeface="Montserrat" pitchFamily="2" charset="77"/>
                <a:ea typeface="+mn-lt"/>
                <a:cs typeface="+mn-lt"/>
              </a:rPr>
              <a:t>Best Practices for AI/ML</a:t>
            </a:r>
          </a:p>
        </p:txBody>
      </p:sp>
      <p:sp>
        <p:nvSpPr>
          <p:cNvPr id="13" name="Subtitle 2">
            <a:extLst>
              <a:ext uri="{FF2B5EF4-FFF2-40B4-BE49-F238E27FC236}">
                <a16:creationId xmlns:a16="http://schemas.microsoft.com/office/drawing/2014/main" id="{0C4AB95F-4E7E-F845-6637-4A3193B8AFD0}"/>
              </a:ext>
            </a:extLst>
          </p:cNvPr>
          <p:cNvSpPr txBox="1">
            <a:spLocks/>
          </p:cNvSpPr>
          <p:nvPr/>
        </p:nvSpPr>
        <p:spPr>
          <a:xfrm>
            <a:off x="6365018" y="2569951"/>
            <a:ext cx="5441240" cy="3782235"/>
          </a:xfrm>
          <a:prstGeom prst="rect">
            <a:avLst/>
          </a:prstGeom>
          <a:solidFill>
            <a:srgbClr val="F2F2F2"/>
          </a:solidFill>
          <a:ln/>
        </p:spPr>
        <p:txBody>
          <a:bodyPr vert="horz" wrap="square" lIns="45714" tIns="108000" rIns="45714" bIns="22857"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fontAlgn="ctr">
              <a:buFontTx/>
            </a:pPr>
            <a:r>
              <a:rPr lang="en-US" sz="1400" b="1" dirty="0">
                <a:solidFill>
                  <a:srgbClr val="2576B7"/>
                </a:solidFill>
                <a:latin typeface="+mn-lt"/>
                <a:ea typeface="+mn-lt"/>
                <a:cs typeface="+mn-lt"/>
              </a:rPr>
              <a:t>Track KPIs Continuously</a:t>
            </a:r>
          </a:p>
          <a:p>
            <a:pPr marL="355600" indent="-171450" algn="l" fontAlgn="ctr">
              <a:lnSpc>
                <a:spcPct val="100000"/>
              </a:lnSpc>
              <a:spcBef>
                <a:spcPts val="0"/>
              </a:spcBef>
              <a:buFont typeface="Arial" panose="020B0604020202020204" pitchFamily="34" charset="0"/>
              <a:buChar char="•"/>
            </a:pPr>
            <a:r>
              <a:rPr lang="en-US" sz="1100" dirty="0">
                <a:solidFill>
                  <a:srgbClr val="494949"/>
                </a:solidFill>
                <a:latin typeface="+mn-lt"/>
                <a:ea typeface="+mn-lt"/>
                <a:cs typeface="+mn-lt"/>
              </a:rPr>
              <a:t>Monitor metrics like model accuracy, latency, or handle time in near real-time.</a:t>
            </a:r>
          </a:p>
          <a:p>
            <a:pPr marL="355600" indent="-171450" algn="l" fontAlgn="ctr">
              <a:lnSpc>
                <a:spcPct val="100000"/>
              </a:lnSpc>
              <a:spcBef>
                <a:spcPts val="0"/>
              </a:spcBef>
              <a:buFont typeface="Arial" panose="020B0604020202020204" pitchFamily="34" charset="0"/>
              <a:buChar char="•"/>
            </a:pPr>
            <a:r>
              <a:rPr lang="en-US" sz="1100" dirty="0">
                <a:solidFill>
                  <a:srgbClr val="494949"/>
                </a:solidFill>
                <a:latin typeface="+mn-lt"/>
                <a:ea typeface="+mn-lt"/>
                <a:cs typeface="+mn-lt"/>
              </a:rPr>
              <a:t>Automated alerts help you respond quickly if KPIs dip below thresholds.</a:t>
            </a:r>
          </a:p>
          <a:p>
            <a:pPr algn="l" fontAlgn="ctr">
              <a:buFontTx/>
            </a:pPr>
            <a:r>
              <a:rPr lang="en-US" sz="1400" b="1" dirty="0">
                <a:solidFill>
                  <a:srgbClr val="2576B7"/>
                </a:solidFill>
                <a:latin typeface="+mn-lt"/>
                <a:ea typeface="+mn-lt"/>
                <a:cs typeface="+mn-lt"/>
              </a:rPr>
              <a:t>Implement a Drifting &amp; Bias Check</a:t>
            </a:r>
          </a:p>
          <a:p>
            <a:pPr marL="355600" indent="-171450" algn="l" fontAlgn="ctr">
              <a:lnSpc>
                <a:spcPct val="100000"/>
              </a:lnSpc>
              <a:spcBef>
                <a:spcPts val="0"/>
              </a:spcBef>
              <a:buFont typeface="Arial" panose="020B0604020202020204" pitchFamily="34" charset="0"/>
              <a:buChar char="•"/>
            </a:pPr>
            <a:r>
              <a:rPr lang="en-US" sz="1100" dirty="0">
                <a:solidFill>
                  <a:srgbClr val="494949"/>
                </a:solidFill>
                <a:latin typeface="+mn-lt"/>
                <a:ea typeface="+mn-lt"/>
                <a:cs typeface="+mn-lt"/>
              </a:rPr>
              <a:t>Data drift can cause gradual performance degradation. Regularly compare new data vs. the original training data set to detect significant shifts.</a:t>
            </a:r>
          </a:p>
          <a:p>
            <a:pPr algn="l" fontAlgn="ctr">
              <a:buFontTx/>
            </a:pPr>
            <a:r>
              <a:rPr lang="en-US" sz="1400" b="1" dirty="0">
                <a:solidFill>
                  <a:srgbClr val="2576B7"/>
                </a:solidFill>
                <a:latin typeface="+mn-lt"/>
                <a:ea typeface="+mn-lt"/>
                <a:cs typeface="+mn-lt"/>
              </a:rPr>
              <a:t>Audit Logs &amp; Version Control</a:t>
            </a:r>
          </a:p>
          <a:p>
            <a:pPr marL="355600" indent="-171450" algn="l" fontAlgn="ctr">
              <a:lnSpc>
                <a:spcPct val="100000"/>
              </a:lnSpc>
              <a:spcBef>
                <a:spcPts val="0"/>
              </a:spcBef>
              <a:buFont typeface="Arial" panose="020B0604020202020204" pitchFamily="34" charset="0"/>
              <a:buChar char="•"/>
            </a:pPr>
            <a:r>
              <a:rPr lang="en-US" sz="1100" dirty="0">
                <a:solidFill>
                  <a:srgbClr val="494949"/>
                </a:solidFill>
                <a:latin typeface="+mn-lt"/>
                <a:ea typeface="+mn-lt"/>
                <a:cs typeface="+mn-lt"/>
              </a:rPr>
              <a:t>Keep records of model versions, data sources, and configuration changes for compliance and troubleshooting.</a:t>
            </a:r>
          </a:p>
          <a:p>
            <a:pPr marL="355600" indent="-171450" algn="l" fontAlgn="ctr">
              <a:lnSpc>
                <a:spcPct val="100000"/>
              </a:lnSpc>
              <a:spcBef>
                <a:spcPts val="0"/>
              </a:spcBef>
              <a:buFont typeface="Arial" panose="020B0604020202020204" pitchFamily="34" charset="0"/>
              <a:buChar char="•"/>
            </a:pPr>
            <a:r>
              <a:rPr lang="en-US" sz="1100" dirty="0">
                <a:solidFill>
                  <a:srgbClr val="494949"/>
                </a:solidFill>
                <a:latin typeface="+mn-lt"/>
                <a:ea typeface="+mn-lt"/>
                <a:cs typeface="+mn-lt"/>
              </a:rPr>
              <a:t>If performance drops after an update, detailed logs help pinpoint the cause.</a:t>
            </a:r>
          </a:p>
          <a:p>
            <a:pPr algn="l" fontAlgn="ctr">
              <a:buFontTx/>
            </a:pPr>
            <a:r>
              <a:rPr lang="en-US" sz="1400" b="1" dirty="0">
                <a:solidFill>
                  <a:srgbClr val="2576B7"/>
                </a:solidFill>
                <a:latin typeface="+mn-lt"/>
                <a:ea typeface="+mn-lt"/>
                <a:cs typeface="+mn-lt"/>
              </a:rPr>
              <a:t>Schedule Regular Retraining</a:t>
            </a:r>
          </a:p>
          <a:p>
            <a:pPr marL="355600" indent="-171450" algn="l" fontAlgn="ctr">
              <a:lnSpc>
                <a:spcPct val="100000"/>
              </a:lnSpc>
              <a:spcBef>
                <a:spcPts val="0"/>
              </a:spcBef>
              <a:buFont typeface="Arial" panose="020B0604020202020204" pitchFamily="34" charset="0"/>
              <a:buChar char="•"/>
            </a:pPr>
            <a:r>
              <a:rPr lang="en-US" sz="1100" dirty="0">
                <a:solidFill>
                  <a:srgbClr val="494949"/>
                </a:solidFill>
                <a:latin typeface="+mn-lt"/>
                <a:ea typeface="+mn-lt"/>
                <a:cs typeface="+mn-lt"/>
              </a:rPr>
              <a:t>AI models can become outdated as customer behaviors or product lines evolve.</a:t>
            </a:r>
          </a:p>
          <a:p>
            <a:pPr marL="355600" indent="-171450" algn="l" fontAlgn="ctr">
              <a:lnSpc>
                <a:spcPct val="100000"/>
              </a:lnSpc>
              <a:spcBef>
                <a:spcPts val="0"/>
              </a:spcBef>
              <a:buFont typeface="Arial" panose="020B0604020202020204" pitchFamily="34" charset="0"/>
              <a:buChar char="•"/>
            </a:pPr>
            <a:r>
              <a:rPr lang="en-US" sz="1100" dirty="0">
                <a:solidFill>
                  <a:srgbClr val="494949"/>
                </a:solidFill>
                <a:latin typeface="+mn-lt"/>
                <a:ea typeface="+mn-lt"/>
                <a:cs typeface="+mn-lt"/>
              </a:rPr>
              <a:t>Decide whether retraining should be calendar-based (e.g. quarterly) or trigger-based (i.e. when metrics drop).</a:t>
            </a:r>
          </a:p>
          <a:p>
            <a:pPr algn="l" fontAlgn="ctr">
              <a:buFontTx/>
            </a:pPr>
            <a:r>
              <a:rPr lang="en-US" sz="1400" b="1" dirty="0">
                <a:solidFill>
                  <a:srgbClr val="2576B7"/>
                </a:solidFill>
                <a:latin typeface="+mn-lt"/>
                <a:ea typeface="+mn-lt"/>
                <a:cs typeface="+mn-lt"/>
              </a:rPr>
              <a:t>Incident &amp; Issue Resolution</a:t>
            </a:r>
          </a:p>
          <a:p>
            <a:pPr marL="355600" indent="-171450" algn="l" fontAlgn="ctr">
              <a:lnSpc>
                <a:spcPct val="100000"/>
              </a:lnSpc>
              <a:spcBef>
                <a:spcPts val="0"/>
              </a:spcBef>
              <a:buFont typeface="Arial" panose="020B0604020202020204" pitchFamily="34" charset="0"/>
              <a:buChar char="•"/>
            </a:pPr>
            <a:r>
              <a:rPr lang="en-US" sz="1100" dirty="0">
                <a:solidFill>
                  <a:srgbClr val="494949"/>
                </a:solidFill>
                <a:latin typeface="+mn-lt"/>
                <a:ea typeface="+mn-lt"/>
                <a:cs typeface="+mn-lt"/>
              </a:rPr>
              <a:t>Define an escalation path for major malfunctions (e.g. system outage) or ethical concerns (e.g. biased outputs).</a:t>
            </a:r>
          </a:p>
          <a:p>
            <a:pPr marL="355600" indent="-171450" algn="l" fontAlgn="ctr">
              <a:lnSpc>
                <a:spcPct val="100000"/>
              </a:lnSpc>
              <a:spcBef>
                <a:spcPts val="0"/>
              </a:spcBef>
              <a:buFont typeface="Arial" panose="020B0604020202020204" pitchFamily="34" charset="0"/>
              <a:buChar char="•"/>
            </a:pPr>
            <a:r>
              <a:rPr lang="en-US" sz="1100" dirty="0">
                <a:solidFill>
                  <a:srgbClr val="494949"/>
                </a:solidFill>
                <a:latin typeface="+mn-lt"/>
                <a:ea typeface="+mn-lt"/>
                <a:cs typeface="+mn-lt"/>
              </a:rPr>
              <a:t>Ensure you have on-call experts or a well-trained support team.</a:t>
            </a:r>
          </a:p>
        </p:txBody>
      </p:sp>
      <p:sp>
        <p:nvSpPr>
          <p:cNvPr id="10" name="Oval 9">
            <a:extLst>
              <a:ext uri="{FF2B5EF4-FFF2-40B4-BE49-F238E27FC236}">
                <a16:creationId xmlns:a16="http://schemas.microsoft.com/office/drawing/2014/main" id="{5FD62E1B-3231-DDB2-B868-600DE738F027}"/>
              </a:ext>
              <a:ext uri="{C183D7F6-B498-43B3-948B-1728B52AA6E4}">
                <adec:decorative xmlns:adec="http://schemas.microsoft.com/office/drawing/2017/decorative" val="1"/>
              </a:ext>
            </a:extLst>
          </p:cNvPr>
          <p:cNvSpPr>
            <a:spLocks/>
          </p:cNvSpPr>
          <p:nvPr/>
        </p:nvSpPr>
        <p:spPr>
          <a:xfrm>
            <a:off x="10455322" y="1563957"/>
            <a:ext cx="1226060" cy="1226060"/>
          </a:xfrm>
          <a:prstGeom prst="ellipse">
            <a:avLst/>
          </a:prstGeom>
          <a:solidFill>
            <a:schemeClr val="bg2"/>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1" name="Freeform 6">
            <a:extLst>
              <a:ext uri="{FF2B5EF4-FFF2-40B4-BE49-F238E27FC236}">
                <a16:creationId xmlns:a16="http://schemas.microsoft.com/office/drawing/2014/main" id="{34810FBF-E257-14C0-42EB-D6D8F61B8559}"/>
              </a:ext>
              <a:ext uri="{C183D7F6-B498-43B3-948B-1728B52AA6E4}">
                <adec:decorative xmlns:adec="http://schemas.microsoft.com/office/drawing/2017/decorative" val="1"/>
              </a:ext>
            </a:extLst>
          </p:cNvPr>
          <p:cNvSpPr>
            <a:spLocks noChangeAspect="1"/>
          </p:cNvSpPr>
          <p:nvPr/>
        </p:nvSpPr>
        <p:spPr bwMode="auto">
          <a:xfrm>
            <a:off x="10695159" y="1929343"/>
            <a:ext cx="741569" cy="495289"/>
          </a:xfrm>
          <a:custGeom>
            <a:avLst/>
            <a:gdLst>
              <a:gd name="connsiteX0" fmla="*/ 1048678 w 1145117"/>
              <a:gd name="connsiteY0" fmla="*/ 645265 h 764815"/>
              <a:gd name="connsiteX1" fmla="*/ 1064235 w 1145117"/>
              <a:gd name="connsiteY1" fmla="*/ 651889 h 764815"/>
              <a:gd name="connsiteX2" fmla="*/ 1063878 w 1145117"/>
              <a:gd name="connsiteY2" fmla="*/ 683400 h 764815"/>
              <a:gd name="connsiteX3" fmla="*/ 1048187 w 1145117"/>
              <a:gd name="connsiteY3" fmla="*/ 690204 h 764815"/>
              <a:gd name="connsiteX4" fmla="*/ 1032496 w 1145117"/>
              <a:gd name="connsiteY4" fmla="*/ 683758 h 764815"/>
              <a:gd name="connsiteX5" fmla="*/ 1032496 w 1145117"/>
              <a:gd name="connsiteY5" fmla="*/ 652247 h 764815"/>
              <a:gd name="connsiteX6" fmla="*/ 1032853 w 1145117"/>
              <a:gd name="connsiteY6" fmla="*/ 651531 h 764815"/>
              <a:gd name="connsiteX7" fmla="*/ 1048678 w 1145117"/>
              <a:gd name="connsiteY7" fmla="*/ 645265 h 764815"/>
              <a:gd name="connsiteX8" fmla="*/ 572411 w 1145117"/>
              <a:gd name="connsiteY8" fmla="*/ 533500 h 764815"/>
              <a:gd name="connsiteX9" fmla="*/ 541110 w 1145117"/>
              <a:gd name="connsiteY9" fmla="*/ 564798 h 764815"/>
              <a:gd name="connsiteX10" fmla="*/ 572411 w 1145117"/>
              <a:gd name="connsiteY10" fmla="*/ 596096 h 764815"/>
              <a:gd name="connsiteX11" fmla="*/ 603711 w 1145117"/>
              <a:gd name="connsiteY11" fmla="*/ 564798 h 764815"/>
              <a:gd name="connsiteX12" fmla="*/ 572411 w 1145117"/>
              <a:gd name="connsiteY12" fmla="*/ 533500 h 764815"/>
              <a:gd name="connsiteX13" fmla="*/ 274872 w 1145117"/>
              <a:gd name="connsiteY13" fmla="*/ 259016 h 764815"/>
              <a:gd name="connsiteX14" fmla="*/ 44613 w 1145117"/>
              <a:gd name="connsiteY14" fmla="*/ 489611 h 764815"/>
              <a:gd name="connsiteX15" fmla="*/ 82390 w 1145117"/>
              <a:gd name="connsiteY15" fmla="*/ 616241 h 764815"/>
              <a:gd name="connsiteX16" fmla="*/ 212630 w 1145117"/>
              <a:gd name="connsiteY16" fmla="*/ 486014 h 764815"/>
              <a:gd name="connsiteX17" fmla="*/ 228461 w 1145117"/>
              <a:gd name="connsiteY17" fmla="*/ 479539 h 764815"/>
              <a:gd name="connsiteX18" fmla="*/ 244291 w 1145117"/>
              <a:gd name="connsiteY18" fmla="*/ 486014 h 764815"/>
              <a:gd name="connsiteX19" fmla="*/ 290343 w 1145117"/>
              <a:gd name="connsiteY19" fmla="*/ 532061 h 764815"/>
              <a:gd name="connsiteX20" fmla="*/ 342151 w 1145117"/>
              <a:gd name="connsiteY20" fmla="*/ 480618 h 764815"/>
              <a:gd name="connsiteX21" fmla="*/ 325242 w 1145117"/>
              <a:gd name="connsiteY21" fmla="*/ 459033 h 764815"/>
              <a:gd name="connsiteX22" fmla="*/ 347908 w 1145117"/>
              <a:gd name="connsiteY22" fmla="*/ 436729 h 764815"/>
              <a:gd name="connsiteX23" fmla="*/ 395039 w 1145117"/>
              <a:gd name="connsiteY23" fmla="*/ 436729 h 764815"/>
              <a:gd name="connsiteX24" fmla="*/ 417345 w 1145117"/>
              <a:gd name="connsiteY24" fmla="*/ 459033 h 764815"/>
              <a:gd name="connsiteX25" fmla="*/ 417345 w 1145117"/>
              <a:gd name="connsiteY25" fmla="*/ 506519 h 764815"/>
              <a:gd name="connsiteX26" fmla="*/ 395039 w 1145117"/>
              <a:gd name="connsiteY26" fmla="*/ 528823 h 764815"/>
              <a:gd name="connsiteX27" fmla="*/ 373452 w 1145117"/>
              <a:gd name="connsiteY27" fmla="*/ 512275 h 764815"/>
              <a:gd name="connsiteX28" fmla="*/ 306173 w 1145117"/>
              <a:gd name="connsiteY28" fmla="*/ 579547 h 764815"/>
              <a:gd name="connsiteX29" fmla="*/ 274513 w 1145117"/>
              <a:gd name="connsiteY29" fmla="*/ 579547 h 764815"/>
              <a:gd name="connsiteX30" fmla="*/ 228461 w 1145117"/>
              <a:gd name="connsiteY30" fmla="*/ 533500 h 764815"/>
              <a:gd name="connsiteX31" fmla="*/ 110813 w 1145117"/>
              <a:gd name="connsiteY31" fmla="*/ 651136 h 764815"/>
              <a:gd name="connsiteX32" fmla="*/ 274872 w 1145117"/>
              <a:gd name="connsiteY32" fmla="*/ 719847 h 764815"/>
              <a:gd name="connsiteX33" fmla="*/ 505491 w 1145117"/>
              <a:gd name="connsiteY33" fmla="*/ 489611 h 764815"/>
              <a:gd name="connsiteX34" fmla="*/ 274872 w 1145117"/>
              <a:gd name="connsiteY34" fmla="*/ 259016 h 764815"/>
              <a:gd name="connsiteX35" fmla="*/ 526872 w 1145117"/>
              <a:gd name="connsiteY35" fmla="*/ 153987 h 764815"/>
              <a:gd name="connsiteX36" fmla="*/ 542519 w 1145117"/>
              <a:gd name="connsiteY36" fmla="*/ 160388 h 764815"/>
              <a:gd name="connsiteX37" fmla="*/ 548920 w 1145117"/>
              <a:gd name="connsiteY37" fmla="*/ 176034 h 764815"/>
              <a:gd name="connsiteX38" fmla="*/ 542519 w 1145117"/>
              <a:gd name="connsiteY38" fmla="*/ 191681 h 764815"/>
              <a:gd name="connsiteX39" fmla="*/ 526872 w 1145117"/>
              <a:gd name="connsiteY39" fmla="*/ 198081 h 764815"/>
              <a:gd name="connsiteX40" fmla="*/ 511226 w 1145117"/>
              <a:gd name="connsiteY40" fmla="*/ 191681 h 764815"/>
              <a:gd name="connsiteX41" fmla="*/ 504825 w 1145117"/>
              <a:gd name="connsiteY41" fmla="*/ 176034 h 764815"/>
              <a:gd name="connsiteX42" fmla="*/ 511226 w 1145117"/>
              <a:gd name="connsiteY42" fmla="*/ 160388 h 764815"/>
              <a:gd name="connsiteX43" fmla="*/ 526872 w 1145117"/>
              <a:gd name="connsiteY43" fmla="*/ 153987 h 764815"/>
              <a:gd name="connsiteX44" fmla="*/ 572770 w 1145117"/>
              <a:gd name="connsiteY44" fmla="*/ 44608 h 764815"/>
              <a:gd name="connsiteX45" fmla="*/ 534274 w 1145117"/>
              <a:gd name="connsiteY45" fmla="*/ 83461 h 764815"/>
              <a:gd name="connsiteX46" fmla="*/ 511968 w 1145117"/>
              <a:gd name="connsiteY46" fmla="*/ 105765 h 764815"/>
              <a:gd name="connsiteX47" fmla="*/ 304734 w 1145117"/>
              <a:gd name="connsiteY47" fmla="*/ 105765 h 764815"/>
              <a:gd name="connsiteX48" fmla="*/ 215509 w 1145117"/>
              <a:gd name="connsiteY48" fmla="*/ 154690 h 764815"/>
              <a:gd name="connsiteX49" fmla="*/ 161901 w 1145117"/>
              <a:gd name="connsiteY49" fmla="*/ 238510 h 764815"/>
              <a:gd name="connsiteX50" fmla="*/ 274872 w 1145117"/>
              <a:gd name="connsiteY50" fmla="*/ 214407 h 764815"/>
              <a:gd name="connsiteX51" fmla="*/ 505491 w 1145117"/>
              <a:gd name="connsiteY51" fmla="*/ 339238 h 764815"/>
              <a:gd name="connsiteX52" fmla="*/ 505491 w 1145117"/>
              <a:gd name="connsiteY52" fmla="*/ 252540 h 764815"/>
              <a:gd name="connsiteX53" fmla="*/ 527798 w 1145117"/>
              <a:gd name="connsiteY53" fmla="*/ 230236 h 764815"/>
              <a:gd name="connsiteX54" fmla="*/ 550104 w 1145117"/>
              <a:gd name="connsiteY54" fmla="*/ 252540 h 764815"/>
              <a:gd name="connsiteX55" fmla="*/ 550104 w 1145117"/>
              <a:gd name="connsiteY55" fmla="*/ 489611 h 764815"/>
              <a:gd name="connsiteX56" fmla="*/ 550104 w 1145117"/>
              <a:gd name="connsiteY56" fmla="*/ 492130 h 764815"/>
              <a:gd name="connsiteX57" fmla="*/ 572411 w 1145117"/>
              <a:gd name="connsiteY57" fmla="*/ 488892 h 764815"/>
              <a:gd name="connsiteX58" fmla="*/ 595077 w 1145117"/>
              <a:gd name="connsiteY58" fmla="*/ 492130 h 764815"/>
              <a:gd name="connsiteX59" fmla="*/ 595077 w 1145117"/>
              <a:gd name="connsiteY59" fmla="*/ 489611 h 764815"/>
              <a:gd name="connsiteX60" fmla="*/ 595077 w 1145117"/>
              <a:gd name="connsiteY60" fmla="*/ 176634 h 764815"/>
              <a:gd name="connsiteX61" fmla="*/ 617023 w 1145117"/>
              <a:gd name="connsiteY61" fmla="*/ 154330 h 764815"/>
              <a:gd name="connsiteX62" fmla="*/ 639689 w 1145117"/>
              <a:gd name="connsiteY62" fmla="*/ 176634 h 764815"/>
              <a:gd name="connsiteX63" fmla="*/ 639689 w 1145117"/>
              <a:gd name="connsiteY63" fmla="*/ 338879 h 764815"/>
              <a:gd name="connsiteX64" fmla="*/ 675308 w 1145117"/>
              <a:gd name="connsiteY64" fmla="*/ 294990 h 764815"/>
              <a:gd name="connsiteX65" fmla="*/ 982920 w 1145117"/>
              <a:gd name="connsiteY65" fmla="*/ 238510 h 764815"/>
              <a:gd name="connsiteX66" fmla="*/ 929313 w 1145117"/>
              <a:gd name="connsiteY66" fmla="*/ 154690 h 764815"/>
              <a:gd name="connsiteX67" fmla="*/ 840087 w 1145117"/>
              <a:gd name="connsiteY67" fmla="*/ 105765 h 764815"/>
              <a:gd name="connsiteX68" fmla="*/ 633573 w 1145117"/>
              <a:gd name="connsiteY68" fmla="*/ 105765 h 764815"/>
              <a:gd name="connsiteX69" fmla="*/ 611267 w 1145117"/>
              <a:gd name="connsiteY69" fmla="*/ 83461 h 764815"/>
              <a:gd name="connsiteX70" fmla="*/ 572770 w 1145117"/>
              <a:gd name="connsiteY70" fmla="*/ 44608 h 764815"/>
              <a:gd name="connsiteX71" fmla="*/ 572770 w 1145117"/>
              <a:gd name="connsiteY71" fmla="*/ 0 h 764815"/>
              <a:gd name="connsiteX72" fmla="*/ 653001 w 1145117"/>
              <a:gd name="connsiteY72" fmla="*/ 61156 h 764815"/>
              <a:gd name="connsiteX73" fmla="*/ 840087 w 1145117"/>
              <a:gd name="connsiteY73" fmla="*/ 61156 h 764815"/>
              <a:gd name="connsiteX74" fmla="*/ 967090 w 1145117"/>
              <a:gd name="connsiteY74" fmla="*/ 130587 h 764815"/>
              <a:gd name="connsiteX75" fmla="*/ 1099129 w 1145117"/>
              <a:gd name="connsiteY75" fmla="*/ 337440 h 764815"/>
              <a:gd name="connsiteX76" fmla="*/ 1102367 w 1145117"/>
              <a:gd name="connsiteY76" fmla="*/ 342476 h 764815"/>
              <a:gd name="connsiteX77" fmla="*/ 1105965 w 1145117"/>
              <a:gd name="connsiteY77" fmla="*/ 347513 h 764815"/>
              <a:gd name="connsiteX78" fmla="*/ 1107044 w 1145117"/>
              <a:gd name="connsiteY78" fmla="*/ 350031 h 764815"/>
              <a:gd name="connsiteX79" fmla="*/ 1142302 w 1145117"/>
              <a:gd name="connsiteY79" fmla="*/ 450040 h 764815"/>
              <a:gd name="connsiteX80" fmla="*/ 1113520 w 1145117"/>
              <a:gd name="connsiteY80" fmla="*/ 617680 h 764815"/>
              <a:gd name="connsiteX81" fmla="*/ 1083299 w 1145117"/>
              <a:gd name="connsiteY81" fmla="*/ 627033 h 764815"/>
              <a:gd name="connsiteX82" fmla="*/ 1073944 w 1145117"/>
              <a:gd name="connsiteY82" fmla="*/ 596815 h 764815"/>
              <a:gd name="connsiteX83" fmla="*/ 1067108 w 1145117"/>
              <a:gd name="connsiteY83" fmla="*/ 369817 h 764815"/>
              <a:gd name="connsiteX84" fmla="*/ 1062071 w 1145117"/>
              <a:gd name="connsiteY84" fmla="*/ 361902 h 764815"/>
              <a:gd name="connsiteX85" fmla="*/ 1032929 w 1145117"/>
              <a:gd name="connsiteY85" fmla="*/ 326647 h 764815"/>
              <a:gd name="connsiteX86" fmla="*/ 707328 w 1145117"/>
              <a:gd name="connsiteY86" fmla="*/ 326647 h 764815"/>
              <a:gd name="connsiteX87" fmla="*/ 675308 w 1145117"/>
              <a:gd name="connsiteY87" fmla="*/ 613003 h 764815"/>
              <a:gd name="connsiteX88" fmla="*/ 802670 w 1145117"/>
              <a:gd name="connsiteY88" fmla="*/ 486014 h 764815"/>
              <a:gd name="connsiteX89" fmla="*/ 833971 w 1145117"/>
              <a:gd name="connsiteY89" fmla="*/ 486014 h 764815"/>
              <a:gd name="connsiteX90" fmla="*/ 880023 w 1145117"/>
              <a:gd name="connsiteY90" fmla="*/ 532061 h 764815"/>
              <a:gd name="connsiteX91" fmla="*/ 931471 w 1145117"/>
              <a:gd name="connsiteY91" fmla="*/ 480618 h 764815"/>
              <a:gd name="connsiteX92" fmla="*/ 915281 w 1145117"/>
              <a:gd name="connsiteY92" fmla="*/ 459033 h 764815"/>
              <a:gd name="connsiteX93" fmla="*/ 937588 w 1145117"/>
              <a:gd name="connsiteY93" fmla="*/ 436729 h 764815"/>
              <a:gd name="connsiteX94" fmla="*/ 984719 w 1145117"/>
              <a:gd name="connsiteY94" fmla="*/ 436729 h 764815"/>
              <a:gd name="connsiteX95" fmla="*/ 1007385 w 1145117"/>
              <a:gd name="connsiteY95" fmla="*/ 459033 h 764815"/>
              <a:gd name="connsiteX96" fmla="*/ 1007385 w 1145117"/>
              <a:gd name="connsiteY96" fmla="*/ 506519 h 764815"/>
              <a:gd name="connsiteX97" fmla="*/ 984719 w 1145117"/>
              <a:gd name="connsiteY97" fmla="*/ 528823 h 764815"/>
              <a:gd name="connsiteX98" fmla="*/ 963132 w 1145117"/>
              <a:gd name="connsiteY98" fmla="*/ 512275 h 764815"/>
              <a:gd name="connsiteX99" fmla="*/ 895853 w 1145117"/>
              <a:gd name="connsiteY99" fmla="*/ 579547 h 764815"/>
              <a:gd name="connsiteX100" fmla="*/ 880023 w 1145117"/>
              <a:gd name="connsiteY100" fmla="*/ 586382 h 764815"/>
              <a:gd name="connsiteX101" fmla="*/ 864552 w 1145117"/>
              <a:gd name="connsiteY101" fmla="*/ 579547 h 764815"/>
              <a:gd name="connsiteX102" fmla="*/ 818140 w 1145117"/>
              <a:gd name="connsiteY102" fmla="*/ 533500 h 764815"/>
              <a:gd name="connsiteX103" fmla="*/ 703371 w 1145117"/>
              <a:gd name="connsiteY103" fmla="*/ 648618 h 764815"/>
              <a:gd name="connsiteX104" fmla="*/ 707328 w 1145117"/>
              <a:gd name="connsiteY104" fmla="*/ 652216 h 764815"/>
              <a:gd name="connsiteX105" fmla="*/ 971407 w 1145117"/>
              <a:gd name="connsiteY105" fmla="*/ 696464 h 764815"/>
              <a:gd name="connsiteX106" fmla="*/ 1001628 w 1145117"/>
              <a:gd name="connsiteY106" fmla="*/ 706537 h 764815"/>
              <a:gd name="connsiteX107" fmla="*/ 991555 w 1145117"/>
              <a:gd name="connsiteY107" fmla="*/ 736396 h 764815"/>
              <a:gd name="connsiteX108" fmla="*/ 869949 w 1145117"/>
              <a:gd name="connsiteY108" fmla="*/ 764815 h 764815"/>
              <a:gd name="connsiteX109" fmla="*/ 675308 w 1145117"/>
              <a:gd name="connsiteY109" fmla="*/ 684233 h 764815"/>
              <a:gd name="connsiteX110" fmla="*/ 626737 w 1145117"/>
              <a:gd name="connsiteY110" fmla="*/ 618040 h 764815"/>
              <a:gd name="connsiteX111" fmla="*/ 572411 w 1145117"/>
              <a:gd name="connsiteY111" fmla="*/ 640704 h 764815"/>
              <a:gd name="connsiteX112" fmla="*/ 518444 w 1145117"/>
              <a:gd name="connsiteY112" fmla="*/ 618040 h 764815"/>
              <a:gd name="connsiteX113" fmla="*/ 274872 w 1145117"/>
              <a:gd name="connsiteY113" fmla="*/ 764456 h 764815"/>
              <a:gd name="connsiteX114" fmla="*/ 0 w 1145117"/>
              <a:gd name="connsiteY114" fmla="*/ 489611 h 764815"/>
              <a:gd name="connsiteX115" fmla="*/ 37417 w 1145117"/>
              <a:gd name="connsiteY115" fmla="*/ 350750 h 764815"/>
              <a:gd name="connsiteX116" fmla="*/ 38857 w 1145117"/>
              <a:gd name="connsiteY116" fmla="*/ 347513 h 764815"/>
              <a:gd name="connsiteX117" fmla="*/ 178091 w 1145117"/>
              <a:gd name="connsiteY117" fmla="*/ 130587 h 764815"/>
              <a:gd name="connsiteX118" fmla="*/ 304734 w 1145117"/>
              <a:gd name="connsiteY118" fmla="*/ 61156 h 764815"/>
              <a:gd name="connsiteX119" fmla="*/ 492539 w 1145117"/>
              <a:gd name="connsiteY119" fmla="*/ 61156 h 764815"/>
              <a:gd name="connsiteX120" fmla="*/ 572770 w 1145117"/>
              <a:gd name="connsiteY120" fmla="*/ 0 h 76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145117" h="764815">
                <a:moveTo>
                  <a:pt x="1048678" y="645265"/>
                </a:moveTo>
                <a:cubicBezTo>
                  <a:pt x="1054339" y="645354"/>
                  <a:pt x="1059955" y="647592"/>
                  <a:pt x="1064235" y="651889"/>
                </a:cubicBezTo>
                <a:cubicBezTo>
                  <a:pt x="1072794" y="660483"/>
                  <a:pt x="1072794" y="674806"/>
                  <a:pt x="1063878" y="683400"/>
                </a:cubicBezTo>
                <a:cubicBezTo>
                  <a:pt x="1059599" y="687697"/>
                  <a:pt x="1053893" y="690204"/>
                  <a:pt x="1048187" y="690204"/>
                </a:cubicBezTo>
                <a:cubicBezTo>
                  <a:pt x="1042481" y="690204"/>
                  <a:pt x="1036775" y="688055"/>
                  <a:pt x="1032496" y="683758"/>
                </a:cubicBezTo>
                <a:cubicBezTo>
                  <a:pt x="1023937" y="675165"/>
                  <a:pt x="1023937" y="661199"/>
                  <a:pt x="1032496" y="652247"/>
                </a:cubicBezTo>
                <a:lnTo>
                  <a:pt x="1032853" y="651531"/>
                </a:lnTo>
                <a:cubicBezTo>
                  <a:pt x="1037311" y="647234"/>
                  <a:pt x="1043016" y="645175"/>
                  <a:pt x="1048678" y="645265"/>
                </a:cubicBezTo>
                <a:close/>
                <a:moveTo>
                  <a:pt x="572411" y="533500"/>
                </a:moveTo>
                <a:cubicBezTo>
                  <a:pt x="555141" y="533500"/>
                  <a:pt x="541110" y="547530"/>
                  <a:pt x="541110" y="564798"/>
                </a:cubicBezTo>
                <a:cubicBezTo>
                  <a:pt x="541110" y="582066"/>
                  <a:pt x="555141" y="596096"/>
                  <a:pt x="572411" y="596096"/>
                </a:cubicBezTo>
                <a:cubicBezTo>
                  <a:pt x="589680" y="596096"/>
                  <a:pt x="603711" y="582066"/>
                  <a:pt x="603711" y="564798"/>
                </a:cubicBezTo>
                <a:cubicBezTo>
                  <a:pt x="603711" y="547530"/>
                  <a:pt x="589680" y="533500"/>
                  <a:pt x="572411" y="533500"/>
                </a:cubicBezTo>
                <a:close/>
                <a:moveTo>
                  <a:pt x="274872" y="259016"/>
                </a:moveTo>
                <a:cubicBezTo>
                  <a:pt x="147870" y="259016"/>
                  <a:pt x="44613" y="362622"/>
                  <a:pt x="44613" y="489611"/>
                </a:cubicBezTo>
                <a:cubicBezTo>
                  <a:pt x="44613" y="536018"/>
                  <a:pt x="58644" y="579907"/>
                  <a:pt x="82390" y="616241"/>
                </a:cubicBezTo>
                <a:lnTo>
                  <a:pt x="212630" y="486014"/>
                </a:lnTo>
                <a:cubicBezTo>
                  <a:pt x="216948" y="481697"/>
                  <a:pt x="222704" y="479539"/>
                  <a:pt x="228461" y="479539"/>
                </a:cubicBezTo>
                <a:cubicBezTo>
                  <a:pt x="234577" y="479539"/>
                  <a:pt x="239974" y="481697"/>
                  <a:pt x="244291" y="486014"/>
                </a:cubicBezTo>
                <a:lnTo>
                  <a:pt x="290343" y="532061"/>
                </a:lnTo>
                <a:lnTo>
                  <a:pt x="342151" y="480618"/>
                </a:lnTo>
                <a:cubicBezTo>
                  <a:pt x="332437" y="478100"/>
                  <a:pt x="325242" y="469466"/>
                  <a:pt x="325242" y="459033"/>
                </a:cubicBezTo>
                <a:cubicBezTo>
                  <a:pt x="325242" y="446802"/>
                  <a:pt x="335315" y="436729"/>
                  <a:pt x="347908" y="436729"/>
                </a:cubicBezTo>
                <a:lnTo>
                  <a:pt x="395039" y="436729"/>
                </a:lnTo>
                <a:cubicBezTo>
                  <a:pt x="407631" y="436729"/>
                  <a:pt x="417345" y="446802"/>
                  <a:pt x="417345" y="459033"/>
                </a:cubicBezTo>
                <a:lnTo>
                  <a:pt x="417345" y="506519"/>
                </a:lnTo>
                <a:cubicBezTo>
                  <a:pt x="417345" y="518751"/>
                  <a:pt x="407631" y="528823"/>
                  <a:pt x="395039" y="528823"/>
                </a:cubicBezTo>
                <a:cubicBezTo>
                  <a:pt x="384965" y="528823"/>
                  <a:pt x="375971" y="521629"/>
                  <a:pt x="373452" y="512275"/>
                </a:cubicBezTo>
                <a:lnTo>
                  <a:pt x="306173" y="579547"/>
                </a:lnTo>
                <a:cubicBezTo>
                  <a:pt x="297538" y="588181"/>
                  <a:pt x="283147" y="588181"/>
                  <a:pt x="274513" y="579547"/>
                </a:cubicBezTo>
                <a:lnTo>
                  <a:pt x="228461" y="533500"/>
                </a:lnTo>
                <a:lnTo>
                  <a:pt x="110813" y="651136"/>
                </a:lnTo>
                <a:cubicBezTo>
                  <a:pt x="152547" y="693586"/>
                  <a:pt x="210831" y="719847"/>
                  <a:pt x="274872" y="719847"/>
                </a:cubicBezTo>
                <a:cubicBezTo>
                  <a:pt x="402235" y="719847"/>
                  <a:pt x="505491" y="616601"/>
                  <a:pt x="505491" y="489611"/>
                </a:cubicBezTo>
                <a:cubicBezTo>
                  <a:pt x="505491" y="362622"/>
                  <a:pt x="402235" y="259016"/>
                  <a:pt x="274872" y="259016"/>
                </a:cubicBezTo>
                <a:close/>
                <a:moveTo>
                  <a:pt x="526872" y="153987"/>
                </a:moveTo>
                <a:cubicBezTo>
                  <a:pt x="532562" y="153987"/>
                  <a:pt x="538252" y="156476"/>
                  <a:pt x="542519" y="160388"/>
                </a:cubicBezTo>
                <a:cubicBezTo>
                  <a:pt x="546430" y="164299"/>
                  <a:pt x="548920" y="170345"/>
                  <a:pt x="548920" y="176034"/>
                </a:cubicBezTo>
                <a:cubicBezTo>
                  <a:pt x="548920" y="181724"/>
                  <a:pt x="546430" y="187769"/>
                  <a:pt x="542519" y="191681"/>
                </a:cubicBezTo>
                <a:cubicBezTo>
                  <a:pt x="538252" y="195948"/>
                  <a:pt x="532562" y="198081"/>
                  <a:pt x="526872" y="198081"/>
                </a:cubicBezTo>
                <a:cubicBezTo>
                  <a:pt x="521183" y="198081"/>
                  <a:pt x="515493" y="195948"/>
                  <a:pt x="511226" y="191681"/>
                </a:cubicBezTo>
                <a:cubicBezTo>
                  <a:pt x="506959" y="187769"/>
                  <a:pt x="504825" y="181724"/>
                  <a:pt x="504825" y="176034"/>
                </a:cubicBezTo>
                <a:cubicBezTo>
                  <a:pt x="504825" y="170345"/>
                  <a:pt x="506959" y="164299"/>
                  <a:pt x="511226" y="160388"/>
                </a:cubicBezTo>
                <a:cubicBezTo>
                  <a:pt x="515493" y="156476"/>
                  <a:pt x="521183" y="153987"/>
                  <a:pt x="526872" y="153987"/>
                </a:cubicBezTo>
                <a:close/>
                <a:moveTo>
                  <a:pt x="572770" y="44608"/>
                </a:moveTo>
                <a:cubicBezTo>
                  <a:pt x="551543" y="44608"/>
                  <a:pt x="534274" y="61876"/>
                  <a:pt x="534274" y="83461"/>
                </a:cubicBezTo>
                <a:cubicBezTo>
                  <a:pt x="534274" y="95692"/>
                  <a:pt x="524200" y="105765"/>
                  <a:pt x="511968" y="105765"/>
                </a:cubicBezTo>
                <a:lnTo>
                  <a:pt x="304734" y="105765"/>
                </a:lnTo>
                <a:cubicBezTo>
                  <a:pt x="268396" y="105765"/>
                  <a:pt x="235297" y="124112"/>
                  <a:pt x="215509" y="154690"/>
                </a:cubicBezTo>
                <a:lnTo>
                  <a:pt x="161901" y="238510"/>
                </a:lnTo>
                <a:cubicBezTo>
                  <a:pt x="196440" y="223041"/>
                  <a:pt x="234577" y="214407"/>
                  <a:pt x="274872" y="214407"/>
                </a:cubicBezTo>
                <a:cubicBezTo>
                  <a:pt x="371293" y="214407"/>
                  <a:pt x="456202" y="264412"/>
                  <a:pt x="505491" y="339238"/>
                </a:cubicBezTo>
                <a:lnTo>
                  <a:pt x="505491" y="252540"/>
                </a:lnTo>
                <a:cubicBezTo>
                  <a:pt x="505491" y="240309"/>
                  <a:pt x="515206" y="230236"/>
                  <a:pt x="527798" y="230236"/>
                </a:cubicBezTo>
                <a:cubicBezTo>
                  <a:pt x="540030" y="230236"/>
                  <a:pt x="550104" y="240309"/>
                  <a:pt x="550104" y="252540"/>
                </a:cubicBezTo>
                <a:lnTo>
                  <a:pt x="550104" y="489611"/>
                </a:lnTo>
                <a:cubicBezTo>
                  <a:pt x="550104" y="490331"/>
                  <a:pt x="550104" y="491050"/>
                  <a:pt x="550104" y="492130"/>
                </a:cubicBezTo>
                <a:cubicBezTo>
                  <a:pt x="556940" y="489971"/>
                  <a:pt x="564855" y="488892"/>
                  <a:pt x="572411" y="488892"/>
                </a:cubicBezTo>
                <a:cubicBezTo>
                  <a:pt x="580326" y="488892"/>
                  <a:pt x="587881" y="489971"/>
                  <a:pt x="595077" y="492130"/>
                </a:cubicBezTo>
                <a:cubicBezTo>
                  <a:pt x="595077" y="491050"/>
                  <a:pt x="595077" y="490331"/>
                  <a:pt x="595077" y="489611"/>
                </a:cubicBezTo>
                <a:lnTo>
                  <a:pt x="595077" y="176634"/>
                </a:lnTo>
                <a:cubicBezTo>
                  <a:pt x="595077" y="164403"/>
                  <a:pt x="604791" y="154330"/>
                  <a:pt x="617023" y="154330"/>
                </a:cubicBezTo>
                <a:cubicBezTo>
                  <a:pt x="629616" y="154330"/>
                  <a:pt x="639689" y="164403"/>
                  <a:pt x="639689" y="176634"/>
                </a:cubicBezTo>
                <a:lnTo>
                  <a:pt x="639689" y="338879"/>
                </a:lnTo>
                <a:cubicBezTo>
                  <a:pt x="649763" y="323410"/>
                  <a:pt x="661636" y="308660"/>
                  <a:pt x="675308" y="294990"/>
                </a:cubicBezTo>
                <a:cubicBezTo>
                  <a:pt x="758417" y="211889"/>
                  <a:pt x="881822" y="193182"/>
                  <a:pt x="982920" y="238510"/>
                </a:cubicBezTo>
                <a:lnTo>
                  <a:pt x="929313" y="154690"/>
                </a:lnTo>
                <a:cubicBezTo>
                  <a:pt x="909884" y="124112"/>
                  <a:pt x="876425" y="105765"/>
                  <a:pt x="840087" y="105765"/>
                </a:cubicBezTo>
                <a:lnTo>
                  <a:pt x="633573" y="105765"/>
                </a:lnTo>
                <a:cubicBezTo>
                  <a:pt x="621341" y="105765"/>
                  <a:pt x="611267" y="95692"/>
                  <a:pt x="611267" y="83461"/>
                </a:cubicBezTo>
                <a:cubicBezTo>
                  <a:pt x="611267" y="61876"/>
                  <a:pt x="593997" y="44608"/>
                  <a:pt x="572770" y="44608"/>
                </a:cubicBezTo>
                <a:close/>
                <a:moveTo>
                  <a:pt x="572770" y="0"/>
                </a:moveTo>
                <a:cubicBezTo>
                  <a:pt x="610907" y="0"/>
                  <a:pt x="643287" y="25902"/>
                  <a:pt x="653001" y="61156"/>
                </a:cubicBezTo>
                <a:lnTo>
                  <a:pt x="840087" y="61156"/>
                </a:lnTo>
                <a:cubicBezTo>
                  <a:pt x="891895" y="61156"/>
                  <a:pt x="939027" y="87058"/>
                  <a:pt x="967090" y="130587"/>
                </a:cubicBezTo>
                <a:lnTo>
                  <a:pt x="1099129" y="337440"/>
                </a:lnTo>
                <a:cubicBezTo>
                  <a:pt x="1100568" y="338879"/>
                  <a:pt x="1101647" y="340677"/>
                  <a:pt x="1102367" y="342476"/>
                </a:cubicBezTo>
                <a:lnTo>
                  <a:pt x="1105965" y="347513"/>
                </a:lnTo>
                <a:cubicBezTo>
                  <a:pt x="1106324" y="348592"/>
                  <a:pt x="1107044" y="349311"/>
                  <a:pt x="1107044" y="350031"/>
                </a:cubicBezTo>
                <a:cubicBezTo>
                  <a:pt x="1125033" y="380249"/>
                  <a:pt x="1137266" y="414425"/>
                  <a:pt x="1142302" y="450040"/>
                </a:cubicBezTo>
                <a:cubicBezTo>
                  <a:pt x="1150577" y="507239"/>
                  <a:pt x="1140504" y="566956"/>
                  <a:pt x="1113520" y="617680"/>
                </a:cubicBezTo>
                <a:cubicBezTo>
                  <a:pt x="1107764" y="628472"/>
                  <a:pt x="1094452" y="632789"/>
                  <a:pt x="1083299" y="627033"/>
                </a:cubicBezTo>
                <a:cubicBezTo>
                  <a:pt x="1072505" y="620918"/>
                  <a:pt x="1068188" y="607607"/>
                  <a:pt x="1073944" y="596815"/>
                </a:cubicBezTo>
                <a:cubicBezTo>
                  <a:pt x="1112441" y="523427"/>
                  <a:pt x="1108483" y="437808"/>
                  <a:pt x="1067108" y="369817"/>
                </a:cubicBezTo>
                <a:lnTo>
                  <a:pt x="1062071" y="361902"/>
                </a:lnTo>
                <a:cubicBezTo>
                  <a:pt x="1053797" y="349671"/>
                  <a:pt x="1044082" y="337440"/>
                  <a:pt x="1032929" y="326647"/>
                </a:cubicBezTo>
                <a:cubicBezTo>
                  <a:pt x="942984" y="236711"/>
                  <a:pt x="796913" y="236711"/>
                  <a:pt x="707328" y="326647"/>
                </a:cubicBezTo>
                <a:cubicBezTo>
                  <a:pt x="629256" y="404352"/>
                  <a:pt x="618822" y="524147"/>
                  <a:pt x="675308" y="613003"/>
                </a:cubicBezTo>
                <a:lnTo>
                  <a:pt x="802670" y="486014"/>
                </a:lnTo>
                <a:cubicBezTo>
                  <a:pt x="810945" y="477380"/>
                  <a:pt x="825336" y="477380"/>
                  <a:pt x="833971" y="486014"/>
                </a:cubicBezTo>
                <a:lnTo>
                  <a:pt x="880023" y="532061"/>
                </a:lnTo>
                <a:lnTo>
                  <a:pt x="931471" y="480618"/>
                </a:lnTo>
                <a:cubicBezTo>
                  <a:pt x="922117" y="478100"/>
                  <a:pt x="915281" y="469466"/>
                  <a:pt x="915281" y="459033"/>
                </a:cubicBezTo>
                <a:cubicBezTo>
                  <a:pt x="915281" y="446802"/>
                  <a:pt x="925355" y="436729"/>
                  <a:pt x="937588" y="436729"/>
                </a:cubicBezTo>
                <a:lnTo>
                  <a:pt x="984719" y="436729"/>
                </a:lnTo>
                <a:cubicBezTo>
                  <a:pt x="997311" y="436729"/>
                  <a:pt x="1007385" y="446802"/>
                  <a:pt x="1007385" y="459033"/>
                </a:cubicBezTo>
                <a:lnTo>
                  <a:pt x="1007385" y="506519"/>
                </a:lnTo>
                <a:cubicBezTo>
                  <a:pt x="1007385" y="518751"/>
                  <a:pt x="997311" y="528823"/>
                  <a:pt x="984719" y="528823"/>
                </a:cubicBezTo>
                <a:cubicBezTo>
                  <a:pt x="974285" y="528823"/>
                  <a:pt x="965650" y="521629"/>
                  <a:pt x="963132" y="512275"/>
                </a:cubicBezTo>
                <a:lnTo>
                  <a:pt x="895853" y="579547"/>
                </a:lnTo>
                <a:cubicBezTo>
                  <a:pt x="891536" y="583864"/>
                  <a:pt x="886139" y="586382"/>
                  <a:pt x="880023" y="586382"/>
                </a:cubicBezTo>
                <a:cubicBezTo>
                  <a:pt x="873906" y="586382"/>
                  <a:pt x="868510" y="583864"/>
                  <a:pt x="864552" y="579547"/>
                </a:cubicBezTo>
                <a:lnTo>
                  <a:pt x="818140" y="533500"/>
                </a:lnTo>
                <a:lnTo>
                  <a:pt x="703371" y="648618"/>
                </a:lnTo>
                <a:cubicBezTo>
                  <a:pt x="704810" y="649697"/>
                  <a:pt x="705529" y="651136"/>
                  <a:pt x="707328" y="652216"/>
                </a:cubicBezTo>
                <a:cubicBezTo>
                  <a:pt x="776766" y="722006"/>
                  <a:pt x="883261" y="739993"/>
                  <a:pt x="971407" y="696464"/>
                </a:cubicBezTo>
                <a:cubicBezTo>
                  <a:pt x="982560" y="690708"/>
                  <a:pt x="995872" y="695385"/>
                  <a:pt x="1001628" y="706537"/>
                </a:cubicBezTo>
                <a:cubicBezTo>
                  <a:pt x="1007025" y="717689"/>
                  <a:pt x="1002348" y="730999"/>
                  <a:pt x="991555" y="736396"/>
                </a:cubicBezTo>
                <a:cubicBezTo>
                  <a:pt x="952698" y="755462"/>
                  <a:pt x="911324" y="764815"/>
                  <a:pt x="869949" y="764815"/>
                </a:cubicBezTo>
                <a:cubicBezTo>
                  <a:pt x="798712" y="764815"/>
                  <a:pt x="728195" y="736755"/>
                  <a:pt x="675308" y="684233"/>
                </a:cubicBezTo>
                <a:cubicBezTo>
                  <a:pt x="655520" y="664087"/>
                  <a:pt x="639330" y="641783"/>
                  <a:pt x="626737" y="618040"/>
                </a:cubicBezTo>
                <a:cubicBezTo>
                  <a:pt x="613066" y="632070"/>
                  <a:pt x="593638" y="640704"/>
                  <a:pt x="572411" y="640704"/>
                </a:cubicBezTo>
                <a:cubicBezTo>
                  <a:pt x="551184" y="640704"/>
                  <a:pt x="532115" y="632070"/>
                  <a:pt x="518444" y="618040"/>
                </a:cubicBezTo>
                <a:cubicBezTo>
                  <a:pt x="472032" y="705098"/>
                  <a:pt x="380288" y="764456"/>
                  <a:pt x="274872" y="764456"/>
                </a:cubicBezTo>
                <a:cubicBezTo>
                  <a:pt x="123405" y="764456"/>
                  <a:pt x="0" y="641063"/>
                  <a:pt x="0" y="489611"/>
                </a:cubicBezTo>
                <a:cubicBezTo>
                  <a:pt x="0" y="438887"/>
                  <a:pt x="13312" y="391761"/>
                  <a:pt x="37417" y="350750"/>
                </a:cubicBezTo>
                <a:cubicBezTo>
                  <a:pt x="38137" y="349671"/>
                  <a:pt x="38497" y="348952"/>
                  <a:pt x="38857" y="347513"/>
                </a:cubicBezTo>
                <a:lnTo>
                  <a:pt x="178091" y="130587"/>
                </a:lnTo>
                <a:cubicBezTo>
                  <a:pt x="205795" y="87058"/>
                  <a:pt x="253286" y="61156"/>
                  <a:pt x="304734" y="61156"/>
                </a:cubicBezTo>
                <a:lnTo>
                  <a:pt x="492539" y="61156"/>
                </a:lnTo>
                <a:cubicBezTo>
                  <a:pt x="502253" y="25902"/>
                  <a:pt x="534634" y="0"/>
                  <a:pt x="572770" y="0"/>
                </a:cubicBezTo>
                <a:close/>
              </a:path>
            </a:pathLst>
          </a:custGeom>
          <a:solidFill>
            <a:schemeClr val="accent1"/>
          </a:solidFill>
          <a:ln>
            <a:noFill/>
          </a:ln>
          <a:effectLst/>
        </p:spPr>
        <p:txBody>
          <a:bodyPr wrap="square" anchor="ctr">
            <a:noAutofit/>
          </a:bodyPr>
          <a:lstStyle/>
          <a:p>
            <a:pPr defTabSz="554437">
              <a:defRPr/>
            </a:pPr>
            <a:endParaRPr lang="en-US" sz="900">
              <a:solidFill>
                <a:srgbClr val="494949"/>
              </a:solidFill>
              <a:latin typeface="Roboto Condensed Light" panose="02000000000000000000" pitchFamily="2" charset="0"/>
              <a:ea typeface="+mn-lt"/>
              <a:cs typeface="+mn-lt"/>
            </a:endParaRPr>
          </a:p>
        </p:txBody>
      </p:sp>
    </p:spTree>
    <p:extLst>
      <p:ext uri="{BB962C8B-B14F-4D97-AF65-F5344CB8AC3E}">
        <p14:creationId xmlns:p14="http://schemas.microsoft.com/office/powerpoint/2010/main" val="361426574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BBFC9-D554-D0BA-6FC9-F2B72E795D91}"/>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AC90E23D-CEAD-21C5-A4C3-1238A0FA6649}"/>
              </a:ext>
            </a:extLst>
          </p:cNvPr>
          <p:cNvSpPr>
            <a:spLocks noGrp="1"/>
          </p:cNvSpPr>
          <p:nvPr>
            <p:ph type="title"/>
          </p:nvPr>
        </p:nvSpPr>
        <p:spPr>
          <a:xfrm>
            <a:off x="259604" y="349944"/>
            <a:ext cx="10774188" cy="503971"/>
          </a:xfrm>
        </p:spPr>
        <p:txBody>
          <a:bodyPr/>
          <a:lstStyle/>
          <a:p>
            <a:pPr defTabSz="914309"/>
            <a:r>
              <a:rPr lang="en-US" sz="3000">
                <a:solidFill>
                  <a:schemeClr val="accent1"/>
                </a:solidFill>
              </a:rPr>
              <a:t>Instructional template: Monitoring framework</a:t>
            </a:r>
          </a:p>
        </p:txBody>
      </p:sp>
      <p:sp>
        <p:nvSpPr>
          <p:cNvPr id="2" name="TextBox 1">
            <a:extLst>
              <a:ext uri="{FF2B5EF4-FFF2-40B4-BE49-F238E27FC236}">
                <a16:creationId xmlns:a16="http://schemas.microsoft.com/office/drawing/2014/main" id="{A4026319-AC52-D580-DCA3-8ECAD250D926}"/>
              </a:ext>
            </a:extLst>
          </p:cNvPr>
          <p:cNvSpPr txBox="1">
            <a:spLocks/>
          </p:cNvSpPr>
          <p:nvPr/>
        </p:nvSpPr>
        <p:spPr>
          <a:xfrm>
            <a:off x="259604" y="853915"/>
            <a:ext cx="11674380" cy="584775"/>
          </a:xfrm>
          <a:prstGeom prst="rect">
            <a:avLst/>
          </a:prstGeom>
          <a:noFill/>
        </p:spPr>
        <p:txBody>
          <a:bodyPr wrap="square">
            <a:spAutoFit/>
          </a:bodyPr>
          <a:lstStyle/>
          <a:p>
            <a:pPr defTabSz="914400">
              <a:defRPr/>
            </a:pPr>
            <a:r>
              <a:rPr lang="en-US" sz="1600">
                <a:solidFill>
                  <a:srgbClr val="494949"/>
                </a:solidFill>
                <a:latin typeface="Exo" pitchFamily="2" charset="0"/>
                <a:ea typeface="+mn-lt"/>
                <a:cs typeface="+mn-lt"/>
              </a:rPr>
              <a:t>Use the table below to structure your training plan, detailing who should be trained, what they need to learn, when sessions occur, and how you’ll measure success.</a:t>
            </a:r>
          </a:p>
        </p:txBody>
      </p:sp>
      <p:graphicFrame>
        <p:nvGraphicFramePr>
          <p:cNvPr id="3" name="Table 2">
            <a:extLst>
              <a:ext uri="{FF2B5EF4-FFF2-40B4-BE49-F238E27FC236}">
                <a16:creationId xmlns:a16="http://schemas.microsoft.com/office/drawing/2014/main" id="{66035A43-C999-6198-C32B-01CC9021EB78}"/>
              </a:ext>
            </a:extLst>
          </p:cNvPr>
          <p:cNvGraphicFramePr>
            <a:graphicFrameLocks/>
          </p:cNvGraphicFramePr>
          <p:nvPr>
            <p:extLst>
              <p:ext uri="{D42A27DB-BD31-4B8C-83A1-F6EECF244321}">
                <p14:modId xmlns:p14="http://schemas.microsoft.com/office/powerpoint/2010/main" val="1994107585"/>
              </p:ext>
            </p:extLst>
          </p:nvPr>
        </p:nvGraphicFramePr>
        <p:xfrm>
          <a:off x="259605" y="1576069"/>
          <a:ext cx="11507307" cy="4645411"/>
        </p:xfrm>
        <a:graphic>
          <a:graphicData uri="http://schemas.openxmlformats.org/drawingml/2006/table">
            <a:tbl>
              <a:tblPr firstRow="1">
                <a:tableStyleId>{5C22544A-7EE6-4342-B048-85BDC9FD1C3A}</a:tableStyleId>
              </a:tblPr>
              <a:tblGrid>
                <a:gridCol w="491961">
                  <a:extLst>
                    <a:ext uri="{9D8B030D-6E8A-4147-A177-3AD203B41FA5}">
                      <a16:colId xmlns:a16="http://schemas.microsoft.com/office/drawing/2014/main" val="1581958053"/>
                    </a:ext>
                  </a:extLst>
                </a:gridCol>
                <a:gridCol w="1465958">
                  <a:extLst>
                    <a:ext uri="{9D8B030D-6E8A-4147-A177-3AD203B41FA5}">
                      <a16:colId xmlns:a16="http://schemas.microsoft.com/office/drawing/2014/main" val="3221127086"/>
                    </a:ext>
                  </a:extLst>
                </a:gridCol>
                <a:gridCol w="4357807">
                  <a:extLst>
                    <a:ext uri="{9D8B030D-6E8A-4147-A177-3AD203B41FA5}">
                      <a16:colId xmlns:a16="http://schemas.microsoft.com/office/drawing/2014/main" val="1610025414"/>
                    </a:ext>
                  </a:extLst>
                </a:gridCol>
                <a:gridCol w="2468880">
                  <a:extLst>
                    <a:ext uri="{9D8B030D-6E8A-4147-A177-3AD203B41FA5}">
                      <a16:colId xmlns:a16="http://schemas.microsoft.com/office/drawing/2014/main" val="573858552"/>
                    </a:ext>
                  </a:extLst>
                </a:gridCol>
                <a:gridCol w="2722701">
                  <a:extLst>
                    <a:ext uri="{9D8B030D-6E8A-4147-A177-3AD203B41FA5}">
                      <a16:colId xmlns:a16="http://schemas.microsoft.com/office/drawing/2014/main" val="531003624"/>
                    </a:ext>
                  </a:extLst>
                </a:gridCol>
              </a:tblGrid>
              <a:tr h="275694">
                <a:tc>
                  <a:txBody>
                    <a:bodyPr/>
                    <a:lstStyle/>
                    <a:p>
                      <a:pPr algn="ctr" fontAlgn="ctr">
                        <a:buFontTx/>
                      </a:pPr>
                      <a:r>
                        <a:rPr lang="en-US" sz="1100" u="none" strike="noStrike" dirty="0">
                          <a:effectLst/>
                          <a:latin typeface="Montserrat SemiBold" panose="00000700000000000000" pitchFamily="2" charset="0"/>
                          <a:ea typeface="+mn-lt"/>
                          <a:cs typeface="+mn-lt"/>
                        </a:rPr>
                        <a:t>Step</a:t>
                      </a:r>
                      <a:endParaRPr lang="en-US" sz="1100" b="1" i="0" u="none" strike="noStrike" dirty="0">
                        <a:solidFill>
                          <a:srgbClr val="000000"/>
                        </a:solidFill>
                        <a:effectLst/>
                        <a:latin typeface="Montserrat SemiBold" panose="00000700000000000000" pitchFamily="2" charset="0"/>
                        <a:ea typeface="+mn-lt"/>
                        <a:cs typeface="+mn-lt"/>
                      </a:endParaRPr>
                    </a:p>
                  </a:txBody>
                  <a:tcPr marL="6846" marR="6846" marT="6846" marB="0" anchor="ctr"/>
                </a:tc>
                <a:tc>
                  <a:txBody>
                    <a:bodyPr/>
                    <a:lstStyle/>
                    <a:p>
                      <a:pPr algn="ctr" fontAlgn="ctr">
                        <a:buFontTx/>
                      </a:pPr>
                      <a:r>
                        <a:rPr lang="en-US" sz="1100" b="1" i="0" u="none" strike="noStrike">
                          <a:solidFill>
                            <a:schemeClr val="bg1"/>
                          </a:solidFill>
                          <a:effectLst/>
                          <a:latin typeface="Montserrat SemiBold" panose="00000700000000000000" pitchFamily="2" charset="0"/>
                          <a:ea typeface="+mn-lt"/>
                          <a:cs typeface="+mn-lt"/>
                        </a:rPr>
                        <a:t>Monitoring Focus</a:t>
                      </a:r>
                    </a:p>
                  </a:txBody>
                  <a:tcPr marL="6846" marR="6846" marT="6846" marB="0" anchor="ctr"/>
                </a:tc>
                <a:tc>
                  <a:txBody>
                    <a:bodyPr/>
                    <a:lstStyle/>
                    <a:p>
                      <a:pPr algn="ctr" fontAlgn="ctr">
                        <a:buFontTx/>
                      </a:pPr>
                      <a:r>
                        <a:rPr lang="en-US" sz="1100" u="none" strike="noStrike">
                          <a:effectLst/>
                          <a:latin typeface="Montserrat SemiBold" panose="00000700000000000000" pitchFamily="2" charset="0"/>
                          <a:ea typeface="+mn-lt"/>
                          <a:cs typeface="+mn-lt"/>
                        </a:rPr>
                        <a:t>Instructions</a:t>
                      </a:r>
                      <a:endParaRPr lang="en-US" sz="1100" b="1" i="0" u="none" strike="noStrike">
                        <a:solidFill>
                          <a:srgbClr val="000000"/>
                        </a:solidFill>
                        <a:effectLst/>
                        <a:latin typeface="Montserrat SemiBold" panose="00000700000000000000" pitchFamily="2" charset="0"/>
                        <a:ea typeface="+mn-lt"/>
                        <a:cs typeface="+mn-lt"/>
                      </a:endParaRPr>
                    </a:p>
                  </a:txBody>
                  <a:tcPr marL="6846" marR="6846" marT="6846" marB="0" anchor="ctr"/>
                </a:tc>
                <a:tc>
                  <a:txBody>
                    <a:bodyPr/>
                    <a:lstStyle/>
                    <a:p>
                      <a:pPr algn="ctr" fontAlgn="ctr">
                        <a:buFontTx/>
                      </a:pPr>
                      <a:r>
                        <a:rPr lang="en-US" sz="1100" u="none" strike="noStrike">
                          <a:effectLst/>
                          <a:latin typeface="Montserrat SemiBold" panose="00000700000000000000" pitchFamily="2" charset="0"/>
                          <a:ea typeface="+mn-lt"/>
                          <a:cs typeface="+mn-lt"/>
                        </a:rPr>
                        <a:t>Required Roles</a:t>
                      </a:r>
                      <a:endParaRPr lang="en-US" sz="1100" b="1" i="0" u="none" strike="noStrike">
                        <a:solidFill>
                          <a:srgbClr val="000000"/>
                        </a:solidFill>
                        <a:effectLst/>
                        <a:latin typeface="Montserrat SemiBold" panose="00000700000000000000" pitchFamily="2" charset="0"/>
                        <a:ea typeface="+mn-lt"/>
                        <a:cs typeface="+mn-lt"/>
                      </a:endParaRPr>
                    </a:p>
                  </a:txBody>
                  <a:tcPr marL="6846" marR="6846" marT="6846" marB="0" anchor="ctr"/>
                </a:tc>
                <a:tc>
                  <a:txBody>
                    <a:bodyPr/>
                    <a:lstStyle/>
                    <a:p>
                      <a:pPr marL="0" algn="ctr" defTabSz="914218" rtl="0" eaLnBrk="1" fontAlgn="ctr" latinLnBrk="0" hangingPunct="1">
                        <a:buFontTx/>
                      </a:pPr>
                      <a:r>
                        <a:rPr lang="en-US" sz="1100" b="1" u="none" strike="noStrike" kern="1200">
                          <a:solidFill>
                            <a:schemeClr val="lt1"/>
                          </a:solidFill>
                          <a:effectLst/>
                          <a:latin typeface="Montserrat SemiBold" panose="00000700000000000000" pitchFamily="2" charset="0"/>
                          <a:ea typeface="+mn-lt"/>
                          <a:cs typeface="+mn-lt"/>
                        </a:rPr>
                        <a:t>Outputs</a:t>
                      </a:r>
                    </a:p>
                  </a:txBody>
                  <a:tcPr marL="6846" marR="6846" marT="6846" marB="0" anchor="ctr"/>
                </a:tc>
                <a:extLst>
                  <a:ext uri="{0D108BD9-81ED-4DB2-BD59-A6C34878D82A}">
                    <a16:rowId xmlns:a16="http://schemas.microsoft.com/office/drawing/2014/main" val="3853553644"/>
                  </a:ext>
                </a:extLst>
              </a:tr>
              <a:tr h="661394">
                <a:tc>
                  <a:txBody>
                    <a:bodyPr/>
                    <a:lstStyle/>
                    <a:p>
                      <a:pPr marL="0" marR="0" algn="ctr" fontAlgn="t">
                        <a:buFontTx/>
                      </a:pPr>
                      <a:r>
                        <a:rPr lang="en-US" sz="900" b="1">
                          <a:solidFill>
                            <a:schemeClr val="bg1"/>
                          </a:solidFill>
                          <a:effectLst/>
                          <a:latin typeface="+mn-lt"/>
                          <a:ea typeface="+mn-lt"/>
                          <a:cs typeface="+mn-lt"/>
                        </a:rPr>
                        <a:t>1</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Define Monitoring Objectives &amp; Set Up Tools</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Identify key KPIs</a:t>
                      </a:r>
                      <a:r>
                        <a:rPr lang="en-US" sz="1100">
                          <a:effectLst/>
                          <a:latin typeface="+mn-lt"/>
                          <a:ea typeface="+mn-lt"/>
                          <a:cs typeface="+mn-lt"/>
                        </a:rPr>
                        <a:t> (accuracy, latency, adoption, compliance logs).</a:t>
                      </a:r>
                    </a:p>
                    <a:p>
                      <a:pPr marL="171450" marR="0" indent="-171450" fontAlgn="t">
                        <a:buFont typeface="Arial" panose="020B0604020202020204" pitchFamily="34" charset="0"/>
                        <a:buChar char="•"/>
                      </a:pPr>
                      <a:r>
                        <a:rPr lang="en-US" sz="1100" b="1">
                          <a:effectLst/>
                          <a:latin typeface="+mn-lt"/>
                          <a:ea typeface="+mn-lt"/>
                          <a:cs typeface="+mn-lt"/>
                        </a:rPr>
                        <a:t>Set thresholds</a:t>
                      </a:r>
                      <a:r>
                        <a:rPr lang="en-US" sz="1100">
                          <a:effectLst/>
                          <a:latin typeface="+mn-lt"/>
                          <a:ea typeface="+mn-lt"/>
                          <a:cs typeface="+mn-lt"/>
                        </a:rPr>
                        <a:t> (e.g. 85% accuracy, &lt;2s latency).</a:t>
                      </a:r>
                    </a:p>
                    <a:p>
                      <a:pPr marL="171450" marR="0" indent="-171450" fontAlgn="t">
                        <a:buFont typeface="Arial" panose="020B0604020202020204" pitchFamily="34" charset="0"/>
                        <a:buChar char="•"/>
                      </a:pPr>
                      <a:r>
                        <a:rPr lang="en-US" sz="1100" b="1">
                          <a:effectLst/>
                          <a:latin typeface="+mn-lt"/>
                          <a:ea typeface="+mn-lt"/>
                          <a:cs typeface="+mn-lt"/>
                        </a:rPr>
                        <a:t>Configure dashboards</a:t>
                      </a:r>
                      <a:r>
                        <a:rPr lang="en-US" sz="1100">
                          <a:effectLst/>
                          <a:latin typeface="+mn-lt"/>
                          <a:ea typeface="+mn-lt"/>
                          <a:cs typeface="+mn-lt"/>
                        </a:rPr>
                        <a:t> and alerting rules (email, Slack) for real-time or periodic data feeds.</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Ensures metrics tie to business outcomes.</a:t>
                      </a:r>
                    </a:p>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Advises on model-specific KPIs.</a:t>
                      </a:r>
                    </a:p>
                    <a:p>
                      <a:pPr marL="171450" marR="0" indent="-171450" fontAlgn="t">
                        <a:buFont typeface="Arial" panose="020B0604020202020204" pitchFamily="34" charset="0"/>
                        <a:buChar char="•"/>
                      </a:pPr>
                      <a:r>
                        <a:rPr lang="en-US" sz="1100" b="1">
                          <a:effectLst/>
                          <a:latin typeface="+mn-lt"/>
                          <a:ea typeface="+mn-lt"/>
                          <a:cs typeface="+mn-lt"/>
                        </a:rPr>
                        <a:t>Data/IT Specialist</a:t>
                      </a:r>
                      <a:r>
                        <a:rPr lang="en-US" sz="1100">
                          <a:effectLst/>
                          <a:latin typeface="+mn-lt"/>
                          <a:ea typeface="+mn-lt"/>
                          <a:cs typeface="+mn-lt"/>
                        </a:rPr>
                        <a:t>: Sets up pipeline &amp; dashboards.</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Monitoring Objectives Doc</a:t>
                      </a:r>
                      <a:r>
                        <a:rPr lang="en-US" sz="1100">
                          <a:effectLst/>
                          <a:latin typeface="+mn-lt"/>
                          <a:ea typeface="+mn-lt"/>
                          <a:cs typeface="+mn-lt"/>
                        </a:rPr>
                        <a:t> (KPI definitions, thresholds).</a:t>
                      </a:r>
                    </a:p>
                    <a:p>
                      <a:pPr marL="171450" marR="0" indent="-171450" fontAlgn="t">
                        <a:buFont typeface="Arial" panose="020B0604020202020204" pitchFamily="34" charset="0"/>
                        <a:buChar char="•"/>
                      </a:pPr>
                      <a:r>
                        <a:rPr lang="en-US" sz="1100" b="1">
                          <a:effectLst/>
                          <a:latin typeface="+mn-lt"/>
                          <a:ea typeface="+mn-lt"/>
                          <a:cs typeface="+mn-lt"/>
                        </a:rPr>
                        <a:t>Dashboards</a:t>
                      </a:r>
                      <a:r>
                        <a:rPr lang="en-US" sz="1100">
                          <a:effectLst/>
                          <a:latin typeface="+mn-lt"/>
                          <a:ea typeface="+mn-lt"/>
                          <a:cs typeface="+mn-lt"/>
                        </a:rPr>
                        <a:t> (daily/weekly metrics).</a:t>
                      </a:r>
                    </a:p>
                    <a:p>
                      <a:pPr marL="171450" marR="0" indent="-171450" fontAlgn="t">
                        <a:buFont typeface="Arial" panose="020B0604020202020204" pitchFamily="34" charset="0"/>
                        <a:buChar char="•"/>
                      </a:pPr>
                      <a:r>
                        <a:rPr lang="en-US" sz="1100" b="1">
                          <a:effectLst/>
                          <a:latin typeface="+mn-lt"/>
                          <a:ea typeface="+mn-lt"/>
                          <a:cs typeface="+mn-lt"/>
                        </a:rPr>
                        <a:t>Alerts</a:t>
                      </a:r>
                      <a:r>
                        <a:rPr lang="en-US" sz="1100">
                          <a:effectLst/>
                          <a:latin typeface="+mn-lt"/>
                          <a:ea typeface="+mn-lt"/>
                          <a:cs typeface="+mn-lt"/>
                        </a:rPr>
                        <a:t> that trigger on threshold breach.</a:t>
                      </a:r>
                    </a:p>
                  </a:txBody>
                  <a:tcPr marL="50800" marR="50800" marT="50800" marB="50800" anchor="ctr"/>
                </a:tc>
                <a:extLst>
                  <a:ext uri="{0D108BD9-81ED-4DB2-BD59-A6C34878D82A}">
                    <a16:rowId xmlns:a16="http://schemas.microsoft.com/office/drawing/2014/main" val="3690127680"/>
                  </a:ext>
                </a:extLst>
              </a:tr>
              <a:tr h="610517">
                <a:tc>
                  <a:txBody>
                    <a:bodyPr/>
                    <a:lstStyle/>
                    <a:p>
                      <a:pPr marL="0" marR="0" algn="ctr" fontAlgn="t">
                        <a:buFontTx/>
                      </a:pPr>
                      <a:r>
                        <a:rPr lang="en-US" sz="900" b="1">
                          <a:solidFill>
                            <a:schemeClr val="bg1"/>
                          </a:solidFill>
                          <a:effectLst/>
                          <a:latin typeface="+mn-lt"/>
                          <a:ea typeface="+mn-lt"/>
                          <a:cs typeface="+mn-lt"/>
                        </a:rPr>
                        <a:t>2</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Performance &amp; Feedback Tracking</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Collect metrics</a:t>
                      </a:r>
                      <a:r>
                        <a:rPr lang="en-US" sz="1100">
                          <a:effectLst/>
                          <a:latin typeface="+mn-lt"/>
                          <a:ea typeface="+mn-lt"/>
                          <a:cs typeface="+mn-lt"/>
                        </a:rPr>
                        <a:t> daily/weekly (e.g. handle time, accuracy, usage).</a:t>
                      </a:r>
                    </a:p>
                    <a:p>
                      <a:pPr marL="171450" marR="0" indent="-171450" fontAlgn="t">
                        <a:buFont typeface="Arial" panose="020B0604020202020204" pitchFamily="34" charset="0"/>
                        <a:buChar char="•"/>
                      </a:pPr>
                      <a:r>
                        <a:rPr lang="en-US" sz="1100" b="1">
                          <a:effectLst/>
                          <a:latin typeface="+mn-lt"/>
                          <a:ea typeface="+mn-lt"/>
                          <a:cs typeface="+mn-lt"/>
                        </a:rPr>
                        <a:t>Investigate anomalies</a:t>
                      </a:r>
                      <a:r>
                        <a:rPr lang="en-US" sz="1100">
                          <a:effectLst/>
                          <a:latin typeface="+mn-lt"/>
                          <a:ea typeface="+mn-lt"/>
                          <a:cs typeface="+mn-lt"/>
                        </a:rPr>
                        <a:t> (spikes in error rate, drop in satisfaction) promptly.</a:t>
                      </a:r>
                    </a:p>
                    <a:p>
                      <a:pPr marL="171450" marR="0" indent="-171450" fontAlgn="t">
                        <a:buFont typeface="Arial" panose="020B0604020202020204" pitchFamily="34" charset="0"/>
                        <a:buChar char="•"/>
                      </a:pPr>
                      <a:r>
                        <a:rPr lang="en-US" sz="1100" b="1">
                          <a:effectLst/>
                          <a:latin typeface="+mn-lt"/>
                          <a:ea typeface="+mn-lt"/>
                          <a:cs typeface="+mn-lt"/>
                        </a:rPr>
                        <a:t>Gather user feedback</a:t>
                      </a:r>
                      <a:r>
                        <a:rPr lang="en-US" sz="1100">
                          <a:effectLst/>
                          <a:latin typeface="+mn-lt"/>
                          <a:ea typeface="+mn-lt"/>
                          <a:cs typeface="+mn-lt"/>
                        </a:rPr>
                        <a:t> (agent/customer surveys, Slack channels).</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Support Team/Monitoring Lead</a:t>
                      </a:r>
                      <a:r>
                        <a:rPr lang="en-US" sz="1100">
                          <a:effectLst/>
                          <a:latin typeface="+mn-lt"/>
                          <a:ea typeface="+mn-lt"/>
                          <a:cs typeface="+mn-lt"/>
                        </a:rPr>
                        <a:t>: Watches dashboards, investigates anomalies.</a:t>
                      </a:r>
                    </a:p>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Collates feedback.</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Performance Reports</a:t>
                      </a:r>
                      <a:r>
                        <a:rPr lang="en-US" sz="1100">
                          <a:effectLst/>
                          <a:latin typeface="+mn-lt"/>
                          <a:ea typeface="+mn-lt"/>
                          <a:cs typeface="+mn-lt"/>
                        </a:rPr>
                        <a:t> (daily or weekly).</a:t>
                      </a:r>
                    </a:p>
                    <a:p>
                      <a:pPr marL="171450" marR="0" indent="-171450" fontAlgn="t">
                        <a:buFont typeface="Arial" panose="020B0604020202020204" pitchFamily="34" charset="0"/>
                        <a:buChar char="•"/>
                      </a:pPr>
                      <a:r>
                        <a:rPr lang="en-US" sz="1100" b="1">
                          <a:effectLst/>
                          <a:latin typeface="+mn-lt"/>
                          <a:ea typeface="+mn-lt"/>
                          <a:cs typeface="+mn-lt"/>
                        </a:rPr>
                        <a:t>Feedback Reports</a:t>
                      </a:r>
                      <a:r>
                        <a:rPr lang="en-US" sz="1100">
                          <a:effectLst/>
                          <a:latin typeface="+mn-lt"/>
                          <a:ea typeface="+mn-lt"/>
                          <a:cs typeface="+mn-lt"/>
                        </a:rPr>
                        <a:t> (agent/customer comments, improvement ideas).</a:t>
                      </a:r>
                    </a:p>
                  </a:txBody>
                  <a:tcPr marL="50800" marR="50800" marT="50800" marB="50800" anchor="ctr"/>
                </a:tc>
                <a:extLst>
                  <a:ext uri="{0D108BD9-81ED-4DB2-BD59-A6C34878D82A}">
                    <a16:rowId xmlns:a16="http://schemas.microsoft.com/office/drawing/2014/main" val="3399800088"/>
                  </a:ext>
                </a:extLst>
              </a:tr>
              <a:tr h="604636">
                <a:tc>
                  <a:txBody>
                    <a:bodyPr/>
                    <a:lstStyle/>
                    <a:p>
                      <a:pPr marL="0" marR="0" algn="ctr" fontAlgn="t">
                        <a:buFontTx/>
                      </a:pPr>
                      <a:r>
                        <a:rPr lang="en-US" sz="900" b="1">
                          <a:solidFill>
                            <a:schemeClr val="bg1"/>
                          </a:solidFill>
                          <a:effectLst/>
                          <a:latin typeface="+mn-lt"/>
                          <a:ea typeface="+mn-lt"/>
                          <a:cs typeface="+mn-lt"/>
                        </a:rPr>
                        <a:t>3</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Data Drift &amp; Bias Monitoring</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Compare new data</a:t>
                      </a:r>
                      <a:r>
                        <a:rPr lang="en-US" sz="1100">
                          <a:effectLst/>
                          <a:latin typeface="+mn-lt"/>
                          <a:ea typeface="+mn-lt"/>
                          <a:cs typeface="+mn-lt"/>
                        </a:rPr>
                        <a:t> distributions to original training sets (e.g. monthly or quarterly).</a:t>
                      </a:r>
                    </a:p>
                    <a:p>
                      <a:pPr marL="171450" marR="0" indent="-171450" fontAlgn="t">
                        <a:buFont typeface="Arial" panose="020B0604020202020204" pitchFamily="34" charset="0"/>
                        <a:buChar char="•"/>
                      </a:pPr>
                      <a:r>
                        <a:rPr lang="en-US" sz="1100" b="1">
                          <a:effectLst/>
                          <a:latin typeface="+mn-lt"/>
                          <a:ea typeface="+mn-lt"/>
                          <a:cs typeface="+mn-lt"/>
                        </a:rPr>
                        <a:t>Check for bias</a:t>
                      </a:r>
                      <a:r>
                        <a:rPr lang="en-US" sz="1100">
                          <a:effectLst/>
                          <a:latin typeface="+mn-lt"/>
                          <a:ea typeface="+mn-lt"/>
                          <a:cs typeface="+mn-lt"/>
                        </a:rPr>
                        <a:t> in model outputs or decision pathways (systematic favoritism or exclusion).</a:t>
                      </a:r>
                    </a:p>
                    <a:p>
                      <a:pPr marL="171450" marR="0" indent="-171450" fontAlgn="t">
                        <a:buFont typeface="Arial" panose="020B0604020202020204" pitchFamily="34" charset="0"/>
                        <a:buChar char="•"/>
                      </a:pPr>
                      <a:r>
                        <a:rPr lang="en-US" sz="1100" b="1">
                          <a:effectLst/>
                          <a:latin typeface="+mn-lt"/>
                          <a:ea typeface="+mn-lt"/>
                          <a:cs typeface="+mn-lt"/>
                        </a:rPr>
                        <a:t>Escalate</a:t>
                      </a:r>
                      <a:r>
                        <a:rPr lang="en-US" sz="1100">
                          <a:effectLst/>
                          <a:latin typeface="+mn-lt"/>
                          <a:ea typeface="+mn-lt"/>
                          <a:cs typeface="+mn-lt"/>
                        </a:rPr>
                        <a:t> to compliance or leadership if drift or bias is significant.</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Analyzes drift &amp; bias.</a:t>
                      </a:r>
                    </a:p>
                    <a:p>
                      <a:pPr marL="171450" marR="0" indent="-171450" fontAlgn="t">
                        <a:buFont typeface="Arial" panose="020B0604020202020204" pitchFamily="34" charset="0"/>
                        <a:buChar char="•"/>
                      </a:pPr>
                      <a:r>
                        <a:rPr lang="en-US" sz="1100" b="1">
                          <a:effectLst/>
                          <a:latin typeface="+mn-lt"/>
                          <a:ea typeface="+mn-lt"/>
                          <a:cs typeface="+mn-lt"/>
                        </a:rPr>
                        <a:t>Compliance Officer</a:t>
                      </a:r>
                      <a:r>
                        <a:rPr lang="en-US" sz="1100">
                          <a:effectLst/>
                          <a:latin typeface="+mn-lt"/>
                          <a:ea typeface="+mn-lt"/>
                          <a:cs typeface="+mn-lt"/>
                        </a:rPr>
                        <a:t> (if relevant): Ensures fairness &amp; legal compliance.</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Drift Analysis</a:t>
                      </a:r>
                      <a:r>
                        <a:rPr lang="en-US" sz="1100">
                          <a:effectLst/>
                          <a:latin typeface="+mn-lt"/>
                          <a:ea typeface="+mn-lt"/>
                          <a:cs typeface="+mn-lt"/>
                        </a:rPr>
                        <a:t> or </a:t>
                      </a:r>
                      <a:r>
                        <a:rPr lang="en-US" sz="1100" b="1">
                          <a:effectLst/>
                          <a:latin typeface="+mn-lt"/>
                          <a:ea typeface="+mn-lt"/>
                          <a:cs typeface="+mn-lt"/>
                        </a:rPr>
                        <a:t>Bias Audit Report</a:t>
                      </a:r>
                      <a:r>
                        <a:rPr lang="en-US" sz="1100">
                          <a:effectLst/>
                          <a:latin typeface="+mn-lt"/>
                          <a:ea typeface="+mn-lt"/>
                          <a:cs typeface="+mn-lt"/>
                        </a:rPr>
                        <a:t> (quarterly or as needed).</a:t>
                      </a:r>
                    </a:p>
                    <a:p>
                      <a:pPr marL="171450" marR="0" indent="-171450" fontAlgn="t">
                        <a:buFont typeface="Arial" panose="020B0604020202020204" pitchFamily="34" charset="0"/>
                        <a:buChar char="•"/>
                      </a:pPr>
                      <a:r>
                        <a:rPr lang="en-US" sz="1100" b="1">
                          <a:effectLst/>
                          <a:latin typeface="+mn-lt"/>
                          <a:ea typeface="+mn-lt"/>
                          <a:cs typeface="+mn-lt"/>
                        </a:rPr>
                        <a:t>Recommendations</a:t>
                      </a:r>
                      <a:r>
                        <a:rPr lang="en-US" sz="1100">
                          <a:effectLst/>
                          <a:latin typeface="+mn-lt"/>
                          <a:ea typeface="+mn-lt"/>
                          <a:cs typeface="+mn-lt"/>
                        </a:rPr>
                        <a:t> on retraining or model updates if drift is detected.</a:t>
                      </a:r>
                    </a:p>
                  </a:txBody>
                  <a:tcPr marL="50800" marR="50800" marT="50800" marB="50800" anchor="ctr"/>
                </a:tc>
                <a:extLst>
                  <a:ext uri="{0D108BD9-81ED-4DB2-BD59-A6C34878D82A}">
                    <a16:rowId xmlns:a16="http://schemas.microsoft.com/office/drawing/2014/main" val="3772127168"/>
                  </a:ext>
                </a:extLst>
              </a:tr>
              <a:tr h="676384">
                <a:tc>
                  <a:txBody>
                    <a:bodyPr/>
                    <a:lstStyle/>
                    <a:p>
                      <a:pPr marL="0" marR="0" algn="ctr" fontAlgn="t">
                        <a:buFontTx/>
                      </a:pPr>
                      <a:r>
                        <a:rPr lang="en-US" sz="900" b="1">
                          <a:solidFill>
                            <a:schemeClr val="bg1"/>
                          </a:solidFill>
                          <a:effectLst/>
                          <a:latin typeface="+mn-lt"/>
                          <a:ea typeface="+mn-lt"/>
                          <a:cs typeface="+mn-lt"/>
                        </a:rPr>
                        <a:t>4</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Incident &amp; Issue Resolution</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Define escalation paths</a:t>
                      </a:r>
                      <a:r>
                        <a:rPr lang="en-US" sz="1100" dirty="0">
                          <a:effectLst/>
                          <a:latin typeface="+mn-lt"/>
                          <a:ea typeface="+mn-lt"/>
                          <a:cs typeface="+mn-lt"/>
                        </a:rPr>
                        <a:t> for major errors (e.g. model crash) or compliance breaches (sensitive data leaks).</a:t>
                      </a:r>
                    </a:p>
                    <a:p>
                      <a:pPr marL="171450" marR="0" indent="-171450" fontAlgn="t">
                        <a:buFont typeface="Arial" panose="020B0604020202020204" pitchFamily="34" charset="0"/>
                        <a:buChar char="•"/>
                      </a:pPr>
                      <a:r>
                        <a:rPr lang="en-US" sz="1100" dirty="0">
                          <a:effectLst/>
                          <a:latin typeface="+mn-lt"/>
                          <a:ea typeface="+mn-lt"/>
                          <a:cs typeface="+mn-lt"/>
                        </a:rPr>
                        <a:t>Assign </a:t>
                      </a:r>
                      <a:r>
                        <a:rPr lang="en-US" sz="1100" b="1" dirty="0">
                          <a:effectLst/>
                          <a:latin typeface="+mn-lt"/>
                          <a:ea typeface="+mn-lt"/>
                          <a:cs typeface="+mn-lt"/>
                        </a:rPr>
                        <a:t>severity levels</a:t>
                      </a:r>
                      <a:r>
                        <a:rPr lang="en-US" sz="1100" dirty="0">
                          <a:effectLst/>
                          <a:latin typeface="+mn-lt"/>
                          <a:ea typeface="+mn-lt"/>
                          <a:cs typeface="+mn-lt"/>
                        </a:rPr>
                        <a:t> (P1, P2, etc.) with SLAs for resolution.</a:t>
                      </a:r>
                    </a:p>
                    <a:p>
                      <a:pPr marL="171450" marR="0" indent="-171450" fontAlgn="t">
                        <a:buFont typeface="Arial" panose="020B0604020202020204" pitchFamily="34" charset="0"/>
                        <a:buChar char="•"/>
                      </a:pPr>
                      <a:r>
                        <a:rPr lang="en-US" sz="1100" dirty="0">
                          <a:effectLst/>
                          <a:latin typeface="+mn-lt"/>
                          <a:ea typeface="+mn-lt"/>
                          <a:cs typeface="+mn-lt"/>
                        </a:rPr>
                        <a:t>Keep an </a:t>
                      </a:r>
                      <a:r>
                        <a:rPr lang="en-US" sz="1100" b="1" dirty="0">
                          <a:effectLst/>
                          <a:latin typeface="+mn-lt"/>
                          <a:ea typeface="+mn-lt"/>
                          <a:cs typeface="+mn-lt"/>
                        </a:rPr>
                        <a:t>Incident Log</a:t>
                      </a:r>
                      <a:r>
                        <a:rPr lang="en-US" sz="1100" dirty="0">
                          <a:effectLst/>
                          <a:latin typeface="+mn-lt"/>
                          <a:ea typeface="+mn-lt"/>
                          <a:cs typeface="+mn-lt"/>
                        </a:rPr>
                        <a:t> and conduct root-cause analyses.</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Support/Help Desk Team</a:t>
                      </a:r>
                      <a:r>
                        <a:rPr lang="en-US" sz="1100">
                          <a:effectLst/>
                          <a:latin typeface="+mn-lt"/>
                          <a:ea typeface="+mn-lt"/>
                          <a:cs typeface="+mn-lt"/>
                        </a:rPr>
                        <a:t>: First response &amp; triage.</a:t>
                      </a:r>
                    </a:p>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Fixes technical issues.</a:t>
                      </a:r>
                    </a:p>
                    <a:p>
                      <a:pPr marL="171450" marR="0" indent="-171450" fontAlgn="t">
                        <a:buFont typeface="Arial" panose="020B0604020202020204" pitchFamily="34" charset="0"/>
                        <a:buChar char="•"/>
                      </a:pPr>
                      <a:r>
                        <a:rPr lang="en-US" sz="1100" b="1">
                          <a:effectLst/>
                          <a:latin typeface="+mn-lt"/>
                          <a:ea typeface="+mn-lt"/>
                          <a:cs typeface="+mn-lt"/>
                        </a:rPr>
                        <a:t>Compliance</a:t>
                      </a:r>
                      <a:r>
                        <a:rPr lang="en-US" sz="1100">
                          <a:effectLst/>
                          <a:latin typeface="+mn-lt"/>
                          <a:ea typeface="+mn-lt"/>
                          <a:cs typeface="+mn-lt"/>
                        </a:rPr>
                        <a:t>: Oversees data breaches.</a:t>
                      </a:r>
                    </a:p>
                  </a:txBody>
                  <a:tcPr marL="50800" marR="50800" marT="50800" marB="50800"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Incident Logs</a:t>
                      </a:r>
                      <a:r>
                        <a:rPr lang="en-US" sz="1100" dirty="0">
                          <a:effectLst/>
                          <a:latin typeface="+mn-lt"/>
                          <a:ea typeface="+mn-lt"/>
                          <a:cs typeface="+mn-lt"/>
                        </a:rPr>
                        <a:t> (root-cause analysis, resolution timelines).</a:t>
                      </a:r>
                    </a:p>
                    <a:p>
                      <a:pPr marL="171450" marR="0" indent="-171450" fontAlgn="t">
                        <a:buFont typeface="Arial" panose="020B0604020202020204" pitchFamily="34" charset="0"/>
                        <a:buChar char="•"/>
                      </a:pPr>
                      <a:r>
                        <a:rPr lang="en-US" sz="1100" b="1" dirty="0">
                          <a:effectLst/>
                          <a:latin typeface="+mn-lt"/>
                          <a:ea typeface="+mn-lt"/>
                          <a:cs typeface="+mn-lt"/>
                        </a:rPr>
                        <a:t>Escalation Matrix</a:t>
                      </a:r>
                      <a:r>
                        <a:rPr lang="en-US" sz="1100" dirty="0">
                          <a:effectLst/>
                          <a:latin typeface="+mn-lt"/>
                          <a:ea typeface="+mn-lt"/>
                          <a:cs typeface="+mn-lt"/>
                        </a:rPr>
                        <a:t> detailing roles/responsibilities.</a:t>
                      </a:r>
                    </a:p>
                  </a:txBody>
                  <a:tcPr marL="50800" marR="50800" marT="50800" marB="50800" anchor="ctr"/>
                </a:tc>
                <a:extLst>
                  <a:ext uri="{0D108BD9-81ED-4DB2-BD59-A6C34878D82A}">
                    <a16:rowId xmlns:a16="http://schemas.microsoft.com/office/drawing/2014/main" val="2799322614"/>
                  </a:ext>
                </a:extLst>
              </a:tr>
              <a:tr h="704507">
                <a:tc>
                  <a:txBody>
                    <a:bodyPr/>
                    <a:lstStyle/>
                    <a:p>
                      <a:pPr marL="0" marR="0" algn="ctr" fontAlgn="t">
                        <a:buFontTx/>
                      </a:pPr>
                      <a:r>
                        <a:rPr lang="en-US" sz="900" b="1">
                          <a:solidFill>
                            <a:schemeClr val="bg1"/>
                          </a:solidFill>
                          <a:effectLst/>
                          <a:latin typeface="+mn-lt"/>
                          <a:ea typeface="+mn-lt"/>
                          <a:cs typeface="+mn-lt"/>
                        </a:rPr>
                        <a:t>5</a:t>
                      </a:r>
                      <a:endParaRPr lang="en-US" sz="900">
                        <a:solidFill>
                          <a:schemeClr val="bg1"/>
                        </a:solidFill>
                        <a:effectLst/>
                        <a:latin typeface="+mn-lt"/>
                        <a:ea typeface="+mn-lt"/>
                        <a:cs typeface="+mn-lt"/>
                      </a:endParaRPr>
                    </a:p>
                  </a:txBody>
                  <a:tcPr marL="50800" marR="50800" marT="50800" marB="5080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Retraining &amp; Continuous Improvement</a:t>
                      </a:r>
                      <a:endParaRPr lang="en-US" sz="1100">
                        <a:solidFill>
                          <a:schemeClr val="bg1"/>
                        </a:solidFill>
                        <a:effectLst/>
                        <a:latin typeface="+mn-lt"/>
                        <a:ea typeface="+mn-lt"/>
                        <a:cs typeface="+mn-lt"/>
                      </a:endParaRPr>
                    </a:p>
                  </a:txBody>
                  <a:tcPr marL="50800" marR="50800" marT="50800" marB="5080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Schedule model retraining</a:t>
                      </a:r>
                      <a:r>
                        <a:rPr lang="en-US" sz="1100">
                          <a:effectLst/>
                          <a:latin typeface="+mn-lt"/>
                          <a:ea typeface="+mn-lt"/>
                          <a:cs typeface="+mn-lt"/>
                        </a:rPr>
                        <a:t> (quarterly or performance-triggered).</a:t>
                      </a:r>
                    </a:p>
                    <a:p>
                      <a:pPr marL="171450" marR="0" indent="-171450" fontAlgn="t">
                        <a:buFont typeface="Arial" panose="020B0604020202020204" pitchFamily="34" charset="0"/>
                        <a:buChar char="•"/>
                      </a:pPr>
                      <a:r>
                        <a:rPr lang="en-US" sz="1100">
                          <a:effectLst/>
                          <a:latin typeface="+mn-lt"/>
                          <a:ea typeface="+mn-lt"/>
                          <a:cs typeface="+mn-lt"/>
                        </a:rPr>
                        <a:t>Incorporate user feedback to refine AI features, knowledge base, or system flows.</a:t>
                      </a:r>
                    </a:p>
                    <a:p>
                      <a:pPr marL="171450" marR="0" indent="-171450" fontAlgn="t">
                        <a:buFont typeface="Arial" panose="020B0604020202020204" pitchFamily="34" charset="0"/>
                        <a:buChar char="•"/>
                      </a:pPr>
                      <a:r>
                        <a:rPr lang="en-US" sz="1100" b="1">
                          <a:effectLst/>
                          <a:latin typeface="+mn-lt"/>
                          <a:ea typeface="+mn-lt"/>
                          <a:cs typeface="+mn-lt"/>
                        </a:rPr>
                        <a:t>Update dashboards</a:t>
                      </a:r>
                      <a:r>
                        <a:rPr lang="en-US" sz="1100">
                          <a:effectLst/>
                          <a:latin typeface="+mn-lt"/>
                          <a:ea typeface="+mn-lt"/>
                          <a:cs typeface="+mn-lt"/>
                        </a:rPr>
                        <a:t> as the solution evolves (e.g. add new metrics if you launch advanced features).</a:t>
                      </a:r>
                    </a:p>
                  </a:txBody>
                  <a:tcPr marL="50800" marR="50800" marT="50800" marB="5080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Oversees retraining cycles.</a:t>
                      </a:r>
                    </a:p>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Prioritizes feature updates from user feedback.</a:t>
                      </a:r>
                    </a:p>
                  </a:txBody>
                  <a:tcPr marL="50800" marR="50800" marT="50800" marB="50800"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Retraining Plan</a:t>
                      </a:r>
                      <a:r>
                        <a:rPr lang="en-US" sz="1100" dirty="0">
                          <a:effectLst/>
                          <a:latin typeface="+mn-lt"/>
                          <a:ea typeface="+mn-lt"/>
                          <a:cs typeface="+mn-lt"/>
                        </a:rPr>
                        <a:t> (timing, data used).</a:t>
                      </a:r>
                    </a:p>
                    <a:p>
                      <a:pPr marL="171450" marR="0" indent="-171450" fontAlgn="t">
                        <a:buFont typeface="Arial" panose="020B0604020202020204" pitchFamily="34" charset="0"/>
                        <a:buChar char="•"/>
                      </a:pPr>
                      <a:r>
                        <a:rPr lang="en-US" sz="1100" b="1" dirty="0">
                          <a:effectLst/>
                          <a:latin typeface="+mn-lt"/>
                          <a:ea typeface="+mn-lt"/>
                          <a:cs typeface="+mn-lt"/>
                        </a:rPr>
                        <a:t>Updated AI Features</a:t>
                      </a:r>
                      <a:r>
                        <a:rPr lang="en-US" sz="1100" dirty="0">
                          <a:effectLst/>
                          <a:latin typeface="+mn-lt"/>
                          <a:ea typeface="+mn-lt"/>
                          <a:cs typeface="+mn-lt"/>
                        </a:rPr>
                        <a:t> or knowledge base expansions.</a:t>
                      </a:r>
                    </a:p>
                    <a:p>
                      <a:pPr marL="171450" marR="0" indent="-171450" fontAlgn="t">
                        <a:buFont typeface="Arial" panose="020B0604020202020204" pitchFamily="34" charset="0"/>
                        <a:buChar char="•"/>
                      </a:pPr>
                      <a:r>
                        <a:rPr lang="en-US" sz="1100" b="1" dirty="0">
                          <a:effectLst/>
                          <a:latin typeface="+mn-lt"/>
                          <a:ea typeface="+mn-lt"/>
                          <a:cs typeface="+mn-lt"/>
                        </a:rPr>
                        <a:t>Enhanced Dashboards</a:t>
                      </a:r>
                      <a:r>
                        <a:rPr lang="en-US" sz="1100" dirty="0">
                          <a:effectLst/>
                          <a:latin typeface="+mn-lt"/>
                          <a:ea typeface="+mn-lt"/>
                          <a:cs typeface="+mn-lt"/>
                        </a:rPr>
                        <a:t> to reflect new capabilities.</a:t>
                      </a:r>
                    </a:p>
                  </a:txBody>
                  <a:tcPr marL="50800" marR="50800" marT="50800" marB="50800" anchor="ctr"/>
                </a:tc>
                <a:extLst>
                  <a:ext uri="{0D108BD9-81ED-4DB2-BD59-A6C34878D82A}">
                    <a16:rowId xmlns:a16="http://schemas.microsoft.com/office/drawing/2014/main" val="3993307107"/>
                  </a:ext>
                </a:extLst>
              </a:tr>
            </a:tbl>
          </a:graphicData>
        </a:graphic>
      </p:graphicFrame>
    </p:spTree>
    <p:extLst>
      <p:ext uri="{BB962C8B-B14F-4D97-AF65-F5344CB8AC3E}">
        <p14:creationId xmlns:p14="http://schemas.microsoft.com/office/powerpoint/2010/main" val="120310631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827B8-C16C-B8E2-1036-9E72DE36B4E2}"/>
            </a:ext>
          </a:extLst>
        </p:cNvPr>
        <p:cNvGrpSpPr/>
        <p:nvPr/>
      </p:nvGrpSpPr>
      <p:grpSpPr>
        <a:xfrm>
          <a:off x="0" y="0"/>
          <a:ext cx="0" cy="0"/>
          <a:chOff x="0" y="0"/>
          <a:chExt cx="0" cy="0"/>
        </a:xfrm>
      </p:grpSpPr>
      <p:pic>
        <p:nvPicPr>
          <p:cNvPr id="5" name="Graphic 4" descr="Checkbox Checked with solid fill">
            <a:extLst>
              <a:ext uri="{FF2B5EF4-FFF2-40B4-BE49-F238E27FC236}">
                <a16:creationId xmlns:a16="http://schemas.microsoft.com/office/drawing/2014/main" id="{B34CE328-8150-CE04-BD62-853A2C1D58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5668" y="51866"/>
            <a:ext cx="642486" cy="642486"/>
          </a:xfrm>
          <a:prstGeom prst="rect">
            <a:avLst/>
          </a:prstGeom>
        </p:spPr>
      </p:pic>
      <p:sp>
        <p:nvSpPr>
          <p:cNvPr id="4" name="Title 2">
            <a:extLst>
              <a:ext uri="{FF2B5EF4-FFF2-40B4-BE49-F238E27FC236}">
                <a16:creationId xmlns:a16="http://schemas.microsoft.com/office/drawing/2014/main" id="{11121290-2915-F539-501A-0F8365D7038F}"/>
              </a:ext>
            </a:extLst>
          </p:cNvPr>
          <p:cNvSpPr>
            <a:spLocks noGrp="1"/>
          </p:cNvSpPr>
          <p:nvPr>
            <p:ph type="title"/>
          </p:nvPr>
        </p:nvSpPr>
        <p:spPr>
          <a:xfrm>
            <a:off x="259604" y="372801"/>
            <a:ext cx="10774188" cy="503971"/>
          </a:xfrm>
        </p:spPr>
        <p:txBody>
          <a:bodyPr/>
          <a:lstStyle/>
          <a:p>
            <a:pPr defTabSz="914309"/>
            <a:r>
              <a:rPr lang="en-US" sz="3000">
                <a:solidFill>
                  <a:schemeClr val="accent1"/>
                </a:solidFill>
              </a:rPr>
              <a:t>Completed example: Agent Assist</a:t>
            </a:r>
          </a:p>
        </p:txBody>
      </p:sp>
      <p:sp>
        <p:nvSpPr>
          <p:cNvPr id="2" name="TextBox 1">
            <a:extLst>
              <a:ext uri="{FF2B5EF4-FFF2-40B4-BE49-F238E27FC236}">
                <a16:creationId xmlns:a16="http://schemas.microsoft.com/office/drawing/2014/main" id="{16A254C3-6119-940A-4281-0B4D700212F2}"/>
              </a:ext>
            </a:extLst>
          </p:cNvPr>
          <p:cNvSpPr txBox="1">
            <a:spLocks/>
          </p:cNvSpPr>
          <p:nvPr/>
        </p:nvSpPr>
        <p:spPr>
          <a:xfrm>
            <a:off x="259604" y="916780"/>
            <a:ext cx="11674380" cy="338554"/>
          </a:xfrm>
          <a:prstGeom prst="rect">
            <a:avLst/>
          </a:prstGeom>
          <a:noFill/>
        </p:spPr>
        <p:txBody>
          <a:bodyPr wrap="square">
            <a:spAutoFit/>
          </a:bodyPr>
          <a:lstStyle/>
          <a:p>
            <a:pPr defTabSz="914400">
              <a:defRPr/>
            </a:pPr>
            <a:r>
              <a:rPr lang="en-US" sz="1600">
                <a:solidFill>
                  <a:srgbClr val="494949"/>
                </a:solidFill>
                <a:latin typeface="Exo" pitchFamily="2" charset="0"/>
                <a:ea typeface="+mn-lt"/>
                <a:cs typeface="+mn-lt"/>
              </a:rPr>
              <a:t>Here’s how you might fill out the template for an </a:t>
            </a:r>
            <a:r>
              <a:rPr lang="en-US" sz="1600" b="1">
                <a:solidFill>
                  <a:srgbClr val="494949"/>
                </a:solidFill>
                <a:latin typeface="Exo" pitchFamily="2" charset="0"/>
                <a:ea typeface="+mn-lt"/>
                <a:cs typeface="+mn-lt"/>
              </a:rPr>
              <a:t>Agent Assist</a:t>
            </a:r>
            <a:r>
              <a:rPr lang="en-US" sz="1600">
                <a:solidFill>
                  <a:srgbClr val="494949"/>
                </a:solidFill>
                <a:latin typeface="Exo" pitchFamily="2" charset="0"/>
                <a:ea typeface="+mn-lt"/>
                <a:cs typeface="+mn-lt"/>
              </a:rPr>
              <a:t> scenario focusing on </a:t>
            </a:r>
            <a:r>
              <a:rPr lang="en-US" sz="1600" b="1">
                <a:solidFill>
                  <a:srgbClr val="494949"/>
                </a:solidFill>
                <a:latin typeface="Exo" pitchFamily="2" charset="0"/>
                <a:ea typeface="+mn-lt"/>
                <a:cs typeface="+mn-lt"/>
              </a:rPr>
              <a:t>real-time</a:t>
            </a:r>
            <a:r>
              <a:rPr lang="en-US" sz="1600">
                <a:solidFill>
                  <a:srgbClr val="494949"/>
                </a:solidFill>
                <a:latin typeface="Exo" pitchFamily="2" charset="0"/>
                <a:ea typeface="+mn-lt"/>
                <a:cs typeface="+mn-lt"/>
              </a:rPr>
              <a:t> call support.</a:t>
            </a:r>
          </a:p>
        </p:txBody>
      </p:sp>
      <p:graphicFrame>
        <p:nvGraphicFramePr>
          <p:cNvPr id="3" name="Table 2">
            <a:extLst>
              <a:ext uri="{FF2B5EF4-FFF2-40B4-BE49-F238E27FC236}">
                <a16:creationId xmlns:a16="http://schemas.microsoft.com/office/drawing/2014/main" id="{F0043713-B804-09E2-CAA2-460595643A3D}"/>
              </a:ext>
            </a:extLst>
          </p:cNvPr>
          <p:cNvGraphicFramePr>
            <a:graphicFrameLocks/>
          </p:cNvGraphicFramePr>
          <p:nvPr>
            <p:extLst>
              <p:ext uri="{D42A27DB-BD31-4B8C-83A1-F6EECF244321}">
                <p14:modId xmlns:p14="http://schemas.microsoft.com/office/powerpoint/2010/main" val="1877318102"/>
              </p:ext>
            </p:extLst>
          </p:nvPr>
        </p:nvGraphicFramePr>
        <p:xfrm>
          <a:off x="259605" y="1479869"/>
          <a:ext cx="11507307" cy="4974624"/>
        </p:xfrm>
        <a:graphic>
          <a:graphicData uri="http://schemas.openxmlformats.org/drawingml/2006/table">
            <a:tbl>
              <a:tblPr firstRow="1">
                <a:tableStyleId>{5C22544A-7EE6-4342-B048-85BDC9FD1C3A}</a:tableStyleId>
              </a:tblPr>
              <a:tblGrid>
                <a:gridCol w="491961">
                  <a:extLst>
                    <a:ext uri="{9D8B030D-6E8A-4147-A177-3AD203B41FA5}">
                      <a16:colId xmlns:a16="http://schemas.microsoft.com/office/drawing/2014/main" val="1581958053"/>
                    </a:ext>
                  </a:extLst>
                </a:gridCol>
                <a:gridCol w="1465958">
                  <a:extLst>
                    <a:ext uri="{9D8B030D-6E8A-4147-A177-3AD203B41FA5}">
                      <a16:colId xmlns:a16="http://schemas.microsoft.com/office/drawing/2014/main" val="3221127086"/>
                    </a:ext>
                  </a:extLst>
                </a:gridCol>
                <a:gridCol w="4184071">
                  <a:extLst>
                    <a:ext uri="{9D8B030D-6E8A-4147-A177-3AD203B41FA5}">
                      <a16:colId xmlns:a16="http://schemas.microsoft.com/office/drawing/2014/main" val="1610025414"/>
                    </a:ext>
                  </a:extLst>
                </a:gridCol>
                <a:gridCol w="2258568">
                  <a:extLst>
                    <a:ext uri="{9D8B030D-6E8A-4147-A177-3AD203B41FA5}">
                      <a16:colId xmlns:a16="http://schemas.microsoft.com/office/drawing/2014/main" val="573858552"/>
                    </a:ext>
                  </a:extLst>
                </a:gridCol>
                <a:gridCol w="3106749">
                  <a:extLst>
                    <a:ext uri="{9D8B030D-6E8A-4147-A177-3AD203B41FA5}">
                      <a16:colId xmlns:a16="http://schemas.microsoft.com/office/drawing/2014/main" val="531003624"/>
                    </a:ext>
                  </a:extLst>
                </a:gridCol>
              </a:tblGrid>
              <a:tr h="275694">
                <a:tc>
                  <a:txBody>
                    <a:bodyPr/>
                    <a:lstStyle/>
                    <a:p>
                      <a:pPr algn="ctr" fontAlgn="ctr">
                        <a:buFontTx/>
                      </a:pPr>
                      <a:r>
                        <a:rPr lang="en-US" sz="1100" u="none" strike="noStrike" dirty="0">
                          <a:effectLst/>
                          <a:latin typeface="Montserrat SemiBold" panose="00000700000000000000" pitchFamily="2" charset="0"/>
                          <a:ea typeface="+mn-lt"/>
                          <a:cs typeface="+mn-lt"/>
                        </a:rPr>
                        <a:t>Step</a:t>
                      </a:r>
                      <a:endParaRPr lang="en-US" sz="1100" b="1" i="0" u="none" strike="noStrike" dirty="0">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Monitoring Focus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Instructions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Required Roles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marL="0" algn="ctr" defTabSz="914218" rtl="0" eaLnBrk="1" fontAlgn="ctr" latinLnBrk="0" hangingPunct="1">
                        <a:buFontTx/>
                      </a:pPr>
                      <a:r>
                        <a:rPr lang="en-US" sz="1100" b="1" u="none" strike="noStrike" kern="1200">
                          <a:solidFill>
                            <a:schemeClr val="lt1"/>
                          </a:solidFill>
                          <a:effectLst/>
                          <a:latin typeface="Montserrat SemiBold" panose="00000700000000000000" pitchFamily="2" charset="0"/>
                          <a:ea typeface="+mn-lt"/>
                          <a:cs typeface="+mn-lt"/>
                        </a:rPr>
                        <a:t>Outputs</a:t>
                      </a:r>
                    </a:p>
                  </a:txBody>
                  <a:tcPr marL="6845" marR="6845" marT="6845" marB="0" anchor="ctr">
                    <a:solidFill>
                      <a:schemeClr val="accent4">
                        <a:lumMod val="75000"/>
                      </a:schemeClr>
                    </a:solidFill>
                  </a:tcPr>
                </a:tc>
                <a:extLst>
                  <a:ext uri="{0D108BD9-81ED-4DB2-BD59-A6C34878D82A}">
                    <a16:rowId xmlns:a16="http://schemas.microsoft.com/office/drawing/2014/main" val="3853553644"/>
                  </a:ext>
                </a:extLst>
              </a:tr>
              <a:tr h="661394">
                <a:tc>
                  <a:txBody>
                    <a:bodyPr/>
                    <a:lstStyle/>
                    <a:p>
                      <a:pPr marL="0" marR="0" algn="ctr" fontAlgn="t">
                        <a:buFontTx/>
                      </a:pPr>
                      <a:r>
                        <a:rPr lang="en-US" sz="900" b="1">
                          <a:solidFill>
                            <a:schemeClr val="bg1"/>
                          </a:solidFill>
                          <a:effectLst/>
                          <a:latin typeface="+mn-lt"/>
                          <a:ea typeface="+mn-lt"/>
                          <a:cs typeface="+mn-lt"/>
                        </a:rPr>
                        <a:t>1</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Define Monitoring Objectives &amp; Set Up Tools</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Top Metrics</a:t>
                      </a:r>
                      <a:r>
                        <a:rPr lang="en-US" sz="1100">
                          <a:effectLst/>
                          <a:latin typeface="+mn-lt"/>
                          <a:ea typeface="+mn-lt"/>
                          <a:cs typeface="+mn-lt"/>
                        </a:rPr>
                        <a:t>: Handle time, AI suggestion accuracy, agent satisfaction.</a:t>
                      </a:r>
                    </a:p>
                    <a:p>
                      <a:pPr marL="171450" marR="0" indent="-171450" fontAlgn="t">
                        <a:buFont typeface="Arial" panose="020B0604020202020204" pitchFamily="34" charset="0"/>
                        <a:buChar char="•"/>
                      </a:pPr>
                      <a:r>
                        <a:rPr lang="en-US" sz="1100" b="1">
                          <a:effectLst/>
                          <a:latin typeface="+mn-lt"/>
                          <a:ea typeface="+mn-lt"/>
                          <a:cs typeface="+mn-lt"/>
                        </a:rPr>
                        <a:t>Thresholds</a:t>
                      </a:r>
                      <a:r>
                        <a:rPr lang="en-US" sz="1100">
                          <a:effectLst/>
                          <a:latin typeface="+mn-lt"/>
                          <a:ea typeface="+mn-lt"/>
                          <a:cs typeface="+mn-lt"/>
                        </a:rPr>
                        <a:t>: If accuracy &lt;80% or handle time rises above 6 min, alert triggers.</a:t>
                      </a:r>
                    </a:p>
                    <a:p>
                      <a:pPr marL="171450" marR="0" indent="-171450" fontAlgn="t">
                        <a:buFont typeface="Arial" panose="020B0604020202020204" pitchFamily="34" charset="0"/>
                        <a:buChar char="•"/>
                      </a:pPr>
                      <a:r>
                        <a:rPr lang="en-US" sz="1100" b="1">
                          <a:effectLst/>
                          <a:latin typeface="+mn-lt"/>
                          <a:ea typeface="+mn-lt"/>
                          <a:cs typeface="+mn-lt"/>
                        </a:rPr>
                        <a:t>Dashboard</a:t>
                      </a:r>
                      <a:r>
                        <a:rPr lang="en-US" sz="1100">
                          <a:effectLst/>
                          <a:latin typeface="+mn-lt"/>
                          <a:ea typeface="+mn-lt"/>
                          <a:cs typeface="+mn-lt"/>
                        </a:rPr>
                        <a:t>: Real-time feed for call stats &amp; usage logs, updated daily.</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Aligns metrics with business goals.</a:t>
                      </a:r>
                    </a:p>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Finalizes accuracy threshold.</a:t>
                      </a:r>
                    </a:p>
                    <a:p>
                      <a:pPr marL="171450" marR="0" indent="-171450" fontAlgn="t">
                        <a:buFont typeface="Arial" panose="020B0604020202020204" pitchFamily="34" charset="0"/>
                        <a:buChar char="•"/>
                      </a:pPr>
                      <a:r>
                        <a:rPr lang="en-US" sz="1100" b="1">
                          <a:effectLst/>
                          <a:latin typeface="+mn-lt"/>
                          <a:ea typeface="+mn-lt"/>
                          <a:cs typeface="+mn-lt"/>
                        </a:rPr>
                        <a:t>Data/IT Specialist</a:t>
                      </a:r>
                      <a:r>
                        <a:rPr lang="en-US" sz="1100">
                          <a:effectLst/>
                          <a:latin typeface="+mn-lt"/>
                          <a:ea typeface="+mn-lt"/>
                          <a:cs typeface="+mn-lt"/>
                        </a:rPr>
                        <a:t>: Configures pipeline &amp; BI tool.</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Monitoring Objectives Doc</a:t>
                      </a:r>
                      <a:r>
                        <a:rPr lang="en-US" sz="1100">
                          <a:effectLst/>
                          <a:latin typeface="+mn-lt"/>
                          <a:ea typeface="+mn-lt"/>
                          <a:cs typeface="+mn-lt"/>
                        </a:rPr>
                        <a:t> (“Maintain handle time &lt;5 min, min 80% accuracy, agent sat ≥ 7/10”).</a:t>
                      </a:r>
                    </a:p>
                    <a:p>
                      <a:pPr marL="171450" marR="0" indent="-171450" fontAlgn="t">
                        <a:buFont typeface="Arial" panose="020B0604020202020204" pitchFamily="34" charset="0"/>
                        <a:buChar char="•"/>
                      </a:pPr>
                      <a:r>
                        <a:rPr lang="en-US" sz="1100" b="1">
                          <a:effectLst/>
                          <a:latin typeface="+mn-lt"/>
                          <a:ea typeface="+mn-lt"/>
                          <a:cs typeface="+mn-lt"/>
                        </a:rPr>
                        <a:t>Dashboard</a:t>
                      </a:r>
                      <a:r>
                        <a:rPr lang="en-US" sz="1100">
                          <a:effectLst/>
                          <a:latin typeface="+mn-lt"/>
                          <a:ea typeface="+mn-lt"/>
                          <a:cs typeface="+mn-lt"/>
                        </a:rPr>
                        <a:t> (daily refresh on handle time, usage, accuracy).</a:t>
                      </a:r>
                    </a:p>
                    <a:p>
                      <a:pPr marL="171450" marR="0" indent="-171450" fontAlgn="t">
                        <a:buFont typeface="Arial" panose="020B0604020202020204" pitchFamily="34" charset="0"/>
                        <a:buChar char="•"/>
                      </a:pPr>
                      <a:r>
                        <a:rPr lang="en-US" sz="1100" b="1">
                          <a:effectLst/>
                          <a:latin typeface="+mn-lt"/>
                          <a:ea typeface="+mn-lt"/>
                          <a:cs typeface="+mn-lt"/>
                        </a:rPr>
                        <a:t>Alerts</a:t>
                      </a:r>
                      <a:r>
                        <a:rPr lang="en-US" sz="1100">
                          <a:effectLst/>
                          <a:latin typeface="+mn-lt"/>
                          <a:ea typeface="+mn-lt"/>
                          <a:cs typeface="+mn-lt"/>
                        </a:rPr>
                        <a:t> (Slack/email on threshold breach).</a:t>
                      </a:r>
                    </a:p>
                  </a:txBody>
                  <a:tcPr marL="50793" marR="50793" marT="50793" marB="50793" anchor="ctr"/>
                </a:tc>
                <a:extLst>
                  <a:ext uri="{0D108BD9-81ED-4DB2-BD59-A6C34878D82A}">
                    <a16:rowId xmlns:a16="http://schemas.microsoft.com/office/drawing/2014/main" val="3690127680"/>
                  </a:ext>
                </a:extLst>
              </a:tr>
              <a:tr h="610517">
                <a:tc>
                  <a:txBody>
                    <a:bodyPr/>
                    <a:lstStyle/>
                    <a:p>
                      <a:pPr marL="0" marR="0" algn="ctr" fontAlgn="t">
                        <a:buFontTx/>
                      </a:pPr>
                      <a:r>
                        <a:rPr lang="en-US" sz="900" b="1">
                          <a:solidFill>
                            <a:schemeClr val="bg1"/>
                          </a:solidFill>
                          <a:effectLst/>
                          <a:latin typeface="+mn-lt"/>
                          <a:ea typeface="+mn-lt"/>
                          <a:cs typeface="+mn-lt"/>
                        </a:rPr>
                        <a:t>2</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Performance &amp; Feedback Tracking</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Review daily</a:t>
                      </a:r>
                      <a:r>
                        <a:rPr lang="en-US" sz="1100">
                          <a:effectLst/>
                          <a:latin typeface="+mn-lt"/>
                          <a:ea typeface="+mn-lt"/>
                          <a:cs typeface="+mn-lt"/>
                        </a:rPr>
                        <a:t> handle time &amp; accuracy metrics.</a:t>
                      </a:r>
                    </a:p>
                    <a:p>
                      <a:pPr marL="171450" marR="0" indent="-171450" fontAlgn="t">
                        <a:buFont typeface="Arial" panose="020B0604020202020204" pitchFamily="34" charset="0"/>
                        <a:buChar char="•"/>
                      </a:pPr>
                      <a:r>
                        <a:rPr lang="en-US" sz="1100" b="1">
                          <a:effectLst/>
                          <a:latin typeface="+mn-lt"/>
                          <a:ea typeface="+mn-lt"/>
                          <a:cs typeface="+mn-lt"/>
                        </a:rPr>
                        <a:t>Spot anomalies</a:t>
                      </a:r>
                      <a:r>
                        <a:rPr lang="en-US" sz="1100">
                          <a:effectLst/>
                          <a:latin typeface="+mn-lt"/>
                          <a:ea typeface="+mn-lt"/>
                          <a:cs typeface="+mn-lt"/>
                        </a:rPr>
                        <a:t> (accuracy dips to 70%, handle times spike). Investigate root causes quickly.</a:t>
                      </a:r>
                    </a:p>
                    <a:p>
                      <a:pPr marL="171450" marR="0" indent="-171450" fontAlgn="t">
                        <a:buFont typeface="Arial" panose="020B0604020202020204" pitchFamily="34" charset="0"/>
                        <a:buChar char="•"/>
                      </a:pPr>
                      <a:r>
                        <a:rPr lang="en-US" sz="1100" b="1">
                          <a:effectLst/>
                          <a:latin typeface="+mn-lt"/>
                          <a:ea typeface="+mn-lt"/>
                          <a:cs typeface="+mn-lt"/>
                        </a:rPr>
                        <a:t>Collect agent feedback</a:t>
                      </a:r>
                      <a:r>
                        <a:rPr lang="en-US" sz="1100">
                          <a:effectLst/>
                          <a:latin typeface="+mn-lt"/>
                          <a:ea typeface="+mn-lt"/>
                          <a:cs typeface="+mn-lt"/>
                        </a:rPr>
                        <a:t> via weekly Slack poll or short satisfaction pulse.</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Support Team/Monitoring Lead</a:t>
                      </a:r>
                      <a:r>
                        <a:rPr lang="en-US" sz="1100">
                          <a:effectLst/>
                          <a:latin typeface="+mn-lt"/>
                          <a:ea typeface="+mn-lt"/>
                          <a:cs typeface="+mn-lt"/>
                        </a:rPr>
                        <a:t>: Checks dashboard, logs anomalies.</a:t>
                      </a:r>
                    </a:p>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Reviews feedback weekly.</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Performance Reports</a:t>
                      </a:r>
                      <a:r>
                        <a:rPr lang="en-US" sz="1100">
                          <a:effectLst/>
                          <a:latin typeface="+mn-lt"/>
                          <a:ea typeface="+mn-lt"/>
                          <a:cs typeface="+mn-lt"/>
                        </a:rPr>
                        <a:t>: daily/weekly snapshot of handle time, accuracy, usage, outliers.</a:t>
                      </a:r>
                    </a:p>
                    <a:p>
                      <a:pPr marL="171450" marR="0" indent="-171450" fontAlgn="t">
                        <a:buFont typeface="Arial" panose="020B0604020202020204" pitchFamily="34" charset="0"/>
                        <a:buChar char="•"/>
                      </a:pPr>
                      <a:r>
                        <a:rPr lang="en-US" sz="1100" b="1">
                          <a:effectLst/>
                          <a:latin typeface="+mn-lt"/>
                          <a:ea typeface="+mn-lt"/>
                          <a:cs typeface="+mn-lt"/>
                        </a:rPr>
                        <a:t>Feedback Summaries</a:t>
                      </a:r>
                      <a:r>
                        <a:rPr lang="en-US" sz="1100">
                          <a:effectLst/>
                          <a:latin typeface="+mn-lt"/>
                          <a:ea typeface="+mn-lt"/>
                          <a:cs typeface="+mn-lt"/>
                        </a:rPr>
                        <a:t>: Slack poll results, top user concerns or improvement suggestions.</a:t>
                      </a:r>
                    </a:p>
                  </a:txBody>
                  <a:tcPr marL="50793" marR="50793" marT="50793" marB="50793" anchor="ctr"/>
                </a:tc>
                <a:extLst>
                  <a:ext uri="{0D108BD9-81ED-4DB2-BD59-A6C34878D82A}">
                    <a16:rowId xmlns:a16="http://schemas.microsoft.com/office/drawing/2014/main" val="3399800088"/>
                  </a:ext>
                </a:extLst>
              </a:tr>
              <a:tr h="604636">
                <a:tc>
                  <a:txBody>
                    <a:bodyPr/>
                    <a:lstStyle/>
                    <a:p>
                      <a:pPr marL="0" marR="0" algn="ctr" fontAlgn="t">
                        <a:buFontTx/>
                      </a:pPr>
                      <a:r>
                        <a:rPr lang="en-US" sz="900" b="1">
                          <a:solidFill>
                            <a:schemeClr val="bg1"/>
                          </a:solidFill>
                          <a:effectLst/>
                          <a:latin typeface="+mn-lt"/>
                          <a:ea typeface="+mn-lt"/>
                          <a:cs typeface="+mn-lt"/>
                        </a:rPr>
                        <a:t>3</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Data Drift &amp; Bias Monitoring</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Compare</a:t>
                      </a:r>
                      <a:r>
                        <a:rPr lang="en-US" sz="1100">
                          <a:effectLst/>
                          <a:latin typeface="+mn-lt"/>
                          <a:ea typeface="+mn-lt"/>
                          <a:cs typeface="+mn-lt"/>
                        </a:rPr>
                        <a:t> new call types or claim patterns monthly to the training data distribution.</a:t>
                      </a:r>
                    </a:p>
                    <a:p>
                      <a:pPr marL="171450" marR="0" indent="-171450" fontAlgn="t">
                        <a:buFont typeface="Arial" panose="020B0604020202020204" pitchFamily="34" charset="0"/>
                        <a:buChar char="•"/>
                      </a:pPr>
                      <a:r>
                        <a:rPr lang="en-US" sz="1100" b="1">
                          <a:effectLst/>
                          <a:latin typeface="+mn-lt"/>
                          <a:ea typeface="+mn-lt"/>
                          <a:cs typeface="+mn-lt"/>
                        </a:rPr>
                        <a:t>Conduct</a:t>
                      </a:r>
                      <a:r>
                        <a:rPr lang="en-US" sz="1100">
                          <a:effectLst/>
                          <a:latin typeface="+mn-lt"/>
                          <a:ea typeface="+mn-lt"/>
                          <a:cs typeface="+mn-lt"/>
                        </a:rPr>
                        <a:t> a bias audit each quarter to see if certain claim types or demographics receive systematically different recommendations.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Analyzes drift &amp; biases.</a:t>
                      </a:r>
                    </a:p>
                    <a:p>
                      <a:pPr marL="171450" marR="0" indent="-171450" fontAlgn="t">
                        <a:buFont typeface="Arial" panose="020B0604020202020204" pitchFamily="34" charset="0"/>
                        <a:buChar char="•"/>
                      </a:pPr>
                      <a:r>
                        <a:rPr lang="en-US" sz="1100" b="1">
                          <a:effectLst/>
                          <a:latin typeface="+mn-lt"/>
                          <a:ea typeface="+mn-lt"/>
                          <a:cs typeface="+mn-lt"/>
                        </a:rPr>
                        <a:t>Compliance Officer</a:t>
                      </a:r>
                      <a:r>
                        <a:rPr lang="en-US" sz="1100">
                          <a:effectLst/>
                          <a:latin typeface="+mn-lt"/>
                          <a:ea typeface="+mn-lt"/>
                          <a:cs typeface="+mn-lt"/>
                        </a:rPr>
                        <a:t> (if needed): Checks fairness or legal issues.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Monthly Drift Analysis</a:t>
                      </a:r>
                      <a:r>
                        <a:rPr lang="en-US" sz="1100">
                          <a:effectLst/>
                          <a:latin typeface="+mn-lt"/>
                          <a:ea typeface="+mn-lt"/>
                          <a:cs typeface="+mn-lt"/>
                        </a:rPr>
                        <a:t> indicating if data distribution changed &gt;20% from baseline.</a:t>
                      </a:r>
                    </a:p>
                    <a:p>
                      <a:pPr marL="171450" marR="0" indent="-171450" fontAlgn="t">
                        <a:buFont typeface="Arial" panose="020B0604020202020204" pitchFamily="34" charset="0"/>
                        <a:buChar char="•"/>
                      </a:pPr>
                      <a:r>
                        <a:rPr lang="en-US" sz="1100" b="1">
                          <a:effectLst/>
                          <a:latin typeface="+mn-lt"/>
                          <a:ea typeface="+mn-lt"/>
                          <a:cs typeface="+mn-lt"/>
                        </a:rPr>
                        <a:t>Quarterly Bias Audit</a:t>
                      </a:r>
                      <a:r>
                        <a:rPr lang="en-US" sz="1100">
                          <a:effectLst/>
                          <a:latin typeface="+mn-lt"/>
                          <a:ea typeface="+mn-lt"/>
                          <a:cs typeface="+mn-lt"/>
                        </a:rPr>
                        <a:t> to ensure no harmful or unfair patterns.</a:t>
                      </a:r>
                    </a:p>
                  </a:txBody>
                  <a:tcPr marL="50793" marR="50793" marT="50793" marB="50793" anchor="ctr"/>
                </a:tc>
                <a:extLst>
                  <a:ext uri="{0D108BD9-81ED-4DB2-BD59-A6C34878D82A}">
                    <a16:rowId xmlns:a16="http://schemas.microsoft.com/office/drawing/2014/main" val="3772127168"/>
                  </a:ext>
                </a:extLst>
              </a:tr>
              <a:tr h="676384">
                <a:tc>
                  <a:txBody>
                    <a:bodyPr/>
                    <a:lstStyle/>
                    <a:p>
                      <a:pPr marL="0" marR="0" algn="ctr" fontAlgn="t">
                        <a:buFontTx/>
                      </a:pPr>
                      <a:r>
                        <a:rPr lang="en-US" sz="900" b="1">
                          <a:solidFill>
                            <a:schemeClr val="bg1"/>
                          </a:solidFill>
                          <a:effectLst/>
                          <a:latin typeface="+mn-lt"/>
                          <a:ea typeface="+mn-lt"/>
                          <a:cs typeface="+mn-lt"/>
                        </a:rPr>
                        <a:t>4</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Incident &amp; Issue Resolution</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Define severity</a:t>
                      </a:r>
                      <a:r>
                        <a:rPr lang="en-US" sz="1100" dirty="0">
                          <a:effectLst/>
                          <a:latin typeface="+mn-lt"/>
                          <a:ea typeface="+mn-lt"/>
                          <a:cs typeface="+mn-lt"/>
                        </a:rPr>
                        <a:t>: P1 = major outage, P2 = partial disruption, P3 = minor issue.</a:t>
                      </a:r>
                    </a:p>
                    <a:p>
                      <a:pPr marL="171450" marR="0" indent="-171450" fontAlgn="t">
                        <a:buFont typeface="Arial" panose="020B0604020202020204" pitchFamily="34" charset="0"/>
                        <a:buChar char="•"/>
                      </a:pPr>
                      <a:r>
                        <a:rPr lang="en-US" sz="1100" b="1" dirty="0">
                          <a:effectLst/>
                          <a:latin typeface="+mn-lt"/>
                          <a:ea typeface="+mn-lt"/>
                          <a:cs typeface="+mn-lt"/>
                        </a:rPr>
                        <a:t>Document</a:t>
                      </a:r>
                      <a:r>
                        <a:rPr lang="en-US" sz="1100" dirty="0">
                          <a:effectLst/>
                          <a:latin typeface="+mn-lt"/>
                          <a:ea typeface="+mn-lt"/>
                          <a:cs typeface="+mn-lt"/>
                        </a:rPr>
                        <a:t> who escalates to whom and expected response times (support → AI/ML engineer → compliance).</a:t>
                      </a:r>
                    </a:p>
                    <a:p>
                      <a:pPr marL="171450" marR="0" indent="-171450" fontAlgn="t">
                        <a:buFont typeface="Arial" panose="020B0604020202020204" pitchFamily="34" charset="0"/>
                        <a:buChar char="•"/>
                      </a:pPr>
                      <a:r>
                        <a:rPr lang="en-US" sz="1100" dirty="0">
                          <a:effectLst/>
                          <a:latin typeface="+mn-lt"/>
                          <a:ea typeface="+mn-lt"/>
                          <a:cs typeface="+mn-lt"/>
                        </a:rPr>
                        <a:t>Keep an </a:t>
                      </a:r>
                      <a:r>
                        <a:rPr lang="en-US" sz="1100" b="1" dirty="0">
                          <a:effectLst/>
                          <a:latin typeface="+mn-lt"/>
                          <a:ea typeface="+mn-lt"/>
                          <a:cs typeface="+mn-lt"/>
                        </a:rPr>
                        <a:t>Incident Log</a:t>
                      </a:r>
                      <a:r>
                        <a:rPr lang="en-US" sz="1100" dirty="0">
                          <a:effectLst/>
                          <a:latin typeface="+mn-lt"/>
                          <a:ea typeface="+mn-lt"/>
                          <a:cs typeface="+mn-lt"/>
                        </a:rPr>
                        <a:t> for root-cause analysis.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Support Team</a:t>
                      </a:r>
                      <a:r>
                        <a:rPr lang="en-US" sz="1100">
                          <a:effectLst/>
                          <a:latin typeface="+mn-lt"/>
                          <a:ea typeface="+mn-lt"/>
                          <a:cs typeface="+mn-lt"/>
                        </a:rPr>
                        <a:t>: Handles initial tickets.</a:t>
                      </a:r>
                    </a:p>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Fixes model or pipeline issues.</a:t>
                      </a:r>
                    </a:p>
                    <a:p>
                      <a:pPr marL="171450" marR="0" indent="-171450" fontAlgn="t">
                        <a:buFont typeface="Arial" panose="020B0604020202020204" pitchFamily="34" charset="0"/>
                        <a:buChar char="•"/>
                      </a:pPr>
                      <a:r>
                        <a:rPr lang="en-US" sz="1100" b="1">
                          <a:effectLst/>
                          <a:latin typeface="+mn-lt"/>
                          <a:ea typeface="+mn-lt"/>
                          <a:cs typeface="+mn-lt"/>
                        </a:rPr>
                        <a:t>Compliance</a:t>
                      </a:r>
                      <a:r>
                        <a:rPr lang="en-US" sz="1100">
                          <a:effectLst/>
                          <a:latin typeface="+mn-lt"/>
                          <a:ea typeface="+mn-lt"/>
                          <a:cs typeface="+mn-lt"/>
                        </a:rPr>
                        <a:t>: Oversees data breaches.</a:t>
                      </a:r>
                    </a:p>
                  </a:txBody>
                  <a:tcPr marL="50793" marR="50793" marT="50793" marB="50793"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Incident Logs</a:t>
                      </a:r>
                      <a:r>
                        <a:rPr lang="en-US" sz="1100" dirty="0">
                          <a:effectLst/>
                          <a:latin typeface="+mn-lt"/>
                          <a:ea typeface="+mn-lt"/>
                          <a:cs typeface="+mn-lt"/>
                        </a:rPr>
                        <a:t> with root-cause analysis and resolution time frame.</a:t>
                      </a:r>
                    </a:p>
                    <a:p>
                      <a:pPr marL="171450" marR="0" indent="-171450" fontAlgn="t">
                        <a:buFont typeface="Arial" panose="020B0604020202020204" pitchFamily="34" charset="0"/>
                        <a:buChar char="•"/>
                      </a:pPr>
                      <a:r>
                        <a:rPr lang="en-US" sz="1100" b="1" dirty="0">
                          <a:effectLst/>
                          <a:latin typeface="+mn-lt"/>
                          <a:ea typeface="+mn-lt"/>
                          <a:cs typeface="+mn-lt"/>
                        </a:rPr>
                        <a:t>Escalation Matrix</a:t>
                      </a:r>
                      <a:r>
                        <a:rPr lang="en-US" sz="1100" dirty="0">
                          <a:effectLst/>
                          <a:latin typeface="+mn-lt"/>
                          <a:ea typeface="+mn-lt"/>
                          <a:cs typeface="+mn-lt"/>
                        </a:rPr>
                        <a:t> posted internally, clarifying contact points and SLAs.</a:t>
                      </a:r>
                    </a:p>
                  </a:txBody>
                  <a:tcPr marL="50793" marR="50793" marT="50793" marB="50793" anchor="ctr"/>
                </a:tc>
                <a:extLst>
                  <a:ext uri="{0D108BD9-81ED-4DB2-BD59-A6C34878D82A}">
                    <a16:rowId xmlns:a16="http://schemas.microsoft.com/office/drawing/2014/main" val="2799322614"/>
                  </a:ext>
                </a:extLst>
              </a:tr>
              <a:tr h="704507">
                <a:tc>
                  <a:txBody>
                    <a:bodyPr/>
                    <a:lstStyle/>
                    <a:p>
                      <a:pPr marL="0" marR="0" algn="ctr" fontAlgn="t">
                        <a:buFontTx/>
                      </a:pPr>
                      <a:r>
                        <a:rPr lang="en-US" sz="900" b="1">
                          <a:solidFill>
                            <a:schemeClr val="bg1"/>
                          </a:solidFill>
                          <a:effectLst/>
                          <a:latin typeface="+mn-lt"/>
                          <a:ea typeface="+mn-lt"/>
                          <a:cs typeface="+mn-lt"/>
                        </a:rPr>
                        <a:t>5</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Retraining &amp; Continuous Improvement</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Retrain model</a:t>
                      </a:r>
                      <a:r>
                        <a:rPr lang="en-US" sz="1100" dirty="0">
                          <a:effectLst/>
                          <a:latin typeface="+mn-lt"/>
                          <a:ea typeface="+mn-lt"/>
                          <a:cs typeface="+mn-lt"/>
                        </a:rPr>
                        <a:t> every 3 months or if accuracy stays &lt;75% for two consecutive weeks.</a:t>
                      </a:r>
                    </a:p>
                    <a:p>
                      <a:pPr marL="171450" marR="0" indent="-171450" fontAlgn="t">
                        <a:buFont typeface="Arial" panose="020B0604020202020204" pitchFamily="34" charset="0"/>
                        <a:buChar char="•"/>
                      </a:pPr>
                      <a:r>
                        <a:rPr lang="en-US" sz="1100" b="1" dirty="0">
                          <a:effectLst/>
                          <a:latin typeface="+mn-lt"/>
                          <a:ea typeface="+mn-lt"/>
                          <a:cs typeface="+mn-lt"/>
                        </a:rPr>
                        <a:t>Refine</a:t>
                      </a:r>
                      <a:r>
                        <a:rPr lang="en-US" sz="1100" dirty="0">
                          <a:effectLst/>
                          <a:latin typeface="+mn-lt"/>
                          <a:ea typeface="+mn-lt"/>
                          <a:cs typeface="+mn-lt"/>
                        </a:rPr>
                        <a:t> knowledge base, add new macros for emerging call topics from user feedback.</a:t>
                      </a:r>
                    </a:p>
                    <a:p>
                      <a:pPr marL="171450" marR="0" indent="-171450" fontAlgn="t">
                        <a:buFont typeface="Arial" panose="020B0604020202020204" pitchFamily="34" charset="0"/>
                        <a:buChar char="•"/>
                      </a:pPr>
                      <a:r>
                        <a:rPr lang="en-US" sz="1100" b="1" dirty="0">
                          <a:effectLst/>
                          <a:latin typeface="+mn-lt"/>
                          <a:ea typeface="+mn-lt"/>
                          <a:cs typeface="+mn-lt"/>
                        </a:rPr>
                        <a:t>Update</a:t>
                      </a:r>
                      <a:r>
                        <a:rPr lang="en-US" sz="1100" dirty="0">
                          <a:effectLst/>
                          <a:latin typeface="+mn-lt"/>
                          <a:ea typeface="+mn-lt"/>
                          <a:cs typeface="+mn-lt"/>
                        </a:rPr>
                        <a:t> dashboards if new metrics or features are introduced.</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Oversees retraining cycles.</a:t>
                      </a:r>
                    </a:p>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Manages feedback backlog, prioritizes new features.</a:t>
                      </a:r>
                    </a:p>
                  </a:txBody>
                  <a:tcPr marL="50793" marR="50793" marT="50793" marB="50793"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Retraining Plan</a:t>
                      </a:r>
                      <a:r>
                        <a:rPr lang="en-US" sz="1100" dirty="0">
                          <a:effectLst/>
                          <a:latin typeface="+mn-lt"/>
                          <a:ea typeface="+mn-lt"/>
                          <a:cs typeface="+mn-lt"/>
                        </a:rPr>
                        <a:t> (quarterly or performance-based triggers).</a:t>
                      </a:r>
                    </a:p>
                    <a:p>
                      <a:pPr marL="171450" marR="0" indent="-171450" fontAlgn="t">
                        <a:buFont typeface="Arial" panose="020B0604020202020204" pitchFamily="34" charset="0"/>
                        <a:buChar char="•"/>
                      </a:pPr>
                      <a:r>
                        <a:rPr lang="en-US" sz="1100" b="1" dirty="0">
                          <a:effectLst/>
                          <a:latin typeface="+mn-lt"/>
                          <a:ea typeface="+mn-lt"/>
                          <a:cs typeface="+mn-lt"/>
                        </a:rPr>
                        <a:t>Updated AI Features</a:t>
                      </a:r>
                      <a:r>
                        <a:rPr lang="en-US" sz="1100" dirty="0">
                          <a:effectLst/>
                          <a:latin typeface="+mn-lt"/>
                          <a:ea typeface="+mn-lt"/>
                          <a:cs typeface="+mn-lt"/>
                        </a:rPr>
                        <a:t> (extra macros for new call types).</a:t>
                      </a:r>
                    </a:p>
                    <a:p>
                      <a:pPr marL="171450" marR="0" indent="-171450" fontAlgn="t">
                        <a:buFont typeface="Arial" panose="020B0604020202020204" pitchFamily="34" charset="0"/>
                        <a:buChar char="•"/>
                      </a:pPr>
                      <a:r>
                        <a:rPr lang="en-US" sz="1100" b="1" dirty="0">
                          <a:effectLst/>
                          <a:latin typeface="+mn-lt"/>
                          <a:ea typeface="+mn-lt"/>
                          <a:cs typeface="+mn-lt"/>
                        </a:rPr>
                        <a:t>Enhanced Dashboard</a:t>
                      </a:r>
                      <a:r>
                        <a:rPr lang="en-US" sz="1100" dirty="0">
                          <a:effectLst/>
                          <a:latin typeface="+mn-lt"/>
                          <a:ea typeface="+mn-lt"/>
                          <a:cs typeface="+mn-lt"/>
                        </a:rPr>
                        <a:t> if new metrics need monitoring (e.g. advanced NLP usage).</a:t>
                      </a:r>
                    </a:p>
                  </a:txBody>
                  <a:tcPr marL="50793" marR="50793" marT="50793" marB="50793" anchor="ctr"/>
                </a:tc>
                <a:extLst>
                  <a:ext uri="{0D108BD9-81ED-4DB2-BD59-A6C34878D82A}">
                    <a16:rowId xmlns:a16="http://schemas.microsoft.com/office/drawing/2014/main" val="3993307107"/>
                  </a:ext>
                </a:extLst>
              </a:tr>
            </a:tbl>
          </a:graphicData>
        </a:graphic>
      </p:graphicFrame>
    </p:spTree>
    <p:extLst>
      <p:ext uri="{BB962C8B-B14F-4D97-AF65-F5344CB8AC3E}">
        <p14:creationId xmlns:p14="http://schemas.microsoft.com/office/powerpoint/2010/main" val="155992662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EDE8B-07DE-C390-6029-A04E783B527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2EFF055-2CAE-6C54-30CA-CDE092C8E874}"/>
              </a:ext>
            </a:extLst>
          </p:cNvPr>
          <p:cNvSpPr>
            <a:spLocks noGrp="1"/>
          </p:cNvSpPr>
          <p:nvPr>
            <p:ph type="title"/>
          </p:nvPr>
        </p:nvSpPr>
        <p:spPr>
          <a:xfrm>
            <a:off x="354854" y="545146"/>
            <a:ext cx="6594015" cy="844229"/>
          </a:xfrm>
        </p:spPr>
        <p:txBody>
          <a:bodyPr/>
          <a:lstStyle/>
          <a:p>
            <a:r>
              <a:rPr lang="en-US" sz="3200">
                <a:solidFill>
                  <a:schemeClr val="accent1"/>
                </a:solidFill>
              </a:rPr>
              <a:t>4.1.2</a:t>
            </a:r>
            <a:r>
              <a:rPr lang="en-US" sz="3200"/>
              <a:t> Establish your monitoring framework &amp; plan</a:t>
            </a:r>
          </a:p>
        </p:txBody>
      </p:sp>
      <p:sp>
        <p:nvSpPr>
          <p:cNvPr id="12" name="Text Placeholder 6">
            <a:extLst>
              <a:ext uri="{FF2B5EF4-FFF2-40B4-BE49-F238E27FC236}">
                <a16:creationId xmlns:a16="http://schemas.microsoft.com/office/drawing/2014/main" id="{0D899B4F-B981-CCB5-5062-4BA921F827B0}"/>
              </a:ext>
            </a:extLst>
          </p:cNvPr>
          <p:cNvSpPr txBox="1">
            <a:spLocks/>
          </p:cNvSpPr>
          <p:nvPr/>
        </p:nvSpPr>
        <p:spPr>
          <a:xfrm>
            <a:off x="350625" y="1769605"/>
            <a:ext cx="6460544"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dirty="0">
                <a:solidFill>
                  <a:srgbClr val="F17A26"/>
                </a:solidFill>
                <a:ea typeface="+mn-lt"/>
                <a:cs typeface="+mn-lt"/>
              </a:rPr>
              <a:t>Objective: Establish a framework to monitor your solution in production post launch.</a:t>
            </a:r>
          </a:p>
        </p:txBody>
      </p:sp>
      <p:sp>
        <p:nvSpPr>
          <p:cNvPr id="4" name="Text Placeholder 3">
            <a:extLst>
              <a:ext uri="{FF2B5EF4-FFF2-40B4-BE49-F238E27FC236}">
                <a16:creationId xmlns:a16="http://schemas.microsoft.com/office/drawing/2014/main" id="{E96E8D97-EF3F-17DB-3C57-5D5F921B6CA5}"/>
              </a:ext>
            </a:extLst>
          </p:cNvPr>
          <p:cNvSpPr>
            <a:spLocks noGrp="1"/>
          </p:cNvSpPr>
          <p:nvPr>
            <p:ph type="body" sz="quarter" idx="11"/>
          </p:nvPr>
        </p:nvSpPr>
        <p:spPr>
          <a:xfrm>
            <a:off x="350625" y="2473578"/>
            <a:ext cx="4115672" cy="269713"/>
          </a:xfrm>
        </p:spPr>
        <p:txBody>
          <a:bodyPr/>
          <a:lstStyle/>
          <a:p>
            <a:r>
              <a:rPr lang="en-US" sz="1600">
                <a:latin typeface="Exo" panose="02000503000000000000" pitchFamily="2" charset="77"/>
              </a:rPr>
              <a:t>2 hours</a:t>
            </a:r>
          </a:p>
        </p:txBody>
      </p:sp>
      <p:sp>
        <p:nvSpPr>
          <p:cNvPr id="5" name="Text Placeholder 4">
            <a:extLst>
              <a:ext uri="{FF2B5EF4-FFF2-40B4-BE49-F238E27FC236}">
                <a16:creationId xmlns:a16="http://schemas.microsoft.com/office/drawing/2014/main" id="{DE675123-1476-E1AB-2F88-3DD0CB73C5F5}"/>
              </a:ext>
            </a:extLst>
          </p:cNvPr>
          <p:cNvSpPr>
            <a:spLocks noGrp="1"/>
          </p:cNvSpPr>
          <p:nvPr>
            <p:ph type="body" sz="quarter" idx="33"/>
          </p:nvPr>
        </p:nvSpPr>
        <p:spPr>
          <a:xfrm>
            <a:off x="350625" y="2914360"/>
            <a:ext cx="5910816" cy="2514891"/>
          </a:xfrm>
          <a:prstGeom prst="rect">
            <a:avLst/>
          </a:prstGeom>
        </p:spPr>
        <p:txBody>
          <a:bodyPr lIns="0" tIns="0" rIns="0" bIns="0" numCol="1" spcCol="292608" anchor="t"/>
          <a:lstStyle/>
          <a:p>
            <a:pPr marL="342832" indent="-342832">
              <a:buAutoNum type="arabicPeriod"/>
            </a:pPr>
            <a:r>
              <a:rPr lang="en-US" dirty="0">
                <a:latin typeface="+mn-lt"/>
              </a:rPr>
              <a:t>Read through both the </a:t>
            </a:r>
            <a:r>
              <a:rPr lang="en-US" b="1" dirty="0">
                <a:latin typeface="+mn-lt"/>
              </a:rPr>
              <a:t>sample template</a:t>
            </a:r>
            <a:r>
              <a:rPr lang="en-US" dirty="0">
                <a:latin typeface="+mn-lt"/>
              </a:rPr>
              <a:t> as well as the </a:t>
            </a:r>
            <a:r>
              <a:rPr lang="en-US" b="1" dirty="0">
                <a:latin typeface="+mn-lt"/>
              </a:rPr>
              <a:t>completed example</a:t>
            </a:r>
            <a:r>
              <a:rPr lang="en-US" dirty="0">
                <a:latin typeface="+mn-lt"/>
              </a:rPr>
              <a:t> included in this section to understand the details and context around defining the </a:t>
            </a:r>
            <a:r>
              <a:rPr lang="en-US" b="1" dirty="0">
                <a:latin typeface="+mn-lt"/>
              </a:rPr>
              <a:t>monitoring framework </a:t>
            </a:r>
            <a:r>
              <a:rPr lang="en-US" dirty="0">
                <a:latin typeface="+mn-lt"/>
              </a:rPr>
              <a:t>for your solution.</a:t>
            </a:r>
          </a:p>
          <a:p>
            <a:pPr marL="342832" indent="-342832">
              <a:buFont typeface="Arial" panose="020B0604020202020204" pitchFamily="34" charset="0"/>
              <a:buAutoNum type="arabicPeriod"/>
            </a:pPr>
            <a:r>
              <a:rPr lang="en-US" dirty="0">
                <a:latin typeface="+mn-lt"/>
              </a:rPr>
              <a:t>Open the </a:t>
            </a:r>
            <a:r>
              <a:rPr lang="en-US" i="1" dirty="0">
                <a:latin typeface="+mn-lt"/>
              </a:rPr>
              <a:t>AI for CX: </a:t>
            </a:r>
            <a:r>
              <a:rPr lang="en-US" i="1" dirty="0">
                <a:latin typeface="+mn-lt"/>
                <a:hlinkClick r:id="rId3"/>
              </a:rPr>
              <a:t>Solution Development and Implementation Report</a:t>
            </a:r>
            <a:r>
              <a:rPr lang="en-US" i="1" dirty="0">
                <a:latin typeface="+mn-lt"/>
              </a:rPr>
              <a:t> (</a:t>
            </a:r>
            <a:r>
              <a:rPr lang="en-US" i="1" dirty="0" err="1">
                <a:latin typeface="+mn-lt"/>
              </a:rPr>
              <a:t>SDAIR</a:t>
            </a:r>
            <a:r>
              <a:rPr lang="en-US" i="1" dirty="0">
                <a:latin typeface="+mn-lt"/>
              </a:rPr>
              <a:t>)</a:t>
            </a:r>
            <a:r>
              <a:rPr lang="en-US" dirty="0">
                <a:latin typeface="+mn-lt"/>
              </a:rPr>
              <a:t> and navigate to section </a:t>
            </a:r>
            <a:r>
              <a:rPr lang="en-US" b="1" dirty="0">
                <a:latin typeface="+mn-lt"/>
              </a:rPr>
              <a:t>4.1.2.</a:t>
            </a:r>
          </a:p>
          <a:p>
            <a:pPr marL="342832" indent="-342832">
              <a:buAutoNum type="arabicPeriod"/>
            </a:pPr>
            <a:r>
              <a:rPr lang="en-US" dirty="0">
                <a:latin typeface="+mn-lt"/>
              </a:rPr>
              <a:t>Follow the </a:t>
            </a:r>
            <a:r>
              <a:rPr lang="en-US" b="1" dirty="0">
                <a:latin typeface="+mn-lt"/>
              </a:rPr>
              <a:t>prompts</a:t>
            </a:r>
            <a:r>
              <a:rPr lang="en-US" dirty="0">
                <a:latin typeface="+mn-lt"/>
              </a:rPr>
              <a:t> in the </a:t>
            </a:r>
            <a:r>
              <a:rPr lang="en-US" b="1" dirty="0">
                <a:latin typeface="+mn-lt"/>
              </a:rPr>
              <a:t>sample template</a:t>
            </a:r>
            <a:r>
              <a:rPr lang="en-US" dirty="0">
                <a:latin typeface="+mn-lt"/>
              </a:rPr>
              <a:t> that was showcased within this section and complete the </a:t>
            </a:r>
            <a:r>
              <a:rPr lang="en-US" b="1" dirty="0">
                <a:latin typeface="+mn-lt"/>
              </a:rPr>
              <a:t>monitoring framework </a:t>
            </a:r>
            <a:r>
              <a:rPr lang="en-US" dirty="0">
                <a:latin typeface="+mn-lt"/>
              </a:rPr>
              <a:t>section of the </a:t>
            </a:r>
            <a:r>
              <a:rPr lang="en-US" i="1" dirty="0" err="1">
                <a:latin typeface="+mn-lt"/>
              </a:rPr>
              <a:t>SDAIR</a:t>
            </a:r>
            <a:r>
              <a:rPr lang="en-US" dirty="0">
                <a:latin typeface="+mn-lt"/>
              </a:rPr>
              <a:t>. </a:t>
            </a:r>
          </a:p>
        </p:txBody>
      </p:sp>
      <p:sp>
        <p:nvSpPr>
          <p:cNvPr id="6" name="Rectangle 5">
            <a:extLst>
              <a:ext uri="{FF2B5EF4-FFF2-40B4-BE49-F238E27FC236}">
                <a16:creationId xmlns:a16="http://schemas.microsoft.com/office/drawing/2014/main" id="{2337F279-0C2C-1013-FA05-0D9D471623D9}"/>
              </a:ext>
            </a:extLst>
          </p:cNvPr>
          <p:cNvSpPr>
            <a:spLocks/>
          </p:cNvSpPr>
          <p:nvPr/>
        </p:nvSpPr>
        <p:spPr>
          <a:xfrm>
            <a:off x="853502" y="5724777"/>
            <a:ext cx="548322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dirty="0">
                <a:solidFill>
                  <a:srgbClr val="FFFFFF"/>
                </a:solidFill>
                <a:latin typeface="Exo" panose="02000503000000000000" pitchFamily="2" charset="77"/>
                <a:ea typeface="+mn-lt"/>
                <a:cs typeface="+mn-lt"/>
              </a:rPr>
              <a:t>Download </a:t>
            </a:r>
            <a:r>
              <a:rPr lang="en-US" sz="1200" dirty="0">
                <a:solidFill>
                  <a:schemeClr val="bg1"/>
                </a:solidFill>
                <a:latin typeface="Exo" panose="02000503000000000000" pitchFamily="2" charset="77"/>
                <a:ea typeface="+mn-lt"/>
                <a:cs typeface="+mn-lt"/>
              </a:rPr>
              <a:t>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Solution Development and Implementation Report</a:t>
            </a:r>
            <a:endParaRPr lang="en-US" sz="1200" dirty="0">
              <a:solidFill>
                <a:schemeClr val="bg1"/>
              </a:solidFill>
              <a:latin typeface="Exo" panose="02000503000000000000" pitchFamily="2" charset="77"/>
              <a:ea typeface="+mn-lt"/>
              <a:cs typeface="+mn-lt"/>
            </a:endParaRPr>
          </a:p>
        </p:txBody>
      </p:sp>
      <p:sp>
        <p:nvSpPr>
          <p:cNvPr id="7" name="Rectangle 6">
            <a:extLst>
              <a:ext uri="{FF2B5EF4-FFF2-40B4-BE49-F238E27FC236}">
                <a16:creationId xmlns:a16="http://schemas.microsoft.com/office/drawing/2014/main" id="{FC4853C2-0E42-A3B9-1EA3-E290FF81EBF4}"/>
              </a:ext>
              <a:ext uri="{C183D7F6-B498-43B3-948B-1728B52AA6E4}">
                <adec:decorative xmlns:adec="http://schemas.microsoft.com/office/drawing/2017/decorative" val="1"/>
              </a:ext>
            </a:extLst>
          </p:cNvPr>
          <p:cNvSpPr>
            <a:spLocks noChangeAspect="1"/>
          </p:cNvSpPr>
          <p:nvPr/>
        </p:nvSpPr>
        <p:spPr>
          <a:xfrm>
            <a:off x="274474" y="5724779"/>
            <a:ext cx="579029"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8" name="Picture 7">
            <a:extLst>
              <a:ext uri="{FF2B5EF4-FFF2-40B4-BE49-F238E27FC236}">
                <a16:creationId xmlns:a16="http://schemas.microsoft.com/office/drawing/2014/main" id="{70262769-70D6-F951-48ED-82F7111C595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20698" y="5836236"/>
            <a:ext cx="260815" cy="244963"/>
          </a:xfrm>
          <a:prstGeom prst="rect">
            <a:avLst/>
          </a:prstGeom>
        </p:spPr>
      </p:pic>
      <p:sp>
        <p:nvSpPr>
          <p:cNvPr id="2" name="Rectangle 1">
            <a:extLst>
              <a:ext uri="{FF2B5EF4-FFF2-40B4-BE49-F238E27FC236}">
                <a16:creationId xmlns:a16="http://schemas.microsoft.com/office/drawing/2014/main" id="{11254847-B91A-D417-9DBD-027A11C40EEB}"/>
              </a:ext>
              <a:ext uri="{C183D7F6-B498-43B3-948B-1728B52AA6E4}">
                <adec:decorative xmlns:adec="http://schemas.microsoft.com/office/drawing/2017/decorative" val="1"/>
              </a:ext>
            </a:extLst>
          </p:cNvPr>
          <p:cNvSpPr>
            <a:spLocks/>
          </p:cNvSpPr>
          <p:nvPr/>
        </p:nvSpPr>
        <p:spPr>
          <a:xfrm>
            <a:off x="730111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9A37E56D-C378-952F-43A0-F15DA51F27D5}"/>
              </a:ext>
            </a:extLst>
          </p:cNvPr>
          <p:cNvGraphicFramePr>
            <a:graphicFrameLocks/>
          </p:cNvGraphicFramePr>
          <p:nvPr>
            <p:extLst>
              <p:ext uri="{D42A27DB-BD31-4B8C-83A1-F6EECF244321}">
                <p14:modId xmlns:p14="http://schemas.microsoft.com/office/powerpoint/2010/main" val="504451628"/>
              </p:ext>
            </p:extLst>
          </p:nvPr>
        </p:nvGraphicFramePr>
        <p:xfrm>
          <a:off x="7285762" y="936980"/>
          <a:ext cx="4453438" cy="5401718"/>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a:solidFill>
                            <a:schemeClr val="tx1">
                              <a:lumMod val="50000"/>
                            </a:schemeClr>
                          </a:solidFill>
                          <a:latin typeface="+mn-lt"/>
                          <a:ea typeface="+mn-lt"/>
                          <a:cs typeface="+mn-lt"/>
                        </a:rPr>
                        <a:t>Monitoring Framework </a:t>
                      </a:r>
                      <a:r>
                        <a:rPr lang="en-US" sz="1200" b="0" i="0" u="none" strike="noStrike" baseline="0">
                          <a:solidFill>
                            <a:schemeClr val="tx1">
                              <a:lumMod val="50000"/>
                            </a:schemeClr>
                          </a:solidFill>
                          <a:latin typeface="+mn-lt"/>
                          <a:ea typeface="+mn-lt"/>
                          <a:cs typeface="+mn-lt"/>
                        </a:rPr>
                        <a:t>Definition Template</a:t>
                      </a:r>
                    </a:p>
                    <a:p>
                      <a:pPr marL="173038" indent="-173038" rtl="0">
                        <a:lnSpc>
                          <a:spcPts val="1600"/>
                        </a:lnSpc>
                        <a:spcBef>
                          <a:spcPts val="800"/>
                        </a:spcBef>
                        <a:buSzPts val="1100"/>
                        <a:buFont typeface="Arial" panose="020B0604020202020204" pitchFamily="34" charset="0"/>
                        <a:buChar char="•"/>
                        <a:tabLst/>
                      </a:pPr>
                      <a:r>
                        <a:rPr lang="en-US" sz="1200" b="0">
                          <a:solidFill>
                            <a:schemeClr val="tx1">
                              <a:lumMod val="50000"/>
                            </a:schemeClr>
                          </a:solidFill>
                          <a:latin typeface="+mn-lt"/>
                          <a:ea typeface="+mn-lt"/>
                          <a:cs typeface="+mn-lt"/>
                        </a:rPr>
                        <a:t>Monitoring Framework </a:t>
                      </a:r>
                      <a:r>
                        <a:rPr lang="en-US" sz="1200" b="0" i="0" u="none" strike="noStrike" baseline="0">
                          <a:solidFill>
                            <a:schemeClr val="tx1">
                              <a:lumMod val="50000"/>
                            </a:schemeClr>
                          </a:solidFill>
                          <a:latin typeface="+mn-lt"/>
                          <a:ea typeface="+mn-lt"/>
                          <a:cs typeface="+mn-lt"/>
                        </a:rPr>
                        <a:t>Completed Example</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a:solidFill>
                            <a:schemeClr val="tx1">
                              <a:lumMod val="50000"/>
                            </a:schemeClr>
                          </a:solidFill>
                          <a:latin typeface="+mn-lt"/>
                          <a:ea typeface="+mn-lt"/>
                          <a:cs typeface="+mn-lt"/>
                        </a:rPr>
                        <a:t>Monitoring framework </a:t>
                      </a:r>
                      <a:r>
                        <a:rPr lang="en-US" sz="1200" b="0" i="0">
                          <a:solidFill>
                            <a:schemeClr val="tx1">
                              <a:lumMod val="50000"/>
                            </a:schemeClr>
                          </a:solidFill>
                          <a:latin typeface="+mn-lt"/>
                          <a:ea typeface="+mn-lt"/>
                          <a:cs typeface="+mn-lt"/>
                        </a:rPr>
                        <a:t>for your top use case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Implement AI for CX</a:t>
                      </a:r>
                      <a:r>
                        <a:rPr lang="en-US" sz="1200" b="0" i="0" u="none" strike="noStrike" baseline="0">
                          <a:solidFill>
                            <a:srgbClr val="000000"/>
                          </a:solidFill>
                          <a:latin typeface="+mn-lt"/>
                          <a:ea typeface="+mn-lt"/>
                          <a:cs typeface="+mn-lt"/>
                        </a:rPr>
                        <a:t> blueprint</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AI for CX </a:t>
                      </a:r>
                      <a:r>
                        <a:rPr lang="en-US" sz="1200" b="0" i="1" u="none" strike="noStrike" baseline="0" err="1">
                          <a:solidFill>
                            <a:srgbClr val="000000"/>
                          </a:solidFill>
                          <a:latin typeface="+mn-lt"/>
                          <a:ea typeface="+mn-lt"/>
                          <a:cs typeface="+mn-lt"/>
                        </a:rPr>
                        <a:t>SDAIR</a:t>
                      </a:r>
                      <a:endParaRPr lang="en-US" sz="1200" b="0" i="1" u="none" strike="noStrike" baseline="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IT stakeholders</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business stakeholders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36627539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FCAA5-B766-96F4-5569-23C6C166C8D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952F963-86F9-E46E-317B-0919D7FACB82}"/>
              </a:ext>
            </a:extLst>
          </p:cNvPr>
          <p:cNvSpPr>
            <a:spLocks noGrp="1"/>
          </p:cNvSpPr>
          <p:nvPr>
            <p:ph type="title"/>
          </p:nvPr>
        </p:nvSpPr>
        <p:spPr>
          <a:xfrm>
            <a:off x="354854" y="530021"/>
            <a:ext cx="6558804" cy="1130188"/>
          </a:xfrm>
        </p:spPr>
        <p:txBody>
          <a:bodyPr/>
          <a:lstStyle/>
          <a:p>
            <a:pPr defTabSz="914309"/>
            <a:r>
              <a:rPr lang="en-US" sz="3600">
                <a:solidFill>
                  <a:schemeClr val="accent1"/>
                </a:solidFill>
              </a:rPr>
              <a:t>Establish a continuous improvement plan</a:t>
            </a:r>
          </a:p>
        </p:txBody>
      </p:sp>
      <p:sp>
        <p:nvSpPr>
          <p:cNvPr id="9" name="Text Placeholder 3">
            <a:extLst>
              <a:ext uri="{FF2B5EF4-FFF2-40B4-BE49-F238E27FC236}">
                <a16:creationId xmlns:a16="http://schemas.microsoft.com/office/drawing/2014/main" id="{06C1624F-0494-C5C8-CDD8-9F690784421D}"/>
              </a:ext>
            </a:extLst>
          </p:cNvPr>
          <p:cNvSpPr txBox="1">
            <a:spLocks/>
          </p:cNvSpPr>
          <p:nvPr/>
        </p:nvSpPr>
        <p:spPr>
          <a:xfrm>
            <a:off x="264162" y="1692785"/>
            <a:ext cx="6255245" cy="669891"/>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FontTx/>
              <a:buNone/>
              <a:defRPr/>
            </a:pPr>
            <a:r>
              <a:rPr lang="en-US" sz="1800">
                <a:solidFill>
                  <a:srgbClr val="2576B7"/>
                </a:solidFill>
                <a:latin typeface="Montserrat Medium" panose="00000600000000000000" pitchFamily="2" charset="0"/>
                <a:ea typeface="+mn-lt"/>
                <a:cs typeface="+mn-lt"/>
              </a:rPr>
              <a:t>Why having a continuous improvement plan matters</a:t>
            </a:r>
          </a:p>
        </p:txBody>
      </p:sp>
      <p:sp>
        <p:nvSpPr>
          <p:cNvPr id="10" name="Text Placeholder 4">
            <a:extLst>
              <a:ext uri="{FF2B5EF4-FFF2-40B4-BE49-F238E27FC236}">
                <a16:creationId xmlns:a16="http://schemas.microsoft.com/office/drawing/2014/main" id="{4983D173-81E3-8CEC-F75E-9A0F7E49F2D0}"/>
              </a:ext>
            </a:extLst>
          </p:cNvPr>
          <p:cNvSpPr txBox="1">
            <a:spLocks/>
          </p:cNvSpPr>
          <p:nvPr/>
        </p:nvSpPr>
        <p:spPr>
          <a:xfrm>
            <a:off x="354854" y="2518066"/>
            <a:ext cx="6255245" cy="2602633"/>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400">
                <a:solidFill>
                  <a:srgbClr val="494949"/>
                </a:solidFill>
                <a:ea typeface="+mn-lt"/>
                <a:cs typeface="+mn-lt"/>
              </a:rPr>
              <a:t>AI solutions – especially those in </a:t>
            </a:r>
            <a:r>
              <a:rPr lang="en-US" sz="1400" b="1">
                <a:solidFill>
                  <a:srgbClr val="494949"/>
                </a:solidFill>
                <a:ea typeface="+mn-lt"/>
                <a:cs typeface="+mn-lt"/>
              </a:rPr>
              <a:t>customer-facing</a:t>
            </a:r>
            <a:r>
              <a:rPr lang="en-US" sz="1400">
                <a:solidFill>
                  <a:srgbClr val="494949"/>
                </a:solidFill>
                <a:ea typeface="+mn-lt"/>
                <a:cs typeface="+mn-lt"/>
              </a:rPr>
              <a:t> environments – are never truly “finished.” As </a:t>
            </a:r>
            <a:r>
              <a:rPr lang="en-US" sz="1400" b="1">
                <a:solidFill>
                  <a:srgbClr val="494949"/>
                </a:solidFill>
                <a:ea typeface="+mn-lt"/>
                <a:cs typeface="+mn-lt"/>
              </a:rPr>
              <a:t>customer needs</a:t>
            </a:r>
            <a:r>
              <a:rPr lang="en-US" sz="1400">
                <a:solidFill>
                  <a:srgbClr val="494949"/>
                </a:solidFill>
                <a:ea typeface="+mn-lt"/>
                <a:cs typeface="+mn-lt"/>
              </a:rPr>
              <a:t>, </a:t>
            </a:r>
            <a:r>
              <a:rPr lang="en-US" sz="1400" b="1">
                <a:solidFill>
                  <a:srgbClr val="494949"/>
                </a:solidFill>
                <a:ea typeface="+mn-lt"/>
                <a:cs typeface="+mn-lt"/>
              </a:rPr>
              <a:t>business priorities</a:t>
            </a:r>
            <a:r>
              <a:rPr lang="en-US" sz="1400">
                <a:solidFill>
                  <a:srgbClr val="494949"/>
                </a:solidFill>
                <a:ea typeface="+mn-lt"/>
                <a:cs typeface="+mn-lt"/>
              </a:rPr>
              <a:t>, and </a:t>
            </a:r>
            <a:r>
              <a:rPr lang="en-US" sz="1400" b="1">
                <a:solidFill>
                  <a:srgbClr val="494949"/>
                </a:solidFill>
                <a:ea typeface="+mn-lt"/>
                <a:cs typeface="+mn-lt"/>
              </a:rPr>
              <a:t>technologies</a:t>
            </a:r>
            <a:r>
              <a:rPr lang="en-US" sz="1400">
                <a:solidFill>
                  <a:srgbClr val="494949"/>
                </a:solidFill>
                <a:ea typeface="+mn-lt"/>
                <a:cs typeface="+mn-lt"/>
              </a:rPr>
              <a:t> evolve, an AI system must be updated, refined, and expanded to maintain </a:t>
            </a:r>
            <a:r>
              <a:rPr lang="en-US" sz="1400" b="1">
                <a:solidFill>
                  <a:srgbClr val="494949"/>
                </a:solidFill>
                <a:ea typeface="+mn-lt"/>
                <a:cs typeface="+mn-lt"/>
              </a:rPr>
              <a:t>relevance</a:t>
            </a:r>
            <a:r>
              <a:rPr lang="en-US" sz="1400">
                <a:solidFill>
                  <a:srgbClr val="494949"/>
                </a:solidFill>
                <a:ea typeface="+mn-lt"/>
                <a:cs typeface="+mn-lt"/>
              </a:rPr>
              <a:t> and </a:t>
            </a:r>
            <a:r>
              <a:rPr lang="en-US" sz="1400" b="1">
                <a:solidFill>
                  <a:srgbClr val="494949"/>
                </a:solidFill>
                <a:ea typeface="+mn-lt"/>
                <a:cs typeface="+mn-lt"/>
              </a:rPr>
              <a:t>effectiveness</a:t>
            </a:r>
            <a:r>
              <a:rPr lang="en-US" sz="1400">
                <a:solidFill>
                  <a:srgbClr val="494949"/>
                </a:solidFill>
                <a:ea typeface="+mn-lt"/>
                <a:cs typeface="+mn-lt"/>
              </a:rPr>
              <a:t>. </a:t>
            </a:r>
          </a:p>
          <a:p>
            <a:pPr marL="0" indent="0">
              <a:buFontTx/>
              <a:buNone/>
            </a:pPr>
            <a:r>
              <a:rPr lang="en-US" sz="1400">
                <a:solidFill>
                  <a:srgbClr val="494949"/>
                </a:solidFill>
                <a:ea typeface="+mn-lt"/>
                <a:cs typeface="+mn-lt"/>
              </a:rPr>
              <a:t>A structured </a:t>
            </a:r>
            <a:r>
              <a:rPr lang="en-US" sz="1400" b="1">
                <a:solidFill>
                  <a:srgbClr val="494949"/>
                </a:solidFill>
                <a:ea typeface="+mn-lt"/>
                <a:cs typeface="+mn-lt"/>
              </a:rPr>
              <a:t>continuous improvement plan</a:t>
            </a:r>
            <a:r>
              <a:rPr lang="en-US" sz="1400">
                <a:solidFill>
                  <a:srgbClr val="494949"/>
                </a:solidFill>
                <a:ea typeface="+mn-lt"/>
                <a:cs typeface="+mn-lt"/>
              </a:rPr>
              <a:t>:</a:t>
            </a:r>
          </a:p>
          <a:p>
            <a:pPr fontAlgn="ctr"/>
            <a:r>
              <a:rPr lang="en-US" sz="1400" b="1">
                <a:solidFill>
                  <a:srgbClr val="494949"/>
                </a:solidFill>
                <a:ea typeface="+mn-lt"/>
                <a:cs typeface="+mn-lt"/>
              </a:rPr>
              <a:t>Preserves ROI</a:t>
            </a:r>
            <a:r>
              <a:rPr lang="en-US" sz="1400">
                <a:solidFill>
                  <a:srgbClr val="494949"/>
                </a:solidFill>
                <a:ea typeface="+mn-lt"/>
                <a:cs typeface="+mn-lt"/>
              </a:rPr>
              <a:t> by adapting the AI solution to new data, emerging CX trends, and shifting market conditions.</a:t>
            </a:r>
          </a:p>
          <a:p>
            <a:pPr fontAlgn="ctr"/>
            <a:r>
              <a:rPr lang="en-US" sz="1400" b="1">
                <a:solidFill>
                  <a:srgbClr val="494949"/>
                </a:solidFill>
                <a:ea typeface="+mn-lt"/>
                <a:cs typeface="+mn-lt"/>
              </a:rPr>
              <a:t>Sustains user engagement</a:t>
            </a:r>
            <a:r>
              <a:rPr lang="en-US" sz="1400">
                <a:solidFill>
                  <a:srgbClr val="494949"/>
                </a:solidFill>
                <a:ea typeface="+mn-lt"/>
                <a:cs typeface="+mn-lt"/>
              </a:rPr>
              <a:t> – frontline staff (like agents) remain motivated and trust the AI when they see ongoing updates that address real-world feedback.</a:t>
            </a:r>
          </a:p>
          <a:p>
            <a:pPr fontAlgn="ctr"/>
            <a:r>
              <a:rPr lang="en-US" sz="1400" b="1">
                <a:solidFill>
                  <a:srgbClr val="494949"/>
                </a:solidFill>
                <a:ea typeface="+mn-lt"/>
                <a:cs typeface="+mn-lt"/>
              </a:rPr>
              <a:t>Drives innovation</a:t>
            </a:r>
            <a:r>
              <a:rPr lang="en-US" sz="1400">
                <a:solidFill>
                  <a:srgbClr val="494949"/>
                </a:solidFill>
                <a:ea typeface="+mn-lt"/>
                <a:cs typeface="+mn-lt"/>
              </a:rPr>
              <a:t> – rather than resting on early successes, teams actively seek to improve handle times, satisfaction scores, or other KPIs over time.</a:t>
            </a:r>
          </a:p>
          <a:p>
            <a:pPr marL="0" indent="0" defTabSz="914218">
              <a:buNone/>
              <a:defRPr/>
            </a:pPr>
            <a:endParaRPr lang="en-US" sz="1400">
              <a:solidFill>
                <a:srgbClr val="494949"/>
              </a:solidFill>
              <a:ea typeface="+mn-lt"/>
              <a:cs typeface="+mn-lt"/>
            </a:endParaRPr>
          </a:p>
        </p:txBody>
      </p:sp>
      <p:sp>
        <p:nvSpPr>
          <p:cNvPr id="4" name="Rectangle 3">
            <a:extLst>
              <a:ext uri="{FF2B5EF4-FFF2-40B4-BE49-F238E27FC236}">
                <a16:creationId xmlns:a16="http://schemas.microsoft.com/office/drawing/2014/main" id="{F6C5AF44-3395-F053-EAB1-1172569F04BD}"/>
              </a:ext>
            </a:extLst>
          </p:cNvPr>
          <p:cNvSpPr>
            <a:spLocks/>
          </p:cNvSpPr>
          <p:nvPr/>
        </p:nvSpPr>
        <p:spPr>
          <a:xfrm>
            <a:off x="354853" y="5276090"/>
            <a:ext cx="6164552" cy="1251810"/>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r>
              <a:rPr lang="en-US" sz="1300" b="1">
                <a:solidFill>
                  <a:srgbClr val="FFFFFF"/>
                </a:solidFill>
                <a:ea typeface="+mn-lt"/>
                <a:cs typeface="+mn-lt"/>
              </a:rPr>
              <a:t>Info-Tech Insight: </a:t>
            </a:r>
          </a:p>
          <a:p>
            <a:pPr defTabSz="554437">
              <a:spcBef>
                <a:spcPts val="800"/>
              </a:spcBef>
            </a:pPr>
            <a:r>
              <a:rPr lang="en-US" sz="1300">
                <a:solidFill>
                  <a:srgbClr val="FFFFFF"/>
                </a:solidFill>
                <a:ea typeface="+mn-lt"/>
                <a:cs typeface="+mn-lt"/>
              </a:rPr>
              <a:t>Continuous improvement isn’t a project “phase” – it’s an </a:t>
            </a:r>
            <a:r>
              <a:rPr lang="en-US" sz="1300" b="1">
                <a:solidFill>
                  <a:srgbClr val="FFFFFF"/>
                </a:solidFill>
                <a:ea typeface="+mn-lt"/>
                <a:cs typeface="+mn-lt"/>
              </a:rPr>
              <a:t>ongoing discipline</a:t>
            </a:r>
            <a:r>
              <a:rPr lang="en-US" sz="1300">
                <a:solidFill>
                  <a:srgbClr val="FFFFFF"/>
                </a:solidFill>
                <a:ea typeface="+mn-lt"/>
                <a:cs typeface="+mn-lt"/>
              </a:rPr>
              <a:t> that ensures your AI solution remains </a:t>
            </a:r>
            <a:r>
              <a:rPr lang="en-US" sz="1300" b="1">
                <a:solidFill>
                  <a:srgbClr val="FFFFFF"/>
                </a:solidFill>
                <a:ea typeface="+mn-lt"/>
                <a:cs typeface="+mn-lt"/>
              </a:rPr>
              <a:t>aligned</a:t>
            </a:r>
            <a:r>
              <a:rPr lang="en-US" sz="1300">
                <a:solidFill>
                  <a:srgbClr val="FFFFFF"/>
                </a:solidFill>
                <a:ea typeface="+mn-lt"/>
                <a:cs typeface="+mn-lt"/>
              </a:rPr>
              <a:t> with evolving business objectives and </a:t>
            </a:r>
            <a:r>
              <a:rPr lang="en-US" sz="1300" b="1">
                <a:solidFill>
                  <a:srgbClr val="FFFFFF"/>
                </a:solidFill>
                <a:ea typeface="+mn-lt"/>
                <a:cs typeface="+mn-lt"/>
              </a:rPr>
              <a:t>customer expectations</a:t>
            </a:r>
            <a:r>
              <a:rPr lang="en-US" sz="1300">
                <a:solidFill>
                  <a:srgbClr val="FFFFFF"/>
                </a:solidFill>
                <a:ea typeface="+mn-lt"/>
                <a:cs typeface="+mn-lt"/>
              </a:rPr>
              <a:t>.</a:t>
            </a:r>
          </a:p>
        </p:txBody>
      </p:sp>
      <p:sp>
        <p:nvSpPr>
          <p:cNvPr id="5" name="Rectangle 4">
            <a:extLst>
              <a:ext uri="{FF2B5EF4-FFF2-40B4-BE49-F238E27FC236}">
                <a16:creationId xmlns:a16="http://schemas.microsoft.com/office/drawing/2014/main" id="{A903F3D0-58FB-B5E0-7958-C14833EB2CB2}"/>
              </a:ext>
              <a:ext uri="{C183D7F6-B498-43B3-948B-1728B52AA6E4}">
                <adec:decorative xmlns:adec="http://schemas.microsoft.com/office/drawing/2017/decorative" val="1"/>
              </a:ext>
            </a:extLst>
          </p:cNvPr>
          <p:cNvSpPr>
            <a:spLocks/>
          </p:cNvSpPr>
          <p:nvPr/>
        </p:nvSpPr>
        <p:spPr>
          <a:xfrm>
            <a:off x="354853" y="5276088"/>
            <a:ext cx="6164552" cy="1251812"/>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defRPr/>
            </a:pPr>
            <a:endParaRPr lang="en-US" sz="1300">
              <a:solidFill>
                <a:srgbClr val="2576B7"/>
              </a:solidFill>
              <a:ea typeface="+mn-lt"/>
              <a:cs typeface="+mn-lt"/>
            </a:endParaRPr>
          </a:p>
        </p:txBody>
      </p:sp>
      <p:pic>
        <p:nvPicPr>
          <p:cNvPr id="6" name="Picture 5">
            <a:extLst>
              <a:ext uri="{FF2B5EF4-FFF2-40B4-BE49-F238E27FC236}">
                <a16:creationId xmlns:a16="http://schemas.microsoft.com/office/drawing/2014/main" id="{1C6FC0B8-443A-53EF-D0CC-F12CB7B9D4A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96652" y="449"/>
            <a:ext cx="5096936" cy="6857107"/>
          </a:xfrm>
          <a:prstGeom prst="rect">
            <a:avLst/>
          </a:prstGeom>
        </p:spPr>
      </p:pic>
    </p:spTree>
    <p:extLst>
      <p:ext uri="{BB962C8B-B14F-4D97-AF65-F5344CB8AC3E}">
        <p14:creationId xmlns:p14="http://schemas.microsoft.com/office/powerpoint/2010/main" val="386576991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05B6C-6851-90E3-111F-AB9B5325A6BF}"/>
            </a:ext>
          </a:extLst>
        </p:cNvPr>
        <p:cNvGrpSpPr/>
        <p:nvPr/>
      </p:nvGrpSpPr>
      <p:grpSpPr>
        <a:xfrm>
          <a:off x="0" y="0"/>
          <a:ext cx="0" cy="0"/>
          <a:chOff x="0" y="0"/>
          <a:chExt cx="0" cy="0"/>
        </a:xfrm>
      </p:grpSpPr>
      <p:sp>
        <p:nvSpPr>
          <p:cNvPr id="23" name="Title 2">
            <a:extLst>
              <a:ext uri="{FF2B5EF4-FFF2-40B4-BE49-F238E27FC236}">
                <a16:creationId xmlns:a16="http://schemas.microsoft.com/office/drawing/2014/main" id="{D9B122E0-8336-E231-0A56-3A714B741FD2}"/>
              </a:ext>
            </a:extLst>
          </p:cNvPr>
          <p:cNvSpPr txBox="1">
            <a:spLocks/>
          </p:cNvSpPr>
          <p:nvPr/>
        </p:nvSpPr>
        <p:spPr>
          <a:xfrm>
            <a:off x="246834" y="336401"/>
            <a:ext cx="11520980" cy="59462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defTabSz="914218">
              <a:defRPr/>
            </a:pPr>
            <a:r>
              <a:rPr lang="en-US" sz="3400">
                <a:solidFill>
                  <a:srgbClr val="2576B7"/>
                </a:solidFill>
                <a:ea typeface="+mj-lt"/>
                <a:cs typeface="+mj-lt"/>
              </a:rPr>
              <a:t>Best practices for building an improvement plan</a:t>
            </a:r>
          </a:p>
        </p:txBody>
      </p:sp>
      <p:sp>
        <p:nvSpPr>
          <p:cNvPr id="2" name="Text Placeholder 4">
            <a:extLst>
              <a:ext uri="{FF2B5EF4-FFF2-40B4-BE49-F238E27FC236}">
                <a16:creationId xmlns:a16="http://schemas.microsoft.com/office/drawing/2014/main" id="{05420303-4294-3512-1B1F-DF1DEBEAA177}"/>
              </a:ext>
            </a:extLst>
          </p:cNvPr>
          <p:cNvSpPr txBox="1">
            <a:spLocks/>
          </p:cNvSpPr>
          <p:nvPr/>
        </p:nvSpPr>
        <p:spPr>
          <a:xfrm>
            <a:off x="285278" y="870604"/>
            <a:ext cx="10944697" cy="329659"/>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10000"/>
              </a:lnSpc>
              <a:buFontTx/>
              <a:defRPr/>
            </a:pPr>
            <a:r>
              <a:rPr lang="en-US" dirty="0">
                <a:solidFill>
                  <a:srgbClr val="494949"/>
                </a:solidFill>
                <a:latin typeface="Exo" pitchFamily="2" charset="0"/>
                <a:ea typeface="+mn-lt"/>
                <a:cs typeface="+mn-lt"/>
              </a:rPr>
              <a:t>Keep these </a:t>
            </a:r>
            <a:r>
              <a:rPr lang="en-US" b="1" dirty="0">
                <a:solidFill>
                  <a:srgbClr val="494949"/>
                </a:solidFill>
                <a:latin typeface="Exo" pitchFamily="2" charset="0"/>
                <a:ea typeface="+mn-lt"/>
                <a:cs typeface="+mn-lt"/>
              </a:rPr>
              <a:t>best practices </a:t>
            </a:r>
            <a:r>
              <a:rPr lang="en-US" dirty="0">
                <a:solidFill>
                  <a:srgbClr val="494949"/>
                </a:solidFill>
                <a:latin typeface="Exo" pitchFamily="2" charset="0"/>
                <a:ea typeface="+mn-lt"/>
                <a:cs typeface="+mn-lt"/>
              </a:rPr>
              <a:t>in mind when building the </a:t>
            </a:r>
            <a:r>
              <a:rPr lang="en-US" b="1" dirty="0">
                <a:solidFill>
                  <a:srgbClr val="494949"/>
                </a:solidFill>
                <a:latin typeface="Exo" pitchFamily="2" charset="0"/>
                <a:ea typeface="+mn-lt"/>
                <a:cs typeface="+mn-lt"/>
              </a:rPr>
              <a:t>continuous improvement plan </a:t>
            </a:r>
            <a:r>
              <a:rPr lang="en-US" dirty="0">
                <a:solidFill>
                  <a:srgbClr val="494949"/>
                </a:solidFill>
                <a:latin typeface="Exo" pitchFamily="2" charset="0"/>
                <a:ea typeface="+mn-lt"/>
                <a:cs typeface="+mn-lt"/>
              </a:rPr>
              <a:t>for your </a:t>
            </a:r>
            <a:r>
              <a:rPr lang="en-US" b="1" dirty="0">
                <a:solidFill>
                  <a:srgbClr val="494949"/>
                </a:solidFill>
                <a:latin typeface="Exo" pitchFamily="2" charset="0"/>
                <a:ea typeface="+mn-lt"/>
                <a:cs typeface="+mn-lt"/>
              </a:rPr>
              <a:t>CX AI solution</a:t>
            </a:r>
          </a:p>
        </p:txBody>
      </p:sp>
      <p:sp>
        <p:nvSpPr>
          <p:cNvPr id="74" name="Rounded Rectangle 78">
            <a:extLst>
              <a:ext uri="{FF2B5EF4-FFF2-40B4-BE49-F238E27FC236}">
                <a16:creationId xmlns:a16="http://schemas.microsoft.com/office/drawing/2014/main" id="{DCA170E8-4A42-9A51-8AEF-67E8FCD55DDF}"/>
              </a:ext>
              <a:ext uri="{C183D7F6-B498-43B3-948B-1728B52AA6E4}">
                <adec:decorative xmlns:adec="http://schemas.microsoft.com/office/drawing/2017/decorative" val="1"/>
              </a:ext>
            </a:extLst>
          </p:cNvPr>
          <p:cNvSpPr>
            <a:spLocks/>
          </p:cNvSpPr>
          <p:nvPr/>
        </p:nvSpPr>
        <p:spPr>
          <a:xfrm>
            <a:off x="153013" y="1377118"/>
            <a:ext cx="3512212" cy="360674"/>
          </a:xfrm>
          <a:prstGeom prst="roundRect">
            <a:avLst>
              <a:gd name="adj" fmla="val 50000"/>
            </a:avLst>
          </a:prstGeom>
          <a:solidFill>
            <a:srgbClr val="494A4A"/>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75" name="TextBox 74">
            <a:extLst>
              <a:ext uri="{FF2B5EF4-FFF2-40B4-BE49-F238E27FC236}">
                <a16:creationId xmlns:a16="http://schemas.microsoft.com/office/drawing/2014/main" id="{A94560FF-165B-8EEC-57AE-BF687DA3F6A9}"/>
              </a:ext>
            </a:extLst>
          </p:cNvPr>
          <p:cNvSpPr txBox="1">
            <a:spLocks/>
          </p:cNvSpPr>
          <p:nvPr/>
        </p:nvSpPr>
        <p:spPr>
          <a:xfrm>
            <a:off x="280569" y="1423876"/>
            <a:ext cx="2638864" cy="282706"/>
          </a:xfrm>
          <a:prstGeom prst="rect">
            <a:avLst/>
          </a:prstGeom>
          <a:noFill/>
        </p:spPr>
        <p:txBody>
          <a:bodyPr wrap="none" rtlCol="0" anchor="ctr" anchorCtr="0">
            <a:spAutoFit/>
          </a:bodyPr>
          <a:lstStyle/>
          <a:p>
            <a:pPr defTabSz="554437">
              <a:lnSpc>
                <a:spcPct val="110000"/>
              </a:lnSpc>
              <a:defRPr/>
            </a:pPr>
            <a:r>
              <a:rPr lang="en-US" sz="1200">
                <a:solidFill>
                  <a:srgbClr val="FFFFFF"/>
                </a:solidFill>
                <a:latin typeface="Montserrat SemiBold" pitchFamily="2" charset="77"/>
                <a:ea typeface="+mn-lt"/>
                <a:cs typeface="+mn-lt"/>
              </a:rPr>
              <a:t>Continuous Improvement Plan</a:t>
            </a:r>
          </a:p>
        </p:txBody>
      </p:sp>
      <p:sp>
        <p:nvSpPr>
          <p:cNvPr id="76" name="Triangle 80">
            <a:extLst>
              <a:ext uri="{FF2B5EF4-FFF2-40B4-BE49-F238E27FC236}">
                <a16:creationId xmlns:a16="http://schemas.microsoft.com/office/drawing/2014/main" id="{1D5355F3-C3A8-A89B-E4A4-A2CF04D1A3E4}"/>
              </a:ext>
              <a:ext uri="{C183D7F6-B498-43B3-948B-1728B52AA6E4}">
                <adec:decorative xmlns:adec="http://schemas.microsoft.com/office/drawing/2017/decorative" val="1"/>
              </a:ext>
            </a:extLst>
          </p:cNvPr>
          <p:cNvSpPr>
            <a:spLocks noChangeAspect="1"/>
          </p:cNvSpPr>
          <p:nvPr/>
        </p:nvSpPr>
        <p:spPr>
          <a:xfrm rot="10800000">
            <a:off x="3193718" y="1516311"/>
            <a:ext cx="152186" cy="82285"/>
          </a:xfrm>
          <a:prstGeom prst="triangle">
            <a:avLst/>
          </a:prstGeom>
          <a:solidFill>
            <a:srgbClr val="FFFFFF"/>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42" name="Rectangle 41">
            <a:extLst>
              <a:ext uri="{FF2B5EF4-FFF2-40B4-BE49-F238E27FC236}">
                <a16:creationId xmlns:a16="http://schemas.microsoft.com/office/drawing/2014/main" id="{1A8823C4-B6B0-4AEE-14C3-7434545D26E0}"/>
              </a:ext>
              <a:ext uri="{C183D7F6-B498-43B3-948B-1728B52AA6E4}">
                <adec:decorative xmlns:adec="http://schemas.microsoft.com/office/drawing/2017/decorative" val="1"/>
              </a:ext>
            </a:extLst>
          </p:cNvPr>
          <p:cNvSpPr>
            <a:spLocks/>
          </p:cNvSpPr>
          <p:nvPr/>
        </p:nvSpPr>
        <p:spPr>
          <a:xfrm>
            <a:off x="2113058" y="1914647"/>
            <a:ext cx="4104000" cy="762455"/>
          </a:xfrm>
          <a:prstGeom prst="rect">
            <a:avLst/>
          </a:prstGeom>
          <a:solidFill>
            <a:srgbClr val="2576B7">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48" name="TextBox 47">
            <a:extLst>
              <a:ext uri="{FF2B5EF4-FFF2-40B4-BE49-F238E27FC236}">
                <a16:creationId xmlns:a16="http://schemas.microsoft.com/office/drawing/2014/main" id="{A08D8B3E-07C8-6123-6A58-4B0DAD7F6235}"/>
              </a:ext>
            </a:extLst>
          </p:cNvPr>
          <p:cNvSpPr txBox="1">
            <a:spLocks/>
          </p:cNvSpPr>
          <p:nvPr/>
        </p:nvSpPr>
        <p:spPr>
          <a:xfrm>
            <a:off x="153018" y="1914647"/>
            <a:ext cx="2340000" cy="762455"/>
          </a:xfrm>
          <a:prstGeom prst="homePlate">
            <a:avLst/>
          </a:prstGeom>
          <a:solidFill>
            <a:srgbClr val="2576B7"/>
          </a:solidFill>
          <a:ln/>
        </p:spPr>
        <p:txBody>
          <a:bodyPr wrap="square" rtlCol="0" anchor="ctr" anchorCtr="0">
            <a:noAutofit/>
          </a:bodyPr>
          <a:lstStyle/>
          <a:p>
            <a:pPr algn="ctr" defTabSz="554437">
              <a:defRPr/>
            </a:pPr>
            <a:r>
              <a:rPr lang="en-US" sz="1200" b="1">
                <a:solidFill>
                  <a:srgbClr val="FFFFFF"/>
                </a:solidFill>
                <a:latin typeface="Montserrat" pitchFamily="2" charset="0"/>
                <a:ea typeface="+mn-lt"/>
                <a:cs typeface="+mn-lt"/>
              </a:rPr>
              <a:t>1. Set Review Cadence &amp; Gather Data</a:t>
            </a:r>
          </a:p>
        </p:txBody>
      </p:sp>
      <p:sp>
        <p:nvSpPr>
          <p:cNvPr id="53" name="Subtitle 2">
            <a:extLst>
              <a:ext uri="{FF2B5EF4-FFF2-40B4-BE49-F238E27FC236}">
                <a16:creationId xmlns:a16="http://schemas.microsoft.com/office/drawing/2014/main" id="{B815A216-7565-AD78-FD6E-A0DB732FB9AE}"/>
              </a:ext>
            </a:extLst>
          </p:cNvPr>
          <p:cNvSpPr txBox="1">
            <a:spLocks/>
          </p:cNvSpPr>
          <p:nvPr/>
        </p:nvSpPr>
        <p:spPr>
          <a:xfrm>
            <a:off x="2542827" y="1939369"/>
            <a:ext cx="3636000" cy="713010"/>
          </a:xfrm>
          <a:prstGeom prst="rect">
            <a:avLst/>
          </a:prstGeom>
        </p:spPr>
        <p:txBody>
          <a:bodyPr vert="horz" wrap="square" lIns="45714" tIns="22857" rIns="45714" bIns="22857"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087527">
              <a:lnSpc>
                <a:spcPts val="1750"/>
              </a:lnSpc>
              <a:buFontTx/>
              <a:defRPr/>
            </a:pPr>
            <a:r>
              <a:rPr lang="en-US" sz="1200">
                <a:solidFill>
                  <a:schemeClr val="tx1">
                    <a:lumMod val="50000"/>
                  </a:schemeClr>
                </a:solidFill>
                <a:latin typeface="+mn-lt"/>
                <a:ea typeface="+mn-lt"/>
                <a:cs typeface="+mn-lt"/>
              </a:rPr>
              <a:t>Establish a predictable schedule (monthly or quarterly). Collect and summarize performance metrics and feedback from all relevant sources.</a:t>
            </a:r>
          </a:p>
        </p:txBody>
      </p:sp>
      <p:sp>
        <p:nvSpPr>
          <p:cNvPr id="41" name="Rectangle 40">
            <a:extLst>
              <a:ext uri="{FF2B5EF4-FFF2-40B4-BE49-F238E27FC236}">
                <a16:creationId xmlns:a16="http://schemas.microsoft.com/office/drawing/2014/main" id="{A048C978-DF6B-E83E-7ADD-DF0D89953468}"/>
              </a:ext>
              <a:ext uri="{C183D7F6-B498-43B3-948B-1728B52AA6E4}">
                <adec:decorative xmlns:adec="http://schemas.microsoft.com/office/drawing/2017/decorative" val="1"/>
              </a:ext>
            </a:extLst>
          </p:cNvPr>
          <p:cNvSpPr>
            <a:spLocks/>
          </p:cNvSpPr>
          <p:nvPr/>
        </p:nvSpPr>
        <p:spPr>
          <a:xfrm>
            <a:off x="2113058" y="2851533"/>
            <a:ext cx="4104000" cy="744447"/>
          </a:xfrm>
          <a:prstGeom prst="rect">
            <a:avLst/>
          </a:prstGeom>
          <a:solidFill>
            <a:srgbClr val="5090C4">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2" name="TextBox 61">
            <a:extLst>
              <a:ext uri="{FF2B5EF4-FFF2-40B4-BE49-F238E27FC236}">
                <a16:creationId xmlns:a16="http://schemas.microsoft.com/office/drawing/2014/main" id="{1225876F-6BE7-AD7E-A367-3D6E8EB843F6}"/>
              </a:ext>
            </a:extLst>
          </p:cNvPr>
          <p:cNvSpPr txBox="1">
            <a:spLocks/>
          </p:cNvSpPr>
          <p:nvPr/>
        </p:nvSpPr>
        <p:spPr>
          <a:xfrm>
            <a:off x="153018" y="2851533"/>
            <a:ext cx="2340000" cy="744447"/>
          </a:xfrm>
          <a:prstGeom prst="homePlate">
            <a:avLst/>
          </a:prstGeom>
          <a:solidFill>
            <a:srgbClr val="5090C4"/>
          </a:solidFill>
          <a:ln/>
        </p:spPr>
        <p:txBody>
          <a:bodyPr wrap="square" anchor="ctr" anchorCtr="0">
            <a:noAutofit/>
          </a:bodyPr>
          <a:lstStyle/>
          <a:p>
            <a:pPr algn="ctr" defTabSz="914400">
              <a:defRPr/>
            </a:pPr>
            <a:r>
              <a:rPr lang="en-US" sz="1200" b="1">
                <a:solidFill>
                  <a:srgbClr val="FFFFFF"/>
                </a:solidFill>
                <a:latin typeface="Montserrat" pitchFamily="2" charset="0"/>
                <a:ea typeface="+mn-lt"/>
                <a:cs typeface="+mn-lt"/>
              </a:rPr>
              <a:t>2. Prioritize &amp; Plan Improvements</a:t>
            </a:r>
            <a:endParaRPr lang="en-US" sz="1200">
              <a:solidFill>
                <a:srgbClr val="FFFFFF"/>
              </a:solidFill>
              <a:latin typeface="Montserrat" pitchFamily="2" charset="0"/>
              <a:ea typeface="+mn-lt"/>
              <a:cs typeface="+mn-lt"/>
            </a:endParaRPr>
          </a:p>
        </p:txBody>
      </p:sp>
      <p:sp>
        <p:nvSpPr>
          <p:cNvPr id="59" name="TextBox 58">
            <a:extLst>
              <a:ext uri="{FF2B5EF4-FFF2-40B4-BE49-F238E27FC236}">
                <a16:creationId xmlns:a16="http://schemas.microsoft.com/office/drawing/2014/main" id="{AF9A761C-50F0-BB52-D1F4-10C36248B5EF}"/>
              </a:ext>
            </a:extLst>
          </p:cNvPr>
          <p:cNvSpPr txBox="1">
            <a:spLocks/>
          </p:cNvSpPr>
          <p:nvPr/>
        </p:nvSpPr>
        <p:spPr>
          <a:xfrm>
            <a:off x="2542827" y="2992924"/>
            <a:ext cx="3636000" cy="461665"/>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Keep an improvement backlog, rank items by impact and feasibility, then define tasks for your next iteration.</a:t>
            </a:r>
          </a:p>
        </p:txBody>
      </p:sp>
      <p:sp>
        <p:nvSpPr>
          <p:cNvPr id="40" name="Rectangle 39">
            <a:extLst>
              <a:ext uri="{FF2B5EF4-FFF2-40B4-BE49-F238E27FC236}">
                <a16:creationId xmlns:a16="http://schemas.microsoft.com/office/drawing/2014/main" id="{6B38A367-D503-F454-13E6-AE61741C946B}"/>
              </a:ext>
              <a:ext uri="{C183D7F6-B498-43B3-948B-1728B52AA6E4}">
                <adec:decorative xmlns:adec="http://schemas.microsoft.com/office/drawing/2017/decorative" val="1"/>
              </a:ext>
            </a:extLst>
          </p:cNvPr>
          <p:cNvSpPr>
            <a:spLocks/>
          </p:cNvSpPr>
          <p:nvPr/>
        </p:nvSpPr>
        <p:spPr>
          <a:xfrm>
            <a:off x="2113058" y="3770411"/>
            <a:ext cx="4104000" cy="744447"/>
          </a:xfrm>
          <a:prstGeom prst="rect">
            <a:avLst/>
          </a:prstGeom>
          <a:solidFill>
            <a:srgbClr val="717171">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0" name="TextBox 59">
            <a:extLst>
              <a:ext uri="{FF2B5EF4-FFF2-40B4-BE49-F238E27FC236}">
                <a16:creationId xmlns:a16="http://schemas.microsoft.com/office/drawing/2014/main" id="{F2D39588-A7F6-4EC3-42D8-EF3136C1466D}"/>
              </a:ext>
            </a:extLst>
          </p:cNvPr>
          <p:cNvSpPr txBox="1">
            <a:spLocks/>
          </p:cNvSpPr>
          <p:nvPr/>
        </p:nvSpPr>
        <p:spPr>
          <a:xfrm>
            <a:off x="153018" y="3770411"/>
            <a:ext cx="2340000" cy="744447"/>
          </a:xfrm>
          <a:prstGeom prst="homePlate">
            <a:avLst/>
          </a:prstGeom>
          <a:solidFill>
            <a:srgbClr val="717171"/>
          </a:solidFill>
          <a:ln/>
        </p:spPr>
        <p:txBody>
          <a:bodyPr wrap="square" rtlCol="0" anchor="ctr" anchorCtr="0">
            <a:noAutofit/>
          </a:bodyPr>
          <a:lstStyle/>
          <a:p>
            <a:pPr algn="ctr" defTabSz="554437">
              <a:defRPr/>
            </a:pPr>
            <a:r>
              <a:rPr lang="en-US" sz="1200" b="1">
                <a:solidFill>
                  <a:srgbClr val="FFFFFF"/>
                </a:solidFill>
                <a:latin typeface="Montserrat" pitchFamily="2" charset="0"/>
                <a:ea typeface="+mn-lt"/>
                <a:cs typeface="+mn-lt"/>
              </a:rPr>
              <a:t>3. Execute &amp; Validate Changes</a:t>
            </a:r>
          </a:p>
        </p:txBody>
      </p:sp>
      <p:sp>
        <p:nvSpPr>
          <p:cNvPr id="68" name="TextBox 67">
            <a:extLst>
              <a:ext uri="{FF2B5EF4-FFF2-40B4-BE49-F238E27FC236}">
                <a16:creationId xmlns:a16="http://schemas.microsoft.com/office/drawing/2014/main" id="{7587952C-9EBD-C6B8-4CDD-A46CFD9FE2C6}"/>
              </a:ext>
            </a:extLst>
          </p:cNvPr>
          <p:cNvSpPr txBox="1">
            <a:spLocks/>
          </p:cNvSpPr>
          <p:nvPr/>
        </p:nvSpPr>
        <p:spPr>
          <a:xfrm>
            <a:off x="2542827" y="3819469"/>
            <a:ext cx="3636000" cy="646331"/>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Implement in a safe environment (e.g. staging), run pilot tests, and confirm improvements against KPIs before rolling out widely.</a:t>
            </a:r>
          </a:p>
        </p:txBody>
      </p:sp>
      <p:sp>
        <p:nvSpPr>
          <p:cNvPr id="39" name="Rectangle 38">
            <a:extLst>
              <a:ext uri="{FF2B5EF4-FFF2-40B4-BE49-F238E27FC236}">
                <a16:creationId xmlns:a16="http://schemas.microsoft.com/office/drawing/2014/main" id="{5D4CEC32-0255-714E-B555-57FACABD2F86}"/>
              </a:ext>
              <a:ext uri="{C183D7F6-B498-43B3-948B-1728B52AA6E4}">
                <adec:decorative xmlns:adec="http://schemas.microsoft.com/office/drawing/2017/decorative" val="1"/>
              </a:ext>
            </a:extLst>
          </p:cNvPr>
          <p:cNvSpPr>
            <a:spLocks/>
          </p:cNvSpPr>
          <p:nvPr/>
        </p:nvSpPr>
        <p:spPr>
          <a:xfrm>
            <a:off x="2113058" y="4689289"/>
            <a:ext cx="4104000" cy="744447"/>
          </a:xfrm>
          <a:prstGeom prst="rect">
            <a:avLst/>
          </a:prstGeom>
          <a:solidFill>
            <a:srgbClr val="299C47">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6" name="TextBox 65">
            <a:extLst>
              <a:ext uri="{FF2B5EF4-FFF2-40B4-BE49-F238E27FC236}">
                <a16:creationId xmlns:a16="http://schemas.microsoft.com/office/drawing/2014/main" id="{A207E20A-5E2F-8A38-D743-9E25BF9F1E9E}"/>
              </a:ext>
            </a:extLst>
          </p:cNvPr>
          <p:cNvSpPr txBox="1">
            <a:spLocks/>
          </p:cNvSpPr>
          <p:nvPr/>
        </p:nvSpPr>
        <p:spPr>
          <a:xfrm>
            <a:off x="153018" y="4689289"/>
            <a:ext cx="2340000" cy="744447"/>
          </a:xfrm>
          <a:prstGeom prst="homePlate">
            <a:avLst/>
          </a:prstGeom>
          <a:solidFill>
            <a:srgbClr val="299C47"/>
          </a:solidFill>
          <a:ln/>
        </p:spPr>
        <p:txBody>
          <a:bodyPr wrap="square" anchor="ctr" anchorCtr="0">
            <a:noAutofit/>
          </a:bodyPr>
          <a:lstStyle/>
          <a:p>
            <a:pPr algn="ctr" defTabSz="914400">
              <a:defRPr/>
            </a:pPr>
            <a:r>
              <a:rPr lang="en-US" sz="1200" b="1">
                <a:solidFill>
                  <a:srgbClr val="FFFFFF"/>
                </a:solidFill>
                <a:latin typeface="Montserrat" pitchFamily="2" charset="0"/>
                <a:ea typeface="+mn-lt"/>
                <a:cs typeface="+mn-lt"/>
              </a:rPr>
              <a:t>4. Release &amp; Communicate Enhancements</a:t>
            </a:r>
            <a:endParaRPr lang="en-US" sz="1200">
              <a:solidFill>
                <a:srgbClr val="FFFFFF"/>
              </a:solidFill>
              <a:latin typeface="Montserrat" pitchFamily="2" charset="0"/>
              <a:ea typeface="+mn-lt"/>
              <a:cs typeface="+mn-lt"/>
            </a:endParaRPr>
          </a:p>
        </p:txBody>
      </p:sp>
      <p:sp>
        <p:nvSpPr>
          <p:cNvPr id="70" name="TextBox 69">
            <a:extLst>
              <a:ext uri="{FF2B5EF4-FFF2-40B4-BE49-F238E27FC236}">
                <a16:creationId xmlns:a16="http://schemas.microsoft.com/office/drawing/2014/main" id="{5A0AD78E-B5D8-8506-38C4-5CC958FA1276}"/>
              </a:ext>
            </a:extLst>
          </p:cNvPr>
          <p:cNvSpPr txBox="1">
            <a:spLocks/>
          </p:cNvSpPr>
          <p:nvPr/>
        </p:nvSpPr>
        <p:spPr>
          <a:xfrm>
            <a:off x="2542827" y="4738347"/>
            <a:ext cx="3636000" cy="646331"/>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Announce changes to end users, highlight positive results, and provide any necessary training or documentation updates.</a:t>
            </a:r>
          </a:p>
        </p:txBody>
      </p:sp>
      <p:sp>
        <p:nvSpPr>
          <p:cNvPr id="38" name="Rectangle 37">
            <a:extLst>
              <a:ext uri="{FF2B5EF4-FFF2-40B4-BE49-F238E27FC236}">
                <a16:creationId xmlns:a16="http://schemas.microsoft.com/office/drawing/2014/main" id="{53CE15EE-5154-B880-C94A-879E3A51066A}"/>
              </a:ext>
              <a:ext uri="{C183D7F6-B498-43B3-948B-1728B52AA6E4}">
                <adec:decorative xmlns:adec="http://schemas.microsoft.com/office/drawing/2017/decorative" val="1"/>
              </a:ext>
            </a:extLst>
          </p:cNvPr>
          <p:cNvSpPr>
            <a:spLocks/>
          </p:cNvSpPr>
          <p:nvPr/>
        </p:nvSpPr>
        <p:spPr>
          <a:xfrm>
            <a:off x="2113058" y="5608165"/>
            <a:ext cx="4104000" cy="744447"/>
          </a:xfrm>
          <a:prstGeom prst="rect">
            <a:avLst/>
          </a:prstGeom>
          <a:solidFill>
            <a:srgbClr val="494A4A">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4" name="TextBox 63">
            <a:extLst>
              <a:ext uri="{FF2B5EF4-FFF2-40B4-BE49-F238E27FC236}">
                <a16:creationId xmlns:a16="http://schemas.microsoft.com/office/drawing/2014/main" id="{F0A80A53-3366-E05E-226C-5705BFDA8180}"/>
              </a:ext>
            </a:extLst>
          </p:cNvPr>
          <p:cNvSpPr txBox="1">
            <a:spLocks/>
          </p:cNvSpPr>
          <p:nvPr/>
        </p:nvSpPr>
        <p:spPr>
          <a:xfrm>
            <a:off x="153018" y="5608165"/>
            <a:ext cx="2340000" cy="744447"/>
          </a:xfrm>
          <a:prstGeom prst="homePlate">
            <a:avLst/>
          </a:prstGeom>
          <a:solidFill>
            <a:srgbClr val="494A4A"/>
          </a:solidFill>
          <a:ln/>
        </p:spPr>
        <p:txBody>
          <a:bodyPr wrap="square" anchor="ctr" anchorCtr="0">
            <a:noAutofit/>
          </a:bodyPr>
          <a:lstStyle/>
          <a:p>
            <a:pPr algn="ctr" defTabSz="914400">
              <a:defRPr/>
            </a:pPr>
            <a:r>
              <a:rPr lang="en-US" sz="1200" b="1">
                <a:solidFill>
                  <a:srgbClr val="FFFFFF"/>
                </a:solidFill>
                <a:latin typeface="Montserrat" pitchFamily="2" charset="0"/>
                <a:ea typeface="+mn-lt"/>
                <a:cs typeface="+mn-lt"/>
              </a:rPr>
              <a:t>5. Document &amp; Repeat</a:t>
            </a:r>
            <a:endParaRPr lang="en-US" sz="1200">
              <a:solidFill>
                <a:srgbClr val="FFFFFF"/>
              </a:solidFill>
              <a:latin typeface="Montserrat" pitchFamily="2" charset="0"/>
              <a:ea typeface="+mn-lt"/>
              <a:cs typeface="+mn-lt"/>
            </a:endParaRPr>
          </a:p>
        </p:txBody>
      </p:sp>
      <p:sp>
        <p:nvSpPr>
          <p:cNvPr id="72" name="TextBox 71">
            <a:extLst>
              <a:ext uri="{FF2B5EF4-FFF2-40B4-BE49-F238E27FC236}">
                <a16:creationId xmlns:a16="http://schemas.microsoft.com/office/drawing/2014/main" id="{9668D5AB-EE24-AB3C-76EA-99D0D4FBD73C}"/>
              </a:ext>
            </a:extLst>
          </p:cNvPr>
          <p:cNvSpPr txBox="1">
            <a:spLocks/>
          </p:cNvSpPr>
          <p:nvPr/>
        </p:nvSpPr>
        <p:spPr>
          <a:xfrm>
            <a:off x="2542827" y="5657223"/>
            <a:ext cx="3636000" cy="646331"/>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Keep track of what you changed, when, and why. In the next review session, assess how those updates performed – and tackle the next set of priorities.</a:t>
            </a:r>
          </a:p>
        </p:txBody>
      </p:sp>
      <p:sp>
        <p:nvSpPr>
          <p:cNvPr id="12" name="TextBox 11">
            <a:extLst>
              <a:ext uri="{FF2B5EF4-FFF2-40B4-BE49-F238E27FC236}">
                <a16:creationId xmlns:a16="http://schemas.microsoft.com/office/drawing/2014/main" id="{3C0BE0D9-F5C5-B691-9697-D13E29613409}"/>
              </a:ext>
            </a:extLst>
          </p:cNvPr>
          <p:cNvSpPr txBox="1">
            <a:spLocks/>
          </p:cNvSpPr>
          <p:nvPr/>
        </p:nvSpPr>
        <p:spPr>
          <a:xfrm>
            <a:off x="6365018" y="1900491"/>
            <a:ext cx="5441241" cy="669461"/>
          </a:xfrm>
          <a:prstGeom prst="rect">
            <a:avLst/>
          </a:prstGeom>
          <a:solidFill>
            <a:srgbClr val="2576B7"/>
          </a:solidFill>
          <a:ln/>
        </p:spPr>
        <p:txBody>
          <a:bodyPr wrap="square" rIns="576000" rtlCol="0" anchor="ctr">
            <a:noAutofit/>
          </a:bodyPr>
          <a:lstStyle/>
          <a:p>
            <a:pPr algn="ctr" defTabSz="554437">
              <a:defRPr/>
            </a:pPr>
            <a:r>
              <a:rPr lang="en-US" sz="1400" b="1">
                <a:solidFill>
                  <a:srgbClr val="FFFFFF"/>
                </a:solidFill>
                <a:latin typeface="Montserrat" pitchFamily="2" charset="77"/>
                <a:ea typeface="+mn-lt"/>
                <a:cs typeface="+mn-lt"/>
              </a:rPr>
              <a:t>Best Practices for AI/ML</a:t>
            </a:r>
          </a:p>
        </p:txBody>
      </p:sp>
      <p:sp>
        <p:nvSpPr>
          <p:cNvPr id="13" name="Subtitle 2">
            <a:extLst>
              <a:ext uri="{FF2B5EF4-FFF2-40B4-BE49-F238E27FC236}">
                <a16:creationId xmlns:a16="http://schemas.microsoft.com/office/drawing/2014/main" id="{0C4AB95F-4E7E-F845-6637-4A3193B8AFD0}"/>
              </a:ext>
            </a:extLst>
          </p:cNvPr>
          <p:cNvSpPr txBox="1">
            <a:spLocks/>
          </p:cNvSpPr>
          <p:nvPr/>
        </p:nvSpPr>
        <p:spPr>
          <a:xfrm>
            <a:off x="6365017" y="2569951"/>
            <a:ext cx="5441240" cy="3782235"/>
          </a:xfrm>
          <a:prstGeom prst="rect">
            <a:avLst/>
          </a:prstGeom>
          <a:solidFill>
            <a:srgbClr val="F2F2F2"/>
          </a:solidFill>
          <a:ln/>
        </p:spPr>
        <p:txBody>
          <a:bodyPr vert="horz" wrap="square" lIns="45714" tIns="144000" rIns="45714" bIns="22857"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fontAlgn="ctr">
              <a:buFontTx/>
            </a:pPr>
            <a:r>
              <a:rPr lang="en-US" sz="1400" dirty="0">
                <a:solidFill>
                  <a:srgbClr val="2576B7"/>
                </a:solidFill>
                <a:latin typeface="Roboto Condensed" panose="02000000000000000000" pitchFamily="2" charset="0"/>
                <a:ea typeface="Roboto Condensed" panose="02000000000000000000" pitchFamily="2" charset="0"/>
                <a:cs typeface="+mn-lt"/>
              </a:rPr>
              <a:t>Adopt a Regular Update Cycle</a:t>
            </a:r>
          </a:p>
          <a:p>
            <a:pPr marL="355600"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Schedule monthly or quarterly reviews of AI performance to decide if retraining, data pipeline adjustments, or new features are needed.</a:t>
            </a:r>
          </a:p>
          <a:p>
            <a:pPr algn="l" fontAlgn="ctr"/>
            <a:r>
              <a:rPr lang="en-US" sz="1400" dirty="0">
                <a:solidFill>
                  <a:srgbClr val="2576B7"/>
                </a:solidFill>
                <a:latin typeface="Roboto Condensed" panose="02000000000000000000" pitchFamily="2" charset="0"/>
                <a:ea typeface="Roboto Condensed" panose="02000000000000000000" pitchFamily="2" charset="0"/>
                <a:cs typeface="+mn-lt"/>
              </a:rPr>
              <a:t>Keep a Prioritized Backlog</a:t>
            </a:r>
          </a:p>
          <a:p>
            <a:pPr marL="355600"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Maintain a backlog of improvement ideas, feature requests, or known issues. Rank them by business impact and feasibility.</a:t>
            </a:r>
          </a:p>
          <a:p>
            <a:pPr algn="l" fontAlgn="ctr"/>
            <a:r>
              <a:rPr lang="en-US" sz="1400" dirty="0">
                <a:solidFill>
                  <a:srgbClr val="2576B7"/>
                </a:solidFill>
                <a:latin typeface="Roboto Condensed" panose="02000000000000000000" pitchFamily="2" charset="0"/>
                <a:ea typeface="Roboto Condensed" panose="02000000000000000000" pitchFamily="2" charset="0"/>
                <a:cs typeface="+mn-lt"/>
              </a:rPr>
              <a:t>Integrate Feedback Loops</a:t>
            </a:r>
          </a:p>
          <a:p>
            <a:pPr marL="355600"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Collect feedback from end users (agents, supervisors, customers) regularly. Let them know how their input influences updates.</a:t>
            </a:r>
          </a:p>
          <a:p>
            <a:pPr algn="l" fontAlgn="ctr"/>
            <a:r>
              <a:rPr lang="en-US" sz="1400" dirty="0">
                <a:solidFill>
                  <a:srgbClr val="2576B7"/>
                </a:solidFill>
                <a:latin typeface="Roboto Condensed" panose="02000000000000000000" pitchFamily="2" charset="0"/>
                <a:ea typeface="Roboto Condensed" panose="02000000000000000000" pitchFamily="2" charset="0"/>
                <a:cs typeface="+mn-lt"/>
              </a:rPr>
              <a:t>Monitor for Performance Regression</a:t>
            </a:r>
          </a:p>
          <a:p>
            <a:pPr marL="355600"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Any AI tweak can create regressive outcomes elsewhere. Use A/B testing or pilot small changes before full rollout.</a:t>
            </a:r>
          </a:p>
          <a:p>
            <a:pPr algn="l" fontAlgn="ctr"/>
            <a:r>
              <a:rPr lang="en-US" sz="1400" dirty="0">
                <a:solidFill>
                  <a:srgbClr val="2576B7"/>
                </a:solidFill>
                <a:latin typeface="Roboto Condensed" panose="02000000000000000000" pitchFamily="2" charset="0"/>
                <a:ea typeface="Roboto Condensed" panose="02000000000000000000" pitchFamily="2" charset="0"/>
                <a:cs typeface="+mn-lt"/>
              </a:rPr>
              <a:t>Document Changes</a:t>
            </a:r>
          </a:p>
          <a:p>
            <a:pPr marL="355600"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Maintain clear records of what changed in the AI model or system configuration, why you changed it, and the impact of each iteration.</a:t>
            </a:r>
          </a:p>
        </p:txBody>
      </p:sp>
      <p:sp>
        <p:nvSpPr>
          <p:cNvPr id="10" name="Oval 9">
            <a:extLst>
              <a:ext uri="{FF2B5EF4-FFF2-40B4-BE49-F238E27FC236}">
                <a16:creationId xmlns:a16="http://schemas.microsoft.com/office/drawing/2014/main" id="{5FD62E1B-3231-DDB2-B868-600DE738F027}"/>
              </a:ext>
              <a:ext uri="{C183D7F6-B498-43B3-948B-1728B52AA6E4}">
                <adec:decorative xmlns:adec="http://schemas.microsoft.com/office/drawing/2017/decorative" val="1"/>
              </a:ext>
            </a:extLst>
          </p:cNvPr>
          <p:cNvSpPr>
            <a:spLocks/>
          </p:cNvSpPr>
          <p:nvPr/>
        </p:nvSpPr>
        <p:spPr>
          <a:xfrm>
            <a:off x="10455322" y="1563957"/>
            <a:ext cx="1226060" cy="1226060"/>
          </a:xfrm>
          <a:prstGeom prst="ellipse">
            <a:avLst/>
          </a:prstGeom>
          <a:solidFill>
            <a:schemeClr val="bg2"/>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1" name="Freeform 6">
            <a:extLst>
              <a:ext uri="{FF2B5EF4-FFF2-40B4-BE49-F238E27FC236}">
                <a16:creationId xmlns:a16="http://schemas.microsoft.com/office/drawing/2014/main" id="{34810FBF-E257-14C0-42EB-D6D8F61B8559}"/>
              </a:ext>
              <a:ext uri="{C183D7F6-B498-43B3-948B-1728B52AA6E4}">
                <adec:decorative xmlns:adec="http://schemas.microsoft.com/office/drawing/2017/decorative" val="1"/>
              </a:ext>
            </a:extLst>
          </p:cNvPr>
          <p:cNvSpPr>
            <a:spLocks noChangeAspect="1"/>
          </p:cNvSpPr>
          <p:nvPr/>
        </p:nvSpPr>
        <p:spPr bwMode="auto">
          <a:xfrm>
            <a:off x="10695159" y="1929343"/>
            <a:ext cx="741569" cy="495289"/>
          </a:xfrm>
          <a:custGeom>
            <a:avLst/>
            <a:gdLst>
              <a:gd name="connsiteX0" fmla="*/ 1048678 w 1145117"/>
              <a:gd name="connsiteY0" fmla="*/ 645265 h 764815"/>
              <a:gd name="connsiteX1" fmla="*/ 1064235 w 1145117"/>
              <a:gd name="connsiteY1" fmla="*/ 651889 h 764815"/>
              <a:gd name="connsiteX2" fmla="*/ 1063878 w 1145117"/>
              <a:gd name="connsiteY2" fmla="*/ 683400 h 764815"/>
              <a:gd name="connsiteX3" fmla="*/ 1048187 w 1145117"/>
              <a:gd name="connsiteY3" fmla="*/ 690204 h 764815"/>
              <a:gd name="connsiteX4" fmla="*/ 1032496 w 1145117"/>
              <a:gd name="connsiteY4" fmla="*/ 683758 h 764815"/>
              <a:gd name="connsiteX5" fmla="*/ 1032496 w 1145117"/>
              <a:gd name="connsiteY5" fmla="*/ 652247 h 764815"/>
              <a:gd name="connsiteX6" fmla="*/ 1032853 w 1145117"/>
              <a:gd name="connsiteY6" fmla="*/ 651531 h 764815"/>
              <a:gd name="connsiteX7" fmla="*/ 1048678 w 1145117"/>
              <a:gd name="connsiteY7" fmla="*/ 645265 h 764815"/>
              <a:gd name="connsiteX8" fmla="*/ 572411 w 1145117"/>
              <a:gd name="connsiteY8" fmla="*/ 533500 h 764815"/>
              <a:gd name="connsiteX9" fmla="*/ 541110 w 1145117"/>
              <a:gd name="connsiteY9" fmla="*/ 564798 h 764815"/>
              <a:gd name="connsiteX10" fmla="*/ 572411 w 1145117"/>
              <a:gd name="connsiteY10" fmla="*/ 596096 h 764815"/>
              <a:gd name="connsiteX11" fmla="*/ 603711 w 1145117"/>
              <a:gd name="connsiteY11" fmla="*/ 564798 h 764815"/>
              <a:gd name="connsiteX12" fmla="*/ 572411 w 1145117"/>
              <a:gd name="connsiteY12" fmla="*/ 533500 h 764815"/>
              <a:gd name="connsiteX13" fmla="*/ 274872 w 1145117"/>
              <a:gd name="connsiteY13" fmla="*/ 259016 h 764815"/>
              <a:gd name="connsiteX14" fmla="*/ 44613 w 1145117"/>
              <a:gd name="connsiteY14" fmla="*/ 489611 h 764815"/>
              <a:gd name="connsiteX15" fmla="*/ 82390 w 1145117"/>
              <a:gd name="connsiteY15" fmla="*/ 616241 h 764815"/>
              <a:gd name="connsiteX16" fmla="*/ 212630 w 1145117"/>
              <a:gd name="connsiteY16" fmla="*/ 486014 h 764815"/>
              <a:gd name="connsiteX17" fmla="*/ 228461 w 1145117"/>
              <a:gd name="connsiteY17" fmla="*/ 479539 h 764815"/>
              <a:gd name="connsiteX18" fmla="*/ 244291 w 1145117"/>
              <a:gd name="connsiteY18" fmla="*/ 486014 h 764815"/>
              <a:gd name="connsiteX19" fmla="*/ 290343 w 1145117"/>
              <a:gd name="connsiteY19" fmla="*/ 532061 h 764815"/>
              <a:gd name="connsiteX20" fmla="*/ 342151 w 1145117"/>
              <a:gd name="connsiteY20" fmla="*/ 480618 h 764815"/>
              <a:gd name="connsiteX21" fmla="*/ 325242 w 1145117"/>
              <a:gd name="connsiteY21" fmla="*/ 459033 h 764815"/>
              <a:gd name="connsiteX22" fmla="*/ 347908 w 1145117"/>
              <a:gd name="connsiteY22" fmla="*/ 436729 h 764815"/>
              <a:gd name="connsiteX23" fmla="*/ 395039 w 1145117"/>
              <a:gd name="connsiteY23" fmla="*/ 436729 h 764815"/>
              <a:gd name="connsiteX24" fmla="*/ 417345 w 1145117"/>
              <a:gd name="connsiteY24" fmla="*/ 459033 h 764815"/>
              <a:gd name="connsiteX25" fmla="*/ 417345 w 1145117"/>
              <a:gd name="connsiteY25" fmla="*/ 506519 h 764815"/>
              <a:gd name="connsiteX26" fmla="*/ 395039 w 1145117"/>
              <a:gd name="connsiteY26" fmla="*/ 528823 h 764815"/>
              <a:gd name="connsiteX27" fmla="*/ 373452 w 1145117"/>
              <a:gd name="connsiteY27" fmla="*/ 512275 h 764815"/>
              <a:gd name="connsiteX28" fmla="*/ 306173 w 1145117"/>
              <a:gd name="connsiteY28" fmla="*/ 579547 h 764815"/>
              <a:gd name="connsiteX29" fmla="*/ 274513 w 1145117"/>
              <a:gd name="connsiteY29" fmla="*/ 579547 h 764815"/>
              <a:gd name="connsiteX30" fmla="*/ 228461 w 1145117"/>
              <a:gd name="connsiteY30" fmla="*/ 533500 h 764815"/>
              <a:gd name="connsiteX31" fmla="*/ 110813 w 1145117"/>
              <a:gd name="connsiteY31" fmla="*/ 651136 h 764815"/>
              <a:gd name="connsiteX32" fmla="*/ 274872 w 1145117"/>
              <a:gd name="connsiteY32" fmla="*/ 719847 h 764815"/>
              <a:gd name="connsiteX33" fmla="*/ 505491 w 1145117"/>
              <a:gd name="connsiteY33" fmla="*/ 489611 h 764815"/>
              <a:gd name="connsiteX34" fmla="*/ 274872 w 1145117"/>
              <a:gd name="connsiteY34" fmla="*/ 259016 h 764815"/>
              <a:gd name="connsiteX35" fmla="*/ 526872 w 1145117"/>
              <a:gd name="connsiteY35" fmla="*/ 153987 h 764815"/>
              <a:gd name="connsiteX36" fmla="*/ 542519 w 1145117"/>
              <a:gd name="connsiteY36" fmla="*/ 160388 h 764815"/>
              <a:gd name="connsiteX37" fmla="*/ 548920 w 1145117"/>
              <a:gd name="connsiteY37" fmla="*/ 176034 h 764815"/>
              <a:gd name="connsiteX38" fmla="*/ 542519 w 1145117"/>
              <a:gd name="connsiteY38" fmla="*/ 191681 h 764815"/>
              <a:gd name="connsiteX39" fmla="*/ 526872 w 1145117"/>
              <a:gd name="connsiteY39" fmla="*/ 198081 h 764815"/>
              <a:gd name="connsiteX40" fmla="*/ 511226 w 1145117"/>
              <a:gd name="connsiteY40" fmla="*/ 191681 h 764815"/>
              <a:gd name="connsiteX41" fmla="*/ 504825 w 1145117"/>
              <a:gd name="connsiteY41" fmla="*/ 176034 h 764815"/>
              <a:gd name="connsiteX42" fmla="*/ 511226 w 1145117"/>
              <a:gd name="connsiteY42" fmla="*/ 160388 h 764815"/>
              <a:gd name="connsiteX43" fmla="*/ 526872 w 1145117"/>
              <a:gd name="connsiteY43" fmla="*/ 153987 h 764815"/>
              <a:gd name="connsiteX44" fmla="*/ 572770 w 1145117"/>
              <a:gd name="connsiteY44" fmla="*/ 44608 h 764815"/>
              <a:gd name="connsiteX45" fmla="*/ 534274 w 1145117"/>
              <a:gd name="connsiteY45" fmla="*/ 83461 h 764815"/>
              <a:gd name="connsiteX46" fmla="*/ 511968 w 1145117"/>
              <a:gd name="connsiteY46" fmla="*/ 105765 h 764815"/>
              <a:gd name="connsiteX47" fmla="*/ 304734 w 1145117"/>
              <a:gd name="connsiteY47" fmla="*/ 105765 h 764815"/>
              <a:gd name="connsiteX48" fmla="*/ 215509 w 1145117"/>
              <a:gd name="connsiteY48" fmla="*/ 154690 h 764815"/>
              <a:gd name="connsiteX49" fmla="*/ 161901 w 1145117"/>
              <a:gd name="connsiteY49" fmla="*/ 238510 h 764815"/>
              <a:gd name="connsiteX50" fmla="*/ 274872 w 1145117"/>
              <a:gd name="connsiteY50" fmla="*/ 214407 h 764815"/>
              <a:gd name="connsiteX51" fmla="*/ 505491 w 1145117"/>
              <a:gd name="connsiteY51" fmla="*/ 339238 h 764815"/>
              <a:gd name="connsiteX52" fmla="*/ 505491 w 1145117"/>
              <a:gd name="connsiteY52" fmla="*/ 252540 h 764815"/>
              <a:gd name="connsiteX53" fmla="*/ 527798 w 1145117"/>
              <a:gd name="connsiteY53" fmla="*/ 230236 h 764815"/>
              <a:gd name="connsiteX54" fmla="*/ 550104 w 1145117"/>
              <a:gd name="connsiteY54" fmla="*/ 252540 h 764815"/>
              <a:gd name="connsiteX55" fmla="*/ 550104 w 1145117"/>
              <a:gd name="connsiteY55" fmla="*/ 489611 h 764815"/>
              <a:gd name="connsiteX56" fmla="*/ 550104 w 1145117"/>
              <a:gd name="connsiteY56" fmla="*/ 492130 h 764815"/>
              <a:gd name="connsiteX57" fmla="*/ 572411 w 1145117"/>
              <a:gd name="connsiteY57" fmla="*/ 488892 h 764815"/>
              <a:gd name="connsiteX58" fmla="*/ 595077 w 1145117"/>
              <a:gd name="connsiteY58" fmla="*/ 492130 h 764815"/>
              <a:gd name="connsiteX59" fmla="*/ 595077 w 1145117"/>
              <a:gd name="connsiteY59" fmla="*/ 489611 h 764815"/>
              <a:gd name="connsiteX60" fmla="*/ 595077 w 1145117"/>
              <a:gd name="connsiteY60" fmla="*/ 176634 h 764815"/>
              <a:gd name="connsiteX61" fmla="*/ 617023 w 1145117"/>
              <a:gd name="connsiteY61" fmla="*/ 154330 h 764815"/>
              <a:gd name="connsiteX62" fmla="*/ 639689 w 1145117"/>
              <a:gd name="connsiteY62" fmla="*/ 176634 h 764815"/>
              <a:gd name="connsiteX63" fmla="*/ 639689 w 1145117"/>
              <a:gd name="connsiteY63" fmla="*/ 338879 h 764815"/>
              <a:gd name="connsiteX64" fmla="*/ 675308 w 1145117"/>
              <a:gd name="connsiteY64" fmla="*/ 294990 h 764815"/>
              <a:gd name="connsiteX65" fmla="*/ 982920 w 1145117"/>
              <a:gd name="connsiteY65" fmla="*/ 238510 h 764815"/>
              <a:gd name="connsiteX66" fmla="*/ 929313 w 1145117"/>
              <a:gd name="connsiteY66" fmla="*/ 154690 h 764815"/>
              <a:gd name="connsiteX67" fmla="*/ 840087 w 1145117"/>
              <a:gd name="connsiteY67" fmla="*/ 105765 h 764815"/>
              <a:gd name="connsiteX68" fmla="*/ 633573 w 1145117"/>
              <a:gd name="connsiteY68" fmla="*/ 105765 h 764815"/>
              <a:gd name="connsiteX69" fmla="*/ 611267 w 1145117"/>
              <a:gd name="connsiteY69" fmla="*/ 83461 h 764815"/>
              <a:gd name="connsiteX70" fmla="*/ 572770 w 1145117"/>
              <a:gd name="connsiteY70" fmla="*/ 44608 h 764815"/>
              <a:gd name="connsiteX71" fmla="*/ 572770 w 1145117"/>
              <a:gd name="connsiteY71" fmla="*/ 0 h 764815"/>
              <a:gd name="connsiteX72" fmla="*/ 653001 w 1145117"/>
              <a:gd name="connsiteY72" fmla="*/ 61156 h 764815"/>
              <a:gd name="connsiteX73" fmla="*/ 840087 w 1145117"/>
              <a:gd name="connsiteY73" fmla="*/ 61156 h 764815"/>
              <a:gd name="connsiteX74" fmla="*/ 967090 w 1145117"/>
              <a:gd name="connsiteY74" fmla="*/ 130587 h 764815"/>
              <a:gd name="connsiteX75" fmla="*/ 1099129 w 1145117"/>
              <a:gd name="connsiteY75" fmla="*/ 337440 h 764815"/>
              <a:gd name="connsiteX76" fmla="*/ 1102367 w 1145117"/>
              <a:gd name="connsiteY76" fmla="*/ 342476 h 764815"/>
              <a:gd name="connsiteX77" fmla="*/ 1105965 w 1145117"/>
              <a:gd name="connsiteY77" fmla="*/ 347513 h 764815"/>
              <a:gd name="connsiteX78" fmla="*/ 1107044 w 1145117"/>
              <a:gd name="connsiteY78" fmla="*/ 350031 h 764815"/>
              <a:gd name="connsiteX79" fmla="*/ 1142302 w 1145117"/>
              <a:gd name="connsiteY79" fmla="*/ 450040 h 764815"/>
              <a:gd name="connsiteX80" fmla="*/ 1113520 w 1145117"/>
              <a:gd name="connsiteY80" fmla="*/ 617680 h 764815"/>
              <a:gd name="connsiteX81" fmla="*/ 1083299 w 1145117"/>
              <a:gd name="connsiteY81" fmla="*/ 627033 h 764815"/>
              <a:gd name="connsiteX82" fmla="*/ 1073944 w 1145117"/>
              <a:gd name="connsiteY82" fmla="*/ 596815 h 764815"/>
              <a:gd name="connsiteX83" fmla="*/ 1067108 w 1145117"/>
              <a:gd name="connsiteY83" fmla="*/ 369817 h 764815"/>
              <a:gd name="connsiteX84" fmla="*/ 1062071 w 1145117"/>
              <a:gd name="connsiteY84" fmla="*/ 361902 h 764815"/>
              <a:gd name="connsiteX85" fmla="*/ 1032929 w 1145117"/>
              <a:gd name="connsiteY85" fmla="*/ 326647 h 764815"/>
              <a:gd name="connsiteX86" fmla="*/ 707328 w 1145117"/>
              <a:gd name="connsiteY86" fmla="*/ 326647 h 764815"/>
              <a:gd name="connsiteX87" fmla="*/ 675308 w 1145117"/>
              <a:gd name="connsiteY87" fmla="*/ 613003 h 764815"/>
              <a:gd name="connsiteX88" fmla="*/ 802670 w 1145117"/>
              <a:gd name="connsiteY88" fmla="*/ 486014 h 764815"/>
              <a:gd name="connsiteX89" fmla="*/ 833971 w 1145117"/>
              <a:gd name="connsiteY89" fmla="*/ 486014 h 764815"/>
              <a:gd name="connsiteX90" fmla="*/ 880023 w 1145117"/>
              <a:gd name="connsiteY90" fmla="*/ 532061 h 764815"/>
              <a:gd name="connsiteX91" fmla="*/ 931471 w 1145117"/>
              <a:gd name="connsiteY91" fmla="*/ 480618 h 764815"/>
              <a:gd name="connsiteX92" fmla="*/ 915281 w 1145117"/>
              <a:gd name="connsiteY92" fmla="*/ 459033 h 764815"/>
              <a:gd name="connsiteX93" fmla="*/ 937588 w 1145117"/>
              <a:gd name="connsiteY93" fmla="*/ 436729 h 764815"/>
              <a:gd name="connsiteX94" fmla="*/ 984719 w 1145117"/>
              <a:gd name="connsiteY94" fmla="*/ 436729 h 764815"/>
              <a:gd name="connsiteX95" fmla="*/ 1007385 w 1145117"/>
              <a:gd name="connsiteY95" fmla="*/ 459033 h 764815"/>
              <a:gd name="connsiteX96" fmla="*/ 1007385 w 1145117"/>
              <a:gd name="connsiteY96" fmla="*/ 506519 h 764815"/>
              <a:gd name="connsiteX97" fmla="*/ 984719 w 1145117"/>
              <a:gd name="connsiteY97" fmla="*/ 528823 h 764815"/>
              <a:gd name="connsiteX98" fmla="*/ 963132 w 1145117"/>
              <a:gd name="connsiteY98" fmla="*/ 512275 h 764815"/>
              <a:gd name="connsiteX99" fmla="*/ 895853 w 1145117"/>
              <a:gd name="connsiteY99" fmla="*/ 579547 h 764815"/>
              <a:gd name="connsiteX100" fmla="*/ 880023 w 1145117"/>
              <a:gd name="connsiteY100" fmla="*/ 586382 h 764815"/>
              <a:gd name="connsiteX101" fmla="*/ 864552 w 1145117"/>
              <a:gd name="connsiteY101" fmla="*/ 579547 h 764815"/>
              <a:gd name="connsiteX102" fmla="*/ 818140 w 1145117"/>
              <a:gd name="connsiteY102" fmla="*/ 533500 h 764815"/>
              <a:gd name="connsiteX103" fmla="*/ 703371 w 1145117"/>
              <a:gd name="connsiteY103" fmla="*/ 648618 h 764815"/>
              <a:gd name="connsiteX104" fmla="*/ 707328 w 1145117"/>
              <a:gd name="connsiteY104" fmla="*/ 652216 h 764815"/>
              <a:gd name="connsiteX105" fmla="*/ 971407 w 1145117"/>
              <a:gd name="connsiteY105" fmla="*/ 696464 h 764815"/>
              <a:gd name="connsiteX106" fmla="*/ 1001628 w 1145117"/>
              <a:gd name="connsiteY106" fmla="*/ 706537 h 764815"/>
              <a:gd name="connsiteX107" fmla="*/ 991555 w 1145117"/>
              <a:gd name="connsiteY107" fmla="*/ 736396 h 764815"/>
              <a:gd name="connsiteX108" fmla="*/ 869949 w 1145117"/>
              <a:gd name="connsiteY108" fmla="*/ 764815 h 764815"/>
              <a:gd name="connsiteX109" fmla="*/ 675308 w 1145117"/>
              <a:gd name="connsiteY109" fmla="*/ 684233 h 764815"/>
              <a:gd name="connsiteX110" fmla="*/ 626737 w 1145117"/>
              <a:gd name="connsiteY110" fmla="*/ 618040 h 764815"/>
              <a:gd name="connsiteX111" fmla="*/ 572411 w 1145117"/>
              <a:gd name="connsiteY111" fmla="*/ 640704 h 764815"/>
              <a:gd name="connsiteX112" fmla="*/ 518444 w 1145117"/>
              <a:gd name="connsiteY112" fmla="*/ 618040 h 764815"/>
              <a:gd name="connsiteX113" fmla="*/ 274872 w 1145117"/>
              <a:gd name="connsiteY113" fmla="*/ 764456 h 764815"/>
              <a:gd name="connsiteX114" fmla="*/ 0 w 1145117"/>
              <a:gd name="connsiteY114" fmla="*/ 489611 h 764815"/>
              <a:gd name="connsiteX115" fmla="*/ 37417 w 1145117"/>
              <a:gd name="connsiteY115" fmla="*/ 350750 h 764815"/>
              <a:gd name="connsiteX116" fmla="*/ 38857 w 1145117"/>
              <a:gd name="connsiteY116" fmla="*/ 347513 h 764815"/>
              <a:gd name="connsiteX117" fmla="*/ 178091 w 1145117"/>
              <a:gd name="connsiteY117" fmla="*/ 130587 h 764815"/>
              <a:gd name="connsiteX118" fmla="*/ 304734 w 1145117"/>
              <a:gd name="connsiteY118" fmla="*/ 61156 h 764815"/>
              <a:gd name="connsiteX119" fmla="*/ 492539 w 1145117"/>
              <a:gd name="connsiteY119" fmla="*/ 61156 h 764815"/>
              <a:gd name="connsiteX120" fmla="*/ 572770 w 1145117"/>
              <a:gd name="connsiteY120" fmla="*/ 0 h 76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145117" h="764815">
                <a:moveTo>
                  <a:pt x="1048678" y="645265"/>
                </a:moveTo>
                <a:cubicBezTo>
                  <a:pt x="1054339" y="645354"/>
                  <a:pt x="1059955" y="647592"/>
                  <a:pt x="1064235" y="651889"/>
                </a:cubicBezTo>
                <a:cubicBezTo>
                  <a:pt x="1072794" y="660483"/>
                  <a:pt x="1072794" y="674806"/>
                  <a:pt x="1063878" y="683400"/>
                </a:cubicBezTo>
                <a:cubicBezTo>
                  <a:pt x="1059599" y="687697"/>
                  <a:pt x="1053893" y="690204"/>
                  <a:pt x="1048187" y="690204"/>
                </a:cubicBezTo>
                <a:cubicBezTo>
                  <a:pt x="1042481" y="690204"/>
                  <a:pt x="1036775" y="688055"/>
                  <a:pt x="1032496" y="683758"/>
                </a:cubicBezTo>
                <a:cubicBezTo>
                  <a:pt x="1023937" y="675165"/>
                  <a:pt x="1023937" y="661199"/>
                  <a:pt x="1032496" y="652247"/>
                </a:cubicBezTo>
                <a:lnTo>
                  <a:pt x="1032853" y="651531"/>
                </a:lnTo>
                <a:cubicBezTo>
                  <a:pt x="1037311" y="647234"/>
                  <a:pt x="1043016" y="645175"/>
                  <a:pt x="1048678" y="645265"/>
                </a:cubicBezTo>
                <a:close/>
                <a:moveTo>
                  <a:pt x="572411" y="533500"/>
                </a:moveTo>
                <a:cubicBezTo>
                  <a:pt x="555141" y="533500"/>
                  <a:pt x="541110" y="547530"/>
                  <a:pt x="541110" y="564798"/>
                </a:cubicBezTo>
                <a:cubicBezTo>
                  <a:pt x="541110" y="582066"/>
                  <a:pt x="555141" y="596096"/>
                  <a:pt x="572411" y="596096"/>
                </a:cubicBezTo>
                <a:cubicBezTo>
                  <a:pt x="589680" y="596096"/>
                  <a:pt x="603711" y="582066"/>
                  <a:pt x="603711" y="564798"/>
                </a:cubicBezTo>
                <a:cubicBezTo>
                  <a:pt x="603711" y="547530"/>
                  <a:pt x="589680" y="533500"/>
                  <a:pt x="572411" y="533500"/>
                </a:cubicBezTo>
                <a:close/>
                <a:moveTo>
                  <a:pt x="274872" y="259016"/>
                </a:moveTo>
                <a:cubicBezTo>
                  <a:pt x="147870" y="259016"/>
                  <a:pt x="44613" y="362622"/>
                  <a:pt x="44613" y="489611"/>
                </a:cubicBezTo>
                <a:cubicBezTo>
                  <a:pt x="44613" y="536018"/>
                  <a:pt x="58644" y="579907"/>
                  <a:pt x="82390" y="616241"/>
                </a:cubicBezTo>
                <a:lnTo>
                  <a:pt x="212630" y="486014"/>
                </a:lnTo>
                <a:cubicBezTo>
                  <a:pt x="216948" y="481697"/>
                  <a:pt x="222704" y="479539"/>
                  <a:pt x="228461" y="479539"/>
                </a:cubicBezTo>
                <a:cubicBezTo>
                  <a:pt x="234577" y="479539"/>
                  <a:pt x="239974" y="481697"/>
                  <a:pt x="244291" y="486014"/>
                </a:cubicBezTo>
                <a:lnTo>
                  <a:pt x="290343" y="532061"/>
                </a:lnTo>
                <a:lnTo>
                  <a:pt x="342151" y="480618"/>
                </a:lnTo>
                <a:cubicBezTo>
                  <a:pt x="332437" y="478100"/>
                  <a:pt x="325242" y="469466"/>
                  <a:pt x="325242" y="459033"/>
                </a:cubicBezTo>
                <a:cubicBezTo>
                  <a:pt x="325242" y="446802"/>
                  <a:pt x="335315" y="436729"/>
                  <a:pt x="347908" y="436729"/>
                </a:cubicBezTo>
                <a:lnTo>
                  <a:pt x="395039" y="436729"/>
                </a:lnTo>
                <a:cubicBezTo>
                  <a:pt x="407631" y="436729"/>
                  <a:pt x="417345" y="446802"/>
                  <a:pt x="417345" y="459033"/>
                </a:cubicBezTo>
                <a:lnTo>
                  <a:pt x="417345" y="506519"/>
                </a:lnTo>
                <a:cubicBezTo>
                  <a:pt x="417345" y="518751"/>
                  <a:pt x="407631" y="528823"/>
                  <a:pt x="395039" y="528823"/>
                </a:cubicBezTo>
                <a:cubicBezTo>
                  <a:pt x="384965" y="528823"/>
                  <a:pt x="375971" y="521629"/>
                  <a:pt x="373452" y="512275"/>
                </a:cubicBezTo>
                <a:lnTo>
                  <a:pt x="306173" y="579547"/>
                </a:lnTo>
                <a:cubicBezTo>
                  <a:pt x="297538" y="588181"/>
                  <a:pt x="283147" y="588181"/>
                  <a:pt x="274513" y="579547"/>
                </a:cubicBezTo>
                <a:lnTo>
                  <a:pt x="228461" y="533500"/>
                </a:lnTo>
                <a:lnTo>
                  <a:pt x="110813" y="651136"/>
                </a:lnTo>
                <a:cubicBezTo>
                  <a:pt x="152547" y="693586"/>
                  <a:pt x="210831" y="719847"/>
                  <a:pt x="274872" y="719847"/>
                </a:cubicBezTo>
                <a:cubicBezTo>
                  <a:pt x="402235" y="719847"/>
                  <a:pt x="505491" y="616601"/>
                  <a:pt x="505491" y="489611"/>
                </a:cubicBezTo>
                <a:cubicBezTo>
                  <a:pt x="505491" y="362622"/>
                  <a:pt x="402235" y="259016"/>
                  <a:pt x="274872" y="259016"/>
                </a:cubicBezTo>
                <a:close/>
                <a:moveTo>
                  <a:pt x="526872" y="153987"/>
                </a:moveTo>
                <a:cubicBezTo>
                  <a:pt x="532562" y="153987"/>
                  <a:pt x="538252" y="156476"/>
                  <a:pt x="542519" y="160388"/>
                </a:cubicBezTo>
                <a:cubicBezTo>
                  <a:pt x="546430" y="164299"/>
                  <a:pt x="548920" y="170345"/>
                  <a:pt x="548920" y="176034"/>
                </a:cubicBezTo>
                <a:cubicBezTo>
                  <a:pt x="548920" y="181724"/>
                  <a:pt x="546430" y="187769"/>
                  <a:pt x="542519" y="191681"/>
                </a:cubicBezTo>
                <a:cubicBezTo>
                  <a:pt x="538252" y="195948"/>
                  <a:pt x="532562" y="198081"/>
                  <a:pt x="526872" y="198081"/>
                </a:cubicBezTo>
                <a:cubicBezTo>
                  <a:pt x="521183" y="198081"/>
                  <a:pt x="515493" y="195948"/>
                  <a:pt x="511226" y="191681"/>
                </a:cubicBezTo>
                <a:cubicBezTo>
                  <a:pt x="506959" y="187769"/>
                  <a:pt x="504825" y="181724"/>
                  <a:pt x="504825" y="176034"/>
                </a:cubicBezTo>
                <a:cubicBezTo>
                  <a:pt x="504825" y="170345"/>
                  <a:pt x="506959" y="164299"/>
                  <a:pt x="511226" y="160388"/>
                </a:cubicBezTo>
                <a:cubicBezTo>
                  <a:pt x="515493" y="156476"/>
                  <a:pt x="521183" y="153987"/>
                  <a:pt x="526872" y="153987"/>
                </a:cubicBezTo>
                <a:close/>
                <a:moveTo>
                  <a:pt x="572770" y="44608"/>
                </a:moveTo>
                <a:cubicBezTo>
                  <a:pt x="551543" y="44608"/>
                  <a:pt x="534274" y="61876"/>
                  <a:pt x="534274" y="83461"/>
                </a:cubicBezTo>
                <a:cubicBezTo>
                  <a:pt x="534274" y="95692"/>
                  <a:pt x="524200" y="105765"/>
                  <a:pt x="511968" y="105765"/>
                </a:cubicBezTo>
                <a:lnTo>
                  <a:pt x="304734" y="105765"/>
                </a:lnTo>
                <a:cubicBezTo>
                  <a:pt x="268396" y="105765"/>
                  <a:pt x="235297" y="124112"/>
                  <a:pt x="215509" y="154690"/>
                </a:cubicBezTo>
                <a:lnTo>
                  <a:pt x="161901" y="238510"/>
                </a:lnTo>
                <a:cubicBezTo>
                  <a:pt x="196440" y="223041"/>
                  <a:pt x="234577" y="214407"/>
                  <a:pt x="274872" y="214407"/>
                </a:cubicBezTo>
                <a:cubicBezTo>
                  <a:pt x="371293" y="214407"/>
                  <a:pt x="456202" y="264412"/>
                  <a:pt x="505491" y="339238"/>
                </a:cubicBezTo>
                <a:lnTo>
                  <a:pt x="505491" y="252540"/>
                </a:lnTo>
                <a:cubicBezTo>
                  <a:pt x="505491" y="240309"/>
                  <a:pt x="515206" y="230236"/>
                  <a:pt x="527798" y="230236"/>
                </a:cubicBezTo>
                <a:cubicBezTo>
                  <a:pt x="540030" y="230236"/>
                  <a:pt x="550104" y="240309"/>
                  <a:pt x="550104" y="252540"/>
                </a:cubicBezTo>
                <a:lnTo>
                  <a:pt x="550104" y="489611"/>
                </a:lnTo>
                <a:cubicBezTo>
                  <a:pt x="550104" y="490331"/>
                  <a:pt x="550104" y="491050"/>
                  <a:pt x="550104" y="492130"/>
                </a:cubicBezTo>
                <a:cubicBezTo>
                  <a:pt x="556940" y="489971"/>
                  <a:pt x="564855" y="488892"/>
                  <a:pt x="572411" y="488892"/>
                </a:cubicBezTo>
                <a:cubicBezTo>
                  <a:pt x="580326" y="488892"/>
                  <a:pt x="587881" y="489971"/>
                  <a:pt x="595077" y="492130"/>
                </a:cubicBezTo>
                <a:cubicBezTo>
                  <a:pt x="595077" y="491050"/>
                  <a:pt x="595077" y="490331"/>
                  <a:pt x="595077" y="489611"/>
                </a:cubicBezTo>
                <a:lnTo>
                  <a:pt x="595077" y="176634"/>
                </a:lnTo>
                <a:cubicBezTo>
                  <a:pt x="595077" y="164403"/>
                  <a:pt x="604791" y="154330"/>
                  <a:pt x="617023" y="154330"/>
                </a:cubicBezTo>
                <a:cubicBezTo>
                  <a:pt x="629616" y="154330"/>
                  <a:pt x="639689" y="164403"/>
                  <a:pt x="639689" y="176634"/>
                </a:cubicBezTo>
                <a:lnTo>
                  <a:pt x="639689" y="338879"/>
                </a:lnTo>
                <a:cubicBezTo>
                  <a:pt x="649763" y="323410"/>
                  <a:pt x="661636" y="308660"/>
                  <a:pt x="675308" y="294990"/>
                </a:cubicBezTo>
                <a:cubicBezTo>
                  <a:pt x="758417" y="211889"/>
                  <a:pt x="881822" y="193182"/>
                  <a:pt x="982920" y="238510"/>
                </a:cubicBezTo>
                <a:lnTo>
                  <a:pt x="929313" y="154690"/>
                </a:lnTo>
                <a:cubicBezTo>
                  <a:pt x="909884" y="124112"/>
                  <a:pt x="876425" y="105765"/>
                  <a:pt x="840087" y="105765"/>
                </a:cubicBezTo>
                <a:lnTo>
                  <a:pt x="633573" y="105765"/>
                </a:lnTo>
                <a:cubicBezTo>
                  <a:pt x="621341" y="105765"/>
                  <a:pt x="611267" y="95692"/>
                  <a:pt x="611267" y="83461"/>
                </a:cubicBezTo>
                <a:cubicBezTo>
                  <a:pt x="611267" y="61876"/>
                  <a:pt x="593997" y="44608"/>
                  <a:pt x="572770" y="44608"/>
                </a:cubicBezTo>
                <a:close/>
                <a:moveTo>
                  <a:pt x="572770" y="0"/>
                </a:moveTo>
                <a:cubicBezTo>
                  <a:pt x="610907" y="0"/>
                  <a:pt x="643287" y="25902"/>
                  <a:pt x="653001" y="61156"/>
                </a:cubicBezTo>
                <a:lnTo>
                  <a:pt x="840087" y="61156"/>
                </a:lnTo>
                <a:cubicBezTo>
                  <a:pt x="891895" y="61156"/>
                  <a:pt x="939027" y="87058"/>
                  <a:pt x="967090" y="130587"/>
                </a:cubicBezTo>
                <a:lnTo>
                  <a:pt x="1099129" y="337440"/>
                </a:lnTo>
                <a:cubicBezTo>
                  <a:pt x="1100568" y="338879"/>
                  <a:pt x="1101647" y="340677"/>
                  <a:pt x="1102367" y="342476"/>
                </a:cubicBezTo>
                <a:lnTo>
                  <a:pt x="1105965" y="347513"/>
                </a:lnTo>
                <a:cubicBezTo>
                  <a:pt x="1106324" y="348592"/>
                  <a:pt x="1107044" y="349311"/>
                  <a:pt x="1107044" y="350031"/>
                </a:cubicBezTo>
                <a:cubicBezTo>
                  <a:pt x="1125033" y="380249"/>
                  <a:pt x="1137266" y="414425"/>
                  <a:pt x="1142302" y="450040"/>
                </a:cubicBezTo>
                <a:cubicBezTo>
                  <a:pt x="1150577" y="507239"/>
                  <a:pt x="1140504" y="566956"/>
                  <a:pt x="1113520" y="617680"/>
                </a:cubicBezTo>
                <a:cubicBezTo>
                  <a:pt x="1107764" y="628472"/>
                  <a:pt x="1094452" y="632789"/>
                  <a:pt x="1083299" y="627033"/>
                </a:cubicBezTo>
                <a:cubicBezTo>
                  <a:pt x="1072505" y="620918"/>
                  <a:pt x="1068188" y="607607"/>
                  <a:pt x="1073944" y="596815"/>
                </a:cubicBezTo>
                <a:cubicBezTo>
                  <a:pt x="1112441" y="523427"/>
                  <a:pt x="1108483" y="437808"/>
                  <a:pt x="1067108" y="369817"/>
                </a:cubicBezTo>
                <a:lnTo>
                  <a:pt x="1062071" y="361902"/>
                </a:lnTo>
                <a:cubicBezTo>
                  <a:pt x="1053797" y="349671"/>
                  <a:pt x="1044082" y="337440"/>
                  <a:pt x="1032929" y="326647"/>
                </a:cubicBezTo>
                <a:cubicBezTo>
                  <a:pt x="942984" y="236711"/>
                  <a:pt x="796913" y="236711"/>
                  <a:pt x="707328" y="326647"/>
                </a:cubicBezTo>
                <a:cubicBezTo>
                  <a:pt x="629256" y="404352"/>
                  <a:pt x="618822" y="524147"/>
                  <a:pt x="675308" y="613003"/>
                </a:cubicBezTo>
                <a:lnTo>
                  <a:pt x="802670" y="486014"/>
                </a:lnTo>
                <a:cubicBezTo>
                  <a:pt x="810945" y="477380"/>
                  <a:pt x="825336" y="477380"/>
                  <a:pt x="833971" y="486014"/>
                </a:cubicBezTo>
                <a:lnTo>
                  <a:pt x="880023" y="532061"/>
                </a:lnTo>
                <a:lnTo>
                  <a:pt x="931471" y="480618"/>
                </a:lnTo>
                <a:cubicBezTo>
                  <a:pt x="922117" y="478100"/>
                  <a:pt x="915281" y="469466"/>
                  <a:pt x="915281" y="459033"/>
                </a:cubicBezTo>
                <a:cubicBezTo>
                  <a:pt x="915281" y="446802"/>
                  <a:pt x="925355" y="436729"/>
                  <a:pt x="937588" y="436729"/>
                </a:cubicBezTo>
                <a:lnTo>
                  <a:pt x="984719" y="436729"/>
                </a:lnTo>
                <a:cubicBezTo>
                  <a:pt x="997311" y="436729"/>
                  <a:pt x="1007385" y="446802"/>
                  <a:pt x="1007385" y="459033"/>
                </a:cubicBezTo>
                <a:lnTo>
                  <a:pt x="1007385" y="506519"/>
                </a:lnTo>
                <a:cubicBezTo>
                  <a:pt x="1007385" y="518751"/>
                  <a:pt x="997311" y="528823"/>
                  <a:pt x="984719" y="528823"/>
                </a:cubicBezTo>
                <a:cubicBezTo>
                  <a:pt x="974285" y="528823"/>
                  <a:pt x="965650" y="521629"/>
                  <a:pt x="963132" y="512275"/>
                </a:cubicBezTo>
                <a:lnTo>
                  <a:pt x="895853" y="579547"/>
                </a:lnTo>
                <a:cubicBezTo>
                  <a:pt x="891536" y="583864"/>
                  <a:pt x="886139" y="586382"/>
                  <a:pt x="880023" y="586382"/>
                </a:cubicBezTo>
                <a:cubicBezTo>
                  <a:pt x="873906" y="586382"/>
                  <a:pt x="868510" y="583864"/>
                  <a:pt x="864552" y="579547"/>
                </a:cubicBezTo>
                <a:lnTo>
                  <a:pt x="818140" y="533500"/>
                </a:lnTo>
                <a:lnTo>
                  <a:pt x="703371" y="648618"/>
                </a:lnTo>
                <a:cubicBezTo>
                  <a:pt x="704810" y="649697"/>
                  <a:pt x="705529" y="651136"/>
                  <a:pt x="707328" y="652216"/>
                </a:cubicBezTo>
                <a:cubicBezTo>
                  <a:pt x="776766" y="722006"/>
                  <a:pt x="883261" y="739993"/>
                  <a:pt x="971407" y="696464"/>
                </a:cubicBezTo>
                <a:cubicBezTo>
                  <a:pt x="982560" y="690708"/>
                  <a:pt x="995872" y="695385"/>
                  <a:pt x="1001628" y="706537"/>
                </a:cubicBezTo>
                <a:cubicBezTo>
                  <a:pt x="1007025" y="717689"/>
                  <a:pt x="1002348" y="730999"/>
                  <a:pt x="991555" y="736396"/>
                </a:cubicBezTo>
                <a:cubicBezTo>
                  <a:pt x="952698" y="755462"/>
                  <a:pt x="911324" y="764815"/>
                  <a:pt x="869949" y="764815"/>
                </a:cubicBezTo>
                <a:cubicBezTo>
                  <a:pt x="798712" y="764815"/>
                  <a:pt x="728195" y="736755"/>
                  <a:pt x="675308" y="684233"/>
                </a:cubicBezTo>
                <a:cubicBezTo>
                  <a:pt x="655520" y="664087"/>
                  <a:pt x="639330" y="641783"/>
                  <a:pt x="626737" y="618040"/>
                </a:cubicBezTo>
                <a:cubicBezTo>
                  <a:pt x="613066" y="632070"/>
                  <a:pt x="593638" y="640704"/>
                  <a:pt x="572411" y="640704"/>
                </a:cubicBezTo>
                <a:cubicBezTo>
                  <a:pt x="551184" y="640704"/>
                  <a:pt x="532115" y="632070"/>
                  <a:pt x="518444" y="618040"/>
                </a:cubicBezTo>
                <a:cubicBezTo>
                  <a:pt x="472032" y="705098"/>
                  <a:pt x="380288" y="764456"/>
                  <a:pt x="274872" y="764456"/>
                </a:cubicBezTo>
                <a:cubicBezTo>
                  <a:pt x="123405" y="764456"/>
                  <a:pt x="0" y="641063"/>
                  <a:pt x="0" y="489611"/>
                </a:cubicBezTo>
                <a:cubicBezTo>
                  <a:pt x="0" y="438887"/>
                  <a:pt x="13312" y="391761"/>
                  <a:pt x="37417" y="350750"/>
                </a:cubicBezTo>
                <a:cubicBezTo>
                  <a:pt x="38137" y="349671"/>
                  <a:pt x="38497" y="348952"/>
                  <a:pt x="38857" y="347513"/>
                </a:cubicBezTo>
                <a:lnTo>
                  <a:pt x="178091" y="130587"/>
                </a:lnTo>
                <a:cubicBezTo>
                  <a:pt x="205795" y="87058"/>
                  <a:pt x="253286" y="61156"/>
                  <a:pt x="304734" y="61156"/>
                </a:cubicBezTo>
                <a:lnTo>
                  <a:pt x="492539" y="61156"/>
                </a:lnTo>
                <a:cubicBezTo>
                  <a:pt x="502253" y="25902"/>
                  <a:pt x="534634" y="0"/>
                  <a:pt x="572770" y="0"/>
                </a:cubicBezTo>
                <a:close/>
              </a:path>
            </a:pathLst>
          </a:custGeom>
          <a:solidFill>
            <a:schemeClr val="accent1"/>
          </a:solidFill>
          <a:ln>
            <a:noFill/>
          </a:ln>
          <a:effectLst/>
        </p:spPr>
        <p:txBody>
          <a:bodyPr wrap="square" anchor="ctr">
            <a:noAutofit/>
          </a:bodyPr>
          <a:lstStyle/>
          <a:p>
            <a:pPr defTabSz="554437">
              <a:defRPr/>
            </a:pPr>
            <a:endParaRPr lang="en-US" sz="900">
              <a:solidFill>
                <a:srgbClr val="494949"/>
              </a:solidFill>
              <a:latin typeface="Roboto Condensed Light" panose="02000000000000000000" pitchFamily="2" charset="0"/>
              <a:ea typeface="+mn-lt"/>
              <a:cs typeface="+mn-lt"/>
            </a:endParaRPr>
          </a:p>
        </p:txBody>
      </p:sp>
    </p:spTree>
    <p:extLst>
      <p:ext uri="{BB962C8B-B14F-4D97-AF65-F5344CB8AC3E}">
        <p14:creationId xmlns:p14="http://schemas.microsoft.com/office/powerpoint/2010/main" val="2104537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8B145A-C295-1547-A8EA-92502FAB1EA7}"/>
              </a:ext>
            </a:extLst>
          </p:cNvPr>
          <p:cNvSpPr>
            <a:spLocks noGrp="1"/>
          </p:cNvSpPr>
          <p:nvPr>
            <p:ph type="title"/>
          </p:nvPr>
        </p:nvSpPr>
        <p:spPr>
          <a:xfrm>
            <a:off x="485770" y="780541"/>
            <a:ext cx="7113250" cy="1130188"/>
          </a:xfrm>
        </p:spPr>
        <p:txBody>
          <a:bodyPr/>
          <a:lstStyle/>
          <a:p>
            <a:r>
              <a:rPr lang="en-US" sz="4000">
                <a:solidFill>
                  <a:srgbClr val="0070C0"/>
                </a:solidFill>
                <a:latin typeface="Montserrat SemiBold" panose="00000700000000000000" pitchFamily="2" charset="0"/>
              </a:rPr>
              <a:t>Customer experience is the key to transforming your organization​</a:t>
            </a:r>
          </a:p>
        </p:txBody>
      </p:sp>
      <p:sp>
        <p:nvSpPr>
          <p:cNvPr id="8" name="Text Placeholder 7">
            <a:extLst>
              <a:ext uri="{FF2B5EF4-FFF2-40B4-BE49-F238E27FC236}">
                <a16:creationId xmlns:a16="http://schemas.microsoft.com/office/drawing/2014/main" id="{EF0A2FEC-8B02-6D42-864C-B8720FDC6A82}"/>
              </a:ext>
            </a:extLst>
          </p:cNvPr>
          <p:cNvSpPr>
            <a:spLocks noGrp="1"/>
          </p:cNvSpPr>
          <p:nvPr>
            <p:ph type="body" sz="quarter" idx="33"/>
          </p:nvPr>
        </p:nvSpPr>
        <p:spPr>
          <a:xfrm>
            <a:off x="485771" y="2441333"/>
            <a:ext cx="6677743" cy="3243898"/>
          </a:xfrm>
          <a:prstGeom prst="rect">
            <a:avLst/>
          </a:prstGeom>
        </p:spPr>
        <p:txBody>
          <a:bodyPr>
            <a:noAutofit/>
          </a:bodyPr>
          <a:lstStyle/>
          <a:p>
            <a:r>
              <a:rPr lang="en-US" sz="1800" dirty="0"/>
              <a:t>AI-driven solutions are revolutionizing customer experience (CX) by offering unparalleled efficiency and personalization. These advanced tools automate routine tasks, allowing customer service teams to focus on delivering exceptional service and building lasting relationships. By leveraging AI insights, companies can tailor interactions based on customer preferences and behaviors, ensuring timely and relevant responses that drive satisfaction and loyalty.</a:t>
            </a:r>
          </a:p>
          <a:p>
            <a:r>
              <a:rPr lang="en-US" sz="1800" dirty="0"/>
              <a:t>This blueprint offers the tooling and frameworks to enable organizations to choose and implement AI-powered CX solutions that align perfectly with their strategic goals and operational excellence.​</a:t>
            </a:r>
          </a:p>
        </p:txBody>
      </p:sp>
      <p:sp>
        <p:nvSpPr>
          <p:cNvPr id="4" name="Text Placeholder 3">
            <a:extLst>
              <a:ext uri="{FF2B5EF4-FFF2-40B4-BE49-F238E27FC236}">
                <a16:creationId xmlns:a16="http://schemas.microsoft.com/office/drawing/2014/main" id="{29B45843-4793-0D46-ADB9-5222430FB6D3}"/>
              </a:ext>
            </a:extLst>
          </p:cNvPr>
          <p:cNvSpPr>
            <a:spLocks noGrp="1"/>
          </p:cNvSpPr>
          <p:nvPr>
            <p:ph type="body" sz="quarter" idx="14"/>
          </p:nvPr>
        </p:nvSpPr>
        <p:spPr>
          <a:xfrm>
            <a:off x="8508959" y="1011607"/>
            <a:ext cx="3030559" cy="4881142"/>
          </a:xfrm>
        </p:spPr>
        <p:txBody>
          <a:bodyPr/>
          <a:lstStyle/>
          <a:p>
            <a:pPr marL="14287">
              <a:lnSpc>
                <a:spcPct val="120000"/>
              </a:lnSpc>
            </a:pPr>
            <a:r>
              <a:rPr lang="en-US"/>
              <a:t>“In a complex marketplace with unproven vendor claims, members need validation of the AI use cases with proven results. Use our best-practice research to identify the areas that will drive your organization forward while minimizing risk and expense.”</a:t>
            </a:r>
          </a:p>
          <a:p>
            <a:pPr marL="14287">
              <a:lnSpc>
                <a:spcPct val="100000"/>
              </a:lnSpc>
            </a:pPr>
            <a:r>
              <a:rPr lang="en-US" sz="1200">
                <a:solidFill>
                  <a:srgbClr val="FFFFFF"/>
                </a:solidFill>
              </a:rPr>
              <a:t>– Robert Garmaise, ​</a:t>
            </a:r>
            <a:br>
              <a:rPr lang="en-US" sz="1200">
                <a:solidFill>
                  <a:srgbClr val="FFFFFF"/>
                </a:solidFill>
              </a:rPr>
            </a:br>
            <a:r>
              <a:rPr lang="en-US" sz="1200">
                <a:solidFill>
                  <a:srgbClr val="FFFFFF"/>
                </a:solidFill>
              </a:rPr>
              <a:t>VP of AI Research</a:t>
            </a:r>
          </a:p>
        </p:txBody>
      </p:sp>
    </p:spTree>
    <p:extLst>
      <p:ext uri="{BB962C8B-B14F-4D97-AF65-F5344CB8AC3E}">
        <p14:creationId xmlns:p14="http://schemas.microsoft.com/office/powerpoint/2010/main" val="260012470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47F4E-FDD5-C34B-A5A5-5BF71565A46F}"/>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CE79360D-A11F-C0C8-84A4-E0810FE46347}"/>
              </a:ext>
            </a:extLst>
          </p:cNvPr>
          <p:cNvSpPr>
            <a:spLocks noGrp="1"/>
          </p:cNvSpPr>
          <p:nvPr>
            <p:ph type="title"/>
          </p:nvPr>
        </p:nvSpPr>
        <p:spPr>
          <a:xfrm>
            <a:off x="259604" y="349944"/>
            <a:ext cx="11674380" cy="503971"/>
          </a:xfrm>
        </p:spPr>
        <p:txBody>
          <a:bodyPr/>
          <a:lstStyle/>
          <a:p>
            <a:pPr defTabSz="914309"/>
            <a:r>
              <a:rPr lang="en-US" sz="3000">
                <a:solidFill>
                  <a:schemeClr val="accent1"/>
                </a:solidFill>
              </a:rPr>
              <a:t>Instructional template: Continuous improvement plan</a:t>
            </a:r>
          </a:p>
        </p:txBody>
      </p:sp>
      <p:sp>
        <p:nvSpPr>
          <p:cNvPr id="2" name="TextBox 1">
            <a:extLst>
              <a:ext uri="{FF2B5EF4-FFF2-40B4-BE49-F238E27FC236}">
                <a16:creationId xmlns:a16="http://schemas.microsoft.com/office/drawing/2014/main" id="{742FB5AB-E877-AE9B-8E09-3FFC99FC973E}"/>
              </a:ext>
            </a:extLst>
          </p:cNvPr>
          <p:cNvSpPr txBox="1">
            <a:spLocks/>
          </p:cNvSpPr>
          <p:nvPr/>
        </p:nvSpPr>
        <p:spPr>
          <a:xfrm>
            <a:off x="259604" y="853915"/>
            <a:ext cx="11674380" cy="584775"/>
          </a:xfrm>
          <a:prstGeom prst="rect">
            <a:avLst/>
          </a:prstGeom>
          <a:noFill/>
        </p:spPr>
        <p:txBody>
          <a:bodyPr wrap="square">
            <a:spAutoFit/>
          </a:bodyPr>
          <a:lstStyle/>
          <a:p>
            <a:pPr defTabSz="914400">
              <a:defRPr/>
            </a:pPr>
            <a:r>
              <a:rPr lang="en-US" sz="1600">
                <a:solidFill>
                  <a:srgbClr val="494949"/>
                </a:solidFill>
                <a:latin typeface="Exo" pitchFamily="2" charset="0"/>
                <a:ea typeface="+mn-lt"/>
                <a:cs typeface="+mn-lt"/>
              </a:rPr>
              <a:t>Use the table below to structure your training plan, detailing who should be trained, what they need to learn, when sessions occur, and how you’ll measure success.</a:t>
            </a:r>
          </a:p>
        </p:txBody>
      </p:sp>
      <p:graphicFrame>
        <p:nvGraphicFramePr>
          <p:cNvPr id="3" name="Table 2">
            <a:extLst>
              <a:ext uri="{FF2B5EF4-FFF2-40B4-BE49-F238E27FC236}">
                <a16:creationId xmlns:a16="http://schemas.microsoft.com/office/drawing/2014/main" id="{BFF288F1-50E9-70CD-EB88-FAED624873F2}"/>
              </a:ext>
            </a:extLst>
          </p:cNvPr>
          <p:cNvGraphicFramePr>
            <a:graphicFrameLocks/>
          </p:cNvGraphicFramePr>
          <p:nvPr>
            <p:extLst>
              <p:ext uri="{D42A27DB-BD31-4B8C-83A1-F6EECF244321}">
                <p14:modId xmlns:p14="http://schemas.microsoft.com/office/powerpoint/2010/main" val="2404322054"/>
              </p:ext>
            </p:extLst>
          </p:nvPr>
        </p:nvGraphicFramePr>
        <p:xfrm>
          <a:off x="259605" y="1576068"/>
          <a:ext cx="11507307" cy="4420974"/>
        </p:xfrm>
        <a:graphic>
          <a:graphicData uri="http://schemas.openxmlformats.org/drawingml/2006/table">
            <a:tbl>
              <a:tblPr firstRow="1">
                <a:tableStyleId>{5C22544A-7EE6-4342-B048-85BDC9FD1C3A}</a:tableStyleId>
              </a:tblPr>
              <a:tblGrid>
                <a:gridCol w="491961">
                  <a:extLst>
                    <a:ext uri="{9D8B030D-6E8A-4147-A177-3AD203B41FA5}">
                      <a16:colId xmlns:a16="http://schemas.microsoft.com/office/drawing/2014/main" val="1581958053"/>
                    </a:ext>
                  </a:extLst>
                </a:gridCol>
                <a:gridCol w="1465958">
                  <a:extLst>
                    <a:ext uri="{9D8B030D-6E8A-4147-A177-3AD203B41FA5}">
                      <a16:colId xmlns:a16="http://schemas.microsoft.com/office/drawing/2014/main" val="3221127086"/>
                    </a:ext>
                  </a:extLst>
                </a:gridCol>
                <a:gridCol w="4357807">
                  <a:extLst>
                    <a:ext uri="{9D8B030D-6E8A-4147-A177-3AD203B41FA5}">
                      <a16:colId xmlns:a16="http://schemas.microsoft.com/office/drawing/2014/main" val="1610025414"/>
                    </a:ext>
                  </a:extLst>
                </a:gridCol>
                <a:gridCol w="2468880">
                  <a:extLst>
                    <a:ext uri="{9D8B030D-6E8A-4147-A177-3AD203B41FA5}">
                      <a16:colId xmlns:a16="http://schemas.microsoft.com/office/drawing/2014/main" val="573858552"/>
                    </a:ext>
                  </a:extLst>
                </a:gridCol>
                <a:gridCol w="2722701">
                  <a:extLst>
                    <a:ext uri="{9D8B030D-6E8A-4147-A177-3AD203B41FA5}">
                      <a16:colId xmlns:a16="http://schemas.microsoft.com/office/drawing/2014/main" val="531003624"/>
                    </a:ext>
                  </a:extLst>
                </a:gridCol>
              </a:tblGrid>
              <a:tr h="275694">
                <a:tc>
                  <a:txBody>
                    <a:bodyPr/>
                    <a:lstStyle/>
                    <a:p>
                      <a:pPr algn="ctr" fontAlgn="ctr">
                        <a:buFontTx/>
                      </a:pPr>
                      <a:r>
                        <a:rPr lang="en-US" sz="1100" u="none" strike="noStrike" dirty="0">
                          <a:effectLst/>
                          <a:latin typeface="Montserrat SemiBold" panose="00000700000000000000" pitchFamily="2" charset="0"/>
                          <a:ea typeface="+mn-lt"/>
                          <a:cs typeface="+mn-lt"/>
                        </a:rPr>
                        <a:t>Step</a:t>
                      </a:r>
                      <a:endParaRPr lang="en-US" sz="1100" b="1" i="0" u="none" strike="noStrike" dirty="0">
                        <a:solidFill>
                          <a:srgbClr val="000000"/>
                        </a:solidFill>
                        <a:effectLst/>
                        <a:latin typeface="Montserrat SemiBold" panose="00000700000000000000" pitchFamily="2" charset="0"/>
                        <a:ea typeface="+mn-lt"/>
                        <a:cs typeface="+mn-lt"/>
                      </a:endParaRPr>
                    </a:p>
                  </a:txBody>
                  <a:tcPr marL="45720" marR="45720" anchor="ctr"/>
                </a:tc>
                <a:tc>
                  <a:txBody>
                    <a:bodyPr/>
                    <a:lstStyle/>
                    <a:p>
                      <a:pPr algn="ctr" fontAlgn="ctr">
                        <a:buFontTx/>
                      </a:pPr>
                      <a:r>
                        <a:rPr lang="en-US" sz="1100" b="1" i="0" u="none" strike="noStrike">
                          <a:solidFill>
                            <a:schemeClr val="bg1"/>
                          </a:solidFill>
                          <a:effectLst/>
                          <a:latin typeface="Montserrat SemiBold" panose="00000700000000000000" pitchFamily="2" charset="0"/>
                          <a:ea typeface="+mn-lt"/>
                          <a:cs typeface="+mn-lt"/>
                        </a:rPr>
                        <a:t>Focus</a:t>
                      </a:r>
                    </a:p>
                  </a:txBody>
                  <a:tcPr marL="45720" marR="45720" anchor="ctr"/>
                </a:tc>
                <a:tc>
                  <a:txBody>
                    <a:bodyPr/>
                    <a:lstStyle/>
                    <a:p>
                      <a:pPr algn="ctr" fontAlgn="ctr">
                        <a:buFontTx/>
                      </a:pPr>
                      <a:r>
                        <a:rPr lang="en-US" sz="1100" u="none" strike="noStrike">
                          <a:effectLst/>
                          <a:latin typeface="Montserrat SemiBold" panose="00000700000000000000" pitchFamily="2" charset="0"/>
                          <a:ea typeface="+mn-lt"/>
                          <a:cs typeface="+mn-lt"/>
                        </a:rPr>
                        <a:t>Instructions</a:t>
                      </a:r>
                      <a:endParaRPr lang="en-US" sz="1100" b="1" i="0" u="none" strike="noStrike">
                        <a:solidFill>
                          <a:srgbClr val="000000"/>
                        </a:solidFill>
                        <a:effectLst/>
                        <a:latin typeface="Montserrat SemiBold" panose="00000700000000000000" pitchFamily="2" charset="0"/>
                        <a:ea typeface="+mn-lt"/>
                        <a:cs typeface="+mn-lt"/>
                      </a:endParaRPr>
                    </a:p>
                  </a:txBody>
                  <a:tcPr marL="45720" marR="45720" anchor="ctr"/>
                </a:tc>
                <a:tc>
                  <a:txBody>
                    <a:bodyPr/>
                    <a:lstStyle/>
                    <a:p>
                      <a:pPr algn="ctr" fontAlgn="ctr">
                        <a:buFontTx/>
                      </a:pPr>
                      <a:r>
                        <a:rPr lang="en-US" sz="1100" u="none" strike="noStrike">
                          <a:effectLst/>
                          <a:latin typeface="Montserrat SemiBold" panose="00000700000000000000" pitchFamily="2" charset="0"/>
                          <a:ea typeface="+mn-lt"/>
                          <a:cs typeface="+mn-lt"/>
                        </a:rPr>
                        <a:t>Required Roles</a:t>
                      </a:r>
                      <a:endParaRPr lang="en-US" sz="1100" b="1" i="0" u="none" strike="noStrike">
                        <a:solidFill>
                          <a:srgbClr val="000000"/>
                        </a:solidFill>
                        <a:effectLst/>
                        <a:latin typeface="Montserrat SemiBold" panose="00000700000000000000" pitchFamily="2" charset="0"/>
                        <a:ea typeface="+mn-lt"/>
                        <a:cs typeface="+mn-lt"/>
                      </a:endParaRPr>
                    </a:p>
                  </a:txBody>
                  <a:tcPr marL="45720" marR="45720" anchor="ctr"/>
                </a:tc>
                <a:tc>
                  <a:txBody>
                    <a:bodyPr/>
                    <a:lstStyle/>
                    <a:p>
                      <a:pPr marL="0" algn="ctr" defTabSz="914218" rtl="0" eaLnBrk="1" fontAlgn="ctr" latinLnBrk="0" hangingPunct="1">
                        <a:buFontTx/>
                      </a:pPr>
                      <a:r>
                        <a:rPr lang="en-US" sz="1100" b="1" u="none" strike="noStrike" kern="1200">
                          <a:solidFill>
                            <a:schemeClr val="lt1"/>
                          </a:solidFill>
                          <a:effectLst/>
                          <a:latin typeface="Montserrat SemiBold" panose="00000700000000000000" pitchFamily="2" charset="0"/>
                          <a:ea typeface="+mn-lt"/>
                          <a:cs typeface="+mn-lt"/>
                        </a:rPr>
                        <a:t>Outputs</a:t>
                      </a:r>
                    </a:p>
                  </a:txBody>
                  <a:tcPr marL="45720" marR="45720" anchor="ctr"/>
                </a:tc>
                <a:extLst>
                  <a:ext uri="{0D108BD9-81ED-4DB2-BD59-A6C34878D82A}">
                    <a16:rowId xmlns:a16="http://schemas.microsoft.com/office/drawing/2014/main" val="3853553644"/>
                  </a:ext>
                </a:extLst>
              </a:tr>
              <a:tr h="661394">
                <a:tc>
                  <a:txBody>
                    <a:bodyPr/>
                    <a:lstStyle/>
                    <a:p>
                      <a:pPr marL="0" marR="0" algn="ctr" fontAlgn="t">
                        <a:buFontTx/>
                      </a:pPr>
                      <a:r>
                        <a:rPr lang="en-US" sz="900" b="1">
                          <a:solidFill>
                            <a:schemeClr val="bg1"/>
                          </a:solidFill>
                          <a:effectLst/>
                          <a:latin typeface="+mn-lt"/>
                          <a:ea typeface="+mn-lt"/>
                          <a:cs typeface="+mn-lt"/>
                        </a:rPr>
                        <a:t>1</a:t>
                      </a:r>
                      <a:endParaRPr lang="en-US" sz="900">
                        <a:solidFill>
                          <a:schemeClr val="bg1"/>
                        </a:solidFill>
                        <a:effectLst/>
                        <a:latin typeface="+mn-lt"/>
                        <a:ea typeface="+mn-lt"/>
                        <a:cs typeface="+mn-lt"/>
                      </a:endParaRPr>
                    </a:p>
                  </a:txBody>
                  <a:tcPr marL="45720" marR="4572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Set Review Cadence &amp; Gather Data</a:t>
                      </a:r>
                      <a:endParaRPr lang="en-US" sz="1100">
                        <a:solidFill>
                          <a:schemeClr val="bg1"/>
                        </a:solidFill>
                        <a:effectLst/>
                        <a:latin typeface="+mn-lt"/>
                        <a:ea typeface="+mn-lt"/>
                        <a:cs typeface="+mn-lt"/>
                      </a:endParaRPr>
                    </a:p>
                  </a:txBody>
                  <a:tcPr marL="45720" marR="4572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Decide review frequency</a:t>
                      </a:r>
                      <a:r>
                        <a:rPr lang="en-US" sz="1100" dirty="0">
                          <a:effectLst/>
                          <a:latin typeface="+mn-lt"/>
                          <a:ea typeface="+mn-lt"/>
                          <a:cs typeface="+mn-lt"/>
                        </a:rPr>
                        <a:t> (monthly, quarterly). Invite core stakeholders (CX lead, IT, data science, compliance) to each session.</a:t>
                      </a:r>
                    </a:p>
                    <a:p>
                      <a:pPr marL="171450" marR="0" indent="-171450" fontAlgn="t">
                        <a:buFont typeface="Arial" panose="020B0604020202020204" pitchFamily="34" charset="0"/>
                        <a:buChar char="•"/>
                      </a:pPr>
                      <a:r>
                        <a:rPr lang="en-US" sz="1100" b="1" dirty="0">
                          <a:effectLst/>
                          <a:latin typeface="+mn-lt"/>
                          <a:ea typeface="+mn-lt"/>
                          <a:cs typeface="+mn-lt"/>
                        </a:rPr>
                        <a:t>Collect performance </a:t>
                      </a:r>
                      <a:r>
                        <a:rPr lang="en-US" sz="1100" b="0" dirty="0">
                          <a:effectLst/>
                          <a:latin typeface="+mn-lt"/>
                          <a:ea typeface="+mn-lt"/>
                          <a:cs typeface="+mn-lt"/>
                        </a:rPr>
                        <a:t>(accuracy, handle time) and </a:t>
                      </a:r>
                      <a:r>
                        <a:rPr lang="en-US" sz="1100" b="1" dirty="0">
                          <a:effectLst/>
                          <a:latin typeface="+mn-lt"/>
                          <a:ea typeface="+mn-lt"/>
                          <a:cs typeface="+mn-lt"/>
                        </a:rPr>
                        <a:t>feedback data (</a:t>
                      </a:r>
                      <a:r>
                        <a:rPr lang="en-US" sz="1100" b="0" dirty="0">
                          <a:effectLst/>
                          <a:latin typeface="+mn-lt"/>
                          <a:ea typeface="+mn-lt"/>
                          <a:cs typeface="+mn-lt"/>
                        </a:rPr>
                        <a:t>agent suggestions, help desk tickets).</a:t>
                      </a:r>
                    </a:p>
                    <a:p>
                      <a:pPr marL="171450" marR="0" indent="-171450" fontAlgn="t">
                        <a:buFont typeface="Arial" panose="020B0604020202020204" pitchFamily="34" charset="0"/>
                        <a:buChar char="•"/>
                      </a:pPr>
                      <a:r>
                        <a:rPr lang="en-US" sz="1100" dirty="0">
                          <a:effectLst/>
                          <a:latin typeface="+mn-lt"/>
                          <a:ea typeface="+mn-lt"/>
                          <a:cs typeface="+mn-lt"/>
                        </a:rPr>
                        <a:t>Summarize top themes or concerns.</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Chairs review meetings.</a:t>
                      </a:r>
                    </a:p>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Schedules sessions, compiles data.</a:t>
                      </a:r>
                    </a:p>
                    <a:p>
                      <a:pPr marL="171450" marR="0" indent="-171450" fontAlgn="t">
                        <a:buFont typeface="Arial" panose="020B0604020202020204" pitchFamily="34" charset="0"/>
                        <a:buChar char="•"/>
                      </a:pPr>
                      <a:r>
                        <a:rPr lang="en-US" sz="1100" b="1">
                          <a:effectLst/>
                          <a:latin typeface="+mn-lt"/>
                          <a:ea typeface="+mn-lt"/>
                          <a:cs typeface="+mn-lt"/>
                        </a:rPr>
                        <a:t>Support Team</a:t>
                      </a:r>
                      <a:r>
                        <a:rPr lang="en-US" sz="1100">
                          <a:effectLst/>
                          <a:latin typeface="+mn-lt"/>
                          <a:ea typeface="+mn-lt"/>
                          <a:cs typeface="+mn-lt"/>
                        </a:rPr>
                        <a:t>: Provides usage &amp; incident logs.</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Meeting Schedule</a:t>
                      </a:r>
                      <a:r>
                        <a:rPr lang="en-US" sz="1100">
                          <a:effectLst/>
                          <a:latin typeface="+mn-lt"/>
                          <a:ea typeface="+mn-lt"/>
                          <a:cs typeface="+mn-lt"/>
                        </a:rPr>
                        <a:t> (time, frequency, agenda).</a:t>
                      </a:r>
                    </a:p>
                    <a:p>
                      <a:pPr marL="171450" marR="0" indent="-171450" fontAlgn="t">
                        <a:buFont typeface="Arial" panose="020B0604020202020204" pitchFamily="34" charset="0"/>
                        <a:buChar char="•"/>
                      </a:pPr>
                      <a:r>
                        <a:rPr lang="en-US" sz="1100" b="1">
                          <a:effectLst/>
                          <a:latin typeface="+mn-lt"/>
                          <a:ea typeface="+mn-lt"/>
                          <a:cs typeface="+mn-lt"/>
                        </a:rPr>
                        <a:t>Performance &amp; Feedback Report</a:t>
                      </a:r>
                      <a:r>
                        <a:rPr lang="en-US" sz="1100">
                          <a:effectLst/>
                          <a:latin typeface="+mn-lt"/>
                          <a:ea typeface="+mn-lt"/>
                          <a:cs typeface="+mn-lt"/>
                        </a:rPr>
                        <a:t> (KPI snapshots, top user concerns).</a:t>
                      </a:r>
                    </a:p>
                  </a:txBody>
                  <a:tcPr marL="45720" marR="45720" anchor="ctr"/>
                </a:tc>
                <a:extLst>
                  <a:ext uri="{0D108BD9-81ED-4DB2-BD59-A6C34878D82A}">
                    <a16:rowId xmlns:a16="http://schemas.microsoft.com/office/drawing/2014/main" val="3690127680"/>
                  </a:ext>
                </a:extLst>
              </a:tr>
              <a:tr h="610517">
                <a:tc>
                  <a:txBody>
                    <a:bodyPr/>
                    <a:lstStyle/>
                    <a:p>
                      <a:pPr marL="0" marR="0" algn="ctr" fontAlgn="t">
                        <a:buFontTx/>
                      </a:pPr>
                      <a:r>
                        <a:rPr lang="en-US" sz="900" b="1">
                          <a:solidFill>
                            <a:schemeClr val="bg1"/>
                          </a:solidFill>
                          <a:effectLst/>
                          <a:latin typeface="+mn-lt"/>
                          <a:ea typeface="+mn-lt"/>
                          <a:cs typeface="+mn-lt"/>
                        </a:rPr>
                        <a:t>2</a:t>
                      </a:r>
                      <a:endParaRPr lang="en-US" sz="900">
                        <a:solidFill>
                          <a:schemeClr val="bg1"/>
                        </a:solidFill>
                        <a:effectLst/>
                        <a:latin typeface="+mn-lt"/>
                        <a:ea typeface="+mn-lt"/>
                        <a:cs typeface="+mn-lt"/>
                      </a:endParaRPr>
                    </a:p>
                  </a:txBody>
                  <a:tcPr marL="45720" marR="4572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Prioritize &amp; Plan Improvements</a:t>
                      </a:r>
                      <a:endParaRPr lang="en-US" sz="1100">
                        <a:solidFill>
                          <a:schemeClr val="bg1"/>
                        </a:solidFill>
                        <a:effectLst/>
                        <a:latin typeface="+mn-lt"/>
                        <a:ea typeface="+mn-lt"/>
                        <a:cs typeface="+mn-lt"/>
                      </a:endParaRPr>
                    </a:p>
                  </a:txBody>
                  <a:tcPr marL="45720" marR="4572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a:effectLst/>
                          <a:latin typeface="+mn-lt"/>
                          <a:ea typeface="+mn-lt"/>
                          <a:cs typeface="+mn-lt"/>
                        </a:rPr>
                        <a:t>Keep a </a:t>
                      </a:r>
                      <a:r>
                        <a:rPr lang="en-US" sz="1100" b="1">
                          <a:effectLst/>
                          <a:latin typeface="+mn-lt"/>
                          <a:ea typeface="+mn-lt"/>
                          <a:cs typeface="+mn-lt"/>
                        </a:rPr>
                        <a:t>backlog</a:t>
                      </a:r>
                      <a:r>
                        <a:rPr lang="en-US" sz="1100">
                          <a:effectLst/>
                          <a:latin typeface="+mn-lt"/>
                          <a:ea typeface="+mn-lt"/>
                          <a:cs typeface="+mn-lt"/>
                        </a:rPr>
                        <a:t> of enhancement ideas (new features, model tweaks, UI requests).</a:t>
                      </a:r>
                    </a:p>
                    <a:p>
                      <a:pPr marL="171450" marR="0" indent="-171450" fontAlgn="t">
                        <a:buFont typeface="Arial" panose="020B0604020202020204" pitchFamily="34" charset="0"/>
                        <a:buChar char="•"/>
                      </a:pPr>
                      <a:r>
                        <a:rPr lang="en-US" sz="1100" b="1">
                          <a:effectLst/>
                          <a:latin typeface="+mn-lt"/>
                          <a:ea typeface="+mn-lt"/>
                          <a:cs typeface="+mn-lt"/>
                        </a:rPr>
                        <a:t>Rank items</a:t>
                      </a:r>
                      <a:r>
                        <a:rPr lang="en-US" sz="1100">
                          <a:effectLst/>
                          <a:latin typeface="+mn-lt"/>
                          <a:ea typeface="+mn-lt"/>
                          <a:cs typeface="+mn-lt"/>
                        </a:rPr>
                        <a:t> by impact, feasibility, and urgency.</a:t>
                      </a:r>
                    </a:p>
                    <a:p>
                      <a:pPr marL="171450" marR="0" indent="-171450" fontAlgn="t">
                        <a:buFont typeface="Arial" panose="020B0604020202020204" pitchFamily="34" charset="0"/>
                        <a:buChar char="•"/>
                      </a:pPr>
                      <a:r>
                        <a:rPr lang="en-US" sz="1100" b="1">
                          <a:effectLst/>
                          <a:latin typeface="+mn-lt"/>
                          <a:ea typeface="+mn-lt"/>
                          <a:cs typeface="+mn-lt"/>
                        </a:rPr>
                        <a:t>Scope each approved item</a:t>
                      </a:r>
                      <a:r>
                        <a:rPr lang="en-US" sz="1100">
                          <a:effectLst/>
                          <a:latin typeface="+mn-lt"/>
                          <a:ea typeface="+mn-lt"/>
                          <a:cs typeface="+mn-lt"/>
                        </a:rPr>
                        <a:t> (what data changes, coding tasks, testing needed).</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Suggests technical refinements.</a:t>
                      </a:r>
                    </a:p>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Assesses business impact.</a:t>
                      </a:r>
                    </a:p>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Defines tasks/owners.</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Improvement Backlog</a:t>
                      </a:r>
                      <a:r>
                        <a:rPr lang="en-US" sz="1100">
                          <a:effectLst/>
                          <a:latin typeface="+mn-lt"/>
                          <a:ea typeface="+mn-lt"/>
                          <a:cs typeface="+mn-lt"/>
                        </a:rPr>
                        <a:t> (ranked list of items).</a:t>
                      </a:r>
                    </a:p>
                    <a:p>
                      <a:pPr marL="171450" marR="0" indent="-171450" fontAlgn="t">
                        <a:buFont typeface="Arial" panose="020B0604020202020204" pitchFamily="34" charset="0"/>
                        <a:buChar char="•"/>
                      </a:pPr>
                      <a:r>
                        <a:rPr lang="en-US" sz="1100" b="1">
                          <a:effectLst/>
                          <a:latin typeface="+mn-lt"/>
                          <a:ea typeface="+mn-lt"/>
                          <a:cs typeface="+mn-lt"/>
                        </a:rPr>
                        <a:t>Update Plan</a:t>
                      </a:r>
                      <a:r>
                        <a:rPr lang="en-US" sz="1100">
                          <a:effectLst/>
                          <a:latin typeface="+mn-lt"/>
                          <a:ea typeface="+mn-lt"/>
                          <a:cs typeface="+mn-lt"/>
                        </a:rPr>
                        <a:t> (owners, timeline, approach for each item).</a:t>
                      </a:r>
                    </a:p>
                  </a:txBody>
                  <a:tcPr marL="45720" marR="45720" anchor="ctr"/>
                </a:tc>
                <a:extLst>
                  <a:ext uri="{0D108BD9-81ED-4DB2-BD59-A6C34878D82A}">
                    <a16:rowId xmlns:a16="http://schemas.microsoft.com/office/drawing/2014/main" val="3399800088"/>
                  </a:ext>
                </a:extLst>
              </a:tr>
              <a:tr h="604636">
                <a:tc>
                  <a:txBody>
                    <a:bodyPr/>
                    <a:lstStyle/>
                    <a:p>
                      <a:pPr marL="0" marR="0" algn="ctr" fontAlgn="t">
                        <a:buFontTx/>
                      </a:pPr>
                      <a:r>
                        <a:rPr lang="en-US" sz="900" b="1">
                          <a:solidFill>
                            <a:schemeClr val="bg1"/>
                          </a:solidFill>
                          <a:effectLst/>
                          <a:latin typeface="+mn-lt"/>
                          <a:ea typeface="+mn-lt"/>
                          <a:cs typeface="+mn-lt"/>
                        </a:rPr>
                        <a:t>3</a:t>
                      </a:r>
                      <a:endParaRPr lang="en-US" sz="900">
                        <a:solidFill>
                          <a:schemeClr val="bg1"/>
                        </a:solidFill>
                        <a:effectLst/>
                        <a:latin typeface="+mn-lt"/>
                        <a:ea typeface="+mn-lt"/>
                        <a:cs typeface="+mn-lt"/>
                      </a:endParaRPr>
                    </a:p>
                  </a:txBody>
                  <a:tcPr marL="45720" marR="4572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Execute &amp; Validate Changes</a:t>
                      </a:r>
                      <a:endParaRPr lang="en-US" sz="1100">
                        <a:solidFill>
                          <a:schemeClr val="bg1"/>
                        </a:solidFill>
                        <a:effectLst/>
                        <a:latin typeface="+mn-lt"/>
                        <a:ea typeface="+mn-lt"/>
                        <a:cs typeface="+mn-lt"/>
                      </a:endParaRPr>
                    </a:p>
                  </a:txBody>
                  <a:tcPr marL="45720" marR="4572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a:effectLst/>
                          <a:latin typeface="+mn-lt"/>
                          <a:ea typeface="+mn-lt"/>
                          <a:cs typeface="+mn-lt"/>
                        </a:rPr>
                        <a:t>Implement updates in a </a:t>
                      </a:r>
                      <a:r>
                        <a:rPr lang="en-US" sz="1100" b="1">
                          <a:effectLst/>
                          <a:latin typeface="+mn-lt"/>
                          <a:ea typeface="+mn-lt"/>
                          <a:cs typeface="+mn-lt"/>
                        </a:rPr>
                        <a:t>safe environment</a:t>
                      </a:r>
                      <a:r>
                        <a:rPr lang="en-US" sz="1100">
                          <a:effectLst/>
                          <a:latin typeface="+mn-lt"/>
                          <a:ea typeface="+mn-lt"/>
                          <a:cs typeface="+mn-lt"/>
                        </a:rPr>
                        <a:t> (staging or pilot) before production.</a:t>
                      </a:r>
                    </a:p>
                    <a:p>
                      <a:pPr marL="171450" marR="0" indent="-171450" fontAlgn="t">
                        <a:buFont typeface="Arial" panose="020B0604020202020204" pitchFamily="34" charset="0"/>
                        <a:buChar char="•"/>
                      </a:pPr>
                      <a:r>
                        <a:rPr lang="en-US" sz="1100" b="1">
                          <a:effectLst/>
                          <a:latin typeface="+mn-lt"/>
                          <a:ea typeface="+mn-lt"/>
                          <a:cs typeface="+mn-lt"/>
                        </a:rPr>
                        <a:t>Test</a:t>
                      </a:r>
                      <a:r>
                        <a:rPr lang="en-US" sz="1100">
                          <a:effectLst/>
                          <a:latin typeface="+mn-lt"/>
                          <a:ea typeface="+mn-lt"/>
                          <a:cs typeface="+mn-lt"/>
                        </a:rPr>
                        <a:t> modifications (A/B tests, pilot groups) to see if they improve KPIs or user satisfaction.</a:t>
                      </a:r>
                    </a:p>
                    <a:p>
                      <a:pPr marL="171450" marR="0" indent="-171450" fontAlgn="t">
                        <a:buFont typeface="Arial" panose="020B0604020202020204" pitchFamily="34" charset="0"/>
                        <a:buChar char="•"/>
                      </a:pPr>
                      <a:r>
                        <a:rPr lang="en-US" sz="1100" b="1">
                          <a:effectLst/>
                          <a:latin typeface="+mn-lt"/>
                          <a:ea typeface="+mn-lt"/>
                          <a:cs typeface="+mn-lt"/>
                        </a:rPr>
                        <a:t>Measure impact</a:t>
                      </a:r>
                      <a:r>
                        <a:rPr lang="en-US" sz="1100">
                          <a:effectLst/>
                          <a:latin typeface="+mn-lt"/>
                          <a:ea typeface="+mn-lt"/>
                          <a:cs typeface="+mn-lt"/>
                        </a:rPr>
                        <a:t>: revert quickly if negative outcomes.</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Makes model or system changes.</a:t>
                      </a:r>
                    </a:p>
                    <a:p>
                      <a:pPr marL="171450" marR="0" indent="-171450" fontAlgn="t">
                        <a:buFont typeface="Arial" panose="020B0604020202020204" pitchFamily="34" charset="0"/>
                        <a:buChar char="•"/>
                      </a:pPr>
                      <a:r>
                        <a:rPr lang="en-US" sz="1100" b="1">
                          <a:effectLst/>
                          <a:latin typeface="+mn-lt"/>
                          <a:ea typeface="+mn-lt"/>
                          <a:cs typeface="+mn-lt"/>
                        </a:rPr>
                        <a:t>QA Lead</a:t>
                      </a:r>
                      <a:r>
                        <a:rPr lang="en-US" sz="1100">
                          <a:effectLst/>
                          <a:latin typeface="+mn-lt"/>
                          <a:ea typeface="+mn-lt"/>
                          <a:cs typeface="+mn-lt"/>
                        </a:rPr>
                        <a:t>: Oversees validation.</a:t>
                      </a:r>
                    </a:p>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Decides go/no-go.</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Staging Verification</a:t>
                      </a:r>
                      <a:r>
                        <a:rPr lang="en-US" sz="1100">
                          <a:effectLst/>
                          <a:latin typeface="+mn-lt"/>
                          <a:ea typeface="+mn-lt"/>
                          <a:cs typeface="+mn-lt"/>
                        </a:rPr>
                        <a:t> (successful test of changes).</a:t>
                      </a:r>
                    </a:p>
                    <a:p>
                      <a:pPr marL="171450" marR="0" indent="-171450" fontAlgn="t">
                        <a:buFont typeface="Arial" panose="020B0604020202020204" pitchFamily="34" charset="0"/>
                        <a:buChar char="•"/>
                      </a:pPr>
                      <a:r>
                        <a:rPr lang="en-US" sz="1100" b="1">
                          <a:effectLst/>
                          <a:latin typeface="+mn-lt"/>
                          <a:ea typeface="+mn-lt"/>
                          <a:cs typeface="+mn-lt"/>
                        </a:rPr>
                        <a:t>Post-Update Report</a:t>
                      </a:r>
                      <a:r>
                        <a:rPr lang="en-US" sz="1100">
                          <a:effectLst/>
                          <a:latin typeface="+mn-lt"/>
                          <a:ea typeface="+mn-lt"/>
                          <a:cs typeface="+mn-lt"/>
                        </a:rPr>
                        <a:t> (did metrics improve? If yes, proceed to full release).</a:t>
                      </a:r>
                    </a:p>
                  </a:txBody>
                  <a:tcPr marL="45720" marR="45720" anchor="ctr"/>
                </a:tc>
                <a:extLst>
                  <a:ext uri="{0D108BD9-81ED-4DB2-BD59-A6C34878D82A}">
                    <a16:rowId xmlns:a16="http://schemas.microsoft.com/office/drawing/2014/main" val="3772127168"/>
                  </a:ext>
                </a:extLst>
              </a:tr>
              <a:tr h="676384">
                <a:tc>
                  <a:txBody>
                    <a:bodyPr/>
                    <a:lstStyle/>
                    <a:p>
                      <a:pPr marL="0" marR="0" algn="ctr" fontAlgn="t">
                        <a:buFontTx/>
                      </a:pPr>
                      <a:r>
                        <a:rPr lang="en-US" sz="900" b="1">
                          <a:solidFill>
                            <a:schemeClr val="bg1"/>
                          </a:solidFill>
                          <a:effectLst/>
                          <a:latin typeface="+mn-lt"/>
                          <a:ea typeface="+mn-lt"/>
                          <a:cs typeface="+mn-lt"/>
                        </a:rPr>
                        <a:t>4</a:t>
                      </a:r>
                      <a:endParaRPr lang="en-US" sz="900">
                        <a:solidFill>
                          <a:schemeClr val="bg1"/>
                        </a:solidFill>
                        <a:effectLst/>
                        <a:latin typeface="+mn-lt"/>
                        <a:ea typeface="+mn-lt"/>
                        <a:cs typeface="+mn-lt"/>
                      </a:endParaRPr>
                    </a:p>
                  </a:txBody>
                  <a:tcPr marL="45720" marR="4572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Release &amp; Communicate Enhancements</a:t>
                      </a:r>
                      <a:endParaRPr lang="en-US" sz="1100">
                        <a:solidFill>
                          <a:schemeClr val="bg1"/>
                        </a:solidFill>
                        <a:effectLst/>
                        <a:latin typeface="+mn-lt"/>
                        <a:ea typeface="+mn-lt"/>
                        <a:cs typeface="+mn-lt"/>
                      </a:endParaRPr>
                    </a:p>
                  </a:txBody>
                  <a:tcPr marL="45720" marR="4572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Announce new features/fixes</a:t>
                      </a:r>
                      <a:r>
                        <a:rPr lang="en-US" sz="1100" dirty="0">
                          <a:effectLst/>
                          <a:latin typeface="+mn-lt"/>
                          <a:ea typeface="+mn-lt"/>
                          <a:cs typeface="+mn-lt"/>
                        </a:rPr>
                        <a:t> to relevant users (e.g. agents).</a:t>
                      </a:r>
                    </a:p>
                    <a:p>
                      <a:pPr marL="171450" marR="0" indent="-171450" fontAlgn="t">
                        <a:buFont typeface="Arial" panose="020B0604020202020204" pitchFamily="34" charset="0"/>
                        <a:buChar char="•"/>
                      </a:pPr>
                      <a:r>
                        <a:rPr lang="en-US" sz="1100" dirty="0">
                          <a:effectLst/>
                          <a:latin typeface="+mn-lt"/>
                          <a:ea typeface="+mn-lt"/>
                          <a:cs typeface="+mn-lt"/>
                        </a:rPr>
                        <a:t>Show </a:t>
                      </a:r>
                      <a:r>
                        <a:rPr lang="en-US" sz="1100" b="1" dirty="0">
                          <a:effectLst/>
                          <a:latin typeface="+mn-lt"/>
                          <a:ea typeface="+mn-lt"/>
                          <a:cs typeface="+mn-lt"/>
                        </a:rPr>
                        <a:t>before-and-after results</a:t>
                      </a:r>
                      <a:r>
                        <a:rPr lang="en-US" sz="1100" dirty="0">
                          <a:effectLst/>
                          <a:latin typeface="+mn-lt"/>
                          <a:ea typeface="+mn-lt"/>
                          <a:cs typeface="+mn-lt"/>
                        </a:rPr>
                        <a:t> if possible (e.g. handle time cut by 5%).</a:t>
                      </a:r>
                    </a:p>
                    <a:p>
                      <a:pPr marL="171450" marR="0" indent="-171450" fontAlgn="t">
                        <a:buFont typeface="Arial" panose="020B0604020202020204" pitchFamily="34" charset="0"/>
                        <a:buChar char="•"/>
                      </a:pPr>
                      <a:r>
                        <a:rPr lang="en-US" sz="1100" dirty="0">
                          <a:effectLst/>
                          <a:latin typeface="+mn-lt"/>
                          <a:ea typeface="+mn-lt"/>
                          <a:cs typeface="+mn-lt"/>
                        </a:rPr>
                        <a:t>Provide </a:t>
                      </a:r>
                      <a:r>
                        <a:rPr lang="en-US" sz="1100" b="1" dirty="0">
                          <a:effectLst/>
                          <a:latin typeface="+mn-lt"/>
                          <a:ea typeface="+mn-lt"/>
                          <a:cs typeface="+mn-lt"/>
                        </a:rPr>
                        <a:t>brief training</a:t>
                      </a:r>
                      <a:r>
                        <a:rPr lang="en-US" sz="1100" dirty="0">
                          <a:effectLst/>
                          <a:latin typeface="+mn-lt"/>
                          <a:ea typeface="+mn-lt"/>
                          <a:cs typeface="+mn-lt"/>
                        </a:rPr>
                        <a:t> or guidance if new workflows are introduced.</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Communications Lead</a:t>
                      </a:r>
                      <a:r>
                        <a:rPr lang="en-US" sz="1100">
                          <a:effectLst/>
                          <a:latin typeface="+mn-lt"/>
                          <a:ea typeface="+mn-lt"/>
                          <a:cs typeface="+mn-lt"/>
                        </a:rPr>
                        <a:t>: Crafts release notes.</a:t>
                      </a:r>
                    </a:p>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Highlights improvements.</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Release Notes</a:t>
                      </a:r>
                      <a:r>
                        <a:rPr lang="en-US" sz="1100">
                          <a:effectLst/>
                          <a:latin typeface="+mn-lt"/>
                          <a:ea typeface="+mn-lt"/>
                          <a:cs typeface="+mn-lt"/>
                        </a:rPr>
                        <a:t> explaining what changed, why, and the benefit.</a:t>
                      </a:r>
                    </a:p>
                    <a:p>
                      <a:pPr marL="171450" marR="0" indent="-171450" fontAlgn="t">
                        <a:buFont typeface="Arial" panose="020B0604020202020204" pitchFamily="34" charset="0"/>
                        <a:buChar char="•"/>
                      </a:pPr>
                      <a:r>
                        <a:rPr lang="en-US" sz="1100" b="1">
                          <a:effectLst/>
                          <a:latin typeface="+mn-lt"/>
                          <a:ea typeface="+mn-lt"/>
                          <a:cs typeface="+mn-lt"/>
                        </a:rPr>
                        <a:t>Performance Gains</a:t>
                      </a:r>
                      <a:r>
                        <a:rPr lang="en-US" sz="1100">
                          <a:effectLst/>
                          <a:latin typeface="+mn-lt"/>
                          <a:ea typeface="+mn-lt"/>
                          <a:cs typeface="+mn-lt"/>
                        </a:rPr>
                        <a:t> shared with stakeholders (e.g. “5% faster calls”).</a:t>
                      </a:r>
                    </a:p>
                  </a:txBody>
                  <a:tcPr marL="45720" marR="45720" anchor="ctr"/>
                </a:tc>
                <a:extLst>
                  <a:ext uri="{0D108BD9-81ED-4DB2-BD59-A6C34878D82A}">
                    <a16:rowId xmlns:a16="http://schemas.microsoft.com/office/drawing/2014/main" val="2799322614"/>
                  </a:ext>
                </a:extLst>
              </a:tr>
              <a:tr h="704507">
                <a:tc>
                  <a:txBody>
                    <a:bodyPr/>
                    <a:lstStyle/>
                    <a:p>
                      <a:pPr marL="0" marR="0" algn="ctr" fontAlgn="t">
                        <a:buFontTx/>
                      </a:pPr>
                      <a:r>
                        <a:rPr lang="en-US" sz="900" b="1">
                          <a:solidFill>
                            <a:schemeClr val="bg1"/>
                          </a:solidFill>
                          <a:effectLst/>
                          <a:latin typeface="+mn-lt"/>
                          <a:ea typeface="+mn-lt"/>
                          <a:cs typeface="+mn-lt"/>
                        </a:rPr>
                        <a:t>5</a:t>
                      </a:r>
                      <a:endParaRPr lang="en-US" sz="900">
                        <a:solidFill>
                          <a:schemeClr val="bg1"/>
                        </a:solidFill>
                        <a:effectLst/>
                        <a:latin typeface="+mn-lt"/>
                        <a:ea typeface="+mn-lt"/>
                        <a:cs typeface="+mn-lt"/>
                      </a:endParaRPr>
                    </a:p>
                  </a:txBody>
                  <a:tcPr marL="45720" marR="4572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Document &amp; Repeat</a:t>
                      </a:r>
                      <a:endParaRPr lang="en-US" sz="1100">
                        <a:solidFill>
                          <a:schemeClr val="bg1"/>
                        </a:solidFill>
                        <a:effectLst/>
                        <a:latin typeface="+mn-lt"/>
                        <a:ea typeface="+mn-lt"/>
                        <a:cs typeface="+mn-lt"/>
                      </a:endParaRPr>
                    </a:p>
                  </a:txBody>
                  <a:tcPr marL="45720" marR="4572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Log all changes</a:t>
                      </a:r>
                      <a:r>
                        <a:rPr lang="en-US" sz="1100">
                          <a:effectLst/>
                          <a:latin typeface="+mn-lt"/>
                          <a:ea typeface="+mn-lt"/>
                          <a:cs typeface="+mn-lt"/>
                        </a:rPr>
                        <a:t> (model updates, data pipeline tweaks) in a version history.</a:t>
                      </a:r>
                    </a:p>
                    <a:p>
                      <a:pPr marL="171450" marR="0" indent="-171450" fontAlgn="t">
                        <a:buFont typeface="Arial" panose="020B0604020202020204" pitchFamily="34" charset="0"/>
                        <a:buChar char="•"/>
                      </a:pPr>
                      <a:r>
                        <a:rPr lang="en-US" sz="1100">
                          <a:effectLst/>
                          <a:latin typeface="+mn-lt"/>
                          <a:ea typeface="+mn-lt"/>
                          <a:cs typeface="+mn-lt"/>
                        </a:rPr>
                        <a:t>In </a:t>
                      </a:r>
                      <a:r>
                        <a:rPr lang="en-US" sz="1100" b="1">
                          <a:effectLst/>
                          <a:latin typeface="+mn-lt"/>
                          <a:ea typeface="+mn-lt"/>
                          <a:cs typeface="+mn-lt"/>
                        </a:rPr>
                        <a:t>next review session</a:t>
                      </a:r>
                      <a:r>
                        <a:rPr lang="en-US" sz="1100">
                          <a:effectLst/>
                          <a:latin typeface="+mn-lt"/>
                          <a:ea typeface="+mn-lt"/>
                          <a:cs typeface="+mn-lt"/>
                        </a:rPr>
                        <a:t>, assess how the updates performed and revisit the backlog.</a:t>
                      </a:r>
                    </a:p>
                    <a:p>
                      <a:pPr marL="171450" marR="0" indent="-171450" fontAlgn="t">
                        <a:buFont typeface="Arial" panose="020B0604020202020204" pitchFamily="34" charset="0"/>
                        <a:buChar char="•"/>
                      </a:pPr>
                      <a:r>
                        <a:rPr lang="en-US" sz="1100">
                          <a:effectLst/>
                          <a:latin typeface="+mn-lt"/>
                          <a:ea typeface="+mn-lt"/>
                          <a:cs typeface="+mn-lt"/>
                        </a:rPr>
                        <a:t>Continue the cycle to keep the AI solution evolving alongside business needs.</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Maintains version control.</a:t>
                      </a:r>
                    </a:p>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Updates backlog &amp; iteration cycles.</a:t>
                      </a:r>
                    </a:p>
                  </a:txBody>
                  <a:tcPr marL="45720" marR="45720"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Version History</a:t>
                      </a:r>
                      <a:r>
                        <a:rPr lang="en-US" sz="1100" dirty="0">
                          <a:effectLst/>
                          <a:latin typeface="+mn-lt"/>
                          <a:ea typeface="+mn-lt"/>
                          <a:cs typeface="+mn-lt"/>
                        </a:rPr>
                        <a:t> (each change, date, result).</a:t>
                      </a:r>
                    </a:p>
                    <a:p>
                      <a:pPr marL="171450" marR="0" indent="-171450" fontAlgn="t">
                        <a:buFont typeface="Arial" panose="020B0604020202020204" pitchFamily="34" charset="0"/>
                        <a:buChar char="•"/>
                      </a:pPr>
                      <a:r>
                        <a:rPr lang="en-US" sz="1100" b="1" dirty="0">
                          <a:effectLst/>
                          <a:latin typeface="+mn-lt"/>
                          <a:ea typeface="+mn-lt"/>
                          <a:cs typeface="+mn-lt"/>
                        </a:rPr>
                        <a:t>Ongoing Improvement Cycle</a:t>
                      </a:r>
                      <a:r>
                        <a:rPr lang="en-US" sz="1100" dirty="0">
                          <a:effectLst/>
                          <a:latin typeface="+mn-lt"/>
                          <a:ea typeface="+mn-lt"/>
                          <a:cs typeface="+mn-lt"/>
                        </a:rPr>
                        <a:t> ensuring transparency and continuous updates.</a:t>
                      </a:r>
                    </a:p>
                  </a:txBody>
                  <a:tcPr marL="45720" marR="45720" anchor="ctr"/>
                </a:tc>
                <a:extLst>
                  <a:ext uri="{0D108BD9-81ED-4DB2-BD59-A6C34878D82A}">
                    <a16:rowId xmlns:a16="http://schemas.microsoft.com/office/drawing/2014/main" val="3993307107"/>
                  </a:ext>
                </a:extLst>
              </a:tr>
            </a:tbl>
          </a:graphicData>
        </a:graphic>
      </p:graphicFrame>
    </p:spTree>
    <p:extLst>
      <p:ext uri="{BB962C8B-B14F-4D97-AF65-F5344CB8AC3E}">
        <p14:creationId xmlns:p14="http://schemas.microsoft.com/office/powerpoint/2010/main" val="406794441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A9C66-5531-1FF4-7A59-B807022AB9DF}"/>
            </a:ext>
          </a:extLst>
        </p:cNvPr>
        <p:cNvGrpSpPr/>
        <p:nvPr/>
      </p:nvGrpSpPr>
      <p:grpSpPr>
        <a:xfrm>
          <a:off x="0" y="0"/>
          <a:ext cx="0" cy="0"/>
          <a:chOff x="0" y="0"/>
          <a:chExt cx="0" cy="0"/>
        </a:xfrm>
      </p:grpSpPr>
      <p:pic>
        <p:nvPicPr>
          <p:cNvPr id="5" name="Graphic 4" descr="Checkbox Checked with solid fill">
            <a:extLst>
              <a:ext uri="{FF2B5EF4-FFF2-40B4-BE49-F238E27FC236}">
                <a16:creationId xmlns:a16="http://schemas.microsoft.com/office/drawing/2014/main" id="{F3328C2B-BC86-A3C5-CFAD-7EE1D8328D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5668" y="51866"/>
            <a:ext cx="642486" cy="642486"/>
          </a:xfrm>
          <a:prstGeom prst="rect">
            <a:avLst/>
          </a:prstGeom>
        </p:spPr>
      </p:pic>
      <p:sp>
        <p:nvSpPr>
          <p:cNvPr id="4" name="Title 2">
            <a:extLst>
              <a:ext uri="{FF2B5EF4-FFF2-40B4-BE49-F238E27FC236}">
                <a16:creationId xmlns:a16="http://schemas.microsoft.com/office/drawing/2014/main" id="{B39B4E58-30E6-406A-3EF4-0A90A40855F2}"/>
              </a:ext>
            </a:extLst>
          </p:cNvPr>
          <p:cNvSpPr>
            <a:spLocks noGrp="1"/>
          </p:cNvSpPr>
          <p:nvPr>
            <p:ph type="title"/>
          </p:nvPr>
        </p:nvSpPr>
        <p:spPr>
          <a:xfrm>
            <a:off x="259604" y="372801"/>
            <a:ext cx="10774188" cy="503971"/>
          </a:xfrm>
        </p:spPr>
        <p:txBody>
          <a:bodyPr/>
          <a:lstStyle/>
          <a:p>
            <a:pPr defTabSz="914309"/>
            <a:r>
              <a:rPr lang="en-US" sz="3000">
                <a:solidFill>
                  <a:schemeClr val="accent1"/>
                </a:solidFill>
              </a:rPr>
              <a:t>Completed example: Agent Assist</a:t>
            </a:r>
          </a:p>
        </p:txBody>
      </p:sp>
      <p:sp>
        <p:nvSpPr>
          <p:cNvPr id="2" name="TextBox 1">
            <a:extLst>
              <a:ext uri="{FF2B5EF4-FFF2-40B4-BE49-F238E27FC236}">
                <a16:creationId xmlns:a16="http://schemas.microsoft.com/office/drawing/2014/main" id="{65D8A1F9-613E-9A4A-056B-21BB8AF7E8BF}"/>
              </a:ext>
            </a:extLst>
          </p:cNvPr>
          <p:cNvSpPr txBox="1">
            <a:spLocks/>
          </p:cNvSpPr>
          <p:nvPr/>
        </p:nvSpPr>
        <p:spPr>
          <a:xfrm>
            <a:off x="259604" y="916780"/>
            <a:ext cx="11674380" cy="338554"/>
          </a:xfrm>
          <a:prstGeom prst="rect">
            <a:avLst/>
          </a:prstGeom>
          <a:noFill/>
        </p:spPr>
        <p:txBody>
          <a:bodyPr wrap="square">
            <a:spAutoFit/>
          </a:bodyPr>
          <a:lstStyle/>
          <a:p>
            <a:pPr defTabSz="914400">
              <a:defRPr/>
            </a:pPr>
            <a:r>
              <a:rPr lang="en-US" sz="1600">
                <a:solidFill>
                  <a:srgbClr val="494949"/>
                </a:solidFill>
                <a:latin typeface="Exo" pitchFamily="2" charset="0"/>
                <a:ea typeface="+mn-lt"/>
                <a:cs typeface="+mn-lt"/>
              </a:rPr>
              <a:t>Here’s how you might fill out the template for an </a:t>
            </a:r>
            <a:r>
              <a:rPr lang="en-US" sz="1600" b="1">
                <a:solidFill>
                  <a:srgbClr val="494949"/>
                </a:solidFill>
                <a:latin typeface="Exo" pitchFamily="2" charset="0"/>
                <a:ea typeface="+mn-lt"/>
                <a:cs typeface="+mn-lt"/>
              </a:rPr>
              <a:t>Agent Assist</a:t>
            </a:r>
            <a:r>
              <a:rPr lang="en-US" sz="1600">
                <a:solidFill>
                  <a:srgbClr val="494949"/>
                </a:solidFill>
                <a:latin typeface="Exo" pitchFamily="2" charset="0"/>
                <a:ea typeface="+mn-lt"/>
                <a:cs typeface="+mn-lt"/>
              </a:rPr>
              <a:t> scenario focusing on </a:t>
            </a:r>
            <a:r>
              <a:rPr lang="en-US" sz="1600" b="1">
                <a:solidFill>
                  <a:srgbClr val="494949"/>
                </a:solidFill>
                <a:latin typeface="Exo" pitchFamily="2" charset="0"/>
                <a:ea typeface="+mn-lt"/>
                <a:cs typeface="+mn-lt"/>
              </a:rPr>
              <a:t>real-time</a:t>
            </a:r>
            <a:r>
              <a:rPr lang="en-US" sz="1600">
                <a:solidFill>
                  <a:srgbClr val="494949"/>
                </a:solidFill>
                <a:latin typeface="Exo" pitchFamily="2" charset="0"/>
                <a:ea typeface="+mn-lt"/>
                <a:cs typeface="+mn-lt"/>
              </a:rPr>
              <a:t> call support.</a:t>
            </a:r>
          </a:p>
        </p:txBody>
      </p:sp>
      <p:graphicFrame>
        <p:nvGraphicFramePr>
          <p:cNvPr id="3" name="Table 2">
            <a:extLst>
              <a:ext uri="{FF2B5EF4-FFF2-40B4-BE49-F238E27FC236}">
                <a16:creationId xmlns:a16="http://schemas.microsoft.com/office/drawing/2014/main" id="{C241C0D3-DDA0-44A8-C9C1-10AC4985746E}"/>
              </a:ext>
            </a:extLst>
          </p:cNvPr>
          <p:cNvGraphicFramePr>
            <a:graphicFrameLocks/>
          </p:cNvGraphicFramePr>
          <p:nvPr>
            <p:extLst>
              <p:ext uri="{D42A27DB-BD31-4B8C-83A1-F6EECF244321}">
                <p14:modId xmlns:p14="http://schemas.microsoft.com/office/powerpoint/2010/main" val="1829965914"/>
              </p:ext>
            </p:extLst>
          </p:nvPr>
        </p:nvGraphicFramePr>
        <p:xfrm>
          <a:off x="259605" y="1479869"/>
          <a:ext cx="11507307" cy="4806984"/>
        </p:xfrm>
        <a:graphic>
          <a:graphicData uri="http://schemas.openxmlformats.org/drawingml/2006/table">
            <a:tbl>
              <a:tblPr firstRow="1">
                <a:tableStyleId>{5C22544A-7EE6-4342-B048-85BDC9FD1C3A}</a:tableStyleId>
              </a:tblPr>
              <a:tblGrid>
                <a:gridCol w="491961">
                  <a:extLst>
                    <a:ext uri="{9D8B030D-6E8A-4147-A177-3AD203B41FA5}">
                      <a16:colId xmlns:a16="http://schemas.microsoft.com/office/drawing/2014/main" val="1581958053"/>
                    </a:ext>
                  </a:extLst>
                </a:gridCol>
                <a:gridCol w="1465958">
                  <a:extLst>
                    <a:ext uri="{9D8B030D-6E8A-4147-A177-3AD203B41FA5}">
                      <a16:colId xmlns:a16="http://schemas.microsoft.com/office/drawing/2014/main" val="3221127086"/>
                    </a:ext>
                  </a:extLst>
                </a:gridCol>
                <a:gridCol w="4184071">
                  <a:extLst>
                    <a:ext uri="{9D8B030D-6E8A-4147-A177-3AD203B41FA5}">
                      <a16:colId xmlns:a16="http://schemas.microsoft.com/office/drawing/2014/main" val="1610025414"/>
                    </a:ext>
                  </a:extLst>
                </a:gridCol>
                <a:gridCol w="2258568">
                  <a:extLst>
                    <a:ext uri="{9D8B030D-6E8A-4147-A177-3AD203B41FA5}">
                      <a16:colId xmlns:a16="http://schemas.microsoft.com/office/drawing/2014/main" val="573858552"/>
                    </a:ext>
                  </a:extLst>
                </a:gridCol>
                <a:gridCol w="3106749">
                  <a:extLst>
                    <a:ext uri="{9D8B030D-6E8A-4147-A177-3AD203B41FA5}">
                      <a16:colId xmlns:a16="http://schemas.microsoft.com/office/drawing/2014/main" val="531003624"/>
                    </a:ext>
                  </a:extLst>
                </a:gridCol>
              </a:tblGrid>
              <a:tr h="275694">
                <a:tc>
                  <a:txBody>
                    <a:bodyPr/>
                    <a:lstStyle/>
                    <a:p>
                      <a:pPr algn="ctr" fontAlgn="ctr">
                        <a:buFontTx/>
                      </a:pPr>
                      <a:r>
                        <a:rPr lang="en-US" sz="1100" u="none" strike="noStrike" dirty="0">
                          <a:effectLst/>
                          <a:latin typeface="Montserrat SemiBold" panose="00000700000000000000" pitchFamily="2" charset="0"/>
                          <a:ea typeface="+mn-lt"/>
                          <a:cs typeface="+mn-lt"/>
                        </a:rPr>
                        <a:t>Step</a:t>
                      </a:r>
                      <a:endParaRPr lang="en-US" sz="1100" b="1" i="0" u="none" strike="noStrike" dirty="0">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Focus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Instructions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Required Roles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marL="0" algn="ctr" defTabSz="914218" rtl="0" eaLnBrk="1" fontAlgn="ctr" latinLnBrk="0" hangingPunct="1">
                        <a:buFontTx/>
                      </a:pPr>
                      <a:r>
                        <a:rPr lang="en-US" sz="1100" b="1" u="none" strike="noStrike" kern="1200">
                          <a:solidFill>
                            <a:schemeClr val="lt1"/>
                          </a:solidFill>
                          <a:effectLst/>
                          <a:latin typeface="Montserrat SemiBold" panose="00000700000000000000" pitchFamily="2" charset="0"/>
                          <a:ea typeface="+mn-lt"/>
                          <a:cs typeface="+mn-lt"/>
                        </a:rPr>
                        <a:t>Outputs</a:t>
                      </a:r>
                    </a:p>
                  </a:txBody>
                  <a:tcPr marL="6845" marR="6845" marT="6845" marB="0" anchor="ctr">
                    <a:solidFill>
                      <a:schemeClr val="accent4">
                        <a:lumMod val="75000"/>
                      </a:schemeClr>
                    </a:solidFill>
                  </a:tcPr>
                </a:tc>
                <a:extLst>
                  <a:ext uri="{0D108BD9-81ED-4DB2-BD59-A6C34878D82A}">
                    <a16:rowId xmlns:a16="http://schemas.microsoft.com/office/drawing/2014/main" val="3853553644"/>
                  </a:ext>
                </a:extLst>
              </a:tr>
              <a:tr h="661394">
                <a:tc>
                  <a:txBody>
                    <a:bodyPr/>
                    <a:lstStyle/>
                    <a:p>
                      <a:pPr marL="0" marR="0" algn="ctr" fontAlgn="t">
                        <a:buFontTx/>
                      </a:pPr>
                      <a:r>
                        <a:rPr lang="en-US" sz="900" b="1">
                          <a:solidFill>
                            <a:schemeClr val="bg1"/>
                          </a:solidFill>
                          <a:effectLst/>
                          <a:latin typeface="+mn-lt"/>
                          <a:ea typeface="+mn-lt"/>
                          <a:cs typeface="+mn-lt"/>
                        </a:rPr>
                        <a:t>1</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Set Review Cadence &amp; Gather Data</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Monthly review</a:t>
                      </a:r>
                      <a:r>
                        <a:rPr lang="en-US" sz="1100" dirty="0">
                          <a:effectLst/>
                          <a:latin typeface="+mn-lt"/>
                          <a:ea typeface="+mn-lt"/>
                          <a:cs typeface="+mn-lt"/>
                        </a:rPr>
                        <a:t> with CX Lead, AI/ML Engineer, Team Leads, and Compliance rep.</a:t>
                      </a:r>
                    </a:p>
                    <a:p>
                      <a:pPr marL="171450" marR="0" indent="-171450" fontAlgn="t">
                        <a:buFont typeface="Arial" panose="020B0604020202020204" pitchFamily="34" charset="0"/>
                        <a:buChar char="•"/>
                      </a:pPr>
                      <a:r>
                        <a:rPr lang="en-US" sz="1100" b="1" dirty="0">
                          <a:effectLst/>
                          <a:latin typeface="+mn-lt"/>
                          <a:ea typeface="+mn-lt"/>
                          <a:cs typeface="+mn-lt"/>
                        </a:rPr>
                        <a:t>Collect KPI data: </a:t>
                      </a:r>
                      <a:r>
                        <a:rPr lang="en-US" sz="1100" b="0" dirty="0">
                          <a:effectLst/>
                          <a:latin typeface="+mn-lt"/>
                          <a:ea typeface="+mn-lt"/>
                          <a:cs typeface="+mn-lt"/>
                        </a:rPr>
                        <a:t>Handle time, AI usage rates, agent Slack feedback, help desk tickets.</a:t>
                      </a:r>
                    </a:p>
                    <a:p>
                      <a:pPr marL="171450" marR="0" indent="-171450" fontAlgn="t">
                        <a:buFont typeface="Arial" panose="020B0604020202020204" pitchFamily="34" charset="0"/>
                        <a:buChar char="•"/>
                      </a:pPr>
                      <a:r>
                        <a:rPr lang="en-US" sz="1100" dirty="0">
                          <a:effectLst/>
                          <a:latin typeface="+mn-lt"/>
                          <a:ea typeface="+mn-lt"/>
                          <a:cs typeface="+mn-lt"/>
                        </a:rPr>
                        <a:t>Summarize top three recurring agent requests (e.g. outdated knowledge base links).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Chairs monthly review.</a:t>
                      </a:r>
                    </a:p>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Organizes meeting, compiles data.</a:t>
                      </a:r>
                    </a:p>
                    <a:p>
                      <a:pPr marL="171450" marR="0" indent="-171450" fontAlgn="t">
                        <a:buFont typeface="Arial" panose="020B0604020202020204" pitchFamily="34" charset="0"/>
                        <a:buChar char="•"/>
                      </a:pPr>
                      <a:r>
                        <a:rPr lang="en-US" sz="1100" b="1">
                          <a:effectLst/>
                          <a:latin typeface="+mn-lt"/>
                          <a:ea typeface="+mn-lt"/>
                          <a:cs typeface="+mn-lt"/>
                        </a:rPr>
                        <a:t>Support Team</a:t>
                      </a:r>
                      <a:r>
                        <a:rPr lang="en-US" sz="1100">
                          <a:effectLst/>
                          <a:latin typeface="+mn-lt"/>
                          <a:ea typeface="+mn-lt"/>
                          <a:cs typeface="+mn-lt"/>
                        </a:rPr>
                        <a:t>: Provides usage logs and incidents.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Monthly Meeting Calendar</a:t>
                      </a:r>
                      <a:r>
                        <a:rPr lang="en-US" sz="1100">
                          <a:effectLst/>
                          <a:latin typeface="+mn-lt"/>
                          <a:ea typeface="+mn-lt"/>
                          <a:cs typeface="+mn-lt"/>
                        </a:rPr>
                        <a:t> (e.g. first Friday, 10 AM).</a:t>
                      </a:r>
                    </a:p>
                    <a:p>
                      <a:pPr marL="171450" marR="0" indent="-171450" fontAlgn="t">
                        <a:buFont typeface="Arial" panose="020B0604020202020204" pitchFamily="34" charset="0"/>
                        <a:buChar char="•"/>
                      </a:pPr>
                      <a:r>
                        <a:rPr lang="en-US" sz="1100" b="1">
                          <a:effectLst/>
                          <a:latin typeface="+mn-lt"/>
                          <a:ea typeface="+mn-lt"/>
                          <a:cs typeface="+mn-lt"/>
                        </a:rPr>
                        <a:t>Performance &amp; Feedback Report</a:t>
                      </a:r>
                      <a:r>
                        <a:rPr lang="en-US" sz="1100">
                          <a:effectLst/>
                          <a:latin typeface="+mn-lt"/>
                          <a:ea typeface="+mn-lt"/>
                          <a:cs typeface="+mn-lt"/>
                        </a:rPr>
                        <a:t> (avg handle time, usage rates, top agent complaints).</a:t>
                      </a:r>
                    </a:p>
                  </a:txBody>
                  <a:tcPr marL="50793" marR="50793" marT="50793" marB="50793" anchor="ctr"/>
                </a:tc>
                <a:extLst>
                  <a:ext uri="{0D108BD9-81ED-4DB2-BD59-A6C34878D82A}">
                    <a16:rowId xmlns:a16="http://schemas.microsoft.com/office/drawing/2014/main" val="3690127680"/>
                  </a:ext>
                </a:extLst>
              </a:tr>
              <a:tr h="610517">
                <a:tc>
                  <a:txBody>
                    <a:bodyPr/>
                    <a:lstStyle/>
                    <a:p>
                      <a:pPr marL="0" marR="0" algn="ctr" fontAlgn="t">
                        <a:buFontTx/>
                      </a:pPr>
                      <a:r>
                        <a:rPr lang="en-US" sz="900" b="1">
                          <a:solidFill>
                            <a:schemeClr val="bg1"/>
                          </a:solidFill>
                          <a:effectLst/>
                          <a:latin typeface="+mn-lt"/>
                          <a:ea typeface="+mn-lt"/>
                          <a:cs typeface="+mn-lt"/>
                        </a:rPr>
                        <a:t>2</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Prioritize &amp; Plan Improvements</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dirty="0">
                          <a:effectLst/>
                          <a:latin typeface="+mn-lt"/>
                          <a:ea typeface="+mn-lt"/>
                          <a:cs typeface="+mn-lt"/>
                        </a:rPr>
                        <a:t>Add “Fix outdated KB links” (High Impact), “Add advanced sentiment detection” (Medium), “UI color tweak” (Low) to the backlog.</a:t>
                      </a:r>
                    </a:p>
                    <a:p>
                      <a:pPr marL="171450" marR="0" indent="-171450" fontAlgn="t">
                        <a:buFont typeface="Arial" panose="020B0604020202020204" pitchFamily="34" charset="0"/>
                        <a:buChar char="•"/>
                      </a:pPr>
                      <a:r>
                        <a:rPr lang="en-US" sz="1100" dirty="0">
                          <a:effectLst/>
                          <a:latin typeface="+mn-lt"/>
                          <a:ea typeface="+mn-lt"/>
                          <a:cs typeface="+mn-lt"/>
                        </a:rPr>
                        <a:t>Estimate dev effort, rank each item by ROI or user need.</a:t>
                      </a:r>
                    </a:p>
                    <a:p>
                      <a:pPr marL="171450" marR="0" indent="-171450" fontAlgn="t">
                        <a:buFont typeface="Arial" panose="020B0604020202020204" pitchFamily="34" charset="0"/>
                        <a:buChar char="•"/>
                      </a:pPr>
                      <a:r>
                        <a:rPr lang="en-US" sz="1100" dirty="0">
                          <a:effectLst/>
                          <a:latin typeface="+mn-lt"/>
                          <a:ea typeface="+mn-lt"/>
                          <a:cs typeface="+mn-lt"/>
                        </a:rPr>
                        <a:t>Plan tasks for next iteration.</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Estimates dev complexity.</a:t>
                      </a:r>
                    </a:p>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Evaluates business impact.</a:t>
                      </a:r>
                    </a:p>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Defines tasks.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Improvement Backlog</a:t>
                      </a:r>
                      <a:r>
                        <a:rPr lang="en-US" sz="1100">
                          <a:effectLst/>
                          <a:latin typeface="+mn-lt"/>
                          <a:ea typeface="+mn-lt"/>
                          <a:cs typeface="+mn-lt"/>
                        </a:rPr>
                        <a:t> with sorted list: (1) fix knowledge base mismatch, (2) investigate sentiment, (3) color scheme tweak.</a:t>
                      </a:r>
                    </a:p>
                    <a:p>
                      <a:pPr marL="171450" marR="0" indent="-171450" fontAlgn="t">
                        <a:buFont typeface="Arial" panose="020B0604020202020204" pitchFamily="34" charset="0"/>
                        <a:buChar char="•"/>
                      </a:pPr>
                      <a:r>
                        <a:rPr lang="en-US" sz="1100" b="1">
                          <a:effectLst/>
                          <a:latin typeface="+mn-lt"/>
                          <a:ea typeface="+mn-lt"/>
                          <a:cs typeface="+mn-lt"/>
                        </a:rPr>
                        <a:t>Update Plan</a:t>
                      </a:r>
                      <a:r>
                        <a:rPr lang="en-US" sz="1100">
                          <a:effectLst/>
                          <a:latin typeface="+mn-lt"/>
                          <a:ea typeface="+mn-lt"/>
                          <a:cs typeface="+mn-lt"/>
                        </a:rPr>
                        <a:t> with timeline, owners, resources.</a:t>
                      </a:r>
                    </a:p>
                  </a:txBody>
                  <a:tcPr marL="50793" marR="50793" marT="50793" marB="50793" anchor="ctr"/>
                </a:tc>
                <a:extLst>
                  <a:ext uri="{0D108BD9-81ED-4DB2-BD59-A6C34878D82A}">
                    <a16:rowId xmlns:a16="http://schemas.microsoft.com/office/drawing/2014/main" val="3399800088"/>
                  </a:ext>
                </a:extLst>
              </a:tr>
              <a:tr h="604636">
                <a:tc>
                  <a:txBody>
                    <a:bodyPr/>
                    <a:lstStyle/>
                    <a:p>
                      <a:pPr marL="0" marR="0" algn="ctr" fontAlgn="t">
                        <a:buFontTx/>
                      </a:pPr>
                      <a:r>
                        <a:rPr lang="en-US" sz="900" b="1">
                          <a:solidFill>
                            <a:schemeClr val="bg1"/>
                          </a:solidFill>
                          <a:effectLst/>
                          <a:latin typeface="+mn-lt"/>
                          <a:ea typeface="+mn-lt"/>
                          <a:cs typeface="+mn-lt"/>
                        </a:rPr>
                        <a:t>3</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Execute &amp; Validate Changes</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Fix knowledge base mismatch</a:t>
                      </a:r>
                      <a:r>
                        <a:rPr lang="en-US" sz="1100">
                          <a:effectLst/>
                          <a:latin typeface="+mn-lt"/>
                          <a:ea typeface="+mn-lt"/>
                          <a:cs typeface="+mn-lt"/>
                        </a:rPr>
                        <a:t>: Gather new links, update AI reference, test in staging with real transcripts.</a:t>
                      </a:r>
                    </a:p>
                    <a:p>
                      <a:pPr marL="171450" marR="0" indent="-171450" fontAlgn="t">
                        <a:buFont typeface="Arial" panose="020B0604020202020204" pitchFamily="34" charset="0"/>
                        <a:buChar char="•"/>
                      </a:pPr>
                      <a:r>
                        <a:rPr lang="en-US" sz="1100" b="1">
                          <a:effectLst/>
                          <a:latin typeface="+mn-lt"/>
                          <a:ea typeface="+mn-lt"/>
                          <a:cs typeface="+mn-lt"/>
                        </a:rPr>
                        <a:t>Pilot</a:t>
                      </a:r>
                      <a:r>
                        <a:rPr lang="en-US" sz="1100">
                          <a:effectLst/>
                          <a:latin typeface="+mn-lt"/>
                          <a:ea typeface="+mn-lt"/>
                          <a:cs typeface="+mn-lt"/>
                        </a:rPr>
                        <a:t> changes with a small agent group for 3 days, measure handle time &amp; satisfaction vs. baseline.</a:t>
                      </a:r>
                    </a:p>
                    <a:p>
                      <a:pPr marL="171450" marR="0" indent="-171450" fontAlgn="t">
                        <a:buFont typeface="Arial" panose="020B0604020202020204" pitchFamily="34" charset="0"/>
                        <a:buChar char="•"/>
                      </a:pPr>
                      <a:r>
                        <a:rPr lang="en-US" sz="1100">
                          <a:effectLst/>
                          <a:latin typeface="+mn-lt"/>
                          <a:ea typeface="+mn-lt"/>
                          <a:cs typeface="+mn-lt"/>
                        </a:rPr>
                        <a:t>Revert if negative results.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Updates the model/system.</a:t>
                      </a:r>
                    </a:p>
                    <a:p>
                      <a:pPr marL="171450" marR="0" indent="-171450" fontAlgn="t">
                        <a:buFont typeface="Arial" panose="020B0604020202020204" pitchFamily="34" charset="0"/>
                        <a:buChar char="•"/>
                      </a:pPr>
                      <a:r>
                        <a:rPr lang="en-US" sz="1100" b="1">
                          <a:effectLst/>
                          <a:latin typeface="+mn-lt"/>
                          <a:ea typeface="+mn-lt"/>
                          <a:cs typeface="+mn-lt"/>
                        </a:rPr>
                        <a:t>QA Lead</a:t>
                      </a:r>
                      <a:r>
                        <a:rPr lang="en-US" sz="1100">
                          <a:effectLst/>
                          <a:latin typeface="+mn-lt"/>
                          <a:ea typeface="+mn-lt"/>
                          <a:cs typeface="+mn-lt"/>
                        </a:rPr>
                        <a:t>: Oversees pilot test.</a:t>
                      </a:r>
                    </a:p>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Approves final release.</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Staging Verification</a:t>
                      </a:r>
                      <a:r>
                        <a:rPr lang="en-US" sz="1100">
                          <a:effectLst/>
                          <a:latin typeface="+mn-lt"/>
                          <a:ea typeface="+mn-lt"/>
                          <a:cs typeface="+mn-lt"/>
                        </a:rPr>
                        <a:t> (AI references tested).</a:t>
                      </a:r>
                    </a:p>
                    <a:p>
                      <a:pPr marL="171450" marR="0" indent="-171450" fontAlgn="t">
                        <a:buFont typeface="Arial" panose="020B0604020202020204" pitchFamily="34" charset="0"/>
                        <a:buChar char="•"/>
                      </a:pPr>
                      <a:r>
                        <a:rPr lang="en-US" sz="1100" b="1">
                          <a:effectLst/>
                          <a:latin typeface="+mn-lt"/>
                          <a:ea typeface="+mn-lt"/>
                          <a:cs typeface="+mn-lt"/>
                        </a:rPr>
                        <a:t>Pilot Results</a:t>
                      </a:r>
                      <a:r>
                        <a:rPr lang="en-US" sz="1100">
                          <a:effectLst/>
                          <a:latin typeface="+mn-lt"/>
                          <a:ea typeface="+mn-lt"/>
                          <a:cs typeface="+mn-lt"/>
                        </a:rPr>
                        <a:t> (handle time improved ~5%, agent satisfaction up 0.4 points).</a:t>
                      </a:r>
                    </a:p>
                  </a:txBody>
                  <a:tcPr marL="50793" marR="50793" marT="50793" marB="50793" anchor="ctr"/>
                </a:tc>
                <a:extLst>
                  <a:ext uri="{0D108BD9-81ED-4DB2-BD59-A6C34878D82A}">
                    <a16:rowId xmlns:a16="http://schemas.microsoft.com/office/drawing/2014/main" val="3772127168"/>
                  </a:ext>
                </a:extLst>
              </a:tr>
              <a:tr h="676384">
                <a:tc>
                  <a:txBody>
                    <a:bodyPr/>
                    <a:lstStyle/>
                    <a:p>
                      <a:pPr marL="0" marR="0" algn="ctr" fontAlgn="t">
                        <a:buFontTx/>
                      </a:pPr>
                      <a:r>
                        <a:rPr lang="en-US" sz="900" b="1">
                          <a:solidFill>
                            <a:schemeClr val="bg1"/>
                          </a:solidFill>
                          <a:effectLst/>
                          <a:latin typeface="+mn-lt"/>
                          <a:ea typeface="+mn-lt"/>
                          <a:cs typeface="+mn-lt"/>
                        </a:rPr>
                        <a:t>4</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Release &amp; Communicate Enhancements</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Announce “Knowledge Base 2.0”</a:t>
                      </a:r>
                      <a:r>
                        <a:rPr lang="en-US" sz="1100">
                          <a:effectLst/>
                          <a:latin typeface="+mn-lt"/>
                          <a:ea typeface="+mn-lt"/>
                          <a:cs typeface="+mn-lt"/>
                        </a:rPr>
                        <a:t> to all agents, highlighting faster find times and ~5% reduction in handle time during the pilot.</a:t>
                      </a:r>
                    </a:p>
                    <a:p>
                      <a:pPr marL="171450" marR="0" indent="-171450" fontAlgn="t">
                        <a:buFont typeface="Arial" panose="020B0604020202020204" pitchFamily="34" charset="0"/>
                        <a:buChar char="•"/>
                      </a:pPr>
                      <a:r>
                        <a:rPr lang="en-US" sz="1100">
                          <a:effectLst/>
                          <a:latin typeface="+mn-lt"/>
                          <a:ea typeface="+mn-lt"/>
                          <a:cs typeface="+mn-lt"/>
                        </a:rPr>
                        <a:t>Send a short “What’s New” email or Slack post linking to updated documentation.</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Communications Lead</a:t>
                      </a:r>
                      <a:r>
                        <a:rPr lang="en-US" sz="1100">
                          <a:effectLst/>
                          <a:latin typeface="+mn-lt"/>
                          <a:ea typeface="+mn-lt"/>
                          <a:cs typeface="+mn-lt"/>
                        </a:rPr>
                        <a:t>: Crafts release notes.</a:t>
                      </a:r>
                    </a:p>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Presents improvements.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Release Notes</a:t>
                      </a:r>
                      <a:r>
                        <a:rPr lang="en-US" sz="1100">
                          <a:effectLst/>
                          <a:latin typeface="+mn-lt"/>
                          <a:ea typeface="+mn-lt"/>
                          <a:cs typeface="+mn-lt"/>
                        </a:rPr>
                        <a:t> (“Improved knowledge base links, 5% faster calls”).</a:t>
                      </a:r>
                    </a:p>
                    <a:p>
                      <a:pPr marL="171450" marR="0" indent="-171450" fontAlgn="t">
                        <a:buFont typeface="Arial" panose="020B0604020202020204" pitchFamily="34" charset="0"/>
                        <a:buChar char="•"/>
                      </a:pPr>
                      <a:r>
                        <a:rPr lang="en-US" sz="1100" b="1">
                          <a:effectLst/>
                          <a:latin typeface="+mn-lt"/>
                          <a:ea typeface="+mn-lt"/>
                          <a:cs typeface="+mn-lt"/>
                        </a:rPr>
                        <a:t>Performance Gains</a:t>
                      </a:r>
                      <a:r>
                        <a:rPr lang="en-US" sz="1100">
                          <a:effectLst/>
                          <a:latin typeface="+mn-lt"/>
                          <a:ea typeface="+mn-lt"/>
                          <a:cs typeface="+mn-lt"/>
                        </a:rPr>
                        <a:t>: shared in Slack or intranet, praising pilot group success.</a:t>
                      </a:r>
                    </a:p>
                  </a:txBody>
                  <a:tcPr marL="50793" marR="50793" marT="50793" marB="50793" anchor="ctr"/>
                </a:tc>
                <a:extLst>
                  <a:ext uri="{0D108BD9-81ED-4DB2-BD59-A6C34878D82A}">
                    <a16:rowId xmlns:a16="http://schemas.microsoft.com/office/drawing/2014/main" val="2799322614"/>
                  </a:ext>
                </a:extLst>
              </a:tr>
              <a:tr h="704507">
                <a:tc>
                  <a:txBody>
                    <a:bodyPr/>
                    <a:lstStyle/>
                    <a:p>
                      <a:pPr marL="0" marR="0" algn="ctr" fontAlgn="t">
                        <a:buFontTx/>
                      </a:pPr>
                      <a:r>
                        <a:rPr lang="en-US" sz="900" b="1">
                          <a:solidFill>
                            <a:schemeClr val="bg1"/>
                          </a:solidFill>
                          <a:effectLst/>
                          <a:latin typeface="+mn-lt"/>
                          <a:ea typeface="+mn-lt"/>
                          <a:cs typeface="+mn-lt"/>
                        </a:rPr>
                        <a:t>5</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Document &amp; Repeat</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Log version history</a:t>
                      </a:r>
                      <a:r>
                        <a:rPr lang="en-US" sz="1100" dirty="0">
                          <a:effectLst/>
                          <a:latin typeface="+mn-lt"/>
                          <a:ea typeface="+mn-lt"/>
                          <a:cs typeface="+mn-lt"/>
                        </a:rPr>
                        <a:t> entry: “Updated KB references, tested with ten agents, reduced handle time by 5%.”</a:t>
                      </a:r>
                    </a:p>
                    <a:p>
                      <a:pPr marL="171450" marR="0" indent="-171450" fontAlgn="t">
                        <a:buFont typeface="Arial" panose="020B0604020202020204" pitchFamily="34" charset="0"/>
                        <a:buChar char="•"/>
                      </a:pPr>
                      <a:r>
                        <a:rPr lang="en-US" sz="1100" b="1" dirty="0">
                          <a:effectLst/>
                          <a:latin typeface="+mn-lt"/>
                          <a:ea typeface="+mn-lt"/>
                          <a:cs typeface="+mn-lt"/>
                        </a:rPr>
                        <a:t>Revisit</a:t>
                      </a:r>
                      <a:r>
                        <a:rPr lang="en-US" sz="1100" dirty="0">
                          <a:effectLst/>
                          <a:latin typeface="+mn-lt"/>
                          <a:ea typeface="+mn-lt"/>
                          <a:cs typeface="+mn-lt"/>
                        </a:rPr>
                        <a:t> at next monthly review: confirm if improvement is holding, see if further tweaks needed.</a:t>
                      </a:r>
                    </a:p>
                    <a:p>
                      <a:pPr marL="171450" marR="0" indent="-171450" fontAlgn="t">
                        <a:buFont typeface="Arial" panose="020B0604020202020204" pitchFamily="34" charset="0"/>
                        <a:buChar char="•"/>
                      </a:pPr>
                      <a:r>
                        <a:rPr lang="en-US" sz="1100" dirty="0">
                          <a:effectLst/>
                          <a:latin typeface="+mn-lt"/>
                          <a:ea typeface="+mn-lt"/>
                          <a:cs typeface="+mn-lt"/>
                        </a:rPr>
                        <a:t>Continue cycle with next priority items (sentiment detection, UI).</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Maintains version control.</a:t>
                      </a:r>
                    </a:p>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Updates backlog for next cycle.</a:t>
                      </a:r>
                    </a:p>
                  </a:txBody>
                  <a:tcPr marL="50793" marR="50793" marT="50793" marB="50793"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Version History</a:t>
                      </a:r>
                      <a:r>
                        <a:rPr lang="en-US" sz="1100" dirty="0">
                          <a:effectLst/>
                          <a:latin typeface="+mn-lt"/>
                          <a:ea typeface="+mn-lt"/>
                          <a:cs typeface="+mn-lt"/>
                        </a:rPr>
                        <a:t> with change details and outcomes.</a:t>
                      </a:r>
                    </a:p>
                    <a:p>
                      <a:pPr marL="171450" marR="0" indent="-171450" fontAlgn="t">
                        <a:buFont typeface="Arial" panose="020B0604020202020204" pitchFamily="34" charset="0"/>
                        <a:buChar char="•"/>
                      </a:pPr>
                      <a:r>
                        <a:rPr lang="en-US" sz="1100" b="1" dirty="0">
                          <a:effectLst/>
                          <a:latin typeface="+mn-lt"/>
                          <a:ea typeface="+mn-lt"/>
                          <a:cs typeface="+mn-lt"/>
                        </a:rPr>
                        <a:t>Next Iteration Tasks</a:t>
                      </a:r>
                      <a:r>
                        <a:rPr lang="en-US" sz="1100" dirty="0">
                          <a:effectLst/>
                          <a:latin typeface="+mn-lt"/>
                          <a:ea typeface="+mn-lt"/>
                          <a:cs typeface="+mn-lt"/>
                        </a:rPr>
                        <a:t> (e.g. explore sentiment detection).</a:t>
                      </a:r>
                    </a:p>
                    <a:p>
                      <a:pPr marL="171450" marR="0" indent="-171450" fontAlgn="t">
                        <a:buFont typeface="Arial" panose="020B0604020202020204" pitchFamily="34" charset="0"/>
                        <a:buChar char="•"/>
                      </a:pPr>
                      <a:r>
                        <a:rPr lang="en-US" sz="1100" b="1" dirty="0">
                          <a:effectLst/>
                          <a:latin typeface="+mn-lt"/>
                          <a:ea typeface="+mn-lt"/>
                          <a:cs typeface="+mn-lt"/>
                        </a:rPr>
                        <a:t>Sustained Improvement</a:t>
                      </a:r>
                      <a:r>
                        <a:rPr lang="en-US" sz="1100" dirty="0">
                          <a:effectLst/>
                          <a:latin typeface="+mn-lt"/>
                          <a:ea typeface="+mn-lt"/>
                          <a:cs typeface="+mn-lt"/>
                        </a:rPr>
                        <a:t> through monthly check-ins.</a:t>
                      </a:r>
                    </a:p>
                  </a:txBody>
                  <a:tcPr marL="50793" marR="50793" marT="50793" marB="50793" anchor="ctr"/>
                </a:tc>
                <a:extLst>
                  <a:ext uri="{0D108BD9-81ED-4DB2-BD59-A6C34878D82A}">
                    <a16:rowId xmlns:a16="http://schemas.microsoft.com/office/drawing/2014/main" val="3993307107"/>
                  </a:ext>
                </a:extLst>
              </a:tr>
            </a:tbl>
          </a:graphicData>
        </a:graphic>
      </p:graphicFrame>
    </p:spTree>
    <p:extLst>
      <p:ext uri="{BB962C8B-B14F-4D97-AF65-F5344CB8AC3E}">
        <p14:creationId xmlns:p14="http://schemas.microsoft.com/office/powerpoint/2010/main" val="284663781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3F0F2-555D-1708-B4C0-7695F5223E1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4F5528-EE12-DE67-1B93-3FE23BBE7C75}"/>
              </a:ext>
            </a:extLst>
          </p:cNvPr>
          <p:cNvSpPr>
            <a:spLocks noGrp="1"/>
          </p:cNvSpPr>
          <p:nvPr>
            <p:ph type="title"/>
          </p:nvPr>
        </p:nvSpPr>
        <p:spPr>
          <a:xfrm>
            <a:off x="354854" y="545146"/>
            <a:ext cx="6027690" cy="844229"/>
          </a:xfrm>
        </p:spPr>
        <p:txBody>
          <a:bodyPr/>
          <a:lstStyle/>
          <a:p>
            <a:r>
              <a:rPr lang="en-US" sz="3200">
                <a:solidFill>
                  <a:schemeClr val="accent1"/>
                </a:solidFill>
              </a:rPr>
              <a:t>4.1.3</a:t>
            </a:r>
            <a:r>
              <a:rPr lang="en-US" sz="3200"/>
              <a:t> build your continuous improvement plan</a:t>
            </a:r>
          </a:p>
        </p:txBody>
      </p:sp>
      <p:sp>
        <p:nvSpPr>
          <p:cNvPr id="12" name="Text Placeholder 6">
            <a:extLst>
              <a:ext uri="{FF2B5EF4-FFF2-40B4-BE49-F238E27FC236}">
                <a16:creationId xmlns:a16="http://schemas.microsoft.com/office/drawing/2014/main" id="{2D847C67-1827-C281-8B05-FC15F8289963}"/>
              </a:ext>
            </a:extLst>
          </p:cNvPr>
          <p:cNvSpPr txBox="1">
            <a:spLocks/>
          </p:cNvSpPr>
          <p:nvPr/>
        </p:nvSpPr>
        <p:spPr>
          <a:xfrm>
            <a:off x="350625" y="1769605"/>
            <a:ext cx="6460544"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dirty="0">
                <a:solidFill>
                  <a:srgbClr val="F17A26"/>
                </a:solidFill>
                <a:ea typeface="+mn-lt"/>
                <a:cs typeface="+mn-lt"/>
              </a:rPr>
              <a:t>Objective: Establish a continuous improvement plan to guide future version improvements to your CX AI solution. </a:t>
            </a:r>
          </a:p>
        </p:txBody>
      </p:sp>
      <p:sp>
        <p:nvSpPr>
          <p:cNvPr id="4" name="Text Placeholder 3">
            <a:extLst>
              <a:ext uri="{FF2B5EF4-FFF2-40B4-BE49-F238E27FC236}">
                <a16:creationId xmlns:a16="http://schemas.microsoft.com/office/drawing/2014/main" id="{8AF8FD97-976F-AC84-7ED3-7786DA7A4B70}"/>
              </a:ext>
            </a:extLst>
          </p:cNvPr>
          <p:cNvSpPr>
            <a:spLocks noGrp="1"/>
          </p:cNvSpPr>
          <p:nvPr>
            <p:ph type="body" sz="quarter" idx="11"/>
          </p:nvPr>
        </p:nvSpPr>
        <p:spPr>
          <a:xfrm>
            <a:off x="350625" y="2473578"/>
            <a:ext cx="4115672" cy="269713"/>
          </a:xfrm>
        </p:spPr>
        <p:txBody>
          <a:bodyPr/>
          <a:lstStyle/>
          <a:p>
            <a:r>
              <a:rPr lang="en-US" sz="1600">
                <a:latin typeface="Exo" panose="02000503000000000000" pitchFamily="2" charset="77"/>
              </a:rPr>
              <a:t>1 hour</a:t>
            </a:r>
          </a:p>
        </p:txBody>
      </p:sp>
      <p:sp>
        <p:nvSpPr>
          <p:cNvPr id="5" name="Text Placeholder 4">
            <a:extLst>
              <a:ext uri="{FF2B5EF4-FFF2-40B4-BE49-F238E27FC236}">
                <a16:creationId xmlns:a16="http://schemas.microsoft.com/office/drawing/2014/main" id="{436A735C-E5F2-558F-4D47-62B5101CC110}"/>
              </a:ext>
            </a:extLst>
          </p:cNvPr>
          <p:cNvSpPr>
            <a:spLocks noGrp="1"/>
          </p:cNvSpPr>
          <p:nvPr>
            <p:ph type="body" sz="quarter" idx="33"/>
          </p:nvPr>
        </p:nvSpPr>
        <p:spPr>
          <a:xfrm>
            <a:off x="350625" y="2914360"/>
            <a:ext cx="5910816" cy="2514891"/>
          </a:xfrm>
          <a:prstGeom prst="rect">
            <a:avLst/>
          </a:prstGeom>
        </p:spPr>
        <p:txBody>
          <a:bodyPr lIns="0" tIns="0" rIns="0" bIns="0" numCol="1" spcCol="292608" anchor="t"/>
          <a:lstStyle/>
          <a:p>
            <a:pPr marL="342832" indent="-342832">
              <a:buAutoNum type="arabicPeriod"/>
            </a:pPr>
            <a:r>
              <a:rPr lang="en-US" dirty="0">
                <a:latin typeface="+mn-lt"/>
              </a:rPr>
              <a:t>Read through both the </a:t>
            </a:r>
            <a:r>
              <a:rPr lang="en-US" b="1" dirty="0">
                <a:latin typeface="+mn-lt"/>
              </a:rPr>
              <a:t>sample template</a:t>
            </a:r>
            <a:r>
              <a:rPr lang="en-US" dirty="0">
                <a:latin typeface="+mn-lt"/>
              </a:rPr>
              <a:t> as well as the </a:t>
            </a:r>
            <a:r>
              <a:rPr lang="en-US" b="1" dirty="0">
                <a:latin typeface="+mn-lt"/>
              </a:rPr>
              <a:t>completed example</a:t>
            </a:r>
            <a:r>
              <a:rPr lang="en-US" dirty="0">
                <a:latin typeface="+mn-lt"/>
              </a:rPr>
              <a:t> included in this section to understand the details and context around defining a </a:t>
            </a:r>
            <a:r>
              <a:rPr lang="en-US" b="1" dirty="0">
                <a:latin typeface="+mn-lt"/>
              </a:rPr>
              <a:t>continuous improvement plan </a:t>
            </a:r>
            <a:r>
              <a:rPr lang="en-US" dirty="0">
                <a:latin typeface="+mn-lt"/>
              </a:rPr>
              <a:t>for your solution.</a:t>
            </a:r>
          </a:p>
          <a:p>
            <a:pPr marL="342832" indent="-342832">
              <a:buFont typeface="Arial" panose="020B0604020202020204" pitchFamily="34" charset="0"/>
              <a:buAutoNum type="arabicPeriod"/>
            </a:pPr>
            <a:r>
              <a:rPr lang="en-US" dirty="0">
                <a:latin typeface="+mn-lt"/>
              </a:rPr>
              <a:t>Open the </a:t>
            </a:r>
            <a:r>
              <a:rPr lang="en-US" i="1" dirty="0">
                <a:latin typeface="+mn-lt"/>
              </a:rPr>
              <a:t>AI for CX: </a:t>
            </a:r>
            <a:r>
              <a:rPr lang="en-US" i="1" dirty="0">
                <a:latin typeface="+mn-lt"/>
                <a:hlinkClick r:id="rId3"/>
              </a:rPr>
              <a:t>Solution Development and Implementation Report</a:t>
            </a:r>
            <a:r>
              <a:rPr lang="en-US" i="1" dirty="0">
                <a:latin typeface="+mn-lt"/>
              </a:rPr>
              <a:t> (</a:t>
            </a:r>
            <a:r>
              <a:rPr lang="en-US" i="1" dirty="0" err="1">
                <a:latin typeface="+mn-lt"/>
              </a:rPr>
              <a:t>SDAIR</a:t>
            </a:r>
            <a:r>
              <a:rPr lang="en-US" i="1" dirty="0">
                <a:latin typeface="+mn-lt"/>
              </a:rPr>
              <a:t>)</a:t>
            </a:r>
            <a:r>
              <a:rPr lang="en-US" dirty="0">
                <a:latin typeface="+mn-lt"/>
              </a:rPr>
              <a:t> and navigate to section </a:t>
            </a:r>
            <a:r>
              <a:rPr lang="en-US" b="1" dirty="0">
                <a:latin typeface="+mn-lt"/>
              </a:rPr>
              <a:t>4.1.3.</a:t>
            </a:r>
          </a:p>
          <a:p>
            <a:pPr marL="342832" indent="-342832">
              <a:buAutoNum type="arabicPeriod"/>
            </a:pPr>
            <a:r>
              <a:rPr lang="en-US" dirty="0">
                <a:latin typeface="+mn-lt"/>
              </a:rPr>
              <a:t>Follow the </a:t>
            </a:r>
            <a:r>
              <a:rPr lang="en-US" b="1" dirty="0">
                <a:latin typeface="+mn-lt"/>
              </a:rPr>
              <a:t>prompts</a:t>
            </a:r>
            <a:r>
              <a:rPr lang="en-US" dirty="0">
                <a:latin typeface="+mn-lt"/>
              </a:rPr>
              <a:t> in the </a:t>
            </a:r>
            <a:r>
              <a:rPr lang="en-US" b="1" dirty="0">
                <a:latin typeface="+mn-lt"/>
              </a:rPr>
              <a:t>sample template</a:t>
            </a:r>
            <a:r>
              <a:rPr lang="en-US" dirty="0">
                <a:latin typeface="+mn-lt"/>
              </a:rPr>
              <a:t> that was showcased within this section and complete the </a:t>
            </a:r>
            <a:r>
              <a:rPr lang="en-US" b="1" dirty="0">
                <a:latin typeface="+mn-lt"/>
              </a:rPr>
              <a:t>continuous improvement plan </a:t>
            </a:r>
            <a:r>
              <a:rPr lang="en-US" dirty="0">
                <a:latin typeface="+mn-lt"/>
              </a:rPr>
              <a:t>section of the </a:t>
            </a:r>
            <a:r>
              <a:rPr lang="en-US" i="1" dirty="0" err="1">
                <a:latin typeface="+mn-lt"/>
              </a:rPr>
              <a:t>SDAIR</a:t>
            </a:r>
            <a:r>
              <a:rPr lang="en-US" dirty="0">
                <a:latin typeface="+mn-lt"/>
              </a:rPr>
              <a:t>. </a:t>
            </a:r>
          </a:p>
        </p:txBody>
      </p:sp>
      <p:sp>
        <p:nvSpPr>
          <p:cNvPr id="9" name="Rectangle 8">
            <a:extLst>
              <a:ext uri="{FF2B5EF4-FFF2-40B4-BE49-F238E27FC236}">
                <a16:creationId xmlns:a16="http://schemas.microsoft.com/office/drawing/2014/main" id="{9F19DC92-63D7-EABE-3738-F2E1BCC3B151}"/>
              </a:ext>
            </a:extLst>
          </p:cNvPr>
          <p:cNvSpPr>
            <a:spLocks/>
          </p:cNvSpPr>
          <p:nvPr/>
        </p:nvSpPr>
        <p:spPr>
          <a:xfrm>
            <a:off x="853502" y="5724777"/>
            <a:ext cx="548322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dirty="0">
                <a:solidFill>
                  <a:schemeClr val="bg1"/>
                </a:solidFill>
                <a:latin typeface="Exo" panose="02000503000000000000" pitchFamily="2" charset="77"/>
                <a:ea typeface="+mn-lt"/>
                <a:cs typeface="+mn-lt"/>
              </a:rPr>
              <a:t>Download 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Solution Development and Implementation Report</a:t>
            </a:r>
            <a:endParaRPr lang="en-US" sz="1200" dirty="0">
              <a:solidFill>
                <a:schemeClr val="bg1"/>
              </a:solidFill>
              <a:latin typeface="Exo" panose="02000503000000000000" pitchFamily="2" charset="77"/>
              <a:ea typeface="+mn-lt"/>
              <a:cs typeface="+mn-lt"/>
            </a:endParaRPr>
          </a:p>
        </p:txBody>
      </p:sp>
      <p:sp>
        <p:nvSpPr>
          <p:cNvPr id="10" name="Rectangle 9">
            <a:extLst>
              <a:ext uri="{FF2B5EF4-FFF2-40B4-BE49-F238E27FC236}">
                <a16:creationId xmlns:a16="http://schemas.microsoft.com/office/drawing/2014/main" id="{9664B7C7-666D-8EBF-5E51-DC2229F4A52A}"/>
              </a:ext>
              <a:ext uri="{C183D7F6-B498-43B3-948B-1728B52AA6E4}">
                <adec:decorative xmlns:adec="http://schemas.microsoft.com/office/drawing/2017/decorative" val="1"/>
              </a:ext>
            </a:extLst>
          </p:cNvPr>
          <p:cNvSpPr>
            <a:spLocks noChangeAspect="1"/>
          </p:cNvSpPr>
          <p:nvPr/>
        </p:nvSpPr>
        <p:spPr>
          <a:xfrm>
            <a:off x="274474" y="5724779"/>
            <a:ext cx="579029"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16" name="Picture 15">
            <a:extLst>
              <a:ext uri="{FF2B5EF4-FFF2-40B4-BE49-F238E27FC236}">
                <a16:creationId xmlns:a16="http://schemas.microsoft.com/office/drawing/2014/main" id="{00B449E7-C473-FE14-8B5F-DAAC487C250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20698" y="5836236"/>
            <a:ext cx="260815" cy="244963"/>
          </a:xfrm>
          <a:prstGeom prst="rect">
            <a:avLst/>
          </a:prstGeom>
        </p:spPr>
      </p:pic>
      <p:sp>
        <p:nvSpPr>
          <p:cNvPr id="2" name="Rectangle 1">
            <a:extLst>
              <a:ext uri="{FF2B5EF4-FFF2-40B4-BE49-F238E27FC236}">
                <a16:creationId xmlns:a16="http://schemas.microsoft.com/office/drawing/2014/main" id="{54700976-E1EE-323A-728B-17368F83FDFC}"/>
              </a:ext>
              <a:ext uri="{C183D7F6-B498-43B3-948B-1728B52AA6E4}">
                <adec:decorative xmlns:adec="http://schemas.microsoft.com/office/drawing/2017/decorative" val="1"/>
              </a:ext>
            </a:extLst>
          </p:cNvPr>
          <p:cNvSpPr>
            <a:spLocks/>
          </p:cNvSpPr>
          <p:nvPr/>
        </p:nvSpPr>
        <p:spPr>
          <a:xfrm>
            <a:off x="730111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52C63804-589C-CB37-E1FA-13867FE46E9A}"/>
              </a:ext>
            </a:extLst>
          </p:cNvPr>
          <p:cNvGraphicFramePr>
            <a:graphicFrameLocks/>
          </p:cNvGraphicFramePr>
          <p:nvPr>
            <p:extLst>
              <p:ext uri="{D42A27DB-BD31-4B8C-83A1-F6EECF244321}">
                <p14:modId xmlns:p14="http://schemas.microsoft.com/office/powerpoint/2010/main" val="4003952811"/>
              </p:ext>
            </p:extLst>
          </p:nvPr>
        </p:nvGraphicFramePr>
        <p:xfrm>
          <a:off x="7285762" y="936980"/>
          <a:ext cx="4453438" cy="5401718"/>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a:solidFill>
                            <a:schemeClr val="tx1">
                              <a:lumMod val="50000"/>
                            </a:schemeClr>
                          </a:solidFill>
                          <a:latin typeface="+mn-lt"/>
                          <a:ea typeface="+mn-lt"/>
                          <a:cs typeface="+mn-lt"/>
                        </a:rPr>
                        <a:t>Continuous Improvement Plan </a:t>
                      </a:r>
                      <a:r>
                        <a:rPr lang="en-US" sz="1200" b="0" i="0" u="none" strike="noStrike" baseline="0">
                          <a:solidFill>
                            <a:schemeClr val="tx1">
                              <a:lumMod val="50000"/>
                            </a:schemeClr>
                          </a:solidFill>
                          <a:latin typeface="+mn-lt"/>
                          <a:ea typeface="+mn-lt"/>
                          <a:cs typeface="+mn-lt"/>
                        </a:rPr>
                        <a:t>Definition Template</a:t>
                      </a:r>
                    </a:p>
                    <a:p>
                      <a:pPr marL="173038" indent="-173038" rtl="0">
                        <a:lnSpc>
                          <a:spcPts val="1600"/>
                        </a:lnSpc>
                        <a:spcBef>
                          <a:spcPts val="800"/>
                        </a:spcBef>
                        <a:buSzPts val="1100"/>
                        <a:buFont typeface="Arial" panose="020B0604020202020204" pitchFamily="34" charset="0"/>
                        <a:buChar char="•"/>
                        <a:tabLst/>
                      </a:pPr>
                      <a:r>
                        <a:rPr lang="en-US" sz="1200" b="0">
                          <a:solidFill>
                            <a:schemeClr val="tx1">
                              <a:lumMod val="50000"/>
                            </a:schemeClr>
                          </a:solidFill>
                          <a:latin typeface="+mn-lt"/>
                          <a:ea typeface="+mn-lt"/>
                          <a:cs typeface="+mn-lt"/>
                        </a:rPr>
                        <a:t>Continuous Improvement Plan </a:t>
                      </a:r>
                      <a:r>
                        <a:rPr lang="en-US" sz="1200" b="0" i="0" u="none" strike="noStrike" baseline="0">
                          <a:solidFill>
                            <a:schemeClr val="tx1">
                              <a:lumMod val="50000"/>
                            </a:schemeClr>
                          </a:solidFill>
                          <a:latin typeface="+mn-lt"/>
                          <a:ea typeface="+mn-lt"/>
                          <a:cs typeface="+mn-lt"/>
                        </a:rPr>
                        <a:t>Completed Example</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a:solidFill>
                            <a:schemeClr val="tx1">
                              <a:lumMod val="50000"/>
                            </a:schemeClr>
                          </a:solidFill>
                          <a:latin typeface="+mn-lt"/>
                          <a:ea typeface="+mn-lt"/>
                          <a:cs typeface="+mn-lt"/>
                        </a:rPr>
                        <a:t>Continuous improvement plan </a:t>
                      </a:r>
                      <a:r>
                        <a:rPr lang="en-US" sz="1200" b="0" i="0">
                          <a:solidFill>
                            <a:schemeClr val="tx1">
                              <a:lumMod val="50000"/>
                            </a:schemeClr>
                          </a:solidFill>
                          <a:latin typeface="+mn-lt"/>
                          <a:ea typeface="+mn-lt"/>
                          <a:cs typeface="+mn-lt"/>
                        </a:rPr>
                        <a:t>for your top use case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Implement AI for CX </a:t>
                      </a:r>
                      <a:r>
                        <a:rPr lang="en-US" sz="1200" b="0" i="0" u="none" strike="noStrike" baseline="0">
                          <a:solidFill>
                            <a:srgbClr val="000000"/>
                          </a:solidFill>
                          <a:latin typeface="+mn-lt"/>
                          <a:ea typeface="+mn-lt"/>
                          <a:cs typeface="+mn-lt"/>
                        </a:rPr>
                        <a:t>blueprint</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AI for CX </a:t>
                      </a:r>
                      <a:r>
                        <a:rPr lang="en-US" sz="1200" b="0" i="1" u="none" strike="noStrike" baseline="0" err="1">
                          <a:solidFill>
                            <a:srgbClr val="000000"/>
                          </a:solidFill>
                          <a:latin typeface="+mn-lt"/>
                          <a:ea typeface="+mn-lt"/>
                          <a:cs typeface="+mn-lt"/>
                        </a:rPr>
                        <a:t>SDAIR</a:t>
                      </a:r>
                      <a:endParaRPr lang="en-US" sz="1200" b="0" i="1" u="none" strike="noStrike" baseline="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IT stakeholders</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business stakeholders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368930166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A347C-6C05-D9EF-615F-8C352CB0493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81D5048-C3B8-8C58-C910-458B92FCEDF9}"/>
              </a:ext>
            </a:extLst>
          </p:cNvPr>
          <p:cNvSpPr>
            <a:spLocks noGrp="1"/>
          </p:cNvSpPr>
          <p:nvPr>
            <p:ph type="title"/>
          </p:nvPr>
        </p:nvSpPr>
        <p:spPr>
          <a:xfrm>
            <a:off x="354854" y="530021"/>
            <a:ext cx="6558804" cy="1130188"/>
          </a:xfrm>
        </p:spPr>
        <p:txBody>
          <a:bodyPr/>
          <a:lstStyle/>
          <a:p>
            <a:pPr defTabSz="914309"/>
            <a:r>
              <a:rPr lang="en-US" sz="3600">
                <a:solidFill>
                  <a:schemeClr val="accent1"/>
                </a:solidFill>
              </a:rPr>
              <a:t>Capture the ROI of your solution</a:t>
            </a:r>
          </a:p>
        </p:txBody>
      </p:sp>
      <p:sp>
        <p:nvSpPr>
          <p:cNvPr id="9" name="Text Placeholder 3">
            <a:extLst>
              <a:ext uri="{FF2B5EF4-FFF2-40B4-BE49-F238E27FC236}">
                <a16:creationId xmlns:a16="http://schemas.microsoft.com/office/drawing/2014/main" id="{26952E2B-497D-6A01-F7B3-4F84B1CF7C31}"/>
              </a:ext>
            </a:extLst>
          </p:cNvPr>
          <p:cNvSpPr txBox="1">
            <a:spLocks/>
          </p:cNvSpPr>
          <p:nvPr/>
        </p:nvSpPr>
        <p:spPr>
          <a:xfrm>
            <a:off x="264162" y="1692785"/>
            <a:ext cx="6255245" cy="669891"/>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FontTx/>
              <a:buNone/>
              <a:defRPr/>
            </a:pPr>
            <a:r>
              <a:rPr lang="en-US" sz="1800">
                <a:solidFill>
                  <a:srgbClr val="2576B7"/>
                </a:solidFill>
                <a:latin typeface="Montserrat Medium" panose="00000600000000000000" pitchFamily="2" charset="0"/>
                <a:ea typeface="+mn-lt"/>
                <a:cs typeface="+mn-lt"/>
              </a:rPr>
              <a:t>Why measuring and capturing matters</a:t>
            </a:r>
          </a:p>
        </p:txBody>
      </p:sp>
      <p:sp>
        <p:nvSpPr>
          <p:cNvPr id="10" name="Text Placeholder 4">
            <a:extLst>
              <a:ext uri="{FF2B5EF4-FFF2-40B4-BE49-F238E27FC236}">
                <a16:creationId xmlns:a16="http://schemas.microsoft.com/office/drawing/2014/main" id="{0583A6BA-BCBB-B941-3922-AFCCF9BE7848}"/>
              </a:ext>
            </a:extLst>
          </p:cNvPr>
          <p:cNvSpPr txBox="1">
            <a:spLocks/>
          </p:cNvSpPr>
          <p:nvPr/>
        </p:nvSpPr>
        <p:spPr>
          <a:xfrm>
            <a:off x="354854" y="2395251"/>
            <a:ext cx="6255245" cy="2602633"/>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400">
                <a:solidFill>
                  <a:srgbClr val="494949"/>
                </a:solidFill>
                <a:ea typeface="+mn-lt"/>
                <a:cs typeface="+mn-lt"/>
              </a:rPr>
              <a:t>Investing in AI solutions can be </a:t>
            </a:r>
            <a:r>
              <a:rPr lang="en-US" sz="1400" b="1">
                <a:solidFill>
                  <a:srgbClr val="494949"/>
                </a:solidFill>
                <a:ea typeface="+mn-lt"/>
                <a:cs typeface="+mn-lt"/>
              </a:rPr>
              <a:t>resource-intensive</a:t>
            </a:r>
            <a:r>
              <a:rPr lang="en-US" sz="1400">
                <a:solidFill>
                  <a:srgbClr val="494949"/>
                </a:solidFill>
                <a:ea typeface="+mn-lt"/>
                <a:cs typeface="+mn-lt"/>
              </a:rPr>
              <a:t>, and stakeholders often demand clear </a:t>
            </a:r>
            <a:r>
              <a:rPr lang="en-US" sz="1400" b="1">
                <a:solidFill>
                  <a:srgbClr val="494949"/>
                </a:solidFill>
                <a:ea typeface="+mn-lt"/>
                <a:cs typeface="+mn-lt"/>
              </a:rPr>
              <a:t>evidence</a:t>
            </a:r>
            <a:r>
              <a:rPr lang="en-US" sz="1400">
                <a:solidFill>
                  <a:srgbClr val="494949"/>
                </a:solidFill>
                <a:ea typeface="+mn-lt"/>
                <a:cs typeface="+mn-lt"/>
              </a:rPr>
              <a:t> that these investments deliver </a:t>
            </a:r>
            <a:r>
              <a:rPr lang="en-US" sz="1400" b="1">
                <a:solidFill>
                  <a:srgbClr val="494949"/>
                </a:solidFill>
                <a:ea typeface="+mn-lt"/>
                <a:cs typeface="+mn-lt"/>
              </a:rPr>
              <a:t>tangible benefits</a:t>
            </a:r>
            <a:r>
              <a:rPr lang="en-US" sz="1400">
                <a:solidFill>
                  <a:srgbClr val="494949"/>
                </a:solidFill>
                <a:ea typeface="+mn-lt"/>
                <a:cs typeface="+mn-lt"/>
              </a:rPr>
              <a:t>. </a:t>
            </a:r>
          </a:p>
          <a:p>
            <a:pPr marL="0" indent="0">
              <a:buFontTx/>
              <a:buNone/>
            </a:pPr>
            <a:r>
              <a:rPr lang="en-US" sz="1400">
                <a:solidFill>
                  <a:srgbClr val="494949"/>
                </a:solidFill>
                <a:ea typeface="+mn-lt"/>
                <a:cs typeface="+mn-lt"/>
              </a:rPr>
              <a:t>A structured </a:t>
            </a:r>
            <a:r>
              <a:rPr lang="en-US" sz="1400" b="1">
                <a:solidFill>
                  <a:srgbClr val="494949"/>
                </a:solidFill>
                <a:ea typeface="+mn-lt"/>
                <a:cs typeface="+mn-lt"/>
              </a:rPr>
              <a:t>ROI capture</a:t>
            </a:r>
            <a:r>
              <a:rPr lang="en-US" sz="1400">
                <a:solidFill>
                  <a:srgbClr val="494949"/>
                </a:solidFill>
                <a:ea typeface="+mn-lt"/>
                <a:cs typeface="+mn-lt"/>
              </a:rPr>
              <a:t> plan:</a:t>
            </a:r>
          </a:p>
          <a:p>
            <a:pPr fontAlgn="ctr"/>
            <a:r>
              <a:rPr lang="en-US" sz="1400" b="1">
                <a:solidFill>
                  <a:srgbClr val="494949"/>
                </a:solidFill>
                <a:ea typeface="+mn-lt"/>
                <a:cs typeface="+mn-lt"/>
              </a:rPr>
              <a:t>Validates</a:t>
            </a:r>
            <a:r>
              <a:rPr lang="en-US" sz="1400">
                <a:solidFill>
                  <a:srgbClr val="494949"/>
                </a:solidFill>
                <a:ea typeface="+mn-lt"/>
                <a:cs typeface="+mn-lt"/>
              </a:rPr>
              <a:t> whether the AI solution meets </a:t>
            </a:r>
            <a:r>
              <a:rPr lang="en-US" sz="1400" b="1">
                <a:solidFill>
                  <a:srgbClr val="494949"/>
                </a:solidFill>
                <a:ea typeface="+mn-lt"/>
                <a:cs typeface="+mn-lt"/>
              </a:rPr>
              <a:t>business</a:t>
            </a:r>
            <a:r>
              <a:rPr lang="en-US" sz="1400">
                <a:solidFill>
                  <a:srgbClr val="494949"/>
                </a:solidFill>
                <a:ea typeface="+mn-lt"/>
                <a:cs typeface="+mn-lt"/>
              </a:rPr>
              <a:t> and </a:t>
            </a:r>
            <a:r>
              <a:rPr lang="en-US" sz="1400" b="1">
                <a:solidFill>
                  <a:srgbClr val="494949"/>
                </a:solidFill>
                <a:ea typeface="+mn-lt"/>
                <a:cs typeface="+mn-lt"/>
              </a:rPr>
              <a:t>financial</a:t>
            </a:r>
            <a:r>
              <a:rPr lang="en-US" sz="1400">
                <a:solidFill>
                  <a:srgbClr val="494949"/>
                </a:solidFill>
                <a:ea typeface="+mn-lt"/>
                <a:cs typeface="+mn-lt"/>
              </a:rPr>
              <a:t> objectives (e.g. cost savings, revenue growth, or efficiency gains).</a:t>
            </a:r>
          </a:p>
          <a:p>
            <a:pPr fontAlgn="ctr"/>
            <a:r>
              <a:rPr lang="en-US" sz="1400" b="1">
                <a:solidFill>
                  <a:srgbClr val="494949"/>
                </a:solidFill>
                <a:ea typeface="+mn-lt"/>
                <a:cs typeface="+mn-lt"/>
              </a:rPr>
              <a:t>Guides future decisions</a:t>
            </a:r>
            <a:r>
              <a:rPr lang="en-US" sz="1400">
                <a:solidFill>
                  <a:srgbClr val="494949"/>
                </a:solidFill>
                <a:ea typeface="+mn-lt"/>
                <a:cs typeface="+mn-lt"/>
              </a:rPr>
              <a:t> on whether to scale, pivot, or retire certain AI features, based on </a:t>
            </a:r>
            <a:r>
              <a:rPr lang="en-US" sz="1400" b="1">
                <a:solidFill>
                  <a:srgbClr val="494949"/>
                </a:solidFill>
                <a:ea typeface="+mn-lt"/>
                <a:cs typeface="+mn-lt"/>
              </a:rPr>
              <a:t>data-driven</a:t>
            </a:r>
            <a:r>
              <a:rPr lang="en-US" sz="1400">
                <a:solidFill>
                  <a:srgbClr val="494949"/>
                </a:solidFill>
                <a:ea typeface="+mn-lt"/>
                <a:cs typeface="+mn-lt"/>
              </a:rPr>
              <a:t> insight rather than assumptions.</a:t>
            </a:r>
          </a:p>
          <a:p>
            <a:pPr fontAlgn="ctr"/>
            <a:r>
              <a:rPr lang="en-US" sz="1400" b="1">
                <a:solidFill>
                  <a:srgbClr val="494949"/>
                </a:solidFill>
                <a:ea typeface="+mn-lt"/>
                <a:cs typeface="+mn-lt"/>
              </a:rPr>
              <a:t>Maintains stakeholder confidence</a:t>
            </a:r>
            <a:r>
              <a:rPr lang="en-US" sz="1400">
                <a:solidFill>
                  <a:srgbClr val="494949"/>
                </a:solidFill>
                <a:ea typeface="+mn-lt"/>
                <a:cs typeface="+mn-lt"/>
              </a:rPr>
              <a:t> by showing </a:t>
            </a:r>
            <a:r>
              <a:rPr lang="en-US" sz="1400" b="1">
                <a:solidFill>
                  <a:srgbClr val="494949"/>
                </a:solidFill>
                <a:ea typeface="+mn-lt"/>
                <a:cs typeface="+mn-lt"/>
              </a:rPr>
              <a:t>quantifiable</a:t>
            </a:r>
            <a:r>
              <a:rPr lang="en-US" sz="1400">
                <a:solidFill>
                  <a:srgbClr val="494949"/>
                </a:solidFill>
                <a:ea typeface="+mn-lt"/>
                <a:cs typeface="+mn-lt"/>
              </a:rPr>
              <a:t> returns, helping secure ongoing support and funding.</a:t>
            </a:r>
          </a:p>
          <a:p>
            <a:pPr marL="227942" indent="-227942" defTabSz="914218">
              <a:defRPr/>
            </a:pPr>
            <a:endParaRPr lang="en-US" sz="1400">
              <a:solidFill>
                <a:srgbClr val="494949"/>
              </a:solidFill>
              <a:ea typeface="+mn-lt"/>
              <a:cs typeface="+mn-lt"/>
            </a:endParaRPr>
          </a:p>
        </p:txBody>
      </p:sp>
      <p:sp>
        <p:nvSpPr>
          <p:cNvPr id="4" name="Rectangle 3">
            <a:extLst>
              <a:ext uri="{FF2B5EF4-FFF2-40B4-BE49-F238E27FC236}">
                <a16:creationId xmlns:a16="http://schemas.microsoft.com/office/drawing/2014/main" id="{2D525BDA-E6A6-931A-3B53-6B8AB8857A48}"/>
              </a:ext>
            </a:extLst>
          </p:cNvPr>
          <p:cNvSpPr>
            <a:spLocks/>
          </p:cNvSpPr>
          <p:nvPr/>
        </p:nvSpPr>
        <p:spPr>
          <a:xfrm>
            <a:off x="354853" y="5057015"/>
            <a:ext cx="6164552" cy="1251810"/>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defRPr/>
            </a:pPr>
            <a:r>
              <a:rPr lang="en-US" sz="1300" b="1">
                <a:solidFill>
                  <a:srgbClr val="FFFFFF"/>
                </a:solidFill>
                <a:ea typeface="+mn-lt"/>
                <a:cs typeface="+mn-lt"/>
              </a:rPr>
              <a:t>Info-Tech Insight </a:t>
            </a:r>
          </a:p>
          <a:p>
            <a:pPr defTabSz="554437">
              <a:spcBef>
                <a:spcPts val="800"/>
              </a:spcBef>
              <a:defRPr/>
            </a:pPr>
            <a:r>
              <a:rPr lang="en-US" sz="1300">
                <a:solidFill>
                  <a:srgbClr val="FFFFFF"/>
                </a:solidFill>
                <a:ea typeface="+mn-lt"/>
                <a:cs typeface="+mn-lt"/>
              </a:rPr>
              <a:t>AI ROI isn’t always about </a:t>
            </a:r>
            <a:r>
              <a:rPr lang="en-US" sz="1300" b="1">
                <a:solidFill>
                  <a:srgbClr val="FFFFFF"/>
                </a:solidFill>
                <a:ea typeface="+mn-lt"/>
                <a:cs typeface="+mn-lt"/>
              </a:rPr>
              <a:t>direct revenue</a:t>
            </a:r>
            <a:r>
              <a:rPr lang="en-US" sz="1300">
                <a:solidFill>
                  <a:srgbClr val="FFFFFF"/>
                </a:solidFill>
                <a:ea typeface="+mn-lt"/>
                <a:cs typeface="+mn-lt"/>
              </a:rPr>
              <a:t> – it can also manifest as </a:t>
            </a:r>
            <a:r>
              <a:rPr lang="en-US" sz="1300" b="1">
                <a:solidFill>
                  <a:srgbClr val="FFFFFF"/>
                </a:solidFill>
                <a:ea typeface="+mn-lt"/>
                <a:cs typeface="+mn-lt"/>
              </a:rPr>
              <a:t>cost savings</a:t>
            </a:r>
            <a:r>
              <a:rPr lang="en-US" sz="1300">
                <a:solidFill>
                  <a:srgbClr val="FFFFFF"/>
                </a:solidFill>
                <a:ea typeface="+mn-lt"/>
                <a:cs typeface="+mn-lt"/>
              </a:rPr>
              <a:t>, </a:t>
            </a:r>
            <a:r>
              <a:rPr lang="en-US" sz="1300" b="1">
                <a:solidFill>
                  <a:srgbClr val="FFFFFF"/>
                </a:solidFill>
                <a:ea typeface="+mn-lt"/>
                <a:cs typeface="+mn-lt"/>
              </a:rPr>
              <a:t>operational efficiencies</a:t>
            </a:r>
            <a:r>
              <a:rPr lang="en-US" sz="1300">
                <a:solidFill>
                  <a:srgbClr val="FFFFFF"/>
                </a:solidFill>
                <a:ea typeface="+mn-lt"/>
                <a:cs typeface="+mn-lt"/>
              </a:rPr>
              <a:t>, or </a:t>
            </a:r>
            <a:r>
              <a:rPr lang="en-US" sz="1300" b="1">
                <a:solidFill>
                  <a:srgbClr val="FFFFFF"/>
                </a:solidFill>
                <a:ea typeface="+mn-lt"/>
                <a:cs typeface="+mn-lt"/>
              </a:rPr>
              <a:t>improved CX</a:t>
            </a:r>
            <a:r>
              <a:rPr lang="en-US" sz="1300">
                <a:solidFill>
                  <a:srgbClr val="FFFFFF"/>
                </a:solidFill>
                <a:ea typeface="+mn-lt"/>
                <a:cs typeface="+mn-lt"/>
              </a:rPr>
              <a:t> leading to </a:t>
            </a:r>
            <a:r>
              <a:rPr lang="en-US" sz="1300" b="1">
                <a:solidFill>
                  <a:srgbClr val="FFFFFF"/>
                </a:solidFill>
                <a:ea typeface="+mn-lt"/>
                <a:cs typeface="+mn-lt"/>
              </a:rPr>
              <a:t>long-term loyalty</a:t>
            </a:r>
            <a:r>
              <a:rPr lang="en-US" sz="1300">
                <a:solidFill>
                  <a:srgbClr val="FFFFFF"/>
                </a:solidFill>
                <a:ea typeface="+mn-lt"/>
                <a:cs typeface="+mn-lt"/>
              </a:rPr>
              <a:t>. The ROI capture plan should reflect </a:t>
            </a:r>
            <a:r>
              <a:rPr lang="en-US" sz="1300" b="1">
                <a:solidFill>
                  <a:srgbClr val="FFFFFF"/>
                </a:solidFill>
                <a:ea typeface="+mn-lt"/>
                <a:cs typeface="+mn-lt"/>
              </a:rPr>
              <a:t>both</a:t>
            </a:r>
            <a:r>
              <a:rPr lang="en-US" sz="1300">
                <a:solidFill>
                  <a:srgbClr val="FFFFFF"/>
                </a:solidFill>
                <a:ea typeface="+mn-lt"/>
                <a:cs typeface="+mn-lt"/>
              </a:rPr>
              <a:t> tangible and intangible benefits.</a:t>
            </a:r>
          </a:p>
        </p:txBody>
      </p:sp>
      <p:sp>
        <p:nvSpPr>
          <p:cNvPr id="5" name="Rectangle 4">
            <a:extLst>
              <a:ext uri="{FF2B5EF4-FFF2-40B4-BE49-F238E27FC236}">
                <a16:creationId xmlns:a16="http://schemas.microsoft.com/office/drawing/2014/main" id="{9FC588F9-4884-A126-D82F-EB9EB81D0C75}"/>
              </a:ext>
              <a:ext uri="{C183D7F6-B498-43B3-948B-1728B52AA6E4}">
                <adec:decorative xmlns:adec="http://schemas.microsoft.com/office/drawing/2017/decorative" val="1"/>
              </a:ext>
            </a:extLst>
          </p:cNvPr>
          <p:cNvSpPr>
            <a:spLocks/>
          </p:cNvSpPr>
          <p:nvPr/>
        </p:nvSpPr>
        <p:spPr>
          <a:xfrm>
            <a:off x="354853" y="5057013"/>
            <a:ext cx="6164552" cy="1251812"/>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defRPr/>
            </a:pPr>
            <a:endParaRPr lang="en-US" sz="1300">
              <a:solidFill>
                <a:srgbClr val="2576B7"/>
              </a:solidFill>
              <a:ea typeface="+mn-lt"/>
              <a:cs typeface="+mn-lt"/>
            </a:endParaRPr>
          </a:p>
        </p:txBody>
      </p:sp>
      <p:pic>
        <p:nvPicPr>
          <p:cNvPr id="6" name="Picture 5">
            <a:extLst>
              <a:ext uri="{FF2B5EF4-FFF2-40B4-BE49-F238E27FC236}">
                <a16:creationId xmlns:a16="http://schemas.microsoft.com/office/drawing/2014/main" id="{074F9992-DA5F-8505-AD27-1CC89845E86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96652" y="449"/>
            <a:ext cx="5096936" cy="6857107"/>
          </a:xfrm>
          <a:prstGeom prst="rect">
            <a:avLst/>
          </a:prstGeom>
        </p:spPr>
      </p:pic>
    </p:spTree>
    <p:extLst>
      <p:ext uri="{BB962C8B-B14F-4D97-AF65-F5344CB8AC3E}">
        <p14:creationId xmlns:p14="http://schemas.microsoft.com/office/powerpoint/2010/main" val="66984386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05B6C-6851-90E3-111F-AB9B5325A6BF}"/>
            </a:ext>
          </a:extLst>
        </p:cNvPr>
        <p:cNvGrpSpPr/>
        <p:nvPr/>
      </p:nvGrpSpPr>
      <p:grpSpPr>
        <a:xfrm>
          <a:off x="0" y="0"/>
          <a:ext cx="0" cy="0"/>
          <a:chOff x="0" y="0"/>
          <a:chExt cx="0" cy="0"/>
        </a:xfrm>
      </p:grpSpPr>
      <p:sp>
        <p:nvSpPr>
          <p:cNvPr id="23" name="Title 2">
            <a:extLst>
              <a:ext uri="{FF2B5EF4-FFF2-40B4-BE49-F238E27FC236}">
                <a16:creationId xmlns:a16="http://schemas.microsoft.com/office/drawing/2014/main" id="{D9B122E0-8336-E231-0A56-3A714B741FD2}"/>
              </a:ext>
            </a:extLst>
          </p:cNvPr>
          <p:cNvSpPr txBox="1">
            <a:spLocks/>
          </p:cNvSpPr>
          <p:nvPr/>
        </p:nvSpPr>
        <p:spPr>
          <a:xfrm>
            <a:off x="246834" y="336401"/>
            <a:ext cx="11520980" cy="59462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defTabSz="914218">
              <a:defRPr/>
            </a:pPr>
            <a:r>
              <a:rPr lang="en-US" sz="3400">
                <a:solidFill>
                  <a:srgbClr val="2576B7"/>
                </a:solidFill>
                <a:ea typeface="+mj-lt"/>
                <a:cs typeface="+mj-lt"/>
              </a:rPr>
              <a:t>Best practices for capturing ROI</a:t>
            </a:r>
          </a:p>
        </p:txBody>
      </p:sp>
      <p:sp>
        <p:nvSpPr>
          <p:cNvPr id="2" name="Text Placeholder 4">
            <a:extLst>
              <a:ext uri="{FF2B5EF4-FFF2-40B4-BE49-F238E27FC236}">
                <a16:creationId xmlns:a16="http://schemas.microsoft.com/office/drawing/2014/main" id="{05420303-4294-3512-1B1F-DF1DEBEAA177}"/>
              </a:ext>
            </a:extLst>
          </p:cNvPr>
          <p:cNvSpPr txBox="1">
            <a:spLocks/>
          </p:cNvSpPr>
          <p:nvPr/>
        </p:nvSpPr>
        <p:spPr>
          <a:xfrm>
            <a:off x="285278" y="870604"/>
            <a:ext cx="11520980" cy="425642"/>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10000"/>
              </a:lnSpc>
              <a:buFontTx/>
              <a:defRPr/>
            </a:pPr>
            <a:r>
              <a:rPr lang="en-US" dirty="0">
                <a:solidFill>
                  <a:srgbClr val="494949"/>
                </a:solidFill>
                <a:latin typeface="Exo" pitchFamily="2" charset="0"/>
                <a:ea typeface="+mn-lt"/>
                <a:cs typeface="+mn-lt"/>
              </a:rPr>
              <a:t>Keep these </a:t>
            </a:r>
            <a:r>
              <a:rPr lang="en-US" b="1" dirty="0">
                <a:solidFill>
                  <a:srgbClr val="494949"/>
                </a:solidFill>
                <a:latin typeface="Exo" pitchFamily="2" charset="0"/>
                <a:ea typeface="+mn-lt"/>
                <a:cs typeface="+mn-lt"/>
              </a:rPr>
              <a:t>best practices </a:t>
            </a:r>
            <a:r>
              <a:rPr lang="en-US" dirty="0">
                <a:solidFill>
                  <a:srgbClr val="494949"/>
                </a:solidFill>
                <a:latin typeface="Exo" pitchFamily="2" charset="0"/>
                <a:ea typeface="+mn-lt"/>
                <a:cs typeface="+mn-lt"/>
              </a:rPr>
              <a:t>in mind when building the </a:t>
            </a:r>
            <a:r>
              <a:rPr lang="en-US" b="1" dirty="0">
                <a:solidFill>
                  <a:srgbClr val="494949"/>
                </a:solidFill>
                <a:latin typeface="Exo" pitchFamily="2" charset="0"/>
                <a:ea typeface="+mn-lt"/>
                <a:cs typeface="+mn-lt"/>
              </a:rPr>
              <a:t>ROI capture plan </a:t>
            </a:r>
            <a:r>
              <a:rPr lang="en-US" dirty="0">
                <a:solidFill>
                  <a:srgbClr val="494949"/>
                </a:solidFill>
                <a:latin typeface="Exo" pitchFamily="2" charset="0"/>
                <a:ea typeface="+mn-lt"/>
                <a:cs typeface="+mn-lt"/>
              </a:rPr>
              <a:t>for your </a:t>
            </a:r>
            <a:r>
              <a:rPr lang="en-US" b="1" dirty="0">
                <a:solidFill>
                  <a:srgbClr val="494949"/>
                </a:solidFill>
                <a:latin typeface="Exo" pitchFamily="2" charset="0"/>
                <a:ea typeface="+mn-lt"/>
                <a:cs typeface="+mn-lt"/>
              </a:rPr>
              <a:t>CX AI solution</a:t>
            </a:r>
          </a:p>
        </p:txBody>
      </p:sp>
      <p:sp>
        <p:nvSpPr>
          <p:cNvPr id="74" name="Rounded Rectangle 78">
            <a:extLst>
              <a:ext uri="{FF2B5EF4-FFF2-40B4-BE49-F238E27FC236}">
                <a16:creationId xmlns:a16="http://schemas.microsoft.com/office/drawing/2014/main" id="{DCA170E8-4A42-9A51-8AEF-67E8FCD55DDF}"/>
              </a:ext>
              <a:ext uri="{C183D7F6-B498-43B3-948B-1728B52AA6E4}">
                <adec:decorative xmlns:adec="http://schemas.microsoft.com/office/drawing/2017/decorative" val="1"/>
              </a:ext>
            </a:extLst>
          </p:cNvPr>
          <p:cNvSpPr>
            <a:spLocks/>
          </p:cNvSpPr>
          <p:nvPr/>
        </p:nvSpPr>
        <p:spPr>
          <a:xfrm>
            <a:off x="153018" y="1377118"/>
            <a:ext cx="2645841" cy="360674"/>
          </a:xfrm>
          <a:prstGeom prst="roundRect">
            <a:avLst>
              <a:gd name="adj" fmla="val 50000"/>
            </a:avLst>
          </a:prstGeom>
          <a:solidFill>
            <a:srgbClr val="494A4A"/>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75" name="TextBox 74">
            <a:extLst>
              <a:ext uri="{FF2B5EF4-FFF2-40B4-BE49-F238E27FC236}">
                <a16:creationId xmlns:a16="http://schemas.microsoft.com/office/drawing/2014/main" id="{A94560FF-165B-8EEC-57AE-BF687DA3F6A9}"/>
              </a:ext>
            </a:extLst>
          </p:cNvPr>
          <p:cNvSpPr txBox="1">
            <a:spLocks/>
          </p:cNvSpPr>
          <p:nvPr/>
        </p:nvSpPr>
        <p:spPr>
          <a:xfrm>
            <a:off x="249109" y="1423876"/>
            <a:ext cx="1598514" cy="282706"/>
          </a:xfrm>
          <a:prstGeom prst="rect">
            <a:avLst/>
          </a:prstGeom>
          <a:noFill/>
        </p:spPr>
        <p:txBody>
          <a:bodyPr wrap="none" rtlCol="0" anchor="ctr" anchorCtr="0">
            <a:spAutoFit/>
          </a:bodyPr>
          <a:lstStyle/>
          <a:p>
            <a:pPr defTabSz="554437">
              <a:lnSpc>
                <a:spcPct val="110000"/>
              </a:lnSpc>
              <a:defRPr/>
            </a:pPr>
            <a:r>
              <a:rPr lang="en-US" sz="1200">
                <a:solidFill>
                  <a:srgbClr val="FFFFFF"/>
                </a:solidFill>
                <a:latin typeface="Montserrat SemiBold" pitchFamily="2" charset="77"/>
                <a:ea typeface="+mn-lt"/>
                <a:cs typeface="+mn-lt"/>
              </a:rPr>
              <a:t>ROI Capture Plan</a:t>
            </a:r>
          </a:p>
        </p:txBody>
      </p:sp>
      <p:sp>
        <p:nvSpPr>
          <p:cNvPr id="76" name="Triangle 80">
            <a:extLst>
              <a:ext uri="{FF2B5EF4-FFF2-40B4-BE49-F238E27FC236}">
                <a16:creationId xmlns:a16="http://schemas.microsoft.com/office/drawing/2014/main" id="{1D5355F3-C3A8-A89B-E4A4-A2CF04D1A3E4}"/>
              </a:ext>
              <a:ext uri="{C183D7F6-B498-43B3-948B-1728B52AA6E4}">
                <adec:decorative xmlns:adec="http://schemas.microsoft.com/office/drawing/2017/decorative" val="1"/>
              </a:ext>
            </a:extLst>
          </p:cNvPr>
          <p:cNvSpPr>
            <a:spLocks noChangeAspect="1"/>
          </p:cNvSpPr>
          <p:nvPr/>
        </p:nvSpPr>
        <p:spPr>
          <a:xfrm rot="10800000">
            <a:off x="2443660" y="1516311"/>
            <a:ext cx="114646" cy="82285"/>
          </a:xfrm>
          <a:prstGeom prst="triangle">
            <a:avLst/>
          </a:prstGeom>
          <a:solidFill>
            <a:srgbClr val="FFFFFF"/>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42" name="Rectangle 41">
            <a:extLst>
              <a:ext uri="{FF2B5EF4-FFF2-40B4-BE49-F238E27FC236}">
                <a16:creationId xmlns:a16="http://schemas.microsoft.com/office/drawing/2014/main" id="{1A8823C4-B6B0-4AEE-14C3-7434545D26E0}"/>
              </a:ext>
              <a:ext uri="{C183D7F6-B498-43B3-948B-1728B52AA6E4}">
                <adec:decorative xmlns:adec="http://schemas.microsoft.com/office/drawing/2017/decorative" val="1"/>
              </a:ext>
            </a:extLst>
          </p:cNvPr>
          <p:cNvSpPr>
            <a:spLocks/>
          </p:cNvSpPr>
          <p:nvPr/>
        </p:nvSpPr>
        <p:spPr>
          <a:xfrm>
            <a:off x="2113058" y="1917245"/>
            <a:ext cx="4104000" cy="762455"/>
          </a:xfrm>
          <a:prstGeom prst="rect">
            <a:avLst/>
          </a:prstGeom>
          <a:solidFill>
            <a:srgbClr val="2576B7">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48" name="TextBox 47">
            <a:extLst>
              <a:ext uri="{FF2B5EF4-FFF2-40B4-BE49-F238E27FC236}">
                <a16:creationId xmlns:a16="http://schemas.microsoft.com/office/drawing/2014/main" id="{A08D8B3E-07C8-6123-6A58-4B0DAD7F6235}"/>
              </a:ext>
            </a:extLst>
          </p:cNvPr>
          <p:cNvSpPr txBox="1">
            <a:spLocks/>
          </p:cNvSpPr>
          <p:nvPr/>
        </p:nvSpPr>
        <p:spPr>
          <a:xfrm>
            <a:off x="153018" y="1917245"/>
            <a:ext cx="2340000" cy="762455"/>
          </a:xfrm>
          <a:prstGeom prst="homePlate">
            <a:avLst/>
          </a:prstGeom>
          <a:solidFill>
            <a:srgbClr val="2576B7"/>
          </a:solidFill>
          <a:ln/>
        </p:spPr>
        <p:txBody>
          <a:bodyPr wrap="square" rtlCol="0" anchor="ctr" anchorCtr="0">
            <a:noAutofit/>
          </a:bodyPr>
          <a:lstStyle/>
          <a:p>
            <a:pPr algn="ctr" defTabSz="554437">
              <a:defRPr/>
            </a:pPr>
            <a:r>
              <a:rPr lang="en-US" sz="1200" b="1">
                <a:solidFill>
                  <a:srgbClr val="FFFFFF"/>
                </a:solidFill>
                <a:latin typeface="Montserrat" pitchFamily="2" charset="0"/>
                <a:ea typeface="+mn-lt"/>
                <a:cs typeface="+mn-lt"/>
              </a:rPr>
              <a:t>1. Define ROI Goals &amp; Baseline</a:t>
            </a:r>
          </a:p>
        </p:txBody>
      </p:sp>
      <p:sp>
        <p:nvSpPr>
          <p:cNvPr id="53" name="Subtitle 2">
            <a:extLst>
              <a:ext uri="{FF2B5EF4-FFF2-40B4-BE49-F238E27FC236}">
                <a16:creationId xmlns:a16="http://schemas.microsoft.com/office/drawing/2014/main" id="{B815A216-7565-AD78-FD6E-A0DB732FB9AE}"/>
              </a:ext>
            </a:extLst>
          </p:cNvPr>
          <p:cNvSpPr txBox="1">
            <a:spLocks/>
          </p:cNvSpPr>
          <p:nvPr/>
        </p:nvSpPr>
        <p:spPr>
          <a:xfrm>
            <a:off x="2542826" y="2054466"/>
            <a:ext cx="3636000" cy="488013"/>
          </a:xfrm>
          <a:prstGeom prst="rect">
            <a:avLst/>
          </a:prstGeom>
        </p:spPr>
        <p:txBody>
          <a:bodyPr vert="horz" wrap="square" lIns="45714" tIns="22857" rIns="45714" bIns="22857"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087527">
              <a:lnSpc>
                <a:spcPts val="1750"/>
              </a:lnSpc>
              <a:buFontTx/>
              <a:defRPr/>
            </a:pPr>
            <a:r>
              <a:rPr lang="en-US" sz="1200">
                <a:solidFill>
                  <a:schemeClr val="tx1">
                    <a:lumMod val="50000"/>
                  </a:schemeClr>
                </a:solidFill>
                <a:latin typeface="+mn-lt"/>
                <a:ea typeface="+mn-lt"/>
                <a:cs typeface="+mn-lt"/>
              </a:rPr>
              <a:t>Establish the financial and performance metrics you’ll use to measure AI’s impact, and record your starting point.</a:t>
            </a:r>
          </a:p>
        </p:txBody>
      </p:sp>
      <p:sp>
        <p:nvSpPr>
          <p:cNvPr id="41" name="Rectangle 40">
            <a:extLst>
              <a:ext uri="{FF2B5EF4-FFF2-40B4-BE49-F238E27FC236}">
                <a16:creationId xmlns:a16="http://schemas.microsoft.com/office/drawing/2014/main" id="{A048C978-DF6B-E83E-7ADD-DF0D89953468}"/>
              </a:ext>
              <a:ext uri="{C183D7F6-B498-43B3-948B-1728B52AA6E4}">
                <adec:decorative xmlns:adec="http://schemas.microsoft.com/office/drawing/2017/decorative" val="1"/>
              </a:ext>
            </a:extLst>
          </p:cNvPr>
          <p:cNvSpPr>
            <a:spLocks/>
          </p:cNvSpPr>
          <p:nvPr/>
        </p:nvSpPr>
        <p:spPr>
          <a:xfrm>
            <a:off x="2113058" y="2853481"/>
            <a:ext cx="4104000" cy="744447"/>
          </a:xfrm>
          <a:prstGeom prst="rect">
            <a:avLst/>
          </a:prstGeom>
          <a:solidFill>
            <a:srgbClr val="5090C4">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2" name="TextBox 61">
            <a:extLst>
              <a:ext uri="{FF2B5EF4-FFF2-40B4-BE49-F238E27FC236}">
                <a16:creationId xmlns:a16="http://schemas.microsoft.com/office/drawing/2014/main" id="{1225876F-6BE7-AD7E-A367-3D6E8EB843F6}"/>
              </a:ext>
            </a:extLst>
          </p:cNvPr>
          <p:cNvSpPr txBox="1">
            <a:spLocks/>
          </p:cNvSpPr>
          <p:nvPr/>
        </p:nvSpPr>
        <p:spPr>
          <a:xfrm>
            <a:off x="153018" y="2853481"/>
            <a:ext cx="2340000" cy="744447"/>
          </a:xfrm>
          <a:prstGeom prst="homePlate">
            <a:avLst/>
          </a:prstGeom>
          <a:solidFill>
            <a:srgbClr val="5090C4"/>
          </a:solidFill>
          <a:ln/>
        </p:spPr>
        <p:txBody>
          <a:bodyPr wrap="square" anchor="ctr" anchorCtr="0">
            <a:noAutofit/>
          </a:bodyPr>
          <a:lstStyle/>
          <a:p>
            <a:pPr algn="ctr" defTabSz="914400">
              <a:defRPr/>
            </a:pPr>
            <a:r>
              <a:rPr lang="en-US" sz="1200" b="1">
                <a:solidFill>
                  <a:srgbClr val="FFFFFF"/>
                </a:solidFill>
                <a:latin typeface="Montserrat" pitchFamily="2" charset="0"/>
                <a:ea typeface="+mn-lt"/>
                <a:cs typeface="+mn-lt"/>
              </a:rPr>
              <a:t>2. Identify Costs &amp; Quantify Benefits</a:t>
            </a:r>
            <a:endParaRPr lang="en-US" sz="1200">
              <a:solidFill>
                <a:srgbClr val="FFFFFF"/>
              </a:solidFill>
              <a:latin typeface="Montserrat" pitchFamily="2" charset="0"/>
              <a:ea typeface="+mn-lt"/>
              <a:cs typeface="+mn-lt"/>
            </a:endParaRPr>
          </a:p>
        </p:txBody>
      </p:sp>
      <p:sp>
        <p:nvSpPr>
          <p:cNvPr id="59" name="TextBox 58">
            <a:extLst>
              <a:ext uri="{FF2B5EF4-FFF2-40B4-BE49-F238E27FC236}">
                <a16:creationId xmlns:a16="http://schemas.microsoft.com/office/drawing/2014/main" id="{AF9A761C-50F0-BB52-D1F4-10C36248B5EF}"/>
              </a:ext>
            </a:extLst>
          </p:cNvPr>
          <p:cNvSpPr txBox="1">
            <a:spLocks/>
          </p:cNvSpPr>
          <p:nvPr/>
        </p:nvSpPr>
        <p:spPr>
          <a:xfrm>
            <a:off x="2542826" y="2902539"/>
            <a:ext cx="3636000" cy="646331"/>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Detail all one-time and recurring expenses, then estimate how much value the AI solution generates (e.g. labor savings, increased revenue, intangible benefits).</a:t>
            </a:r>
          </a:p>
        </p:txBody>
      </p:sp>
      <p:sp>
        <p:nvSpPr>
          <p:cNvPr id="40" name="Rectangle 39">
            <a:extLst>
              <a:ext uri="{FF2B5EF4-FFF2-40B4-BE49-F238E27FC236}">
                <a16:creationId xmlns:a16="http://schemas.microsoft.com/office/drawing/2014/main" id="{6B38A367-D503-F454-13E6-AE61741C946B}"/>
              </a:ext>
              <a:ext uri="{C183D7F6-B498-43B3-948B-1728B52AA6E4}">
                <adec:decorative xmlns:adec="http://schemas.microsoft.com/office/drawing/2017/decorative" val="1"/>
              </a:ext>
            </a:extLst>
          </p:cNvPr>
          <p:cNvSpPr>
            <a:spLocks/>
          </p:cNvSpPr>
          <p:nvPr/>
        </p:nvSpPr>
        <p:spPr>
          <a:xfrm>
            <a:off x="2113058" y="3771709"/>
            <a:ext cx="4104000" cy="744447"/>
          </a:xfrm>
          <a:prstGeom prst="rect">
            <a:avLst/>
          </a:prstGeom>
          <a:solidFill>
            <a:srgbClr val="717171">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0" name="TextBox 59">
            <a:extLst>
              <a:ext uri="{FF2B5EF4-FFF2-40B4-BE49-F238E27FC236}">
                <a16:creationId xmlns:a16="http://schemas.microsoft.com/office/drawing/2014/main" id="{F2D39588-A7F6-4EC3-42D8-EF3136C1466D}"/>
              </a:ext>
            </a:extLst>
          </p:cNvPr>
          <p:cNvSpPr txBox="1">
            <a:spLocks/>
          </p:cNvSpPr>
          <p:nvPr/>
        </p:nvSpPr>
        <p:spPr>
          <a:xfrm>
            <a:off x="153018" y="3771709"/>
            <a:ext cx="2340000" cy="744447"/>
          </a:xfrm>
          <a:prstGeom prst="homePlate">
            <a:avLst/>
          </a:prstGeom>
          <a:solidFill>
            <a:srgbClr val="717171"/>
          </a:solidFill>
          <a:ln/>
        </p:spPr>
        <p:txBody>
          <a:bodyPr wrap="square" rtlCol="0" anchor="ctr" anchorCtr="0">
            <a:noAutofit/>
          </a:bodyPr>
          <a:lstStyle/>
          <a:p>
            <a:pPr algn="ctr" defTabSz="554437">
              <a:defRPr/>
            </a:pPr>
            <a:r>
              <a:rPr lang="en-US" sz="1200" b="1">
                <a:solidFill>
                  <a:srgbClr val="FFFFFF"/>
                </a:solidFill>
                <a:latin typeface="Montserrat" pitchFamily="2" charset="0"/>
                <a:ea typeface="+mn-lt"/>
                <a:cs typeface="+mn-lt"/>
              </a:rPr>
              <a:t>3. Calculate ROI &amp; Payback Period</a:t>
            </a:r>
          </a:p>
        </p:txBody>
      </p:sp>
      <p:sp>
        <p:nvSpPr>
          <p:cNvPr id="68" name="TextBox 67">
            <a:extLst>
              <a:ext uri="{FF2B5EF4-FFF2-40B4-BE49-F238E27FC236}">
                <a16:creationId xmlns:a16="http://schemas.microsoft.com/office/drawing/2014/main" id="{7587952C-9EBD-C6B8-4CDD-A46CFD9FE2C6}"/>
              </a:ext>
            </a:extLst>
          </p:cNvPr>
          <p:cNvSpPr txBox="1">
            <a:spLocks/>
          </p:cNvSpPr>
          <p:nvPr/>
        </p:nvSpPr>
        <p:spPr>
          <a:xfrm>
            <a:off x="2542826" y="3913100"/>
            <a:ext cx="3636000" cy="461665"/>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Use your standard ROI formula, factoring in best- and worst-case scenarios for adoption or KPI improvements.</a:t>
            </a:r>
          </a:p>
        </p:txBody>
      </p:sp>
      <p:sp>
        <p:nvSpPr>
          <p:cNvPr id="39" name="Rectangle 38">
            <a:extLst>
              <a:ext uri="{FF2B5EF4-FFF2-40B4-BE49-F238E27FC236}">
                <a16:creationId xmlns:a16="http://schemas.microsoft.com/office/drawing/2014/main" id="{5D4CEC32-0255-714E-B555-57FACABD2F86}"/>
              </a:ext>
              <a:ext uri="{C183D7F6-B498-43B3-948B-1728B52AA6E4}">
                <adec:decorative xmlns:adec="http://schemas.microsoft.com/office/drawing/2017/decorative" val="1"/>
              </a:ext>
            </a:extLst>
          </p:cNvPr>
          <p:cNvSpPr>
            <a:spLocks/>
          </p:cNvSpPr>
          <p:nvPr/>
        </p:nvSpPr>
        <p:spPr>
          <a:xfrm>
            <a:off x="2113058" y="4689937"/>
            <a:ext cx="4104000" cy="744447"/>
          </a:xfrm>
          <a:prstGeom prst="rect">
            <a:avLst/>
          </a:prstGeom>
          <a:solidFill>
            <a:srgbClr val="299C47">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6" name="TextBox 65">
            <a:extLst>
              <a:ext uri="{FF2B5EF4-FFF2-40B4-BE49-F238E27FC236}">
                <a16:creationId xmlns:a16="http://schemas.microsoft.com/office/drawing/2014/main" id="{A207E20A-5E2F-8A38-D743-9E25BF9F1E9E}"/>
              </a:ext>
            </a:extLst>
          </p:cNvPr>
          <p:cNvSpPr txBox="1">
            <a:spLocks/>
          </p:cNvSpPr>
          <p:nvPr/>
        </p:nvSpPr>
        <p:spPr>
          <a:xfrm>
            <a:off x="153018" y="4689937"/>
            <a:ext cx="2340000" cy="744447"/>
          </a:xfrm>
          <a:prstGeom prst="homePlate">
            <a:avLst/>
          </a:prstGeom>
          <a:solidFill>
            <a:srgbClr val="299C47"/>
          </a:solidFill>
          <a:ln/>
        </p:spPr>
        <p:txBody>
          <a:bodyPr wrap="square" anchor="ctr" anchorCtr="0">
            <a:noAutofit/>
          </a:bodyPr>
          <a:lstStyle/>
          <a:p>
            <a:pPr algn="ctr" defTabSz="914400">
              <a:defRPr/>
            </a:pPr>
            <a:r>
              <a:rPr lang="en-US" sz="1200" b="1">
                <a:solidFill>
                  <a:srgbClr val="FFFFFF"/>
                </a:solidFill>
                <a:latin typeface="Montserrat" pitchFamily="2" charset="0"/>
                <a:ea typeface="+mn-lt"/>
                <a:cs typeface="+mn-lt"/>
              </a:rPr>
              <a:t>4. Monitor &amp; Evaluate Over Time</a:t>
            </a:r>
            <a:endParaRPr lang="en-US" sz="1200">
              <a:solidFill>
                <a:srgbClr val="FFFFFF"/>
              </a:solidFill>
              <a:latin typeface="Montserrat" pitchFamily="2" charset="0"/>
              <a:ea typeface="+mn-lt"/>
              <a:cs typeface="+mn-lt"/>
            </a:endParaRPr>
          </a:p>
        </p:txBody>
      </p:sp>
      <p:sp>
        <p:nvSpPr>
          <p:cNvPr id="70" name="TextBox 69">
            <a:extLst>
              <a:ext uri="{FF2B5EF4-FFF2-40B4-BE49-F238E27FC236}">
                <a16:creationId xmlns:a16="http://schemas.microsoft.com/office/drawing/2014/main" id="{5A0AD78E-B5D8-8506-38C4-5CC958FA1276}"/>
              </a:ext>
            </a:extLst>
          </p:cNvPr>
          <p:cNvSpPr txBox="1">
            <a:spLocks/>
          </p:cNvSpPr>
          <p:nvPr/>
        </p:nvSpPr>
        <p:spPr>
          <a:xfrm>
            <a:off x="2542826" y="4831328"/>
            <a:ext cx="3636000" cy="461665"/>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Compare actual vs. projected results regularly. Update forecasts if adoption rates or external factors change.</a:t>
            </a:r>
          </a:p>
        </p:txBody>
      </p:sp>
      <p:sp>
        <p:nvSpPr>
          <p:cNvPr id="38" name="Rectangle 37">
            <a:extLst>
              <a:ext uri="{FF2B5EF4-FFF2-40B4-BE49-F238E27FC236}">
                <a16:creationId xmlns:a16="http://schemas.microsoft.com/office/drawing/2014/main" id="{53CE15EE-5154-B880-C94A-879E3A51066A}"/>
              </a:ext>
              <a:ext uri="{C183D7F6-B498-43B3-948B-1728B52AA6E4}">
                <adec:decorative xmlns:adec="http://schemas.microsoft.com/office/drawing/2017/decorative" val="1"/>
              </a:ext>
            </a:extLst>
          </p:cNvPr>
          <p:cNvSpPr>
            <a:spLocks/>
          </p:cNvSpPr>
          <p:nvPr/>
        </p:nvSpPr>
        <p:spPr>
          <a:xfrm>
            <a:off x="2113058" y="5608165"/>
            <a:ext cx="4104000" cy="744447"/>
          </a:xfrm>
          <a:prstGeom prst="rect">
            <a:avLst/>
          </a:prstGeom>
          <a:solidFill>
            <a:srgbClr val="494A4A">
              <a:lumMod val="60000"/>
              <a:lumOff val="40000"/>
            </a:srgbClr>
          </a:solidFill>
          <a:ln w="12700" cap="flat" cmpd="sng" algn="ctr">
            <a:noFill/>
            <a:prstDash val="solid"/>
            <a:miter lim="800000"/>
          </a:ln>
          <a:effectLst/>
        </p:spPr>
        <p:txBody>
          <a:bodyPr rtlCol="0" anchor="ctr"/>
          <a:lstStyle/>
          <a:p>
            <a:pPr algn="ctr" defTabSz="554437">
              <a:defRPr/>
            </a:pPr>
            <a:endParaRPr lang="en-US" sz="900" kern="0">
              <a:solidFill>
                <a:srgbClr val="FFFFFF"/>
              </a:solidFill>
              <a:latin typeface="Roboto Condensed Light" panose="02000000000000000000" pitchFamily="2" charset="0"/>
              <a:ea typeface="+mn-lt"/>
              <a:cs typeface="+mn-lt"/>
            </a:endParaRPr>
          </a:p>
        </p:txBody>
      </p:sp>
      <p:sp>
        <p:nvSpPr>
          <p:cNvPr id="64" name="TextBox 63">
            <a:extLst>
              <a:ext uri="{FF2B5EF4-FFF2-40B4-BE49-F238E27FC236}">
                <a16:creationId xmlns:a16="http://schemas.microsoft.com/office/drawing/2014/main" id="{F0A80A53-3366-E05E-226C-5705BFDA8180}"/>
              </a:ext>
            </a:extLst>
          </p:cNvPr>
          <p:cNvSpPr txBox="1">
            <a:spLocks/>
          </p:cNvSpPr>
          <p:nvPr/>
        </p:nvSpPr>
        <p:spPr>
          <a:xfrm>
            <a:off x="153018" y="5608165"/>
            <a:ext cx="2340000" cy="744447"/>
          </a:xfrm>
          <a:prstGeom prst="homePlate">
            <a:avLst/>
          </a:prstGeom>
          <a:solidFill>
            <a:srgbClr val="494A4A"/>
          </a:solidFill>
          <a:ln/>
        </p:spPr>
        <p:txBody>
          <a:bodyPr wrap="square" anchor="ctr" anchorCtr="0">
            <a:noAutofit/>
          </a:bodyPr>
          <a:lstStyle/>
          <a:p>
            <a:pPr algn="ctr" defTabSz="914400">
              <a:defRPr/>
            </a:pPr>
            <a:r>
              <a:rPr lang="en-US" sz="1200" b="1">
                <a:solidFill>
                  <a:srgbClr val="FFFFFF"/>
                </a:solidFill>
                <a:latin typeface="Montserrat" pitchFamily="2" charset="0"/>
                <a:ea typeface="+mn-lt"/>
                <a:cs typeface="+mn-lt"/>
              </a:rPr>
              <a:t>5. Communicate &amp; Document Outcomes</a:t>
            </a:r>
            <a:endParaRPr lang="en-US" sz="1200">
              <a:solidFill>
                <a:srgbClr val="FFFFFF"/>
              </a:solidFill>
              <a:latin typeface="Montserrat" pitchFamily="2" charset="0"/>
              <a:ea typeface="+mn-lt"/>
              <a:cs typeface="+mn-lt"/>
            </a:endParaRPr>
          </a:p>
        </p:txBody>
      </p:sp>
      <p:sp>
        <p:nvSpPr>
          <p:cNvPr id="72" name="TextBox 71">
            <a:extLst>
              <a:ext uri="{FF2B5EF4-FFF2-40B4-BE49-F238E27FC236}">
                <a16:creationId xmlns:a16="http://schemas.microsoft.com/office/drawing/2014/main" id="{9668D5AB-EE24-AB3C-76EA-99D0D4FBD73C}"/>
              </a:ext>
            </a:extLst>
          </p:cNvPr>
          <p:cNvSpPr txBox="1">
            <a:spLocks/>
          </p:cNvSpPr>
          <p:nvPr/>
        </p:nvSpPr>
        <p:spPr>
          <a:xfrm>
            <a:off x="2542826" y="5657223"/>
            <a:ext cx="3636000" cy="646331"/>
          </a:xfrm>
          <a:prstGeom prst="rect">
            <a:avLst/>
          </a:prstGeom>
          <a:noFill/>
        </p:spPr>
        <p:txBody>
          <a:bodyPr wrap="square">
            <a:spAutoFit/>
          </a:bodyPr>
          <a:lstStyle/>
          <a:p>
            <a:pPr defTabSz="914400">
              <a:defRPr/>
            </a:pPr>
            <a:r>
              <a:rPr lang="en-US" sz="1200">
                <a:solidFill>
                  <a:schemeClr val="tx1">
                    <a:lumMod val="50000"/>
                  </a:schemeClr>
                </a:solidFill>
                <a:ea typeface="+mn-lt"/>
                <a:cs typeface="+mn-lt"/>
              </a:rPr>
              <a:t>Share ROI status with stakeholders to maintain momentum, highlight wins, and identify areas needing extra support. Keep a record of lessons learned for future AI initiatives.</a:t>
            </a:r>
          </a:p>
        </p:txBody>
      </p:sp>
      <p:sp>
        <p:nvSpPr>
          <p:cNvPr id="12" name="TextBox 11">
            <a:extLst>
              <a:ext uri="{FF2B5EF4-FFF2-40B4-BE49-F238E27FC236}">
                <a16:creationId xmlns:a16="http://schemas.microsoft.com/office/drawing/2014/main" id="{3C0BE0D9-F5C5-B691-9697-D13E29613409}"/>
              </a:ext>
            </a:extLst>
          </p:cNvPr>
          <p:cNvSpPr txBox="1">
            <a:spLocks/>
          </p:cNvSpPr>
          <p:nvPr/>
        </p:nvSpPr>
        <p:spPr>
          <a:xfrm>
            <a:off x="6365018" y="1900491"/>
            <a:ext cx="5441241" cy="669461"/>
          </a:xfrm>
          <a:prstGeom prst="rect">
            <a:avLst/>
          </a:prstGeom>
          <a:solidFill>
            <a:srgbClr val="2576B7"/>
          </a:solidFill>
          <a:ln/>
        </p:spPr>
        <p:txBody>
          <a:bodyPr wrap="square" rIns="576000" rtlCol="0" anchor="ctr">
            <a:noAutofit/>
          </a:bodyPr>
          <a:lstStyle/>
          <a:p>
            <a:pPr algn="ctr" defTabSz="554437">
              <a:defRPr/>
            </a:pPr>
            <a:r>
              <a:rPr lang="en-US" sz="1400" b="1">
                <a:solidFill>
                  <a:srgbClr val="FFFFFF"/>
                </a:solidFill>
                <a:latin typeface="Montserrat" pitchFamily="2" charset="77"/>
                <a:ea typeface="+mn-lt"/>
                <a:cs typeface="+mn-lt"/>
              </a:rPr>
              <a:t>Best Practices for AI/ML</a:t>
            </a:r>
          </a:p>
        </p:txBody>
      </p:sp>
      <p:sp>
        <p:nvSpPr>
          <p:cNvPr id="13" name="Subtitle 2">
            <a:extLst>
              <a:ext uri="{FF2B5EF4-FFF2-40B4-BE49-F238E27FC236}">
                <a16:creationId xmlns:a16="http://schemas.microsoft.com/office/drawing/2014/main" id="{0C4AB95F-4E7E-F845-6637-4A3193B8AFD0}"/>
              </a:ext>
            </a:extLst>
          </p:cNvPr>
          <p:cNvSpPr txBox="1">
            <a:spLocks/>
          </p:cNvSpPr>
          <p:nvPr/>
        </p:nvSpPr>
        <p:spPr>
          <a:xfrm>
            <a:off x="6365017" y="2569951"/>
            <a:ext cx="5441240" cy="3782235"/>
          </a:xfrm>
          <a:prstGeom prst="rect">
            <a:avLst/>
          </a:prstGeom>
          <a:solidFill>
            <a:srgbClr val="F2F2F2"/>
          </a:solidFill>
          <a:ln/>
        </p:spPr>
        <p:txBody>
          <a:bodyPr vert="horz" wrap="square" lIns="108000" tIns="180000" rIns="45714" bIns="22857" rtlCol="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fontAlgn="ctr">
              <a:buFontTx/>
            </a:pPr>
            <a:r>
              <a:rPr lang="en-US" sz="1400" b="1" dirty="0">
                <a:solidFill>
                  <a:srgbClr val="2576B7"/>
                </a:solidFill>
                <a:latin typeface="+mn-lt"/>
                <a:ea typeface="+mn-lt"/>
                <a:cs typeface="+mn-lt"/>
              </a:rPr>
              <a:t>Define Clear Financial or Operational Metrics Early</a:t>
            </a:r>
          </a:p>
          <a:p>
            <a:pPr marL="355600"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Decide how you’ll measure ROI: cost savings (e.g. FTE reduction, call deflection), revenue uplift (upselling), or intangible (NPS improvement translating to long-term loyalty).</a:t>
            </a:r>
          </a:p>
          <a:p>
            <a:pPr algn="l" fontAlgn="ctr">
              <a:buFontTx/>
            </a:pPr>
            <a:r>
              <a:rPr lang="en-US" sz="1400" b="1" dirty="0">
                <a:solidFill>
                  <a:srgbClr val="2576B7"/>
                </a:solidFill>
                <a:latin typeface="+mn-lt"/>
                <a:ea typeface="+mn-lt"/>
                <a:cs typeface="+mn-lt"/>
              </a:rPr>
              <a:t>Establish a Baseline</a:t>
            </a:r>
          </a:p>
          <a:p>
            <a:pPr marL="355600"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Capture pre-AI metrics (like average handle time, agent productivity) to compare improvements once the solution is in place.</a:t>
            </a:r>
          </a:p>
          <a:p>
            <a:pPr algn="l" fontAlgn="ctr">
              <a:buFontTx/>
            </a:pPr>
            <a:r>
              <a:rPr lang="en-US" sz="1400" b="1" dirty="0">
                <a:solidFill>
                  <a:srgbClr val="2576B7"/>
                </a:solidFill>
                <a:latin typeface="+mn-lt"/>
                <a:ea typeface="+mn-lt"/>
                <a:cs typeface="+mn-lt"/>
              </a:rPr>
              <a:t>Separate One-Time vs. Ongoing Costs</a:t>
            </a:r>
          </a:p>
          <a:p>
            <a:pPr marL="355600"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Include initial development and integration expenses, recurring license or cloud fees, plus training or change management costs in your ROI calculations.</a:t>
            </a:r>
          </a:p>
          <a:p>
            <a:pPr algn="l" fontAlgn="ctr">
              <a:buFontTx/>
            </a:pPr>
            <a:r>
              <a:rPr lang="en-US" sz="1400" b="1" dirty="0">
                <a:solidFill>
                  <a:srgbClr val="2576B7"/>
                </a:solidFill>
                <a:latin typeface="+mn-lt"/>
                <a:ea typeface="+mn-lt"/>
                <a:cs typeface="+mn-lt"/>
              </a:rPr>
              <a:t>Account for Time Lag</a:t>
            </a:r>
          </a:p>
          <a:p>
            <a:pPr marL="355600"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AI benefits might take months to manifest (e.g. training ramp-up, adoption curve). Track ROI in phases – short-term vs. long-term gains.</a:t>
            </a:r>
          </a:p>
          <a:p>
            <a:pPr algn="l" fontAlgn="ctr">
              <a:buFontTx/>
            </a:pPr>
            <a:r>
              <a:rPr lang="en-US" sz="1400" b="1" dirty="0">
                <a:solidFill>
                  <a:srgbClr val="2576B7"/>
                </a:solidFill>
                <a:latin typeface="+mn-lt"/>
                <a:ea typeface="+mn-lt"/>
                <a:cs typeface="+mn-lt"/>
              </a:rPr>
              <a:t>Involve Finance &amp; Operational Leads</a:t>
            </a:r>
          </a:p>
          <a:p>
            <a:pPr marL="355600" indent="-171450" algn="l" fontAlgn="ctr">
              <a:lnSpc>
                <a:spcPct val="100000"/>
              </a:lnSpc>
              <a:spcBef>
                <a:spcPts val="0"/>
              </a:spcBef>
              <a:buFont typeface="Arial" panose="020B0604020202020204" pitchFamily="34" charset="0"/>
              <a:buChar char="•"/>
            </a:pPr>
            <a:r>
              <a:rPr lang="en-US" sz="1200" dirty="0">
                <a:solidFill>
                  <a:srgbClr val="494949"/>
                </a:solidFill>
                <a:latin typeface="+mn-lt"/>
                <a:ea typeface="+mn-lt"/>
                <a:cs typeface="+mn-lt"/>
              </a:rPr>
              <a:t>Collaboration with finance ensures your cost modeling and net benefit calculations are credible and aligned with organizational accounting methods.</a:t>
            </a:r>
          </a:p>
        </p:txBody>
      </p:sp>
      <p:sp>
        <p:nvSpPr>
          <p:cNvPr id="10" name="Oval 9">
            <a:extLst>
              <a:ext uri="{FF2B5EF4-FFF2-40B4-BE49-F238E27FC236}">
                <a16:creationId xmlns:a16="http://schemas.microsoft.com/office/drawing/2014/main" id="{5FD62E1B-3231-DDB2-B868-600DE738F027}"/>
              </a:ext>
              <a:ext uri="{C183D7F6-B498-43B3-948B-1728B52AA6E4}">
                <adec:decorative xmlns:adec="http://schemas.microsoft.com/office/drawing/2017/decorative" val="1"/>
              </a:ext>
            </a:extLst>
          </p:cNvPr>
          <p:cNvSpPr>
            <a:spLocks/>
          </p:cNvSpPr>
          <p:nvPr/>
        </p:nvSpPr>
        <p:spPr>
          <a:xfrm>
            <a:off x="10455322" y="1563957"/>
            <a:ext cx="1226060" cy="1226060"/>
          </a:xfrm>
          <a:prstGeom prst="ellipse">
            <a:avLst/>
          </a:prstGeom>
          <a:solidFill>
            <a:schemeClr val="bg2"/>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1" name="Freeform 6">
            <a:extLst>
              <a:ext uri="{FF2B5EF4-FFF2-40B4-BE49-F238E27FC236}">
                <a16:creationId xmlns:a16="http://schemas.microsoft.com/office/drawing/2014/main" id="{34810FBF-E257-14C0-42EB-D6D8F61B8559}"/>
              </a:ext>
              <a:ext uri="{C183D7F6-B498-43B3-948B-1728B52AA6E4}">
                <adec:decorative xmlns:adec="http://schemas.microsoft.com/office/drawing/2017/decorative" val="1"/>
              </a:ext>
            </a:extLst>
          </p:cNvPr>
          <p:cNvSpPr>
            <a:spLocks noChangeAspect="1"/>
          </p:cNvSpPr>
          <p:nvPr/>
        </p:nvSpPr>
        <p:spPr bwMode="auto">
          <a:xfrm>
            <a:off x="10695159" y="1929343"/>
            <a:ext cx="741569" cy="495289"/>
          </a:xfrm>
          <a:custGeom>
            <a:avLst/>
            <a:gdLst>
              <a:gd name="connsiteX0" fmla="*/ 1048678 w 1145117"/>
              <a:gd name="connsiteY0" fmla="*/ 645265 h 764815"/>
              <a:gd name="connsiteX1" fmla="*/ 1064235 w 1145117"/>
              <a:gd name="connsiteY1" fmla="*/ 651889 h 764815"/>
              <a:gd name="connsiteX2" fmla="*/ 1063878 w 1145117"/>
              <a:gd name="connsiteY2" fmla="*/ 683400 h 764815"/>
              <a:gd name="connsiteX3" fmla="*/ 1048187 w 1145117"/>
              <a:gd name="connsiteY3" fmla="*/ 690204 h 764815"/>
              <a:gd name="connsiteX4" fmla="*/ 1032496 w 1145117"/>
              <a:gd name="connsiteY4" fmla="*/ 683758 h 764815"/>
              <a:gd name="connsiteX5" fmla="*/ 1032496 w 1145117"/>
              <a:gd name="connsiteY5" fmla="*/ 652247 h 764815"/>
              <a:gd name="connsiteX6" fmla="*/ 1032853 w 1145117"/>
              <a:gd name="connsiteY6" fmla="*/ 651531 h 764815"/>
              <a:gd name="connsiteX7" fmla="*/ 1048678 w 1145117"/>
              <a:gd name="connsiteY7" fmla="*/ 645265 h 764815"/>
              <a:gd name="connsiteX8" fmla="*/ 572411 w 1145117"/>
              <a:gd name="connsiteY8" fmla="*/ 533500 h 764815"/>
              <a:gd name="connsiteX9" fmla="*/ 541110 w 1145117"/>
              <a:gd name="connsiteY9" fmla="*/ 564798 h 764815"/>
              <a:gd name="connsiteX10" fmla="*/ 572411 w 1145117"/>
              <a:gd name="connsiteY10" fmla="*/ 596096 h 764815"/>
              <a:gd name="connsiteX11" fmla="*/ 603711 w 1145117"/>
              <a:gd name="connsiteY11" fmla="*/ 564798 h 764815"/>
              <a:gd name="connsiteX12" fmla="*/ 572411 w 1145117"/>
              <a:gd name="connsiteY12" fmla="*/ 533500 h 764815"/>
              <a:gd name="connsiteX13" fmla="*/ 274872 w 1145117"/>
              <a:gd name="connsiteY13" fmla="*/ 259016 h 764815"/>
              <a:gd name="connsiteX14" fmla="*/ 44613 w 1145117"/>
              <a:gd name="connsiteY14" fmla="*/ 489611 h 764815"/>
              <a:gd name="connsiteX15" fmla="*/ 82390 w 1145117"/>
              <a:gd name="connsiteY15" fmla="*/ 616241 h 764815"/>
              <a:gd name="connsiteX16" fmla="*/ 212630 w 1145117"/>
              <a:gd name="connsiteY16" fmla="*/ 486014 h 764815"/>
              <a:gd name="connsiteX17" fmla="*/ 228461 w 1145117"/>
              <a:gd name="connsiteY17" fmla="*/ 479539 h 764815"/>
              <a:gd name="connsiteX18" fmla="*/ 244291 w 1145117"/>
              <a:gd name="connsiteY18" fmla="*/ 486014 h 764815"/>
              <a:gd name="connsiteX19" fmla="*/ 290343 w 1145117"/>
              <a:gd name="connsiteY19" fmla="*/ 532061 h 764815"/>
              <a:gd name="connsiteX20" fmla="*/ 342151 w 1145117"/>
              <a:gd name="connsiteY20" fmla="*/ 480618 h 764815"/>
              <a:gd name="connsiteX21" fmla="*/ 325242 w 1145117"/>
              <a:gd name="connsiteY21" fmla="*/ 459033 h 764815"/>
              <a:gd name="connsiteX22" fmla="*/ 347908 w 1145117"/>
              <a:gd name="connsiteY22" fmla="*/ 436729 h 764815"/>
              <a:gd name="connsiteX23" fmla="*/ 395039 w 1145117"/>
              <a:gd name="connsiteY23" fmla="*/ 436729 h 764815"/>
              <a:gd name="connsiteX24" fmla="*/ 417345 w 1145117"/>
              <a:gd name="connsiteY24" fmla="*/ 459033 h 764815"/>
              <a:gd name="connsiteX25" fmla="*/ 417345 w 1145117"/>
              <a:gd name="connsiteY25" fmla="*/ 506519 h 764815"/>
              <a:gd name="connsiteX26" fmla="*/ 395039 w 1145117"/>
              <a:gd name="connsiteY26" fmla="*/ 528823 h 764815"/>
              <a:gd name="connsiteX27" fmla="*/ 373452 w 1145117"/>
              <a:gd name="connsiteY27" fmla="*/ 512275 h 764815"/>
              <a:gd name="connsiteX28" fmla="*/ 306173 w 1145117"/>
              <a:gd name="connsiteY28" fmla="*/ 579547 h 764815"/>
              <a:gd name="connsiteX29" fmla="*/ 274513 w 1145117"/>
              <a:gd name="connsiteY29" fmla="*/ 579547 h 764815"/>
              <a:gd name="connsiteX30" fmla="*/ 228461 w 1145117"/>
              <a:gd name="connsiteY30" fmla="*/ 533500 h 764815"/>
              <a:gd name="connsiteX31" fmla="*/ 110813 w 1145117"/>
              <a:gd name="connsiteY31" fmla="*/ 651136 h 764815"/>
              <a:gd name="connsiteX32" fmla="*/ 274872 w 1145117"/>
              <a:gd name="connsiteY32" fmla="*/ 719847 h 764815"/>
              <a:gd name="connsiteX33" fmla="*/ 505491 w 1145117"/>
              <a:gd name="connsiteY33" fmla="*/ 489611 h 764815"/>
              <a:gd name="connsiteX34" fmla="*/ 274872 w 1145117"/>
              <a:gd name="connsiteY34" fmla="*/ 259016 h 764815"/>
              <a:gd name="connsiteX35" fmla="*/ 526872 w 1145117"/>
              <a:gd name="connsiteY35" fmla="*/ 153987 h 764815"/>
              <a:gd name="connsiteX36" fmla="*/ 542519 w 1145117"/>
              <a:gd name="connsiteY36" fmla="*/ 160388 h 764815"/>
              <a:gd name="connsiteX37" fmla="*/ 548920 w 1145117"/>
              <a:gd name="connsiteY37" fmla="*/ 176034 h 764815"/>
              <a:gd name="connsiteX38" fmla="*/ 542519 w 1145117"/>
              <a:gd name="connsiteY38" fmla="*/ 191681 h 764815"/>
              <a:gd name="connsiteX39" fmla="*/ 526872 w 1145117"/>
              <a:gd name="connsiteY39" fmla="*/ 198081 h 764815"/>
              <a:gd name="connsiteX40" fmla="*/ 511226 w 1145117"/>
              <a:gd name="connsiteY40" fmla="*/ 191681 h 764815"/>
              <a:gd name="connsiteX41" fmla="*/ 504825 w 1145117"/>
              <a:gd name="connsiteY41" fmla="*/ 176034 h 764815"/>
              <a:gd name="connsiteX42" fmla="*/ 511226 w 1145117"/>
              <a:gd name="connsiteY42" fmla="*/ 160388 h 764815"/>
              <a:gd name="connsiteX43" fmla="*/ 526872 w 1145117"/>
              <a:gd name="connsiteY43" fmla="*/ 153987 h 764815"/>
              <a:gd name="connsiteX44" fmla="*/ 572770 w 1145117"/>
              <a:gd name="connsiteY44" fmla="*/ 44608 h 764815"/>
              <a:gd name="connsiteX45" fmla="*/ 534274 w 1145117"/>
              <a:gd name="connsiteY45" fmla="*/ 83461 h 764815"/>
              <a:gd name="connsiteX46" fmla="*/ 511968 w 1145117"/>
              <a:gd name="connsiteY46" fmla="*/ 105765 h 764815"/>
              <a:gd name="connsiteX47" fmla="*/ 304734 w 1145117"/>
              <a:gd name="connsiteY47" fmla="*/ 105765 h 764815"/>
              <a:gd name="connsiteX48" fmla="*/ 215509 w 1145117"/>
              <a:gd name="connsiteY48" fmla="*/ 154690 h 764815"/>
              <a:gd name="connsiteX49" fmla="*/ 161901 w 1145117"/>
              <a:gd name="connsiteY49" fmla="*/ 238510 h 764815"/>
              <a:gd name="connsiteX50" fmla="*/ 274872 w 1145117"/>
              <a:gd name="connsiteY50" fmla="*/ 214407 h 764815"/>
              <a:gd name="connsiteX51" fmla="*/ 505491 w 1145117"/>
              <a:gd name="connsiteY51" fmla="*/ 339238 h 764815"/>
              <a:gd name="connsiteX52" fmla="*/ 505491 w 1145117"/>
              <a:gd name="connsiteY52" fmla="*/ 252540 h 764815"/>
              <a:gd name="connsiteX53" fmla="*/ 527798 w 1145117"/>
              <a:gd name="connsiteY53" fmla="*/ 230236 h 764815"/>
              <a:gd name="connsiteX54" fmla="*/ 550104 w 1145117"/>
              <a:gd name="connsiteY54" fmla="*/ 252540 h 764815"/>
              <a:gd name="connsiteX55" fmla="*/ 550104 w 1145117"/>
              <a:gd name="connsiteY55" fmla="*/ 489611 h 764815"/>
              <a:gd name="connsiteX56" fmla="*/ 550104 w 1145117"/>
              <a:gd name="connsiteY56" fmla="*/ 492130 h 764815"/>
              <a:gd name="connsiteX57" fmla="*/ 572411 w 1145117"/>
              <a:gd name="connsiteY57" fmla="*/ 488892 h 764815"/>
              <a:gd name="connsiteX58" fmla="*/ 595077 w 1145117"/>
              <a:gd name="connsiteY58" fmla="*/ 492130 h 764815"/>
              <a:gd name="connsiteX59" fmla="*/ 595077 w 1145117"/>
              <a:gd name="connsiteY59" fmla="*/ 489611 h 764815"/>
              <a:gd name="connsiteX60" fmla="*/ 595077 w 1145117"/>
              <a:gd name="connsiteY60" fmla="*/ 176634 h 764815"/>
              <a:gd name="connsiteX61" fmla="*/ 617023 w 1145117"/>
              <a:gd name="connsiteY61" fmla="*/ 154330 h 764815"/>
              <a:gd name="connsiteX62" fmla="*/ 639689 w 1145117"/>
              <a:gd name="connsiteY62" fmla="*/ 176634 h 764815"/>
              <a:gd name="connsiteX63" fmla="*/ 639689 w 1145117"/>
              <a:gd name="connsiteY63" fmla="*/ 338879 h 764815"/>
              <a:gd name="connsiteX64" fmla="*/ 675308 w 1145117"/>
              <a:gd name="connsiteY64" fmla="*/ 294990 h 764815"/>
              <a:gd name="connsiteX65" fmla="*/ 982920 w 1145117"/>
              <a:gd name="connsiteY65" fmla="*/ 238510 h 764815"/>
              <a:gd name="connsiteX66" fmla="*/ 929313 w 1145117"/>
              <a:gd name="connsiteY66" fmla="*/ 154690 h 764815"/>
              <a:gd name="connsiteX67" fmla="*/ 840087 w 1145117"/>
              <a:gd name="connsiteY67" fmla="*/ 105765 h 764815"/>
              <a:gd name="connsiteX68" fmla="*/ 633573 w 1145117"/>
              <a:gd name="connsiteY68" fmla="*/ 105765 h 764815"/>
              <a:gd name="connsiteX69" fmla="*/ 611267 w 1145117"/>
              <a:gd name="connsiteY69" fmla="*/ 83461 h 764815"/>
              <a:gd name="connsiteX70" fmla="*/ 572770 w 1145117"/>
              <a:gd name="connsiteY70" fmla="*/ 44608 h 764815"/>
              <a:gd name="connsiteX71" fmla="*/ 572770 w 1145117"/>
              <a:gd name="connsiteY71" fmla="*/ 0 h 764815"/>
              <a:gd name="connsiteX72" fmla="*/ 653001 w 1145117"/>
              <a:gd name="connsiteY72" fmla="*/ 61156 h 764815"/>
              <a:gd name="connsiteX73" fmla="*/ 840087 w 1145117"/>
              <a:gd name="connsiteY73" fmla="*/ 61156 h 764815"/>
              <a:gd name="connsiteX74" fmla="*/ 967090 w 1145117"/>
              <a:gd name="connsiteY74" fmla="*/ 130587 h 764815"/>
              <a:gd name="connsiteX75" fmla="*/ 1099129 w 1145117"/>
              <a:gd name="connsiteY75" fmla="*/ 337440 h 764815"/>
              <a:gd name="connsiteX76" fmla="*/ 1102367 w 1145117"/>
              <a:gd name="connsiteY76" fmla="*/ 342476 h 764815"/>
              <a:gd name="connsiteX77" fmla="*/ 1105965 w 1145117"/>
              <a:gd name="connsiteY77" fmla="*/ 347513 h 764815"/>
              <a:gd name="connsiteX78" fmla="*/ 1107044 w 1145117"/>
              <a:gd name="connsiteY78" fmla="*/ 350031 h 764815"/>
              <a:gd name="connsiteX79" fmla="*/ 1142302 w 1145117"/>
              <a:gd name="connsiteY79" fmla="*/ 450040 h 764815"/>
              <a:gd name="connsiteX80" fmla="*/ 1113520 w 1145117"/>
              <a:gd name="connsiteY80" fmla="*/ 617680 h 764815"/>
              <a:gd name="connsiteX81" fmla="*/ 1083299 w 1145117"/>
              <a:gd name="connsiteY81" fmla="*/ 627033 h 764815"/>
              <a:gd name="connsiteX82" fmla="*/ 1073944 w 1145117"/>
              <a:gd name="connsiteY82" fmla="*/ 596815 h 764815"/>
              <a:gd name="connsiteX83" fmla="*/ 1067108 w 1145117"/>
              <a:gd name="connsiteY83" fmla="*/ 369817 h 764815"/>
              <a:gd name="connsiteX84" fmla="*/ 1062071 w 1145117"/>
              <a:gd name="connsiteY84" fmla="*/ 361902 h 764815"/>
              <a:gd name="connsiteX85" fmla="*/ 1032929 w 1145117"/>
              <a:gd name="connsiteY85" fmla="*/ 326647 h 764815"/>
              <a:gd name="connsiteX86" fmla="*/ 707328 w 1145117"/>
              <a:gd name="connsiteY86" fmla="*/ 326647 h 764815"/>
              <a:gd name="connsiteX87" fmla="*/ 675308 w 1145117"/>
              <a:gd name="connsiteY87" fmla="*/ 613003 h 764815"/>
              <a:gd name="connsiteX88" fmla="*/ 802670 w 1145117"/>
              <a:gd name="connsiteY88" fmla="*/ 486014 h 764815"/>
              <a:gd name="connsiteX89" fmla="*/ 833971 w 1145117"/>
              <a:gd name="connsiteY89" fmla="*/ 486014 h 764815"/>
              <a:gd name="connsiteX90" fmla="*/ 880023 w 1145117"/>
              <a:gd name="connsiteY90" fmla="*/ 532061 h 764815"/>
              <a:gd name="connsiteX91" fmla="*/ 931471 w 1145117"/>
              <a:gd name="connsiteY91" fmla="*/ 480618 h 764815"/>
              <a:gd name="connsiteX92" fmla="*/ 915281 w 1145117"/>
              <a:gd name="connsiteY92" fmla="*/ 459033 h 764815"/>
              <a:gd name="connsiteX93" fmla="*/ 937588 w 1145117"/>
              <a:gd name="connsiteY93" fmla="*/ 436729 h 764815"/>
              <a:gd name="connsiteX94" fmla="*/ 984719 w 1145117"/>
              <a:gd name="connsiteY94" fmla="*/ 436729 h 764815"/>
              <a:gd name="connsiteX95" fmla="*/ 1007385 w 1145117"/>
              <a:gd name="connsiteY95" fmla="*/ 459033 h 764815"/>
              <a:gd name="connsiteX96" fmla="*/ 1007385 w 1145117"/>
              <a:gd name="connsiteY96" fmla="*/ 506519 h 764815"/>
              <a:gd name="connsiteX97" fmla="*/ 984719 w 1145117"/>
              <a:gd name="connsiteY97" fmla="*/ 528823 h 764815"/>
              <a:gd name="connsiteX98" fmla="*/ 963132 w 1145117"/>
              <a:gd name="connsiteY98" fmla="*/ 512275 h 764815"/>
              <a:gd name="connsiteX99" fmla="*/ 895853 w 1145117"/>
              <a:gd name="connsiteY99" fmla="*/ 579547 h 764815"/>
              <a:gd name="connsiteX100" fmla="*/ 880023 w 1145117"/>
              <a:gd name="connsiteY100" fmla="*/ 586382 h 764815"/>
              <a:gd name="connsiteX101" fmla="*/ 864552 w 1145117"/>
              <a:gd name="connsiteY101" fmla="*/ 579547 h 764815"/>
              <a:gd name="connsiteX102" fmla="*/ 818140 w 1145117"/>
              <a:gd name="connsiteY102" fmla="*/ 533500 h 764815"/>
              <a:gd name="connsiteX103" fmla="*/ 703371 w 1145117"/>
              <a:gd name="connsiteY103" fmla="*/ 648618 h 764815"/>
              <a:gd name="connsiteX104" fmla="*/ 707328 w 1145117"/>
              <a:gd name="connsiteY104" fmla="*/ 652216 h 764815"/>
              <a:gd name="connsiteX105" fmla="*/ 971407 w 1145117"/>
              <a:gd name="connsiteY105" fmla="*/ 696464 h 764815"/>
              <a:gd name="connsiteX106" fmla="*/ 1001628 w 1145117"/>
              <a:gd name="connsiteY106" fmla="*/ 706537 h 764815"/>
              <a:gd name="connsiteX107" fmla="*/ 991555 w 1145117"/>
              <a:gd name="connsiteY107" fmla="*/ 736396 h 764815"/>
              <a:gd name="connsiteX108" fmla="*/ 869949 w 1145117"/>
              <a:gd name="connsiteY108" fmla="*/ 764815 h 764815"/>
              <a:gd name="connsiteX109" fmla="*/ 675308 w 1145117"/>
              <a:gd name="connsiteY109" fmla="*/ 684233 h 764815"/>
              <a:gd name="connsiteX110" fmla="*/ 626737 w 1145117"/>
              <a:gd name="connsiteY110" fmla="*/ 618040 h 764815"/>
              <a:gd name="connsiteX111" fmla="*/ 572411 w 1145117"/>
              <a:gd name="connsiteY111" fmla="*/ 640704 h 764815"/>
              <a:gd name="connsiteX112" fmla="*/ 518444 w 1145117"/>
              <a:gd name="connsiteY112" fmla="*/ 618040 h 764815"/>
              <a:gd name="connsiteX113" fmla="*/ 274872 w 1145117"/>
              <a:gd name="connsiteY113" fmla="*/ 764456 h 764815"/>
              <a:gd name="connsiteX114" fmla="*/ 0 w 1145117"/>
              <a:gd name="connsiteY114" fmla="*/ 489611 h 764815"/>
              <a:gd name="connsiteX115" fmla="*/ 37417 w 1145117"/>
              <a:gd name="connsiteY115" fmla="*/ 350750 h 764815"/>
              <a:gd name="connsiteX116" fmla="*/ 38857 w 1145117"/>
              <a:gd name="connsiteY116" fmla="*/ 347513 h 764815"/>
              <a:gd name="connsiteX117" fmla="*/ 178091 w 1145117"/>
              <a:gd name="connsiteY117" fmla="*/ 130587 h 764815"/>
              <a:gd name="connsiteX118" fmla="*/ 304734 w 1145117"/>
              <a:gd name="connsiteY118" fmla="*/ 61156 h 764815"/>
              <a:gd name="connsiteX119" fmla="*/ 492539 w 1145117"/>
              <a:gd name="connsiteY119" fmla="*/ 61156 h 764815"/>
              <a:gd name="connsiteX120" fmla="*/ 572770 w 1145117"/>
              <a:gd name="connsiteY120" fmla="*/ 0 h 76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145117" h="764815">
                <a:moveTo>
                  <a:pt x="1048678" y="645265"/>
                </a:moveTo>
                <a:cubicBezTo>
                  <a:pt x="1054339" y="645354"/>
                  <a:pt x="1059955" y="647592"/>
                  <a:pt x="1064235" y="651889"/>
                </a:cubicBezTo>
                <a:cubicBezTo>
                  <a:pt x="1072794" y="660483"/>
                  <a:pt x="1072794" y="674806"/>
                  <a:pt x="1063878" y="683400"/>
                </a:cubicBezTo>
                <a:cubicBezTo>
                  <a:pt x="1059599" y="687697"/>
                  <a:pt x="1053893" y="690204"/>
                  <a:pt x="1048187" y="690204"/>
                </a:cubicBezTo>
                <a:cubicBezTo>
                  <a:pt x="1042481" y="690204"/>
                  <a:pt x="1036775" y="688055"/>
                  <a:pt x="1032496" y="683758"/>
                </a:cubicBezTo>
                <a:cubicBezTo>
                  <a:pt x="1023937" y="675165"/>
                  <a:pt x="1023937" y="661199"/>
                  <a:pt x="1032496" y="652247"/>
                </a:cubicBezTo>
                <a:lnTo>
                  <a:pt x="1032853" y="651531"/>
                </a:lnTo>
                <a:cubicBezTo>
                  <a:pt x="1037311" y="647234"/>
                  <a:pt x="1043016" y="645175"/>
                  <a:pt x="1048678" y="645265"/>
                </a:cubicBezTo>
                <a:close/>
                <a:moveTo>
                  <a:pt x="572411" y="533500"/>
                </a:moveTo>
                <a:cubicBezTo>
                  <a:pt x="555141" y="533500"/>
                  <a:pt x="541110" y="547530"/>
                  <a:pt x="541110" y="564798"/>
                </a:cubicBezTo>
                <a:cubicBezTo>
                  <a:pt x="541110" y="582066"/>
                  <a:pt x="555141" y="596096"/>
                  <a:pt x="572411" y="596096"/>
                </a:cubicBezTo>
                <a:cubicBezTo>
                  <a:pt x="589680" y="596096"/>
                  <a:pt x="603711" y="582066"/>
                  <a:pt x="603711" y="564798"/>
                </a:cubicBezTo>
                <a:cubicBezTo>
                  <a:pt x="603711" y="547530"/>
                  <a:pt x="589680" y="533500"/>
                  <a:pt x="572411" y="533500"/>
                </a:cubicBezTo>
                <a:close/>
                <a:moveTo>
                  <a:pt x="274872" y="259016"/>
                </a:moveTo>
                <a:cubicBezTo>
                  <a:pt x="147870" y="259016"/>
                  <a:pt x="44613" y="362622"/>
                  <a:pt x="44613" y="489611"/>
                </a:cubicBezTo>
                <a:cubicBezTo>
                  <a:pt x="44613" y="536018"/>
                  <a:pt x="58644" y="579907"/>
                  <a:pt x="82390" y="616241"/>
                </a:cubicBezTo>
                <a:lnTo>
                  <a:pt x="212630" y="486014"/>
                </a:lnTo>
                <a:cubicBezTo>
                  <a:pt x="216948" y="481697"/>
                  <a:pt x="222704" y="479539"/>
                  <a:pt x="228461" y="479539"/>
                </a:cubicBezTo>
                <a:cubicBezTo>
                  <a:pt x="234577" y="479539"/>
                  <a:pt x="239974" y="481697"/>
                  <a:pt x="244291" y="486014"/>
                </a:cubicBezTo>
                <a:lnTo>
                  <a:pt x="290343" y="532061"/>
                </a:lnTo>
                <a:lnTo>
                  <a:pt x="342151" y="480618"/>
                </a:lnTo>
                <a:cubicBezTo>
                  <a:pt x="332437" y="478100"/>
                  <a:pt x="325242" y="469466"/>
                  <a:pt x="325242" y="459033"/>
                </a:cubicBezTo>
                <a:cubicBezTo>
                  <a:pt x="325242" y="446802"/>
                  <a:pt x="335315" y="436729"/>
                  <a:pt x="347908" y="436729"/>
                </a:cubicBezTo>
                <a:lnTo>
                  <a:pt x="395039" y="436729"/>
                </a:lnTo>
                <a:cubicBezTo>
                  <a:pt x="407631" y="436729"/>
                  <a:pt x="417345" y="446802"/>
                  <a:pt x="417345" y="459033"/>
                </a:cubicBezTo>
                <a:lnTo>
                  <a:pt x="417345" y="506519"/>
                </a:lnTo>
                <a:cubicBezTo>
                  <a:pt x="417345" y="518751"/>
                  <a:pt x="407631" y="528823"/>
                  <a:pt x="395039" y="528823"/>
                </a:cubicBezTo>
                <a:cubicBezTo>
                  <a:pt x="384965" y="528823"/>
                  <a:pt x="375971" y="521629"/>
                  <a:pt x="373452" y="512275"/>
                </a:cubicBezTo>
                <a:lnTo>
                  <a:pt x="306173" y="579547"/>
                </a:lnTo>
                <a:cubicBezTo>
                  <a:pt x="297538" y="588181"/>
                  <a:pt x="283147" y="588181"/>
                  <a:pt x="274513" y="579547"/>
                </a:cubicBezTo>
                <a:lnTo>
                  <a:pt x="228461" y="533500"/>
                </a:lnTo>
                <a:lnTo>
                  <a:pt x="110813" y="651136"/>
                </a:lnTo>
                <a:cubicBezTo>
                  <a:pt x="152547" y="693586"/>
                  <a:pt x="210831" y="719847"/>
                  <a:pt x="274872" y="719847"/>
                </a:cubicBezTo>
                <a:cubicBezTo>
                  <a:pt x="402235" y="719847"/>
                  <a:pt x="505491" y="616601"/>
                  <a:pt x="505491" y="489611"/>
                </a:cubicBezTo>
                <a:cubicBezTo>
                  <a:pt x="505491" y="362622"/>
                  <a:pt x="402235" y="259016"/>
                  <a:pt x="274872" y="259016"/>
                </a:cubicBezTo>
                <a:close/>
                <a:moveTo>
                  <a:pt x="526872" y="153987"/>
                </a:moveTo>
                <a:cubicBezTo>
                  <a:pt x="532562" y="153987"/>
                  <a:pt x="538252" y="156476"/>
                  <a:pt x="542519" y="160388"/>
                </a:cubicBezTo>
                <a:cubicBezTo>
                  <a:pt x="546430" y="164299"/>
                  <a:pt x="548920" y="170345"/>
                  <a:pt x="548920" y="176034"/>
                </a:cubicBezTo>
                <a:cubicBezTo>
                  <a:pt x="548920" y="181724"/>
                  <a:pt x="546430" y="187769"/>
                  <a:pt x="542519" y="191681"/>
                </a:cubicBezTo>
                <a:cubicBezTo>
                  <a:pt x="538252" y="195948"/>
                  <a:pt x="532562" y="198081"/>
                  <a:pt x="526872" y="198081"/>
                </a:cubicBezTo>
                <a:cubicBezTo>
                  <a:pt x="521183" y="198081"/>
                  <a:pt x="515493" y="195948"/>
                  <a:pt x="511226" y="191681"/>
                </a:cubicBezTo>
                <a:cubicBezTo>
                  <a:pt x="506959" y="187769"/>
                  <a:pt x="504825" y="181724"/>
                  <a:pt x="504825" y="176034"/>
                </a:cubicBezTo>
                <a:cubicBezTo>
                  <a:pt x="504825" y="170345"/>
                  <a:pt x="506959" y="164299"/>
                  <a:pt x="511226" y="160388"/>
                </a:cubicBezTo>
                <a:cubicBezTo>
                  <a:pt x="515493" y="156476"/>
                  <a:pt x="521183" y="153987"/>
                  <a:pt x="526872" y="153987"/>
                </a:cubicBezTo>
                <a:close/>
                <a:moveTo>
                  <a:pt x="572770" y="44608"/>
                </a:moveTo>
                <a:cubicBezTo>
                  <a:pt x="551543" y="44608"/>
                  <a:pt x="534274" y="61876"/>
                  <a:pt x="534274" y="83461"/>
                </a:cubicBezTo>
                <a:cubicBezTo>
                  <a:pt x="534274" y="95692"/>
                  <a:pt x="524200" y="105765"/>
                  <a:pt x="511968" y="105765"/>
                </a:cubicBezTo>
                <a:lnTo>
                  <a:pt x="304734" y="105765"/>
                </a:lnTo>
                <a:cubicBezTo>
                  <a:pt x="268396" y="105765"/>
                  <a:pt x="235297" y="124112"/>
                  <a:pt x="215509" y="154690"/>
                </a:cubicBezTo>
                <a:lnTo>
                  <a:pt x="161901" y="238510"/>
                </a:lnTo>
                <a:cubicBezTo>
                  <a:pt x="196440" y="223041"/>
                  <a:pt x="234577" y="214407"/>
                  <a:pt x="274872" y="214407"/>
                </a:cubicBezTo>
                <a:cubicBezTo>
                  <a:pt x="371293" y="214407"/>
                  <a:pt x="456202" y="264412"/>
                  <a:pt x="505491" y="339238"/>
                </a:cubicBezTo>
                <a:lnTo>
                  <a:pt x="505491" y="252540"/>
                </a:lnTo>
                <a:cubicBezTo>
                  <a:pt x="505491" y="240309"/>
                  <a:pt x="515206" y="230236"/>
                  <a:pt x="527798" y="230236"/>
                </a:cubicBezTo>
                <a:cubicBezTo>
                  <a:pt x="540030" y="230236"/>
                  <a:pt x="550104" y="240309"/>
                  <a:pt x="550104" y="252540"/>
                </a:cubicBezTo>
                <a:lnTo>
                  <a:pt x="550104" y="489611"/>
                </a:lnTo>
                <a:cubicBezTo>
                  <a:pt x="550104" y="490331"/>
                  <a:pt x="550104" y="491050"/>
                  <a:pt x="550104" y="492130"/>
                </a:cubicBezTo>
                <a:cubicBezTo>
                  <a:pt x="556940" y="489971"/>
                  <a:pt x="564855" y="488892"/>
                  <a:pt x="572411" y="488892"/>
                </a:cubicBezTo>
                <a:cubicBezTo>
                  <a:pt x="580326" y="488892"/>
                  <a:pt x="587881" y="489971"/>
                  <a:pt x="595077" y="492130"/>
                </a:cubicBezTo>
                <a:cubicBezTo>
                  <a:pt x="595077" y="491050"/>
                  <a:pt x="595077" y="490331"/>
                  <a:pt x="595077" y="489611"/>
                </a:cubicBezTo>
                <a:lnTo>
                  <a:pt x="595077" y="176634"/>
                </a:lnTo>
                <a:cubicBezTo>
                  <a:pt x="595077" y="164403"/>
                  <a:pt x="604791" y="154330"/>
                  <a:pt x="617023" y="154330"/>
                </a:cubicBezTo>
                <a:cubicBezTo>
                  <a:pt x="629616" y="154330"/>
                  <a:pt x="639689" y="164403"/>
                  <a:pt x="639689" y="176634"/>
                </a:cubicBezTo>
                <a:lnTo>
                  <a:pt x="639689" y="338879"/>
                </a:lnTo>
                <a:cubicBezTo>
                  <a:pt x="649763" y="323410"/>
                  <a:pt x="661636" y="308660"/>
                  <a:pt x="675308" y="294990"/>
                </a:cubicBezTo>
                <a:cubicBezTo>
                  <a:pt x="758417" y="211889"/>
                  <a:pt x="881822" y="193182"/>
                  <a:pt x="982920" y="238510"/>
                </a:cubicBezTo>
                <a:lnTo>
                  <a:pt x="929313" y="154690"/>
                </a:lnTo>
                <a:cubicBezTo>
                  <a:pt x="909884" y="124112"/>
                  <a:pt x="876425" y="105765"/>
                  <a:pt x="840087" y="105765"/>
                </a:cubicBezTo>
                <a:lnTo>
                  <a:pt x="633573" y="105765"/>
                </a:lnTo>
                <a:cubicBezTo>
                  <a:pt x="621341" y="105765"/>
                  <a:pt x="611267" y="95692"/>
                  <a:pt x="611267" y="83461"/>
                </a:cubicBezTo>
                <a:cubicBezTo>
                  <a:pt x="611267" y="61876"/>
                  <a:pt x="593997" y="44608"/>
                  <a:pt x="572770" y="44608"/>
                </a:cubicBezTo>
                <a:close/>
                <a:moveTo>
                  <a:pt x="572770" y="0"/>
                </a:moveTo>
                <a:cubicBezTo>
                  <a:pt x="610907" y="0"/>
                  <a:pt x="643287" y="25902"/>
                  <a:pt x="653001" y="61156"/>
                </a:cubicBezTo>
                <a:lnTo>
                  <a:pt x="840087" y="61156"/>
                </a:lnTo>
                <a:cubicBezTo>
                  <a:pt x="891895" y="61156"/>
                  <a:pt x="939027" y="87058"/>
                  <a:pt x="967090" y="130587"/>
                </a:cubicBezTo>
                <a:lnTo>
                  <a:pt x="1099129" y="337440"/>
                </a:lnTo>
                <a:cubicBezTo>
                  <a:pt x="1100568" y="338879"/>
                  <a:pt x="1101647" y="340677"/>
                  <a:pt x="1102367" y="342476"/>
                </a:cubicBezTo>
                <a:lnTo>
                  <a:pt x="1105965" y="347513"/>
                </a:lnTo>
                <a:cubicBezTo>
                  <a:pt x="1106324" y="348592"/>
                  <a:pt x="1107044" y="349311"/>
                  <a:pt x="1107044" y="350031"/>
                </a:cubicBezTo>
                <a:cubicBezTo>
                  <a:pt x="1125033" y="380249"/>
                  <a:pt x="1137266" y="414425"/>
                  <a:pt x="1142302" y="450040"/>
                </a:cubicBezTo>
                <a:cubicBezTo>
                  <a:pt x="1150577" y="507239"/>
                  <a:pt x="1140504" y="566956"/>
                  <a:pt x="1113520" y="617680"/>
                </a:cubicBezTo>
                <a:cubicBezTo>
                  <a:pt x="1107764" y="628472"/>
                  <a:pt x="1094452" y="632789"/>
                  <a:pt x="1083299" y="627033"/>
                </a:cubicBezTo>
                <a:cubicBezTo>
                  <a:pt x="1072505" y="620918"/>
                  <a:pt x="1068188" y="607607"/>
                  <a:pt x="1073944" y="596815"/>
                </a:cubicBezTo>
                <a:cubicBezTo>
                  <a:pt x="1112441" y="523427"/>
                  <a:pt x="1108483" y="437808"/>
                  <a:pt x="1067108" y="369817"/>
                </a:cubicBezTo>
                <a:lnTo>
                  <a:pt x="1062071" y="361902"/>
                </a:lnTo>
                <a:cubicBezTo>
                  <a:pt x="1053797" y="349671"/>
                  <a:pt x="1044082" y="337440"/>
                  <a:pt x="1032929" y="326647"/>
                </a:cubicBezTo>
                <a:cubicBezTo>
                  <a:pt x="942984" y="236711"/>
                  <a:pt x="796913" y="236711"/>
                  <a:pt x="707328" y="326647"/>
                </a:cubicBezTo>
                <a:cubicBezTo>
                  <a:pt x="629256" y="404352"/>
                  <a:pt x="618822" y="524147"/>
                  <a:pt x="675308" y="613003"/>
                </a:cubicBezTo>
                <a:lnTo>
                  <a:pt x="802670" y="486014"/>
                </a:lnTo>
                <a:cubicBezTo>
                  <a:pt x="810945" y="477380"/>
                  <a:pt x="825336" y="477380"/>
                  <a:pt x="833971" y="486014"/>
                </a:cubicBezTo>
                <a:lnTo>
                  <a:pt x="880023" y="532061"/>
                </a:lnTo>
                <a:lnTo>
                  <a:pt x="931471" y="480618"/>
                </a:lnTo>
                <a:cubicBezTo>
                  <a:pt x="922117" y="478100"/>
                  <a:pt x="915281" y="469466"/>
                  <a:pt x="915281" y="459033"/>
                </a:cubicBezTo>
                <a:cubicBezTo>
                  <a:pt x="915281" y="446802"/>
                  <a:pt x="925355" y="436729"/>
                  <a:pt x="937588" y="436729"/>
                </a:cubicBezTo>
                <a:lnTo>
                  <a:pt x="984719" y="436729"/>
                </a:lnTo>
                <a:cubicBezTo>
                  <a:pt x="997311" y="436729"/>
                  <a:pt x="1007385" y="446802"/>
                  <a:pt x="1007385" y="459033"/>
                </a:cubicBezTo>
                <a:lnTo>
                  <a:pt x="1007385" y="506519"/>
                </a:lnTo>
                <a:cubicBezTo>
                  <a:pt x="1007385" y="518751"/>
                  <a:pt x="997311" y="528823"/>
                  <a:pt x="984719" y="528823"/>
                </a:cubicBezTo>
                <a:cubicBezTo>
                  <a:pt x="974285" y="528823"/>
                  <a:pt x="965650" y="521629"/>
                  <a:pt x="963132" y="512275"/>
                </a:cubicBezTo>
                <a:lnTo>
                  <a:pt x="895853" y="579547"/>
                </a:lnTo>
                <a:cubicBezTo>
                  <a:pt x="891536" y="583864"/>
                  <a:pt x="886139" y="586382"/>
                  <a:pt x="880023" y="586382"/>
                </a:cubicBezTo>
                <a:cubicBezTo>
                  <a:pt x="873906" y="586382"/>
                  <a:pt x="868510" y="583864"/>
                  <a:pt x="864552" y="579547"/>
                </a:cubicBezTo>
                <a:lnTo>
                  <a:pt x="818140" y="533500"/>
                </a:lnTo>
                <a:lnTo>
                  <a:pt x="703371" y="648618"/>
                </a:lnTo>
                <a:cubicBezTo>
                  <a:pt x="704810" y="649697"/>
                  <a:pt x="705529" y="651136"/>
                  <a:pt x="707328" y="652216"/>
                </a:cubicBezTo>
                <a:cubicBezTo>
                  <a:pt x="776766" y="722006"/>
                  <a:pt x="883261" y="739993"/>
                  <a:pt x="971407" y="696464"/>
                </a:cubicBezTo>
                <a:cubicBezTo>
                  <a:pt x="982560" y="690708"/>
                  <a:pt x="995872" y="695385"/>
                  <a:pt x="1001628" y="706537"/>
                </a:cubicBezTo>
                <a:cubicBezTo>
                  <a:pt x="1007025" y="717689"/>
                  <a:pt x="1002348" y="730999"/>
                  <a:pt x="991555" y="736396"/>
                </a:cubicBezTo>
                <a:cubicBezTo>
                  <a:pt x="952698" y="755462"/>
                  <a:pt x="911324" y="764815"/>
                  <a:pt x="869949" y="764815"/>
                </a:cubicBezTo>
                <a:cubicBezTo>
                  <a:pt x="798712" y="764815"/>
                  <a:pt x="728195" y="736755"/>
                  <a:pt x="675308" y="684233"/>
                </a:cubicBezTo>
                <a:cubicBezTo>
                  <a:pt x="655520" y="664087"/>
                  <a:pt x="639330" y="641783"/>
                  <a:pt x="626737" y="618040"/>
                </a:cubicBezTo>
                <a:cubicBezTo>
                  <a:pt x="613066" y="632070"/>
                  <a:pt x="593638" y="640704"/>
                  <a:pt x="572411" y="640704"/>
                </a:cubicBezTo>
                <a:cubicBezTo>
                  <a:pt x="551184" y="640704"/>
                  <a:pt x="532115" y="632070"/>
                  <a:pt x="518444" y="618040"/>
                </a:cubicBezTo>
                <a:cubicBezTo>
                  <a:pt x="472032" y="705098"/>
                  <a:pt x="380288" y="764456"/>
                  <a:pt x="274872" y="764456"/>
                </a:cubicBezTo>
                <a:cubicBezTo>
                  <a:pt x="123405" y="764456"/>
                  <a:pt x="0" y="641063"/>
                  <a:pt x="0" y="489611"/>
                </a:cubicBezTo>
                <a:cubicBezTo>
                  <a:pt x="0" y="438887"/>
                  <a:pt x="13312" y="391761"/>
                  <a:pt x="37417" y="350750"/>
                </a:cubicBezTo>
                <a:cubicBezTo>
                  <a:pt x="38137" y="349671"/>
                  <a:pt x="38497" y="348952"/>
                  <a:pt x="38857" y="347513"/>
                </a:cubicBezTo>
                <a:lnTo>
                  <a:pt x="178091" y="130587"/>
                </a:lnTo>
                <a:cubicBezTo>
                  <a:pt x="205795" y="87058"/>
                  <a:pt x="253286" y="61156"/>
                  <a:pt x="304734" y="61156"/>
                </a:cubicBezTo>
                <a:lnTo>
                  <a:pt x="492539" y="61156"/>
                </a:lnTo>
                <a:cubicBezTo>
                  <a:pt x="502253" y="25902"/>
                  <a:pt x="534634" y="0"/>
                  <a:pt x="572770" y="0"/>
                </a:cubicBezTo>
                <a:close/>
              </a:path>
            </a:pathLst>
          </a:custGeom>
          <a:solidFill>
            <a:schemeClr val="accent1"/>
          </a:solidFill>
          <a:ln>
            <a:noFill/>
          </a:ln>
          <a:effectLst/>
        </p:spPr>
        <p:txBody>
          <a:bodyPr wrap="square" anchor="ctr">
            <a:noAutofit/>
          </a:bodyPr>
          <a:lstStyle/>
          <a:p>
            <a:pPr defTabSz="554437">
              <a:defRPr/>
            </a:pPr>
            <a:endParaRPr lang="en-US" sz="900">
              <a:solidFill>
                <a:srgbClr val="494949"/>
              </a:solidFill>
              <a:latin typeface="Roboto Condensed Light" panose="02000000000000000000" pitchFamily="2" charset="0"/>
              <a:ea typeface="+mn-lt"/>
              <a:cs typeface="+mn-lt"/>
            </a:endParaRPr>
          </a:p>
        </p:txBody>
      </p:sp>
    </p:spTree>
    <p:extLst>
      <p:ext uri="{BB962C8B-B14F-4D97-AF65-F5344CB8AC3E}">
        <p14:creationId xmlns:p14="http://schemas.microsoft.com/office/powerpoint/2010/main" val="205638231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5AE5FAF-AF5C-3749-9FD3-5597A6403BE0}"/>
              </a:ext>
              <a:ext uri="{C183D7F6-B498-43B3-948B-1728B52AA6E4}">
                <adec:decorative xmlns:adec="http://schemas.microsoft.com/office/drawing/2017/decorative" val="1"/>
              </a:ext>
            </a:extLst>
          </p:cNvPr>
          <p:cNvSpPr>
            <a:spLocks/>
          </p:cNvSpPr>
          <p:nvPr/>
        </p:nvSpPr>
        <p:spPr>
          <a:xfrm>
            <a:off x="1589" y="893"/>
            <a:ext cx="12190413" cy="1659776"/>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a:solidFill>
                <a:srgbClr val="FFFFFF"/>
              </a:solidFill>
              <a:latin typeface="Roboto Condensed Light"/>
              <a:ea typeface="+mn-lt"/>
              <a:cs typeface="+mn-lt"/>
            </a:endParaRPr>
          </a:p>
        </p:txBody>
      </p:sp>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5601" y="530777"/>
            <a:ext cx="11532496" cy="1129894"/>
          </a:xfrm>
        </p:spPr>
        <p:txBody>
          <a:bodyPr/>
          <a:lstStyle/>
          <a:p>
            <a:r>
              <a:rPr lang="en-US" sz="3600" dirty="0">
                <a:solidFill>
                  <a:srgbClr val="2576B7"/>
                </a:solidFill>
              </a:rPr>
              <a:t>Measure the ROI of your CX AI solution</a:t>
            </a:r>
          </a:p>
        </p:txBody>
      </p:sp>
      <p:sp>
        <p:nvSpPr>
          <p:cNvPr id="36" name="Oval 49">
            <a:extLst>
              <a:ext uri="{FF2B5EF4-FFF2-40B4-BE49-F238E27FC236}">
                <a16:creationId xmlns:a16="http://schemas.microsoft.com/office/drawing/2014/main" id="{20EF5D24-37C7-0774-6C20-2B6CC69B8BFF}"/>
              </a:ext>
            </a:extLst>
          </p:cNvPr>
          <p:cNvSpPr>
            <a:spLocks/>
          </p:cNvSpPr>
          <p:nvPr/>
        </p:nvSpPr>
        <p:spPr>
          <a:xfrm>
            <a:off x="3662424" y="1797796"/>
            <a:ext cx="293565" cy="279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1400" b="1">
                <a:solidFill>
                  <a:srgbClr val="FFFFFF"/>
                </a:solidFill>
                <a:latin typeface="+mj-lt"/>
                <a:ea typeface="+mn-lt"/>
                <a:cs typeface="+mn-lt"/>
              </a:rPr>
              <a:t>1</a:t>
            </a:r>
          </a:p>
        </p:txBody>
      </p:sp>
      <p:graphicFrame>
        <p:nvGraphicFramePr>
          <p:cNvPr id="22" name="Table 38">
            <a:extLst>
              <a:ext uri="{FF2B5EF4-FFF2-40B4-BE49-F238E27FC236}">
                <a16:creationId xmlns:a16="http://schemas.microsoft.com/office/drawing/2014/main" id="{CCBFD721-740F-364F-6C0F-5F525DC73999}"/>
              </a:ext>
            </a:extLst>
          </p:cNvPr>
          <p:cNvGraphicFramePr>
            <a:graphicFrameLocks/>
          </p:cNvGraphicFramePr>
          <p:nvPr>
            <p:extLst>
              <p:ext uri="{D42A27DB-BD31-4B8C-83A1-F6EECF244321}">
                <p14:modId xmlns:p14="http://schemas.microsoft.com/office/powerpoint/2010/main" val="3746601985"/>
              </p:ext>
            </p:extLst>
          </p:nvPr>
        </p:nvGraphicFramePr>
        <p:xfrm>
          <a:off x="874485" y="2109841"/>
          <a:ext cx="3645254" cy="1158192"/>
        </p:xfrm>
        <a:graphic>
          <a:graphicData uri="http://schemas.openxmlformats.org/drawingml/2006/table">
            <a:tbl>
              <a:tblPr firstRow="1" bandRow="1">
                <a:tableStyleId>{912C8C85-51F0-491E-9774-3900AFEF0FD7}</a:tableStyleId>
              </a:tblPr>
              <a:tblGrid>
                <a:gridCol w="3645254">
                  <a:extLst>
                    <a:ext uri="{9D8B030D-6E8A-4147-A177-3AD203B41FA5}">
                      <a16:colId xmlns:a16="http://schemas.microsoft.com/office/drawing/2014/main" val="20000"/>
                    </a:ext>
                  </a:extLst>
                </a:gridCol>
              </a:tblGrid>
              <a:tr h="335236">
                <a:tc>
                  <a:txBody>
                    <a:bodyPr/>
                    <a:lstStyle/>
                    <a:p>
                      <a:pPr algn="ctr">
                        <a:buFontTx/>
                      </a:pPr>
                      <a:r>
                        <a:rPr lang="en-US" sz="1600">
                          <a:ea typeface="+mn-lt"/>
                          <a:cs typeface="+mn-lt"/>
                        </a:rPr>
                        <a:t>Business Impacts</a:t>
                      </a:r>
                    </a:p>
                  </a:txBody>
                  <a:tcPr marL="91428" marR="91428" marT="45714" marB="45714">
                    <a:lnL w="19050" cap="flat" cmpd="sng" algn="ctr">
                      <a:solidFill>
                        <a:srgbClr val="289D48"/>
                      </a:solidFill>
                      <a:prstDash val="solid"/>
                      <a:round/>
                      <a:headEnd type="none" w="med" len="med"/>
                      <a:tailEnd type="none" w="med" len="med"/>
                    </a:lnL>
                    <a:lnR w="19050" cap="flat" cmpd="sng" algn="ctr">
                      <a:solidFill>
                        <a:srgbClr val="289D48"/>
                      </a:solidFill>
                      <a:prstDash val="solid"/>
                      <a:round/>
                      <a:headEnd type="none" w="med" len="med"/>
                      <a:tailEnd type="none" w="med" len="med"/>
                    </a:lnR>
                    <a:lnT w="19050" cap="flat" cmpd="sng" algn="ctr">
                      <a:solidFill>
                        <a:srgbClr val="289D48"/>
                      </a:solidFill>
                      <a:prstDash val="solid"/>
                      <a:round/>
                      <a:headEnd type="none" w="med" len="med"/>
                      <a:tailEnd type="none" w="med" len="med"/>
                    </a:lnT>
                    <a:lnB w="19050" cap="flat" cmpd="sng" algn="ctr">
                      <a:solidFill>
                        <a:srgbClr val="289D48"/>
                      </a:solidFill>
                      <a:prstDash val="solid"/>
                      <a:round/>
                      <a:headEnd type="none" w="med" len="med"/>
                      <a:tailEnd type="none" w="med" len="med"/>
                    </a:lnB>
                    <a:solidFill>
                      <a:srgbClr val="289D48"/>
                    </a:solidFill>
                  </a:tcPr>
                </a:tc>
                <a:extLst>
                  <a:ext uri="{0D108BD9-81ED-4DB2-BD59-A6C34878D82A}">
                    <a16:rowId xmlns:a16="http://schemas.microsoft.com/office/drawing/2014/main" val="10000"/>
                  </a:ext>
                </a:extLst>
              </a:tr>
              <a:tr h="274284">
                <a:tc>
                  <a:txBody>
                    <a:bodyPr/>
                    <a:lstStyle/>
                    <a:p>
                      <a:pPr algn="ctr">
                        <a:buFontTx/>
                      </a:pPr>
                      <a:r>
                        <a:rPr lang="en-US" sz="1200">
                          <a:ea typeface="+mn-lt"/>
                          <a:cs typeface="+mn-lt"/>
                        </a:rPr>
                        <a:t>Opportunity generation and revenue growth</a:t>
                      </a:r>
                    </a:p>
                  </a:txBody>
                  <a:tcPr marL="91428" marR="91428" marT="45714" marB="45714">
                    <a:lnL w="19050" cap="flat" cmpd="sng" algn="ctr">
                      <a:solidFill>
                        <a:srgbClr val="289D48"/>
                      </a:solidFill>
                      <a:prstDash val="solid"/>
                      <a:round/>
                      <a:headEnd type="none" w="med" len="med"/>
                      <a:tailEnd type="none" w="med" len="med"/>
                    </a:lnL>
                    <a:lnR w="19050" cap="flat" cmpd="sng" algn="ctr">
                      <a:solidFill>
                        <a:srgbClr val="289D48"/>
                      </a:solidFill>
                      <a:prstDash val="solid"/>
                      <a:round/>
                      <a:headEnd type="none" w="med" len="med"/>
                      <a:tailEnd type="none" w="med" len="med"/>
                    </a:lnR>
                    <a:lnT w="19050" cap="flat" cmpd="sng" algn="ctr">
                      <a:solidFill>
                        <a:srgbClr val="289D48"/>
                      </a:solidFill>
                      <a:prstDash val="solid"/>
                      <a:round/>
                      <a:headEnd type="none" w="med" len="med"/>
                      <a:tailEnd type="none" w="med" len="med"/>
                    </a:lnT>
                    <a:lnB w="19050" cap="flat" cmpd="sng" algn="ctr">
                      <a:solidFill>
                        <a:srgbClr val="289D48"/>
                      </a:solidFill>
                      <a:prstDash val="solid"/>
                      <a:round/>
                      <a:headEnd type="none" w="med" len="med"/>
                      <a:tailEnd type="none" w="med" len="med"/>
                    </a:lnB>
                  </a:tcPr>
                </a:tc>
                <a:extLst>
                  <a:ext uri="{0D108BD9-81ED-4DB2-BD59-A6C34878D82A}">
                    <a16:rowId xmlns:a16="http://schemas.microsoft.com/office/drawing/2014/main" val="10001"/>
                  </a:ext>
                </a:extLst>
              </a:tr>
              <a:tr h="274284">
                <a:tc>
                  <a:txBody>
                    <a:bodyPr/>
                    <a:lstStyle/>
                    <a:p>
                      <a:pPr algn="ctr">
                        <a:buFontTx/>
                      </a:pPr>
                      <a:r>
                        <a:rPr lang="en-US" sz="1200" kern="1200">
                          <a:solidFill>
                            <a:schemeClr val="tx1"/>
                          </a:solidFill>
                          <a:latin typeface="+mn-lt"/>
                          <a:ea typeface="+mn-lt"/>
                          <a:cs typeface="+mn-lt"/>
                        </a:rPr>
                        <a:t>Cost savings</a:t>
                      </a:r>
                    </a:p>
                  </a:txBody>
                  <a:tcPr marL="91428" marR="91428" marT="45714" marB="45714">
                    <a:lnL w="19050" cap="flat" cmpd="sng" algn="ctr">
                      <a:solidFill>
                        <a:srgbClr val="289D48"/>
                      </a:solidFill>
                      <a:prstDash val="solid"/>
                      <a:round/>
                      <a:headEnd type="none" w="med" len="med"/>
                      <a:tailEnd type="none" w="med" len="med"/>
                    </a:lnL>
                    <a:lnR w="19050" cap="flat" cmpd="sng" algn="ctr">
                      <a:solidFill>
                        <a:srgbClr val="289D48"/>
                      </a:solidFill>
                      <a:prstDash val="solid"/>
                      <a:round/>
                      <a:headEnd type="none" w="med" len="med"/>
                      <a:tailEnd type="none" w="med" len="med"/>
                    </a:lnR>
                    <a:lnT w="19050" cap="flat" cmpd="sng" algn="ctr">
                      <a:solidFill>
                        <a:srgbClr val="289D48"/>
                      </a:solidFill>
                      <a:prstDash val="solid"/>
                      <a:round/>
                      <a:headEnd type="none" w="med" len="med"/>
                      <a:tailEnd type="none" w="med" len="med"/>
                    </a:lnT>
                    <a:lnB w="19050" cap="flat" cmpd="sng" algn="ctr">
                      <a:solidFill>
                        <a:srgbClr val="289D48"/>
                      </a:solidFill>
                      <a:prstDash val="solid"/>
                      <a:round/>
                      <a:headEnd type="none" w="med" len="med"/>
                      <a:tailEnd type="none" w="med" len="med"/>
                    </a:lnB>
                  </a:tcPr>
                </a:tc>
                <a:extLst>
                  <a:ext uri="{0D108BD9-81ED-4DB2-BD59-A6C34878D82A}">
                    <a16:rowId xmlns:a16="http://schemas.microsoft.com/office/drawing/2014/main" val="10002"/>
                  </a:ext>
                </a:extLst>
              </a:tr>
              <a:tr h="274284">
                <a:tc>
                  <a:txBody>
                    <a:bodyPr/>
                    <a:lstStyle/>
                    <a:p>
                      <a:pPr algn="ctr">
                        <a:buFontTx/>
                      </a:pPr>
                      <a:r>
                        <a:rPr lang="en-US" sz="1200" dirty="0">
                          <a:ea typeface="+mn-lt"/>
                          <a:cs typeface="+mn-lt"/>
                        </a:rPr>
                        <a:t>Time</a:t>
                      </a:r>
                      <a:r>
                        <a:rPr lang="en-US" sz="1200" baseline="0" dirty="0">
                          <a:ea typeface="+mn-lt"/>
                          <a:cs typeface="+mn-lt"/>
                        </a:rPr>
                        <a:t> to market</a:t>
                      </a:r>
                      <a:endParaRPr lang="en-US" sz="1200" dirty="0">
                        <a:ea typeface="+mn-lt"/>
                        <a:cs typeface="+mn-lt"/>
                      </a:endParaRPr>
                    </a:p>
                  </a:txBody>
                  <a:tcPr marL="91428" marR="91428" marT="45714" marB="45714">
                    <a:lnL w="19050" cap="flat" cmpd="sng" algn="ctr">
                      <a:solidFill>
                        <a:srgbClr val="289D48"/>
                      </a:solidFill>
                      <a:prstDash val="solid"/>
                      <a:round/>
                      <a:headEnd type="none" w="med" len="med"/>
                      <a:tailEnd type="none" w="med" len="med"/>
                    </a:lnL>
                    <a:lnR w="19050" cap="flat" cmpd="sng" algn="ctr">
                      <a:solidFill>
                        <a:srgbClr val="289D48"/>
                      </a:solidFill>
                      <a:prstDash val="solid"/>
                      <a:round/>
                      <a:headEnd type="none" w="med" len="med"/>
                      <a:tailEnd type="none" w="med" len="med"/>
                    </a:lnR>
                    <a:lnT w="19050" cap="flat" cmpd="sng" algn="ctr">
                      <a:solidFill>
                        <a:srgbClr val="289D48"/>
                      </a:solidFill>
                      <a:prstDash val="solid"/>
                      <a:round/>
                      <a:headEnd type="none" w="med" len="med"/>
                      <a:tailEnd type="none" w="med" len="med"/>
                    </a:lnT>
                    <a:lnB w="19050" cap="flat" cmpd="sng" algn="ctr">
                      <a:solidFill>
                        <a:srgbClr val="289D48"/>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23" name="Table 40">
            <a:extLst>
              <a:ext uri="{FF2B5EF4-FFF2-40B4-BE49-F238E27FC236}">
                <a16:creationId xmlns:a16="http://schemas.microsoft.com/office/drawing/2014/main" id="{69524DB7-36E6-5D1F-7158-879EA2637588}"/>
              </a:ext>
            </a:extLst>
          </p:cNvPr>
          <p:cNvGraphicFramePr>
            <a:graphicFrameLocks/>
          </p:cNvGraphicFramePr>
          <p:nvPr>
            <p:extLst>
              <p:ext uri="{D42A27DB-BD31-4B8C-83A1-F6EECF244321}">
                <p14:modId xmlns:p14="http://schemas.microsoft.com/office/powerpoint/2010/main" val="903905434"/>
              </p:ext>
            </p:extLst>
          </p:nvPr>
        </p:nvGraphicFramePr>
        <p:xfrm>
          <a:off x="874485" y="3249912"/>
          <a:ext cx="3641963" cy="1341024"/>
        </p:xfrm>
        <a:graphic>
          <a:graphicData uri="http://schemas.openxmlformats.org/drawingml/2006/table">
            <a:tbl>
              <a:tblPr firstRow="1" bandRow="1">
                <a:tableStyleId>{912C8C85-51F0-491E-9774-3900AFEF0FD7}</a:tableStyleId>
              </a:tblPr>
              <a:tblGrid>
                <a:gridCol w="3641963">
                  <a:extLst>
                    <a:ext uri="{9D8B030D-6E8A-4147-A177-3AD203B41FA5}">
                      <a16:colId xmlns:a16="http://schemas.microsoft.com/office/drawing/2014/main" val="20000"/>
                    </a:ext>
                  </a:extLst>
                </a:gridCol>
              </a:tblGrid>
              <a:tr h="335236">
                <a:tc>
                  <a:txBody>
                    <a:bodyPr/>
                    <a:lstStyle/>
                    <a:p>
                      <a:pPr algn="ctr">
                        <a:buFontTx/>
                      </a:pPr>
                      <a:r>
                        <a:rPr lang="en-US" sz="1600">
                          <a:ea typeface="+mn-lt"/>
                          <a:cs typeface="+mn-lt"/>
                        </a:rPr>
                        <a:t>Internal</a:t>
                      </a:r>
                      <a:r>
                        <a:rPr lang="en-US" sz="1600" baseline="0">
                          <a:ea typeface="+mn-lt"/>
                          <a:cs typeface="+mn-lt"/>
                        </a:rPr>
                        <a:t> Benefits</a:t>
                      </a:r>
                      <a:endParaRPr lang="en-US" sz="1600">
                        <a:ea typeface="+mn-lt"/>
                        <a:cs typeface="+mn-lt"/>
                      </a:endParaRPr>
                    </a:p>
                  </a:txBody>
                  <a:tcPr marL="91428" marR="91428" marT="45714" marB="45714">
                    <a:lnL w="19050" cap="flat" cmpd="sng" algn="ctr">
                      <a:solidFill>
                        <a:srgbClr val="289D48"/>
                      </a:solidFill>
                      <a:prstDash val="solid"/>
                      <a:round/>
                      <a:headEnd type="none" w="med" len="med"/>
                      <a:tailEnd type="none" w="med" len="med"/>
                    </a:lnL>
                    <a:lnR w="19050" cap="flat" cmpd="sng" algn="ctr">
                      <a:solidFill>
                        <a:srgbClr val="289D48"/>
                      </a:solidFill>
                      <a:prstDash val="solid"/>
                      <a:round/>
                      <a:headEnd type="none" w="med" len="med"/>
                      <a:tailEnd type="none" w="med" len="med"/>
                    </a:lnR>
                    <a:lnT w="19050" cap="flat" cmpd="sng" algn="ctr">
                      <a:solidFill>
                        <a:srgbClr val="289D48"/>
                      </a:solidFill>
                      <a:prstDash val="solid"/>
                      <a:round/>
                      <a:headEnd type="none" w="med" len="med"/>
                      <a:tailEnd type="none" w="med" len="med"/>
                    </a:lnT>
                    <a:lnB w="19050" cap="flat" cmpd="sng" algn="ctr">
                      <a:solidFill>
                        <a:srgbClr val="289D48"/>
                      </a:solidFill>
                      <a:prstDash val="solid"/>
                      <a:round/>
                      <a:headEnd type="none" w="med" len="med"/>
                      <a:tailEnd type="none" w="med" len="med"/>
                    </a:lnB>
                    <a:solidFill>
                      <a:srgbClr val="289D48"/>
                    </a:solidFill>
                  </a:tcPr>
                </a:tc>
                <a:extLst>
                  <a:ext uri="{0D108BD9-81ED-4DB2-BD59-A6C34878D82A}">
                    <a16:rowId xmlns:a16="http://schemas.microsoft.com/office/drawing/2014/main" val="10000"/>
                  </a:ext>
                </a:extLst>
              </a:tr>
              <a:tr h="274284">
                <a:tc>
                  <a:txBody>
                    <a:bodyPr/>
                    <a:lstStyle/>
                    <a:p>
                      <a:pPr algn="ctr">
                        <a:buFontTx/>
                      </a:pPr>
                      <a:r>
                        <a:rPr lang="en-US" sz="1200">
                          <a:ea typeface="+mn-lt"/>
                          <a:cs typeface="+mn-lt"/>
                        </a:rPr>
                        <a:t>Operational efficiency or productivity enhancement</a:t>
                      </a:r>
                    </a:p>
                  </a:txBody>
                  <a:tcPr marL="91428" marR="91428" marT="45714" marB="45714">
                    <a:lnL w="19050" cap="flat" cmpd="sng" algn="ctr">
                      <a:solidFill>
                        <a:srgbClr val="289D48"/>
                      </a:solidFill>
                      <a:prstDash val="solid"/>
                      <a:round/>
                      <a:headEnd type="none" w="med" len="med"/>
                      <a:tailEnd type="none" w="med" len="med"/>
                    </a:lnL>
                    <a:lnR w="19050" cap="flat" cmpd="sng" algn="ctr">
                      <a:solidFill>
                        <a:srgbClr val="289D48"/>
                      </a:solidFill>
                      <a:prstDash val="solid"/>
                      <a:round/>
                      <a:headEnd type="none" w="med" len="med"/>
                      <a:tailEnd type="none" w="med" len="med"/>
                    </a:lnR>
                    <a:lnT w="19050" cap="flat" cmpd="sng" algn="ctr">
                      <a:solidFill>
                        <a:srgbClr val="289D48"/>
                      </a:solidFill>
                      <a:prstDash val="solid"/>
                      <a:round/>
                      <a:headEnd type="none" w="med" len="med"/>
                      <a:tailEnd type="none" w="med" len="med"/>
                    </a:lnT>
                    <a:lnB w="19050" cap="flat" cmpd="sng" algn="ctr">
                      <a:solidFill>
                        <a:srgbClr val="289D48"/>
                      </a:solidFill>
                      <a:prstDash val="solid"/>
                      <a:round/>
                      <a:headEnd type="none" w="med" len="med"/>
                      <a:tailEnd type="none" w="med" len="med"/>
                    </a:lnB>
                  </a:tcPr>
                </a:tc>
                <a:extLst>
                  <a:ext uri="{0D108BD9-81ED-4DB2-BD59-A6C34878D82A}">
                    <a16:rowId xmlns:a16="http://schemas.microsoft.com/office/drawing/2014/main" val="10001"/>
                  </a:ext>
                </a:extLst>
              </a:tr>
              <a:tr h="274284">
                <a:tc>
                  <a:txBody>
                    <a:bodyPr/>
                    <a:lstStyle/>
                    <a:p>
                      <a:pPr algn="ctr">
                        <a:buFontTx/>
                      </a:pPr>
                      <a:r>
                        <a:rPr lang="en-US" sz="1200">
                          <a:ea typeface="+mn-lt"/>
                          <a:cs typeface="+mn-lt"/>
                        </a:rPr>
                        <a:t>Reduction in risk exposure and likelihood of incidents</a:t>
                      </a:r>
                    </a:p>
                  </a:txBody>
                  <a:tcPr marL="91428" marR="91428" marT="45714" marB="45714">
                    <a:lnL w="19050" cap="flat" cmpd="sng" algn="ctr">
                      <a:solidFill>
                        <a:srgbClr val="289D48"/>
                      </a:solidFill>
                      <a:prstDash val="solid"/>
                      <a:round/>
                      <a:headEnd type="none" w="med" len="med"/>
                      <a:tailEnd type="none" w="med" len="med"/>
                    </a:lnL>
                    <a:lnR w="19050" cap="flat" cmpd="sng" algn="ctr">
                      <a:solidFill>
                        <a:srgbClr val="289D48"/>
                      </a:solidFill>
                      <a:prstDash val="solid"/>
                      <a:round/>
                      <a:headEnd type="none" w="med" len="med"/>
                      <a:tailEnd type="none" w="med" len="med"/>
                    </a:lnR>
                    <a:lnT w="19050" cap="flat" cmpd="sng" algn="ctr">
                      <a:solidFill>
                        <a:srgbClr val="289D48"/>
                      </a:solidFill>
                      <a:prstDash val="solid"/>
                      <a:round/>
                      <a:headEnd type="none" w="med" len="med"/>
                      <a:tailEnd type="none" w="med" len="med"/>
                    </a:lnT>
                    <a:lnB w="19050" cap="flat" cmpd="sng" algn="ctr">
                      <a:solidFill>
                        <a:srgbClr val="289D48"/>
                      </a:solidFill>
                      <a:prstDash val="solid"/>
                      <a:round/>
                      <a:headEnd type="none" w="med" len="med"/>
                      <a:tailEnd type="none" w="med" len="med"/>
                    </a:lnB>
                  </a:tcPr>
                </a:tc>
                <a:extLst>
                  <a:ext uri="{0D108BD9-81ED-4DB2-BD59-A6C34878D82A}">
                    <a16:rowId xmlns:a16="http://schemas.microsoft.com/office/drawing/2014/main" val="10002"/>
                  </a:ext>
                </a:extLst>
              </a:tr>
              <a:tr h="457140">
                <a:tc>
                  <a:txBody>
                    <a:bodyPr/>
                    <a:lstStyle/>
                    <a:p>
                      <a:pPr algn="ctr">
                        <a:buFontTx/>
                      </a:pPr>
                      <a:r>
                        <a:rPr lang="en-US" sz="1200" dirty="0">
                          <a:ea typeface="+mn-lt"/>
                          <a:cs typeface="+mn-lt"/>
                        </a:rPr>
                        <a:t>Improved experiences for customers, consumers, or staff</a:t>
                      </a:r>
                    </a:p>
                  </a:txBody>
                  <a:tcPr marL="91428" marR="91428" marT="45714" marB="45714">
                    <a:lnL w="19050" cap="flat" cmpd="sng" algn="ctr">
                      <a:solidFill>
                        <a:srgbClr val="289D48"/>
                      </a:solidFill>
                      <a:prstDash val="solid"/>
                      <a:round/>
                      <a:headEnd type="none" w="med" len="med"/>
                      <a:tailEnd type="none" w="med" len="med"/>
                    </a:lnL>
                    <a:lnR w="19050" cap="flat" cmpd="sng" algn="ctr">
                      <a:solidFill>
                        <a:srgbClr val="289D48"/>
                      </a:solidFill>
                      <a:prstDash val="solid"/>
                      <a:round/>
                      <a:headEnd type="none" w="med" len="med"/>
                      <a:tailEnd type="none" w="med" len="med"/>
                    </a:lnR>
                    <a:lnT w="19050" cap="flat" cmpd="sng" algn="ctr">
                      <a:solidFill>
                        <a:srgbClr val="289D48"/>
                      </a:solidFill>
                      <a:prstDash val="solid"/>
                      <a:round/>
                      <a:headEnd type="none" w="med" len="med"/>
                      <a:tailEnd type="none" w="med" len="med"/>
                    </a:lnT>
                    <a:lnB w="19050" cap="flat" cmpd="sng" algn="ctr">
                      <a:solidFill>
                        <a:srgbClr val="289D48"/>
                      </a:solidFill>
                      <a:prstDash val="solid"/>
                      <a:round/>
                      <a:headEnd type="none" w="med" len="med"/>
                      <a:tailEnd type="none" w="med" len="med"/>
                    </a:lnB>
                  </a:tcPr>
                </a:tc>
                <a:extLst>
                  <a:ext uri="{0D108BD9-81ED-4DB2-BD59-A6C34878D82A}">
                    <a16:rowId xmlns:a16="http://schemas.microsoft.com/office/drawing/2014/main" val="803227566"/>
                  </a:ext>
                </a:extLst>
              </a:tr>
            </a:tbl>
          </a:graphicData>
        </a:graphic>
      </p:graphicFrame>
      <p:graphicFrame>
        <p:nvGraphicFramePr>
          <p:cNvPr id="24" name="Table 42">
            <a:extLst>
              <a:ext uri="{FF2B5EF4-FFF2-40B4-BE49-F238E27FC236}">
                <a16:creationId xmlns:a16="http://schemas.microsoft.com/office/drawing/2014/main" id="{05D29AEB-FC82-E24C-A41F-A736F04FE1E1}"/>
              </a:ext>
            </a:extLst>
          </p:cNvPr>
          <p:cNvGraphicFramePr>
            <a:graphicFrameLocks/>
          </p:cNvGraphicFramePr>
          <p:nvPr>
            <p:extLst>
              <p:ext uri="{D42A27DB-BD31-4B8C-83A1-F6EECF244321}">
                <p14:modId xmlns:p14="http://schemas.microsoft.com/office/powerpoint/2010/main" val="3759332532"/>
              </p:ext>
            </p:extLst>
          </p:nvPr>
        </p:nvGraphicFramePr>
        <p:xfrm>
          <a:off x="874482" y="4553601"/>
          <a:ext cx="3641964" cy="1569057"/>
        </p:xfrm>
        <a:graphic>
          <a:graphicData uri="http://schemas.openxmlformats.org/drawingml/2006/table">
            <a:tbl>
              <a:tblPr firstRow="1" bandRow="1">
                <a:tableStyleId>{17292A2E-F333-43FB-9621-5CBBE7FDCDCB}</a:tableStyleId>
              </a:tblPr>
              <a:tblGrid>
                <a:gridCol w="3641964">
                  <a:extLst>
                    <a:ext uri="{9D8B030D-6E8A-4147-A177-3AD203B41FA5}">
                      <a16:colId xmlns:a16="http://schemas.microsoft.com/office/drawing/2014/main" val="20000"/>
                    </a:ext>
                  </a:extLst>
                </a:gridCol>
              </a:tblGrid>
              <a:tr h="335236">
                <a:tc>
                  <a:txBody>
                    <a:bodyPr/>
                    <a:lstStyle/>
                    <a:p>
                      <a:pPr algn="ctr">
                        <a:buFontTx/>
                      </a:pPr>
                      <a:r>
                        <a:rPr lang="en-US" sz="1600">
                          <a:ea typeface="+mn-lt"/>
                          <a:cs typeface="+mn-lt"/>
                        </a:rPr>
                        <a:t>Investment</a:t>
                      </a:r>
                    </a:p>
                  </a:txBody>
                  <a:tcPr marL="91428" marR="91428" marT="45714" marB="45714">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rgbClr val="A24130"/>
                    </a:solidFill>
                  </a:tcPr>
                </a:tc>
                <a:extLst>
                  <a:ext uri="{0D108BD9-81ED-4DB2-BD59-A6C34878D82A}">
                    <a16:rowId xmlns:a16="http://schemas.microsoft.com/office/drawing/2014/main" val="10000"/>
                  </a:ext>
                </a:extLst>
              </a:tr>
              <a:tr h="639997">
                <a:tc>
                  <a:txBody>
                    <a:bodyPr/>
                    <a:lstStyle/>
                    <a:p>
                      <a:pPr algn="ctr">
                        <a:buFontTx/>
                      </a:pPr>
                      <a:r>
                        <a:rPr lang="en-US" sz="1200">
                          <a:ea typeface="+mn-lt"/>
                          <a:cs typeface="+mn-lt"/>
                        </a:rPr>
                        <a:t>People – Cost and time for employee upskill or reskill</a:t>
                      </a:r>
                    </a:p>
                    <a:p>
                      <a:pPr algn="ctr">
                        <a:buFontTx/>
                      </a:pPr>
                      <a:r>
                        <a:rPr lang="en-US" sz="1200">
                          <a:ea typeface="+mn-lt"/>
                          <a:cs typeface="+mn-lt"/>
                        </a:rPr>
                        <a:t>Cost and time for recruitment</a:t>
                      </a:r>
                    </a:p>
                    <a:p>
                      <a:pPr algn="ctr">
                        <a:buFontTx/>
                      </a:pPr>
                      <a:r>
                        <a:rPr lang="en-US" sz="1200">
                          <a:ea typeface="+mn-lt"/>
                          <a:cs typeface="+mn-lt"/>
                        </a:rPr>
                        <a:t>Cost for external</a:t>
                      </a:r>
                      <a:r>
                        <a:rPr lang="en-US" sz="1200" baseline="0">
                          <a:ea typeface="+mn-lt"/>
                          <a:cs typeface="+mn-lt"/>
                        </a:rPr>
                        <a:t> resources</a:t>
                      </a:r>
                      <a:endParaRPr lang="en-US" sz="1200">
                        <a:ea typeface="+mn-lt"/>
                        <a:cs typeface="+mn-lt"/>
                      </a:endParaRPr>
                    </a:p>
                  </a:txBody>
                  <a:tcPr marL="91428" marR="91428" marT="45714" marB="45714">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1"/>
                  </a:ext>
                </a:extLst>
              </a:tr>
              <a:tr h="319413">
                <a:tc>
                  <a:txBody>
                    <a:bodyPr/>
                    <a:lstStyle/>
                    <a:p>
                      <a:pPr algn="ctr">
                        <a:buFontTx/>
                      </a:pPr>
                      <a:r>
                        <a:rPr lang="en-US" sz="1200">
                          <a:ea typeface="+mn-lt"/>
                          <a:cs typeface="+mn-lt"/>
                        </a:rPr>
                        <a:t>Data</a:t>
                      </a:r>
                      <a:r>
                        <a:rPr lang="en-US" sz="1200" baseline="0">
                          <a:ea typeface="+mn-lt"/>
                          <a:cs typeface="+mn-lt"/>
                        </a:rPr>
                        <a:t> – Cost for new data sets (including third-party data)</a:t>
                      </a:r>
                      <a:endParaRPr lang="en-US" sz="1200">
                        <a:ea typeface="+mn-lt"/>
                        <a:cs typeface="+mn-lt"/>
                      </a:endParaRPr>
                    </a:p>
                  </a:txBody>
                  <a:tcPr marL="91428" marR="91428" marT="45714" marB="45714">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2"/>
                  </a:ext>
                </a:extLst>
              </a:tr>
              <a:tr h="274284">
                <a:tc>
                  <a:txBody>
                    <a:bodyPr/>
                    <a:lstStyle/>
                    <a:p>
                      <a:pPr algn="ctr">
                        <a:buFontTx/>
                      </a:pPr>
                      <a:r>
                        <a:rPr lang="en-US" sz="1200" dirty="0">
                          <a:ea typeface="+mn-lt"/>
                          <a:cs typeface="+mn-lt"/>
                        </a:rPr>
                        <a:t>Technology – Cost for</a:t>
                      </a:r>
                      <a:r>
                        <a:rPr lang="en-US" sz="1200" baseline="0" dirty="0">
                          <a:ea typeface="+mn-lt"/>
                          <a:cs typeface="+mn-lt"/>
                        </a:rPr>
                        <a:t> new technologies</a:t>
                      </a:r>
                      <a:endParaRPr lang="en-US" sz="1200" dirty="0">
                        <a:ea typeface="+mn-lt"/>
                        <a:cs typeface="+mn-lt"/>
                      </a:endParaRPr>
                    </a:p>
                  </a:txBody>
                  <a:tcPr marL="91428" marR="91428" marT="45714" marB="45714">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7" name="Oval 50">
            <a:extLst>
              <a:ext uri="{FF2B5EF4-FFF2-40B4-BE49-F238E27FC236}">
                <a16:creationId xmlns:a16="http://schemas.microsoft.com/office/drawing/2014/main" id="{28832573-47D8-F4A2-F579-E99733AB8623}"/>
              </a:ext>
            </a:extLst>
          </p:cNvPr>
          <p:cNvSpPr>
            <a:spLocks/>
          </p:cNvSpPr>
          <p:nvPr/>
        </p:nvSpPr>
        <p:spPr>
          <a:xfrm>
            <a:off x="5401220" y="1797796"/>
            <a:ext cx="293565" cy="279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1400" b="1">
                <a:solidFill>
                  <a:srgbClr val="FFFFFF"/>
                </a:solidFill>
                <a:latin typeface="+mj-lt"/>
                <a:ea typeface="+mn-lt"/>
                <a:cs typeface="+mn-lt"/>
              </a:rPr>
              <a:t>2</a:t>
            </a:r>
          </a:p>
        </p:txBody>
      </p:sp>
      <p:sp>
        <p:nvSpPr>
          <p:cNvPr id="33" name="Rectangle 47">
            <a:extLst>
              <a:ext uri="{FF2B5EF4-FFF2-40B4-BE49-F238E27FC236}">
                <a16:creationId xmlns:a16="http://schemas.microsoft.com/office/drawing/2014/main" id="{6EDD7F2A-7C32-5056-BFE3-0C873AB0FF53}"/>
              </a:ext>
            </a:extLst>
          </p:cNvPr>
          <p:cNvSpPr>
            <a:spLocks/>
          </p:cNvSpPr>
          <p:nvPr/>
        </p:nvSpPr>
        <p:spPr>
          <a:xfrm>
            <a:off x="4667951" y="2109842"/>
            <a:ext cx="1337494" cy="2298160"/>
          </a:xfrm>
          <a:prstGeom prst="rect">
            <a:avLst/>
          </a:prstGeom>
          <a:solidFill>
            <a:srgbClr val="289D48"/>
          </a:solidFill>
          <a:ln>
            <a:solidFill>
              <a:srgbClr val="289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spcAft>
                <a:spcPts val="600"/>
              </a:spcAft>
              <a:defRPr/>
            </a:pPr>
            <a:r>
              <a:rPr lang="en-US" sz="1600" b="1">
                <a:solidFill>
                  <a:srgbClr val="FFFFFF"/>
                </a:solidFill>
                <a:latin typeface="Roboto Condensed Light" panose="02000000000000000000" pitchFamily="2" charset="0"/>
                <a:ea typeface="+mn-lt"/>
                <a:cs typeface="+mn-lt"/>
              </a:rPr>
              <a:t>Quantify</a:t>
            </a:r>
          </a:p>
          <a:p>
            <a:pPr algn="ctr" defTabSz="914309">
              <a:defRPr/>
            </a:pPr>
            <a:r>
              <a:rPr lang="en-US" sz="1400">
                <a:solidFill>
                  <a:srgbClr val="FFFFFF"/>
                </a:solidFill>
                <a:latin typeface="Roboto Condensed Light" panose="02000000000000000000" pitchFamily="2" charset="0"/>
                <a:ea typeface="+mn-lt"/>
                <a:cs typeface="+mn-lt"/>
              </a:rPr>
              <a:t>Can you put a number or a percentage to the impacts and benefits?</a:t>
            </a:r>
          </a:p>
        </p:txBody>
      </p:sp>
      <p:sp>
        <p:nvSpPr>
          <p:cNvPr id="35" name="Rectangle 48">
            <a:extLst>
              <a:ext uri="{FF2B5EF4-FFF2-40B4-BE49-F238E27FC236}">
                <a16:creationId xmlns:a16="http://schemas.microsoft.com/office/drawing/2014/main" id="{2ED311F5-D255-F0EC-09F9-A71C494281EF}"/>
              </a:ext>
            </a:extLst>
          </p:cNvPr>
          <p:cNvSpPr>
            <a:spLocks/>
          </p:cNvSpPr>
          <p:nvPr/>
        </p:nvSpPr>
        <p:spPr>
          <a:xfrm>
            <a:off x="4650855" y="4553605"/>
            <a:ext cx="1337493" cy="1523801"/>
          </a:xfrm>
          <a:prstGeom prst="rect">
            <a:avLst/>
          </a:prstGeom>
          <a:solidFill>
            <a:srgbClr val="A2413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spcAft>
                <a:spcPts val="600"/>
              </a:spcAft>
              <a:defRPr/>
            </a:pPr>
            <a:r>
              <a:rPr lang="en-US" sz="1600" b="1">
                <a:solidFill>
                  <a:srgbClr val="FFFFFF"/>
                </a:solidFill>
                <a:latin typeface="Roboto Condensed Light" panose="02000000000000000000" pitchFamily="2" charset="0"/>
                <a:ea typeface="+mn-lt"/>
                <a:cs typeface="+mn-lt"/>
              </a:rPr>
              <a:t>Quantify</a:t>
            </a:r>
          </a:p>
          <a:p>
            <a:pPr algn="ctr" defTabSz="914309">
              <a:defRPr/>
            </a:pPr>
            <a:r>
              <a:rPr lang="en-US" sz="1400">
                <a:solidFill>
                  <a:srgbClr val="FFFFFF"/>
                </a:solidFill>
                <a:latin typeface="Roboto Condensed Light" panose="02000000000000000000" pitchFamily="2" charset="0"/>
                <a:ea typeface="+mn-lt"/>
                <a:cs typeface="+mn-lt"/>
              </a:rPr>
              <a:t>Can you estimate the investments you need to put in?</a:t>
            </a:r>
          </a:p>
        </p:txBody>
      </p:sp>
      <p:sp>
        <p:nvSpPr>
          <p:cNvPr id="39" name="Oval 52">
            <a:extLst>
              <a:ext uri="{FF2B5EF4-FFF2-40B4-BE49-F238E27FC236}">
                <a16:creationId xmlns:a16="http://schemas.microsoft.com/office/drawing/2014/main" id="{6AB1B8A4-219F-146C-3FD3-E7A79DA9811C}"/>
              </a:ext>
            </a:extLst>
          </p:cNvPr>
          <p:cNvSpPr>
            <a:spLocks/>
          </p:cNvSpPr>
          <p:nvPr/>
        </p:nvSpPr>
        <p:spPr>
          <a:xfrm>
            <a:off x="6711169" y="1797796"/>
            <a:ext cx="293565" cy="279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1400" b="1">
                <a:solidFill>
                  <a:srgbClr val="FFFFFF"/>
                </a:solidFill>
                <a:latin typeface="+mj-lt"/>
                <a:ea typeface="+mn-lt"/>
                <a:cs typeface="+mn-lt"/>
              </a:rPr>
              <a:t>3</a:t>
            </a:r>
          </a:p>
        </p:txBody>
      </p:sp>
      <p:sp>
        <p:nvSpPr>
          <p:cNvPr id="38" name="Rectangle 51">
            <a:extLst>
              <a:ext uri="{FF2B5EF4-FFF2-40B4-BE49-F238E27FC236}">
                <a16:creationId xmlns:a16="http://schemas.microsoft.com/office/drawing/2014/main" id="{40E90B4C-9536-2BBA-8D67-5B9E8442D3D4}"/>
              </a:ext>
            </a:extLst>
          </p:cNvPr>
          <p:cNvSpPr>
            <a:spLocks/>
          </p:cNvSpPr>
          <p:nvPr/>
        </p:nvSpPr>
        <p:spPr>
          <a:xfrm>
            <a:off x="6119405" y="2109841"/>
            <a:ext cx="1183524" cy="3967563"/>
          </a:xfrm>
          <a:prstGeom prst="rect">
            <a:avLst/>
          </a:prstGeom>
          <a:solidFill>
            <a:srgbClr val="289D48"/>
          </a:solidFill>
          <a:ln>
            <a:solidFill>
              <a:srgbClr val="289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spcAft>
                <a:spcPts val="600"/>
              </a:spcAft>
              <a:defRPr/>
            </a:pPr>
            <a:r>
              <a:rPr lang="en-US" sz="1600" b="1">
                <a:solidFill>
                  <a:srgbClr val="FFFFFF"/>
                </a:solidFill>
                <a:latin typeface="Roboto Condensed Light" panose="02000000000000000000" pitchFamily="2" charset="0"/>
                <a:ea typeface="+mn-lt"/>
                <a:cs typeface="+mn-lt"/>
              </a:rPr>
              <a:t>Translate</a:t>
            </a:r>
          </a:p>
          <a:p>
            <a:pPr algn="ctr" defTabSz="914309">
              <a:defRPr/>
            </a:pPr>
            <a:r>
              <a:rPr lang="en-US" sz="1400">
                <a:solidFill>
                  <a:srgbClr val="FFFFFF"/>
                </a:solidFill>
                <a:latin typeface="Roboto Condensed Light" panose="02000000000000000000" pitchFamily="2" charset="0"/>
                <a:ea typeface="+mn-lt"/>
                <a:cs typeface="+mn-lt"/>
              </a:rPr>
              <a:t>Translate the quantities into dollar value.</a:t>
            </a:r>
          </a:p>
        </p:txBody>
      </p:sp>
      <p:sp>
        <p:nvSpPr>
          <p:cNvPr id="29" name="Left Brace 27">
            <a:extLst>
              <a:ext uri="{FF2B5EF4-FFF2-40B4-BE49-F238E27FC236}">
                <a16:creationId xmlns:a16="http://schemas.microsoft.com/office/drawing/2014/main" id="{C1B9D808-B53D-9FD7-6873-5C3E01437C82}"/>
              </a:ext>
              <a:ext uri="{C183D7F6-B498-43B3-948B-1728B52AA6E4}">
                <adec:decorative xmlns:adec="http://schemas.microsoft.com/office/drawing/2017/decorative" val="1"/>
              </a:ext>
            </a:extLst>
          </p:cNvPr>
          <p:cNvSpPr>
            <a:spLocks/>
          </p:cNvSpPr>
          <p:nvPr/>
        </p:nvSpPr>
        <p:spPr>
          <a:xfrm rot="10800000">
            <a:off x="7369597" y="2168702"/>
            <a:ext cx="222365" cy="2208822"/>
          </a:xfrm>
          <a:prstGeom prst="leftBrace">
            <a:avLst>
              <a:gd name="adj1" fmla="val 45393"/>
              <a:gd name="adj2" fmla="val 50000"/>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09">
              <a:defRPr/>
            </a:pPr>
            <a:endParaRPr lang="en-US" sz="1350">
              <a:solidFill>
                <a:prstClr val="black"/>
              </a:solidFill>
              <a:latin typeface="Roboto Condensed Light" panose="02000000000000000000" pitchFamily="2" charset="0"/>
              <a:ea typeface="+mn-lt"/>
              <a:cs typeface="+mn-lt"/>
            </a:endParaRPr>
          </a:p>
        </p:txBody>
      </p:sp>
      <p:sp>
        <p:nvSpPr>
          <p:cNvPr id="40" name="Oval 53">
            <a:extLst>
              <a:ext uri="{FF2B5EF4-FFF2-40B4-BE49-F238E27FC236}">
                <a16:creationId xmlns:a16="http://schemas.microsoft.com/office/drawing/2014/main" id="{A2556E1A-FFA5-6550-FED7-B0D49E25BE2C}"/>
              </a:ext>
            </a:extLst>
          </p:cNvPr>
          <p:cNvSpPr>
            <a:spLocks/>
          </p:cNvSpPr>
          <p:nvPr/>
        </p:nvSpPr>
        <p:spPr>
          <a:xfrm>
            <a:off x="9444044" y="2967476"/>
            <a:ext cx="293565" cy="279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1400" b="1">
                <a:solidFill>
                  <a:srgbClr val="FFFFFF"/>
                </a:solidFill>
                <a:latin typeface="+mj-lt"/>
                <a:ea typeface="+mn-lt"/>
                <a:cs typeface="+mn-lt"/>
              </a:rPr>
              <a:t>4</a:t>
            </a:r>
          </a:p>
        </p:txBody>
      </p:sp>
      <p:cxnSp>
        <p:nvCxnSpPr>
          <p:cNvPr id="31" name="Elbow Connector 45">
            <a:extLst>
              <a:ext uri="{FF2B5EF4-FFF2-40B4-BE49-F238E27FC236}">
                <a16:creationId xmlns:a16="http://schemas.microsoft.com/office/drawing/2014/main" id="{BC5C6B7E-DF3E-99EB-CE85-BAA7A6A5D227}"/>
              </a:ext>
              <a:ext uri="{C183D7F6-B498-43B3-948B-1728B52AA6E4}">
                <adec:decorative xmlns:adec="http://schemas.microsoft.com/office/drawing/2017/decorative" val="1"/>
              </a:ext>
            </a:extLst>
          </p:cNvPr>
          <p:cNvCxnSpPr>
            <a:cxnSpLocks/>
            <a:stCxn id="29" idx="1"/>
            <a:endCxn id="42" idx="0"/>
          </p:cNvCxnSpPr>
          <p:nvPr/>
        </p:nvCxnSpPr>
        <p:spPr>
          <a:xfrm>
            <a:off x="7591961" y="3273114"/>
            <a:ext cx="2336690" cy="224653"/>
          </a:xfrm>
          <a:prstGeom prst="bentConnector2">
            <a:avLst/>
          </a:prstGeom>
          <a:ln w="3175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Left Brace 27">
            <a:extLst>
              <a:ext uri="{FF2B5EF4-FFF2-40B4-BE49-F238E27FC236}">
                <a16:creationId xmlns:a16="http://schemas.microsoft.com/office/drawing/2014/main" id="{74182039-17E2-31E3-2F1D-DF3113852F6C}"/>
              </a:ext>
              <a:ext uri="{C183D7F6-B498-43B3-948B-1728B52AA6E4}">
                <adec:decorative xmlns:adec="http://schemas.microsoft.com/office/drawing/2017/decorative" val="1"/>
              </a:ext>
            </a:extLst>
          </p:cNvPr>
          <p:cNvSpPr>
            <a:spLocks/>
          </p:cNvSpPr>
          <p:nvPr/>
        </p:nvSpPr>
        <p:spPr>
          <a:xfrm rot="10800000">
            <a:off x="7368668" y="4540287"/>
            <a:ext cx="217596" cy="1506641"/>
          </a:xfrm>
          <a:prstGeom prst="leftBrace">
            <a:avLst>
              <a:gd name="adj1" fmla="val 45393"/>
              <a:gd name="adj2" fmla="val 50000"/>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09">
              <a:defRPr/>
            </a:pPr>
            <a:endParaRPr lang="en-US" sz="1350">
              <a:solidFill>
                <a:prstClr val="black"/>
              </a:solidFill>
              <a:latin typeface="Roboto Condensed Light" panose="02000000000000000000" pitchFamily="2" charset="0"/>
              <a:ea typeface="+mn-lt"/>
              <a:cs typeface="+mn-lt"/>
            </a:endParaRPr>
          </a:p>
        </p:txBody>
      </p:sp>
      <p:cxnSp>
        <p:nvCxnSpPr>
          <p:cNvPr id="32" name="Elbow Connector 46">
            <a:extLst>
              <a:ext uri="{FF2B5EF4-FFF2-40B4-BE49-F238E27FC236}">
                <a16:creationId xmlns:a16="http://schemas.microsoft.com/office/drawing/2014/main" id="{9BDCFED7-25D8-2A80-48D0-B21DD65A08B1}"/>
              </a:ext>
              <a:ext uri="{C183D7F6-B498-43B3-948B-1728B52AA6E4}">
                <adec:decorative xmlns:adec="http://schemas.microsoft.com/office/drawing/2017/decorative" val="1"/>
              </a:ext>
            </a:extLst>
          </p:cNvPr>
          <p:cNvCxnSpPr>
            <a:cxnSpLocks/>
            <a:stCxn id="30" idx="1"/>
            <a:endCxn id="42" idx="2"/>
          </p:cNvCxnSpPr>
          <p:nvPr/>
        </p:nvCxnSpPr>
        <p:spPr>
          <a:xfrm flipV="1">
            <a:off x="7586265" y="5070428"/>
            <a:ext cx="2342387" cy="223177"/>
          </a:xfrm>
          <a:prstGeom prst="bentConnector2">
            <a:avLst/>
          </a:prstGeom>
          <a:ln w="3175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9A2FA00-369D-6C14-AB27-305EE3E35EC4}"/>
                  </a:ext>
                </a:extLst>
              </p:cNvPr>
              <p:cNvSpPr txBox="1">
                <a:spLocks/>
              </p:cNvSpPr>
              <p:nvPr/>
            </p:nvSpPr>
            <p:spPr>
              <a:xfrm>
                <a:off x="7969208" y="3497767"/>
                <a:ext cx="3918891" cy="1572661"/>
              </a:xfrm>
              <a:prstGeom prst="rect">
                <a:avLst/>
              </a:prstGeom>
              <a:noFill/>
            </p:spPr>
            <p:txBody>
              <a:bodyPr wrap="square">
                <a:spAutoFit/>
              </a:bodyPr>
              <a:lstStyle/>
              <a:p>
                <a:pPr defTabSz="914309">
                  <a:defRPr/>
                </a:pPr>
                <a14:m>
                  <m:oMathPara xmlns:m="http://schemas.openxmlformats.org/officeDocument/2006/math">
                    <m:oMathParaPr>
                      <m:jc m:val="centerGroup"/>
                    </m:oMathParaPr>
                    <m:oMath xmlns:m="http://schemas.openxmlformats.org/officeDocument/2006/math">
                      <m:r>
                        <a:rPr lang="en-US" sz="2000" i="1" smtClean="0">
                          <a:solidFill>
                            <a:srgbClr val="494949">
                              <a:lumMod val="50000"/>
                            </a:srgbClr>
                          </a:solidFill>
                          <a:latin typeface="Cambria Math" panose="02040503050406030204" pitchFamily="18" charset="0"/>
                          <a:ea typeface="+mn-lt"/>
                          <a:cs typeface="+mn-lt"/>
                        </a:rPr>
                        <m:t>𝑅𝑂𝐼</m:t>
                      </m:r>
                      <m:r>
                        <a:rPr lang="en-US" sz="2000" i="1" smtClean="0">
                          <a:solidFill>
                            <a:srgbClr val="494949">
                              <a:lumMod val="50000"/>
                            </a:srgbClr>
                          </a:solidFill>
                          <a:latin typeface="Cambria Math" panose="02040503050406030204" pitchFamily="18" charset="0"/>
                          <a:ea typeface="+mn-lt"/>
                          <a:cs typeface="+mn-lt"/>
                        </a:rPr>
                        <m:t>=</m:t>
                      </m:r>
                      <m:f>
                        <m:fPr>
                          <m:ctrlPr>
                            <a:rPr lang="en-US" sz="2000" i="1">
                              <a:solidFill>
                                <a:srgbClr val="494949">
                                  <a:lumMod val="50000"/>
                                </a:srgbClr>
                              </a:solidFill>
                              <a:latin typeface="Cambria Math" panose="02040503050406030204" pitchFamily="18" charset="0"/>
                              <a:ea typeface="+mn-lt"/>
                              <a:cs typeface="+mn-lt"/>
                            </a:rPr>
                          </m:ctrlPr>
                        </m:fPr>
                        <m:num>
                          <m:r>
                            <a:rPr lang="en-US" sz="2000" i="1">
                              <a:solidFill>
                                <a:srgbClr val="494949">
                                  <a:lumMod val="50000"/>
                                </a:srgbClr>
                              </a:solidFill>
                              <a:latin typeface="Cambria Math" panose="02040503050406030204" pitchFamily="18" charset="0"/>
                              <a:ea typeface="+mn-lt"/>
                              <a:cs typeface="+mn-lt"/>
                            </a:rPr>
                            <m:t>(</m:t>
                          </m:r>
                          <m:r>
                            <a:rPr lang="en-US" sz="2000" i="1">
                              <a:solidFill>
                                <a:srgbClr val="494949">
                                  <a:lumMod val="50000"/>
                                </a:srgbClr>
                              </a:solidFill>
                              <a:latin typeface="Cambria Math" panose="02040503050406030204" pitchFamily="18" charset="0"/>
                              <a:ea typeface="+mn-lt"/>
                              <a:cs typeface="+mn-lt"/>
                            </a:rPr>
                            <m:t>𝐶𝑢𝑟𝑟𝑒𝑛𝑡</m:t>
                          </m:r>
                          <m:r>
                            <a:rPr lang="en-US" sz="2000" i="1">
                              <a:solidFill>
                                <a:srgbClr val="494949">
                                  <a:lumMod val="50000"/>
                                </a:srgbClr>
                              </a:solidFill>
                              <a:latin typeface="Cambria Math" panose="02040503050406030204" pitchFamily="18" charset="0"/>
                              <a:ea typeface="+mn-lt"/>
                              <a:cs typeface="+mn-lt"/>
                            </a:rPr>
                            <m:t> </m:t>
                          </m:r>
                          <m:r>
                            <a:rPr lang="en-US" sz="2000" i="1">
                              <a:solidFill>
                                <a:srgbClr val="494949">
                                  <a:lumMod val="50000"/>
                                </a:srgbClr>
                              </a:solidFill>
                              <a:latin typeface="Cambria Math" panose="02040503050406030204" pitchFamily="18" charset="0"/>
                              <a:ea typeface="+mn-lt"/>
                              <a:cs typeface="+mn-lt"/>
                            </a:rPr>
                            <m:t>𝑉𝑎𝑙𝑢𝑒</m:t>
                          </m:r>
                          <m:r>
                            <a:rPr lang="en-US" sz="2000" i="1">
                              <a:solidFill>
                                <a:srgbClr val="494949">
                                  <a:lumMod val="50000"/>
                                </a:srgbClr>
                              </a:solidFill>
                              <a:latin typeface="Cambria Math" panose="02040503050406030204" pitchFamily="18" charset="0"/>
                              <a:ea typeface="+mn-lt"/>
                              <a:cs typeface="+mn-lt"/>
                            </a:rPr>
                            <m:t> − </m:t>
                          </m:r>
                          <m:r>
                            <a:rPr lang="en-US" sz="2000" i="1">
                              <a:solidFill>
                                <a:srgbClr val="494949">
                                  <a:lumMod val="50000"/>
                                </a:srgbClr>
                              </a:solidFill>
                              <a:latin typeface="Cambria Math" panose="02040503050406030204" pitchFamily="18" charset="0"/>
                              <a:ea typeface="+mn-lt"/>
                              <a:cs typeface="+mn-lt"/>
                            </a:rPr>
                            <m:t>𝐶𝑜𝑠𝑡</m:t>
                          </m:r>
                          <m:r>
                            <a:rPr lang="en-US" sz="2000" i="1">
                              <a:solidFill>
                                <a:srgbClr val="494949">
                                  <a:lumMod val="50000"/>
                                </a:srgbClr>
                              </a:solidFill>
                              <a:latin typeface="Cambria Math" panose="02040503050406030204" pitchFamily="18" charset="0"/>
                              <a:ea typeface="+mn-lt"/>
                              <a:cs typeface="+mn-lt"/>
                            </a:rPr>
                            <m:t>)</m:t>
                          </m:r>
                        </m:num>
                        <m:den>
                          <m:r>
                            <a:rPr lang="en-US" sz="2000" i="1">
                              <a:solidFill>
                                <a:srgbClr val="494949">
                                  <a:lumMod val="50000"/>
                                </a:srgbClr>
                              </a:solidFill>
                              <a:latin typeface="Cambria Math" panose="02040503050406030204" pitchFamily="18" charset="0"/>
                              <a:ea typeface="+mn-lt"/>
                              <a:cs typeface="+mn-lt"/>
                            </a:rPr>
                            <m:t>𝐶𝑜𝑠𝑡</m:t>
                          </m:r>
                        </m:den>
                      </m:f>
                    </m:oMath>
                  </m:oMathPara>
                </a14:m>
                <a:endParaRPr lang="en-US" sz="2000" i="1">
                  <a:solidFill>
                    <a:srgbClr val="494949">
                      <a:lumMod val="50000"/>
                    </a:srgbClr>
                  </a:solidFill>
                  <a:latin typeface="Cambria Math" panose="02040503050406030204" pitchFamily="18" charset="0"/>
                  <a:ea typeface="+mn-lt"/>
                  <a:cs typeface="+mn-lt"/>
                </a:endParaRPr>
              </a:p>
              <a:p>
                <a:pPr defTabSz="914309">
                  <a:defRPr/>
                </a:pPr>
                <a:endParaRPr lang="en-US" sz="2000" i="1">
                  <a:solidFill>
                    <a:srgbClr val="494949">
                      <a:lumMod val="50000"/>
                    </a:srgbClr>
                  </a:solidFill>
                  <a:latin typeface="Cambria Math" panose="02040503050406030204" pitchFamily="18" charset="0"/>
                  <a:ea typeface="+mn-lt"/>
                  <a:cs typeface="+mn-lt"/>
                </a:endParaRPr>
              </a:p>
              <a:p>
                <a:pPr defTabSz="914309">
                  <a:defRPr/>
                </a:pPr>
                <a14:m>
                  <m:oMathPara xmlns:m="http://schemas.openxmlformats.org/officeDocument/2006/math">
                    <m:oMathParaPr>
                      <m:jc m:val="centerGroup"/>
                    </m:oMathParaPr>
                    <m:oMath xmlns:m="http://schemas.openxmlformats.org/officeDocument/2006/math">
                      <m:r>
                        <a:rPr lang="en-US" sz="2000" i="1">
                          <a:solidFill>
                            <a:srgbClr val="494949">
                              <a:lumMod val="50000"/>
                            </a:srgbClr>
                          </a:solidFill>
                          <a:latin typeface="Cambria Math" panose="02040503050406030204" pitchFamily="18" charset="0"/>
                          <a:ea typeface="+mn-lt"/>
                          <a:cs typeface="+mn-lt"/>
                        </a:rPr>
                        <m:t>=</m:t>
                      </m:r>
                      <m:f>
                        <m:fPr>
                          <m:ctrlPr>
                            <a:rPr lang="en-US" sz="2000" i="1">
                              <a:solidFill>
                                <a:srgbClr val="494949">
                                  <a:lumMod val="50000"/>
                                </a:srgbClr>
                              </a:solidFill>
                              <a:latin typeface="Cambria Math" panose="02040503050406030204" pitchFamily="18" charset="0"/>
                              <a:ea typeface="+mn-lt"/>
                              <a:cs typeface="+mn-lt"/>
                            </a:rPr>
                          </m:ctrlPr>
                        </m:fPr>
                        <m:num>
                          <m:r>
                            <a:rPr lang="en-US" sz="2000" i="1">
                              <a:solidFill>
                                <a:srgbClr val="289D48"/>
                              </a:solidFill>
                              <a:latin typeface="Cambria Math" panose="02040503050406030204" pitchFamily="18" charset="0"/>
                              <a:ea typeface="+mn-lt"/>
                              <a:cs typeface="+mn-lt"/>
                            </a:rPr>
                            <m:t>(</m:t>
                          </m:r>
                          <m:r>
                            <a:rPr lang="en-US" sz="2000" i="1">
                              <a:solidFill>
                                <a:srgbClr val="289D48"/>
                              </a:solidFill>
                              <a:latin typeface="Cambria Math" panose="02040503050406030204" pitchFamily="18" charset="0"/>
                              <a:ea typeface="+mn-lt"/>
                              <a:cs typeface="+mn-lt"/>
                            </a:rPr>
                            <m:t>𝑃𝑟𝑜𝑓𝑖𝑡</m:t>
                          </m:r>
                          <m:r>
                            <a:rPr lang="en-US" sz="2000" i="1">
                              <a:solidFill>
                                <a:srgbClr val="289D48"/>
                              </a:solidFill>
                              <a:latin typeface="Cambria Math" panose="02040503050406030204" pitchFamily="18" charset="0"/>
                              <a:ea typeface="+mn-lt"/>
                              <a:cs typeface="+mn-lt"/>
                            </a:rPr>
                            <m:t> </m:t>
                          </m:r>
                          <m:r>
                            <a:rPr lang="en-US" sz="2000" i="1">
                              <a:solidFill>
                                <a:srgbClr val="289D48"/>
                              </a:solidFill>
                              <a:latin typeface="Cambria Math" panose="02040503050406030204" pitchFamily="18" charset="0"/>
                              <a:ea typeface="+mn-lt"/>
                              <a:cs typeface="+mn-lt"/>
                            </a:rPr>
                            <m:t>𝑜𝑟</m:t>
                          </m:r>
                          <m:r>
                            <a:rPr lang="en-US" sz="2000" i="1">
                              <a:solidFill>
                                <a:srgbClr val="289D48"/>
                              </a:solidFill>
                              <a:latin typeface="Cambria Math" panose="02040503050406030204" pitchFamily="18" charset="0"/>
                              <a:ea typeface="+mn-lt"/>
                              <a:cs typeface="+mn-lt"/>
                            </a:rPr>
                            <m:t> </m:t>
                          </m:r>
                          <m:r>
                            <a:rPr lang="en-US" sz="2000" i="1">
                              <a:solidFill>
                                <a:srgbClr val="289D48"/>
                              </a:solidFill>
                              <a:latin typeface="Cambria Math" panose="02040503050406030204" pitchFamily="18" charset="0"/>
                              <a:ea typeface="+mn-lt"/>
                              <a:cs typeface="+mn-lt"/>
                            </a:rPr>
                            <m:t>𝑆𝑎𝑣𝑖𝑛𝑔𝑠</m:t>
                          </m:r>
                          <m:r>
                            <a:rPr lang="en-US" sz="2000" i="1">
                              <a:solidFill>
                                <a:srgbClr val="289D48"/>
                              </a:solidFill>
                              <a:latin typeface="Cambria Math" panose="02040503050406030204" pitchFamily="18" charset="0"/>
                              <a:ea typeface="+mn-lt"/>
                              <a:cs typeface="+mn-lt"/>
                            </a:rPr>
                            <m:t>)</m:t>
                          </m:r>
                        </m:num>
                        <m:den>
                          <m:r>
                            <a:rPr lang="en-US" sz="2000" i="1">
                              <a:solidFill>
                                <a:srgbClr val="B3242E"/>
                              </a:solidFill>
                              <a:latin typeface="Cambria Math" panose="02040503050406030204" pitchFamily="18" charset="0"/>
                              <a:ea typeface="+mn-lt"/>
                              <a:cs typeface="+mn-lt"/>
                            </a:rPr>
                            <m:t>𝐼𝑛𝑣𝑒𝑠𝑡𝑚𝑒𝑛𝑡</m:t>
                          </m:r>
                        </m:den>
                      </m:f>
                    </m:oMath>
                  </m:oMathPara>
                </a14:m>
                <a:endParaRPr lang="en-US" sz="2000">
                  <a:solidFill>
                    <a:srgbClr val="494949"/>
                  </a:solidFill>
                  <a:latin typeface="Roboto Condensed Light"/>
                  <a:ea typeface="+mn-lt"/>
                  <a:cs typeface="+mn-lt"/>
                </a:endParaRPr>
              </a:p>
            </p:txBody>
          </p:sp>
        </mc:Choice>
        <mc:Fallback xmlns="">
          <p:sp>
            <p:nvSpPr>
              <p:cNvPr id="42" name="TextBox 41">
                <a:extLst>
                  <a:ext uri="{FF2B5EF4-FFF2-40B4-BE49-F238E27FC236}">
                    <a16:creationId xmlns:a16="http://schemas.microsoft.com/office/drawing/2014/main" id="{B9A2FA00-369D-6C14-AB27-305EE3E35EC4}"/>
                  </a:ext>
                </a:extLst>
              </p:cNvPr>
              <p:cNvSpPr txBox="1">
                <a:spLocks noRot="1" noChangeAspect="1" noMove="1" noResize="1" noEditPoints="1" noAdjustHandles="1" noChangeArrowheads="1" noChangeShapeType="1" noTextEdit="1"/>
              </p:cNvSpPr>
              <p:nvPr/>
            </p:nvSpPr>
            <p:spPr>
              <a:xfrm>
                <a:off x="7969208" y="3497767"/>
                <a:ext cx="3918891" cy="1572661"/>
              </a:xfrm>
              <a:prstGeom prst="rect">
                <a:avLst/>
              </a:prstGeom>
              <a:blipFill>
                <a:blip r:embed="rId3"/>
                <a:stretch>
                  <a:fillRect/>
                </a:stretch>
              </a:blipFill>
            </p:spPr>
            <p:txBody>
              <a:bodyPr/>
              <a:lstStyle/>
              <a:p>
                <a:r>
                  <a:rPr lang="en-US">
                    <a:noFill/>
                  </a:rPr>
                  <a:t> </a:t>
                </a:r>
              </a:p>
            </p:txBody>
          </p:sp>
        </mc:Fallback>
      </mc:AlternateContent>
      <p:sp>
        <p:nvSpPr>
          <p:cNvPr id="1036" name="TextBox 1035">
            <a:extLst>
              <a:ext uri="{FF2B5EF4-FFF2-40B4-BE49-F238E27FC236}">
                <a16:creationId xmlns:a16="http://schemas.microsoft.com/office/drawing/2014/main" id="{19B6CB2E-A1AD-7CBE-1B50-712BA0846404}"/>
              </a:ext>
            </a:extLst>
          </p:cNvPr>
          <p:cNvSpPr txBox="1">
            <a:spLocks/>
          </p:cNvSpPr>
          <p:nvPr/>
        </p:nvSpPr>
        <p:spPr>
          <a:xfrm>
            <a:off x="783959" y="6331711"/>
            <a:ext cx="6387516" cy="261508"/>
          </a:xfrm>
          <a:prstGeom prst="rect">
            <a:avLst/>
          </a:prstGeom>
          <a:noFill/>
        </p:spPr>
        <p:txBody>
          <a:bodyPr wrap="square">
            <a:spAutoFit/>
          </a:bodyPr>
          <a:lstStyle/>
          <a:p>
            <a:pPr defTabSz="914127">
              <a:defRPr/>
            </a:pPr>
            <a:r>
              <a:rPr lang="en-US" sz="1100">
                <a:solidFill>
                  <a:srgbClr val="494949"/>
                </a:solidFill>
                <a:ea typeface="+mn-lt"/>
                <a:cs typeface="+mn-lt"/>
              </a:rPr>
              <a:t>For more information, see </a:t>
            </a:r>
            <a:r>
              <a:rPr lang="en-US" sz="1100" i="1">
                <a:solidFill>
                  <a:srgbClr val="494949"/>
                </a:solidFill>
                <a:ea typeface="+mn-lt"/>
                <a:cs typeface="+mn-lt"/>
                <a:hlinkClick r:id="rId4"/>
              </a:rPr>
              <a:t>Position and Agree on ROI to Maximize the Impact of Data and Analytics</a:t>
            </a:r>
            <a:r>
              <a:rPr lang="en-US" sz="1100" i="1">
                <a:solidFill>
                  <a:srgbClr val="494949"/>
                </a:solidFill>
                <a:ea typeface="+mn-lt"/>
                <a:cs typeface="+mn-lt"/>
              </a:rPr>
              <a:t>.</a:t>
            </a:r>
            <a:endParaRPr lang="en-US" sz="1100">
              <a:solidFill>
                <a:srgbClr val="494949"/>
              </a:solidFill>
              <a:ea typeface="+mn-lt"/>
              <a:cs typeface="+mn-lt"/>
            </a:endParaRPr>
          </a:p>
        </p:txBody>
      </p:sp>
    </p:spTree>
    <p:extLst>
      <p:ext uri="{BB962C8B-B14F-4D97-AF65-F5344CB8AC3E}">
        <p14:creationId xmlns:p14="http://schemas.microsoft.com/office/powerpoint/2010/main" val="342741098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65DCA-932D-BFDC-4FEF-4777A3184B7B}"/>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A0F5E307-DABA-7BA4-78D3-32A4F82AA1D0}"/>
              </a:ext>
            </a:extLst>
          </p:cNvPr>
          <p:cNvSpPr>
            <a:spLocks noGrp="1"/>
          </p:cNvSpPr>
          <p:nvPr>
            <p:ph type="title"/>
          </p:nvPr>
        </p:nvSpPr>
        <p:spPr>
          <a:xfrm>
            <a:off x="259604" y="349944"/>
            <a:ext cx="11674380" cy="503971"/>
          </a:xfrm>
        </p:spPr>
        <p:txBody>
          <a:bodyPr/>
          <a:lstStyle/>
          <a:p>
            <a:pPr defTabSz="914309"/>
            <a:r>
              <a:rPr lang="en-US" sz="3000">
                <a:solidFill>
                  <a:schemeClr val="accent1"/>
                </a:solidFill>
              </a:rPr>
              <a:t>Instructional template: ROI capture framework</a:t>
            </a:r>
          </a:p>
        </p:txBody>
      </p:sp>
      <p:sp>
        <p:nvSpPr>
          <p:cNvPr id="2" name="TextBox 1">
            <a:extLst>
              <a:ext uri="{FF2B5EF4-FFF2-40B4-BE49-F238E27FC236}">
                <a16:creationId xmlns:a16="http://schemas.microsoft.com/office/drawing/2014/main" id="{C510666A-0A07-5CFC-B032-2A17977553F2}"/>
              </a:ext>
            </a:extLst>
          </p:cNvPr>
          <p:cNvSpPr txBox="1">
            <a:spLocks/>
          </p:cNvSpPr>
          <p:nvPr/>
        </p:nvSpPr>
        <p:spPr>
          <a:xfrm>
            <a:off x="259604" y="853915"/>
            <a:ext cx="11674380" cy="584775"/>
          </a:xfrm>
          <a:prstGeom prst="rect">
            <a:avLst/>
          </a:prstGeom>
          <a:noFill/>
        </p:spPr>
        <p:txBody>
          <a:bodyPr wrap="square">
            <a:spAutoFit/>
          </a:bodyPr>
          <a:lstStyle/>
          <a:p>
            <a:pPr defTabSz="914400">
              <a:defRPr/>
            </a:pPr>
            <a:r>
              <a:rPr lang="en-US" sz="1600">
                <a:solidFill>
                  <a:srgbClr val="494949"/>
                </a:solidFill>
                <a:latin typeface="Exo" pitchFamily="2" charset="0"/>
                <a:ea typeface="+mn-lt"/>
                <a:cs typeface="+mn-lt"/>
              </a:rPr>
              <a:t>Use the table below to structure your training plan, detailing who should be trained, what they need to learn, when sessions occur, and how you’ll measure success.</a:t>
            </a:r>
          </a:p>
        </p:txBody>
      </p:sp>
      <p:graphicFrame>
        <p:nvGraphicFramePr>
          <p:cNvPr id="3" name="Table 2">
            <a:extLst>
              <a:ext uri="{FF2B5EF4-FFF2-40B4-BE49-F238E27FC236}">
                <a16:creationId xmlns:a16="http://schemas.microsoft.com/office/drawing/2014/main" id="{D2FBC39C-E569-7EC7-574E-AC42E224A698}"/>
              </a:ext>
            </a:extLst>
          </p:cNvPr>
          <p:cNvGraphicFramePr>
            <a:graphicFrameLocks/>
          </p:cNvGraphicFramePr>
          <p:nvPr>
            <p:extLst>
              <p:ext uri="{D42A27DB-BD31-4B8C-83A1-F6EECF244321}">
                <p14:modId xmlns:p14="http://schemas.microsoft.com/office/powerpoint/2010/main" val="1339444755"/>
              </p:ext>
            </p:extLst>
          </p:nvPr>
        </p:nvGraphicFramePr>
        <p:xfrm>
          <a:off x="259605" y="1480818"/>
          <a:ext cx="11507307" cy="4917275"/>
        </p:xfrm>
        <a:graphic>
          <a:graphicData uri="http://schemas.openxmlformats.org/drawingml/2006/table">
            <a:tbl>
              <a:tblPr firstRow="1">
                <a:tableStyleId>{5C22544A-7EE6-4342-B048-85BDC9FD1C3A}</a:tableStyleId>
              </a:tblPr>
              <a:tblGrid>
                <a:gridCol w="491961">
                  <a:extLst>
                    <a:ext uri="{9D8B030D-6E8A-4147-A177-3AD203B41FA5}">
                      <a16:colId xmlns:a16="http://schemas.microsoft.com/office/drawing/2014/main" val="1581958053"/>
                    </a:ext>
                  </a:extLst>
                </a:gridCol>
                <a:gridCol w="1465958">
                  <a:extLst>
                    <a:ext uri="{9D8B030D-6E8A-4147-A177-3AD203B41FA5}">
                      <a16:colId xmlns:a16="http://schemas.microsoft.com/office/drawing/2014/main" val="3221127086"/>
                    </a:ext>
                  </a:extLst>
                </a:gridCol>
                <a:gridCol w="4101775">
                  <a:extLst>
                    <a:ext uri="{9D8B030D-6E8A-4147-A177-3AD203B41FA5}">
                      <a16:colId xmlns:a16="http://schemas.microsoft.com/office/drawing/2014/main" val="1610025414"/>
                    </a:ext>
                  </a:extLst>
                </a:gridCol>
                <a:gridCol w="2862072">
                  <a:extLst>
                    <a:ext uri="{9D8B030D-6E8A-4147-A177-3AD203B41FA5}">
                      <a16:colId xmlns:a16="http://schemas.microsoft.com/office/drawing/2014/main" val="573858552"/>
                    </a:ext>
                  </a:extLst>
                </a:gridCol>
                <a:gridCol w="2585541">
                  <a:extLst>
                    <a:ext uri="{9D8B030D-6E8A-4147-A177-3AD203B41FA5}">
                      <a16:colId xmlns:a16="http://schemas.microsoft.com/office/drawing/2014/main" val="531003624"/>
                    </a:ext>
                  </a:extLst>
                </a:gridCol>
              </a:tblGrid>
              <a:tr h="269075">
                <a:tc>
                  <a:txBody>
                    <a:bodyPr/>
                    <a:lstStyle/>
                    <a:p>
                      <a:pPr algn="ctr" fontAlgn="ctr">
                        <a:buFontTx/>
                      </a:pPr>
                      <a:r>
                        <a:rPr lang="en-US" sz="1100" u="none" strike="noStrike" dirty="0">
                          <a:effectLst/>
                          <a:latin typeface="Montserrat SemiBold" panose="00000700000000000000" pitchFamily="2" charset="0"/>
                          <a:ea typeface="+mn-lt"/>
                          <a:cs typeface="+mn-lt"/>
                        </a:rPr>
                        <a:t>Step</a:t>
                      </a:r>
                      <a:endParaRPr lang="en-US" sz="1100" b="1" i="0" u="none" strike="noStrike" dirty="0">
                        <a:solidFill>
                          <a:srgbClr val="000000"/>
                        </a:solidFill>
                        <a:effectLst/>
                        <a:latin typeface="Montserrat SemiBold" panose="00000700000000000000" pitchFamily="2" charset="0"/>
                        <a:ea typeface="+mn-lt"/>
                        <a:cs typeface="+mn-lt"/>
                      </a:endParaRPr>
                    </a:p>
                  </a:txBody>
                  <a:tcPr marL="45720" marR="45720" anchor="ctr"/>
                </a:tc>
                <a:tc>
                  <a:txBody>
                    <a:bodyPr/>
                    <a:lstStyle/>
                    <a:p>
                      <a:pPr algn="ctr" fontAlgn="ctr">
                        <a:buFontTx/>
                      </a:pPr>
                      <a:r>
                        <a:rPr lang="en-US" sz="1100" b="1" i="0" u="none" strike="noStrike">
                          <a:solidFill>
                            <a:schemeClr val="bg1"/>
                          </a:solidFill>
                          <a:effectLst/>
                          <a:latin typeface="Montserrat SemiBold" panose="00000700000000000000" pitchFamily="2" charset="0"/>
                          <a:ea typeface="+mn-lt"/>
                          <a:cs typeface="+mn-lt"/>
                        </a:rPr>
                        <a:t>ROI Focus</a:t>
                      </a:r>
                    </a:p>
                  </a:txBody>
                  <a:tcPr marL="45720" marR="45720" anchor="ctr"/>
                </a:tc>
                <a:tc>
                  <a:txBody>
                    <a:bodyPr/>
                    <a:lstStyle/>
                    <a:p>
                      <a:pPr algn="ctr" fontAlgn="ctr">
                        <a:buFontTx/>
                      </a:pPr>
                      <a:r>
                        <a:rPr lang="en-US" sz="1100" u="none" strike="noStrike">
                          <a:effectLst/>
                          <a:latin typeface="Montserrat SemiBold" panose="00000700000000000000" pitchFamily="2" charset="0"/>
                          <a:ea typeface="+mn-lt"/>
                          <a:cs typeface="+mn-lt"/>
                        </a:rPr>
                        <a:t>Instructions</a:t>
                      </a:r>
                      <a:endParaRPr lang="en-US" sz="1100" b="1" i="0" u="none" strike="noStrike">
                        <a:solidFill>
                          <a:srgbClr val="000000"/>
                        </a:solidFill>
                        <a:effectLst/>
                        <a:latin typeface="Montserrat SemiBold" panose="00000700000000000000" pitchFamily="2" charset="0"/>
                        <a:ea typeface="+mn-lt"/>
                        <a:cs typeface="+mn-lt"/>
                      </a:endParaRPr>
                    </a:p>
                  </a:txBody>
                  <a:tcPr marL="45720" marR="45720" anchor="ctr"/>
                </a:tc>
                <a:tc>
                  <a:txBody>
                    <a:bodyPr/>
                    <a:lstStyle/>
                    <a:p>
                      <a:pPr algn="ctr" fontAlgn="ctr">
                        <a:buFontTx/>
                      </a:pPr>
                      <a:r>
                        <a:rPr lang="en-US" sz="1100" u="none" strike="noStrike">
                          <a:effectLst/>
                          <a:latin typeface="Montserrat SemiBold" panose="00000700000000000000" pitchFamily="2" charset="0"/>
                          <a:ea typeface="+mn-lt"/>
                          <a:cs typeface="+mn-lt"/>
                        </a:rPr>
                        <a:t>Required Roles</a:t>
                      </a:r>
                      <a:endParaRPr lang="en-US" sz="1100" b="1" i="0" u="none" strike="noStrike">
                        <a:solidFill>
                          <a:srgbClr val="000000"/>
                        </a:solidFill>
                        <a:effectLst/>
                        <a:latin typeface="Montserrat SemiBold" panose="00000700000000000000" pitchFamily="2" charset="0"/>
                        <a:ea typeface="+mn-lt"/>
                        <a:cs typeface="+mn-lt"/>
                      </a:endParaRPr>
                    </a:p>
                  </a:txBody>
                  <a:tcPr marL="45720" marR="45720" anchor="ctr"/>
                </a:tc>
                <a:tc>
                  <a:txBody>
                    <a:bodyPr/>
                    <a:lstStyle/>
                    <a:p>
                      <a:pPr marL="0" algn="ctr" defTabSz="914218" rtl="0" eaLnBrk="1" fontAlgn="ctr" latinLnBrk="0" hangingPunct="1">
                        <a:buFontTx/>
                      </a:pPr>
                      <a:r>
                        <a:rPr lang="en-US" sz="1100" b="1" u="none" strike="noStrike" kern="1200">
                          <a:solidFill>
                            <a:schemeClr val="lt1"/>
                          </a:solidFill>
                          <a:effectLst/>
                          <a:latin typeface="Montserrat SemiBold" panose="00000700000000000000" pitchFamily="2" charset="0"/>
                          <a:ea typeface="+mn-lt"/>
                          <a:cs typeface="+mn-lt"/>
                        </a:rPr>
                        <a:t>Outputs</a:t>
                      </a:r>
                    </a:p>
                  </a:txBody>
                  <a:tcPr marL="45720" marR="45720" anchor="ctr"/>
                </a:tc>
                <a:extLst>
                  <a:ext uri="{0D108BD9-81ED-4DB2-BD59-A6C34878D82A}">
                    <a16:rowId xmlns:a16="http://schemas.microsoft.com/office/drawing/2014/main" val="3853553644"/>
                  </a:ext>
                </a:extLst>
              </a:tr>
              <a:tr h="1070937">
                <a:tc>
                  <a:txBody>
                    <a:bodyPr/>
                    <a:lstStyle/>
                    <a:p>
                      <a:pPr marL="0" marR="0" algn="ctr" fontAlgn="t">
                        <a:buFontTx/>
                      </a:pPr>
                      <a:r>
                        <a:rPr lang="en-US" sz="900" b="1">
                          <a:solidFill>
                            <a:schemeClr val="bg1"/>
                          </a:solidFill>
                          <a:effectLst/>
                          <a:latin typeface="+mn-lt"/>
                          <a:ea typeface="+mn-lt"/>
                          <a:cs typeface="+mn-lt"/>
                        </a:rPr>
                        <a:t>1</a:t>
                      </a:r>
                      <a:endParaRPr lang="en-US" sz="900">
                        <a:solidFill>
                          <a:schemeClr val="bg1"/>
                        </a:solidFill>
                        <a:effectLst/>
                        <a:latin typeface="+mn-lt"/>
                        <a:ea typeface="+mn-lt"/>
                        <a:cs typeface="+mn-lt"/>
                      </a:endParaRPr>
                    </a:p>
                  </a:txBody>
                  <a:tcPr marL="45720" marR="4572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Define ROI Goals &amp; Baseline</a:t>
                      </a:r>
                      <a:endParaRPr lang="en-US" sz="1100">
                        <a:solidFill>
                          <a:schemeClr val="bg1"/>
                        </a:solidFill>
                        <a:effectLst/>
                        <a:latin typeface="+mn-lt"/>
                        <a:ea typeface="+mn-lt"/>
                        <a:cs typeface="+mn-lt"/>
                      </a:endParaRPr>
                    </a:p>
                  </a:txBody>
                  <a:tcPr marL="45720" marR="4572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Clarify financial metrics</a:t>
                      </a:r>
                      <a:r>
                        <a:rPr lang="en-US" sz="1100">
                          <a:effectLst/>
                          <a:latin typeface="+mn-lt"/>
                          <a:ea typeface="+mn-lt"/>
                          <a:cs typeface="+mn-lt"/>
                        </a:rPr>
                        <a:t> (cost savings, revenue gains, intangible benefits like </a:t>
                      </a:r>
                      <a:r>
                        <a:rPr lang="en-US" sz="1100" err="1">
                          <a:effectLst/>
                          <a:latin typeface="+mn-lt"/>
                          <a:ea typeface="+mn-lt"/>
                          <a:cs typeface="+mn-lt"/>
                        </a:rPr>
                        <a:t>CSAT</a:t>
                      </a:r>
                      <a:r>
                        <a:rPr lang="en-US" sz="1100">
                          <a:effectLst/>
                          <a:latin typeface="+mn-lt"/>
                          <a:ea typeface="+mn-lt"/>
                          <a:cs typeface="+mn-lt"/>
                        </a:rPr>
                        <a:t>/NPS).</a:t>
                      </a:r>
                    </a:p>
                    <a:p>
                      <a:pPr marL="171450" marR="0" indent="-171450" fontAlgn="t">
                        <a:buFont typeface="Arial" panose="020B0604020202020204" pitchFamily="34" charset="0"/>
                        <a:buChar char="•"/>
                      </a:pPr>
                      <a:r>
                        <a:rPr lang="en-US" sz="1100" b="1">
                          <a:effectLst/>
                          <a:latin typeface="+mn-lt"/>
                          <a:ea typeface="+mn-lt"/>
                          <a:cs typeface="+mn-lt"/>
                        </a:rPr>
                        <a:t>Align</a:t>
                      </a:r>
                      <a:r>
                        <a:rPr lang="en-US" sz="1100">
                          <a:effectLst/>
                          <a:latin typeface="+mn-lt"/>
                          <a:ea typeface="+mn-lt"/>
                          <a:cs typeface="+mn-lt"/>
                        </a:rPr>
                        <a:t> with organizational finance standards for ROI calculations.</a:t>
                      </a:r>
                    </a:p>
                    <a:p>
                      <a:pPr marL="171450" marR="0" indent="-171450" fontAlgn="t">
                        <a:buFont typeface="Arial" panose="020B0604020202020204" pitchFamily="34" charset="0"/>
                        <a:buChar char="•"/>
                      </a:pPr>
                      <a:r>
                        <a:rPr lang="en-US" sz="1100" b="1">
                          <a:effectLst/>
                          <a:latin typeface="+mn-lt"/>
                          <a:ea typeface="+mn-lt"/>
                          <a:cs typeface="+mn-lt"/>
                        </a:rPr>
                        <a:t>Capture baseline</a:t>
                      </a:r>
                      <a:r>
                        <a:rPr lang="en-US" sz="1100">
                          <a:effectLst/>
                          <a:latin typeface="+mn-lt"/>
                          <a:ea typeface="+mn-lt"/>
                          <a:cs typeface="+mn-lt"/>
                        </a:rPr>
                        <a:t> metrics (e.g. handle time, churn) and set improvement targets (e.g. 15% reduction).</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Aligns with overall strategy.</a:t>
                      </a:r>
                    </a:p>
                    <a:p>
                      <a:pPr marL="171450" marR="0" indent="-171450" fontAlgn="t">
                        <a:buFont typeface="Arial" panose="020B0604020202020204" pitchFamily="34" charset="0"/>
                        <a:buChar char="•"/>
                      </a:pPr>
                      <a:r>
                        <a:rPr lang="en-US" sz="1100" b="1">
                          <a:effectLst/>
                          <a:latin typeface="+mn-lt"/>
                          <a:ea typeface="+mn-lt"/>
                          <a:cs typeface="+mn-lt"/>
                        </a:rPr>
                        <a:t>Finance Rep</a:t>
                      </a:r>
                      <a:r>
                        <a:rPr lang="en-US" sz="1100">
                          <a:effectLst/>
                          <a:latin typeface="+mn-lt"/>
                          <a:ea typeface="+mn-lt"/>
                          <a:cs typeface="+mn-lt"/>
                        </a:rPr>
                        <a:t>: Confirms ROI formula.</a:t>
                      </a:r>
                    </a:p>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Oversees baseline data collection.</a:t>
                      </a:r>
                    </a:p>
                  </a:txBody>
                  <a:tcPr marL="45720" marR="45720"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ROI Objectives Document</a:t>
                      </a:r>
                      <a:r>
                        <a:rPr lang="en-US" sz="1100" dirty="0">
                          <a:effectLst/>
                          <a:latin typeface="+mn-lt"/>
                          <a:ea typeface="+mn-lt"/>
                          <a:cs typeface="+mn-lt"/>
                        </a:rPr>
                        <a:t> (e.g. “Reduce contact center costs by 10%, improve NPS by 2 points”).</a:t>
                      </a:r>
                    </a:p>
                    <a:p>
                      <a:pPr marL="171450" marR="0" indent="-171450" fontAlgn="t">
                        <a:buFont typeface="Arial" panose="020B0604020202020204" pitchFamily="34" charset="0"/>
                        <a:buChar char="•"/>
                      </a:pPr>
                      <a:r>
                        <a:rPr lang="en-US" sz="1100" b="1" dirty="0">
                          <a:effectLst/>
                          <a:latin typeface="+mn-lt"/>
                          <a:ea typeface="+mn-lt"/>
                          <a:cs typeface="+mn-lt"/>
                        </a:rPr>
                        <a:t>Baseline Metrics</a:t>
                      </a:r>
                      <a:r>
                        <a:rPr lang="en-US" sz="1100" dirty="0">
                          <a:effectLst/>
                          <a:latin typeface="+mn-lt"/>
                          <a:ea typeface="+mn-lt"/>
                          <a:cs typeface="+mn-lt"/>
                        </a:rPr>
                        <a:t> (current handle time, churn, NPS) plus </a:t>
                      </a:r>
                      <a:r>
                        <a:rPr lang="en-US" sz="1100" b="1" dirty="0">
                          <a:effectLst/>
                          <a:latin typeface="+mn-lt"/>
                          <a:ea typeface="+mn-lt"/>
                          <a:cs typeface="+mn-lt"/>
                        </a:rPr>
                        <a:t>Target Goals</a:t>
                      </a:r>
                      <a:r>
                        <a:rPr lang="en-US" sz="1100" dirty="0">
                          <a:effectLst/>
                          <a:latin typeface="+mn-lt"/>
                          <a:ea typeface="+mn-lt"/>
                          <a:cs typeface="+mn-lt"/>
                        </a:rPr>
                        <a:t> and timelines.</a:t>
                      </a:r>
                    </a:p>
                  </a:txBody>
                  <a:tcPr marL="45720" marR="45720" anchor="ctr"/>
                </a:tc>
                <a:extLst>
                  <a:ext uri="{0D108BD9-81ED-4DB2-BD59-A6C34878D82A}">
                    <a16:rowId xmlns:a16="http://schemas.microsoft.com/office/drawing/2014/main" val="3690127680"/>
                  </a:ext>
                </a:extLst>
              </a:tr>
              <a:tr h="907321">
                <a:tc>
                  <a:txBody>
                    <a:bodyPr/>
                    <a:lstStyle/>
                    <a:p>
                      <a:pPr marL="0" marR="0" algn="ctr" fontAlgn="t">
                        <a:buFontTx/>
                      </a:pPr>
                      <a:r>
                        <a:rPr lang="en-US" sz="900" b="1">
                          <a:solidFill>
                            <a:schemeClr val="bg1"/>
                          </a:solidFill>
                          <a:effectLst/>
                          <a:latin typeface="+mn-lt"/>
                          <a:ea typeface="+mn-lt"/>
                          <a:cs typeface="+mn-lt"/>
                        </a:rPr>
                        <a:t>2</a:t>
                      </a:r>
                      <a:endParaRPr lang="en-US" sz="900">
                        <a:solidFill>
                          <a:schemeClr val="bg1"/>
                        </a:solidFill>
                        <a:effectLst/>
                        <a:latin typeface="+mn-lt"/>
                        <a:ea typeface="+mn-lt"/>
                        <a:cs typeface="+mn-lt"/>
                      </a:endParaRPr>
                    </a:p>
                  </a:txBody>
                  <a:tcPr marL="45720" marR="4572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Identify Costs &amp; Quantify Benefits</a:t>
                      </a:r>
                      <a:endParaRPr lang="en-US" sz="1100">
                        <a:solidFill>
                          <a:schemeClr val="bg1"/>
                        </a:solidFill>
                        <a:effectLst/>
                        <a:latin typeface="+mn-lt"/>
                        <a:ea typeface="+mn-lt"/>
                        <a:cs typeface="+mn-lt"/>
                      </a:endParaRPr>
                    </a:p>
                  </a:txBody>
                  <a:tcPr marL="45720" marR="4572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List all costs</a:t>
                      </a:r>
                      <a:r>
                        <a:rPr lang="en-US" sz="1100">
                          <a:effectLst/>
                          <a:latin typeface="+mn-lt"/>
                          <a:ea typeface="+mn-lt"/>
                          <a:cs typeface="+mn-lt"/>
                        </a:rPr>
                        <a:t>: one-time (development, training, integration) and recurring (licenses, cloud fees).</a:t>
                      </a:r>
                    </a:p>
                    <a:p>
                      <a:pPr marL="171450" marR="0" indent="-171450" fontAlgn="t">
                        <a:buFont typeface="Arial" panose="020B0604020202020204" pitchFamily="34" charset="0"/>
                        <a:buChar char="•"/>
                      </a:pPr>
                      <a:r>
                        <a:rPr lang="en-US" sz="1100" b="1">
                          <a:effectLst/>
                          <a:latin typeface="+mn-lt"/>
                          <a:ea typeface="+mn-lt"/>
                          <a:cs typeface="+mn-lt"/>
                        </a:rPr>
                        <a:t>Estimate monetary value</a:t>
                      </a:r>
                      <a:r>
                        <a:rPr lang="en-US" sz="1100">
                          <a:effectLst/>
                          <a:latin typeface="+mn-lt"/>
                          <a:ea typeface="+mn-lt"/>
                          <a:cs typeface="+mn-lt"/>
                        </a:rPr>
                        <a:t> of benefits (time saved * agent rate, potential revenue retention).</a:t>
                      </a:r>
                    </a:p>
                    <a:p>
                      <a:pPr marL="171450" marR="0" indent="-171450" fontAlgn="t">
                        <a:buFont typeface="Arial" panose="020B0604020202020204" pitchFamily="34" charset="0"/>
                        <a:buChar char="•"/>
                      </a:pPr>
                      <a:r>
                        <a:rPr lang="en-US" sz="1100" b="1">
                          <a:effectLst/>
                          <a:latin typeface="+mn-lt"/>
                          <a:ea typeface="+mn-lt"/>
                          <a:cs typeface="+mn-lt"/>
                        </a:rPr>
                        <a:t>Consider intangible benefits</a:t>
                      </a:r>
                      <a:r>
                        <a:rPr lang="en-US" sz="1100">
                          <a:effectLst/>
                          <a:latin typeface="+mn-lt"/>
                          <a:ea typeface="+mn-lt"/>
                          <a:cs typeface="+mn-lt"/>
                        </a:rPr>
                        <a:t> (NPS, employee satisfaction).</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Finance Rep</a:t>
                      </a:r>
                      <a:r>
                        <a:rPr lang="en-US" sz="1100">
                          <a:effectLst/>
                          <a:latin typeface="+mn-lt"/>
                          <a:ea typeface="+mn-lt"/>
                          <a:cs typeface="+mn-lt"/>
                        </a:rPr>
                        <a:t>: Provides cost structure templates.</a:t>
                      </a:r>
                    </a:p>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Estimates dev &amp; infrastructure needs.</a:t>
                      </a:r>
                    </a:p>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Assigns intangible value assumptions.</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Cost Model</a:t>
                      </a:r>
                      <a:r>
                        <a:rPr lang="en-US" sz="1100">
                          <a:effectLst/>
                          <a:latin typeface="+mn-lt"/>
                          <a:ea typeface="+mn-lt"/>
                          <a:cs typeface="+mn-lt"/>
                        </a:rPr>
                        <a:t> (upfront vs. recurring).</a:t>
                      </a:r>
                    </a:p>
                    <a:p>
                      <a:pPr marL="171450" marR="0" indent="-171450" fontAlgn="t">
                        <a:buFont typeface="Arial" panose="020B0604020202020204" pitchFamily="34" charset="0"/>
                        <a:buChar char="•"/>
                      </a:pPr>
                      <a:r>
                        <a:rPr lang="en-US" sz="1100" b="1">
                          <a:effectLst/>
                          <a:latin typeface="+mn-lt"/>
                          <a:ea typeface="+mn-lt"/>
                          <a:cs typeface="+mn-lt"/>
                        </a:rPr>
                        <a:t>Benefit Calculation Sheet</a:t>
                      </a:r>
                      <a:r>
                        <a:rPr lang="en-US" sz="1100">
                          <a:effectLst/>
                          <a:latin typeface="+mn-lt"/>
                          <a:ea typeface="+mn-lt"/>
                          <a:cs typeface="+mn-lt"/>
                        </a:rPr>
                        <a:t> (e.g. “5% handle time reduction saves $X per year in productivity”).</a:t>
                      </a:r>
                    </a:p>
                  </a:txBody>
                  <a:tcPr marL="45720" marR="45720" anchor="ctr"/>
                </a:tc>
                <a:extLst>
                  <a:ext uri="{0D108BD9-81ED-4DB2-BD59-A6C34878D82A}">
                    <a16:rowId xmlns:a16="http://schemas.microsoft.com/office/drawing/2014/main" val="3399800088"/>
                  </a:ext>
                </a:extLst>
              </a:tr>
              <a:tr h="907321">
                <a:tc>
                  <a:txBody>
                    <a:bodyPr/>
                    <a:lstStyle/>
                    <a:p>
                      <a:pPr marL="0" marR="0" algn="ctr" fontAlgn="t">
                        <a:buFontTx/>
                      </a:pPr>
                      <a:r>
                        <a:rPr lang="en-US" sz="900" b="1">
                          <a:solidFill>
                            <a:schemeClr val="bg1"/>
                          </a:solidFill>
                          <a:effectLst/>
                          <a:latin typeface="+mn-lt"/>
                          <a:ea typeface="+mn-lt"/>
                          <a:cs typeface="+mn-lt"/>
                        </a:rPr>
                        <a:t>3</a:t>
                      </a:r>
                      <a:endParaRPr lang="en-US" sz="900">
                        <a:solidFill>
                          <a:schemeClr val="bg1"/>
                        </a:solidFill>
                        <a:effectLst/>
                        <a:latin typeface="+mn-lt"/>
                        <a:ea typeface="+mn-lt"/>
                        <a:cs typeface="+mn-lt"/>
                      </a:endParaRPr>
                    </a:p>
                  </a:txBody>
                  <a:tcPr marL="45720" marR="4572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Calculate ROI &amp; Payback Period</a:t>
                      </a:r>
                      <a:endParaRPr lang="en-US" sz="1100">
                        <a:solidFill>
                          <a:schemeClr val="bg1"/>
                        </a:solidFill>
                        <a:effectLst/>
                        <a:latin typeface="+mn-lt"/>
                        <a:ea typeface="+mn-lt"/>
                        <a:cs typeface="+mn-lt"/>
                      </a:endParaRPr>
                    </a:p>
                  </a:txBody>
                  <a:tcPr marL="45720" marR="4572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Apply ROI formulas</a:t>
                      </a:r>
                      <a:r>
                        <a:rPr lang="en-US" sz="1100" dirty="0">
                          <a:effectLst/>
                          <a:latin typeface="+mn-lt"/>
                          <a:ea typeface="+mn-lt"/>
                          <a:cs typeface="+mn-lt"/>
                        </a:rPr>
                        <a:t>: (Annual Benefit – Recurring Cost) / (Initial + Recurring Investment).</a:t>
                      </a:r>
                    </a:p>
                    <a:p>
                      <a:pPr marL="171450" marR="0" indent="-171450" fontAlgn="t">
                        <a:buFont typeface="Arial" panose="020B0604020202020204" pitchFamily="34" charset="0"/>
                        <a:buChar char="•"/>
                      </a:pPr>
                      <a:r>
                        <a:rPr lang="en-US" sz="1100" b="1" dirty="0">
                          <a:effectLst/>
                          <a:latin typeface="+mn-lt"/>
                          <a:ea typeface="+mn-lt"/>
                          <a:cs typeface="+mn-lt"/>
                        </a:rPr>
                        <a:t>Estimate payback period</a:t>
                      </a:r>
                      <a:r>
                        <a:rPr lang="en-US" sz="1100" dirty="0">
                          <a:effectLst/>
                          <a:latin typeface="+mn-lt"/>
                          <a:ea typeface="+mn-lt"/>
                          <a:cs typeface="+mn-lt"/>
                        </a:rPr>
                        <a:t> (time to recoup investment).</a:t>
                      </a:r>
                    </a:p>
                    <a:p>
                      <a:pPr marL="171450" marR="0" indent="-171450" fontAlgn="t">
                        <a:buFont typeface="Arial" panose="020B0604020202020204" pitchFamily="34" charset="0"/>
                        <a:buChar char="•"/>
                      </a:pPr>
                      <a:r>
                        <a:rPr lang="en-US" sz="1100" dirty="0">
                          <a:effectLst/>
                          <a:latin typeface="+mn-lt"/>
                          <a:ea typeface="+mn-lt"/>
                          <a:cs typeface="+mn-lt"/>
                        </a:rPr>
                        <a:t>Conduct </a:t>
                      </a:r>
                      <a:r>
                        <a:rPr lang="en-US" sz="1100" b="1" dirty="0">
                          <a:effectLst/>
                          <a:latin typeface="+mn-lt"/>
                          <a:ea typeface="+mn-lt"/>
                          <a:cs typeface="+mn-lt"/>
                        </a:rPr>
                        <a:t>sensitivity analysis</a:t>
                      </a:r>
                      <a:r>
                        <a:rPr lang="en-US" sz="1100" dirty="0">
                          <a:effectLst/>
                          <a:latin typeface="+mn-lt"/>
                          <a:ea typeface="+mn-lt"/>
                          <a:cs typeface="+mn-lt"/>
                        </a:rPr>
                        <a:t> (best/worst case if adoption or KPI improvements vary).</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Finance Rep</a:t>
                      </a:r>
                      <a:r>
                        <a:rPr lang="en-US" sz="1100">
                          <a:effectLst/>
                          <a:latin typeface="+mn-lt"/>
                          <a:ea typeface="+mn-lt"/>
                          <a:cs typeface="+mn-lt"/>
                        </a:rPr>
                        <a:t>: Performs ROI math &amp; sensitivity checks.</a:t>
                      </a:r>
                    </a:p>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Documents results.</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ROI Report</a:t>
                      </a:r>
                      <a:r>
                        <a:rPr lang="en-US" sz="1100">
                          <a:effectLst/>
                          <a:latin typeface="+mn-lt"/>
                          <a:ea typeface="+mn-lt"/>
                          <a:cs typeface="+mn-lt"/>
                        </a:rPr>
                        <a:t> (payback timeline, e.g. 6–12 months).</a:t>
                      </a:r>
                    </a:p>
                    <a:p>
                      <a:pPr marL="171450" marR="0" indent="-171450" fontAlgn="t">
                        <a:buFont typeface="Arial" panose="020B0604020202020204" pitchFamily="34" charset="0"/>
                        <a:buChar char="•"/>
                      </a:pPr>
                      <a:r>
                        <a:rPr lang="en-US" sz="1100" b="1">
                          <a:effectLst/>
                          <a:latin typeface="+mn-lt"/>
                          <a:ea typeface="+mn-lt"/>
                          <a:cs typeface="+mn-lt"/>
                        </a:rPr>
                        <a:t>Scenarios</a:t>
                      </a:r>
                      <a:r>
                        <a:rPr lang="en-US" sz="1100">
                          <a:effectLst/>
                          <a:latin typeface="+mn-lt"/>
                          <a:ea typeface="+mn-lt"/>
                          <a:cs typeface="+mn-lt"/>
                        </a:rPr>
                        <a:t> (if usage hits 70% vs. 90%).</a:t>
                      </a:r>
                    </a:p>
                  </a:txBody>
                  <a:tcPr marL="45720" marR="45720" anchor="ctr"/>
                </a:tc>
                <a:extLst>
                  <a:ext uri="{0D108BD9-81ED-4DB2-BD59-A6C34878D82A}">
                    <a16:rowId xmlns:a16="http://schemas.microsoft.com/office/drawing/2014/main" val="3772127168"/>
                  </a:ext>
                </a:extLst>
              </a:tr>
              <a:tr h="743706">
                <a:tc>
                  <a:txBody>
                    <a:bodyPr/>
                    <a:lstStyle/>
                    <a:p>
                      <a:pPr marL="0" marR="0" algn="ctr" fontAlgn="t">
                        <a:buFontTx/>
                      </a:pPr>
                      <a:r>
                        <a:rPr lang="en-US" sz="900" b="1">
                          <a:solidFill>
                            <a:schemeClr val="bg1"/>
                          </a:solidFill>
                          <a:effectLst/>
                          <a:latin typeface="+mn-lt"/>
                          <a:ea typeface="+mn-lt"/>
                          <a:cs typeface="+mn-lt"/>
                        </a:rPr>
                        <a:t>4</a:t>
                      </a:r>
                      <a:endParaRPr lang="en-US" sz="900">
                        <a:solidFill>
                          <a:schemeClr val="bg1"/>
                        </a:solidFill>
                        <a:effectLst/>
                        <a:latin typeface="+mn-lt"/>
                        <a:ea typeface="+mn-lt"/>
                        <a:cs typeface="+mn-lt"/>
                      </a:endParaRPr>
                    </a:p>
                  </a:txBody>
                  <a:tcPr marL="45720" marR="4572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Monitor &amp; Evaluate Over Time</a:t>
                      </a:r>
                      <a:endParaRPr lang="en-US" sz="1100">
                        <a:solidFill>
                          <a:schemeClr val="bg1"/>
                        </a:solidFill>
                        <a:effectLst/>
                        <a:latin typeface="+mn-lt"/>
                        <a:ea typeface="+mn-lt"/>
                        <a:cs typeface="+mn-lt"/>
                      </a:endParaRPr>
                    </a:p>
                  </a:txBody>
                  <a:tcPr marL="45720" marR="4572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Track actual vs. projected</a:t>
                      </a:r>
                      <a:r>
                        <a:rPr lang="en-US" sz="1100">
                          <a:effectLst/>
                          <a:latin typeface="+mn-lt"/>
                          <a:ea typeface="+mn-lt"/>
                          <a:cs typeface="+mn-lt"/>
                        </a:rPr>
                        <a:t> benefits each quarter or half-year.</a:t>
                      </a:r>
                    </a:p>
                    <a:p>
                      <a:pPr marL="171450" marR="0" indent="-171450" fontAlgn="t">
                        <a:buFont typeface="Arial" panose="020B0604020202020204" pitchFamily="34" charset="0"/>
                        <a:buChar char="•"/>
                      </a:pPr>
                      <a:r>
                        <a:rPr lang="en-US" sz="1100">
                          <a:effectLst/>
                          <a:latin typeface="+mn-lt"/>
                          <a:ea typeface="+mn-lt"/>
                          <a:cs typeface="+mn-lt"/>
                        </a:rPr>
                        <a:t>Update calculations if </a:t>
                      </a:r>
                      <a:r>
                        <a:rPr lang="en-US" sz="1100" b="1">
                          <a:effectLst/>
                          <a:latin typeface="+mn-lt"/>
                          <a:ea typeface="+mn-lt"/>
                          <a:cs typeface="+mn-lt"/>
                        </a:rPr>
                        <a:t>adoption lags</a:t>
                      </a:r>
                      <a:r>
                        <a:rPr lang="en-US" sz="1100">
                          <a:effectLst/>
                          <a:latin typeface="+mn-lt"/>
                          <a:ea typeface="+mn-lt"/>
                          <a:cs typeface="+mn-lt"/>
                        </a:rPr>
                        <a:t> or external factors shift (e.g. new competitor, market changes).</a:t>
                      </a:r>
                    </a:p>
                    <a:p>
                      <a:pPr marL="171450" marR="0" indent="-171450" fontAlgn="t">
                        <a:buFont typeface="Arial" panose="020B0604020202020204" pitchFamily="34" charset="0"/>
                        <a:buChar char="•"/>
                      </a:pPr>
                      <a:r>
                        <a:rPr lang="en-US" sz="1100" b="1">
                          <a:effectLst/>
                          <a:latin typeface="+mn-lt"/>
                          <a:ea typeface="+mn-lt"/>
                          <a:cs typeface="+mn-lt"/>
                        </a:rPr>
                        <a:t>Refine forecasts</a:t>
                      </a:r>
                      <a:r>
                        <a:rPr lang="en-US" sz="1100">
                          <a:effectLst/>
                          <a:latin typeface="+mn-lt"/>
                          <a:ea typeface="+mn-lt"/>
                          <a:cs typeface="+mn-lt"/>
                        </a:rPr>
                        <a:t> as more data comes in.</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Oversees ongoing KPI checks.</a:t>
                      </a:r>
                    </a:p>
                    <a:p>
                      <a:pPr marL="171450" marR="0" indent="-171450" fontAlgn="t">
                        <a:buFont typeface="Arial" panose="020B0604020202020204" pitchFamily="34" charset="0"/>
                        <a:buChar char="•"/>
                      </a:pPr>
                      <a:r>
                        <a:rPr lang="en-US" sz="1100" b="1">
                          <a:effectLst/>
                          <a:latin typeface="+mn-lt"/>
                          <a:ea typeface="+mn-lt"/>
                          <a:cs typeface="+mn-lt"/>
                        </a:rPr>
                        <a:t>Finance Rep</a:t>
                      </a:r>
                      <a:r>
                        <a:rPr lang="en-US" sz="1100">
                          <a:effectLst/>
                          <a:latin typeface="+mn-lt"/>
                          <a:ea typeface="+mn-lt"/>
                          <a:cs typeface="+mn-lt"/>
                        </a:rPr>
                        <a:t>: Updates cost/benefit model.</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Quarterly ROI Review</a:t>
                      </a:r>
                      <a:r>
                        <a:rPr lang="en-US" sz="1100">
                          <a:effectLst/>
                          <a:latin typeface="+mn-lt"/>
                          <a:ea typeface="+mn-lt"/>
                          <a:cs typeface="+mn-lt"/>
                        </a:rPr>
                        <a:t> (compare actual results to targets).</a:t>
                      </a:r>
                    </a:p>
                    <a:p>
                      <a:pPr marL="171450" marR="0" indent="-171450" fontAlgn="t">
                        <a:buFont typeface="Arial" panose="020B0604020202020204" pitchFamily="34" charset="0"/>
                        <a:buChar char="•"/>
                      </a:pPr>
                      <a:r>
                        <a:rPr lang="en-US" sz="1100" b="1">
                          <a:effectLst/>
                          <a:latin typeface="+mn-lt"/>
                          <a:ea typeface="+mn-lt"/>
                          <a:cs typeface="+mn-lt"/>
                        </a:rPr>
                        <a:t>Revised Forecasts</a:t>
                      </a:r>
                      <a:r>
                        <a:rPr lang="en-US" sz="1100">
                          <a:effectLst/>
                          <a:latin typeface="+mn-lt"/>
                          <a:ea typeface="+mn-lt"/>
                          <a:cs typeface="+mn-lt"/>
                        </a:rPr>
                        <a:t> if usage or performance is off-plan.</a:t>
                      </a:r>
                    </a:p>
                  </a:txBody>
                  <a:tcPr marL="45720" marR="45720" anchor="ctr"/>
                </a:tc>
                <a:extLst>
                  <a:ext uri="{0D108BD9-81ED-4DB2-BD59-A6C34878D82A}">
                    <a16:rowId xmlns:a16="http://schemas.microsoft.com/office/drawing/2014/main" val="2799322614"/>
                  </a:ext>
                </a:extLst>
              </a:tr>
              <a:tr h="907321">
                <a:tc>
                  <a:txBody>
                    <a:bodyPr/>
                    <a:lstStyle/>
                    <a:p>
                      <a:pPr marL="0" marR="0" algn="ctr" fontAlgn="t">
                        <a:buFontTx/>
                      </a:pPr>
                      <a:r>
                        <a:rPr lang="en-US" sz="900" b="1">
                          <a:solidFill>
                            <a:schemeClr val="bg1"/>
                          </a:solidFill>
                          <a:effectLst/>
                          <a:latin typeface="+mn-lt"/>
                          <a:ea typeface="+mn-lt"/>
                          <a:cs typeface="+mn-lt"/>
                        </a:rPr>
                        <a:t>5</a:t>
                      </a:r>
                      <a:endParaRPr lang="en-US" sz="900">
                        <a:solidFill>
                          <a:schemeClr val="bg1"/>
                        </a:solidFill>
                        <a:effectLst/>
                        <a:latin typeface="+mn-lt"/>
                        <a:ea typeface="+mn-lt"/>
                        <a:cs typeface="+mn-lt"/>
                      </a:endParaRPr>
                    </a:p>
                  </a:txBody>
                  <a:tcPr marL="45720" marR="45720" anchor="ctr">
                    <a:solidFill>
                      <a:schemeClr val="accent1"/>
                    </a:solidFill>
                  </a:tcPr>
                </a:tc>
                <a:tc>
                  <a:txBody>
                    <a:bodyPr/>
                    <a:lstStyle/>
                    <a:p>
                      <a:pPr marL="0" marR="0" algn="ctr" fontAlgn="t">
                        <a:buFontTx/>
                      </a:pPr>
                      <a:r>
                        <a:rPr lang="en-US" sz="1100" b="1">
                          <a:solidFill>
                            <a:schemeClr val="bg1"/>
                          </a:solidFill>
                          <a:effectLst/>
                          <a:latin typeface="+mn-lt"/>
                          <a:ea typeface="+mn-lt"/>
                          <a:cs typeface="+mn-lt"/>
                        </a:rPr>
                        <a:t>Communicate &amp; Document Outcomes</a:t>
                      </a:r>
                      <a:endParaRPr lang="en-US" sz="1100">
                        <a:solidFill>
                          <a:schemeClr val="bg1"/>
                        </a:solidFill>
                        <a:effectLst/>
                        <a:latin typeface="+mn-lt"/>
                        <a:ea typeface="+mn-lt"/>
                        <a:cs typeface="+mn-lt"/>
                      </a:endParaRPr>
                    </a:p>
                  </a:txBody>
                  <a:tcPr marL="45720" marR="45720" anchor="ctr">
                    <a:solidFill>
                      <a:schemeClr val="accent1">
                        <a:lumMod val="60000"/>
                        <a:lumOff val="40000"/>
                      </a:schemeClr>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Share ROI updates</a:t>
                      </a:r>
                      <a:r>
                        <a:rPr lang="en-US" sz="1100">
                          <a:effectLst/>
                          <a:latin typeface="+mn-lt"/>
                          <a:ea typeface="+mn-lt"/>
                          <a:cs typeface="+mn-lt"/>
                        </a:rPr>
                        <a:t> with executives and frontline teams to maintain support.</a:t>
                      </a:r>
                    </a:p>
                    <a:p>
                      <a:pPr marL="171450" marR="0" indent="-171450" fontAlgn="t">
                        <a:buFont typeface="Arial" panose="020B0604020202020204" pitchFamily="34" charset="0"/>
                        <a:buChar char="•"/>
                      </a:pPr>
                      <a:r>
                        <a:rPr lang="en-US" sz="1100" b="1">
                          <a:effectLst/>
                          <a:latin typeface="+mn-lt"/>
                          <a:ea typeface="+mn-lt"/>
                          <a:cs typeface="+mn-lt"/>
                        </a:rPr>
                        <a:t>Highlight successes</a:t>
                      </a:r>
                      <a:r>
                        <a:rPr lang="en-US" sz="1100">
                          <a:effectLst/>
                          <a:latin typeface="+mn-lt"/>
                          <a:ea typeface="+mn-lt"/>
                          <a:cs typeface="+mn-lt"/>
                        </a:rPr>
                        <a:t> (e.g. “We’ve saved $X so far!”), address shortfalls if needed.</a:t>
                      </a:r>
                    </a:p>
                    <a:p>
                      <a:pPr marL="171450" marR="0" indent="-171450" fontAlgn="t">
                        <a:buFont typeface="Arial" panose="020B0604020202020204" pitchFamily="34" charset="0"/>
                        <a:buChar char="•"/>
                      </a:pPr>
                      <a:r>
                        <a:rPr lang="en-US" sz="1100" b="1">
                          <a:effectLst/>
                          <a:latin typeface="+mn-lt"/>
                          <a:ea typeface="+mn-lt"/>
                          <a:cs typeface="+mn-lt"/>
                        </a:rPr>
                        <a:t>Log lessons learned</a:t>
                      </a:r>
                      <a:r>
                        <a:rPr lang="en-US" sz="1100">
                          <a:effectLst/>
                          <a:latin typeface="+mn-lt"/>
                          <a:ea typeface="+mn-lt"/>
                          <a:cs typeface="+mn-lt"/>
                        </a:rPr>
                        <a:t> for future AI expansions.</a:t>
                      </a:r>
                    </a:p>
                  </a:txBody>
                  <a:tcPr marL="45720" marR="45720"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Presents ROI findings.</a:t>
                      </a:r>
                    </a:p>
                    <a:p>
                      <a:pPr marL="171450" marR="0" indent="-171450" fontAlgn="t">
                        <a:buFont typeface="Arial" panose="020B0604020202020204" pitchFamily="34" charset="0"/>
                        <a:buChar char="•"/>
                      </a:pPr>
                      <a:r>
                        <a:rPr lang="en-US" sz="1100" b="1">
                          <a:effectLst/>
                          <a:latin typeface="+mn-lt"/>
                          <a:ea typeface="+mn-lt"/>
                          <a:cs typeface="+mn-lt"/>
                        </a:rPr>
                        <a:t>Communications Lead</a:t>
                      </a:r>
                      <a:r>
                        <a:rPr lang="en-US" sz="1100">
                          <a:effectLst/>
                          <a:latin typeface="+mn-lt"/>
                          <a:ea typeface="+mn-lt"/>
                          <a:cs typeface="+mn-lt"/>
                        </a:rPr>
                        <a:t>: Crafts updates for stakeholders.</a:t>
                      </a:r>
                    </a:p>
                  </a:txBody>
                  <a:tcPr marL="45720" marR="45720"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ROI Dashboard/Report</a:t>
                      </a:r>
                      <a:r>
                        <a:rPr lang="en-US" sz="1100" dirty="0">
                          <a:effectLst/>
                          <a:latin typeface="+mn-lt"/>
                          <a:ea typeface="+mn-lt"/>
                          <a:cs typeface="+mn-lt"/>
                        </a:rPr>
                        <a:t> (detailing achievements, bridging shortfalls).</a:t>
                      </a:r>
                    </a:p>
                    <a:p>
                      <a:pPr marL="171450" marR="0" indent="-171450" fontAlgn="t">
                        <a:buFont typeface="Arial" panose="020B0604020202020204" pitchFamily="34" charset="0"/>
                        <a:buChar char="•"/>
                      </a:pPr>
                      <a:r>
                        <a:rPr lang="en-US" sz="1100" b="1" dirty="0">
                          <a:effectLst/>
                          <a:latin typeface="+mn-lt"/>
                          <a:ea typeface="+mn-lt"/>
                          <a:cs typeface="+mn-lt"/>
                        </a:rPr>
                        <a:t>Lessons Learned</a:t>
                      </a:r>
                      <a:r>
                        <a:rPr lang="en-US" sz="1100" dirty="0">
                          <a:effectLst/>
                          <a:latin typeface="+mn-lt"/>
                          <a:ea typeface="+mn-lt"/>
                          <a:cs typeface="+mn-lt"/>
                        </a:rPr>
                        <a:t> documented for future AI projects (e.g. usage patterns, cost overruns or underruns).</a:t>
                      </a:r>
                    </a:p>
                  </a:txBody>
                  <a:tcPr marL="45720" marR="45720" anchor="ctr"/>
                </a:tc>
                <a:extLst>
                  <a:ext uri="{0D108BD9-81ED-4DB2-BD59-A6C34878D82A}">
                    <a16:rowId xmlns:a16="http://schemas.microsoft.com/office/drawing/2014/main" val="3993307107"/>
                  </a:ext>
                </a:extLst>
              </a:tr>
            </a:tbl>
          </a:graphicData>
        </a:graphic>
      </p:graphicFrame>
    </p:spTree>
    <p:extLst>
      <p:ext uri="{BB962C8B-B14F-4D97-AF65-F5344CB8AC3E}">
        <p14:creationId xmlns:p14="http://schemas.microsoft.com/office/powerpoint/2010/main" val="393717415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758BB-B021-BED0-4E67-A04F03601D0D}"/>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2895077-F736-0CA2-1BD7-91D17FF444E6}"/>
              </a:ext>
            </a:extLst>
          </p:cNvPr>
          <p:cNvGraphicFramePr>
            <a:graphicFrameLocks/>
          </p:cNvGraphicFramePr>
          <p:nvPr>
            <p:extLst>
              <p:ext uri="{D42A27DB-BD31-4B8C-83A1-F6EECF244321}">
                <p14:modId xmlns:p14="http://schemas.microsoft.com/office/powerpoint/2010/main" val="3815818445"/>
              </p:ext>
            </p:extLst>
          </p:nvPr>
        </p:nvGraphicFramePr>
        <p:xfrm>
          <a:off x="259605" y="1479869"/>
          <a:ext cx="11507307" cy="4806984"/>
        </p:xfrm>
        <a:graphic>
          <a:graphicData uri="http://schemas.openxmlformats.org/drawingml/2006/table">
            <a:tbl>
              <a:tblPr firstRow="1">
                <a:tableStyleId>{5C22544A-7EE6-4342-B048-85BDC9FD1C3A}</a:tableStyleId>
              </a:tblPr>
              <a:tblGrid>
                <a:gridCol w="491961">
                  <a:extLst>
                    <a:ext uri="{9D8B030D-6E8A-4147-A177-3AD203B41FA5}">
                      <a16:colId xmlns:a16="http://schemas.microsoft.com/office/drawing/2014/main" val="1581958053"/>
                    </a:ext>
                  </a:extLst>
                </a:gridCol>
                <a:gridCol w="1465958">
                  <a:extLst>
                    <a:ext uri="{9D8B030D-6E8A-4147-A177-3AD203B41FA5}">
                      <a16:colId xmlns:a16="http://schemas.microsoft.com/office/drawing/2014/main" val="3221127086"/>
                    </a:ext>
                  </a:extLst>
                </a:gridCol>
                <a:gridCol w="4184071">
                  <a:extLst>
                    <a:ext uri="{9D8B030D-6E8A-4147-A177-3AD203B41FA5}">
                      <a16:colId xmlns:a16="http://schemas.microsoft.com/office/drawing/2014/main" val="1610025414"/>
                    </a:ext>
                  </a:extLst>
                </a:gridCol>
                <a:gridCol w="2258568">
                  <a:extLst>
                    <a:ext uri="{9D8B030D-6E8A-4147-A177-3AD203B41FA5}">
                      <a16:colId xmlns:a16="http://schemas.microsoft.com/office/drawing/2014/main" val="573858552"/>
                    </a:ext>
                  </a:extLst>
                </a:gridCol>
                <a:gridCol w="3106749">
                  <a:extLst>
                    <a:ext uri="{9D8B030D-6E8A-4147-A177-3AD203B41FA5}">
                      <a16:colId xmlns:a16="http://schemas.microsoft.com/office/drawing/2014/main" val="531003624"/>
                    </a:ext>
                  </a:extLst>
                </a:gridCol>
              </a:tblGrid>
              <a:tr h="275694">
                <a:tc>
                  <a:txBody>
                    <a:bodyPr/>
                    <a:lstStyle/>
                    <a:p>
                      <a:pPr algn="ctr" fontAlgn="ctr">
                        <a:buFontTx/>
                      </a:pPr>
                      <a:r>
                        <a:rPr lang="en-US" sz="1100" u="none" strike="noStrike" dirty="0">
                          <a:effectLst/>
                          <a:latin typeface="Montserrat SemiBold" panose="00000700000000000000" pitchFamily="2" charset="0"/>
                          <a:ea typeface="+mn-lt"/>
                          <a:cs typeface="+mn-lt"/>
                        </a:rPr>
                        <a:t>Step</a:t>
                      </a:r>
                      <a:endParaRPr lang="en-US" sz="1100" b="1" i="0" u="none" strike="noStrike" dirty="0">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ROI Focus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Instructions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algn="ctr" fontAlgn="ctr">
                        <a:buFontTx/>
                      </a:pPr>
                      <a:r>
                        <a:rPr lang="en-US" sz="1100" u="none" strike="noStrike">
                          <a:effectLst/>
                          <a:latin typeface="Montserrat SemiBold" panose="00000700000000000000" pitchFamily="2" charset="0"/>
                          <a:ea typeface="+mn-lt"/>
                          <a:cs typeface="+mn-lt"/>
                        </a:rPr>
                        <a:t>Required Roles</a:t>
                      </a:r>
                      <a:endParaRPr lang="en-US" sz="1100" b="1" i="0" u="none" strike="noStrike">
                        <a:solidFill>
                          <a:srgbClr val="000000"/>
                        </a:solidFill>
                        <a:effectLst/>
                        <a:latin typeface="Montserrat SemiBold" panose="00000700000000000000" pitchFamily="2" charset="0"/>
                        <a:ea typeface="+mn-lt"/>
                        <a:cs typeface="+mn-lt"/>
                      </a:endParaRPr>
                    </a:p>
                  </a:txBody>
                  <a:tcPr marL="6845" marR="6845" marT="6845" marB="0" anchor="ctr">
                    <a:solidFill>
                      <a:schemeClr val="accent4">
                        <a:lumMod val="75000"/>
                      </a:schemeClr>
                    </a:solidFill>
                  </a:tcPr>
                </a:tc>
                <a:tc>
                  <a:txBody>
                    <a:bodyPr/>
                    <a:lstStyle/>
                    <a:p>
                      <a:pPr marL="0" algn="ctr" defTabSz="914218" rtl="0" eaLnBrk="1" fontAlgn="ctr" latinLnBrk="0" hangingPunct="1">
                        <a:buFontTx/>
                      </a:pPr>
                      <a:r>
                        <a:rPr lang="en-US" sz="1100" b="1" u="none" strike="noStrike" kern="1200">
                          <a:solidFill>
                            <a:schemeClr val="lt1"/>
                          </a:solidFill>
                          <a:effectLst/>
                          <a:latin typeface="Montserrat SemiBold" panose="00000700000000000000" pitchFamily="2" charset="0"/>
                          <a:ea typeface="+mn-lt"/>
                          <a:cs typeface="+mn-lt"/>
                        </a:rPr>
                        <a:t>Outputs</a:t>
                      </a:r>
                    </a:p>
                  </a:txBody>
                  <a:tcPr marL="6845" marR="6845" marT="6845" marB="0" anchor="ctr">
                    <a:solidFill>
                      <a:schemeClr val="accent4">
                        <a:lumMod val="75000"/>
                      </a:schemeClr>
                    </a:solidFill>
                  </a:tcPr>
                </a:tc>
                <a:extLst>
                  <a:ext uri="{0D108BD9-81ED-4DB2-BD59-A6C34878D82A}">
                    <a16:rowId xmlns:a16="http://schemas.microsoft.com/office/drawing/2014/main" val="3853553644"/>
                  </a:ext>
                </a:extLst>
              </a:tr>
              <a:tr h="661394">
                <a:tc>
                  <a:txBody>
                    <a:bodyPr/>
                    <a:lstStyle/>
                    <a:p>
                      <a:pPr marL="0" marR="0" algn="ctr" fontAlgn="t">
                        <a:buFontTx/>
                      </a:pPr>
                      <a:r>
                        <a:rPr lang="en-US" sz="900" b="1">
                          <a:solidFill>
                            <a:schemeClr val="bg1"/>
                          </a:solidFill>
                          <a:effectLst/>
                          <a:latin typeface="+mn-lt"/>
                          <a:ea typeface="+mn-lt"/>
                          <a:cs typeface="+mn-lt"/>
                        </a:rPr>
                        <a:t>1</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Define ROI Goals &amp; Baseline</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Financial Metrics</a:t>
                      </a:r>
                      <a:r>
                        <a:rPr lang="en-US" sz="1100">
                          <a:effectLst/>
                          <a:latin typeface="+mn-lt"/>
                          <a:ea typeface="+mn-lt"/>
                          <a:cs typeface="+mn-lt"/>
                        </a:rPr>
                        <a:t>: Agent labor costs, license fees, plus intangible NPS improvements.</a:t>
                      </a:r>
                    </a:p>
                    <a:p>
                      <a:pPr marL="171450" marR="0" indent="-171450" fontAlgn="t">
                        <a:buFont typeface="Arial" panose="020B0604020202020204" pitchFamily="34" charset="0"/>
                        <a:buChar char="•"/>
                      </a:pPr>
                      <a:r>
                        <a:rPr lang="en-US" sz="1100" b="1">
                          <a:effectLst/>
                          <a:latin typeface="+mn-lt"/>
                          <a:ea typeface="+mn-lt"/>
                          <a:cs typeface="+mn-lt"/>
                        </a:rPr>
                        <a:t>Formula</a:t>
                      </a:r>
                      <a:r>
                        <a:rPr lang="en-US" sz="1100">
                          <a:effectLst/>
                          <a:latin typeface="+mn-lt"/>
                          <a:ea typeface="+mn-lt"/>
                          <a:cs typeface="+mn-lt"/>
                        </a:rPr>
                        <a:t>: ROI = (Annual Savings from reduced call handling – Ongoing Costs) / Total Investment.</a:t>
                      </a:r>
                    </a:p>
                    <a:p>
                      <a:pPr marL="171450" marR="0" indent="-171450" fontAlgn="t">
                        <a:buFont typeface="Arial" panose="020B0604020202020204" pitchFamily="34" charset="0"/>
                        <a:buChar char="•"/>
                      </a:pPr>
                      <a:r>
                        <a:rPr lang="en-US" sz="1100" b="1">
                          <a:effectLst/>
                          <a:latin typeface="+mn-lt"/>
                          <a:ea typeface="+mn-lt"/>
                          <a:cs typeface="+mn-lt"/>
                        </a:rPr>
                        <a:t>Baseline</a:t>
                      </a:r>
                      <a:r>
                        <a:rPr lang="en-US" sz="1100">
                          <a:effectLst/>
                          <a:latin typeface="+mn-lt"/>
                          <a:ea typeface="+mn-lt"/>
                          <a:cs typeface="+mn-lt"/>
                        </a:rPr>
                        <a:t>: Current handle time = 6 min, NPS = 60. Target handle time = 5 min, NPS = 62.</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Aligns with strategic goals (reduce handle time, boost NPS).</a:t>
                      </a:r>
                    </a:p>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Tracks initial data.</a:t>
                      </a:r>
                    </a:p>
                  </a:txBody>
                  <a:tcPr marL="50793" marR="50793" marT="50793" marB="50793"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ROI Objectives</a:t>
                      </a:r>
                      <a:r>
                        <a:rPr lang="en-US" sz="1100" dirty="0">
                          <a:effectLst/>
                          <a:latin typeface="+mn-lt"/>
                          <a:ea typeface="+mn-lt"/>
                          <a:cs typeface="+mn-lt"/>
                        </a:rPr>
                        <a:t> (“Reduce labor costs by 5%, improve NPS by 2 points”).</a:t>
                      </a:r>
                    </a:p>
                    <a:p>
                      <a:pPr marL="171450" marR="0" indent="-171450" fontAlgn="t">
                        <a:buFont typeface="Arial" panose="020B0604020202020204" pitchFamily="34" charset="0"/>
                        <a:buChar char="•"/>
                      </a:pPr>
                      <a:r>
                        <a:rPr lang="en-US" sz="1100" b="1" dirty="0">
                          <a:effectLst/>
                          <a:latin typeface="+mn-lt"/>
                          <a:ea typeface="+mn-lt"/>
                          <a:cs typeface="+mn-lt"/>
                        </a:rPr>
                        <a:t>Baseline Metrics</a:t>
                      </a:r>
                      <a:r>
                        <a:rPr lang="en-US" sz="1100" dirty="0">
                          <a:effectLst/>
                          <a:latin typeface="+mn-lt"/>
                          <a:ea typeface="+mn-lt"/>
                          <a:cs typeface="+mn-lt"/>
                        </a:rPr>
                        <a:t>: handle time 6 min., NPS=60.</a:t>
                      </a:r>
                    </a:p>
                  </a:txBody>
                  <a:tcPr marL="50793" marR="50793" marT="50793" marB="50793" anchor="ctr"/>
                </a:tc>
                <a:extLst>
                  <a:ext uri="{0D108BD9-81ED-4DB2-BD59-A6C34878D82A}">
                    <a16:rowId xmlns:a16="http://schemas.microsoft.com/office/drawing/2014/main" val="3690127680"/>
                  </a:ext>
                </a:extLst>
              </a:tr>
              <a:tr h="610517">
                <a:tc>
                  <a:txBody>
                    <a:bodyPr/>
                    <a:lstStyle/>
                    <a:p>
                      <a:pPr marL="0" marR="0" algn="ctr" fontAlgn="t">
                        <a:buFontTx/>
                      </a:pPr>
                      <a:r>
                        <a:rPr lang="en-US" sz="900" b="1">
                          <a:solidFill>
                            <a:schemeClr val="bg1"/>
                          </a:solidFill>
                          <a:effectLst/>
                          <a:latin typeface="+mn-lt"/>
                          <a:ea typeface="+mn-lt"/>
                          <a:cs typeface="+mn-lt"/>
                        </a:rPr>
                        <a:t>2</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Identify Costs &amp; Quantify Benefits</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One-time costs</a:t>
                      </a:r>
                      <a:r>
                        <a:rPr lang="en-US" sz="1100">
                          <a:effectLst/>
                          <a:latin typeface="+mn-lt"/>
                          <a:ea typeface="+mn-lt"/>
                          <a:cs typeface="+mn-lt"/>
                        </a:rPr>
                        <a:t>: AI integration ($50k), knowledge base rework ($20k), training ($10k).</a:t>
                      </a:r>
                    </a:p>
                    <a:p>
                      <a:pPr marL="171450" marR="0" indent="-171450" fontAlgn="t">
                        <a:buFont typeface="Arial" panose="020B0604020202020204" pitchFamily="34" charset="0"/>
                        <a:buChar char="•"/>
                      </a:pPr>
                      <a:r>
                        <a:rPr lang="en-US" sz="1100" b="1">
                          <a:effectLst/>
                          <a:latin typeface="+mn-lt"/>
                          <a:ea typeface="+mn-lt"/>
                          <a:cs typeface="+mn-lt"/>
                        </a:rPr>
                        <a:t>Recurring costs</a:t>
                      </a:r>
                      <a:r>
                        <a:rPr lang="en-US" sz="1100">
                          <a:effectLst/>
                          <a:latin typeface="+mn-lt"/>
                          <a:ea typeface="+mn-lt"/>
                          <a:cs typeface="+mn-lt"/>
                        </a:rPr>
                        <a:t>: $5k/month cloud usage, $2k/month model support.</a:t>
                      </a:r>
                    </a:p>
                    <a:p>
                      <a:pPr marL="171450" marR="0" indent="-171450" fontAlgn="t">
                        <a:buFont typeface="Arial" panose="020B0604020202020204" pitchFamily="34" charset="0"/>
                        <a:buChar char="•"/>
                      </a:pPr>
                      <a:r>
                        <a:rPr lang="en-US" sz="1100" b="1">
                          <a:effectLst/>
                          <a:latin typeface="+mn-lt"/>
                          <a:ea typeface="+mn-lt"/>
                          <a:cs typeface="+mn-lt"/>
                        </a:rPr>
                        <a:t>Benefits</a:t>
                      </a:r>
                      <a:r>
                        <a:rPr lang="en-US" sz="1100">
                          <a:effectLst/>
                          <a:latin typeface="+mn-lt"/>
                          <a:ea typeface="+mn-lt"/>
                          <a:cs typeface="+mn-lt"/>
                        </a:rPr>
                        <a:t>: 1 min saved per call × 200 agents = $X/year. 2-pt NPS rise =&gt; $Y in retention if churn dips from 5% to 4.5%.</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Finance Rep</a:t>
                      </a:r>
                      <a:r>
                        <a:rPr lang="en-US" sz="1100">
                          <a:effectLst/>
                          <a:latin typeface="+mn-lt"/>
                          <a:ea typeface="+mn-lt"/>
                          <a:cs typeface="+mn-lt"/>
                        </a:rPr>
                        <a:t>: Summarizes cost model.</a:t>
                      </a:r>
                    </a:p>
                    <a:p>
                      <a:pPr marL="171450" marR="0" indent="-171450" fontAlgn="t">
                        <a:buFont typeface="Arial" panose="020B0604020202020204" pitchFamily="34" charset="0"/>
                        <a:buChar char="•"/>
                      </a:pPr>
                      <a:r>
                        <a:rPr lang="en-US" sz="1100" b="1">
                          <a:effectLst/>
                          <a:latin typeface="+mn-lt"/>
                          <a:ea typeface="+mn-lt"/>
                          <a:cs typeface="+mn-lt"/>
                        </a:rPr>
                        <a:t>AI/ML Engineer</a:t>
                      </a:r>
                      <a:r>
                        <a:rPr lang="en-US" sz="1100">
                          <a:effectLst/>
                          <a:latin typeface="+mn-lt"/>
                          <a:ea typeface="+mn-lt"/>
                          <a:cs typeface="+mn-lt"/>
                        </a:rPr>
                        <a:t>: Estimates monthly cloud usage.</a:t>
                      </a:r>
                    </a:p>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Approves intangible assumptions.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Cost Model</a:t>
                      </a:r>
                      <a:r>
                        <a:rPr lang="en-US" sz="1100">
                          <a:effectLst/>
                          <a:latin typeface="+mn-lt"/>
                          <a:ea typeface="+mn-lt"/>
                          <a:cs typeface="+mn-lt"/>
                        </a:rPr>
                        <a:t>: total upfront $80k, monthly $7k recurring.</a:t>
                      </a:r>
                    </a:p>
                    <a:p>
                      <a:pPr marL="171450" marR="0" indent="-171450" fontAlgn="t">
                        <a:buFont typeface="Arial" panose="020B0604020202020204" pitchFamily="34" charset="0"/>
                        <a:buChar char="•"/>
                      </a:pPr>
                      <a:r>
                        <a:rPr lang="en-US" sz="1100" b="1">
                          <a:effectLst/>
                          <a:latin typeface="+mn-lt"/>
                          <a:ea typeface="+mn-lt"/>
                          <a:cs typeface="+mn-lt"/>
                        </a:rPr>
                        <a:t>Benefit Calculation Sheet</a:t>
                      </a:r>
                      <a:r>
                        <a:rPr lang="en-US" sz="1100">
                          <a:effectLst/>
                          <a:latin typeface="+mn-lt"/>
                          <a:ea typeface="+mn-lt"/>
                          <a:cs typeface="+mn-lt"/>
                        </a:rPr>
                        <a:t>: $150k/year labor savings + $50k from lower churn =&gt; $200k annual benefit.</a:t>
                      </a:r>
                    </a:p>
                  </a:txBody>
                  <a:tcPr marL="50793" marR="50793" marT="50793" marB="50793" anchor="ctr"/>
                </a:tc>
                <a:extLst>
                  <a:ext uri="{0D108BD9-81ED-4DB2-BD59-A6C34878D82A}">
                    <a16:rowId xmlns:a16="http://schemas.microsoft.com/office/drawing/2014/main" val="3399800088"/>
                  </a:ext>
                </a:extLst>
              </a:tr>
              <a:tr h="604636">
                <a:tc>
                  <a:txBody>
                    <a:bodyPr/>
                    <a:lstStyle/>
                    <a:p>
                      <a:pPr marL="0" marR="0" algn="ctr" fontAlgn="t">
                        <a:buFontTx/>
                      </a:pPr>
                      <a:r>
                        <a:rPr lang="en-US" sz="900" b="1">
                          <a:solidFill>
                            <a:schemeClr val="bg1"/>
                          </a:solidFill>
                          <a:effectLst/>
                          <a:latin typeface="+mn-lt"/>
                          <a:ea typeface="+mn-lt"/>
                          <a:cs typeface="+mn-lt"/>
                        </a:rPr>
                        <a:t>3</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Calculate ROI &amp; Payback Period</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a:effectLst/>
                          <a:latin typeface="+mn-lt"/>
                          <a:ea typeface="+mn-lt"/>
                          <a:cs typeface="+mn-lt"/>
                        </a:rPr>
                        <a:t>Apply</a:t>
                      </a:r>
                      <a:r>
                        <a:rPr lang="en-US" sz="1100">
                          <a:effectLst/>
                          <a:latin typeface="+mn-lt"/>
                          <a:ea typeface="+mn-lt"/>
                          <a:cs typeface="+mn-lt"/>
                        </a:rPr>
                        <a:t> ROI formula: (200k – 84k recurring) / (80k + 84k) = X%.</a:t>
                      </a:r>
                    </a:p>
                    <a:p>
                      <a:pPr marL="171450" marR="0" indent="-171450" fontAlgn="t">
                        <a:buFont typeface="Arial" panose="020B0604020202020204" pitchFamily="34" charset="0"/>
                        <a:buChar char="•"/>
                      </a:pPr>
                      <a:r>
                        <a:rPr lang="en-US" sz="1100" b="1">
                          <a:effectLst/>
                          <a:latin typeface="+mn-lt"/>
                          <a:ea typeface="+mn-lt"/>
                          <a:cs typeface="+mn-lt"/>
                        </a:rPr>
                        <a:t>Payback</a:t>
                      </a:r>
                      <a:r>
                        <a:rPr lang="en-US" sz="1100">
                          <a:effectLst/>
                          <a:latin typeface="+mn-lt"/>
                          <a:ea typeface="+mn-lt"/>
                          <a:cs typeface="+mn-lt"/>
                        </a:rPr>
                        <a:t>: if usage hits 80%, break-even in ~9 months; if usage is only 60%, ~14 months.</a:t>
                      </a:r>
                    </a:p>
                    <a:p>
                      <a:pPr marL="171450" marR="0" indent="-171450" fontAlgn="t">
                        <a:buFont typeface="Arial" panose="020B0604020202020204" pitchFamily="34" charset="0"/>
                        <a:buChar char="•"/>
                      </a:pPr>
                      <a:r>
                        <a:rPr lang="en-US" sz="1100" b="1">
                          <a:effectLst/>
                          <a:latin typeface="+mn-lt"/>
                          <a:ea typeface="+mn-lt"/>
                          <a:cs typeface="+mn-lt"/>
                        </a:rPr>
                        <a:t>Document</a:t>
                      </a:r>
                      <a:r>
                        <a:rPr lang="en-US" sz="1100">
                          <a:effectLst/>
                          <a:latin typeface="+mn-lt"/>
                          <a:ea typeface="+mn-lt"/>
                          <a:cs typeface="+mn-lt"/>
                        </a:rPr>
                        <a:t> best/worst-case scenarios.</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Finance Rep</a:t>
                      </a:r>
                      <a:r>
                        <a:rPr lang="en-US" sz="1100">
                          <a:effectLst/>
                          <a:latin typeface="+mn-lt"/>
                          <a:ea typeface="+mn-lt"/>
                          <a:cs typeface="+mn-lt"/>
                        </a:rPr>
                        <a:t>: Runs ROI math, scenario analysis.</a:t>
                      </a:r>
                    </a:p>
                    <a:p>
                      <a:pPr marL="171450" marR="0" indent="-171450" fontAlgn="t">
                        <a:buFont typeface="Arial" panose="020B0604020202020204" pitchFamily="34" charset="0"/>
                        <a:buChar char="•"/>
                      </a:pPr>
                      <a:r>
                        <a:rPr lang="en-US" sz="1100" b="1">
                          <a:effectLst/>
                          <a:latin typeface="+mn-lt"/>
                          <a:ea typeface="+mn-lt"/>
                          <a:cs typeface="+mn-lt"/>
                        </a:rPr>
                        <a:t>Project Manager</a:t>
                      </a:r>
                      <a:r>
                        <a:rPr lang="en-US" sz="1100">
                          <a:effectLst/>
                          <a:latin typeface="+mn-lt"/>
                          <a:ea typeface="+mn-lt"/>
                          <a:cs typeface="+mn-lt"/>
                        </a:rPr>
                        <a:t>: Drafts final ROI report.</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ROI Report</a:t>
                      </a:r>
                      <a:r>
                        <a:rPr lang="en-US" sz="1100">
                          <a:effectLst/>
                          <a:latin typeface="+mn-lt"/>
                          <a:ea typeface="+mn-lt"/>
                          <a:cs typeface="+mn-lt"/>
                        </a:rPr>
                        <a:t>: “Expected payback at 9 months if we reach 80% usage. If usage stalls at 60%, payback extends to 14 months.”</a:t>
                      </a:r>
                    </a:p>
                  </a:txBody>
                  <a:tcPr marL="50793" marR="50793" marT="50793" marB="50793" anchor="ctr"/>
                </a:tc>
                <a:extLst>
                  <a:ext uri="{0D108BD9-81ED-4DB2-BD59-A6C34878D82A}">
                    <a16:rowId xmlns:a16="http://schemas.microsoft.com/office/drawing/2014/main" val="3772127168"/>
                  </a:ext>
                </a:extLst>
              </a:tr>
              <a:tr h="676384">
                <a:tc>
                  <a:txBody>
                    <a:bodyPr/>
                    <a:lstStyle/>
                    <a:p>
                      <a:pPr marL="0" marR="0" algn="ctr" fontAlgn="t">
                        <a:buFontTx/>
                      </a:pPr>
                      <a:r>
                        <a:rPr lang="en-US" sz="900" b="1">
                          <a:solidFill>
                            <a:schemeClr val="bg1"/>
                          </a:solidFill>
                          <a:effectLst/>
                          <a:latin typeface="+mn-lt"/>
                          <a:ea typeface="+mn-lt"/>
                          <a:cs typeface="+mn-lt"/>
                        </a:rPr>
                        <a:t>4</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Monitor &amp; Evaluate Over Time</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Monthly</a:t>
                      </a:r>
                      <a:r>
                        <a:rPr lang="en-US" sz="1100" dirty="0">
                          <a:effectLst/>
                          <a:latin typeface="+mn-lt"/>
                          <a:ea typeface="+mn-lt"/>
                          <a:cs typeface="+mn-lt"/>
                        </a:rPr>
                        <a:t> check: Handle time dropping from 6 min. to 5.2 min., NPS from 60 to 61.</a:t>
                      </a:r>
                    </a:p>
                    <a:p>
                      <a:pPr marL="171450" marR="0" indent="-171450" fontAlgn="t">
                        <a:buFont typeface="Arial" panose="020B0604020202020204" pitchFamily="34" charset="0"/>
                        <a:buChar char="•"/>
                      </a:pPr>
                      <a:r>
                        <a:rPr lang="en-US" sz="1100" b="1" dirty="0">
                          <a:effectLst/>
                          <a:latin typeface="+mn-lt"/>
                          <a:ea typeface="+mn-lt"/>
                          <a:cs typeface="+mn-lt"/>
                        </a:rPr>
                        <a:t>Adjust</a:t>
                      </a:r>
                      <a:r>
                        <a:rPr lang="en-US" sz="1100" dirty="0">
                          <a:effectLst/>
                          <a:latin typeface="+mn-lt"/>
                          <a:ea typeface="+mn-lt"/>
                          <a:cs typeface="+mn-lt"/>
                        </a:rPr>
                        <a:t> if usage lags: Revise net benefits or ramp up adoption efforts.</a:t>
                      </a:r>
                    </a:p>
                    <a:p>
                      <a:pPr marL="171450" marR="0" indent="-171450" fontAlgn="t">
                        <a:buFont typeface="Arial" panose="020B0604020202020204" pitchFamily="34" charset="0"/>
                        <a:buChar char="•"/>
                      </a:pPr>
                      <a:r>
                        <a:rPr lang="en-US" sz="1100" dirty="0">
                          <a:effectLst/>
                          <a:latin typeface="+mn-lt"/>
                          <a:ea typeface="+mn-lt"/>
                          <a:cs typeface="+mn-lt"/>
                        </a:rPr>
                        <a:t>Compare actual vs. forecast each quarter.</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CX Lead</a:t>
                      </a:r>
                      <a:r>
                        <a:rPr lang="en-US" sz="1100">
                          <a:effectLst/>
                          <a:latin typeface="+mn-lt"/>
                          <a:ea typeface="+mn-lt"/>
                          <a:cs typeface="+mn-lt"/>
                        </a:rPr>
                        <a:t>: Monitors KPI changes.</a:t>
                      </a:r>
                    </a:p>
                    <a:p>
                      <a:pPr marL="171450" marR="0" indent="-171450" fontAlgn="t">
                        <a:buFont typeface="Arial" panose="020B0604020202020204" pitchFamily="34" charset="0"/>
                        <a:buChar char="•"/>
                      </a:pPr>
                      <a:r>
                        <a:rPr lang="en-US" sz="1100" b="1">
                          <a:effectLst/>
                          <a:latin typeface="+mn-lt"/>
                          <a:ea typeface="+mn-lt"/>
                          <a:cs typeface="+mn-lt"/>
                        </a:rPr>
                        <a:t>Finance Rep</a:t>
                      </a:r>
                      <a:r>
                        <a:rPr lang="en-US" sz="1100">
                          <a:effectLst/>
                          <a:latin typeface="+mn-lt"/>
                          <a:ea typeface="+mn-lt"/>
                          <a:cs typeface="+mn-lt"/>
                        </a:rPr>
                        <a:t>: Updates cost/benefit model quarterly.</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Quarterly ROI Review</a:t>
                      </a:r>
                      <a:r>
                        <a:rPr lang="en-US" sz="1100">
                          <a:effectLst/>
                          <a:latin typeface="+mn-lt"/>
                          <a:ea typeface="+mn-lt"/>
                          <a:cs typeface="+mn-lt"/>
                        </a:rPr>
                        <a:t>: “We’re at 5.2 min handle time (target 5.0), NPS=61. Re-forecast payback at 10 months.”</a:t>
                      </a:r>
                    </a:p>
                  </a:txBody>
                  <a:tcPr marL="50793" marR="50793" marT="50793" marB="50793" anchor="ctr"/>
                </a:tc>
                <a:extLst>
                  <a:ext uri="{0D108BD9-81ED-4DB2-BD59-A6C34878D82A}">
                    <a16:rowId xmlns:a16="http://schemas.microsoft.com/office/drawing/2014/main" val="2799322614"/>
                  </a:ext>
                </a:extLst>
              </a:tr>
              <a:tr h="704507">
                <a:tc>
                  <a:txBody>
                    <a:bodyPr/>
                    <a:lstStyle/>
                    <a:p>
                      <a:pPr marL="0" marR="0" algn="ctr" fontAlgn="t">
                        <a:buFontTx/>
                      </a:pPr>
                      <a:r>
                        <a:rPr lang="en-US" sz="900" b="1">
                          <a:solidFill>
                            <a:schemeClr val="bg1"/>
                          </a:solidFill>
                          <a:effectLst/>
                          <a:latin typeface="+mn-lt"/>
                          <a:ea typeface="+mn-lt"/>
                          <a:cs typeface="+mn-lt"/>
                        </a:rPr>
                        <a:t>5</a:t>
                      </a:r>
                      <a:endParaRPr lang="en-US" sz="900">
                        <a:solidFill>
                          <a:schemeClr val="bg1"/>
                        </a:solidFill>
                        <a:effectLst/>
                        <a:latin typeface="+mn-lt"/>
                        <a:ea typeface="+mn-lt"/>
                        <a:cs typeface="+mn-lt"/>
                      </a:endParaRPr>
                    </a:p>
                  </a:txBody>
                  <a:tcPr marL="50793" marR="50793" marT="50793" marB="50793" anchor="ctr">
                    <a:solidFill>
                      <a:schemeClr val="accent4">
                        <a:lumMod val="75000"/>
                      </a:schemeClr>
                    </a:solidFill>
                  </a:tcPr>
                </a:tc>
                <a:tc>
                  <a:txBody>
                    <a:bodyPr/>
                    <a:lstStyle/>
                    <a:p>
                      <a:pPr marL="0" marR="0" algn="ctr" fontAlgn="t">
                        <a:buFontTx/>
                      </a:pPr>
                      <a:r>
                        <a:rPr lang="en-US" sz="1100" b="1">
                          <a:solidFill>
                            <a:schemeClr val="bg1"/>
                          </a:solidFill>
                          <a:effectLst/>
                          <a:latin typeface="+mn-lt"/>
                          <a:ea typeface="+mn-lt"/>
                          <a:cs typeface="+mn-lt"/>
                        </a:rPr>
                        <a:t>Communicate &amp; Document Outcomes</a:t>
                      </a:r>
                      <a:endParaRPr lang="en-US" sz="1100">
                        <a:solidFill>
                          <a:schemeClr val="bg1"/>
                        </a:solidFill>
                        <a:effectLst/>
                        <a:latin typeface="+mn-lt"/>
                        <a:ea typeface="+mn-lt"/>
                        <a:cs typeface="+mn-lt"/>
                      </a:endParaRPr>
                    </a:p>
                  </a:txBody>
                  <a:tcPr marL="50793" marR="50793" marT="50793" marB="50793" anchor="ctr">
                    <a:solidFill>
                      <a:schemeClr val="accent4"/>
                    </a:solidFill>
                  </a:tcP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Publish</a:t>
                      </a:r>
                      <a:r>
                        <a:rPr lang="en-US" sz="1100" dirty="0">
                          <a:effectLst/>
                          <a:latin typeface="+mn-lt"/>
                          <a:ea typeface="+mn-lt"/>
                          <a:cs typeface="+mn-lt"/>
                        </a:rPr>
                        <a:t> ROI updates monthly to execs and agents: highlight $30k labor savings so far.</a:t>
                      </a:r>
                    </a:p>
                    <a:p>
                      <a:pPr marL="171450" marR="0" indent="-171450" fontAlgn="t">
                        <a:buFont typeface="Arial" panose="020B0604020202020204" pitchFamily="34" charset="0"/>
                        <a:buChar char="•"/>
                      </a:pPr>
                      <a:r>
                        <a:rPr lang="en-US" sz="1100" b="1" dirty="0">
                          <a:effectLst/>
                          <a:latin typeface="+mn-lt"/>
                          <a:ea typeface="+mn-lt"/>
                          <a:cs typeface="+mn-lt"/>
                        </a:rPr>
                        <a:t>Celebrate</a:t>
                      </a:r>
                      <a:r>
                        <a:rPr lang="en-US" sz="1100" dirty="0">
                          <a:effectLst/>
                          <a:latin typeface="+mn-lt"/>
                          <a:ea typeface="+mn-lt"/>
                          <a:cs typeface="+mn-lt"/>
                        </a:rPr>
                        <a:t> hits (NPS up 1 point!) while addressing shortfalls in usage.</a:t>
                      </a:r>
                    </a:p>
                    <a:p>
                      <a:pPr marL="171450" marR="0" indent="-171450" fontAlgn="t">
                        <a:buFont typeface="Arial" panose="020B0604020202020204" pitchFamily="34" charset="0"/>
                        <a:buChar char="•"/>
                      </a:pPr>
                      <a:r>
                        <a:rPr lang="en-US" sz="1100" b="1" dirty="0">
                          <a:effectLst/>
                          <a:latin typeface="+mn-lt"/>
                          <a:ea typeface="+mn-lt"/>
                          <a:cs typeface="+mn-lt"/>
                        </a:rPr>
                        <a:t>Log</a:t>
                      </a:r>
                      <a:r>
                        <a:rPr lang="en-US" sz="1100" dirty="0">
                          <a:effectLst/>
                          <a:latin typeface="+mn-lt"/>
                          <a:ea typeface="+mn-lt"/>
                          <a:cs typeface="+mn-lt"/>
                        </a:rPr>
                        <a:t> lessons learned for next wave of AI rollout.</a:t>
                      </a:r>
                    </a:p>
                  </a:txBody>
                  <a:tcPr marL="50793" marR="50793" marT="50793" marB="50793" anchor="ctr"/>
                </a:tc>
                <a:tc>
                  <a:txBody>
                    <a:bodyPr/>
                    <a:lstStyle/>
                    <a:p>
                      <a:pPr marL="171450" marR="0" indent="-171450" fontAlgn="t">
                        <a:buFont typeface="Arial" panose="020B0604020202020204" pitchFamily="34" charset="0"/>
                        <a:buChar char="•"/>
                      </a:pPr>
                      <a:r>
                        <a:rPr lang="en-US" sz="1100" b="1">
                          <a:effectLst/>
                          <a:latin typeface="+mn-lt"/>
                          <a:ea typeface="+mn-lt"/>
                          <a:cs typeface="+mn-lt"/>
                        </a:rPr>
                        <a:t>Business/CX Lead</a:t>
                      </a:r>
                      <a:r>
                        <a:rPr lang="en-US" sz="1100">
                          <a:effectLst/>
                          <a:latin typeface="+mn-lt"/>
                          <a:ea typeface="+mn-lt"/>
                          <a:cs typeface="+mn-lt"/>
                        </a:rPr>
                        <a:t>: Presents ROI findings.</a:t>
                      </a:r>
                    </a:p>
                    <a:p>
                      <a:pPr marL="171450" marR="0" indent="-171450" fontAlgn="t">
                        <a:buFont typeface="Arial" panose="020B0604020202020204" pitchFamily="34" charset="0"/>
                        <a:buChar char="•"/>
                      </a:pPr>
                      <a:r>
                        <a:rPr lang="en-US" sz="1100" b="1">
                          <a:effectLst/>
                          <a:latin typeface="+mn-lt"/>
                          <a:ea typeface="+mn-lt"/>
                          <a:cs typeface="+mn-lt"/>
                        </a:rPr>
                        <a:t>Communications Lead</a:t>
                      </a:r>
                      <a:r>
                        <a:rPr lang="en-US" sz="1100">
                          <a:effectLst/>
                          <a:latin typeface="+mn-lt"/>
                          <a:ea typeface="+mn-lt"/>
                          <a:cs typeface="+mn-lt"/>
                        </a:rPr>
                        <a:t>: Crafts updates for stakeholders.</a:t>
                      </a:r>
                    </a:p>
                  </a:txBody>
                  <a:tcPr marL="50793" marR="50793" marT="50793" marB="50793" anchor="ctr"/>
                </a:tc>
                <a:tc>
                  <a:txBody>
                    <a:bodyPr/>
                    <a:lstStyle/>
                    <a:p>
                      <a:pPr marL="171450" marR="0" indent="-171450" fontAlgn="t">
                        <a:buFont typeface="Arial" panose="020B0604020202020204" pitchFamily="34" charset="0"/>
                        <a:buChar char="•"/>
                      </a:pPr>
                      <a:r>
                        <a:rPr lang="en-US" sz="1100" b="1" dirty="0">
                          <a:effectLst/>
                          <a:latin typeface="+mn-lt"/>
                          <a:ea typeface="+mn-lt"/>
                          <a:cs typeface="+mn-lt"/>
                        </a:rPr>
                        <a:t>ROI Dashboard</a:t>
                      </a:r>
                      <a:r>
                        <a:rPr lang="en-US" sz="1100" dirty="0">
                          <a:effectLst/>
                          <a:latin typeface="+mn-lt"/>
                          <a:ea typeface="+mn-lt"/>
                          <a:cs typeface="+mn-lt"/>
                        </a:rPr>
                        <a:t> shared monthly (success stories, shortfalls).</a:t>
                      </a:r>
                    </a:p>
                    <a:p>
                      <a:pPr marL="171450" marR="0" indent="-171450" fontAlgn="t">
                        <a:buFont typeface="Arial" panose="020B0604020202020204" pitchFamily="34" charset="0"/>
                        <a:buChar char="•"/>
                      </a:pPr>
                      <a:r>
                        <a:rPr lang="en-US" sz="1100" b="1" dirty="0">
                          <a:effectLst/>
                          <a:latin typeface="+mn-lt"/>
                          <a:ea typeface="+mn-lt"/>
                          <a:cs typeface="+mn-lt"/>
                        </a:rPr>
                        <a:t>Lessons Learned</a:t>
                      </a:r>
                      <a:r>
                        <a:rPr lang="en-US" sz="1100" dirty="0">
                          <a:effectLst/>
                          <a:latin typeface="+mn-lt"/>
                          <a:ea typeface="+mn-lt"/>
                          <a:cs typeface="+mn-lt"/>
                        </a:rPr>
                        <a:t>: key usage patterns, cost overruns, or adoption issues for future AI expansions.</a:t>
                      </a:r>
                    </a:p>
                  </a:txBody>
                  <a:tcPr marL="50793" marR="50793" marT="50793" marB="50793" anchor="ctr"/>
                </a:tc>
                <a:extLst>
                  <a:ext uri="{0D108BD9-81ED-4DB2-BD59-A6C34878D82A}">
                    <a16:rowId xmlns:a16="http://schemas.microsoft.com/office/drawing/2014/main" val="3993307107"/>
                  </a:ext>
                </a:extLst>
              </a:tr>
            </a:tbl>
          </a:graphicData>
        </a:graphic>
      </p:graphicFrame>
      <p:sp>
        <p:nvSpPr>
          <p:cNvPr id="4" name="Title 2">
            <a:extLst>
              <a:ext uri="{FF2B5EF4-FFF2-40B4-BE49-F238E27FC236}">
                <a16:creationId xmlns:a16="http://schemas.microsoft.com/office/drawing/2014/main" id="{A40BE9B5-8E12-2137-EF2B-DCA52436F85D}"/>
              </a:ext>
            </a:extLst>
          </p:cNvPr>
          <p:cNvSpPr>
            <a:spLocks noGrp="1"/>
          </p:cNvSpPr>
          <p:nvPr>
            <p:ph type="title"/>
          </p:nvPr>
        </p:nvSpPr>
        <p:spPr>
          <a:xfrm>
            <a:off x="259604" y="372801"/>
            <a:ext cx="10774188" cy="503971"/>
          </a:xfrm>
        </p:spPr>
        <p:txBody>
          <a:bodyPr/>
          <a:lstStyle/>
          <a:p>
            <a:pPr defTabSz="914309"/>
            <a:r>
              <a:rPr lang="en-US" sz="3000" dirty="0">
                <a:solidFill>
                  <a:schemeClr val="accent1"/>
                </a:solidFill>
              </a:rPr>
              <a:t>Completed example: Agent Assist</a:t>
            </a:r>
          </a:p>
        </p:txBody>
      </p:sp>
      <p:sp>
        <p:nvSpPr>
          <p:cNvPr id="2" name="TextBox 1">
            <a:extLst>
              <a:ext uri="{FF2B5EF4-FFF2-40B4-BE49-F238E27FC236}">
                <a16:creationId xmlns:a16="http://schemas.microsoft.com/office/drawing/2014/main" id="{9C0F87A4-1A24-2251-8C29-56128B0DB5DD}"/>
              </a:ext>
            </a:extLst>
          </p:cNvPr>
          <p:cNvSpPr txBox="1">
            <a:spLocks/>
          </p:cNvSpPr>
          <p:nvPr/>
        </p:nvSpPr>
        <p:spPr>
          <a:xfrm>
            <a:off x="259604" y="916780"/>
            <a:ext cx="11674380" cy="338554"/>
          </a:xfrm>
          <a:prstGeom prst="rect">
            <a:avLst/>
          </a:prstGeom>
          <a:noFill/>
        </p:spPr>
        <p:txBody>
          <a:bodyPr wrap="square">
            <a:spAutoFit/>
          </a:bodyPr>
          <a:lstStyle/>
          <a:p>
            <a:pPr defTabSz="914400">
              <a:defRPr/>
            </a:pPr>
            <a:r>
              <a:rPr lang="en-US" sz="1600">
                <a:solidFill>
                  <a:srgbClr val="494949"/>
                </a:solidFill>
                <a:latin typeface="Exo" pitchFamily="2" charset="0"/>
                <a:ea typeface="+mn-lt"/>
                <a:cs typeface="+mn-lt"/>
              </a:rPr>
              <a:t>Here’s how you might fill out the template for an </a:t>
            </a:r>
            <a:r>
              <a:rPr lang="en-US" sz="1600" b="1">
                <a:solidFill>
                  <a:srgbClr val="494949"/>
                </a:solidFill>
                <a:latin typeface="Exo" pitchFamily="2" charset="0"/>
                <a:ea typeface="+mn-lt"/>
                <a:cs typeface="+mn-lt"/>
              </a:rPr>
              <a:t>Agent Assist</a:t>
            </a:r>
            <a:r>
              <a:rPr lang="en-US" sz="1600">
                <a:solidFill>
                  <a:srgbClr val="494949"/>
                </a:solidFill>
                <a:latin typeface="Exo" pitchFamily="2" charset="0"/>
                <a:ea typeface="+mn-lt"/>
                <a:cs typeface="+mn-lt"/>
              </a:rPr>
              <a:t> scenario focusing on </a:t>
            </a:r>
            <a:r>
              <a:rPr lang="en-US" sz="1600" b="1">
                <a:solidFill>
                  <a:srgbClr val="494949"/>
                </a:solidFill>
                <a:latin typeface="Exo" pitchFamily="2" charset="0"/>
                <a:ea typeface="+mn-lt"/>
                <a:cs typeface="+mn-lt"/>
              </a:rPr>
              <a:t>real-time</a:t>
            </a:r>
            <a:r>
              <a:rPr lang="en-US" sz="1600">
                <a:solidFill>
                  <a:srgbClr val="494949"/>
                </a:solidFill>
                <a:latin typeface="Exo" pitchFamily="2" charset="0"/>
                <a:ea typeface="+mn-lt"/>
                <a:cs typeface="+mn-lt"/>
              </a:rPr>
              <a:t> call support.</a:t>
            </a:r>
          </a:p>
        </p:txBody>
      </p:sp>
      <p:pic>
        <p:nvPicPr>
          <p:cNvPr id="5" name="Graphic 4" descr="Checkbox Checked with solid fill">
            <a:extLst>
              <a:ext uri="{FF2B5EF4-FFF2-40B4-BE49-F238E27FC236}">
                <a16:creationId xmlns:a16="http://schemas.microsoft.com/office/drawing/2014/main" id="{7A329B00-2008-A219-152B-A3EF071948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5668" y="51866"/>
            <a:ext cx="642486" cy="642486"/>
          </a:xfrm>
          <a:prstGeom prst="rect">
            <a:avLst/>
          </a:prstGeom>
        </p:spPr>
      </p:pic>
    </p:spTree>
    <p:extLst>
      <p:ext uri="{BB962C8B-B14F-4D97-AF65-F5344CB8AC3E}">
        <p14:creationId xmlns:p14="http://schemas.microsoft.com/office/powerpoint/2010/main" val="428570227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7BC45-4107-4292-2C17-7EEE0DD3BDB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32B01AC-AD57-079D-38CD-34B5B426513F}"/>
              </a:ext>
            </a:extLst>
          </p:cNvPr>
          <p:cNvSpPr>
            <a:spLocks noGrp="1"/>
          </p:cNvSpPr>
          <p:nvPr>
            <p:ph type="title"/>
          </p:nvPr>
        </p:nvSpPr>
        <p:spPr>
          <a:xfrm>
            <a:off x="354854" y="545146"/>
            <a:ext cx="6027690" cy="844229"/>
          </a:xfrm>
        </p:spPr>
        <p:txBody>
          <a:bodyPr/>
          <a:lstStyle/>
          <a:p>
            <a:r>
              <a:rPr lang="en-US" sz="3200">
                <a:solidFill>
                  <a:schemeClr val="accent1"/>
                </a:solidFill>
              </a:rPr>
              <a:t>4.1.4</a:t>
            </a:r>
            <a:r>
              <a:rPr lang="en-US" sz="3200"/>
              <a:t> Establish your ROI capture framework</a:t>
            </a:r>
          </a:p>
        </p:txBody>
      </p:sp>
      <p:sp>
        <p:nvSpPr>
          <p:cNvPr id="12" name="Text Placeholder 6">
            <a:extLst>
              <a:ext uri="{FF2B5EF4-FFF2-40B4-BE49-F238E27FC236}">
                <a16:creationId xmlns:a16="http://schemas.microsoft.com/office/drawing/2014/main" id="{F3427BA0-A123-F238-65E6-E5A14ADEE32D}"/>
              </a:ext>
            </a:extLst>
          </p:cNvPr>
          <p:cNvSpPr txBox="1">
            <a:spLocks/>
          </p:cNvSpPr>
          <p:nvPr/>
        </p:nvSpPr>
        <p:spPr>
          <a:xfrm>
            <a:off x="350625" y="1769605"/>
            <a:ext cx="6460544"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dirty="0">
                <a:solidFill>
                  <a:srgbClr val="F17A26"/>
                </a:solidFill>
                <a:ea typeface="+mn-lt"/>
                <a:cs typeface="+mn-lt"/>
              </a:rPr>
              <a:t>Objective: Establish a framework to measure the ongoing ROI of your CX AI solution. </a:t>
            </a:r>
          </a:p>
        </p:txBody>
      </p:sp>
      <p:sp>
        <p:nvSpPr>
          <p:cNvPr id="4" name="Text Placeholder 3">
            <a:extLst>
              <a:ext uri="{FF2B5EF4-FFF2-40B4-BE49-F238E27FC236}">
                <a16:creationId xmlns:a16="http://schemas.microsoft.com/office/drawing/2014/main" id="{78736237-BA6B-492E-E8F2-4964C6C4883C}"/>
              </a:ext>
            </a:extLst>
          </p:cNvPr>
          <p:cNvSpPr>
            <a:spLocks noGrp="1"/>
          </p:cNvSpPr>
          <p:nvPr>
            <p:ph type="body" sz="quarter" idx="11"/>
          </p:nvPr>
        </p:nvSpPr>
        <p:spPr>
          <a:xfrm>
            <a:off x="350625" y="2473578"/>
            <a:ext cx="4115672" cy="269713"/>
          </a:xfrm>
        </p:spPr>
        <p:txBody>
          <a:bodyPr/>
          <a:lstStyle/>
          <a:p>
            <a:r>
              <a:rPr lang="en-US" sz="1600">
                <a:latin typeface="Exo" panose="02000503000000000000" pitchFamily="2" charset="77"/>
              </a:rPr>
              <a:t>1 hour</a:t>
            </a:r>
          </a:p>
        </p:txBody>
      </p:sp>
      <p:sp>
        <p:nvSpPr>
          <p:cNvPr id="5" name="Text Placeholder 4">
            <a:extLst>
              <a:ext uri="{FF2B5EF4-FFF2-40B4-BE49-F238E27FC236}">
                <a16:creationId xmlns:a16="http://schemas.microsoft.com/office/drawing/2014/main" id="{DCF79257-8347-B9CE-FFA9-3EA8F364F001}"/>
              </a:ext>
            </a:extLst>
          </p:cNvPr>
          <p:cNvSpPr>
            <a:spLocks noGrp="1"/>
          </p:cNvSpPr>
          <p:nvPr>
            <p:ph type="body" sz="quarter" idx="33"/>
          </p:nvPr>
        </p:nvSpPr>
        <p:spPr>
          <a:xfrm>
            <a:off x="350625" y="2914360"/>
            <a:ext cx="5910816" cy="2514891"/>
          </a:xfrm>
          <a:prstGeom prst="rect">
            <a:avLst/>
          </a:prstGeom>
        </p:spPr>
        <p:txBody>
          <a:bodyPr lIns="0" tIns="0" rIns="0" bIns="0" numCol="1" spcCol="292608" anchor="t"/>
          <a:lstStyle/>
          <a:p>
            <a:pPr marL="342832" indent="-342832">
              <a:buAutoNum type="arabicPeriod"/>
            </a:pPr>
            <a:r>
              <a:rPr lang="en-US" dirty="0">
                <a:latin typeface="+mn-lt"/>
              </a:rPr>
              <a:t>Read through both the </a:t>
            </a:r>
            <a:r>
              <a:rPr lang="en-US" b="1" dirty="0">
                <a:latin typeface="+mn-lt"/>
              </a:rPr>
              <a:t>sample template</a:t>
            </a:r>
            <a:r>
              <a:rPr lang="en-US" dirty="0">
                <a:latin typeface="+mn-lt"/>
              </a:rPr>
              <a:t> as well as the </a:t>
            </a:r>
            <a:r>
              <a:rPr lang="en-US" b="1" dirty="0">
                <a:latin typeface="+mn-lt"/>
              </a:rPr>
              <a:t>completed example</a:t>
            </a:r>
            <a:r>
              <a:rPr lang="en-US" dirty="0">
                <a:latin typeface="+mn-lt"/>
              </a:rPr>
              <a:t> included in this section to understand the details and context around defining an </a:t>
            </a:r>
            <a:r>
              <a:rPr lang="en-US" b="1" dirty="0">
                <a:latin typeface="+mn-lt"/>
              </a:rPr>
              <a:t>ROI capture framework </a:t>
            </a:r>
            <a:r>
              <a:rPr lang="en-US" dirty="0">
                <a:latin typeface="+mn-lt"/>
              </a:rPr>
              <a:t>for your solution.</a:t>
            </a:r>
          </a:p>
          <a:p>
            <a:pPr marL="342832" indent="-342832">
              <a:buFont typeface="Arial" panose="020B0604020202020204" pitchFamily="34" charset="0"/>
              <a:buAutoNum type="arabicPeriod"/>
            </a:pPr>
            <a:r>
              <a:rPr lang="en-US" dirty="0">
                <a:latin typeface="+mn-lt"/>
              </a:rPr>
              <a:t>Open the </a:t>
            </a:r>
            <a:r>
              <a:rPr lang="en-US" i="1" dirty="0">
                <a:latin typeface="+mn-lt"/>
              </a:rPr>
              <a:t>AI for CX: </a:t>
            </a:r>
            <a:r>
              <a:rPr lang="en-US" i="1" dirty="0">
                <a:latin typeface="+mn-lt"/>
                <a:hlinkClick r:id="rId3"/>
              </a:rPr>
              <a:t>Solution Development and Implementation Report</a:t>
            </a:r>
            <a:r>
              <a:rPr lang="en-US" i="1" dirty="0">
                <a:latin typeface="+mn-lt"/>
              </a:rPr>
              <a:t> (</a:t>
            </a:r>
            <a:r>
              <a:rPr lang="en-US" i="1" dirty="0" err="1">
                <a:latin typeface="+mn-lt"/>
              </a:rPr>
              <a:t>SDAIR</a:t>
            </a:r>
            <a:r>
              <a:rPr lang="en-US" i="1" dirty="0">
                <a:latin typeface="+mn-lt"/>
              </a:rPr>
              <a:t>)</a:t>
            </a:r>
            <a:r>
              <a:rPr lang="en-US" dirty="0">
                <a:latin typeface="+mn-lt"/>
              </a:rPr>
              <a:t> and navigate to section </a:t>
            </a:r>
            <a:r>
              <a:rPr lang="en-US" b="1" dirty="0">
                <a:latin typeface="+mn-lt"/>
              </a:rPr>
              <a:t>4.1.4.</a:t>
            </a:r>
          </a:p>
          <a:p>
            <a:pPr marL="342832" indent="-342832">
              <a:buAutoNum type="arabicPeriod"/>
            </a:pPr>
            <a:r>
              <a:rPr lang="en-US" dirty="0">
                <a:latin typeface="+mn-lt"/>
              </a:rPr>
              <a:t>Follow the </a:t>
            </a:r>
            <a:r>
              <a:rPr lang="en-US" b="1" dirty="0">
                <a:latin typeface="+mn-lt"/>
              </a:rPr>
              <a:t>prompts</a:t>
            </a:r>
            <a:r>
              <a:rPr lang="en-US" dirty="0">
                <a:latin typeface="+mn-lt"/>
              </a:rPr>
              <a:t> in the </a:t>
            </a:r>
            <a:r>
              <a:rPr lang="en-US" b="1" dirty="0">
                <a:latin typeface="+mn-lt"/>
              </a:rPr>
              <a:t>sample template</a:t>
            </a:r>
            <a:r>
              <a:rPr lang="en-US" dirty="0">
                <a:latin typeface="+mn-lt"/>
              </a:rPr>
              <a:t> that was showcased within this section and complete the </a:t>
            </a:r>
            <a:r>
              <a:rPr lang="en-US" b="1" dirty="0">
                <a:latin typeface="+mn-lt"/>
              </a:rPr>
              <a:t>ROI capture framework </a:t>
            </a:r>
            <a:r>
              <a:rPr lang="en-US" dirty="0">
                <a:latin typeface="+mn-lt"/>
              </a:rPr>
              <a:t>section of the </a:t>
            </a:r>
            <a:r>
              <a:rPr lang="en-US" i="1" dirty="0" err="1">
                <a:latin typeface="+mn-lt"/>
              </a:rPr>
              <a:t>SDAIR</a:t>
            </a:r>
            <a:r>
              <a:rPr lang="en-US" dirty="0">
                <a:latin typeface="+mn-lt"/>
              </a:rPr>
              <a:t>. </a:t>
            </a:r>
          </a:p>
        </p:txBody>
      </p:sp>
      <p:sp>
        <p:nvSpPr>
          <p:cNvPr id="6" name="Rectangle 5">
            <a:extLst>
              <a:ext uri="{FF2B5EF4-FFF2-40B4-BE49-F238E27FC236}">
                <a16:creationId xmlns:a16="http://schemas.microsoft.com/office/drawing/2014/main" id="{D85AB02E-2E83-076E-8E54-A3A3A997FB0E}"/>
              </a:ext>
            </a:extLst>
          </p:cNvPr>
          <p:cNvSpPr>
            <a:spLocks/>
          </p:cNvSpPr>
          <p:nvPr/>
        </p:nvSpPr>
        <p:spPr>
          <a:xfrm>
            <a:off x="853502" y="5724777"/>
            <a:ext cx="548322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dirty="0">
                <a:solidFill>
                  <a:srgbClr val="FFFFFF"/>
                </a:solidFill>
                <a:latin typeface="Exo" panose="02000503000000000000" pitchFamily="2" charset="77"/>
                <a:ea typeface="+mn-lt"/>
                <a:cs typeface="+mn-lt"/>
              </a:rPr>
              <a:t>Download </a:t>
            </a:r>
            <a:r>
              <a:rPr lang="en-US" sz="1200" dirty="0">
                <a:solidFill>
                  <a:schemeClr val="bg1"/>
                </a:solidFill>
                <a:latin typeface="Exo" panose="02000503000000000000" pitchFamily="2" charset="77"/>
                <a:ea typeface="+mn-lt"/>
                <a:cs typeface="+mn-lt"/>
              </a:rPr>
              <a:t>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Solution Development and Implementation Report</a:t>
            </a:r>
            <a:endParaRPr lang="en-US" sz="1200" dirty="0">
              <a:solidFill>
                <a:schemeClr val="bg1"/>
              </a:solidFill>
              <a:latin typeface="Exo" panose="02000503000000000000" pitchFamily="2" charset="77"/>
              <a:ea typeface="+mn-lt"/>
              <a:cs typeface="+mn-lt"/>
            </a:endParaRPr>
          </a:p>
        </p:txBody>
      </p:sp>
      <p:sp>
        <p:nvSpPr>
          <p:cNvPr id="7" name="Rectangle 6">
            <a:extLst>
              <a:ext uri="{FF2B5EF4-FFF2-40B4-BE49-F238E27FC236}">
                <a16:creationId xmlns:a16="http://schemas.microsoft.com/office/drawing/2014/main" id="{5C02A187-DA4D-93CA-7B51-5AE90D063A10}"/>
              </a:ext>
              <a:ext uri="{C183D7F6-B498-43B3-948B-1728B52AA6E4}">
                <adec:decorative xmlns:adec="http://schemas.microsoft.com/office/drawing/2017/decorative" val="1"/>
              </a:ext>
            </a:extLst>
          </p:cNvPr>
          <p:cNvSpPr>
            <a:spLocks noChangeAspect="1"/>
          </p:cNvSpPr>
          <p:nvPr/>
        </p:nvSpPr>
        <p:spPr>
          <a:xfrm>
            <a:off x="274474" y="5724779"/>
            <a:ext cx="579029"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8" name="Picture 7">
            <a:extLst>
              <a:ext uri="{FF2B5EF4-FFF2-40B4-BE49-F238E27FC236}">
                <a16:creationId xmlns:a16="http://schemas.microsoft.com/office/drawing/2014/main" id="{9BC0B117-0283-5B51-DA44-E328A38D935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20698" y="5836236"/>
            <a:ext cx="260815" cy="244963"/>
          </a:xfrm>
          <a:prstGeom prst="rect">
            <a:avLst/>
          </a:prstGeom>
        </p:spPr>
      </p:pic>
      <p:sp>
        <p:nvSpPr>
          <p:cNvPr id="2" name="Rectangle 1">
            <a:extLst>
              <a:ext uri="{FF2B5EF4-FFF2-40B4-BE49-F238E27FC236}">
                <a16:creationId xmlns:a16="http://schemas.microsoft.com/office/drawing/2014/main" id="{F9D3A131-B1E4-347F-BACD-014545EFFE6C}"/>
              </a:ext>
              <a:ext uri="{C183D7F6-B498-43B3-948B-1728B52AA6E4}">
                <adec:decorative xmlns:adec="http://schemas.microsoft.com/office/drawing/2017/decorative" val="1"/>
              </a:ext>
            </a:extLst>
          </p:cNvPr>
          <p:cNvSpPr>
            <a:spLocks/>
          </p:cNvSpPr>
          <p:nvPr/>
        </p:nvSpPr>
        <p:spPr>
          <a:xfrm>
            <a:off x="730111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D7FB8630-E74D-8CF3-579A-1FD2D9CC717B}"/>
              </a:ext>
            </a:extLst>
          </p:cNvPr>
          <p:cNvGraphicFramePr>
            <a:graphicFrameLocks/>
          </p:cNvGraphicFramePr>
          <p:nvPr>
            <p:extLst>
              <p:ext uri="{D42A27DB-BD31-4B8C-83A1-F6EECF244321}">
                <p14:modId xmlns:p14="http://schemas.microsoft.com/office/powerpoint/2010/main" val="141914602"/>
              </p:ext>
            </p:extLst>
          </p:nvPr>
        </p:nvGraphicFramePr>
        <p:xfrm>
          <a:off x="7285762" y="936980"/>
          <a:ext cx="4453438" cy="5401718"/>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a:solidFill>
                            <a:schemeClr val="tx1">
                              <a:lumMod val="50000"/>
                            </a:schemeClr>
                          </a:solidFill>
                          <a:latin typeface="+mn-lt"/>
                          <a:ea typeface="+mn-lt"/>
                          <a:cs typeface="+mn-lt"/>
                        </a:rPr>
                        <a:t>ROI Capture Framework </a:t>
                      </a:r>
                      <a:r>
                        <a:rPr lang="en-US" sz="1200" b="0" i="0" u="none" strike="noStrike" baseline="0">
                          <a:solidFill>
                            <a:schemeClr val="tx1">
                              <a:lumMod val="50000"/>
                            </a:schemeClr>
                          </a:solidFill>
                          <a:latin typeface="+mn-lt"/>
                          <a:ea typeface="+mn-lt"/>
                          <a:cs typeface="+mn-lt"/>
                        </a:rPr>
                        <a:t>Template</a:t>
                      </a:r>
                    </a:p>
                    <a:p>
                      <a:pPr marL="173038" indent="-173038" rtl="0">
                        <a:lnSpc>
                          <a:spcPts val="1600"/>
                        </a:lnSpc>
                        <a:spcBef>
                          <a:spcPts val="800"/>
                        </a:spcBef>
                        <a:buSzPts val="1100"/>
                        <a:buFont typeface="Arial" panose="020B0604020202020204" pitchFamily="34" charset="0"/>
                        <a:buChar char="•"/>
                        <a:tabLst/>
                      </a:pPr>
                      <a:r>
                        <a:rPr lang="en-US" sz="1200" b="0">
                          <a:solidFill>
                            <a:schemeClr val="tx1">
                              <a:lumMod val="50000"/>
                            </a:schemeClr>
                          </a:solidFill>
                          <a:latin typeface="+mn-lt"/>
                          <a:ea typeface="+mn-lt"/>
                          <a:cs typeface="+mn-lt"/>
                        </a:rPr>
                        <a:t>ROI Capture Framework </a:t>
                      </a:r>
                      <a:r>
                        <a:rPr lang="en-US" sz="1200" b="0" i="0" u="none" strike="noStrike" baseline="0">
                          <a:solidFill>
                            <a:schemeClr val="tx1">
                              <a:lumMod val="50000"/>
                            </a:schemeClr>
                          </a:solidFill>
                          <a:latin typeface="+mn-lt"/>
                          <a:ea typeface="+mn-lt"/>
                          <a:cs typeface="+mn-lt"/>
                        </a:rPr>
                        <a:t>Completed Example</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a:solidFill>
                            <a:schemeClr val="tx1">
                              <a:lumMod val="50000"/>
                            </a:schemeClr>
                          </a:solidFill>
                          <a:latin typeface="+mn-lt"/>
                          <a:ea typeface="+mn-lt"/>
                          <a:cs typeface="+mn-lt"/>
                        </a:rPr>
                        <a:t>ROI capture framework </a:t>
                      </a:r>
                      <a:r>
                        <a:rPr lang="en-US" sz="1200" b="0" i="0">
                          <a:solidFill>
                            <a:schemeClr val="tx1">
                              <a:lumMod val="50000"/>
                            </a:schemeClr>
                          </a:solidFill>
                          <a:latin typeface="+mn-lt"/>
                          <a:ea typeface="+mn-lt"/>
                          <a:cs typeface="+mn-lt"/>
                        </a:rPr>
                        <a:t>for your top use case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Implement AI for CX </a:t>
                      </a:r>
                      <a:r>
                        <a:rPr lang="en-US" sz="1200" b="0" i="0" u="none" strike="noStrike" baseline="0">
                          <a:solidFill>
                            <a:srgbClr val="000000"/>
                          </a:solidFill>
                          <a:latin typeface="+mn-lt"/>
                          <a:ea typeface="+mn-lt"/>
                          <a:cs typeface="+mn-lt"/>
                        </a:rPr>
                        <a:t>blueprint</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AI for CX </a:t>
                      </a:r>
                      <a:r>
                        <a:rPr lang="en-US" sz="1200" b="0" i="1" u="none" strike="noStrike" baseline="0" err="1">
                          <a:solidFill>
                            <a:srgbClr val="000000"/>
                          </a:solidFill>
                          <a:latin typeface="+mn-lt"/>
                          <a:ea typeface="+mn-lt"/>
                          <a:cs typeface="+mn-lt"/>
                        </a:rPr>
                        <a:t>SDAIR</a:t>
                      </a:r>
                      <a:endParaRPr lang="en-US" sz="1200" b="0" i="1" u="none" strike="noStrike" baseline="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IT stakeholders</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business stakeholders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3138782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4799D-936E-78E4-1723-DC593B00DC5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415AC1F-7679-680A-B472-A1E724413D1D}"/>
              </a:ext>
            </a:extLst>
          </p:cNvPr>
          <p:cNvSpPr>
            <a:spLocks noGrp="1"/>
          </p:cNvSpPr>
          <p:nvPr>
            <p:ph type="title"/>
          </p:nvPr>
        </p:nvSpPr>
        <p:spPr>
          <a:xfrm>
            <a:off x="354854" y="530021"/>
            <a:ext cx="6558804" cy="669891"/>
          </a:xfrm>
        </p:spPr>
        <p:txBody>
          <a:bodyPr/>
          <a:lstStyle/>
          <a:p>
            <a:pPr defTabSz="914309"/>
            <a:r>
              <a:rPr lang="en-US" sz="3600">
                <a:solidFill>
                  <a:schemeClr val="accent1"/>
                </a:solidFill>
              </a:rPr>
              <a:t>Departing thoughts</a:t>
            </a:r>
          </a:p>
        </p:txBody>
      </p:sp>
      <p:sp>
        <p:nvSpPr>
          <p:cNvPr id="9" name="Text Placeholder 3">
            <a:extLst>
              <a:ext uri="{FF2B5EF4-FFF2-40B4-BE49-F238E27FC236}">
                <a16:creationId xmlns:a16="http://schemas.microsoft.com/office/drawing/2014/main" id="{C665AFC4-482D-654F-9129-BA3141512215}"/>
              </a:ext>
            </a:extLst>
          </p:cNvPr>
          <p:cNvSpPr txBox="1">
            <a:spLocks/>
          </p:cNvSpPr>
          <p:nvPr/>
        </p:nvSpPr>
        <p:spPr>
          <a:xfrm>
            <a:off x="264162" y="1405944"/>
            <a:ext cx="6649496" cy="669891"/>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FontTx/>
              <a:buNone/>
              <a:defRPr/>
            </a:pPr>
            <a:r>
              <a:rPr lang="en-US" sz="1800">
                <a:solidFill>
                  <a:srgbClr val="2576B7"/>
                </a:solidFill>
                <a:latin typeface="Montserrat Medium" panose="00000600000000000000" pitchFamily="2" charset="0"/>
                <a:ea typeface="+mn-lt"/>
                <a:cs typeface="+mn-lt"/>
              </a:rPr>
              <a:t>This is only a head start. AI implementations are an iterative process that need adjustment along the way.</a:t>
            </a:r>
          </a:p>
        </p:txBody>
      </p:sp>
      <p:sp>
        <p:nvSpPr>
          <p:cNvPr id="10" name="Text Placeholder 4">
            <a:extLst>
              <a:ext uri="{FF2B5EF4-FFF2-40B4-BE49-F238E27FC236}">
                <a16:creationId xmlns:a16="http://schemas.microsoft.com/office/drawing/2014/main" id="{B4D067B8-146B-E3F3-366D-7775D2273932}"/>
              </a:ext>
            </a:extLst>
          </p:cNvPr>
          <p:cNvSpPr txBox="1">
            <a:spLocks/>
          </p:cNvSpPr>
          <p:nvPr/>
        </p:nvSpPr>
        <p:spPr>
          <a:xfrm>
            <a:off x="354854" y="2464030"/>
            <a:ext cx="6255245" cy="3863949"/>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494949"/>
                </a:solidFill>
                <a:ea typeface="+mn-lt"/>
                <a:cs typeface="+mn-lt"/>
              </a:rPr>
              <a:t>As you engage vendors or technical teams (if building in-house), refine your plans and frameworks to accommodate new lessons and details acquired along the way.</a:t>
            </a:r>
          </a:p>
          <a:p>
            <a:r>
              <a:rPr lang="en-US" sz="1600">
                <a:solidFill>
                  <a:srgbClr val="494949"/>
                </a:solidFill>
                <a:ea typeface="+mn-lt"/>
                <a:cs typeface="+mn-lt"/>
              </a:rPr>
              <a:t>Focus heavily on what the data is telling you as you design and configure your solution. Insights uncovered will shape the design and structure of your solution.</a:t>
            </a:r>
          </a:p>
          <a:p>
            <a:r>
              <a:rPr lang="en-US" sz="1600">
                <a:solidFill>
                  <a:srgbClr val="494949"/>
                </a:solidFill>
                <a:ea typeface="+mn-lt"/>
                <a:cs typeface="+mn-lt"/>
              </a:rPr>
              <a:t>Don’t neglect the work that needs to occur on the data side. Data is the most critical component of your solution.</a:t>
            </a:r>
          </a:p>
          <a:p>
            <a:r>
              <a:rPr lang="en-US" sz="1600">
                <a:solidFill>
                  <a:srgbClr val="494949"/>
                </a:solidFill>
                <a:ea typeface="+mn-lt"/>
                <a:cs typeface="+mn-lt"/>
              </a:rPr>
              <a:t>Refine your budget and costs estimates along the way. The tool included simply provides a ballpark estimate for solution size. It is not meant to be a firm estimate.</a:t>
            </a:r>
          </a:p>
          <a:p>
            <a:r>
              <a:rPr lang="en-US" sz="1600">
                <a:solidFill>
                  <a:srgbClr val="494949"/>
                </a:solidFill>
                <a:ea typeface="+mn-lt"/>
                <a:cs typeface="+mn-lt"/>
              </a:rPr>
              <a:t>This work did not cover best practices for technical scoping. If developing your solution in-house, ensure your technical teams are using the right resources available to guide technical development.</a:t>
            </a:r>
          </a:p>
        </p:txBody>
      </p:sp>
      <p:pic>
        <p:nvPicPr>
          <p:cNvPr id="6" name="Picture 5">
            <a:extLst>
              <a:ext uri="{FF2B5EF4-FFF2-40B4-BE49-F238E27FC236}">
                <a16:creationId xmlns:a16="http://schemas.microsoft.com/office/drawing/2014/main" id="{6CD6C660-0D3E-3586-55B8-1FEB8303707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96652" y="449"/>
            <a:ext cx="5096936" cy="6857107"/>
          </a:xfrm>
          <a:prstGeom prst="rect">
            <a:avLst/>
          </a:prstGeom>
        </p:spPr>
      </p:pic>
    </p:spTree>
    <p:extLst>
      <p:ext uri="{BB962C8B-B14F-4D97-AF65-F5344CB8AC3E}">
        <p14:creationId xmlns:p14="http://schemas.microsoft.com/office/powerpoint/2010/main" val="101719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0E1619-3DFE-8F4D-B3F0-D432A9862129}"/>
              </a:ext>
            </a:extLst>
          </p:cNvPr>
          <p:cNvSpPr>
            <a:spLocks noGrp="1"/>
          </p:cNvSpPr>
          <p:nvPr>
            <p:ph type="title"/>
          </p:nvPr>
        </p:nvSpPr>
        <p:spPr/>
        <p:txBody>
          <a:bodyPr/>
          <a:lstStyle/>
          <a:p>
            <a:r>
              <a:rPr lang="en-US" sz="3200"/>
              <a:t>Table of contents</a:t>
            </a:r>
          </a:p>
        </p:txBody>
      </p:sp>
      <p:sp>
        <p:nvSpPr>
          <p:cNvPr id="8" name="Text Placeholder 5">
            <a:extLst>
              <a:ext uri="{FF2B5EF4-FFF2-40B4-BE49-F238E27FC236}">
                <a16:creationId xmlns:a16="http://schemas.microsoft.com/office/drawing/2014/main" id="{6E324E48-8535-4169-BC50-6AAC6D2E0D9F}"/>
              </a:ext>
            </a:extLst>
          </p:cNvPr>
          <p:cNvSpPr>
            <a:spLocks noGrp="1"/>
          </p:cNvSpPr>
          <p:nvPr>
            <p:ph type="body" sz="quarter" idx="12"/>
          </p:nvPr>
        </p:nvSpPr>
        <p:spPr>
          <a:xfrm>
            <a:off x="4250460" y="1494942"/>
            <a:ext cx="7423676" cy="3868119"/>
          </a:xfrm>
        </p:spPr>
        <p:txBody>
          <a:bodyPr/>
          <a:lstStyle/>
          <a:p>
            <a:pPr marL="460329" indent="-450805"/>
            <a:r>
              <a:rPr lang="en-US" dirty="0">
                <a:solidFill>
                  <a:srgbClr val="2576B7"/>
                </a:solidFill>
              </a:rPr>
              <a:t>3</a:t>
            </a:r>
            <a:r>
              <a:rPr lang="en-US" dirty="0"/>
              <a:t>	Analyst Perspective</a:t>
            </a:r>
          </a:p>
          <a:p>
            <a:pPr marL="460329" indent="-450805"/>
            <a:r>
              <a:rPr lang="en-US" dirty="0">
                <a:solidFill>
                  <a:srgbClr val="2576B7"/>
                </a:solidFill>
              </a:rPr>
              <a:t>4</a:t>
            </a:r>
            <a:r>
              <a:rPr lang="en-US" dirty="0"/>
              <a:t>	Executive Summary</a:t>
            </a:r>
          </a:p>
          <a:p>
            <a:pPr marL="460329" indent="-450805"/>
            <a:r>
              <a:rPr lang="en-US" dirty="0">
                <a:solidFill>
                  <a:srgbClr val="2576B7"/>
                </a:solidFill>
              </a:rPr>
              <a:t>17</a:t>
            </a:r>
            <a:r>
              <a:rPr lang="en-US" dirty="0"/>
              <a:t>	Executive Brief</a:t>
            </a:r>
          </a:p>
          <a:p>
            <a:pPr marL="9524" indent="0"/>
            <a:r>
              <a:rPr lang="en-US" dirty="0">
                <a:solidFill>
                  <a:srgbClr val="2576B7"/>
                </a:solidFill>
              </a:rPr>
              <a:t>28 	</a:t>
            </a:r>
            <a:r>
              <a:rPr lang="en-US" dirty="0"/>
              <a:t>Phase 1: Identify and Select 	Your Highest Impact CX AI 	Use Case</a:t>
            </a:r>
          </a:p>
          <a:p>
            <a:pPr marL="9524" indent="0"/>
            <a:r>
              <a:rPr lang="en-US" dirty="0">
                <a:solidFill>
                  <a:srgbClr val="2576B7"/>
                </a:solidFill>
              </a:rPr>
              <a:t>67 	</a:t>
            </a:r>
            <a:r>
              <a:rPr lang="en-US" dirty="0"/>
              <a:t>Phase 2: Define Your CX AI 	Solution Requirements and 	Project Scope</a:t>
            </a:r>
          </a:p>
          <a:p>
            <a:pPr marL="460329" indent="-450805"/>
            <a:r>
              <a:rPr lang="en-US" dirty="0">
                <a:solidFill>
                  <a:srgbClr val="2576B7"/>
                </a:solidFill>
              </a:rPr>
              <a:t>123</a:t>
            </a:r>
            <a:r>
              <a:rPr lang="en-US" dirty="0"/>
              <a:t>	Phase 3: Determine Your Solution Path and “Go-Live” Plan</a:t>
            </a:r>
          </a:p>
          <a:p>
            <a:pPr marL="460329" indent="-450805"/>
            <a:r>
              <a:rPr lang="en-US" dirty="0">
                <a:solidFill>
                  <a:srgbClr val="2576B7"/>
                </a:solidFill>
              </a:rPr>
              <a:t>176</a:t>
            </a:r>
            <a:r>
              <a:rPr lang="en-US" dirty="0"/>
              <a:t>	Phase 4: Establish Your Framework to Manage and Maintain Your Solution After Launch</a:t>
            </a:r>
          </a:p>
          <a:p>
            <a:pPr marL="460329" indent="-450805"/>
            <a:r>
              <a:rPr lang="en-US" dirty="0">
                <a:solidFill>
                  <a:srgbClr val="2576B7"/>
                </a:solidFill>
              </a:rPr>
              <a:t>201</a:t>
            </a:r>
            <a:r>
              <a:rPr lang="en-US" dirty="0"/>
              <a:t>	Summary of Accomplishment</a:t>
            </a:r>
          </a:p>
          <a:p>
            <a:pPr marL="460329" indent="-450805"/>
            <a:r>
              <a:rPr lang="en-US" dirty="0">
                <a:solidFill>
                  <a:srgbClr val="2576B7"/>
                </a:solidFill>
              </a:rPr>
              <a:t>202</a:t>
            </a:r>
            <a:r>
              <a:rPr lang="en-US" dirty="0"/>
              <a:t>	Additional Support</a:t>
            </a:r>
          </a:p>
          <a:p>
            <a:pPr marL="460329" indent="-450805"/>
            <a:r>
              <a:rPr lang="en-US" dirty="0">
                <a:solidFill>
                  <a:srgbClr val="2576B7"/>
                </a:solidFill>
              </a:rPr>
              <a:t>204</a:t>
            </a:r>
            <a:r>
              <a:rPr lang="en-US" dirty="0"/>
              <a:t>	Bibliography</a:t>
            </a:r>
          </a:p>
        </p:txBody>
      </p:sp>
    </p:spTree>
    <p:extLst>
      <p:ext uri="{BB962C8B-B14F-4D97-AF65-F5344CB8AC3E}">
        <p14:creationId xmlns:p14="http://schemas.microsoft.com/office/powerpoint/2010/main" val="3508136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17693-BFD1-3108-C6CB-3AAE92FF316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9C28604-0077-C410-1ACE-0B94610DD64A}"/>
              </a:ext>
              <a:ext uri="{C183D7F6-B498-43B3-948B-1728B52AA6E4}">
                <adec:decorative xmlns:adec="http://schemas.microsoft.com/office/drawing/2017/decorative" val="1"/>
              </a:ext>
            </a:extLst>
          </p:cNvPr>
          <p:cNvSpPr>
            <a:spLocks/>
          </p:cNvSpPr>
          <p:nvPr/>
        </p:nvSpPr>
        <p:spPr>
          <a:xfrm>
            <a:off x="794" y="0"/>
            <a:ext cx="12192000" cy="6858000"/>
          </a:xfrm>
          <a:prstGeom prst="rect">
            <a:avLst/>
          </a:prstGeom>
          <a:gradFill>
            <a:gsLst>
              <a:gs pos="37000">
                <a:schemeClr val="accent1">
                  <a:lumMod val="5000"/>
                  <a:lumOff val="95000"/>
                  <a:alpha val="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Roboto Condensed Light" panose="02000000000000000000" pitchFamily="2" charset="0"/>
              <a:ea typeface="+mn-lt"/>
              <a:cs typeface="+mn-lt"/>
            </a:endParaRPr>
          </a:p>
        </p:txBody>
      </p:sp>
      <p:sp>
        <p:nvSpPr>
          <p:cNvPr id="2" name="Text Placeholder 1">
            <a:extLst>
              <a:ext uri="{FF2B5EF4-FFF2-40B4-BE49-F238E27FC236}">
                <a16:creationId xmlns:a16="http://schemas.microsoft.com/office/drawing/2014/main" id="{50BB512E-ED8B-B6FD-4780-853D29C07DAE}"/>
              </a:ext>
            </a:extLst>
          </p:cNvPr>
          <p:cNvSpPr>
            <a:spLocks noGrp="1"/>
          </p:cNvSpPr>
          <p:nvPr>
            <p:ph type="title" idx="4294967295"/>
          </p:nvPr>
        </p:nvSpPr>
        <p:spPr>
          <a:xfrm>
            <a:off x="625475" y="679450"/>
            <a:ext cx="10426700" cy="7254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Montserrat SemiBold" pitchFamily="2" charset="77"/>
                <a:ea typeface="+mn-lt"/>
                <a:cs typeface="+mn-lt"/>
              </a:rPr>
              <a:t>Revolutionizing customer experience with AI</a:t>
            </a:r>
          </a:p>
        </p:txBody>
      </p:sp>
      <p:sp>
        <p:nvSpPr>
          <p:cNvPr id="3" name="Text Placeholder 2">
            <a:extLst>
              <a:ext uri="{FF2B5EF4-FFF2-40B4-BE49-F238E27FC236}">
                <a16:creationId xmlns:a16="http://schemas.microsoft.com/office/drawing/2014/main" id="{6BC1DEEE-D65C-A238-823A-EF5E878CD490}"/>
              </a:ext>
            </a:extLst>
          </p:cNvPr>
          <p:cNvSpPr>
            <a:spLocks noGrp="1"/>
          </p:cNvSpPr>
          <p:nvPr>
            <p:ph type="body" sz="quarter" idx="11"/>
          </p:nvPr>
        </p:nvSpPr>
        <p:spPr>
          <a:xfrm>
            <a:off x="625335" y="2140614"/>
            <a:ext cx="10942919" cy="4063999"/>
          </a:xfrm>
        </p:spPr>
        <p:txBody>
          <a:bodyPr>
            <a:normAutofit fontScale="92500" lnSpcReduction="20000"/>
          </a:bodyPr>
          <a:lstStyle/>
          <a:p>
            <a:pPr marL="342900" indent="-342900">
              <a:spcBef>
                <a:spcPts val="0"/>
              </a:spcBef>
              <a:spcAft>
                <a:spcPts val="2400"/>
              </a:spcAft>
              <a:buFont typeface="Arial" panose="020B0604020202020204" pitchFamily="34" charset="0"/>
              <a:buChar char="•"/>
            </a:pPr>
            <a:r>
              <a:rPr lang="en-US" sz="2400" dirty="0">
                <a:solidFill>
                  <a:schemeClr val="tx1"/>
                </a:solidFill>
                <a:latin typeface="+mn-lt"/>
              </a:rPr>
              <a:t>AI is fundamentally transforming how businesses understand and engage with customers, enhancing every touchpoint of the customer journey.</a:t>
            </a:r>
          </a:p>
          <a:p>
            <a:pPr marL="342900" indent="-342900">
              <a:spcBef>
                <a:spcPts val="0"/>
              </a:spcBef>
              <a:spcAft>
                <a:spcPts val="2400"/>
              </a:spcAft>
              <a:buFont typeface="Arial" panose="020B0604020202020204" pitchFamily="34" charset="0"/>
              <a:buChar char="•"/>
            </a:pPr>
            <a:r>
              <a:rPr lang="en-US" sz="2400" dirty="0">
                <a:solidFill>
                  <a:schemeClr val="tx1"/>
                </a:solidFill>
                <a:latin typeface="+mn-lt"/>
              </a:rPr>
              <a:t>By leveraging AI’s ability to analyze vast amounts of data in real-time, companies can now deliver </a:t>
            </a:r>
            <a:r>
              <a:rPr lang="en-US" sz="2400" dirty="0" err="1">
                <a:solidFill>
                  <a:schemeClr val="tx1"/>
                </a:solidFill>
                <a:latin typeface="+mn-lt"/>
              </a:rPr>
              <a:t>hyperpersonalized</a:t>
            </a:r>
            <a:r>
              <a:rPr lang="en-US" sz="2400" dirty="0">
                <a:solidFill>
                  <a:schemeClr val="tx1"/>
                </a:solidFill>
                <a:latin typeface="+mn-lt"/>
              </a:rPr>
              <a:t> experiences tailored to individual preferences, behaviors, and needs.</a:t>
            </a:r>
          </a:p>
          <a:p>
            <a:pPr marL="342900" indent="-342900">
              <a:spcBef>
                <a:spcPts val="0"/>
              </a:spcBef>
              <a:spcAft>
                <a:spcPts val="2400"/>
              </a:spcAft>
              <a:buFont typeface="Arial" panose="020B0604020202020204" pitchFamily="34" charset="0"/>
              <a:buChar char="•"/>
            </a:pPr>
            <a:r>
              <a:rPr lang="en-US" sz="2400" dirty="0">
                <a:solidFill>
                  <a:schemeClr val="tx1"/>
                </a:solidFill>
                <a:latin typeface="+mn-lt"/>
              </a:rPr>
              <a:t>In the short term, AI enhances customer service by automating common tasks like resolving inquiries, providing instant solutions through chatbots, and offering personalized recommendations based on real-time data.</a:t>
            </a:r>
          </a:p>
          <a:p>
            <a:pPr marL="342900" indent="-342900">
              <a:spcBef>
                <a:spcPts val="0"/>
              </a:spcBef>
              <a:spcAft>
                <a:spcPts val="2400"/>
              </a:spcAft>
              <a:buFont typeface="Arial" panose="020B0604020202020204" pitchFamily="34" charset="0"/>
              <a:buChar char="•"/>
            </a:pPr>
            <a:r>
              <a:rPr lang="en-US" sz="2400" dirty="0">
                <a:solidFill>
                  <a:schemeClr val="tx1"/>
                </a:solidFill>
                <a:latin typeface="+mn-lt"/>
              </a:rPr>
              <a:t>Over the long term, AI will drive a deeper understanding of customer sentiment and emotions, enabling businesses to anticipate issues and needs before they arise. This leads to a proactive, rather than reactive, approach to customer service, boosting satisfaction and loyalty.</a:t>
            </a:r>
          </a:p>
        </p:txBody>
      </p:sp>
    </p:spTree>
    <p:extLst>
      <p:ext uri="{BB962C8B-B14F-4D97-AF65-F5344CB8AC3E}">
        <p14:creationId xmlns:p14="http://schemas.microsoft.com/office/powerpoint/2010/main" val="301090507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6640ACC-131C-E349-9AAB-91F1BC775CA0}"/>
              </a:ext>
            </a:extLst>
          </p:cNvPr>
          <p:cNvSpPr txBox="1">
            <a:spLocks noGrp="1"/>
          </p:cNvSpPr>
          <p:nvPr>
            <p:ph type="title" idx="4294967295"/>
          </p:nvPr>
        </p:nvSpPr>
        <p:spPr>
          <a:xfrm>
            <a:off x="336885" y="544781"/>
            <a:ext cx="5698155" cy="1032921"/>
          </a:xfrm>
          <a:prstGeom prst="rect">
            <a:avLst/>
          </a:prstGeom>
          <a:noFill/>
          <a:ln>
            <a:noFill/>
            <a:prstDash/>
          </a:ln>
          <a:effectLst/>
        </p:spPr>
        <p:txBody>
          <a:bodyPr rot="0" spcFirstLastPara="0" vertOverflow="overflow" horzOverflow="overflow" vert="horz" wrap="square" lIns="0" tIns="6931" rIns="0" bIns="0" numCol="1" spcCol="0" rtlCol="0" fromWordArt="0" anchor="t" anchorCtr="0" forceAA="0" compatLnSpc="1">
            <a:prstTxWarp prst="textNoShape">
              <a:avLst/>
            </a:prstTxWarp>
            <a:noAutofit/>
          </a:bodyPr>
          <a:lstStyle/>
          <a:p>
            <a:pPr marL="7701" marR="242975" lvl="0" indent="0" algn="l" defTabSz="554492" rtl="0" eaLnBrk="1" fontAlgn="auto" latinLnBrk="0" hangingPunct="1">
              <a:lnSpc>
                <a:spcPct val="90000"/>
              </a:lnSpc>
              <a:spcBef>
                <a:spcPts val="55"/>
              </a:spcBef>
              <a:spcAft>
                <a:spcPts val="0"/>
              </a:spcAft>
              <a:buClrTx/>
              <a:buSzTx/>
              <a:buFontTx/>
              <a:buNone/>
              <a:tabLst/>
              <a:defRPr/>
            </a:pPr>
            <a:r>
              <a:rPr kumimoji="0" lang="en-US" sz="4000" b="1" i="0" u="none" strike="noStrike" kern="1200" cap="none" spc="0" normalizeH="0" baseline="0" noProof="0">
                <a:ln>
                  <a:noFill/>
                </a:ln>
                <a:solidFill>
                  <a:srgbClr val="4A4A4A"/>
                </a:solidFill>
                <a:effectLst/>
                <a:uLnTx/>
                <a:uFillTx/>
                <a:latin typeface="Montserrat SemiBold" pitchFamily="2" charset="77"/>
                <a:ea typeface="+mn-lt"/>
                <a:cs typeface="+mn-lt"/>
              </a:rPr>
              <a:t>Summary of Accomplishment</a:t>
            </a:r>
            <a:endParaRPr kumimoji="0" lang="en-US" sz="4000" b="1" i="0" u="none" strike="noStrike" kern="1200" cap="none" spc="-30" normalizeH="0" baseline="0" noProof="0">
              <a:ln>
                <a:noFill/>
              </a:ln>
              <a:solidFill>
                <a:srgbClr val="4A4A4A"/>
              </a:solidFill>
              <a:effectLst/>
              <a:uLnTx/>
              <a:uFillTx/>
              <a:latin typeface="Montserrat SemiBold" pitchFamily="2" charset="77"/>
              <a:ea typeface="+mn-lt"/>
              <a:cs typeface="+mn-lt"/>
            </a:endParaRPr>
          </a:p>
        </p:txBody>
      </p:sp>
      <p:sp>
        <p:nvSpPr>
          <p:cNvPr id="2" name="Text Placeholder 1">
            <a:extLst>
              <a:ext uri="{FF2B5EF4-FFF2-40B4-BE49-F238E27FC236}">
                <a16:creationId xmlns:a16="http://schemas.microsoft.com/office/drawing/2014/main" id="{2995C45A-C9FA-4220-8EB8-607F88A2DC93}"/>
              </a:ext>
            </a:extLst>
          </p:cNvPr>
          <p:cNvSpPr>
            <a:spLocks noGrp="1"/>
          </p:cNvSpPr>
          <p:nvPr>
            <p:ph type="body" sz="quarter" idx="10"/>
          </p:nvPr>
        </p:nvSpPr>
        <p:spPr>
          <a:xfrm>
            <a:off x="374493" y="1827340"/>
            <a:ext cx="6515834" cy="377825"/>
          </a:xfrm>
        </p:spPr>
        <p:txBody>
          <a:bodyPr/>
          <a:lstStyle/>
          <a:p>
            <a:r>
              <a:rPr lang="en-US"/>
              <a:t>Implement an AI Solution for CX </a:t>
            </a:r>
          </a:p>
        </p:txBody>
      </p:sp>
      <p:sp>
        <p:nvSpPr>
          <p:cNvPr id="3" name="Text Placeholder 2">
            <a:extLst>
              <a:ext uri="{FF2B5EF4-FFF2-40B4-BE49-F238E27FC236}">
                <a16:creationId xmlns:a16="http://schemas.microsoft.com/office/drawing/2014/main" id="{76ADEF61-E8F4-46C3-8993-97F0F4A3B5FD}"/>
              </a:ext>
            </a:extLst>
          </p:cNvPr>
          <p:cNvSpPr>
            <a:spLocks noGrp="1"/>
          </p:cNvSpPr>
          <p:nvPr>
            <p:ph type="body" sz="quarter" idx="33"/>
          </p:nvPr>
        </p:nvSpPr>
        <p:spPr/>
        <p:txBody>
          <a:bodyPr/>
          <a:lstStyle/>
          <a:p>
            <a:pPr marL="361950"/>
            <a:r>
              <a:rPr lang="en-US"/>
              <a:t>Identified a set of high-impact use cases and selected the use case that presented the best value-feasibility trade-off while still aligned to a significant pain point or opportunity.</a:t>
            </a:r>
          </a:p>
          <a:p>
            <a:pPr marL="361950"/>
            <a:r>
              <a:rPr lang="en-US"/>
              <a:t>Establish a robust project scope considering business context, success metrics, user and data requirements, and </a:t>
            </a:r>
            <a:r>
              <a:rPr lang="en-US" err="1"/>
              <a:t>GRC</a:t>
            </a:r>
            <a:r>
              <a:rPr lang="en-US"/>
              <a:t> considerations.</a:t>
            </a:r>
          </a:p>
          <a:p>
            <a:pPr marL="361950"/>
            <a:r>
              <a:rPr lang="en-US"/>
              <a:t>Determined your solution path and high-level investment requirements.</a:t>
            </a:r>
          </a:p>
          <a:p>
            <a:pPr marL="361950"/>
            <a:r>
              <a:rPr lang="en-US"/>
              <a:t>Established a plan and framework to launch your solution inclusive of POC development, testing, change management, deployment, and scaling.</a:t>
            </a:r>
          </a:p>
          <a:p>
            <a:pPr marL="361950"/>
            <a:r>
              <a:rPr lang="en-US"/>
              <a:t>Developed a training and adoption plan to ensure that your solution is being used as designed and is delivering the highest possible impact. </a:t>
            </a:r>
          </a:p>
          <a:p>
            <a:pPr marL="361950"/>
            <a:r>
              <a:rPr lang="en-US"/>
              <a:t>Developed a plan to monitor and continuously improve and iterate on your solution post launch. </a:t>
            </a:r>
          </a:p>
        </p:txBody>
      </p:sp>
      <p:sp>
        <p:nvSpPr>
          <p:cNvPr id="11" name="TextBox 10">
            <a:extLst>
              <a:ext uri="{FF2B5EF4-FFF2-40B4-BE49-F238E27FC236}">
                <a16:creationId xmlns:a16="http://schemas.microsoft.com/office/drawing/2014/main" id="{1FAADCBA-255E-B849-A84F-D25B3C02195D}"/>
              </a:ext>
            </a:extLst>
          </p:cNvPr>
          <p:cNvSpPr txBox="1"/>
          <p:nvPr/>
        </p:nvSpPr>
        <p:spPr>
          <a:xfrm>
            <a:off x="8460606" y="739094"/>
            <a:ext cx="3128212" cy="1668992"/>
          </a:xfrm>
          <a:prstGeom prst="rect">
            <a:avLst/>
          </a:prstGeom>
        </p:spPr>
        <p:txBody>
          <a:bodyPr vert="horz" wrap="square" lIns="0" tIns="6931" rIns="0" bIns="0" rtlCol="0">
            <a:noAutofit/>
          </a:bodyPr>
          <a:lstStyle/>
          <a:p>
            <a:pPr rtl="0">
              <a:lnSpc>
                <a:spcPct val="110000"/>
              </a:lnSpc>
              <a:buSzPts val="2800"/>
              <a:buFontTx/>
              <a:buNone/>
            </a:pPr>
            <a:r>
              <a:rPr lang="en-US" sz="2000" b="1" i="0" u="none" strike="noStrike" kern="1200" baseline="0">
                <a:solidFill>
                  <a:schemeClr val="bg1"/>
                </a:solidFill>
                <a:latin typeface="Montserrat SemiBold" pitchFamily="2" charset="77"/>
                <a:ea typeface="+mn-lt"/>
                <a:cs typeface="+mn-lt"/>
              </a:rPr>
              <a:t>If you would like additional support, have our analysts guide you through other phases as part of an Info-Tech workshop.</a:t>
            </a:r>
          </a:p>
        </p:txBody>
      </p:sp>
      <p:sp>
        <p:nvSpPr>
          <p:cNvPr id="15" name="TextBox 14">
            <a:extLst>
              <a:ext uri="{FF2B5EF4-FFF2-40B4-BE49-F238E27FC236}">
                <a16:creationId xmlns:a16="http://schemas.microsoft.com/office/drawing/2014/main" id="{845C2704-E323-6E41-84B8-A3709A2F6FB3}"/>
              </a:ext>
            </a:extLst>
          </p:cNvPr>
          <p:cNvSpPr txBox="1"/>
          <p:nvPr/>
        </p:nvSpPr>
        <p:spPr>
          <a:xfrm>
            <a:off x="8441356" y="2914403"/>
            <a:ext cx="3628724"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a:solidFill>
                  <a:schemeClr val="bg1"/>
                </a:solidFill>
                <a:latin typeface="Exo" panose="02000503000000000000" pitchFamily="2" charset="77"/>
                <a:ea typeface="+mn-lt"/>
                <a:cs typeface="+mn-lt"/>
              </a:rPr>
              <a:t>Contact your account representative for more information.</a:t>
            </a:r>
          </a:p>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a:solidFill>
                  <a:schemeClr val="bg1"/>
                </a:solidFill>
                <a:latin typeface="Exo" panose="02000503000000000000" pitchFamily="2" charset="77"/>
                <a:ea typeface="+mn-lt"/>
                <a:cs typeface="+mn-lt"/>
              </a:rPr>
              <a:t>workshops@infotech.com </a:t>
            </a:r>
            <a:br>
              <a:rPr lang="en-US" sz="1600">
                <a:solidFill>
                  <a:schemeClr val="bg1"/>
                </a:solidFill>
                <a:latin typeface="Exo" panose="02000503000000000000" pitchFamily="2" charset="77"/>
                <a:ea typeface="+mn-lt"/>
                <a:cs typeface="+mn-lt"/>
              </a:rPr>
            </a:br>
            <a:r>
              <a:rPr lang="en-US" sz="1600">
                <a:solidFill>
                  <a:schemeClr val="bg1"/>
                </a:solidFill>
                <a:latin typeface="Exo" panose="02000503000000000000" pitchFamily="2" charset="77"/>
                <a:ea typeface="+mn-lt"/>
                <a:cs typeface="+mn-lt"/>
              </a:rPr>
              <a:t>1-888-670-8889</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a:solidFill>
                <a:schemeClr val="bg1"/>
              </a:solidFill>
              <a:latin typeface="Exo" panose="02000503000000000000" pitchFamily="2" charset="77"/>
              <a:ea typeface="+mn-lt"/>
              <a:cs typeface="+mn-lt"/>
            </a:endParaRPr>
          </a:p>
        </p:txBody>
      </p:sp>
    </p:spTree>
    <p:extLst>
      <p:ext uri="{BB962C8B-B14F-4D97-AF65-F5344CB8AC3E}">
        <p14:creationId xmlns:p14="http://schemas.microsoft.com/office/powerpoint/2010/main" val="245324419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1A52D467-0F26-DA4A-97AF-2CD0DAFEB6E1}"/>
              </a:ext>
            </a:extLst>
          </p:cNvPr>
          <p:cNvSpPr txBox="1">
            <a:spLocks noGrp="1"/>
          </p:cNvSpPr>
          <p:nvPr>
            <p:ph type="title" idx="4294967295"/>
          </p:nvPr>
        </p:nvSpPr>
        <p:spPr>
          <a:xfrm>
            <a:off x="336885" y="514801"/>
            <a:ext cx="5644815" cy="541209"/>
          </a:xfrm>
          <a:prstGeom prst="rect">
            <a:avLst/>
          </a:prstGeom>
          <a:noFill/>
          <a:ln>
            <a:noFill/>
            <a:prstDash/>
          </a:ln>
          <a:effectLst/>
        </p:spPr>
        <p:txBody>
          <a:bodyPr rot="0" spcFirstLastPara="0" vertOverflow="overflow" horzOverflow="overflow" vert="horz" wrap="square" lIns="0" tIns="6931" rIns="0" bIns="0" numCol="1" spcCol="0" rtlCol="0" fromWordArt="0" anchor="t" anchorCtr="0" forceAA="0" compatLnSpc="1">
            <a:prstTxWarp prst="textNoShape">
              <a:avLst/>
            </a:prstTxWarp>
            <a:noAutofit/>
          </a:bodyPr>
          <a:lstStyle/>
          <a:p>
            <a:pPr marL="7701" marR="242975" lvl="0" indent="0" algn="l" defTabSz="554492" rtl="0" eaLnBrk="1" fontAlgn="auto" latinLnBrk="0" hangingPunct="1">
              <a:lnSpc>
                <a:spcPct val="90000"/>
              </a:lnSpc>
              <a:spcBef>
                <a:spcPts val="55"/>
              </a:spcBef>
              <a:spcAft>
                <a:spcPts val="0"/>
              </a:spcAft>
              <a:buClrTx/>
              <a:buSzTx/>
              <a:buFontTx/>
              <a:buNone/>
              <a:tabLst/>
              <a:defRPr/>
            </a:pPr>
            <a:r>
              <a:rPr kumimoji="0" lang="en-US" sz="4000" b="1" i="0" u="none" strike="noStrike" kern="1200" cap="none" spc="0" normalizeH="0" baseline="0" noProof="0">
                <a:ln>
                  <a:noFill/>
                </a:ln>
                <a:solidFill>
                  <a:srgbClr val="4A4A4A"/>
                </a:solidFill>
                <a:effectLst/>
                <a:uLnTx/>
                <a:uFillTx/>
                <a:latin typeface="Montserrat SemiBold" pitchFamily="2" charset="77"/>
                <a:ea typeface="+mn-lt"/>
                <a:cs typeface="+mn-lt"/>
              </a:rPr>
              <a:t>Additional support</a:t>
            </a:r>
            <a:endParaRPr kumimoji="0" lang="en-US" sz="4000" b="1" i="0" u="none" strike="noStrike" kern="1200" cap="none" spc="-30" normalizeH="0" baseline="0" noProof="0">
              <a:ln>
                <a:noFill/>
              </a:ln>
              <a:solidFill>
                <a:srgbClr val="4A4A4A"/>
              </a:solidFill>
              <a:effectLst/>
              <a:uLnTx/>
              <a:uFillTx/>
              <a:latin typeface="Montserrat SemiBold" pitchFamily="2" charset="77"/>
              <a:ea typeface="+mn-lt"/>
              <a:cs typeface="+mn-lt"/>
            </a:endParaRPr>
          </a:p>
        </p:txBody>
      </p:sp>
      <p:sp>
        <p:nvSpPr>
          <p:cNvPr id="21" name="TextBox 20">
            <a:extLst>
              <a:ext uri="{FF2B5EF4-FFF2-40B4-BE49-F238E27FC236}">
                <a16:creationId xmlns:a16="http://schemas.microsoft.com/office/drawing/2014/main" id="{A36A0B17-8F6F-A645-8BB5-4B6254632B2D}"/>
              </a:ext>
            </a:extLst>
          </p:cNvPr>
          <p:cNvSpPr txBox="1"/>
          <p:nvPr/>
        </p:nvSpPr>
        <p:spPr>
          <a:xfrm>
            <a:off x="362227" y="1163682"/>
            <a:ext cx="4059302"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a:solidFill>
                  <a:srgbClr val="000000"/>
                </a:solidFill>
                <a:latin typeface="Exo" panose="02000503000000000000" pitchFamily="2" charset="77"/>
                <a:ea typeface="+mn-lt"/>
                <a:cs typeface="+mn-lt"/>
              </a:rPr>
              <a:t>If you would like additional support, have our analysts guide you through other phases as part of an Info-Tech workshop.</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a:solidFill>
                <a:srgbClr val="000000"/>
              </a:solidFill>
              <a:latin typeface="Exo" panose="02000503000000000000" pitchFamily="2" charset="77"/>
              <a:ea typeface="+mn-lt"/>
              <a:cs typeface="+mn-lt"/>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a:solidFill>
                <a:srgbClr val="000000"/>
              </a:solidFill>
              <a:latin typeface="Exo" panose="02000503000000000000" pitchFamily="2" charset="77"/>
              <a:ea typeface="+mn-lt"/>
              <a:cs typeface="+mn-lt"/>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a:solidFill>
                <a:srgbClr val="000000"/>
              </a:solidFill>
              <a:latin typeface="Exo" panose="02000503000000000000" pitchFamily="2" charset="77"/>
              <a:ea typeface="+mn-lt"/>
              <a:cs typeface="+mn-lt"/>
            </a:endParaRPr>
          </a:p>
        </p:txBody>
      </p:sp>
      <p:pic>
        <p:nvPicPr>
          <p:cNvPr id="5" name="Picture 4">
            <a:extLst>
              <a:ext uri="{FF2B5EF4-FFF2-40B4-BE49-F238E27FC236}">
                <a16:creationId xmlns:a16="http://schemas.microsoft.com/office/drawing/2014/main" id="{C7C538EA-7890-4A91-B009-EFBEE5DA873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t="-1162"/>
          <a:stretch/>
        </p:blipFill>
        <p:spPr>
          <a:xfrm>
            <a:off x="6061075" y="644940"/>
            <a:ext cx="1048263" cy="1130954"/>
          </a:xfrm>
          <a:prstGeom prst="rect">
            <a:avLst/>
          </a:prstGeom>
        </p:spPr>
      </p:pic>
      <p:sp>
        <p:nvSpPr>
          <p:cNvPr id="56" name="Text Placeholder 55"/>
          <p:cNvSpPr>
            <a:spLocks noGrp="1"/>
          </p:cNvSpPr>
          <p:nvPr>
            <p:ph type="body" sz="quarter" idx="36"/>
          </p:nvPr>
        </p:nvSpPr>
        <p:spPr>
          <a:xfrm>
            <a:off x="7336972" y="778330"/>
            <a:ext cx="4447486" cy="1028700"/>
          </a:xfrm>
        </p:spPr>
        <p:txBody>
          <a:bodyPr/>
          <a:lstStyle/>
          <a:p>
            <a:r>
              <a:rPr lang="en-US"/>
              <a:t>Contact your account representative for more information.</a:t>
            </a:r>
            <a:br>
              <a:rPr lang="en-US"/>
            </a:br>
            <a:r>
              <a:rPr lang="en-US" b="1"/>
              <a:t>workshops@infotech.com  1-888-670-8889</a:t>
            </a:r>
          </a:p>
        </p:txBody>
      </p:sp>
      <p:sp>
        <p:nvSpPr>
          <p:cNvPr id="60" name="Text Placeholder 59"/>
          <p:cNvSpPr>
            <a:spLocks noGrp="1"/>
          </p:cNvSpPr>
          <p:nvPr>
            <p:ph type="body" sz="quarter" idx="40"/>
          </p:nvPr>
        </p:nvSpPr>
        <p:spPr/>
        <p:txBody>
          <a:bodyPr/>
          <a:lstStyle/>
          <a:p>
            <a:r>
              <a:rPr lang="en-US"/>
              <a:t>To accelerate this project, engage your IT team in an Info-Tech workshop with an Info-Tech analyst team.</a:t>
            </a:r>
          </a:p>
          <a:p>
            <a:r>
              <a:rPr lang="en-US"/>
              <a:t>Info-Tech analysts will join you and your team at your location or welcome you to Info-Tech’s historic Toronto office to participate in an innovative onsite workshop.</a:t>
            </a:r>
          </a:p>
          <a:p>
            <a:endParaRPr lang="en-US"/>
          </a:p>
        </p:txBody>
      </p:sp>
      <p:sp>
        <p:nvSpPr>
          <p:cNvPr id="55" name="Text Placeholder 54"/>
          <p:cNvSpPr>
            <a:spLocks noGrp="1"/>
          </p:cNvSpPr>
          <p:nvPr>
            <p:ph type="body" sz="quarter" idx="35"/>
          </p:nvPr>
        </p:nvSpPr>
        <p:spPr>
          <a:xfrm>
            <a:off x="6061075" y="2222802"/>
            <a:ext cx="5832475" cy="661714"/>
          </a:xfrm>
        </p:spPr>
        <p:txBody>
          <a:bodyPr/>
          <a:lstStyle/>
          <a:p>
            <a:r>
              <a:rPr lang="en-US"/>
              <a:t>The following are sample activities that will be conducted by Info-Tech analysts with your team:</a:t>
            </a:r>
          </a:p>
          <a:p>
            <a:endParaRPr lang="en-US"/>
          </a:p>
        </p:txBody>
      </p:sp>
      <p:pic>
        <p:nvPicPr>
          <p:cNvPr id="4" name="Picture 3">
            <a:extLst>
              <a:ext uri="{FF2B5EF4-FFF2-40B4-BE49-F238E27FC236}">
                <a16:creationId xmlns:a16="http://schemas.microsoft.com/office/drawing/2014/main" id="{A3F3C79E-4506-19BD-FF48-451FD2B460D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154500" y="2884516"/>
            <a:ext cx="2496158" cy="1271050"/>
          </a:xfrm>
          <a:prstGeom prst="rect">
            <a:avLst/>
          </a:prstGeom>
          <a:ln>
            <a:solidFill>
              <a:schemeClr val="tx1"/>
            </a:solidFill>
          </a:ln>
        </p:spPr>
      </p:pic>
      <p:sp>
        <p:nvSpPr>
          <p:cNvPr id="6" name="Text Placeholder 5">
            <a:extLst>
              <a:ext uri="{FF2B5EF4-FFF2-40B4-BE49-F238E27FC236}">
                <a16:creationId xmlns:a16="http://schemas.microsoft.com/office/drawing/2014/main" id="{603ED7A5-D74C-E747-844A-1B9ACBC43748}"/>
              </a:ext>
            </a:extLst>
          </p:cNvPr>
          <p:cNvSpPr>
            <a:spLocks noGrp="1"/>
          </p:cNvSpPr>
          <p:nvPr>
            <p:ph type="body" sz="quarter" idx="14"/>
          </p:nvPr>
        </p:nvSpPr>
        <p:spPr>
          <a:xfrm>
            <a:off x="6052596" y="4308093"/>
            <a:ext cx="2669129" cy="551973"/>
          </a:xfrm>
        </p:spPr>
        <p:txBody>
          <a:bodyPr/>
          <a:lstStyle/>
          <a:p>
            <a:r>
              <a:rPr lang="en-US" sz="1500" b="0" i="0" kern="1200" spc="6">
                <a:solidFill>
                  <a:srgbClr val="2576B7"/>
                </a:solidFill>
                <a:latin typeface="Montserrat SemiBold" pitchFamily="2" charset="77"/>
              </a:rPr>
              <a:t>Assess your key KPIs and core CX capabilities</a:t>
            </a:r>
            <a:endParaRPr lang="en-US" sz="1500"/>
          </a:p>
        </p:txBody>
      </p:sp>
      <p:sp>
        <p:nvSpPr>
          <p:cNvPr id="58" name="Text Placeholder 57"/>
          <p:cNvSpPr>
            <a:spLocks noGrp="1"/>
          </p:cNvSpPr>
          <p:nvPr>
            <p:ph type="body" sz="quarter" idx="38"/>
          </p:nvPr>
        </p:nvSpPr>
        <p:spPr>
          <a:xfrm>
            <a:off x="6061075" y="4839052"/>
            <a:ext cx="2916238" cy="1371497"/>
          </a:xfrm>
        </p:spPr>
        <p:txBody>
          <a:bodyPr/>
          <a:lstStyle/>
          <a:p>
            <a:r>
              <a:rPr lang="en-US" dirty="0"/>
              <a:t>Work with your core team of stakeholders to understand the highest-impact areas of opportunity to deploy and AI solution to enhance customer experience outcomes.</a:t>
            </a:r>
            <a:endParaRPr lang="en-US" dirty="0">
              <a:solidFill>
                <a:srgbClr val="2576B7"/>
              </a:solidFill>
            </a:endParaRPr>
          </a:p>
        </p:txBody>
      </p:sp>
      <p:pic>
        <p:nvPicPr>
          <p:cNvPr id="3" name="Picture 2">
            <a:extLst>
              <a:ext uri="{FF2B5EF4-FFF2-40B4-BE49-F238E27FC236}">
                <a16:creationId xmlns:a16="http://schemas.microsoft.com/office/drawing/2014/main" id="{7E0961BE-1778-7673-9A8E-96AB5C4A7217}"/>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41052" y="2806995"/>
            <a:ext cx="2496158" cy="1322941"/>
          </a:xfrm>
          <a:prstGeom prst="rect">
            <a:avLst/>
          </a:prstGeom>
          <a:effectLst>
            <a:outerShdw blurRad="50800" dist="38100" dir="5400000" algn="t" rotWithShape="0">
              <a:prstClr val="black">
                <a:alpha val="40000"/>
              </a:prstClr>
            </a:outerShdw>
          </a:effectLst>
        </p:spPr>
      </p:pic>
      <p:sp>
        <p:nvSpPr>
          <p:cNvPr id="7" name="Text Placeholder 6">
            <a:extLst>
              <a:ext uri="{FF2B5EF4-FFF2-40B4-BE49-F238E27FC236}">
                <a16:creationId xmlns:a16="http://schemas.microsoft.com/office/drawing/2014/main" id="{9946E0E7-03EB-6F49-9B5E-A935120D7FF0}"/>
              </a:ext>
            </a:extLst>
          </p:cNvPr>
          <p:cNvSpPr>
            <a:spLocks noGrp="1"/>
          </p:cNvSpPr>
          <p:nvPr>
            <p:ph type="body" sz="quarter" idx="16"/>
          </p:nvPr>
        </p:nvSpPr>
        <p:spPr>
          <a:xfrm>
            <a:off x="9121775" y="4287079"/>
            <a:ext cx="2916238" cy="551973"/>
          </a:xfrm>
        </p:spPr>
        <p:txBody>
          <a:bodyPr/>
          <a:lstStyle/>
          <a:p>
            <a:r>
              <a:rPr lang="en-US" sz="1500" b="1" i="0" kern="1200">
                <a:solidFill>
                  <a:srgbClr val="2576B7"/>
                </a:solidFill>
                <a:latin typeface="Montserrat SemiBold"/>
              </a:rPr>
              <a:t>Develop a deployment and scaling plan fo</a:t>
            </a:r>
            <a:r>
              <a:rPr lang="en-US" sz="1500">
                <a:latin typeface="Montserrat SemiBold"/>
              </a:rPr>
              <a:t>r your solution</a:t>
            </a:r>
            <a:endParaRPr lang="en-US" sz="1500" b="1" i="0" kern="1200">
              <a:solidFill>
                <a:srgbClr val="2576B7"/>
              </a:solidFill>
              <a:latin typeface="Montserrat SemiBold"/>
            </a:endParaRPr>
          </a:p>
          <a:p>
            <a:endParaRPr lang="en-US" sz="1500"/>
          </a:p>
        </p:txBody>
      </p:sp>
      <p:sp>
        <p:nvSpPr>
          <p:cNvPr id="59" name="Text Placeholder 58"/>
          <p:cNvSpPr>
            <a:spLocks noGrp="1"/>
          </p:cNvSpPr>
          <p:nvPr>
            <p:ph type="body" sz="quarter" idx="39"/>
          </p:nvPr>
        </p:nvSpPr>
        <p:spPr>
          <a:xfrm>
            <a:off x="9131227" y="4839052"/>
            <a:ext cx="2762323" cy="1371497"/>
          </a:xfrm>
        </p:spPr>
        <p:txBody>
          <a:bodyPr/>
          <a:lstStyle/>
          <a:p>
            <a:r>
              <a:rPr lang="en-US"/>
              <a:t>Develop a robust framework to successfully deploy your solution to your end users or customers and scale it out in a way that makes sense for your organization.</a:t>
            </a:r>
            <a:endParaRPr lang="en-US" sz="1400" b="0" i="0">
              <a:solidFill>
                <a:srgbClr val="000000"/>
              </a:solidFill>
              <a:latin typeface="+mn-lt"/>
            </a:endParaRPr>
          </a:p>
          <a:p>
            <a:endParaRPr lang="en-US"/>
          </a:p>
        </p:txBody>
      </p:sp>
    </p:spTree>
    <p:extLst>
      <p:ext uri="{BB962C8B-B14F-4D97-AF65-F5344CB8AC3E}">
        <p14:creationId xmlns:p14="http://schemas.microsoft.com/office/powerpoint/2010/main" val="214971600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854" y="230995"/>
            <a:ext cx="11185182" cy="774697"/>
          </a:xfrm>
        </p:spPr>
        <p:txBody>
          <a:bodyPr/>
          <a:lstStyle/>
          <a:p>
            <a:r>
              <a:rPr lang="en-US" sz="3200">
                <a:solidFill>
                  <a:schemeClr val="accent1"/>
                </a:solidFill>
              </a:rPr>
              <a:t>Research reviewers, contributors, and experts</a:t>
            </a:r>
          </a:p>
        </p:txBody>
      </p:sp>
      <p:sp>
        <p:nvSpPr>
          <p:cNvPr id="57" name="Text Placeholder 3">
            <a:extLst>
              <a:ext uri="{FF2B5EF4-FFF2-40B4-BE49-F238E27FC236}">
                <a16:creationId xmlns:a16="http://schemas.microsoft.com/office/drawing/2014/main" id="{0BF25755-2499-4EDD-B7FA-C932AFC09D60}"/>
              </a:ext>
            </a:extLst>
          </p:cNvPr>
          <p:cNvSpPr txBox="1">
            <a:spLocks/>
          </p:cNvSpPr>
          <p:nvPr/>
        </p:nvSpPr>
        <p:spPr>
          <a:xfrm>
            <a:off x="439751" y="1296644"/>
            <a:ext cx="2520000"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a:ea typeface="+mn-lt"/>
                <a:cs typeface="+mn-lt"/>
              </a:rPr>
              <a:t>Robert Garmaise </a:t>
            </a:r>
          </a:p>
        </p:txBody>
      </p:sp>
      <p:sp>
        <p:nvSpPr>
          <p:cNvPr id="58" name="Text Placeholder 5">
            <a:extLst>
              <a:ext uri="{FF2B5EF4-FFF2-40B4-BE49-F238E27FC236}">
                <a16:creationId xmlns:a16="http://schemas.microsoft.com/office/drawing/2014/main" id="{B91B018E-43A4-4CD9-8D56-AE75F4CCBCAF}"/>
              </a:ext>
            </a:extLst>
          </p:cNvPr>
          <p:cNvSpPr txBox="1">
            <a:spLocks/>
          </p:cNvSpPr>
          <p:nvPr/>
        </p:nvSpPr>
        <p:spPr>
          <a:xfrm>
            <a:off x="439751" y="1594922"/>
            <a:ext cx="3240000"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buFontTx/>
              <a:defRPr/>
            </a:pPr>
            <a:r>
              <a:rPr lang="en-US" sz="1200">
                <a:latin typeface="Exo" panose="02000303000000000000" pitchFamily="2" charset="0"/>
                <a:ea typeface="+mn-lt"/>
                <a:cs typeface="+mn-lt"/>
              </a:rPr>
              <a:t>Vice President, AI Research </a:t>
            </a:r>
          </a:p>
          <a:p>
            <a:pPr defTabSz="914309">
              <a:lnSpc>
                <a:spcPct val="100000"/>
              </a:lnSpc>
              <a:spcBef>
                <a:spcPts val="0"/>
              </a:spcBef>
              <a:buFontTx/>
              <a:defRPr/>
            </a:pPr>
            <a:r>
              <a:rPr lang="en-US" sz="1200">
                <a:latin typeface="Exo" panose="02000303000000000000" pitchFamily="2" charset="0"/>
                <a:ea typeface="+mn-lt"/>
                <a:cs typeface="+mn-lt"/>
              </a:rPr>
              <a:t>Info-Tech Research Group</a:t>
            </a:r>
          </a:p>
        </p:txBody>
      </p:sp>
      <p:sp>
        <p:nvSpPr>
          <p:cNvPr id="53" name="Text Placeholder 3">
            <a:extLst>
              <a:ext uri="{FF2B5EF4-FFF2-40B4-BE49-F238E27FC236}">
                <a16:creationId xmlns:a16="http://schemas.microsoft.com/office/drawing/2014/main" id="{DD89BB80-724A-460C-B16D-267929235D7D}"/>
              </a:ext>
            </a:extLst>
          </p:cNvPr>
          <p:cNvSpPr txBox="1">
            <a:spLocks/>
          </p:cNvSpPr>
          <p:nvPr/>
        </p:nvSpPr>
        <p:spPr>
          <a:xfrm>
            <a:off x="4423044" y="1296644"/>
            <a:ext cx="2520000"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a:ea typeface="+mn-lt"/>
                <a:cs typeface="+mn-lt"/>
              </a:rPr>
              <a:t>Thomas Randall</a:t>
            </a:r>
          </a:p>
        </p:txBody>
      </p:sp>
      <p:sp>
        <p:nvSpPr>
          <p:cNvPr id="54" name="Text Placeholder 5">
            <a:extLst>
              <a:ext uri="{FF2B5EF4-FFF2-40B4-BE49-F238E27FC236}">
                <a16:creationId xmlns:a16="http://schemas.microsoft.com/office/drawing/2014/main" id="{E136FE7A-12D7-42D8-947F-977BA94E7A4E}"/>
              </a:ext>
            </a:extLst>
          </p:cNvPr>
          <p:cNvSpPr txBox="1">
            <a:spLocks/>
          </p:cNvSpPr>
          <p:nvPr/>
        </p:nvSpPr>
        <p:spPr>
          <a:xfrm>
            <a:off x="4423044" y="1594922"/>
            <a:ext cx="3240000"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buFontTx/>
              <a:defRPr/>
            </a:pPr>
            <a:r>
              <a:rPr lang="en-US" sz="1200">
                <a:latin typeface="Exo" panose="02000303000000000000" pitchFamily="2" charset="0"/>
                <a:ea typeface="+mn-lt"/>
                <a:cs typeface="+mn-lt"/>
              </a:rPr>
              <a:t>Research Lead, AI Research</a:t>
            </a:r>
          </a:p>
          <a:p>
            <a:pPr defTabSz="914309">
              <a:lnSpc>
                <a:spcPct val="100000"/>
              </a:lnSpc>
              <a:spcBef>
                <a:spcPts val="0"/>
              </a:spcBef>
              <a:buFontTx/>
              <a:defRPr/>
            </a:pPr>
            <a:r>
              <a:rPr lang="en-US" sz="1200">
                <a:latin typeface="Exo" panose="02000303000000000000" pitchFamily="2" charset="0"/>
                <a:ea typeface="+mn-lt"/>
                <a:cs typeface="+mn-lt"/>
              </a:rPr>
              <a:t>Info-Tech Research Group</a:t>
            </a:r>
          </a:p>
        </p:txBody>
      </p:sp>
      <p:sp>
        <p:nvSpPr>
          <p:cNvPr id="51" name="Text Placeholder 3">
            <a:extLst>
              <a:ext uri="{FF2B5EF4-FFF2-40B4-BE49-F238E27FC236}">
                <a16:creationId xmlns:a16="http://schemas.microsoft.com/office/drawing/2014/main" id="{A1D578B5-7FC1-4055-95A8-D0D389F495BF}"/>
              </a:ext>
            </a:extLst>
          </p:cNvPr>
          <p:cNvSpPr txBox="1">
            <a:spLocks/>
          </p:cNvSpPr>
          <p:nvPr/>
        </p:nvSpPr>
        <p:spPr>
          <a:xfrm>
            <a:off x="8406337" y="1296644"/>
            <a:ext cx="2520000"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a:ea typeface="+mn-lt"/>
                <a:cs typeface="+mn-lt"/>
              </a:rPr>
              <a:t>Ari Glaizel</a:t>
            </a:r>
          </a:p>
        </p:txBody>
      </p:sp>
      <p:sp>
        <p:nvSpPr>
          <p:cNvPr id="8" name="Text Placeholder 5">
            <a:extLst>
              <a:ext uri="{FF2B5EF4-FFF2-40B4-BE49-F238E27FC236}">
                <a16:creationId xmlns:a16="http://schemas.microsoft.com/office/drawing/2014/main" id="{602EA57F-A64C-EA93-B7AD-9B46CD368887}"/>
              </a:ext>
            </a:extLst>
          </p:cNvPr>
          <p:cNvSpPr txBox="1">
            <a:spLocks/>
          </p:cNvSpPr>
          <p:nvPr/>
        </p:nvSpPr>
        <p:spPr>
          <a:xfrm>
            <a:off x="8406337" y="1594922"/>
            <a:ext cx="3240000"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buFontTx/>
              <a:defRPr/>
            </a:pPr>
            <a:r>
              <a:rPr lang="en-US" sz="1200" err="1">
                <a:latin typeface="Exo" panose="02000303000000000000" pitchFamily="2" charset="0"/>
                <a:ea typeface="+mn-lt"/>
                <a:cs typeface="+mn-lt"/>
              </a:rPr>
              <a:t>AVP</a:t>
            </a:r>
            <a:r>
              <a:rPr lang="en-US" sz="1200">
                <a:latin typeface="Exo" panose="02000303000000000000" pitchFamily="2" charset="0"/>
                <a:ea typeface="+mn-lt"/>
                <a:cs typeface="+mn-lt"/>
              </a:rPr>
              <a:t>, Data &amp; Analytics Research</a:t>
            </a:r>
          </a:p>
          <a:p>
            <a:pPr defTabSz="914309">
              <a:lnSpc>
                <a:spcPct val="100000"/>
              </a:lnSpc>
              <a:spcBef>
                <a:spcPts val="0"/>
              </a:spcBef>
              <a:buFontTx/>
              <a:defRPr/>
            </a:pPr>
            <a:r>
              <a:rPr lang="en-US" sz="1200">
                <a:latin typeface="Exo" panose="02000303000000000000" pitchFamily="2" charset="0"/>
                <a:ea typeface="+mn-lt"/>
                <a:cs typeface="+mn-lt"/>
              </a:rPr>
              <a:t>Info-Tech Research Group </a:t>
            </a:r>
          </a:p>
        </p:txBody>
      </p:sp>
      <p:sp>
        <p:nvSpPr>
          <p:cNvPr id="45" name="Text Placeholder 3">
            <a:extLst>
              <a:ext uri="{FF2B5EF4-FFF2-40B4-BE49-F238E27FC236}">
                <a16:creationId xmlns:a16="http://schemas.microsoft.com/office/drawing/2014/main" id="{B67463FB-9F15-404F-9776-5EDE5B28E396}"/>
              </a:ext>
            </a:extLst>
          </p:cNvPr>
          <p:cNvSpPr txBox="1">
            <a:spLocks/>
          </p:cNvSpPr>
          <p:nvPr/>
        </p:nvSpPr>
        <p:spPr>
          <a:xfrm>
            <a:off x="439751" y="2298120"/>
            <a:ext cx="2520000"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a:ea typeface="+mn-lt"/>
                <a:cs typeface="+mn-lt"/>
              </a:rPr>
              <a:t>Martin Bufi</a:t>
            </a:r>
          </a:p>
        </p:txBody>
      </p:sp>
      <p:sp>
        <p:nvSpPr>
          <p:cNvPr id="46" name="Text Placeholder 5">
            <a:extLst>
              <a:ext uri="{FF2B5EF4-FFF2-40B4-BE49-F238E27FC236}">
                <a16:creationId xmlns:a16="http://schemas.microsoft.com/office/drawing/2014/main" id="{B8DF1537-1A5E-4392-850B-72C100EF6932}"/>
              </a:ext>
            </a:extLst>
          </p:cNvPr>
          <p:cNvSpPr txBox="1">
            <a:spLocks/>
          </p:cNvSpPr>
          <p:nvPr/>
        </p:nvSpPr>
        <p:spPr>
          <a:xfrm>
            <a:off x="439751" y="2657336"/>
            <a:ext cx="3240000"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buFontTx/>
              <a:defRPr/>
            </a:pPr>
            <a:r>
              <a:rPr lang="en-US" sz="1200">
                <a:latin typeface="Exo" panose="02000303000000000000" pitchFamily="2" charset="0"/>
                <a:ea typeface="+mn-lt"/>
                <a:cs typeface="+mn-lt"/>
              </a:rPr>
              <a:t>Research Director, CIO Research</a:t>
            </a:r>
          </a:p>
          <a:p>
            <a:pPr defTabSz="914309">
              <a:lnSpc>
                <a:spcPct val="100000"/>
              </a:lnSpc>
              <a:spcBef>
                <a:spcPts val="0"/>
              </a:spcBef>
              <a:buFontTx/>
              <a:defRPr/>
            </a:pPr>
            <a:r>
              <a:rPr lang="en-US" sz="1200">
                <a:latin typeface="Exo" panose="02000303000000000000" pitchFamily="2" charset="0"/>
                <a:ea typeface="+mn-lt"/>
                <a:cs typeface="+mn-lt"/>
              </a:rPr>
              <a:t>Info-Tech Research Group </a:t>
            </a:r>
          </a:p>
        </p:txBody>
      </p:sp>
      <p:sp>
        <p:nvSpPr>
          <p:cNvPr id="42" name="Text Placeholder 3">
            <a:extLst>
              <a:ext uri="{FF2B5EF4-FFF2-40B4-BE49-F238E27FC236}">
                <a16:creationId xmlns:a16="http://schemas.microsoft.com/office/drawing/2014/main" id="{576BAB4E-2909-42D1-ABBE-68D56F23A003}"/>
              </a:ext>
            </a:extLst>
          </p:cNvPr>
          <p:cNvSpPr txBox="1">
            <a:spLocks/>
          </p:cNvSpPr>
          <p:nvPr/>
        </p:nvSpPr>
        <p:spPr>
          <a:xfrm>
            <a:off x="4423045" y="2298120"/>
            <a:ext cx="2520000"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a:ea typeface="+mn-lt"/>
                <a:cs typeface="+mn-lt"/>
              </a:rPr>
              <a:t>Irina Sedenko </a:t>
            </a:r>
          </a:p>
        </p:txBody>
      </p:sp>
      <p:sp>
        <p:nvSpPr>
          <p:cNvPr id="43" name="Text Placeholder 5">
            <a:extLst>
              <a:ext uri="{FF2B5EF4-FFF2-40B4-BE49-F238E27FC236}">
                <a16:creationId xmlns:a16="http://schemas.microsoft.com/office/drawing/2014/main" id="{75E0F752-B06A-472E-A68A-467391153A8D}"/>
              </a:ext>
            </a:extLst>
          </p:cNvPr>
          <p:cNvSpPr txBox="1">
            <a:spLocks/>
          </p:cNvSpPr>
          <p:nvPr/>
        </p:nvSpPr>
        <p:spPr>
          <a:xfrm>
            <a:off x="4423044" y="2657336"/>
            <a:ext cx="3240000"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buFontTx/>
              <a:defRPr/>
            </a:pPr>
            <a:r>
              <a:rPr lang="en-US" sz="1200">
                <a:latin typeface="Exo" panose="02000303000000000000" pitchFamily="2" charset="0"/>
                <a:ea typeface="+mn-lt"/>
                <a:cs typeface="+mn-lt"/>
              </a:rPr>
              <a:t>Technical Counselor </a:t>
            </a:r>
          </a:p>
          <a:p>
            <a:pPr defTabSz="914309">
              <a:lnSpc>
                <a:spcPct val="100000"/>
              </a:lnSpc>
              <a:spcBef>
                <a:spcPts val="0"/>
              </a:spcBef>
              <a:buFontTx/>
              <a:defRPr/>
            </a:pPr>
            <a:r>
              <a:rPr lang="en-US" sz="1200">
                <a:latin typeface="Exo" panose="02000303000000000000" pitchFamily="2" charset="0"/>
                <a:ea typeface="+mn-lt"/>
                <a:cs typeface="+mn-lt"/>
              </a:rPr>
              <a:t>Info-Tech Research Group </a:t>
            </a:r>
          </a:p>
        </p:txBody>
      </p:sp>
      <p:sp>
        <p:nvSpPr>
          <p:cNvPr id="2" name="Text Placeholder 3">
            <a:extLst>
              <a:ext uri="{FF2B5EF4-FFF2-40B4-BE49-F238E27FC236}">
                <a16:creationId xmlns:a16="http://schemas.microsoft.com/office/drawing/2014/main" id="{FF5B3A1D-2BCB-6BC1-9FCE-3BDD22EFA7E8}"/>
              </a:ext>
            </a:extLst>
          </p:cNvPr>
          <p:cNvSpPr txBox="1">
            <a:spLocks/>
          </p:cNvSpPr>
          <p:nvPr/>
        </p:nvSpPr>
        <p:spPr>
          <a:xfrm>
            <a:off x="8406338" y="2293815"/>
            <a:ext cx="2520000"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a:ea typeface="+mn-lt"/>
                <a:cs typeface="+mn-lt"/>
              </a:rPr>
              <a:t>Marc Perrella</a:t>
            </a:r>
          </a:p>
        </p:txBody>
      </p:sp>
      <p:sp>
        <p:nvSpPr>
          <p:cNvPr id="7" name="Text Placeholder 5">
            <a:extLst>
              <a:ext uri="{FF2B5EF4-FFF2-40B4-BE49-F238E27FC236}">
                <a16:creationId xmlns:a16="http://schemas.microsoft.com/office/drawing/2014/main" id="{25A924E6-9787-E802-FC1A-37E5F323525B}"/>
              </a:ext>
            </a:extLst>
          </p:cNvPr>
          <p:cNvSpPr txBox="1">
            <a:spLocks/>
          </p:cNvSpPr>
          <p:nvPr/>
        </p:nvSpPr>
        <p:spPr>
          <a:xfrm>
            <a:off x="8406337" y="2653031"/>
            <a:ext cx="3240000"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buFontTx/>
              <a:defRPr/>
            </a:pPr>
            <a:r>
              <a:rPr lang="en-US" sz="1200">
                <a:latin typeface="Exo" panose="02000303000000000000" pitchFamily="2" charset="0"/>
                <a:ea typeface="+mn-lt"/>
                <a:cs typeface="+mn-lt"/>
              </a:rPr>
              <a:t>Technical Counselor </a:t>
            </a:r>
          </a:p>
          <a:p>
            <a:pPr defTabSz="914309">
              <a:lnSpc>
                <a:spcPct val="100000"/>
              </a:lnSpc>
              <a:spcBef>
                <a:spcPts val="0"/>
              </a:spcBef>
              <a:buFontTx/>
              <a:defRPr/>
            </a:pPr>
            <a:r>
              <a:rPr lang="en-US" sz="1200">
                <a:latin typeface="Exo" panose="02000303000000000000" pitchFamily="2" charset="0"/>
                <a:ea typeface="+mn-lt"/>
                <a:cs typeface="+mn-lt"/>
              </a:rPr>
              <a:t>Info-Tech Research Group </a:t>
            </a:r>
          </a:p>
        </p:txBody>
      </p:sp>
      <p:sp>
        <p:nvSpPr>
          <p:cNvPr id="9" name="Text Placeholder 3">
            <a:extLst>
              <a:ext uri="{FF2B5EF4-FFF2-40B4-BE49-F238E27FC236}">
                <a16:creationId xmlns:a16="http://schemas.microsoft.com/office/drawing/2014/main" id="{D87731BC-D810-A85B-00DA-F85415191AF0}"/>
              </a:ext>
            </a:extLst>
          </p:cNvPr>
          <p:cNvSpPr txBox="1">
            <a:spLocks/>
          </p:cNvSpPr>
          <p:nvPr/>
        </p:nvSpPr>
        <p:spPr>
          <a:xfrm>
            <a:off x="439751" y="3360534"/>
            <a:ext cx="2520000" cy="26494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154"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309"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463"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617"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pPr>
            <a:r>
              <a:rPr lang="en-US">
                <a:ea typeface="+mn-lt"/>
                <a:cs typeface="+mn-lt"/>
              </a:rPr>
              <a:t>Altaz Valani</a:t>
            </a:r>
          </a:p>
        </p:txBody>
      </p:sp>
      <p:sp>
        <p:nvSpPr>
          <p:cNvPr id="10" name="Text Placeholder 5">
            <a:extLst>
              <a:ext uri="{FF2B5EF4-FFF2-40B4-BE49-F238E27FC236}">
                <a16:creationId xmlns:a16="http://schemas.microsoft.com/office/drawing/2014/main" id="{14A2A5D6-8BE0-21AB-B521-BC5F459A7A8D}"/>
              </a:ext>
            </a:extLst>
          </p:cNvPr>
          <p:cNvSpPr txBox="1">
            <a:spLocks/>
          </p:cNvSpPr>
          <p:nvPr/>
        </p:nvSpPr>
        <p:spPr>
          <a:xfrm>
            <a:off x="439751" y="3719750"/>
            <a:ext cx="3240000"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buFontTx/>
              <a:defRPr/>
            </a:pPr>
            <a:r>
              <a:rPr lang="en-US" sz="1200">
                <a:latin typeface="Exo" panose="02000303000000000000" pitchFamily="2" charset="0"/>
                <a:ea typeface="+mn-lt"/>
                <a:cs typeface="+mn-lt"/>
              </a:rPr>
              <a:t>Principal Advisory Director</a:t>
            </a:r>
          </a:p>
          <a:p>
            <a:pPr defTabSz="914309">
              <a:lnSpc>
                <a:spcPct val="100000"/>
              </a:lnSpc>
              <a:spcBef>
                <a:spcPts val="0"/>
              </a:spcBef>
              <a:buFontTx/>
              <a:defRPr/>
            </a:pPr>
            <a:r>
              <a:rPr lang="en-US" sz="1200">
                <a:latin typeface="Exo" panose="02000303000000000000" pitchFamily="2" charset="0"/>
                <a:ea typeface="+mn-lt"/>
                <a:cs typeface="+mn-lt"/>
              </a:rPr>
              <a:t>Info-Tech Research Group </a:t>
            </a:r>
          </a:p>
        </p:txBody>
      </p:sp>
      <p:sp>
        <p:nvSpPr>
          <p:cNvPr id="19" name="Text Placeholder 3">
            <a:extLst>
              <a:ext uri="{FF2B5EF4-FFF2-40B4-BE49-F238E27FC236}">
                <a16:creationId xmlns:a16="http://schemas.microsoft.com/office/drawing/2014/main" id="{73E399B5-896E-9355-7996-D4EC4EC9CCA6}"/>
              </a:ext>
            </a:extLst>
          </p:cNvPr>
          <p:cNvSpPr txBox="1">
            <a:spLocks/>
          </p:cNvSpPr>
          <p:nvPr/>
        </p:nvSpPr>
        <p:spPr>
          <a:xfrm>
            <a:off x="8406338" y="3351924"/>
            <a:ext cx="2520000"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a:ea typeface="+mn-lt"/>
                <a:cs typeface="+mn-lt"/>
              </a:rPr>
              <a:t>Julie Geller</a:t>
            </a:r>
          </a:p>
        </p:txBody>
      </p:sp>
      <p:sp>
        <p:nvSpPr>
          <p:cNvPr id="20" name="Text Placeholder 5">
            <a:extLst>
              <a:ext uri="{FF2B5EF4-FFF2-40B4-BE49-F238E27FC236}">
                <a16:creationId xmlns:a16="http://schemas.microsoft.com/office/drawing/2014/main" id="{5ABB5F7C-361A-9271-59D5-13F4A08DDCD0}"/>
              </a:ext>
            </a:extLst>
          </p:cNvPr>
          <p:cNvSpPr txBox="1">
            <a:spLocks/>
          </p:cNvSpPr>
          <p:nvPr/>
        </p:nvSpPr>
        <p:spPr>
          <a:xfrm>
            <a:off x="8406337" y="3711140"/>
            <a:ext cx="3240000"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buFontTx/>
              <a:defRPr/>
            </a:pPr>
            <a:r>
              <a:rPr lang="en-US" sz="1200">
                <a:latin typeface="Exo" panose="02000303000000000000" pitchFamily="2" charset="0"/>
                <a:ea typeface="+mn-lt"/>
                <a:cs typeface="+mn-lt"/>
              </a:rPr>
              <a:t>Principal Research Director, Marketing Research</a:t>
            </a:r>
          </a:p>
          <a:p>
            <a:pPr defTabSz="914309">
              <a:lnSpc>
                <a:spcPct val="100000"/>
              </a:lnSpc>
              <a:spcBef>
                <a:spcPts val="0"/>
              </a:spcBef>
              <a:buFontTx/>
              <a:defRPr/>
            </a:pPr>
            <a:r>
              <a:rPr lang="en-US" sz="1200">
                <a:latin typeface="Exo" panose="02000303000000000000" pitchFamily="2" charset="0"/>
                <a:ea typeface="+mn-lt"/>
                <a:cs typeface="+mn-lt"/>
              </a:rPr>
              <a:t>Info-Tech Research Group </a:t>
            </a:r>
          </a:p>
        </p:txBody>
      </p:sp>
      <p:sp>
        <p:nvSpPr>
          <p:cNvPr id="13" name="Text Placeholder 3">
            <a:extLst>
              <a:ext uri="{FF2B5EF4-FFF2-40B4-BE49-F238E27FC236}">
                <a16:creationId xmlns:a16="http://schemas.microsoft.com/office/drawing/2014/main" id="{34CEE94F-4864-A565-93B0-ADC126343E52}"/>
              </a:ext>
            </a:extLst>
          </p:cNvPr>
          <p:cNvSpPr txBox="1">
            <a:spLocks/>
          </p:cNvSpPr>
          <p:nvPr/>
        </p:nvSpPr>
        <p:spPr>
          <a:xfrm>
            <a:off x="439751" y="4422948"/>
            <a:ext cx="2520000"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a:ea typeface="+mn-lt"/>
                <a:cs typeface="+mn-lt"/>
              </a:rPr>
              <a:t>Mary Poppen</a:t>
            </a:r>
          </a:p>
        </p:txBody>
      </p:sp>
      <p:sp>
        <p:nvSpPr>
          <p:cNvPr id="14" name="Text Placeholder 5">
            <a:extLst>
              <a:ext uri="{FF2B5EF4-FFF2-40B4-BE49-F238E27FC236}">
                <a16:creationId xmlns:a16="http://schemas.microsoft.com/office/drawing/2014/main" id="{90081F60-1BBE-D308-F32D-11C88CF39CCC}"/>
              </a:ext>
            </a:extLst>
          </p:cNvPr>
          <p:cNvSpPr txBox="1">
            <a:spLocks/>
          </p:cNvSpPr>
          <p:nvPr/>
        </p:nvSpPr>
        <p:spPr>
          <a:xfrm>
            <a:off x="439751" y="4782164"/>
            <a:ext cx="3240000"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buFontTx/>
              <a:defRPr/>
            </a:pPr>
            <a:r>
              <a:rPr lang="en-US" sz="1200">
                <a:latin typeface="Exo" panose="02000303000000000000" pitchFamily="2" charset="0"/>
                <a:ea typeface="+mn-lt"/>
                <a:cs typeface="+mn-lt"/>
              </a:rPr>
              <a:t>President</a:t>
            </a:r>
          </a:p>
          <a:p>
            <a:pPr defTabSz="914309">
              <a:lnSpc>
                <a:spcPct val="100000"/>
              </a:lnSpc>
              <a:spcBef>
                <a:spcPts val="0"/>
              </a:spcBef>
              <a:buFontTx/>
              <a:defRPr/>
            </a:pPr>
            <a:r>
              <a:rPr lang="en-US" sz="1200" err="1">
                <a:latin typeface="Exo" panose="02000303000000000000" pitchFamily="2" charset="0"/>
                <a:ea typeface="+mn-lt"/>
                <a:cs typeface="+mn-lt"/>
              </a:rPr>
              <a:t>HRIZONS</a:t>
            </a:r>
            <a:endParaRPr lang="en-US" sz="1200">
              <a:latin typeface="Exo" panose="02000303000000000000" pitchFamily="2" charset="0"/>
              <a:ea typeface="+mn-lt"/>
              <a:cs typeface="+mn-lt"/>
            </a:endParaRPr>
          </a:p>
        </p:txBody>
      </p:sp>
      <p:sp>
        <p:nvSpPr>
          <p:cNvPr id="11" name="Text Placeholder 3">
            <a:extLst>
              <a:ext uri="{FF2B5EF4-FFF2-40B4-BE49-F238E27FC236}">
                <a16:creationId xmlns:a16="http://schemas.microsoft.com/office/drawing/2014/main" id="{95EB0707-15DA-6F5A-BB49-29F33C51F112}"/>
              </a:ext>
            </a:extLst>
          </p:cNvPr>
          <p:cNvSpPr txBox="1">
            <a:spLocks/>
          </p:cNvSpPr>
          <p:nvPr/>
        </p:nvSpPr>
        <p:spPr>
          <a:xfrm>
            <a:off x="4423044" y="4422948"/>
            <a:ext cx="2520000"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a:ea typeface="+mn-lt"/>
                <a:cs typeface="+mn-lt"/>
              </a:rPr>
              <a:t>Elizabeth Tobey</a:t>
            </a:r>
          </a:p>
        </p:txBody>
      </p:sp>
      <p:sp>
        <p:nvSpPr>
          <p:cNvPr id="12" name="Text Placeholder 5">
            <a:extLst>
              <a:ext uri="{FF2B5EF4-FFF2-40B4-BE49-F238E27FC236}">
                <a16:creationId xmlns:a16="http://schemas.microsoft.com/office/drawing/2014/main" id="{DEF1C29A-63FF-86F9-F4B5-558C87459044}"/>
              </a:ext>
            </a:extLst>
          </p:cNvPr>
          <p:cNvSpPr txBox="1">
            <a:spLocks/>
          </p:cNvSpPr>
          <p:nvPr/>
        </p:nvSpPr>
        <p:spPr>
          <a:xfrm>
            <a:off x="4423044" y="4782164"/>
            <a:ext cx="3240000"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buFontTx/>
              <a:defRPr/>
            </a:pPr>
            <a:r>
              <a:rPr lang="en-US" sz="1200">
                <a:latin typeface="Exo" panose="02000303000000000000" pitchFamily="2" charset="0"/>
                <a:ea typeface="+mn-lt"/>
                <a:cs typeface="+mn-lt"/>
              </a:rPr>
              <a:t>VP, Marketing</a:t>
            </a:r>
          </a:p>
          <a:p>
            <a:pPr defTabSz="914309">
              <a:lnSpc>
                <a:spcPct val="100000"/>
              </a:lnSpc>
              <a:spcBef>
                <a:spcPts val="0"/>
              </a:spcBef>
              <a:buFontTx/>
              <a:defRPr/>
            </a:pPr>
            <a:r>
              <a:rPr lang="en-US" sz="1200">
                <a:latin typeface="Exo" panose="02000303000000000000" pitchFamily="2" charset="0"/>
                <a:ea typeface="+mn-lt"/>
                <a:cs typeface="+mn-lt"/>
              </a:rPr>
              <a:t>NICE Ltd.</a:t>
            </a:r>
          </a:p>
        </p:txBody>
      </p:sp>
      <p:sp>
        <p:nvSpPr>
          <p:cNvPr id="15" name="Text Placeholder 3">
            <a:extLst>
              <a:ext uri="{FF2B5EF4-FFF2-40B4-BE49-F238E27FC236}">
                <a16:creationId xmlns:a16="http://schemas.microsoft.com/office/drawing/2014/main" id="{7B558109-C3A5-0719-CB82-88E48DB7C52B}"/>
              </a:ext>
            </a:extLst>
          </p:cNvPr>
          <p:cNvSpPr txBox="1">
            <a:spLocks/>
          </p:cNvSpPr>
          <p:nvPr/>
        </p:nvSpPr>
        <p:spPr>
          <a:xfrm>
            <a:off x="8406338" y="4410033"/>
            <a:ext cx="2520000"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a:ea typeface="+mn-lt"/>
                <a:cs typeface="+mn-lt"/>
              </a:rPr>
              <a:t>Neeraj Verma</a:t>
            </a:r>
          </a:p>
        </p:txBody>
      </p:sp>
      <p:sp>
        <p:nvSpPr>
          <p:cNvPr id="23" name="Text Placeholder 5">
            <a:extLst>
              <a:ext uri="{FF2B5EF4-FFF2-40B4-BE49-F238E27FC236}">
                <a16:creationId xmlns:a16="http://schemas.microsoft.com/office/drawing/2014/main" id="{84D5D7E0-A2E7-D1B1-3E01-ED9174EB3081}"/>
              </a:ext>
            </a:extLst>
          </p:cNvPr>
          <p:cNvSpPr txBox="1">
            <a:spLocks/>
          </p:cNvSpPr>
          <p:nvPr/>
        </p:nvSpPr>
        <p:spPr>
          <a:xfrm>
            <a:off x="8406337" y="4769249"/>
            <a:ext cx="3240000"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buFontTx/>
              <a:defRPr/>
            </a:pPr>
            <a:r>
              <a:rPr lang="en-US" sz="1200">
                <a:latin typeface="Exo" panose="02000303000000000000" pitchFamily="2" charset="0"/>
                <a:ea typeface="+mn-lt"/>
                <a:cs typeface="+mn-lt"/>
              </a:rPr>
              <a:t>VP, AI Research</a:t>
            </a:r>
          </a:p>
          <a:p>
            <a:pPr defTabSz="914309">
              <a:lnSpc>
                <a:spcPct val="100000"/>
              </a:lnSpc>
              <a:spcBef>
                <a:spcPts val="0"/>
              </a:spcBef>
              <a:buFontTx/>
              <a:defRPr/>
            </a:pPr>
            <a:r>
              <a:rPr lang="en-US" sz="1200">
                <a:latin typeface="Exo" panose="02000303000000000000" pitchFamily="2" charset="0"/>
                <a:ea typeface="+mn-lt"/>
                <a:cs typeface="+mn-lt"/>
              </a:rPr>
              <a:t>NICE Ltd.</a:t>
            </a:r>
          </a:p>
        </p:txBody>
      </p:sp>
      <p:sp>
        <p:nvSpPr>
          <p:cNvPr id="17" name="Text Placeholder 3">
            <a:extLst>
              <a:ext uri="{FF2B5EF4-FFF2-40B4-BE49-F238E27FC236}">
                <a16:creationId xmlns:a16="http://schemas.microsoft.com/office/drawing/2014/main" id="{E0781BE3-8C63-30D3-0BBF-B013BB20598D}"/>
              </a:ext>
            </a:extLst>
          </p:cNvPr>
          <p:cNvSpPr txBox="1">
            <a:spLocks/>
          </p:cNvSpPr>
          <p:nvPr/>
        </p:nvSpPr>
        <p:spPr>
          <a:xfrm>
            <a:off x="439752" y="5485362"/>
            <a:ext cx="2520000"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a:ea typeface="+mn-lt"/>
                <a:cs typeface="+mn-lt"/>
              </a:rPr>
              <a:t>Efe Ogolo</a:t>
            </a:r>
          </a:p>
        </p:txBody>
      </p:sp>
      <p:sp>
        <p:nvSpPr>
          <p:cNvPr id="18" name="Text Placeholder 5">
            <a:extLst>
              <a:ext uri="{FF2B5EF4-FFF2-40B4-BE49-F238E27FC236}">
                <a16:creationId xmlns:a16="http://schemas.microsoft.com/office/drawing/2014/main" id="{4D9A7F7C-0A96-C757-570C-600204255B66}"/>
              </a:ext>
            </a:extLst>
          </p:cNvPr>
          <p:cNvSpPr txBox="1">
            <a:spLocks/>
          </p:cNvSpPr>
          <p:nvPr/>
        </p:nvSpPr>
        <p:spPr>
          <a:xfrm>
            <a:off x="439751" y="5844578"/>
            <a:ext cx="3240000"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buFontTx/>
              <a:defRPr/>
            </a:pPr>
            <a:r>
              <a:rPr lang="en-US" sz="1200" dirty="0">
                <a:latin typeface="Exo" panose="02000303000000000000" pitchFamily="2" charset="0"/>
                <a:ea typeface="+mn-lt"/>
                <a:cs typeface="+mn-lt"/>
              </a:rPr>
              <a:t>Director, Data Science</a:t>
            </a:r>
          </a:p>
          <a:p>
            <a:pPr defTabSz="914309">
              <a:lnSpc>
                <a:spcPct val="100000"/>
              </a:lnSpc>
              <a:spcBef>
                <a:spcPts val="0"/>
              </a:spcBef>
              <a:buFontTx/>
              <a:defRPr/>
            </a:pPr>
            <a:r>
              <a:rPr lang="en-US" sz="1200" dirty="0">
                <a:latin typeface="Exo" panose="02000303000000000000" pitchFamily="2" charset="0"/>
                <a:ea typeface="+mn-lt"/>
                <a:cs typeface="+mn-lt"/>
              </a:rPr>
              <a:t>Spin Master</a:t>
            </a:r>
          </a:p>
        </p:txBody>
      </p:sp>
      <p:sp>
        <p:nvSpPr>
          <p:cNvPr id="21" name="Text Placeholder 3">
            <a:extLst>
              <a:ext uri="{FF2B5EF4-FFF2-40B4-BE49-F238E27FC236}">
                <a16:creationId xmlns:a16="http://schemas.microsoft.com/office/drawing/2014/main" id="{D643A82E-1E4A-A797-33C2-E7620C5C784B}"/>
              </a:ext>
            </a:extLst>
          </p:cNvPr>
          <p:cNvSpPr txBox="1">
            <a:spLocks/>
          </p:cNvSpPr>
          <p:nvPr/>
        </p:nvSpPr>
        <p:spPr>
          <a:xfrm>
            <a:off x="4425109" y="5485362"/>
            <a:ext cx="2520000"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a:ea typeface="+mn-lt"/>
                <a:cs typeface="+mn-lt"/>
              </a:rPr>
              <a:t>Rohit Prabhakar</a:t>
            </a:r>
          </a:p>
        </p:txBody>
      </p:sp>
      <p:sp>
        <p:nvSpPr>
          <p:cNvPr id="22" name="Text Placeholder 5">
            <a:extLst>
              <a:ext uri="{FF2B5EF4-FFF2-40B4-BE49-F238E27FC236}">
                <a16:creationId xmlns:a16="http://schemas.microsoft.com/office/drawing/2014/main" id="{1A096B60-A8B5-CD3E-E1E9-2420633679E9}"/>
              </a:ext>
            </a:extLst>
          </p:cNvPr>
          <p:cNvSpPr txBox="1">
            <a:spLocks/>
          </p:cNvSpPr>
          <p:nvPr/>
        </p:nvSpPr>
        <p:spPr>
          <a:xfrm>
            <a:off x="4423044" y="5844578"/>
            <a:ext cx="3240000"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buFontTx/>
              <a:defRPr/>
            </a:pPr>
            <a:r>
              <a:rPr lang="en-US" sz="1200">
                <a:latin typeface="Exo" panose="02000303000000000000" pitchFamily="2" charset="0"/>
                <a:ea typeface="+mn-lt"/>
                <a:cs typeface="+mn-lt"/>
              </a:rPr>
              <a:t>Chief Digital Officer</a:t>
            </a:r>
          </a:p>
          <a:p>
            <a:pPr defTabSz="914309">
              <a:lnSpc>
                <a:spcPct val="100000"/>
              </a:lnSpc>
              <a:spcBef>
                <a:spcPts val="0"/>
              </a:spcBef>
              <a:buFontTx/>
              <a:defRPr/>
            </a:pPr>
            <a:r>
              <a:rPr lang="en-US" sz="1200">
                <a:latin typeface="Exo" panose="02000303000000000000" pitchFamily="2" charset="0"/>
                <a:ea typeface="+mn-lt"/>
                <a:cs typeface="+mn-lt"/>
              </a:rPr>
              <a:t>Visa</a:t>
            </a:r>
          </a:p>
        </p:txBody>
      </p:sp>
      <p:sp>
        <p:nvSpPr>
          <p:cNvPr id="38" name="Text Placeholder 3">
            <a:extLst>
              <a:ext uri="{FF2B5EF4-FFF2-40B4-BE49-F238E27FC236}">
                <a16:creationId xmlns:a16="http://schemas.microsoft.com/office/drawing/2014/main" id="{2C03D0C7-1556-C911-CD4D-BB7EF37B2B69}"/>
              </a:ext>
            </a:extLst>
          </p:cNvPr>
          <p:cNvSpPr txBox="1">
            <a:spLocks/>
          </p:cNvSpPr>
          <p:nvPr/>
        </p:nvSpPr>
        <p:spPr>
          <a:xfrm>
            <a:off x="4423045" y="3360534"/>
            <a:ext cx="2520000"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a:t>Benedict Chang</a:t>
            </a:r>
          </a:p>
        </p:txBody>
      </p:sp>
      <p:sp>
        <p:nvSpPr>
          <p:cNvPr id="39" name="Text Placeholder 5">
            <a:extLst>
              <a:ext uri="{FF2B5EF4-FFF2-40B4-BE49-F238E27FC236}">
                <a16:creationId xmlns:a16="http://schemas.microsoft.com/office/drawing/2014/main" id="{01801B94-4B62-5003-A851-6A6800772A8F}"/>
              </a:ext>
            </a:extLst>
          </p:cNvPr>
          <p:cNvSpPr txBox="1">
            <a:spLocks/>
          </p:cNvSpPr>
          <p:nvPr/>
        </p:nvSpPr>
        <p:spPr>
          <a:xfrm>
            <a:off x="4423044" y="3719750"/>
            <a:ext cx="3240000"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buFontTx/>
              <a:defRPr/>
            </a:pPr>
            <a:r>
              <a:rPr lang="en-US" sz="1200">
                <a:latin typeface="Exo" panose="02000303000000000000" pitchFamily="2" charset="0"/>
                <a:ea typeface="+mn-lt"/>
                <a:cs typeface="+mn-lt"/>
              </a:rPr>
              <a:t>Advisory Director</a:t>
            </a:r>
          </a:p>
          <a:p>
            <a:pPr defTabSz="914309">
              <a:lnSpc>
                <a:spcPct val="100000"/>
              </a:lnSpc>
              <a:spcBef>
                <a:spcPts val="0"/>
              </a:spcBef>
              <a:buFontTx/>
              <a:defRPr/>
            </a:pPr>
            <a:r>
              <a:rPr lang="en-US" sz="1200">
                <a:latin typeface="Exo" panose="02000303000000000000" pitchFamily="2" charset="0"/>
                <a:ea typeface="+mn-lt"/>
                <a:cs typeface="+mn-lt"/>
              </a:rPr>
              <a:t>Info-Tech Research Group </a:t>
            </a:r>
          </a:p>
        </p:txBody>
      </p:sp>
    </p:spTree>
    <p:extLst>
      <p:ext uri="{BB962C8B-B14F-4D97-AF65-F5344CB8AC3E}">
        <p14:creationId xmlns:p14="http://schemas.microsoft.com/office/powerpoint/2010/main" val="368367664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A6A3E-D324-87AF-08CD-D9F19AD52543}"/>
              </a:ext>
            </a:extLst>
          </p:cNvPr>
          <p:cNvSpPr>
            <a:spLocks noGrp="1"/>
          </p:cNvSpPr>
          <p:nvPr>
            <p:ph type="title"/>
          </p:nvPr>
        </p:nvSpPr>
        <p:spPr/>
        <p:txBody>
          <a:bodyPr/>
          <a:lstStyle/>
          <a:p>
            <a:r>
              <a:rPr lang="en-US"/>
              <a:t>Bibliography</a:t>
            </a:r>
          </a:p>
        </p:txBody>
      </p:sp>
      <p:sp>
        <p:nvSpPr>
          <p:cNvPr id="3" name="Text Placeholder 2">
            <a:extLst>
              <a:ext uri="{FF2B5EF4-FFF2-40B4-BE49-F238E27FC236}">
                <a16:creationId xmlns:a16="http://schemas.microsoft.com/office/drawing/2014/main" id="{3FB10639-00E2-8EB3-990F-72B291C82020}"/>
              </a:ext>
            </a:extLst>
          </p:cNvPr>
          <p:cNvSpPr>
            <a:spLocks noGrp="1"/>
          </p:cNvSpPr>
          <p:nvPr>
            <p:ph type="body" sz="quarter" idx="13"/>
          </p:nvPr>
        </p:nvSpPr>
        <p:spPr>
          <a:xfrm>
            <a:off x="354106" y="1327107"/>
            <a:ext cx="5437094" cy="4954628"/>
          </a:xfrm>
        </p:spPr>
        <p:txBody>
          <a:bodyPr/>
          <a:lstStyle/>
          <a:p>
            <a:pPr marL="0" indent="0">
              <a:lnSpc>
                <a:spcPct val="115000"/>
              </a:lnSpc>
              <a:spcBef>
                <a:spcPts val="0"/>
              </a:spcBef>
              <a:spcAft>
                <a:spcPts val="800"/>
              </a:spcAft>
              <a:buNone/>
            </a:pPr>
            <a:r>
              <a:rPr lang="en-US" sz="1400"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“10 AI Customer Experience Statistics You Should Know About.” </a:t>
            </a:r>
            <a:r>
              <a:rPr lang="en-US" sz="1400" i="1" kern="100" err="1">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CMSWire</a:t>
            </a:r>
            <a:r>
              <a:rPr lang="en-US" sz="1400"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 n.d. Web.</a:t>
            </a:r>
            <a:endParaRPr lang="en-US" sz="1400" kern="100">
              <a:solidFill>
                <a:schemeClr val="tx1">
                  <a:lumMod val="50000"/>
                </a:schemeClr>
              </a:solidFill>
              <a:effectLst/>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“10 Customer Experience KPIs.” </a:t>
            </a:r>
            <a:r>
              <a:rPr lang="en-US" sz="1400" i="1"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Zendesk</a:t>
            </a:r>
            <a:r>
              <a:rPr lang="en-US" sz="1400"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 n.d. Web.</a:t>
            </a:r>
            <a:endParaRPr lang="en-US" sz="1400" kern="100">
              <a:solidFill>
                <a:schemeClr val="tx1">
                  <a:lumMod val="50000"/>
                </a:schemeClr>
              </a:solidFill>
              <a:effectLst/>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“10 Ways Multimodal AI Transforms Customer Service.” </a:t>
            </a:r>
            <a:r>
              <a:rPr lang="en-US" sz="1400" i="1" kern="100" err="1">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Dialzara</a:t>
            </a:r>
            <a:r>
              <a:rPr lang="en-US" sz="1400"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 n.d. Web.</a:t>
            </a:r>
            <a:endParaRPr lang="en-US" sz="1400" kern="100">
              <a:solidFill>
                <a:schemeClr val="tx1">
                  <a:lumMod val="50000"/>
                </a:schemeClr>
              </a:solidFill>
              <a:effectLst/>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“AI Adoption in 2024: 74% of Companies Struggle to Achieve and Scale Value.” </a:t>
            </a:r>
            <a:r>
              <a:rPr lang="en-US" sz="1400" i="1"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BCG</a:t>
            </a:r>
            <a:r>
              <a:rPr lang="en-US" sz="1400"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 24 October 2024. Web.</a:t>
            </a:r>
            <a:endParaRPr lang="en-US" sz="1400" kern="100">
              <a:solidFill>
                <a:schemeClr val="tx1">
                  <a:lumMod val="50000"/>
                </a:schemeClr>
              </a:solidFill>
              <a:effectLst/>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“AI Ethics.” </a:t>
            </a:r>
            <a:r>
              <a:rPr lang="en-US" sz="1400" i="1"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IBM</a:t>
            </a:r>
            <a:r>
              <a:rPr lang="en-US" sz="1400"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 n.d. Web.</a:t>
            </a:r>
            <a:endParaRPr lang="en-US" sz="1400" kern="100">
              <a:solidFill>
                <a:schemeClr val="tx1">
                  <a:lumMod val="50000"/>
                </a:schemeClr>
              </a:solidFill>
              <a:effectLst/>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“AI Governance Trends to Watch.” </a:t>
            </a:r>
            <a:r>
              <a:rPr lang="en-US" sz="1400" i="1"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World Economic Forum</a:t>
            </a:r>
            <a:r>
              <a:rPr lang="en-US" sz="1400"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 September 2024. Web.</a:t>
            </a:r>
            <a:endParaRPr lang="en-US" sz="1400" kern="100">
              <a:solidFill>
                <a:schemeClr val="tx1">
                  <a:lumMod val="50000"/>
                </a:schemeClr>
              </a:solidFill>
              <a:effectLst/>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“AI Overload: The Good, the Bad, and the Ugly Impact on Customer Experience.” </a:t>
            </a:r>
            <a:r>
              <a:rPr lang="en-US" sz="1400" i="1"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Retail Customer Experience</a:t>
            </a:r>
            <a:r>
              <a:rPr lang="en-US" sz="1400"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 n.d. Web.</a:t>
            </a:r>
            <a:endParaRPr lang="en-US" sz="1400" kern="100">
              <a:solidFill>
                <a:schemeClr val="tx1">
                  <a:lumMod val="50000"/>
                </a:schemeClr>
              </a:solidFill>
              <a:effectLst/>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“The AI Security &amp; Governance Report.” </a:t>
            </a:r>
            <a:r>
              <a:rPr lang="en-US" sz="1400" i="1" kern="100" err="1">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Immuta</a:t>
            </a:r>
            <a:r>
              <a:rPr lang="en-US" sz="1400"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 24 March, 2025. Web.</a:t>
            </a:r>
            <a:endParaRPr lang="en-US" sz="1400" kern="100">
              <a:solidFill>
                <a:schemeClr val="tx1">
                  <a:lumMod val="50000"/>
                </a:schemeClr>
              </a:solidFill>
              <a:effectLst/>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“AI Security: Risks, Frameworks, and Best Practices.” </a:t>
            </a:r>
            <a:r>
              <a:rPr lang="en-US" sz="1400" i="1"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Perception Point</a:t>
            </a:r>
            <a:r>
              <a:rPr lang="en-US" sz="1400"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 n.d. Web.</a:t>
            </a:r>
            <a:endParaRPr lang="en-US" sz="1400" kern="100">
              <a:solidFill>
                <a:schemeClr val="tx1">
                  <a:lumMod val="50000"/>
                </a:schemeClr>
              </a:solidFill>
              <a:effectLst/>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“Are Your Digital Platforms Wasting Your Customers’ Time?” </a:t>
            </a:r>
            <a:r>
              <a:rPr lang="en-US" sz="1400" i="1"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Harvard Business Review</a:t>
            </a:r>
            <a:r>
              <a:rPr lang="en-US" sz="1400" kern="100">
                <a:solidFill>
                  <a:schemeClr val="tx1">
                    <a:lumMod val="50000"/>
                  </a:schemeClr>
                </a:solidFill>
                <a:effectLst/>
                <a:latin typeface="Roboto Condensed Light" panose="02000000000000000000" pitchFamily="2" charset="0"/>
                <a:ea typeface="DengXian" panose="02010600030101010101" pitchFamily="2" charset="-122"/>
                <a:cs typeface="Arial" panose="020B0604020202020204" pitchFamily="34" charset="0"/>
              </a:rPr>
              <a:t>, March 2023. Web.</a:t>
            </a:r>
            <a:endParaRPr lang="en-US" sz="1400" kern="100">
              <a:solidFill>
                <a:schemeClr val="tx1">
                  <a:lumMod val="50000"/>
                </a:schemeClr>
              </a:solidFill>
              <a:effectLst/>
              <a:latin typeface="Aptos" panose="020B0004020202020204" pitchFamily="34" charset="0"/>
              <a:ea typeface="DengXian" panose="02010600030101010101" pitchFamily="2" charset="-122"/>
              <a:cs typeface="Arial" panose="020B0604020202020204" pitchFamily="34" charset="0"/>
            </a:endParaRPr>
          </a:p>
        </p:txBody>
      </p:sp>
      <p:sp>
        <p:nvSpPr>
          <p:cNvPr id="12" name="Text Placeholder 2">
            <a:extLst>
              <a:ext uri="{FF2B5EF4-FFF2-40B4-BE49-F238E27FC236}">
                <a16:creationId xmlns:a16="http://schemas.microsoft.com/office/drawing/2014/main" id="{26E7985D-0BFF-94E1-7D0D-F04D55ED39A7}"/>
              </a:ext>
            </a:extLst>
          </p:cNvPr>
          <p:cNvSpPr txBox="1">
            <a:spLocks/>
          </p:cNvSpPr>
          <p:nvPr/>
        </p:nvSpPr>
        <p:spPr>
          <a:xfrm>
            <a:off x="6495322" y="1333414"/>
            <a:ext cx="5344160" cy="4954628"/>
          </a:xfrm>
          <a:prstGeom prst="rect">
            <a:avLst/>
          </a:prstGeom>
        </p:spPr>
        <p:txBody>
          <a:bodyPr lIns="0" tIns="0" rIns="0" bIns="0">
            <a:noAutofit/>
          </a:bodyPr>
          <a:lstStyle>
            <a:lvl1pPr marL="179388" marR="182520" indent="-179388" algn="l" defTabSz="914400" rtl="0" eaLnBrk="1" latinLnBrk="0" hangingPunct="1">
              <a:lnSpc>
                <a:spcPct val="110000"/>
              </a:lnSpc>
              <a:spcBef>
                <a:spcPts val="3"/>
              </a:spcBef>
              <a:spcAft>
                <a:spcPts val="1200"/>
              </a:spcAft>
              <a:buFont typeface="Arial" panose="020B0604020202020204" pitchFamily="34" charset="0"/>
              <a:buChar char="•"/>
              <a:tabLst/>
              <a:defRPr sz="1600" kern="1200" baseline="0">
                <a:solidFill>
                  <a:srgbClr val="2576B7"/>
                </a:solidFill>
                <a:latin typeface="Roboto Condensed Light"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spcAft>
                <a:spcPts val="800"/>
              </a:spcAft>
              <a:buNone/>
            </a:pPr>
            <a:r>
              <a:rPr lang="en-US" sz="1400" kern="100" dirty="0">
                <a:solidFill>
                  <a:schemeClr val="tx1">
                    <a:lumMod val="50000"/>
                  </a:schemeClr>
                </a:solidFill>
                <a:ea typeface="DengXian" panose="02010600030101010101" pitchFamily="2" charset="-122"/>
                <a:cs typeface="Arial" panose="020B0604020202020204" pitchFamily="34" charset="0"/>
              </a:rPr>
              <a:t>“Artificial Intelligence Risk Management Framework: Generative Artificial Intelligence Profile (NIST AI-600-1).” NIST, 26 July 2024.</a:t>
            </a:r>
            <a:endParaRPr lang="en-US" sz="1400" kern="100" dirty="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dirty="0">
                <a:solidFill>
                  <a:schemeClr val="tx1">
                    <a:lumMod val="50000"/>
                  </a:schemeClr>
                </a:solidFill>
                <a:ea typeface="DengXian" panose="02010600030101010101" pitchFamily="2" charset="-122"/>
                <a:cs typeface="Arial" panose="020B0604020202020204" pitchFamily="34" charset="0"/>
              </a:rPr>
              <a:t>“Automating Real-Time Multi-Modal Customer Service with AI.” </a:t>
            </a:r>
            <a:r>
              <a:rPr lang="en-US" sz="1400" i="1" kern="100" dirty="0">
                <a:solidFill>
                  <a:schemeClr val="tx1">
                    <a:lumMod val="50000"/>
                  </a:schemeClr>
                </a:solidFill>
                <a:ea typeface="DengXian" panose="02010600030101010101" pitchFamily="2" charset="-122"/>
                <a:cs typeface="Arial" panose="020B0604020202020204" pitchFamily="34" charset="0"/>
              </a:rPr>
              <a:t>Microsoft Tech Community</a:t>
            </a:r>
            <a:r>
              <a:rPr lang="en-US" sz="1400" kern="100" dirty="0">
                <a:solidFill>
                  <a:schemeClr val="tx1">
                    <a:lumMod val="50000"/>
                  </a:schemeClr>
                </a:solidFill>
                <a:ea typeface="DengXian" panose="02010600030101010101" pitchFamily="2" charset="-122"/>
                <a:cs typeface="Arial" panose="020B0604020202020204" pitchFamily="34" charset="0"/>
              </a:rPr>
              <a:t>, n.d. Web.</a:t>
            </a:r>
            <a:endParaRPr lang="en-US" sz="1400" kern="100" dirty="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dirty="0">
                <a:solidFill>
                  <a:schemeClr val="tx1">
                    <a:lumMod val="50000"/>
                  </a:schemeClr>
                </a:solidFill>
                <a:ea typeface="DengXian" panose="02010600030101010101" pitchFamily="2" charset="-122"/>
                <a:cs typeface="Arial" panose="020B0604020202020204" pitchFamily="34" charset="0"/>
              </a:rPr>
              <a:t>“Avoid Drift in Trustworthy AI.” </a:t>
            </a:r>
            <a:r>
              <a:rPr lang="en-US" sz="1400" i="1" kern="100" dirty="0">
                <a:solidFill>
                  <a:schemeClr val="tx1">
                    <a:lumMod val="50000"/>
                  </a:schemeClr>
                </a:solidFill>
                <a:ea typeface="DengXian" panose="02010600030101010101" pitchFamily="2" charset="-122"/>
                <a:cs typeface="Arial" panose="020B0604020202020204" pitchFamily="34" charset="0"/>
              </a:rPr>
              <a:t>IBM</a:t>
            </a:r>
            <a:r>
              <a:rPr lang="en-US" sz="1400" kern="100" dirty="0">
                <a:solidFill>
                  <a:schemeClr val="tx1">
                    <a:lumMod val="50000"/>
                  </a:schemeClr>
                </a:solidFill>
                <a:ea typeface="DengXian" panose="02010600030101010101" pitchFamily="2" charset="-122"/>
                <a:cs typeface="Arial" panose="020B0604020202020204" pitchFamily="34" charset="0"/>
              </a:rPr>
              <a:t>, n.d. Web.</a:t>
            </a:r>
            <a:endParaRPr lang="en-US" sz="1400" kern="100" dirty="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dirty="0">
                <a:solidFill>
                  <a:schemeClr val="tx1">
                    <a:lumMod val="50000"/>
                  </a:schemeClr>
                </a:solidFill>
                <a:ea typeface="DengXian" panose="02010600030101010101" pitchFamily="2" charset="-122"/>
                <a:cs typeface="Arial" panose="020B0604020202020204" pitchFamily="34" charset="0"/>
              </a:rPr>
              <a:t>Blackader, Brian, and Eric Buesing. “The Evolution of Customer Care: AI and the Gen Z Effect.” </a:t>
            </a:r>
            <a:r>
              <a:rPr lang="en-US" sz="1400" i="1" kern="100" dirty="0">
                <a:solidFill>
                  <a:schemeClr val="tx1">
                    <a:lumMod val="50000"/>
                  </a:schemeClr>
                </a:solidFill>
                <a:ea typeface="DengXian" panose="02010600030101010101" pitchFamily="2" charset="-122"/>
                <a:cs typeface="Arial" panose="020B0604020202020204" pitchFamily="34" charset="0"/>
              </a:rPr>
              <a:t>McKinsey</a:t>
            </a:r>
            <a:r>
              <a:rPr lang="en-US" sz="1400" kern="100" dirty="0">
                <a:solidFill>
                  <a:schemeClr val="tx1">
                    <a:lumMod val="50000"/>
                  </a:schemeClr>
                </a:solidFill>
                <a:ea typeface="DengXian" panose="02010600030101010101" pitchFamily="2" charset="-122"/>
                <a:cs typeface="Arial" panose="020B0604020202020204" pitchFamily="34" charset="0"/>
              </a:rPr>
              <a:t>, 8 July 2024. Web.</a:t>
            </a:r>
            <a:endParaRPr lang="en-US" sz="1400" kern="100" dirty="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dirty="0">
                <a:solidFill>
                  <a:schemeClr val="tx1">
                    <a:lumMod val="50000"/>
                  </a:schemeClr>
                </a:solidFill>
                <a:ea typeface="DengXian" panose="02010600030101010101" pitchFamily="2" charset="-122"/>
                <a:cs typeface="Arial" panose="020B0604020202020204" pitchFamily="34" charset="0"/>
              </a:rPr>
              <a:t>“The Board’s Oversight in the Age of AI: Ethics, Compliance, and Competitive Advantage.” </a:t>
            </a:r>
            <a:r>
              <a:rPr lang="en-US" sz="1400" i="1" kern="100" dirty="0">
                <a:solidFill>
                  <a:schemeClr val="tx1">
                    <a:lumMod val="50000"/>
                  </a:schemeClr>
                </a:solidFill>
                <a:ea typeface="DengXian" panose="02010600030101010101" pitchFamily="2" charset="-122"/>
                <a:cs typeface="Arial" panose="020B0604020202020204" pitchFamily="34" charset="0"/>
              </a:rPr>
              <a:t>Osler</a:t>
            </a:r>
            <a:r>
              <a:rPr lang="en-US" sz="1400" kern="100" dirty="0">
                <a:solidFill>
                  <a:schemeClr val="tx1">
                    <a:lumMod val="50000"/>
                  </a:schemeClr>
                </a:solidFill>
                <a:ea typeface="DengXian" panose="02010600030101010101" pitchFamily="2" charset="-122"/>
                <a:cs typeface="Arial" panose="020B0604020202020204" pitchFamily="34" charset="0"/>
              </a:rPr>
              <a:t>, n.d. Web.</a:t>
            </a:r>
            <a:endParaRPr lang="en-US" sz="1400" kern="100" dirty="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dirty="0">
                <a:solidFill>
                  <a:schemeClr val="tx1">
                    <a:lumMod val="50000"/>
                  </a:schemeClr>
                </a:solidFill>
                <a:ea typeface="DengXian" panose="02010600030101010101" pitchFamily="2" charset="-122"/>
                <a:cs typeface="Arial" panose="020B0604020202020204" pitchFamily="34" charset="0"/>
              </a:rPr>
              <a:t>Brynjolfsson, Erik, et al. “Generative AI at Work.” </a:t>
            </a:r>
            <a:r>
              <a:rPr lang="en-US" sz="1400" i="1" kern="100" dirty="0" err="1">
                <a:solidFill>
                  <a:schemeClr val="tx1">
                    <a:lumMod val="50000"/>
                  </a:schemeClr>
                </a:solidFill>
                <a:ea typeface="DengXian" panose="02010600030101010101" pitchFamily="2" charset="-122"/>
                <a:cs typeface="Arial" panose="020B0604020202020204" pitchFamily="34" charset="0"/>
              </a:rPr>
              <a:t>arxiv</a:t>
            </a:r>
            <a:r>
              <a:rPr lang="en-US" sz="1400" kern="100" dirty="0">
                <a:solidFill>
                  <a:schemeClr val="tx1">
                    <a:lumMod val="50000"/>
                  </a:schemeClr>
                </a:solidFill>
                <a:ea typeface="DengXian" panose="02010600030101010101" pitchFamily="2" charset="-122"/>
                <a:cs typeface="Arial" panose="020B0604020202020204" pitchFamily="34" charset="0"/>
              </a:rPr>
              <a:t>, 2023. Web.</a:t>
            </a:r>
            <a:endParaRPr lang="en-US" sz="1400" kern="100" dirty="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dirty="0">
                <a:solidFill>
                  <a:schemeClr val="tx1">
                    <a:lumMod val="50000"/>
                  </a:schemeClr>
                </a:solidFill>
                <a:ea typeface="DengXian" panose="02010600030101010101" pitchFamily="2" charset="-122"/>
                <a:cs typeface="Arial" panose="020B0604020202020204" pitchFamily="34" charset="0"/>
              </a:rPr>
              <a:t>“Call Center AI Market.” </a:t>
            </a:r>
            <a:r>
              <a:rPr lang="en-US" sz="1400" i="1" kern="100" dirty="0">
                <a:solidFill>
                  <a:schemeClr val="tx1">
                    <a:lumMod val="50000"/>
                  </a:schemeClr>
                </a:solidFill>
                <a:ea typeface="DengXian" panose="02010600030101010101" pitchFamily="2" charset="-122"/>
                <a:cs typeface="Arial" panose="020B0604020202020204" pitchFamily="34" charset="0"/>
              </a:rPr>
              <a:t>Fortune Business Insights</a:t>
            </a:r>
            <a:r>
              <a:rPr lang="en-US" sz="1400" kern="100" dirty="0">
                <a:solidFill>
                  <a:schemeClr val="tx1">
                    <a:lumMod val="50000"/>
                  </a:schemeClr>
                </a:solidFill>
                <a:ea typeface="DengXian" panose="02010600030101010101" pitchFamily="2" charset="-122"/>
                <a:cs typeface="Arial" panose="020B0604020202020204" pitchFamily="34" charset="0"/>
              </a:rPr>
              <a:t>, n.d. Web.</a:t>
            </a:r>
            <a:endParaRPr lang="en-US" sz="1400" kern="100" dirty="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dirty="0">
                <a:solidFill>
                  <a:schemeClr val="tx1">
                    <a:lumMod val="50000"/>
                  </a:schemeClr>
                </a:solidFill>
                <a:ea typeface="DengXian" panose="02010600030101010101" pitchFamily="2" charset="-122"/>
                <a:cs typeface="Arial" panose="020B0604020202020204" pitchFamily="34" charset="0"/>
              </a:rPr>
              <a:t>“Customer Experience (CX).” </a:t>
            </a:r>
            <a:r>
              <a:rPr lang="en-US" sz="1400" i="1" kern="100" dirty="0">
                <a:solidFill>
                  <a:schemeClr val="tx1">
                    <a:lumMod val="50000"/>
                  </a:schemeClr>
                </a:solidFill>
                <a:ea typeface="DengXian" panose="02010600030101010101" pitchFamily="2" charset="-122"/>
                <a:cs typeface="Arial" panose="020B0604020202020204" pitchFamily="34" charset="0"/>
              </a:rPr>
              <a:t>NetSuite</a:t>
            </a:r>
            <a:r>
              <a:rPr lang="en-US" sz="1400" kern="100" dirty="0">
                <a:solidFill>
                  <a:schemeClr val="tx1">
                    <a:lumMod val="50000"/>
                  </a:schemeClr>
                </a:solidFill>
                <a:ea typeface="DengXian" panose="02010600030101010101" pitchFamily="2" charset="-122"/>
                <a:cs typeface="Arial" panose="020B0604020202020204" pitchFamily="34" charset="0"/>
              </a:rPr>
              <a:t>, n.d. Web.</a:t>
            </a:r>
            <a:endParaRPr lang="en-US" sz="1400" kern="100" dirty="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dirty="0">
                <a:solidFill>
                  <a:schemeClr val="tx1">
                    <a:lumMod val="50000"/>
                  </a:schemeClr>
                </a:solidFill>
                <a:ea typeface="DengXian" panose="02010600030101010101" pitchFamily="2" charset="-122"/>
                <a:cs typeface="Arial" panose="020B0604020202020204" pitchFamily="34" charset="0"/>
              </a:rPr>
              <a:t>“Customer Experience in the Age of AI.” </a:t>
            </a:r>
            <a:r>
              <a:rPr lang="en-US" sz="1400" i="1" kern="100" dirty="0">
                <a:solidFill>
                  <a:schemeClr val="tx1">
                    <a:lumMod val="50000"/>
                  </a:schemeClr>
                </a:solidFill>
                <a:ea typeface="DengXian" panose="02010600030101010101" pitchFamily="2" charset="-122"/>
                <a:cs typeface="Arial" panose="020B0604020202020204" pitchFamily="34" charset="0"/>
              </a:rPr>
              <a:t>Harvard Business Review</a:t>
            </a:r>
            <a:r>
              <a:rPr lang="en-US" sz="1400" kern="100" dirty="0">
                <a:solidFill>
                  <a:schemeClr val="tx1">
                    <a:lumMod val="50000"/>
                  </a:schemeClr>
                </a:solidFill>
                <a:ea typeface="DengXian" panose="02010600030101010101" pitchFamily="2" charset="-122"/>
                <a:cs typeface="Arial" panose="020B0604020202020204" pitchFamily="34" charset="0"/>
              </a:rPr>
              <a:t>, March 2023. Web.</a:t>
            </a:r>
            <a:endParaRPr lang="en-US" sz="1400" kern="100" dirty="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dirty="0">
                <a:solidFill>
                  <a:schemeClr val="tx1">
                    <a:lumMod val="50000"/>
                  </a:schemeClr>
                </a:solidFill>
                <a:ea typeface="DengXian" panose="02010600030101010101" pitchFamily="2" charset="-122"/>
                <a:cs typeface="Arial" panose="020B0604020202020204" pitchFamily="34" charset="0"/>
              </a:rPr>
              <a:t>“Customer Experience in the Age of AI.” </a:t>
            </a:r>
            <a:r>
              <a:rPr lang="en-US" sz="1400" i="1" kern="100" dirty="0">
                <a:solidFill>
                  <a:schemeClr val="tx1">
                    <a:lumMod val="50000"/>
                  </a:schemeClr>
                </a:solidFill>
                <a:ea typeface="DengXian" panose="02010600030101010101" pitchFamily="2" charset="-122"/>
                <a:cs typeface="Arial" panose="020B0604020202020204" pitchFamily="34" charset="0"/>
              </a:rPr>
              <a:t>Harvard Business Review</a:t>
            </a:r>
            <a:r>
              <a:rPr lang="en-US" sz="1400" kern="100" dirty="0">
                <a:solidFill>
                  <a:schemeClr val="tx1">
                    <a:lumMod val="50000"/>
                  </a:schemeClr>
                </a:solidFill>
                <a:ea typeface="DengXian" panose="02010600030101010101" pitchFamily="2" charset="-122"/>
                <a:cs typeface="Arial" panose="020B0604020202020204" pitchFamily="34" charset="0"/>
              </a:rPr>
              <a:t>, March 2022. Web.</a:t>
            </a:r>
            <a:endParaRPr lang="en-US" sz="1400" kern="100" dirty="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202930940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2CB5C-3919-EC73-BF75-0526F6D5EB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C4648C-31CE-0E8A-F2B4-1F0675FCD174}"/>
              </a:ext>
            </a:extLst>
          </p:cNvPr>
          <p:cNvSpPr>
            <a:spLocks noGrp="1"/>
          </p:cNvSpPr>
          <p:nvPr>
            <p:ph type="title"/>
          </p:nvPr>
        </p:nvSpPr>
        <p:spPr/>
        <p:txBody>
          <a:bodyPr/>
          <a:lstStyle/>
          <a:p>
            <a:r>
              <a:rPr lang="en-US"/>
              <a:t>Bibliography</a:t>
            </a:r>
          </a:p>
        </p:txBody>
      </p:sp>
      <p:sp>
        <p:nvSpPr>
          <p:cNvPr id="3" name="Text Placeholder 2">
            <a:extLst>
              <a:ext uri="{FF2B5EF4-FFF2-40B4-BE49-F238E27FC236}">
                <a16:creationId xmlns:a16="http://schemas.microsoft.com/office/drawing/2014/main" id="{145B2FA7-0ABC-3CD4-5BEF-E92B624A3093}"/>
              </a:ext>
            </a:extLst>
          </p:cNvPr>
          <p:cNvSpPr>
            <a:spLocks noGrp="1"/>
          </p:cNvSpPr>
          <p:nvPr>
            <p:ph type="body" sz="quarter" idx="13"/>
          </p:nvPr>
        </p:nvSpPr>
        <p:spPr>
          <a:xfrm>
            <a:off x="354106" y="1327107"/>
            <a:ext cx="5742688" cy="4954628"/>
          </a:xfrm>
        </p:spPr>
        <p:txBody>
          <a:bodyPr/>
          <a:lstStyle/>
          <a:p>
            <a:pPr marL="0" indent="0">
              <a:lnSpc>
                <a:spcPct val="115000"/>
              </a:lnSpc>
              <a:spcBef>
                <a:spcPts val="0"/>
              </a:spcBef>
              <a:spcAft>
                <a:spcPts val="800"/>
              </a:spcAft>
              <a:buNone/>
            </a:pPr>
            <a:r>
              <a:rPr lang="en-US" sz="1400" kern="100">
                <a:solidFill>
                  <a:schemeClr val="tx1">
                    <a:lumMod val="50000"/>
                  </a:schemeClr>
                </a:solidFill>
                <a:ea typeface="DengXian" panose="02010600030101010101" pitchFamily="2" charset="-122"/>
                <a:cs typeface="Arial" panose="020B0604020202020204" pitchFamily="34" charset="0"/>
              </a:rPr>
              <a:t>“Customer Experience KPI.” </a:t>
            </a:r>
            <a:r>
              <a:rPr lang="en-US" sz="1400" i="1" kern="100">
                <a:solidFill>
                  <a:schemeClr val="tx1">
                    <a:lumMod val="50000"/>
                  </a:schemeClr>
                </a:solidFill>
                <a:ea typeface="DengXian" panose="02010600030101010101" pitchFamily="2" charset="-122"/>
                <a:cs typeface="Arial" panose="020B0604020202020204" pitchFamily="34" charset="0"/>
              </a:rPr>
              <a:t>Help Desk Migration</a:t>
            </a:r>
            <a:r>
              <a:rPr lang="en-US" sz="1400" kern="100">
                <a:solidFill>
                  <a:schemeClr val="tx1">
                    <a:lumMod val="50000"/>
                  </a:schemeClr>
                </a:solidFill>
                <a:ea typeface="DengXian" panose="02010600030101010101" pitchFamily="2" charset="-122"/>
                <a:cs typeface="Arial" panose="020B0604020202020204" pitchFamily="34" charset="0"/>
              </a:rPr>
              <a:t>, n.d. Web.</a:t>
            </a:r>
            <a:endParaRPr lang="en-US" sz="1400" kern="10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a typeface="DengXian" panose="02010600030101010101" pitchFamily="2" charset="-122"/>
                <a:cs typeface="Arial" panose="020B0604020202020204" pitchFamily="34" charset="0"/>
              </a:rPr>
              <a:t>“Customer Experience Measurement Metrics.” </a:t>
            </a:r>
            <a:r>
              <a:rPr lang="en-US" sz="1400" i="1" kern="100">
                <a:solidFill>
                  <a:schemeClr val="tx1">
                    <a:lumMod val="50000"/>
                  </a:schemeClr>
                </a:solidFill>
                <a:ea typeface="DengXian" panose="02010600030101010101" pitchFamily="2" charset="-122"/>
                <a:cs typeface="Arial" panose="020B0604020202020204" pitchFamily="34" charset="0"/>
              </a:rPr>
              <a:t>Qualtrics</a:t>
            </a:r>
            <a:r>
              <a:rPr lang="en-US" sz="1400" kern="100">
                <a:solidFill>
                  <a:schemeClr val="tx1">
                    <a:lumMod val="50000"/>
                  </a:schemeClr>
                </a:solidFill>
                <a:ea typeface="DengXian" panose="02010600030101010101" pitchFamily="2" charset="-122"/>
                <a:cs typeface="Arial" panose="020B0604020202020204" pitchFamily="34" charset="0"/>
              </a:rPr>
              <a:t>, n.d. Web.</a:t>
            </a:r>
            <a:endParaRPr lang="en-US" sz="1400" kern="10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a typeface="DengXian" panose="02010600030101010101" pitchFamily="2" charset="-122"/>
                <a:cs typeface="Arial" panose="020B0604020202020204" pitchFamily="34" charset="0"/>
              </a:rPr>
              <a:t>“Customer Journey.” </a:t>
            </a:r>
            <a:r>
              <a:rPr lang="en-US" sz="1400" i="1" kern="100" err="1">
                <a:solidFill>
                  <a:schemeClr val="tx1">
                    <a:lumMod val="50000"/>
                  </a:schemeClr>
                </a:solidFill>
                <a:ea typeface="DengXian" panose="02010600030101010101" pitchFamily="2" charset="-122"/>
                <a:cs typeface="Arial" panose="020B0604020202020204" pitchFamily="34" charset="0"/>
              </a:rPr>
              <a:t>CustomerThink</a:t>
            </a:r>
            <a:r>
              <a:rPr lang="en-US" sz="1400" kern="100">
                <a:solidFill>
                  <a:schemeClr val="tx1">
                    <a:lumMod val="50000"/>
                  </a:schemeClr>
                </a:solidFill>
                <a:ea typeface="DengXian" panose="02010600030101010101" pitchFamily="2" charset="-122"/>
                <a:cs typeface="Arial" panose="020B0604020202020204" pitchFamily="34" charset="0"/>
              </a:rPr>
              <a:t>, n.d. Web.</a:t>
            </a:r>
            <a:endParaRPr lang="en-US" sz="1400" kern="10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a typeface="DengXian" panose="02010600030101010101" pitchFamily="2" charset="-122"/>
                <a:cs typeface="Arial" panose="020B0604020202020204" pitchFamily="34" charset="0"/>
              </a:rPr>
              <a:t>“CX Metrics KPI Dictionary.” </a:t>
            </a:r>
            <a:r>
              <a:rPr lang="en-US" sz="1400" i="1" kern="100">
                <a:solidFill>
                  <a:schemeClr val="tx1">
                    <a:lumMod val="50000"/>
                  </a:schemeClr>
                </a:solidFill>
                <a:ea typeface="DengXian" panose="02010600030101010101" pitchFamily="2" charset="-122"/>
                <a:cs typeface="Arial" panose="020B0604020202020204" pitchFamily="34" charset="0"/>
              </a:rPr>
              <a:t>Oracle</a:t>
            </a:r>
            <a:r>
              <a:rPr lang="en-US" sz="1400" kern="100">
                <a:solidFill>
                  <a:schemeClr val="tx1">
                    <a:lumMod val="50000"/>
                  </a:schemeClr>
                </a:solidFill>
                <a:ea typeface="DengXian" panose="02010600030101010101" pitchFamily="2" charset="-122"/>
                <a:cs typeface="Arial" panose="020B0604020202020204" pitchFamily="34" charset="0"/>
              </a:rPr>
              <a:t>, n.d. Web.</a:t>
            </a:r>
            <a:endParaRPr lang="en-US" sz="1400" kern="10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a typeface="DengXian" panose="02010600030101010101" pitchFamily="2" charset="-122"/>
                <a:cs typeface="Arial" panose="020B0604020202020204" pitchFamily="34" charset="0"/>
              </a:rPr>
              <a:t>“CX Trends 2025.” </a:t>
            </a:r>
            <a:r>
              <a:rPr lang="en-US" sz="1400" i="1" kern="100">
                <a:solidFill>
                  <a:schemeClr val="tx1">
                    <a:lumMod val="50000"/>
                  </a:schemeClr>
                </a:solidFill>
                <a:ea typeface="DengXian" panose="02010600030101010101" pitchFamily="2" charset="-122"/>
                <a:cs typeface="Arial" panose="020B0604020202020204" pitchFamily="34" charset="0"/>
              </a:rPr>
              <a:t>Zendesk</a:t>
            </a:r>
            <a:r>
              <a:rPr lang="en-US" sz="1400" kern="100">
                <a:solidFill>
                  <a:schemeClr val="tx1">
                    <a:lumMod val="50000"/>
                  </a:schemeClr>
                </a:solidFill>
                <a:ea typeface="DengXian" panose="02010600030101010101" pitchFamily="2" charset="-122"/>
                <a:cs typeface="Arial" panose="020B0604020202020204" pitchFamily="34" charset="0"/>
              </a:rPr>
              <a:t>, 2024. Web.</a:t>
            </a:r>
            <a:endParaRPr lang="en-US" sz="1400" kern="10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a typeface="DengXian" panose="02010600030101010101" pitchFamily="2" charset="-122"/>
                <a:cs typeface="Arial" panose="020B0604020202020204" pitchFamily="34" charset="0"/>
              </a:rPr>
              <a:t>“</a:t>
            </a:r>
            <a:r>
              <a:rPr lang="en-US" sz="1400" kern="100" err="1">
                <a:solidFill>
                  <a:schemeClr val="tx1">
                    <a:lumMod val="50000"/>
                  </a:schemeClr>
                </a:solidFill>
                <a:ea typeface="DengXian" panose="02010600030101010101" pitchFamily="2" charset="-122"/>
                <a:cs typeface="Arial" panose="020B0604020202020204" pitchFamily="34" charset="0"/>
              </a:rPr>
              <a:t>CXplained</a:t>
            </a:r>
            <a:r>
              <a:rPr lang="en-US" sz="1400" kern="100">
                <a:solidFill>
                  <a:schemeClr val="tx1">
                    <a:lumMod val="50000"/>
                  </a:schemeClr>
                </a:solidFill>
                <a:ea typeface="DengXian" panose="02010600030101010101" pitchFamily="2" charset="-122"/>
                <a:cs typeface="Arial" panose="020B0604020202020204" pitchFamily="34" charset="0"/>
              </a:rPr>
              <a:t>: What’s Multimodal Customer Experience?” </a:t>
            </a:r>
            <a:r>
              <a:rPr lang="en-US" sz="1400" i="1" kern="100">
                <a:solidFill>
                  <a:schemeClr val="tx1">
                    <a:lumMod val="50000"/>
                  </a:schemeClr>
                </a:solidFill>
                <a:ea typeface="DengXian" panose="02010600030101010101" pitchFamily="2" charset="-122"/>
                <a:cs typeface="Arial" panose="020B0604020202020204" pitchFamily="34" charset="0"/>
              </a:rPr>
              <a:t>Genesys</a:t>
            </a:r>
            <a:r>
              <a:rPr lang="en-US" sz="1400" kern="100">
                <a:solidFill>
                  <a:schemeClr val="tx1">
                    <a:lumMod val="50000"/>
                  </a:schemeClr>
                </a:solidFill>
                <a:ea typeface="DengXian" panose="02010600030101010101" pitchFamily="2" charset="-122"/>
                <a:cs typeface="Arial" panose="020B0604020202020204" pitchFamily="34" charset="0"/>
              </a:rPr>
              <a:t>, n.d. Web.</a:t>
            </a:r>
            <a:endParaRPr lang="en-US" sz="1400" kern="10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a typeface="DengXian" panose="02010600030101010101" pitchFamily="2" charset="-122"/>
                <a:cs typeface="Arial" panose="020B0604020202020204" pitchFamily="34" charset="0"/>
              </a:rPr>
              <a:t>Danby, Sophie. “AI in ITSM Survey Responses.” </a:t>
            </a:r>
            <a:r>
              <a:rPr lang="en-US" sz="1400" i="1" kern="100" err="1">
                <a:solidFill>
                  <a:schemeClr val="tx1">
                    <a:lumMod val="50000"/>
                  </a:schemeClr>
                </a:solidFill>
                <a:ea typeface="DengXian" panose="02010600030101010101" pitchFamily="2" charset="-122"/>
                <a:cs typeface="Arial" panose="020B0604020202020204" pitchFamily="34" charset="0"/>
              </a:rPr>
              <a:t>ITSM.tools</a:t>
            </a:r>
            <a:r>
              <a:rPr lang="en-US" sz="1400" kern="100">
                <a:solidFill>
                  <a:schemeClr val="tx1">
                    <a:lumMod val="50000"/>
                  </a:schemeClr>
                </a:solidFill>
                <a:ea typeface="DengXian" panose="02010600030101010101" pitchFamily="2" charset="-122"/>
                <a:cs typeface="Arial" panose="020B0604020202020204" pitchFamily="34" charset="0"/>
              </a:rPr>
              <a:t>, 26 Oct. 2023. Web.</a:t>
            </a:r>
            <a:endParaRPr lang="en-US" sz="1400" kern="10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a typeface="DengXian" panose="02010600030101010101" pitchFamily="2" charset="-122"/>
                <a:cs typeface="Arial" panose="020B0604020202020204" pitchFamily="34" charset="0"/>
              </a:rPr>
              <a:t>“The Elastic Generative AI Report.” </a:t>
            </a:r>
            <a:r>
              <a:rPr lang="en-US" sz="1400" i="1" kern="100">
                <a:solidFill>
                  <a:schemeClr val="tx1">
                    <a:lumMod val="50000"/>
                  </a:schemeClr>
                </a:solidFill>
                <a:ea typeface="DengXian" panose="02010600030101010101" pitchFamily="2" charset="-122"/>
                <a:cs typeface="Arial" panose="020B0604020202020204" pitchFamily="34" charset="0"/>
              </a:rPr>
              <a:t>Elastic.co</a:t>
            </a:r>
            <a:r>
              <a:rPr lang="en-US" sz="1400" kern="100">
                <a:solidFill>
                  <a:schemeClr val="tx1">
                    <a:lumMod val="50000"/>
                  </a:schemeClr>
                </a:solidFill>
                <a:ea typeface="DengXian" panose="02010600030101010101" pitchFamily="2" charset="-122"/>
                <a:cs typeface="Arial" panose="020B0604020202020204" pitchFamily="34" charset="0"/>
              </a:rPr>
              <a:t>, 2024. Web.</a:t>
            </a:r>
            <a:endParaRPr lang="en-US" sz="1400" kern="10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a typeface="DengXian" panose="02010600030101010101" pitchFamily="2" charset="-122"/>
                <a:cs typeface="Arial" panose="020B0604020202020204" pitchFamily="34" charset="0"/>
              </a:rPr>
              <a:t>“Future of Digital Work: Enterprise Insights into Productivity and Shared Responsibility Rooted in Tech.” </a:t>
            </a:r>
            <a:r>
              <a:rPr lang="en-US" sz="1400" i="1" kern="100">
                <a:solidFill>
                  <a:schemeClr val="tx1">
                    <a:lumMod val="50000"/>
                  </a:schemeClr>
                </a:solidFill>
                <a:ea typeface="DengXian" panose="02010600030101010101" pitchFamily="2" charset="-122"/>
                <a:cs typeface="Arial" panose="020B0604020202020204" pitchFamily="34" charset="0"/>
              </a:rPr>
              <a:t>Adobe Blog</a:t>
            </a:r>
            <a:r>
              <a:rPr lang="en-US" sz="1400" kern="100">
                <a:solidFill>
                  <a:schemeClr val="tx1">
                    <a:lumMod val="50000"/>
                  </a:schemeClr>
                </a:solidFill>
                <a:ea typeface="DengXian" panose="02010600030101010101" pitchFamily="2" charset="-122"/>
                <a:cs typeface="Arial" panose="020B0604020202020204" pitchFamily="34" charset="0"/>
              </a:rPr>
              <a:t>, 27 July 2023. Web.</a:t>
            </a:r>
            <a:endParaRPr lang="en-US" sz="1400" kern="10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a typeface="DengXian" panose="02010600030101010101" pitchFamily="2" charset="-122"/>
                <a:cs typeface="Arial" panose="020B0604020202020204" pitchFamily="34" charset="0"/>
              </a:rPr>
              <a:t>“A Gen AI Risk Assessment.” </a:t>
            </a:r>
            <a:r>
              <a:rPr lang="en-US" sz="1400" i="1" kern="100">
                <a:solidFill>
                  <a:schemeClr val="tx1">
                    <a:lumMod val="50000"/>
                  </a:schemeClr>
                </a:solidFill>
                <a:ea typeface="DengXian" panose="02010600030101010101" pitchFamily="2" charset="-122"/>
                <a:cs typeface="Arial" panose="020B0604020202020204" pitchFamily="34" charset="0"/>
              </a:rPr>
              <a:t>McKinsey</a:t>
            </a:r>
            <a:r>
              <a:rPr lang="en-US" sz="1400" kern="100">
                <a:solidFill>
                  <a:schemeClr val="tx1">
                    <a:lumMod val="50000"/>
                  </a:schemeClr>
                </a:solidFill>
                <a:ea typeface="DengXian" panose="02010600030101010101" pitchFamily="2" charset="-122"/>
                <a:cs typeface="Arial" panose="020B0604020202020204" pitchFamily="34" charset="0"/>
              </a:rPr>
              <a:t>, n.d. Web.</a:t>
            </a:r>
            <a:endParaRPr lang="en-US" sz="1400" kern="10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a typeface="DengXian" panose="02010600030101010101" pitchFamily="2" charset="-122"/>
                <a:cs typeface="Arial" panose="020B0604020202020204" pitchFamily="34" charset="0"/>
              </a:rPr>
              <a:t>“Guide to AI Risk Management Frameworks.” </a:t>
            </a:r>
            <a:r>
              <a:rPr lang="en-US" sz="1400" i="1" kern="100" err="1">
                <a:solidFill>
                  <a:schemeClr val="tx1">
                    <a:lumMod val="50000"/>
                  </a:schemeClr>
                </a:solidFill>
                <a:ea typeface="DengXian" panose="02010600030101010101" pitchFamily="2" charset="-122"/>
                <a:cs typeface="Arial" panose="020B0604020202020204" pitchFamily="34" charset="0"/>
              </a:rPr>
              <a:t>Hyperproof</a:t>
            </a:r>
            <a:r>
              <a:rPr lang="en-US" sz="1400" kern="100">
                <a:solidFill>
                  <a:schemeClr val="tx1">
                    <a:lumMod val="50000"/>
                  </a:schemeClr>
                </a:solidFill>
                <a:ea typeface="DengXian" panose="02010600030101010101" pitchFamily="2" charset="-122"/>
                <a:cs typeface="Arial" panose="020B0604020202020204" pitchFamily="34" charset="0"/>
              </a:rPr>
              <a:t>, n.d. Web.</a:t>
            </a:r>
            <a:endParaRPr lang="en-US" sz="1400" kern="10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a typeface="DengXian" panose="02010600030101010101" pitchFamily="2" charset="-122"/>
                <a:cs typeface="Arial" panose="020B0604020202020204" pitchFamily="34" charset="0"/>
              </a:rPr>
              <a:t>“How AI Can Power Brand Management.” </a:t>
            </a:r>
            <a:r>
              <a:rPr lang="en-US" sz="1400" i="1" kern="100">
                <a:solidFill>
                  <a:schemeClr val="tx1">
                    <a:lumMod val="50000"/>
                  </a:schemeClr>
                </a:solidFill>
                <a:ea typeface="DengXian" panose="02010600030101010101" pitchFamily="2" charset="-122"/>
                <a:cs typeface="Arial" panose="020B0604020202020204" pitchFamily="34" charset="0"/>
              </a:rPr>
              <a:t>Harvard Business Review</a:t>
            </a:r>
            <a:r>
              <a:rPr lang="en-US" sz="1400" kern="100">
                <a:solidFill>
                  <a:schemeClr val="tx1">
                    <a:lumMod val="50000"/>
                  </a:schemeClr>
                </a:solidFill>
                <a:ea typeface="DengXian" panose="02010600030101010101" pitchFamily="2" charset="-122"/>
                <a:cs typeface="Arial" panose="020B0604020202020204" pitchFamily="34" charset="0"/>
              </a:rPr>
              <a:t>, September 2024. Web.</a:t>
            </a:r>
            <a:endParaRPr lang="en-US" sz="1400" kern="10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p:txBody>
      </p:sp>
      <p:sp>
        <p:nvSpPr>
          <p:cNvPr id="4" name="Text Placeholder 2">
            <a:extLst>
              <a:ext uri="{FF2B5EF4-FFF2-40B4-BE49-F238E27FC236}">
                <a16:creationId xmlns:a16="http://schemas.microsoft.com/office/drawing/2014/main" id="{737CC63F-5171-8500-7234-4E23FAF70E02}"/>
              </a:ext>
            </a:extLst>
          </p:cNvPr>
          <p:cNvSpPr txBox="1">
            <a:spLocks/>
          </p:cNvSpPr>
          <p:nvPr/>
        </p:nvSpPr>
        <p:spPr>
          <a:xfrm>
            <a:off x="6574314" y="1327107"/>
            <a:ext cx="5109686" cy="4954628"/>
          </a:xfrm>
          <a:prstGeom prst="rect">
            <a:avLst/>
          </a:prstGeom>
        </p:spPr>
        <p:txBody>
          <a:bodyPr lIns="0" tIns="0" rIns="0" bIns="0">
            <a:noAutofit/>
          </a:bodyPr>
          <a:lstStyle>
            <a:lvl1pPr marL="179388" marR="182520" indent="-179388" algn="l" defTabSz="914400" rtl="0" eaLnBrk="1" latinLnBrk="0" hangingPunct="1">
              <a:lnSpc>
                <a:spcPct val="110000"/>
              </a:lnSpc>
              <a:spcBef>
                <a:spcPts val="3"/>
              </a:spcBef>
              <a:spcAft>
                <a:spcPts val="1200"/>
              </a:spcAft>
              <a:buFont typeface="Arial" panose="020B0604020202020204" pitchFamily="34" charset="0"/>
              <a:buChar char="•"/>
              <a:tabLst/>
              <a:defRPr sz="1600" kern="1200" baseline="0">
                <a:solidFill>
                  <a:srgbClr val="2576B7"/>
                </a:solidFill>
                <a:latin typeface="Roboto Condensed Light"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spcAft>
                <a:spcPts val="800"/>
              </a:spcAft>
              <a:buNone/>
            </a:pPr>
            <a:r>
              <a:rPr lang="en-US" sz="1400" kern="100" dirty="0">
                <a:solidFill>
                  <a:schemeClr val="tx1">
                    <a:lumMod val="50000"/>
                  </a:schemeClr>
                </a:solidFill>
                <a:ea typeface="DengXian" panose="02010600030101010101" pitchFamily="2" charset="-122"/>
                <a:cs typeface="Arial" panose="020B0604020202020204" pitchFamily="34" charset="0"/>
              </a:rPr>
              <a:t>“How Machine Learning Can Improve the Customer Experience.” </a:t>
            </a:r>
            <a:r>
              <a:rPr lang="en-US" sz="1400" i="1" kern="100" dirty="0">
                <a:solidFill>
                  <a:schemeClr val="tx1">
                    <a:lumMod val="50000"/>
                  </a:schemeClr>
                </a:solidFill>
                <a:ea typeface="DengXian" panose="02010600030101010101" pitchFamily="2" charset="-122"/>
                <a:cs typeface="Arial" panose="020B0604020202020204" pitchFamily="34" charset="0"/>
              </a:rPr>
              <a:t>Harvard Business Review</a:t>
            </a:r>
            <a:r>
              <a:rPr lang="en-US" sz="1400" kern="100" dirty="0">
                <a:solidFill>
                  <a:schemeClr val="tx1">
                    <a:lumMod val="50000"/>
                  </a:schemeClr>
                </a:solidFill>
                <a:ea typeface="DengXian" panose="02010600030101010101" pitchFamily="2" charset="-122"/>
                <a:cs typeface="Arial" panose="020B0604020202020204" pitchFamily="34" charset="0"/>
              </a:rPr>
              <a:t>, March 2023. Web.</a:t>
            </a:r>
            <a:endParaRPr lang="en-US" sz="1400" kern="100" dirty="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dirty="0">
                <a:solidFill>
                  <a:schemeClr val="tx1">
                    <a:lumMod val="50000"/>
                  </a:schemeClr>
                </a:solidFill>
                <a:ea typeface="DengXian" panose="02010600030101010101" pitchFamily="2" charset="-122"/>
                <a:cs typeface="Arial" panose="020B0604020202020204" pitchFamily="34" charset="0"/>
              </a:rPr>
              <a:t>Hughes, Alex. “ChatGPT: Everything you need to know about OpenAI’s GPT-4 tool.” </a:t>
            </a:r>
            <a:r>
              <a:rPr lang="en-US" sz="1400" i="1" kern="100" dirty="0">
                <a:solidFill>
                  <a:schemeClr val="tx1">
                    <a:lumMod val="50000"/>
                  </a:schemeClr>
                </a:solidFill>
                <a:ea typeface="DengXian" panose="02010600030101010101" pitchFamily="2" charset="-122"/>
                <a:cs typeface="Arial" panose="020B0604020202020204" pitchFamily="34" charset="0"/>
              </a:rPr>
              <a:t>BBC Science Focus</a:t>
            </a:r>
            <a:r>
              <a:rPr lang="en-US" sz="1400" kern="100" dirty="0">
                <a:solidFill>
                  <a:schemeClr val="tx1">
                    <a:lumMod val="50000"/>
                  </a:schemeClr>
                </a:solidFill>
                <a:ea typeface="DengXian" panose="02010600030101010101" pitchFamily="2" charset="-122"/>
                <a:cs typeface="Arial" panose="020B0604020202020204" pitchFamily="34" charset="0"/>
              </a:rPr>
              <a:t>, 25 September, 2023.</a:t>
            </a:r>
            <a:endParaRPr lang="en-US" sz="1400" kern="100" dirty="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dirty="0">
                <a:solidFill>
                  <a:schemeClr val="tx1">
                    <a:lumMod val="50000"/>
                  </a:schemeClr>
                </a:solidFill>
                <a:ea typeface="DengXian" panose="02010600030101010101" pitchFamily="2" charset="-122"/>
                <a:cs typeface="Arial" panose="020B0604020202020204" pitchFamily="34" charset="0"/>
              </a:rPr>
              <a:t>“Implementing Generative AI with Speed and Safety.” </a:t>
            </a:r>
            <a:r>
              <a:rPr lang="en-US" sz="1400" i="1" kern="100" dirty="0">
                <a:solidFill>
                  <a:schemeClr val="tx1">
                    <a:lumMod val="50000"/>
                  </a:schemeClr>
                </a:solidFill>
                <a:ea typeface="DengXian" panose="02010600030101010101" pitchFamily="2" charset="-122"/>
                <a:cs typeface="Arial" panose="020B0604020202020204" pitchFamily="34" charset="0"/>
              </a:rPr>
              <a:t>McKinsey</a:t>
            </a:r>
            <a:r>
              <a:rPr lang="en-US" sz="1400" kern="100" dirty="0">
                <a:solidFill>
                  <a:schemeClr val="tx1">
                    <a:lumMod val="50000"/>
                  </a:schemeClr>
                </a:solidFill>
                <a:ea typeface="DengXian" panose="02010600030101010101" pitchFamily="2" charset="-122"/>
                <a:cs typeface="Arial" panose="020B0604020202020204" pitchFamily="34" charset="0"/>
              </a:rPr>
              <a:t>, n.d. Web.</a:t>
            </a:r>
            <a:endParaRPr lang="en-US" sz="1400" kern="100" dirty="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dirty="0">
                <a:solidFill>
                  <a:schemeClr val="tx1">
                    <a:lumMod val="50000"/>
                  </a:schemeClr>
                </a:solidFill>
                <a:ea typeface="DengXian" panose="02010600030101010101" pitchFamily="2" charset="-122"/>
                <a:cs typeface="Arial" panose="020B0604020202020204" pitchFamily="34" charset="0"/>
              </a:rPr>
              <a:t>“The Intercom State of AI in Customer Service Report 2023.” </a:t>
            </a:r>
            <a:r>
              <a:rPr lang="en-US" sz="1400" i="1" kern="100" dirty="0">
                <a:solidFill>
                  <a:schemeClr val="tx1">
                    <a:lumMod val="50000"/>
                  </a:schemeClr>
                </a:solidFill>
                <a:ea typeface="DengXian" panose="02010600030101010101" pitchFamily="2" charset="-122"/>
                <a:cs typeface="Arial" panose="020B0604020202020204" pitchFamily="34" charset="0"/>
              </a:rPr>
              <a:t>Intercom</a:t>
            </a:r>
            <a:r>
              <a:rPr lang="en-US" sz="1400" kern="100" dirty="0">
                <a:solidFill>
                  <a:schemeClr val="tx1">
                    <a:lumMod val="50000"/>
                  </a:schemeClr>
                </a:solidFill>
                <a:ea typeface="DengXian" panose="02010600030101010101" pitchFamily="2" charset="-122"/>
                <a:cs typeface="Arial" panose="020B0604020202020204" pitchFamily="34" charset="0"/>
              </a:rPr>
              <a:t>, 2023. Web.</a:t>
            </a:r>
            <a:endParaRPr lang="en-US" sz="1400" kern="100" dirty="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dirty="0">
                <a:solidFill>
                  <a:schemeClr val="tx1">
                    <a:lumMod val="50000"/>
                  </a:schemeClr>
                </a:solidFill>
                <a:ea typeface="DengXian" panose="02010600030101010101" pitchFamily="2" charset="-122"/>
                <a:cs typeface="Arial" panose="020B0604020202020204" pitchFamily="34" charset="0"/>
              </a:rPr>
              <a:t>“Key Statistics on AI in Customer Service: Here’s What the Numbers Reveal.” </a:t>
            </a:r>
            <a:r>
              <a:rPr lang="en-US" sz="1400" i="1" kern="100" dirty="0" err="1">
                <a:solidFill>
                  <a:schemeClr val="tx1">
                    <a:lumMod val="50000"/>
                  </a:schemeClr>
                </a:solidFill>
                <a:ea typeface="DengXian" panose="02010600030101010101" pitchFamily="2" charset="-122"/>
                <a:cs typeface="Arial" panose="020B0604020202020204" pitchFamily="34" charset="0"/>
              </a:rPr>
              <a:t>Plivo</a:t>
            </a:r>
            <a:r>
              <a:rPr lang="en-US" sz="1400" kern="100" dirty="0">
                <a:solidFill>
                  <a:schemeClr val="tx1">
                    <a:lumMod val="50000"/>
                  </a:schemeClr>
                </a:solidFill>
                <a:ea typeface="DengXian" panose="02010600030101010101" pitchFamily="2" charset="-122"/>
                <a:cs typeface="Arial" panose="020B0604020202020204" pitchFamily="34" charset="0"/>
              </a:rPr>
              <a:t>, 2024. Web.</a:t>
            </a:r>
            <a:endParaRPr lang="en-US" sz="1400" kern="100" dirty="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dirty="0">
                <a:solidFill>
                  <a:schemeClr val="tx1">
                    <a:lumMod val="50000"/>
                  </a:schemeClr>
                </a:solidFill>
                <a:ea typeface="DengXian" panose="02010600030101010101" pitchFamily="2" charset="-122"/>
                <a:cs typeface="Arial" panose="020B0604020202020204" pitchFamily="34" charset="0"/>
              </a:rPr>
              <a:t>“KPI Examples: Customer Support KPIs.” </a:t>
            </a:r>
            <a:r>
              <a:rPr lang="en-US" sz="1400" i="1" kern="100" dirty="0" err="1">
                <a:solidFill>
                  <a:schemeClr val="tx1">
                    <a:lumMod val="50000"/>
                  </a:schemeClr>
                </a:solidFill>
                <a:ea typeface="DengXian" panose="02010600030101010101" pitchFamily="2" charset="-122"/>
                <a:cs typeface="Arial" panose="020B0604020202020204" pitchFamily="34" charset="0"/>
              </a:rPr>
              <a:t>Geckoboard</a:t>
            </a:r>
            <a:r>
              <a:rPr lang="en-US" sz="1400" kern="100" dirty="0">
                <a:solidFill>
                  <a:schemeClr val="tx1">
                    <a:lumMod val="50000"/>
                  </a:schemeClr>
                </a:solidFill>
                <a:ea typeface="DengXian" panose="02010600030101010101" pitchFamily="2" charset="-122"/>
                <a:cs typeface="Arial" panose="020B0604020202020204" pitchFamily="34" charset="0"/>
              </a:rPr>
              <a:t>, n.d. Web.</a:t>
            </a:r>
            <a:endParaRPr lang="en-US" sz="1400" kern="100" dirty="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dirty="0">
                <a:solidFill>
                  <a:schemeClr val="tx1">
                    <a:lumMod val="50000"/>
                  </a:schemeClr>
                </a:solidFill>
                <a:ea typeface="DengXian" panose="02010600030101010101" pitchFamily="2" charset="-122"/>
                <a:cs typeface="Arial" panose="020B0604020202020204" pitchFamily="34" charset="0"/>
              </a:rPr>
              <a:t>“KPMG U.S. Survey: Executives Expect Generative AI to Have Enormous Impact on Business, But Unprepared for Immediate Adoption." </a:t>
            </a:r>
            <a:r>
              <a:rPr lang="en-US" sz="1400" i="1" kern="100" dirty="0">
                <a:solidFill>
                  <a:schemeClr val="tx1">
                    <a:lumMod val="50000"/>
                  </a:schemeClr>
                </a:solidFill>
                <a:ea typeface="DengXian" panose="02010600030101010101" pitchFamily="2" charset="-122"/>
                <a:cs typeface="Arial" panose="020B0604020202020204" pitchFamily="34" charset="0"/>
              </a:rPr>
              <a:t>KPMG</a:t>
            </a:r>
            <a:r>
              <a:rPr lang="en-US" sz="1400" kern="100" dirty="0">
                <a:solidFill>
                  <a:schemeClr val="tx1">
                    <a:lumMod val="50000"/>
                  </a:schemeClr>
                </a:solidFill>
                <a:ea typeface="DengXian" panose="02010600030101010101" pitchFamily="2" charset="-122"/>
                <a:cs typeface="Arial" panose="020B0604020202020204" pitchFamily="34" charset="0"/>
              </a:rPr>
              <a:t>, Mar. 2023, https://info.kpmg.us/news-perspectives/technology-innovation/kpmg-generative-ai-2023.htmlKPMG Generative AI Survey. Accessed 15 May 2023.</a:t>
            </a:r>
            <a:endParaRPr lang="en-US" sz="1400" kern="100" dirty="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dirty="0">
                <a:solidFill>
                  <a:schemeClr val="tx1">
                    <a:lumMod val="50000"/>
                  </a:schemeClr>
                </a:solidFill>
                <a:ea typeface="DengXian" panose="02010600030101010101" pitchFamily="2" charset="-122"/>
                <a:cs typeface="Arial" panose="020B0604020202020204" pitchFamily="34" charset="0"/>
              </a:rPr>
              <a:t>“Multimodal AI.” </a:t>
            </a:r>
            <a:r>
              <a:rPr lang="en-US" sz="1400" i="1" kern="100" dirty="0">
                <a:solidFill>
                  <a:schemeClr val="tx1">
                    <a:lumMod val="50000"/>
                  </a:schemeClr>
                </a:solidFill>
                <a:ea typeface="DengXian" panose="02010600030101010101" pitchFamily="2" charset="-122"/>
                <a:cs typeface="Arial" panose="020B0604020202020204" pitchFamily="34" charset="0"/>
              </a:rPr>
              <a:t>Google Cloud</a:t>
            </a:r>
            <a:r>
              <a:rPr lang="en-US" sz="1400" kern="100" dirty="0">
                <a:solidFill>
                  <a:schemeClr val="tx1">
                    <a:lumMod val="50000"/>
                  </a:schemeClr>
                </a:solidFill>
                <a:ea typeface="DengXian" panose="02010600030101010101" pitchFamily="2" charset="-122"/>
                <a:cs typeface="Arial" panose="020B0604020202020204" pitchFamily="34" charset="0"/>
              </a:rPr>
              <a:t>, n.d. Web.</a:t>
            </a:r>
            <a:endParaRPr lang="en-US" sz="1400" kern="100" dirty="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marR="0" indent="0">
              <a:lnSpc>
                <a:spcPct val="150000"/>
              </a:lnSpc>
              <a:spcBef>
                <a:spcPts val="0"/>
              </a:spcBef>
              <a:spcAft>
                <a:spcPts val="800"/>
              </a:spcAft>
              <a:buFontTx/>
              <a:buNone/>
            </a:pPr>
            <a:br>
              <a:rPr lang="en-US" sz="1400" kern="100" dirty="0">
                <a:solidFill>
                  <a:schemeClr val="tx1">
                    <a:lumMod val="50000"/>
                  </a:schemeClr>
                </a:solidFill>
                <a:latin typeface="+mn-lt"/>
                <a:ea typeface="+mn-lt"/>
                <a:cs typeface="+mn-lt"/>
              </a:rPr>
            </a:br>
            <a:endParaRPr lang="en-US" sz="1400" kern="100" dirty="0">
              <a:solidFill>
                <a:schemeClr val="tx1">
                  <a:lumMod val="50000"/>
                </a:schemeClr>
              </a:solidFill>
              <a:latin typeface="+mn-lt"/>
              <a:ea typeface="+mn-lt"/>
              <a:cs typeface="+mn-lt"/>
            </a:endParaRPr>
          </a:p>
        </p:txBody>
      </p:sp>
    </p:spTree>
    <p:extLst>
      <p:ext uri="{BB962C8B-B14F-4D97-AF65-F5344CB8AC3E}">
        <p14:creationId xmlns:p14="http://schemas.microsoft.com/office/powerpoint/2010/main" val="93403331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0BFE4-8F80-4EAB-3376-AAFE857B48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F88CE4-7223-0BAB-7C0A-11B263809BC4}"/>
              </a:ext>
            </a:extLst>
          </p:cNvPr>
          <p:cNvSpPr>
            <a:spLocks noGrp="1"/>
          </p:cNvSpPr>
          <p:nvPr>
            <p:ph type="title"/>
          </p:nvPr>
        </p:nvSpPr>
        <p:spPr/>
        <p:txBody>
          <a:bodyPr/>
          <a:lstStyle/>
          <a:p>
            <a:r>
              <a:rPr lang="en-US"/>
              <a:t>Bibliography</a:t>
            </a:r>
          </a:p>
        </p:txBody>
      </p:sp>
      <p:sp>
        <p:nvSpPr>
          <p:cNvPr id="5" name="TextBox 4">
            <a:extLst>
              <a:ext uri="{FF2B5EF4-FFF2-40B4-BE49-F238E27FC236}">
                <a16:creationId xmlns:a16="http://schemas.microsoft.com/office/drawing/2014/main" id="{FEC7D187-FF2B-09D8-1273-946597CDE4B3}"/>
              </a:ext>
            </a:extLst>
          </p:cNvPr>
          <p:cNvSpPr txBox="1">
            <a:spLocks/>
          </p:cNvSpPr>
          <p:nvPr/>
        </p:nvSpPr>
        <p:spPr>
          <a:xfrm>
            <a:off x="6290630" y="1095115"/>
            <a:ext cx="5375853" cy="4616072"/>
          </a:xfrm>
          <a:prstGeom prst="rect">
            <a:avLst/>
          </a:prstGeom>
          <a:noFill/>
        </p:spPr>
        <p:txBody>
          <a:bodyPr wrap="square">
            <a:spAutoFit/>
          </a:bodyPr>
          <a:lstStyle/>
          <a:p>
            <a:pPr marR="182520" lvl="0" algn="l" defTabSz="914400" rtl="0" eaLnBrk="1" fontAlgn="auto" latinLnBrk="0" hangingPunct="1">
              <a:lnSpc>
                <a:spcPct val="115000"/>
              </a:lnSpc>
              <a:spcAft>
                <a:spcPts val="800"/>
              </a:spcAft>
              <a:buClrTx/>
              <a:buSzTx/>
              <a:buFontTx/>
              <a:buNone/>
              <a:tabLst/>
              <a:defRPr/>
            </a:pPr>
            <a:r>
              <a:rPr kumimoji="0" lang="en-US" sz="1400" b="0" i="0"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“Stories of AI Failure: How to Avoid AI Fails.” </a:t>
            </a:r>
            <a:r>
              <a:rPr kumimoji="0" lang="en-US" sz="1400" b="0" i="1" u="none" strike="noStrike" kern="100" cap="none" spc="0" normalizeH="0" baseline="0" noProof="0" err="1">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Lexalytics</a:t>
            </a:r>
            <a:r>
              <a:rPr kumimoji="0" lang="en-US" sz="1400" b="0" i="0"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 2020. Web.</a:t>
            </a:r>
            <a:endParaRPr kumimoji="0" lang="en-US" sz="1400" b="0" i="0" u="none" strike="noStrike" kern="100" cap="none" spc="0" normalizeH="0" baseline="0" noProof="0">
              <a:ln>
                <a:noFill/>
              </a:ln>
              <a:solidFill>
                <a:schemeClr val="tx1">
                  <a:lumMod val="50000"/>
                </a:schemeClr>
              </a:solidFill>
              <a:effectLst/>
              <a:uLnTx/>
              <a:uFillTx/>
              <a:latin typeface="Aptos" panose="020B0004020202020204" pitchFamily="34" charset="0"/>
              <a:ea typeface="DengXian" panose="02010600030101010101" pitchFamily="2" charset="-122"/>
              <a:cs typeface="Arial" panose="020B0604020202020204" pitchFamily="34" charset="0"/>
            </a:endParaRPr>
          </a:p>
          <a:p>
            <a:pPr marR="182520" lvl="0" algn="l" defTabSz="914400" rtl="0" eaLnBrk="1" fontAlgn="auto" latinLnBrk="0" hangingPunct="1">
              <a:lnSpc>
                <a:spcPct val="115000"/>
              </a:lnSpc>
              <a:spcAft>
                <a:spcPts val="800"/>
              </a:spcAft>
              <a:buClrTx/>
              <a:buSzTx/>
              <a:buFontTx/>
              <a:buNone/>
              <a:tabLst/>
              <a:defRPr/>
            </a:pPr>
            <a:r>
              <a:rPr kumimoji="0" lang="en-US" sz="1400" b="0" i="0"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“Supercharging Product Portfolio Performance with Generative AI.” </a:t>
            </a:r>
            <a:r>
              <a:rPr kumimoji="0" lang="en-US" sz="1400" b="0" i="1"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McKinsey</a:t>
            </a:r>
            <a:r>
              <a:rPr kumimoji="0" lang="en-US" sz="1400" b="0" i="0"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 n.d. Web.</a:t>
            </a:r>
            <a:endParaRPr kumimoji="0" lang="en-US" sz="1400" b="0" i="0" u="none" strike="noStrike" kern="100" cap="none" spc="0" normalizeH="0" baseline="0" noProof="0">
              <a:ln>
                <a:noFill/>
              </a:ln>
              <a:solidFill>
                <a:schemeClr val="tx1">
                  <a:lumMod val="50000"/>
                </a:schemeClr>
              </a:solidFill>
              <a:effectLst/>
              <a:uLnTx/>
              <a:uFillTx/>
              <a:latin typeface="Aptos" panose="020B0004020202020204" pitchFamily="34" charset="0"/>
              <a:ea typeface="DengXian" panose="02010600030101010101" pitchFamily="2" charset="-122"/>
              <a:cs typeface="Arial" panose="020B0604020202020204" pitchFamily="34" charset="0"/>
            </a:endParaRPr>
          </a:p>
          <a:p>
            <a:pPr marR="182520" lvl="0" algn="l" defTabSz="914400" rtl="0" eaLnBrk="1" fontAlgn="auto" latinLnBrk="0" hangingPunct="1">
              <a:lnSpc>
                <a:spcPct val="115000"/>
              </a:lnSpc>
              <a:spcAft>
                <a:spcPts val="800"/>
              </a:spcAft>
              <a:buClrTx/>
              <a:buSzTx/>
              <a:buFontTx/>
              <a:buNone/>
              <a:tabLst/>
              <a:defRPr/>
            </a:pPr>
            <a:r>
              <a:rPr kumimoji="0" lang="en-US" sz="1400" b="0" i="0"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Turner, Jordan. “AI’s Impact on the Workplace: A Survey of American Managers.” </a:t>
            </a:r>
            <a:r>
              <a:rPr kumimoji="0" lang="en-US" sz="1400" b="0" i="1"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The HR Director</a:t>
            </a:r>
            <a:r>
              <a:rPr kumimoji="0" lang="en-US" sz="1400" b="0" i="0"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 27 March, 2024. Web.</a:t>
            </a:r>
            <a:endParaRPr kumimoji="0" lang="en-US" sz="1400" b="0" i="0" u="none" strike="noStrike" kern="100" cap="none" spc="0" normalizeH="0" baseline="0" noProof="0">
              <a:ln>
                <a:noFill/>
              </a:ln>
              <a:solidFill>
                <a:schemeClr val="tx1">
                  <a:lumMod val="50000"/>
                </a:schemeClr>
              </a:solidFill>
              <a:effectLst/>
              <a:uLnTx/>
              <a:uFillTx/>
              <a:latin typeface="Aptos" panose="020B0004020202020204" pitchFamily="34" charset="0"/>
              <a:ea typeface="DengXian" panose="02010600030101010101" pitchFamily="2" charset="-122"/>
              <a:cs typeface="Arial" panose="020B0604020202020204" pitchFamily="34" charset="0"/>
            </a:endParaRPr>
          </a:p>
          <a:p>
            <a:pPr marR="182520" lvl="0" algn="l" defTabSz="914400" rtl="0" eaLnBrk="1" fontAlgn="auto" latinLnBrk="0" hangingPunct="1">
              <a:lnSpc>
                <a:spcPct val="115000"/>
              </a:lnSpc>
              <a:spcAft>
                <a:spcPts val="800"/>
              </a:spcAft>
              <a:buClrTx/>
              <a:buSzTx/>
              <a:buFontTx/>
              <a:buNone/>
              <a:tabLst/>
              <a:defRPr/>
            </a:pPr>
            <a:r>
              <a:rPr kumimoji="0" lang="en-US" sz="1400" b="0" i="0"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“Using AI to Build Stronger Connections with Customers.” </a:t>
            </a:r>
            <a:r>
              <a:rPr kumimoji="0" lang="en-US" sz="1400" b="0" i="1"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Harvard Business Review</a:t>
            </a:r>
            <a:r>
              <a:rPr kumimoji="0" lang="en-US" sz="1400" b="0" i="0"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 August 2023. Web.</a:t>
            </a:r>
            <a:endParaRPr kumimoji="0" lang="en-US" sz="1400" b="0" i="0" u="none" strike="noStrike" kern="100" cap="none" spc="0" normalizeH="0" baseline="0" noProof="0">
              <a:ln>
                <a:noFill/>
              </a:ln>
              <a:solidFill>
                <a:schemeClr val="tx1">
                  <a:lumMod val="50000"/>
                </a:schemeClr>
              </a:solidFill>
              <a:effectLst/>
              <a:uLnTx/>
              <a:uFillTx/>
              <a:latin typeface="Aptos" panose="020B0004020202020204" pitchFamily="34" charset="0"/>
              <a:ea typeface="DengXian" panose="02010600030101010101" pitchFamily="2" charset="-122"/>
              <a:cs typeface="Arial" panose="020B0604020202020204" pitchFamily="34" charset="0"/>
            </a:endParaRPr>
          </a:p>
          <a:p>
            <a:pPr marR="182520" lvl="0" algn="l" defTabSz="914400" rtl="0" eaLnBrk="1" fontAlgn="auto" latinLnBrk="0" hangingPunct="1">
              <a:lnSpc>
                <a:spcPct val="115000"/>
              </a:lnSpc>
              <a:spcAft>
                <a:spcPts val="800"/>
              </a:spcAft>
              <a:buClrTx/>
              <a:buSzTx/>
              <a:buFontTx/>
              <a:buNone/>
              <a:tabLst/>
              <a:defRPr/>
            </a:pPr>
            <a:r>
              <a:rPr kumimoji="0" lang="en-US" sz="1400" b="0" i="0"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“Using AI to Track How Customers Feel in Real Time.” </a:t>
            </a:r>
            <a:r>
              <a:rPr kumimoji="0" lang="en-US" sz="1400" b="0" i="1"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Harvard Business Review</a:t>
            </a:r>
            <a:r>
              <a:rPr kumimoji="0" lang="en-US" sz="1400" b="0" i="0"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 May 2021. Web.</a:t>
            </a:r>
            <a:endParaRPr kumimoji="0" lang="en-US" sz="1400" b="0" i="0" u="none" strike="noStrike" kern="100" cap="none" spc="0" normalizeH="0" baseline="0" noProof="0">
              <a:ln>
                <a:noFill/>
              </a:ln>
              <a:solidFill>
                <a:schemeClr val="tx1">
                  <a:lumMod val="50000"/>
                </a:schemeClr>
              </a:solidFill>
              <a:effectLst/>
              <a:uLnTx/>
              <a:uFillTx/>
              <a:latin typeface="Aptos" panose="020B0004020202020204" pitchFamily="34" charset="0"/>
              <a:ea typeface="DengXian" panose="02010600030101010101" pitchFamily="2" charset="-122"/>
              <a:cs typeface="Arial" panose="020B0604020202020204" pitchFamily="34" charset="0"/>
            </a:endParaRPr>
          </a:p>
          <a:p>
            <a:pPr marR="182520" lvl="0" algn="l" defTabSz="914400" rtl="0" eaLnBrk="1" fontAlgn="auto" latinLnBrk="0" hangingPunct="1">
              <a:lnSpc>
                <a:spcPct val="115000"/>
              </a:lnSpc>
              <a:spcAft>
                <a:spcPts val="800"/>
              </a:spcAft>
              <a:buClrTx/>
              <a:buSzTx/>
              <a:buFontTx/>
              <a:buNone/>
              <a:tabLst/>
              <a:defRPr/>
            </a:pPr>
            <a:r>
              <a:rPr kumimoji="0" lang="en-US" sz="1400" b="0" i="0"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“What Are the Top Customer Experience KPIs?” </a:t>
            </a:r>
            <a:r>
              <a:rPr kumimoji="0" lang="en-US" sz="1400" b="0" i="1"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CX Today</a:t>
            </a:r>
            <a:r>
              <a:rPr kumimoji="0" lang="en-US" sz="1400" b="0" i="0"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 n.d. Web.</a:t>
            </a:r>
            <a:endParaRPr kumimoji="0" lang="en-US" sz="1400" b="0" i="0" u="none" strike="noStrike" kern="100" cap="none" spc="0" normalizeH="0" baseline="0" noProof="0">
              <a:ln>
                <a:noFill/>
              </a:ln>
              <a:solidFill>
                <a:schemeClr val="tx1">
                  <a:lumMod val="50000"/>
                </a:schemeClr>
              </a:solidFill>
              <a:effectLst/>
              <a:uLnTx/>
              <a:uFillTx/>
              <a:latin typeface="Aptos" panose="020B0004020202020204" pitchFamily="34" charset="0"/>
              <a:ea typeface="DengXian" panose="02010600030101010101" pitchFamily="2" charset="-122"/>
              <a:cs typeface="Arial" panose="020B0604020202020204" pitchFamily="34" charset="0"/>
            </a:endParaRPr>
          </a:p>
          <a:p>
            <a:pPr marR="182520" lvl="0" algn="l" defTabSz="914400" rtl="0" eaLnBrk="1" fontAlgn="auto" latinLnBrk="0" hangingPunct="1">
              <a:lnSpc>
                <a:spcPct val="115000"/>
              </a:lnSpc>
              <a:spcAft>
                <a:spcPts val="800"/>
              </a:spcAft>
              <a:buClrTx/>
              <a:buSzTx/>
              <a:buFontTx/>
              <a:buNone/>
              <a:tabLst/>
              <a:defRPr/>
            </a:pPr>
            <a:r>
              <a:rPr kumimoji="0" lang="en-US" sz="1400" b="0" i="0"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“When It Comes to Long-Term Value, Incumbents Should Think Like Digital Disruptors.” </a:t>
            </a:r>
            <a:r>
              <a:rPr kumimoji="0" lang="en-US" sz="1400" b="0" i="1"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Harvard Business Review</a:t>
            </a:r>
            <a:r>
              <a:rPr kumimoji="0" lang="en-US" sz="1400" b="0" i="0"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 June 2024. Web.</a:t>
            </a:r>
            <a:endParaRPr kumimoji="0" lang="en-US" sz="1400" b="0" i="0" u="none" strike="noStrike" kern="100" cap="none" spc="0" normalizeH="0" baseline="0" noProof="0">
              <a:ln>
                <a:noFill/>
              </a:ln>
              <a:solidFill>
                <a:schemeClr val="tx1">
                  <a:lumMod val="50000"/>
                </a:schemeClr>
              </a:solidFill>
              <a:effectLst/>
              <a:uLnTx/>
              <a:uFillTx/>
              <a:latin typeface="Aptos" panose="020B0004020202020204" pitchFamily="34" charset="0"/>
              <a:ea typeface="DengXian" panose="02010600030101010101" pitchFamily="2" charset="-122"/>
              <a:cs typeface="Arial" panose="020B0604020202020204" pitchFamily="34" charset="0"/>
            </a:endParaRPr>
          </a:p>
          <a:p>
            <a:pPr marR="182520" lvl="0" algn="l" defTabSz="914400" rtl="0" eaLnBrk="1" fontAlgn="auto" latinLnBrk="0" hangingPunct="1">
              <a:lnSpc>
                <a:spcPct val="115000"/>
              </a:lnSpc>
              <a:spcAft>
                <a:spcPts val="800"/>
              </a:spcAft>
              <a:buClrTx/>
              <a:buSzTx/>
              <a:buFontTx/>
              <a:buNone/>
              <a:tabLst/>
              <a:defRPr/>
            </a:pPr>
            <a:r>
              <a:rPr kumimoji="0" lang="en-US" sz="1400" b="0" i="0"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Williams, Kathy. “50 Employee Service Desk Statistics: Are You Ready?” </a:t>
            </a:r>
            <a:r>
              <a:rPr kumimoji="0" lang="en-US" sz="1400" b="0" i="1"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Rezolve.ai</a:t>
            </a:r>
            <a:r>
              <a:rPr kumimoji="0" lang="en-US" sz="1400" b="0" i="0"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 2024. Web.</a:t>
            </a:r>
            <a:endParaRPr kumimoji="0" lang="en-US" sz="1400" b="0" i="0" u="none" strike="noStrike" kern="100" cap="none" spc="0" normalizeH="0" baseline="0" noProof="0">
              <a:ln>
                <a:noFill/>
              </a:ln>
              <a:solidFill>
                <a:schemeClr val="tx1">
                  <a:lumMod val="50000"/>
                </a:schemeClr>
              </a:solidFill>
              <a:effectLst/>
              <a:uLnTx/>
              <a:uFillTx/>
              <a:latin typeface="Aptos" panose="020B0004020202020204" pitchFamily="34" charset="0"/>
              <a:ea typeface="DengXian" panose="02010600030101010101" pitchFamily="2" charset="-122"/>
              <a:cs typeface="Arial" panose="020B0604020202020204" pitchFamily="34" charset="0"/>
            </a:endParaRPr>
          </a:p>
          <a:p>
            <a:pPr marR="182520" lvl="0" algn="l" defTabSz="914400" rtl="0" eaLnBrk="1" fontAlgn="auto" latinLnBrk="0" hangingPunct="1">
              <a:lnSpc>
                <a:spcPct val="115000"/>
              </a:lnSpc>
              <a:spcAft>
                <a:spcPts val="800"/>
              </a:spcAft>
              <a:buClrTx/>
              <a:buSzTx/>
              <a:tabLst/>
              <a:defRPr/>
            </a:pPr>
            <a:r>
              <a:rPr kumimoji="0" lang="en-US" sz="1400" b="0" i="0"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a:t>
            </a:r>
            <a:r>
              <a:rPr kumimoji="0" lang="en-US" sz="1400" b="0" i="0" u="none" strike="noStrike" kern="100" cap="none" spc="0" normalizeH="0" baseline="0" noProof="0" err="1">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XMI</a:t>
            </a:r>
            <a:r>
              <a:rPr kumimoji="0" lang="en-US" sz="1400" b="0" i="0"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 Assessment: CX Maturity.” </a:t>
            </a:r>
            <a:r>
              <a:rPr kumimoji="0" lang="en-US" sz="1400" b="0" i="1"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XM Institute</a:t>
            </a:r>
            <a:r>
              <a:rPr kumimoji="0" lang="en-US" sz="1400" b="0" i="0" u="none" strike="noStrike" kern="100" cap="none" spc="0" normalizeH="0" baseline="0" noProof="0">
                <a:ln>
                  <a:noFill/>
                </a:ln>
                <a:solidFill>
                  <a:schemeClr val="tx1">
                    <a:lumMod val="50000"/>
                  </a:schemeClr>
                </a:solidFill>
                <a:effectLst/>
                <a:uLnTx/>
                <a:uFillTx/>
                <a:latin typeface="Roboto Condensed Light" panose="02000000000000000000" pitchFamily="2" charset="0"/>
                <a:ea typeface="DengXian" panose="02010600030101010101" pitchFamily="2" charset="-122"/>
                <a:cs typeface="Arial" panose="020B0604020202020204" pitchFamily="34" charset="0"/>
              </a:rPr>
              <a:t>, 2020. Web.</a:t>
            </a:r>
            <a:endParaRPr kumimoji="0" lang="en-US" sz="1400" b="0" i="0" u="none" strike="noStrike" kern="100" cap="none" spc="0" normalizeH="0" baseline="0" noProof="0">
              <a:ln>
                <a:noFill/>
              </a:ln>
              <a:solidFill>
                <a:schemeClr val="tx1">
                  <a:lumMod val="50000"/>
                </a:schemeClr>
              </a:solidFill>
              <a:effectLst/>
              <a:uLnTx/>
              <a:uFillTx/>
              <a:latin typeface="Aptos" panose="020B0004020202020204" pitchFamily="34" charset="0"/>
              <a:ea typeface="DengXian" panose="02010600030101010101" pitchFamily="2" charset="-122"/>
              <a:cs typeface="Arial" panose="020B0604020202020204" pitchFamily="34" charset="0"/>
            </a:endParaRPr>
          </a:p>
        </p:txBody>
      </p:sp>
      <p:sp>
        <p:nvSpPr>
          <p:cNvPr id="3" name="Text Placeholder 2">
            <a:extLst>
              <a:ext uri="{FF2B5EF4-FFF2-40B4-BE49-F238E27FC236}">
                <a16:creationId xmlns:a16="http://schemas.microsoft.com/office/drawing/2014/main" id="{759EE79D-BEEF-22F5-B9EF-6495C0C6CE6F}"/>
              </a:ext>
            </a:extLst>
          </p:cNvPr>
          <p:cNvSpPr>
            <a:spLocks noGrp="1"/>
          </p:cNvSpPr>
          <p:nvPr>
            <p:ph type="body" sz="quarter" idx="13"/>
          </p:nvPr>
        </p:nvSpPr>
        <p:spPr>
          <a:xfrm>
            <a:off x="354106" y="1095115"/>
            <a:ext cx="5548854" cy="4954628"/>
          </a:xfrm>
        </p:spPr>
        <p:txBody>
          <a:bodyPr/>
          <a:lstStyle/>
          <a:p>
            <a:pPr marL="0" indent="0">
              <a:lnSpc>
                <a:spcPct val="115000"/>
              </a:lnSpc>
              <a:spcBef>
                <a:spcPts val="0"/>
              </a:spcBef>
              <a:spcAft>
                <a:spcPts val="800"/>
              </a:spcAft>
              <a:buNone/>
            </a:pPr>
            <a:r>
              <a:rPr lang="en-US" sz="1400" kern="100">
                <a:solidFill>
                  <a:schemeClr val="tx1">
                    <a:lumMod val="50000"/>
                  </a:schemeClr>
                </a:solidFill>
                <a:ea typeface="DengXian" panose="02010600030101010101" pitchFamily="2" charset="-122"/>
                <a:cs typeface="Arial" panose="020B0604020202020204" pitchFamily="34" charset="0"/>
              </a:rPr>
              <a:t>“Multimodal AI.” </a:t>
            </a:r>
            <a:r>
              <a:rPr lang="en-US" sz="1400" i="1" kern="100" err="1">
                <a:solidFill>
                  <a:schemeClr val="tx1">
                    <a:lumMod val="50000"/>
                  </a:schemeClr>
                </a:solidFill>
                <a:ea typeface="DengXian" panose="02010600030101010101" pitchFamily="2" charset="-122"/>
                <a:cs typeface="Arial" panose="020B0604020202020204" pitchFamily="34" charset="0"/>
              </a:rPr>
              <a:t>IMD</a:t>
            </a:r>
            <a:r>
              <a:rPr lang="en-US" sz="1400" kern="100">
                <a:solidFill>
                  <a:schemeClr val="tx1">
                    <a:lumMod val="50000"/>
                  </a:schemeClr>
                </a:solidFill>
                <a:ea typeface="DengXian" panose="02010600030101010101" pitchFamily="2" charset="-122"/>
                <a:cs typeface="Arial" panose="020B0604020202020204" pitchFamily="34" charset="0"/>
              </a:rPr>
              <a:t>, n.d. Web.</a:t>
            </a:r>
            <a:endParaRPr lang="en-US" sz="1400" kern="10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a typeface="DengXian" panose="02010600030101010101" pitchFamily="2" charset="-122"/>
                <a:cs typeface="Arial" panose="020B0604020202020204" pitchFamily="34" charset="0"/>
              </a:rPr>
              <a:t>“Multimodal AI.” </a:t>
            </a:r>
            <a:r>
              <a:rPr lang="en-US" sz="1400" i="1" kern="100">
                <a:solidFill>
                  <a:schemeClr val="tx1">
                    <a:lumMod val="50000"/>
                  </a:schemeClr>
                </a:solidFill>
                <a:ea typeface="DengXian" panose="02010600030101010101" pitchFamily="2" charset="-122"/>
                <a:cs typeface="Arial" panose="020B0604020202020204" pitchFamily="34" charset="0"/>
              </a:rPr>
              <a:t>TechTarget</a:t>
            </a:r>
            <a:r>
              <a:rPr lang="en-US" sz="1400" kern="100">
                <a:solidFill>
                  <a:schemeClr val="tx1">
                    <a:lumMod val="50000"/>
                  </a:schemeClr>
                </a:solidFill>
                <a:ea typeface="DengXian" panose="02010600030101010101" pitchFamily="2" charset="-122"/>
                <a:cs typeface="Arial" panose="020B0604020202020204" pitchFamily="34" charset="0"/>
              </a:rPr>
              <a:t>, n.d. Web.</a:t>
            </a:r>
            <a:endParaRPr lang="en-US" sz="1400" kern="10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a typeface="DengXian" panose="02010600030101010101" pitchFamily="2" charset="-122"/>
                <a:cs typeface="Arial" panose="020B0604020202020204" pitchFamily="34" charset="0"/>
              </a:rPr>
              <a:t>“Multimodal AI.” </a:t>
            </a:r>
            <a:r>
              <a:rPr lang="en-US" sz="1400" i="1" kern="100" err="1">
                <a:solidFill>
                  <a:schemeClr val="tx1">
                    <a:lumMod val="50000"/>
                  </a:schemeClr>
                </a:solidFill>
                <a:ea typeface="DengXian" panose="02010600030101010101" pitchFamily="2" charset="-122"/>
                <a:cs typeface="Arial" panose="020B0604020202020204" pitchFamily="34" charset="0"/>
              </a:rPr>
              <a:t>Tredence</a:t>
            </a:r>
            <a:r>
              <a:rPr lang="en-US" sz="1400" kern="100">
                <a:solidFill>
                  <a:schemeClr val="tx1">
                    <a:lumMod val="50000"/>
                  </a:schemeClr>
                </a:solidFill>
                <a:ea typeface="DengXian" panose="02010600030101010101" pitchFamily="2" charset="-122"/>
                <a:cs typeface="Arial" panose="020B0604020202020204" pitchFamily="34" charset="0"/>
              </a:rPr>
              <a:t>, n.d. Web.</a:t>
            </a:r>
            <a:endParaRPr lang="en-US" sz="1400" kern="10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a typeface="DengXian" panose="02010600030101010101" pitchFamily="2" charset="-122"/>
                <a:cs typeface="Arial" panose="020B0604020202020204" pitchFamily="34" charset="0"/>
              </a:rPr>
              <a:t>“Multimodal Customer Experience: The Next Frontier in Customer Engagement.” </a:t>
            </a:r>
            <a:r>
              <a:rPr lang="en-US" sz="1400" i="1" kern="100">
                <a:solidFill>
                  <a:schemeClr val="tx1">
                    <a:lumMod val="50000"/>
                  </a:schemeClr>
                </a:solidFill>
                <a:ea typeface="DengXian" panose="02010600030101010101" pitchFamily="2" charset="-122"/>
                <a:cs typeface="Arial" panose="020B0604020202020204" pitchFamily="34" charset="0"/>
              </a:rPr>
              <a:t>Medium</a:t>
            </a:r>
            <a:r>
              <a:rPr lang="en-US" sz="1400" kern="100">
                <a:solidFill>
                  <a:schemeClr val="tx1">
                    <a:lumMod val="50000"/>
                  </a:schemeClr>
                </a:solidFill>
                <a:ea typeface="DengXian" panose="02010600030101010101" pitchFamily="2" charset="-122"/>
                <a:cs typeface="Arial" panose="020B0604020202020204" pitchFamily="34" charset="0"/>
              </a:rPr>
              <a:t>, n.d. Web.</a:t>
            </a:r>
            <a:endParaRPr lang="en-US" sz="1400" kern="10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a typeface="DengXian" panose="02010600030101010101" pitchFamily="2" charset="-122"/>
                <a:cs typeface="Arial" panose="020B0604020202020204" pitchFamily="34" charset="0"/>
              </a:rPr>
              <a:t>Pande, Amit. “Real-Time Personalization Using Microservices.” </a:t>
            </a:r>
            <a:r>
              <a:rPr lang="en-US" sz="1400" i="1" kern="100">
                <a:solidFill>
                  <a:schemeClr val="tx1">
                    <a:lumMod val="50000"/>
                  </a:schemeClr>
                </a:solidFill>
                <a:ea typeface="DengXian" panose="02010600030101010101" pitchFamily="2" charset="-122"/>
                <a:cs typeface="Arial" panose="020B0604020202020204" pitchFamily="34" charset="0"/>
              </a:rPr>
              <a:t>Target Blog</a:t>
            </a:r>
            <a:r>
              <a:rPr lang="en-US" sz="1400" kern="100">
                <a:solidFill>
                  <a:schemeClr val="tx1">
                    <a:lumMod val="50000"/>
                  </a:schemeClr>
                </a:solidFill>
                <a:ea typeface="DengXian" panose="02010600030101010101" pitchFamily="2" charset="-122"/>
                <a:cs typeface="Arial" panose="020B0604020202020204" pitchFamily="34" charset="0"/>
              </a:rPr>
              <a:t>, 11 May 2023. Web.</a:t>
            </a:r>
            <a:endParaRPr lang="en-US" sz="1400" kern="10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a typeface="DengXian" panose="02010600030101010101" pitchFamily="2" charset="-122"/>
                <a:cs typeface="Arial" panose="020B0604020202020204" pitchFamily="34" charset="0"/>
              </a:rPr>
              <a:t>“Personalization Done Right.” </a:t>
            </a:r>
            <a:r>
              <a:rPr lang="en-US" sz="1400" i="1" kern="100">
                <a:solidFill>
                  <a:schemeClr val="tx1">
                    <a:lumMod val="50000"/>
                  </a:schemeClr>
                </a:solidFill>
                <a:ea typeface="DengXian" panose="02010600030101010101" pitchFamily="2" charset="-122"/>
                <a:cs typeface="Arial" panose="020B0604020202020204" pitchFamily="34" charset="0"/>
              </a:rPr>
              <a:t>Harvard Business Review</a:t>
            </a:r>
            <a:r>
              <a:rPr lang="en-US" sz="1400" kern="100">
                <a:solidFill>
                  <a:schemeClr val="tx1">
                    <a:lumMod val="50000"/>
                  </a:schemeClr>
                </a:solidFill>
                <a:ea typeface="DengXian" panose="02010600030101010101" pitchFamily="2" charset="-122"/>
                <a:cs typeface="Arial" panose="020B0604020202020204" pitchFamily="34" charset="0"/>
              </a:rPr>
              <a:t>, November 2024. Web.</a:t>
            </a:r>
            <a:endParaRPr lang="en-US" sz="1400" kern="10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a typeface="DengXian" panose="02010600030101010101" pitchFamily="2" charset="-122"/>
                <a:cs typeface="Arial" panose="020B0604020202020204" pitchFamily="34" charset="0"/>
              </a:rPr>
              <a:t>“Personalized Customer Strategy in the Age of AI.” </a:t>
            </a:r>
            <a:r>
              <a:rPr lang="en-US" sz="1400" i="1" kern="100">
                <a:solidFill>
                  <a:schemeClr val="tx1">
                    <a:lumMod val="50000"/>
                  </a:schemeClr>
                </a:solidFill>
                <a:ea typeface="DengXian" panose="02010600030101010101" pitchFamily="2" charset="-122"/>
                <a:cs typeface="Arial" panose="020B0604020202020204" pitchFamily="34" charset="0"/>
              </a:rPr>
              <a:t>Harvard Business Review Store</a:t>
            </a:r>
            <a:r>
              <a:rPr lang="en-US" sz="1400" kern="100">
                <a:solidFill>
                  <a:schemeClr val="tx1">
                    <a:lumMod val="50000"/>
                  </a:schemeClr>
                </a:solidFill>
                <a:ea typeface="DengXian" panose="02010600030101010101" pitchFamily="2" charset="-122"/>
                <a:cs typeface="Arial" panose="020B0604020202020204" pitchFamily="34" charset="0"/>
              </a:rPr>
              <a:t>, n.d. Web.</a:t>
            </a:r>
            <a:endParaRPr lang="en-US" sz="1400" kern="10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a typeface="DengXian" panose="02010600030101010101" pitchFamily="2" charset="-122"/>
                <a:cs typeface="Arial" panose="020B0604020202020204" pitchFamily="34" charset="0"/>
              </a:rPr>
              <a:t>“Personalizing Growth.” </a:t>
            </a:r>
            <a:r>
              <a:rPr lang="en-US" sz="1400" i="1" kern="100">
                <a:solidFill>
                  <a:schemeClr val="tx1">
                    <a:lumMod val="50000"/>
                  </a:schemeClr>
                </a:solidFill>
                <a:ea typeface="DengXian" panose="02010600030101010101" pitchFamily="2" charset="-122"/>
                <a:cs typeface="Arial" panose="020B0604020202020204" pitchFamily="34" charset="0"/>
              </a:rPr>
              <a:t>Deloitte Digital</a:t>
            </a:r>
            <a:r>
              <a:rPr lang="en-US" sz="1400" kern="100">
                <a:solidFill>
                  <a:schemeClr val="tx1">
                    <a:lumMod val="50000"/>
                  </a:schemeClr>
                </a:solidFill>
                <a:ea typeface="DengXian" panose="02010600030101010101" pitchFamily="2" charset="-122"/>
                <a:cs typeface="Arial" panose="020B0604020202020204" pitchFamily="34" charset="0"/>
              </a:rPr>
              <a:t>, 11 June 2024. Web.</a:t>
            </a:r>
            <a:endParaRPr lang="en-US" sz="1400" kern="10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a typeface="DengXian" panose="02010600030101010101" pitchFamily="2" charset="-122"/>
                <a:cs typeface="Arial" panose="020B0604020202020204" pitchFamily="34" charset="0"/>
              </a:rPr>
              <a:t>“Shedding Light on AI Bias with Real-World Examples.” </a:t>
            </a:r>
            <a:r>
              <a:rPr lang="en-US" sz="1400" i="1" kern="100">
                <a:solidFill>
                  <a:schemeClr val="tx1">
                    <a:lumMod val="50000"/>
                  </a:schemeClr>
                </a:solidFill>
                <a:ea typeface="DengXian" panose="02010600030101010101" pitchFamily="2" charset="-122"/>
                <a:cs typeface="Arial" panose="020B0604020202020204" pitchFamily="34" charset="0"/>
              </a:rPr>
              <a:t>IBM</a:t>
            </a:r>
            <a:r>
              <a:rPr lang="en-US" sz="1400" kern="100">
                <a:solidFill>
                  <a:schemeClr val="tx1">
                    <a:lumMod val="50000"/>
                  </a:schemeClr>
                </a:solidFill>
                <a:ea typeface="DengXian" panose="02010600030101010101" pitchFamily="2" charset="-122"/>
                <a:cs typeface="Arial" panose="020B0604020202020204" pitchFamily="34" charset="0"/>
              </a:rPr>
              <a:t>, n.d. Web.</a:t>
            </a:r>
            <a:endParaRPr lang="en-US" sz="1400" kern="10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a typeface="DengXian" panose="02010600030101010101" pitchFamily="2" charset="-122"/>
                <a:cs typeface="Arial" panose="020B0604020202020204" pitchFamily="34" charset="0"/>
              </a:rPr>
              <a:t>“Simplify Multimodal Generative AI with Amazon Bedrock Data Automation.” </a:t>
            </a:r>
            <a:r>
              <a:rPr lang="en-US" sz="1400" i="1" kern="100">
                <a:solidFill>
                  <a:schemeClr val="tx1">
                    <a:lumMod val="50000"/>
                  </a:schemeClr>
                </a:solidFill>
                <a:ea typeface="DengXian" panose="02010600030101010101" pitchFamily="2" charset="-122"/>
                <a:cs typeface="Arial" panose="020B0604020202020204" pitchFamily="34" charset="0"/>
              </a:rPr>
              <a:t>AWS</a:t>
            </a:r>
            <a:r>
              <a:rPr lang="en-US" sz="1400" kern="100">
                <a:solidFill>
                  <a:schemeClr val="tx1">
                    <a:lumMod val="50000"/>
                  </a:schemeClr>
                </a:solidFill>
                <a:ea typeface="DengXian" panose="02010600030101010101" pitchFamily="2" charset="-122"/>
                <a:cs typeface="Arial" panose="020B0604020202020204" pitchFamily="34" charset="0"/>
              </a:rPr>
              <a:t>, n.d. Web.</a:t>
            </a:r>
            <a:endParaRPr lang="en-US" sz="1400" kern="10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a:p>
            <a:pPr marL="0" indent="0">
              <a:lnSpc>
                <a:spcPct val="115000"/>
              </a:lnSpc>
              <a:spcBef>
                <a:spcPts val="0"/>
              </a:spcBef>
              <a:spcAft>
                <a:spcPts val="800"/>
              </a:spcAft>
              <a:buNone/>
            </a:pPr>
            <a:r>
              <a:rPr lang="en-US" sz="1400" kern="100">
                <a:solidFill>
                  <a:schemeClr val="tx1">
                    <a:lumMod val="50000"/>
                  </a:schemeClr>
                </a:solidFill>
                <a:ea typeface="DengXian" panose="02010600030101010101" pitchFamily="2" charset="-122"/>
                <a:cs typeface="Arial" panose="020B0604020202020204" pitchFamily="34" charset="0"/>
              </a:rPr>
              <a:t>“State of Service.” </a:t>
            </a:r>
            <a:r>
              <a:rPr lang="en-US" sz="1400" i="1" kern="100">
                <a:solidFill>
                  <a:schemeClr val="tx1">
                    <a:lumMod val="50000"/>
                  </a:schemeClr>
                </a:solidFill>
                <a:ea typeface="DengXian" panose="02010600030101010101" pitchFamily="2" charset="-122"/>
                <a:cs typeface="Arial" panose="020B0604020202020204" pitchFamily="34" charset="0"/>
              </a:rPr>
              <a:t>Salesforce</a:t>
            </a:r>
            <a:r>
              <a:rPr lang="en-US" sz="1400" kern="100">
                <a:solidFill>
                  <a:schemeClr val="tx1">
                    <a:lumMod val="50000"/>
                  </a:schemeClr>
                </a:solidFill>
                <a:ea typeface="DengXian" panose="02010600030101010101" pitchFamily="2" charset="-122"/>
                <a:cs typeface="Arial" panose="020B0604020202020204" pitchFamily="34" charset="0"/>
              </a:rPr>
              <a:t>, n.d. Web.</a:t>
            </a:r>
            <a:endParaRPr lang="en-US" sz="1400" kern="100">
              <a:solidFill>
                <a:schemeClr val="tx1">
                  <a:lumMod val="50000"/>
                </a:schemeClr>
              </a:solidFill>
              <a:latin typeface="Aptos" panose="020B00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288662658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20CF7-6245-AD6C-3CB8-6D3E6800D8AD}"/>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AAACD02C-A74D-CB9E-6240-F8F348099C44}"/>
              </a:ext>
            </a:extLst>
          </p:cNvPr>
          <p:cNvSpPr>
            <a:spLocks noGrp="1"/>
          </p:cNvSpPr>
          <p:nvPr>
            <p:ph type="title"/>
          </p:nvPr>
        </p:nvSpPr>
        <p:spPr/>
        <p:txBody>
          <a:bodyPr/>
          <a:lstStyle/>
          <a:p>
            <a:r>
              <a:rPr lang="en-US"/>
              <a:t>Related Info-Tech research</a:t>
            </a:r>
          </a:p>
        </p:txBody>
      </p:sp>
      <p:sp>
        <p:nvSpPr>
          <p:cNvPr id="24" name="Text Placeholder 8">
            <a:extLst>
              <a:ext uri="{FF2B5EF4-FFF2-40B4-BE49-F238E27FC236}">
                <a16:creationId xmlns:a16="http://schemas.microsoft.com/office/drawing/2014/main" id="{D1CE50C4-3766-107E-F804-586342904797}"/>
              </a:ext>
            </a:extLst>
          </p:cNvPr>
          <p:cNvSpPr txBox="1">
            <a:spLocks/>
          </p:cNvSpPr>
          <p:nvPr/>
        </p:nvSpPr>
        <p:spPr>
          <a:xfrm>
            <a:off x="3817770" y="750313"/>
            <a:ext cx="7495272" cy="3511628"/>
          </a:xfrm>
          <a:prstGeom prst="rect">
            <a:avLst/>
          </a:prstGeom>
        </p:spPr>
        <p:txBody>
          <a:bodyPr lIns="0" tIns="0" rIns="0" bIns="0">
            <a:noAutofit/>
          </a:bodyPr>
          <a:lstStyle>
            <a:lvl1pPr marL="0" indent="0" algn="l" defTabSz="914309" rtl="0" eaLnBrk="1" latinLnBrk="0" hangingPunct="1">
              <a:lnSpc>
                <a:spcPct val="110000"/>
              </a:lnSpc>
              <a:spcBef>
                <a:spcPts val="1000"/>
              </a:spcBef>
              <a:buFont typeface="Arial" panose="020B0604020202020204" pitchFamily="34" charset="0"/>
              <a:buNone/>
              <a:defRPr sz="1600" b="0" i="0" kern="1200">
                <a:solidFill>
                  <a:srgbClr val="2576B7"/>
                </a:solidFill>
                <a:latin typeface="Exo" panose="020B0604020202020204" charset="0"/>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09" rtl="0" eaLnBrk="1" fontAlgn="auto" latinLnBrk="0" hangingPunct="1">
              <a:lnSpc>
                <a:spcPct val="110000"/>
              </a:lnSpc>
              <a:spcBef>
                <a:spcPts val="1000"/>
              </a:spcBef>
              <a:spcAft>
                <a:spcPts val="0"/>
              </a:spcAft>
              <a:buClrTx/>
              <a:buSzTx/>
              <a:buFontTx/>
              <a:buNone/>
              <a:tabLst/>
              <a:defRPr/>
            </a:pPr>
            <a:r>
              <a:rPr lang="en-US" dirty="0">
                <a:ea typeface="+mn-lt"/>
                <a:cs typeface="+mn-lt"/>
                <a:hlinkClick r:id="rId3"/>
              </a:rPr>
              <a:t>Build Your AI Strategy Roadmap</a:t>
            </a:r>
            <a:endParaRPr lang="en-US" dirty="0">
              <a:ea typeface="+mn-lt"/>
              <a:cs typeface="+mn-lt"/>
            </a:endParaRPr>
          </a:p>
          <a:p>
            <a:pPr marL="0" marR="0" lvl="0" indent="0" algn="l" defTabSz="914309" rtl="0" eaLnBrk="1" fontAlgn="auto" latinLnBrk="0" hangingPunct="1">
              <a:lnSpc>
                <a:spcPct val="110000"/>
              </a:lnSpc>
              <a:spcBef>
                <a:spcPts val="1000"/>
              </a:spcBef>
              <a:spcAft>
                <a:spcPts val="0"/>
              </a:spcAft>
              <a:buClrTx/>
              <a:buSzTx/>
              <a:buFontTx/>
              <a:buNone/>
              <a:tabLst/>
              <a:defRPr/>
            </a:pPr>
            <a:r>
              <a:rPr lang="en-US" dirty="0">
                <a:ea typeface="+mn-lt"/>
                <a:cs typeface="+mn-lt"/>
                <a:hlinkClick r:id="rId4"/>
              </a:rPr>
              <a:t>Govern the Use of AI Responsibly With a Fit-for-Purpose Structure</a:t>
            </a:r>
            <a:endParaRPr lang="en-US" dirty="0">
              <a:ea typeface="+mn-lt"/>
              <a:cs typeface="+mn-lt"/>
            </a:endParaRPr>
          </a:p>
          <a:p>
            <a:pPr marL="0" marR="0" lvl="0" indent="0" algn="l" defTabSz="914309" rtl="0" eaLnBrk="1" fontAlgn="auto" latinLnBrk="0" hangingPunct="1">
              <a:lnSpc>
                <a:spcPct val="110000"/>
              </a:lnSpc>
              <a:spcBef>
                <a:spcPts val="1000"/>
              </a:spcBef>
              <a:spcAft>
                <a:spcPts val="0"/>
              </a:spcAft>
              <a:buClrTx/>
              <a:buSzTx/>
              <a:buFontTx/>
              <a:buNone/>
              <a:tabLst/>
              <a:defRPr/>
            </a:pPr>
            <a:r>
              <a:rPr lang="en-US" dirty="0">
                <a:ea typeface="+mn-lt"/>
                <a:cs typeface="+mn-lt"/>
                <a:hlinkClick r:id="rId5"/>
              </a:rPr>
              <a:t>Improve Governance and Stakeholder Engagement to Curb Shadow AI</a:t>
            </a:r>
            <a:endParaRPr lang="en-US" dirty="0">
              <a:ea typeface="+mn-lt"/>
              <a:cs typeface="+mn-lt"/>
            </a:endParaRPr>
          </a:p>
          <a:p>
            <a:pPr marL="0" marR="0" lvl="0" indent="0" algn="l" defTabSz="914309" rtl="0" eaLnBrk="1" fontAlgn="auto" latinLnBrk="0" hangingPunct="1">
              <a:lnSpc>
                <a:spcPct val="110000"/>
              </a:lnSpc>
              <a:spcBef>
                <a:spcPts val="1000"/>
              </a:spcBef>
              <a:spcAft>
                <a:spcPts val="0"/>
              </a:spcAft>
              <a:buClrTx/>
              <a:buSzTx/>
              <a:buFontTx/>
              <a:buNone/>
              <a:tabLst/>
              <a:defRPr/>
            </a:pPr>
            <a:r>
              <a:rPr lang="en-US" dirty="0">
                <a:ea typeface="+mn-lt"/>
                <a:cs typeface="+mn-lt"/>
                <a:hlinkClick r:id="rId6"/>
              </a:rPr>
              <a:t>Develop Responsible AI Guiding Principles</a:t>
            </a:r>
            <a:endParaRPr lang="en-US" dirty="0">
              <a:ea typeface="+mn-lt"/>
              <a:cs typeface="+mn-lt"/>
            </a:endParaRPr>
          </a:p>
          <a:p>
            <a:pPr>
              <a:buFontTx/>
              <a:defRPr/>
            </a:pPr>
            <a:r>
              <a:rPr lang="en-US" dirty="0">
                <a:ea typeface="+mn-lt"/>
                <a:cs typeface="+mn-lt"/>
                <a:hlinkClick r:id="rId7">
                  <a:extLst>
                    <a:ext uri="{A12FA001-AC4F-418D-AE19-62706E023703}">
                      <ahyp:hlinkClr xmlns:ahyp="http://schemas.microsoft.com/office/drawing/2018/hyperlinkcolor" val="tx"/>
                    </a:ext>
                  </a:extLst>
                </a:hlinkClick>
              </a:rPr>
              <a:t>Address Security and Privacy Risks for Generative AI</a:t>
            </a:r>
          </a:p>
          <a:p>
            <a:pPr marL="0" marR="0" lvl="0" indent="0" algn="l" defTabSz="914309" rtl="0" eaLnBrk="1" fontAlgn="auto" latinLnBrk="0" hangingPunct="1">
              <a:lnSpc>
                <a:spcPct val="110000"/>
              </a:lnSpc>
              <a:spcBef>
                <a:spcPts val="1000"/>
              </a:spcBef>
              <a:spcAft>
                <a:spcPts val="0"/>
              </a:spcAft>
              <a:buClrTx/>
              <a:buSzTx/>
              <a:buFontTx/>
              <a:buNone/>
              <a:tabLst/>
              <a:defRPr/>
            </a:pPr>
            <a:r>
              <a:rPr lang="en-US" dirty="0">
                <a:ea typeface="+mn-lt"/>
                <a:cs typeface="+mn-lt"/>
                <a:hlinkClick r:id="rId8"/>
              </a:rPr>
              <a:t>Build Your AI Solution Selection Criteria</a:t>
            </a:r>
            <a:r>
              <a:rPr lang="en-US" dirty="0">
                <a:ea typeface="+mn-lt"/>
                <a:cs typeface="+mn-lt"/>
              </a:rPr>
              <a:t> </a:t>
            </a:r>
          </a:p>
          <a:p>
            <a:pPr marL="0" marR="0" lvl="0" indent="0" algn="l" defTabSz="914309" rtl="0" eaLnBrk="1" fontAlgn="auto" latinLnBrk="0" hangingPunct="1">
              <a:lnSpc>
                <a:spcPct val="110000"/>
              </a:lnSpc>
              <a:spcBef>
                <a:spcPts val="1000"/>
              </a:spcBef>
              <a:spcAft>
                <a:spcPts val="0"/>
              </a:spcAft>
              <a:buClrTx/>
              <a:buSzTx/>
              <a:buFontTx/>
              <a:buNone/>
              <a:tabLst/>
              <a:defRPr/>
            </a:pPr>
            <a:r>
              <a:rPr lang="en-US" dirty="0">
                <a:ea typeface="+mn-lt"/>
                <a:cs typeface="+mn-lt"/>
                <a:hlinkClick r:id="rId9"/>
              </a:rPr>
              <a:t>The Rapid Application Selection Framework</a:t>
            </a:r>
            <a:endParaRPr lang="en-US" dirty="0">
              <a:ea typeface="+mn-lt"/>
              <a:cs typeface="+mn-lt"/>
            </a:endParaRPr>
          </a:p>
          <a:p>
            <a:pPr marL="0" marR="0" lvl="0" indent="0" algn="l" defTabSz="914309" rtl="0" eaLnBrk="1" fontAlgn="auto" latinLnBrk="0" hangingPunct="1">
              <a:lnSpc>
                <a:spcPct val="110000"/>
              </a:lnSpc>
              <a:spcBef>
                <a:spcPts val="1000"/>
              </a:spcBef>
              <a:spcAft>
                <a:spcPts val="0"/>
              </a:spcAft>
              <a:buClrTx/>
              <a:buSzTx/>
              <a:buFontTx/>
              <a:buNone/>
              <a:tabLst/>
              <a:defRPr/>
            </a:pPr>
            <a:r>
              <a:rPr lang="en-US" dirty="0">
                <a:ea typeface="+mn-lt"/>
                <a:cs typeface="+mn-lt"/>
                <a:hlinkClick r:id="rId10"/>
              </a:rPr>
              <a:t>Launch Your AI Proof of Concept</a:t>
            </a:r>
            <a:endParaRPr lang="en-US" dirty="0">
              <a:ea typeface="+mn-lt"/>
              <a:cs typeface="+mn-lt"/>
            </a:endParaRPr>
          </a:p>
          <a:p>
            <a:pPr marL="0" marR="0" lvl="0" indent="0" algn="l" defTabSz="914309" rtl="0" eaLnBrk="1" fontAlgn="auto" latinLnBrk="0" hangingPunct="1">
              <a:lnSpc>
                <a:spcPct val="110000"/>
              </a:lnSpc>
              <a:spcBef>
                <a:spcPts val="1000"/>
              </a:spcBef>
              <a:spcAft>
                <a:spcPts val="0"/>
              </a:spcAft>
              <a:buClrTx/>
              <a:buSzTx/>
              <a:buFontTx/>
              <a:buNone/>
              <a:tabLst/>
              <a:defRPr/>
            </a:pPr>
            <a:r>
              <a:rPr lang="en-US" dirty="0">
                <a:ea typeface="+mn-lt"/>
                <a:cs typeface="+mn-lt"/>
                <a:hlinkClick r:id="rId11"/>
              </a:rPr>
              <a:t>Build a Strong Technology Foundation for Customer Experience Management</a:t>
            </a:r>
            <a:endParaRPr lang="en-US" dirty="0">
              <a:ea typeface="+mn-lt"/>
              <a:cs typeface="+mn-lt"/>
            </a:endParaRPr>
          </a:p>
          <a:p>
            <a:pPr marL="0" marR="0" lvl="0" indent="0" algn="l" defTabSz="914309" rtl="0" eaLnBrk="1" fontAlgn="auto" latinLnBrk="0" hangingPunct="1">
              <a:lnSpc>
                <a:spcPct val="110000"/>
              </a:lnSpc>
              <a:spcBef>
                <a:spcPts val="1000"/>
              </a:spcBef>
              <a:spcAft>
                <a:spcPts val="0"/>
              </a:spcAft>
              <a:buClrTx/>
              <a:buSzTx/>
              <a:buFontTx/>
              <a:buNone/>
              <a:tabLst/>
              <a:defRPr/>
            </a:pPr>
            <a:r>
              <a:rPr lang="en-US" dirty="0">
                <a:ea typeface="+mn-lt"/>
                <a:cs typeface="+mn-lt"/>
                <a:hlinkClick r:id="rId12"/>
              </a:rPr>
              <a:t>Develop an IT Strategy to Support Customer Experience</a:t>
            </a:r>
            <a:endParaRPr lang="en-US" dirty="0">
              <a:ea typeface="+mn-lt"/>
              <a:cs typeface="+mn-lt"/>
            </a:endParaRPr>
          </a:p>
          <a:p>
            <a:pPr marL="0" marR="0" lvl="0" indent="0" algn="l" defTabSz="914309" rtl="0" eaLnBrk="1" fontAlgn="auto" latinLnBrk="0" hangingPunct="1">
              <a:lnSpc>
                <a:spcPct val="110000"/>
              </a:lnSpc>
              <a:spcBef>
                <a:spcPts val="1000"/>
              </a:spcBef>
              <a:spcAft>
                <a:spcPts val="0"/>
              </a:spcAft>
              <a:buClrTx/>
              <a:buSzTx/>
              <a:buFontTx/>
              <a:buNone/>
              <a:tabLst/>
              <a:defRPr/>
            </a:pPr>
            <a:endParaRPr lang="en-US" dirty="0">
              <a:ea typeface="+mn-lt"/>
              <a:cs typeface="+mn-lt"/>
            </a:endParaRPr>
          </a:p>
          <a:p>
            <a:pPr marL="0" marR="0" lvl="0" indent="0" algn="l" defTabSz="914309" rtl="0" eaLnBrk="1" fontAlgn="auto" latinLnBrk="0" hangingPunct="1">
              <a:lnSpc>
                <a:spcPct val="110000"/>
              </a:lnSpc>
              <a:spcBef>
                <a:spcPts val="1000"/>
              </a:spcBef>
              <a:spcAft>
                <a:spcPts val="0"/>
              </a:spcAft>
              <a:buClrTx/>
              <a:buSzTx/>
              <a:buFontTx/>
              <a:buNone/>
              <a:tabLst/>
              <a:defRPr/>
            </a:pPr>
            <a:endParaRPr lang="en-US" dirty="0">
              <a:ea typeface="+mn-lt"/>
              <a:cs typeface="+mn-lt"/>
            </a:endParaRPr>
          </a:p>
          <a:p>
            <a:pPr marL="0" marR="0" lvl="0" indent="0" algn="l" defTabSz="914309" rtl="0" eaLnBrk="1" fontAlgn="auto" latinLnBrk="0" hangingPunct="1">
              <a:lnSpc>
                <a:spcPct val="110000"/>
              </a:lnSpc>
              <a:spcBef>
                <a:spcPts val="1000"/>
              </a:spcBef>
              <a:spcAft>
                <a:spcPts val="0"/>
              </a:spcAft>
              <a:buClrTx/>
              <a:buSzTx/>
              <a:buFontTx/>
              <a:buNone/>
              <a:tabLst/>
              <a:defRPr/>
            </a:pPr>
            <a:endParaRPr lang="en-US" dirty="0">
              <a:ea typeface="+mn-lt"/>
              <a:cs typeface="+mn-lt"/>
              <a:hlinkClick r:id="rId7"/>
            </a:endParaRPr>
          </a:p>
          <a:p>
            <a:pPr marL="0" marR="0" lvl="0" indent="0" algn="l" defTabSz="914309" rtl="0" eaLnBrk="1" fontAlgn="auto" latinLnBrk="0" hangingPunct="1">
              <a:lnSpc>
                <a:spcPct val="110000"/>
              </a:lnSpc>
              <a:spcBef>
                <a:spcPts val="1000"/>
              </a:spcBef>
              <a:spcAft>
                <a:spcPts val="0"/>
              </a:spcAft>
              <a:buClrTx/>
              <a:buSzTx/>
              <a:buFontTx/>
              <a:buNone/>
              <a:tabLst/>
              <a:defRPr/>
            </a:pPr>
            <a:endParaRPr lang="en-US" dirty="0">
              <a:ea typeface="+mn-lt"/>
              <a:cs typeface="+mn-lt"/>
              <a:hlinkClick r:id="rId7"/>
            </a:endParaRPr>
          </a:p>
          <a:p>
            <a:pPr marL="0" marR="0" lvl="0" indent="0" algn="l" defTabSz="914309" rtl="0" eaLnBrk="1" fontAlgn="auto" latinLnBrk="0" hangingPunct="1">
              <a:lnSpc>
                <a:spcPct val="110000"/>
              </a:lnSpc>
              <a:spcBef>
                <a:spcPts val="1000"/>
              </a:spcBef>
              <a:spcAft>
                <a:spcPts val="0"/>
              </a:spcAft>
              <a:buClrTx/>
              <a:buSzTx/>
              <a:buFontTx/>
              <a:buNone/>
              <a:tabLst/>
              <a:defRPr/>
            </a:pPr>
            <a:endParaRPr lang="en-US" dirty="0">
              <a:ea typeface="+mn-lt"/>
              <a:cs typeface="+mn-lt"/>
              <a:hlinkClick r:id="rId7"/>
            </a:endParaRPr>
          </a:p>
          <a:p>
            <a:pPr marL="0" marR="0" lvl="0" indent="0" algn="l" defTabSz="914309"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2576B7"/>
              </a:solidFill>
              <a:effectLst/>
              <a:uLnTx/>
              <a:uFillTx/>
              <a:latin typeface="Exo" panose="020B0604020202020204" charset="0"/>
              <a:ea typeface="+mn-lt"/>
              <a:cs typeface="+mn-lt"/>
              <a:hlinkClick r:id="rId7"/>
            </a:endParaRPr>
          </a:p>
        </p:txBody>
      </p:sp>
    </p:spTree>
    <p:extLst>
      <p:ext uri="{BB962C8B-B14F-4D97-AF65-F5344CB8AC3E}">
        <p14:creationId xmlns:p14="http://schemas.microsoft.com/office/powerpoint/2010/main" val="419403604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842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8ACF2-D65A-C2CE-5AF1-123A09E3301D}"/>
            </a:ext>
          </a:extLst>
        </p:cNvPr>
        <p:cNvGrpSpPr/>
        <p:nvPr/>
      </p:nvGrpSpPr>
      <p:grpSpPr>
        <a:xfrm>
          <a:off x="0" y="0"/>
          <a:ext cx="0" cy="0"/>
          <a:chOff x="0" y="0"/>
          <a:chExt cx="0" cy="0"/>
        </a:xfrm>
      </p:grpSpPr>
      <p:sp>
        <p:nvSpPr>
          <p:cNvPr id="40" name="Title 8">
            <a:extLst>
              <a:ext uri="{FF2B5EF4-FFF2-40B4-BE49-F238E27FC236}">
                <a16:creationId xmlns:a16="http://schemas.microsoft.com/office/drawing/2014/main" id="{E0D75B99-FC12-6DC2-B0E2-5FAD7A507E8A}"/>
              </a:ext>
            </a:extLst>
          </p:cNvPr>
          <p:cNvSpPr>
            <a:spLocks noGrp="1"/>
          </p:cNvSpPr>
          <p:nvPr>
            <p:ph type="title"/>
          </p:nvPr>
        </p:nvSpPr>
        <p:spPr>
          <a:xfrm>
            <a:off x="302959" y="418906"/>
            <a:ext cx="11610451" cy="1130041"/>
          </a:xfrm>
        </p:spPr>
        <p:txBody>
          <a:bodyPr/>
          <a:lstStyle/>
          <a:p>
            <a:r>
              <a:rPr lang="en-US" sz="4000" dirty="0">
                <a:solidFill>
                  <a:srgbClr val="0070C0"/>
                </a:solidFill>
                <a:latin typeface="Montserrat SemiBold" panose="00000700000000000000" pitchFamily="2" charset="0"/>
              </a:rPr>
              <a:t>AI for customer experience has arrived – are you ready to reap the rewards?</a:t>
            </a:r>
          </a:p>
        </p:txBody>
      </p:sp>
      <p:sp>
        <p:nvSpPr>
          <p:cNvPr id="41" name="Oval 40">
            <a:extLst>
              <a:ext uri="{FF2B5EF4-FFF2-40B4-BE49-F238E27FC236}">
                <a16:creationId xmlns:a16="http://schemas.microsoft.com/office/drawing/2014/main" id="{1E6E72D5-66CD-D33A-DFA4-69569FB8F163}"/>
              </a:ext>
            </a:extLst>
          </p:cNvPr>
          <p:cNvSpPr>
            <a:spLocks/>
          </p:cNvSpPr>
          <p:nvPr/>
        </p:nvSpPr>
        <p:spPr>
          <a:xfrm>
            <a:off x="348707" y="3091782"/>
            <a:ext cx="2287715" cy="2287715"/>
          </a:xfrm>
          <a:prstGeom prst="ellipse">
            <a:avLst/>
          </a:prstGeom>
          <a:gradFill flip="none" rotWithShape="1">
            <a:gsLst>
              <a:gs pos="0">
                <a:srgbClr val="03101B"/>
              </a:gs>
              <a:gs pos="100000">
                <a:srgbClr val="153464"/>
              </a:gs>
            </a:gsLst>
            <a:path path="circle">
              <a:fillToRect r="100000" b="100000"/>
            </a:path>
            <a:tileRect l="-100000" t="-100000"/>
          </a:gradFill>
          <a:ln w="12700" cap="flat" cmpd="sng" algn="ctr">
            <a:solidFill>
              <a:schemeClr val="bg1">
                <a:lumMod val="85000"/>
              </a:schemeClr>
            </a:solidFill>
            <a:prstDash val="solid"/>
            <a:miter lim="800000"/>
          </a:ln>
          <a:effectLst>
            <a:glow rad="63500">
              <a:schemeClr val="accent1">
                <a:satMod val="175000"/>
                <a:alpha val="40000"/>
              </a:schemeClr>
            </a:glow>
            <a:outerShdw blurRad="50800" dist="38100" dir="10800000" algn="r" rotWithShape="0">
              <a:prstClr val="black">
                <a:alpha val="40000"/>
              </a:prstClr>
            </a:outerShdw>
          </a:effectLst>
        </p:spPr>
        <p:txBody>
          <a:bodyPr rtlCol="0" anchor="ctr"/>
          <a:lstStyle/>
          <a:p>
            <a:pPr algn="ctr" defTabSz="554382">
              <a:defRPr/>
            </a:pPr>
            <a:r>
              <a:rPr lang="en-US" sz="2400" kern="0">
                <a:solidFill>
                  <a:srgbClr val="FFFFFF"/>
                </a:solidFill>
                <a:latin typeface="Montserrat SemiBold"/>
                <a:ea typeface="+mn-lt"/>
                <a:cs typeface="+mn-lt"/>
              </a:rPr>
              <a:t>Value drivers</a:t>
            </a:r>
          </a:p>
        </p:txBody>
      </p:sp>
      <p:sp>
        <p:nvSpPr>
          <p:cNvPr id="42" name="TextBox 41">
            <a:extLst>
              <a:ext uri="{FF2B5EF4-FFF2-40B4-BE49-F238E27FC236}">
                <a16:creationId xmlns:a16="http://schemas.microsoft.com/office/drawing/2014/main" id="{D38094D5-EE95-9443-8F65-4319328AB358}"/>
              </a:ext>
            </a:extLst>
          </p:cNvPr>
          <p:cNvSpPr txBox="1">
            <a:spLocks/>
          </p:cNvSpPr>
          <p:nvPr/>
        </p:nvSpPr>
        <p:spPr>
          <a:xfrm>
            <a:off x="1347104" y="2129270"/>
            <a:ext cx="2410994" cy="307777"/>
          </a:xfrm>
          <a:prstGeom prst="rect">
            <a:avLst/>
          </a:prstGeom>
          <a:noFill/>
        </p:spPr>
        <p:txBody>
          <a:bodyPr wrap="square" rtlCol="0" anchor="b" anchorCtr="0">
            <a:spAutoFit/>
          </a:bodyPr>
          <a:lstStyle/>
          <a:p>
            <a:pPr algn="r" defTabSz="554382">
              <a:defRPr/>
            </a:pPr>
            <a:r>
              <a:rPr lang="en-US" sz="1400" b="1">
                <a:solidFill>
                  <a:prstClr val="black"/>
                </a:solidFill>
                <a:latin typeface="Montserrat SemiBold" pitchFamily="2" charset="77"/>
                <a:ea typeface="+mn-lt"/>
                <a:cs typeface="+mn-lt"/>
              </a:rPr>
              <a:t>Operations efficiency</a:t>
            </a:r>
          </a:p>
        </p:txBody>
      </p:sp>
      <p:sp>
        <p:nvSpPr>
          <p:cNvPr id="43" name="Subtitle 2">
            <a:extLst>
              <a:ext uri="{FF2B5EF4-FFF2-40B4-BE49-F238E27FC236}">
                <a16:creationId xmlns:a16="http://schemas.microsoft.com/office/drawing/2014/main" id="{A6F818EC-59A2-FF13-3E63-255F3A2A0E6A}"/>
              </a:ext>
            </a:extLst>
          </p:cNvPr>
          <p:cNvSpPr txBox="1">
            <a:spLocks/>
          </p:cNvSpPr>
          <p:nvPr/>
        </p:nvSpPr>
        <p:spPr>
          <a:xfrm>
            <a:off x="5051004" y="2086836"/>
            <a:ext cx="7117997" cy="725251"/>
          </a:xfrm>
          <a:prstGeom prst="rect">
            <a:avLst/>
          </a:prstGeom>
        </p:spPr>
        <p:txBody>
          <a:bodyPr vert="horz" wrap="square" lIns="45708" tIns="22854" rIns="45708" bIns="22854"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087418">
              <a:lnSpc>
                <a:spcPts val="1750"/>
              </a:lnSpc>
              <a:buFontTx/>
              <a:defRPr/>
            </a:pPr>
            <a:r>
              <a:rPr lang="en-US" sz="1400">
                <a:solidFill>
                  <a:prstClr val="black"/>
                </a:solidFill>
                <a:latin typeface="+mn-lt"/>
                <a:ea typeface="+mn-lt"/>
                <a:cs typeface="+mn-lt"/>
              </a:rPr>
              <a:t>Automates repetitive tasks such as answering common inquiries or routing requests, and provides real-time insights that enable faster, more accurate decision-making leading to streamlined processes and reduced costs.</a:t>
            </a:r>
          </a:p>
        </p:txBody>
      </p:sp>
      <p:sp>
        <p:nvSpPr>
          <p:cNvPr id="44" name="TextBox 43">
            <a:extLst>
              <a:ext uri="{FF2B5EF4-FFF2-40B4-BE49-F238E27FC236}">
                <a16:creationId xmlns:a16="http://schemas.microsoft.com/office/drawing/2014/main" id="{38924966-8B1D-63FC-FEF1-2D2CBEFE9B4D}"/>
              </a:ext>
            </a:extLst>
          </p:cNvPr>
          <p:cNvSpPr txBox="1">
            <a:spLocks/>
          </p:cNvSpPr>
          <p:nvPr/>
        </p:nvSpPr>
        <p:spPr>
          <a:xfrm>
            <a:off x="2999929" y="3045903"/>
            <a:ext cx="1767390" cy="307737"/>
          </a:xfrm>
          <a:prstGeom prst="rect">
            <a:avLst/>
          </a:prstGeom>
          <a:noFill/>
        </p:spPr>
        <p:txBody>
          <a:bodyPr wrap="square" rtlCol="0" anchor="b" anchorCtr="0">
            <a:spAutoFit/>
          </a:bodyPr>
          <a:lstStyle/>
          <a:p>
            <a:pPr algn="r" defTabSz="554382">
              <a:defRPr/>
            </a:pPr>
            <a:r>
              <a:rPr lang="en-US" sz="1400" b="1">
                <a:solidFill>
                  <a:prstClr val="black"/>
                </a:solidFill>
                <a:latin typeface="Montserrat SemiBold" pitchFamily="2" charset="77"/>
                <a:ea typeface="+mn-lt"/>
                <a:cs typeface="+mn-lt"/>
              </a:rPr>
              <a:t>Business growth</a:t>
            </a:r>
          </a:p>
        </p:txBody>
      </p:sp>
      <p:sp>
        <p:nvSpPr>
          <p:cNvPr id="45" name="Subtitle 2">
            <a:extLst>
              <a:ext uri="{FF2B5EF4-FFF2-40B4-BE49-F238E27FC236}">
                <a16:creationId xmlns:a16="http://schemas.microsoft.com/office/drawing/2014/main" id="{464F56D0-9A11-110C-214B-F0EDDC54EFD1}"/>
              </a:ext>
            </a:extLst>
          </p:cNvPr>
          <p:cNvSpPr txBox="1">
            <a:spLocks/>
          </p:cNvSpPr>
          <p:nvPr/>
        </p:nvSpPr>
        <p:spPr>
          <a:xfrm>
            <a:off x="5850448" y="3005418"/>
            <a:ext cx="6318552" cy="718839"/>
          </a:xfrm>
          <a:prstGeom prst="rect">
            <a:avLst/>
          </a:prstGeom>
        </p:spPr>
        <p:txBody>
          <a:bodyPr vert="horz" wrap="square" lIns="45708" tIns="22854" rIns="45708" bIns="22854"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087418">
              <a:lnSpc>
                <a:spcPts val="1750"/>
              </a:lnSpc>
              <a:buFontTx/>
              <a:defRPr/>
            </a:pPr>
            <a:r>
              <a:rPr lang="en-US" sz="1400">
                <a:solidFill>
                  <a:prstClr val="black"/>
                </a:solidFill>
                <a:latin typeface="+mn-lt"/>
                <a:ea typeface="+mn-lt"/>
                <a:cs typeface="+mn-lt"/>
              </a:rPr>
              <a:t>Drives business growth by providing personalized interactions that improve customer satisfaction and retention, while analyzing customer behavior and preferences to identify new opportunities for upselling, cross-selling, and expanding market reach.</a:t>
            </a:r>
          </a:p>
        </p:txBody>
      </p:sp>
      <p:sp>
        <p:nvSpPr>
          <p:cNvPr id="46" name="TextBox 45">
            <a:extLst>
              <a:ext uri="{FF2B5EF4-FFF2-40B4-BE49-F238E27FC236}">
                <a16:creationId xmlns:a16="http://schemas.microsoft.com/office/drawing/2014/main" id="{AA22692C-E109-1225-6E75-9CBF72C21EF5}"/>
              </a:ext>
            </a:extLst>
          </p:cNvPr>
          <p:cNvSpPr txBox="1">
            <a:spLocks/>
          </p:cNvSpPr>
          <p:nvPr/>
        </p:nvSpPr>
        <p:spPr>
          <a:xfrm>
            <a:off x="3205265" y="3958755"/>
            <a:ext cx="2242228" cy="307737"/>
          </a:xfrm>
          <a:prstGeom prst="rect">
            <a:avLst/>
          </a:prstGeom>
          <a:noFill/>
        </p:spPr>
        <p:txBody>
          <a:bodyPr wrap="square" rtlCol="0" anchor="b" anchorCtr="0">
            <a:spAutoFit/>
          </a:bodyPr>
          <a:lstStyle/>
          <a:p>
            <a:pPr algn="r" defTabSz="554382">
              <a:defRPr/>
            </a:pPr>
            <a:r>
              <a:rPr lang="en-US" sz="1400" b="1">
                <a:solidFill>
                  <a:prstClr val="black"/>
                </a:solidFill>
                <a:latin typeface="Montserrat SemiBold" pitchFamily="2" charset="77"/>
                <a:ea typeface="+mn-lt"/>
                <a:cs typeface="+mn-lt"/>
              </a:rPr>
              <a:t>Customer experience</a:t>
            </a:r>
          </a:p>
        </p:txBody>
      </p:sp>
      <p:sp>
        <p:nvSpPr>
          <p:cNvPr id="47" name="Subtitle 2">
            <a:extLst>
              <a:ext uri="{FF2B5EF4-FFF2-40B4-BE49-F238E27FC236}">
                <a16:creationId xmlns:a16="http://schemas.microsoft.com/office/drawing/2014/main" id="{B314C7CE-3F5B-E99C-F5C1-29B4F4614B4B}"/>
              </a:ext>
            </a:extLst>
          </p:cNvPr>
          <p:cNvSpPr txBox="1">
            <a:spLocks/>
          </p:cNvSpPr>
          <p:nvPr/>
        </p:nvSpPr>
        <p:spPr>
          <a:xfrm>
            <a:off x="6266423" y="4016766"/>
            <a:ext cx="5927165" cy="494419"/>
          </a:xfrm>
          <a:prstGeom prst="rect">
            <a:avLst/>
          </a:prstGeom>
        </p:spPr>
        <p:txBody>
          <a:bodyPr vert="horz" wrap="square" lIns="45708" tIns="22854" rIns="45708" bIns="22854"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087418">
              <a:lnSpc>
                <a:spcPts val="1750"/>
              </a:lnSpc>
              <a:buFontTx/>
              <a:defRPr/>
            </a:pPr>
            <a:r>
              <a:rPr lang="en-US" sz="1400">
                <a:solidFill>
                  <a:prstClr val="black"/>
                </a:solidFill>
                <a:latin typeface="+mn-lt"/>
                <a:ea typeface="+mn-lt"/>
                <a:cs typeface="+mn-lt"/>
              </a:rPr>
              <a:t>Helps deliver personalized, timely interactions and resolves issues quickly through automation, creating more seamless and satisfying journeys.</a:t>
            </a:r>
          </a:p>
        </p:txBody>
      </p:sp>
      <p:sp>
        <p:nvSpPr>
          <p:cNvPr id="48" name="TextBox 47">
            <a:extLst>
              <a:ext uri="{FF2B5EF4-FFF2-40B4-BE49-F238E27FC236}">
                <a16:creationId xmlns:a16="http://schemas.microsoft.com/office/drawing/2014/main" id="{74BA464F-E97A-8952-E2BB-FD697BDB1EB2}"/>
              </a:ext>
            </a:extLst>
          </p:cNvPr>
          <p:cNvSpPr txBox="1">
            <a:spLocks/>
          </p:cNvSpPr>
          <p:nvPr/>
        </p:nvSpPr>
        <p:spPr>
          <a:xfrm>
            <a:off x="3036837" y="4788641"/>
            <a:ext cx="2255766" cy="307737"/>
          </a:xfrm>
          <a:prstGeom prst="rect">
            <a:avLst/>
          </a:prstGeom>
          <a:noFill/>
        </p:spPr>
        <p:txBody>
          <a:bodyPr wrap="square" rtlCol="0" anchor="b" anchorCtr="0">
            <a:spAutoFit/>
          </a:bodyPr>
          <a:lstStyle/>
          <a:p>
            <a:pPr algn="r" defTabSz="554382">
              <a:defRPr/>
            </a:pPr>
            <a:r>
              <a:rPr lang="en-US" sz="1400" b="1">
                <a:solidFill>
                  <a:prstClr val="black"/>
                </a:solidFill>
                <a:latin typeface="Montserrat SemiBold" pitchFamily="2" charset="77"/>
                <a:ea typeface="+mn-lt"/>
                <a:cs typeface="+mn-lt"/>
              </a:rPr>
              <a:t>Employee experience</a:t>
            </a:r>
          </a:p>
        </p:txBody>
      </p:sp>
      <p:sp>
        <p:nvSpPr>
          <p:cNvPr id="49" name="Subtitle 2">
            <a:extLst>
              <a:ext uri="{FF2B5EF4-FFF2-40B4-BE49-F238E27FC236}">
                <a16:creationId xmlns:a16="http://schemas.microsoft.com/office/drawing/2014/main" id="{4E5E0B35-79C6-03BB-FC81-78A1EEF8BB25}"/>
              </a:ext>
            </a:extLst>
          </p:cNvPr>
          <p:cNvSpPr txBox="1">
            <a:spLocks/>
          </p:cNvSpPr>
          <p:nvPr/>
        </p:nvSpPr>
        <p:spPr>
          <a:xfrm>
            <a:off x="6003539" y="4786453"/>
            <a:ext cx="6038089" cy="718967"/>
          </a:xfrm>
          <a:prstGeom prst="rect">
            <a:avLst/>
          </a:prstGeom>
        </p:spPr>
        <p:txBody>
          <a:bodyPr vert="horz" wrap="square" lIns="45708" tIns="22854" rIns="45708" bIns="22854"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087418">
              <a:lnSpc>
                <a:spcPts val="1750"/>
              </a:lnSpc>
              <a:buFontTx/>
              <a:defRPr/>
            </a:pPr>
            <a:r>
              <a:rPr lang="en-US" sz="1400" dirty="0">
                <a:solidFill>
                  <a:prstClr val="black"/>
                </a:solidFill>
                <a:latin typeface="+mn-lt"/>
                <a:ea typeface="+mn-lt"/>
                <a:cs typeface="+mn-lt"/>
              </a:rPr>
              <a:t>Automates repetitive tasks and provides actionable insights, enabling employees to focus on more meaningful work and make data-driven decisions. This reduces stress, boosts productivity, and increases job satisfaction.</a:t>
            </a:r>
          </a:p>
        </p:txBody>
      </p:sp>
      <p:sp>
        <p:nvSpPr>
          <p:cNvPr id="50" name="TextBox 49">
            <a:extLst>
              <a:ext uri="{FF2B5EF4-FFF2-40B4-BE49-F238E27FC236}">
                <a16:creationId xmlns:a16="http://schemas.microsoft.com/office/drawing/2014/main" id="{067ECF53-D2BC-DEE7-38A4-3EF439A55D89}"/>
              </a:ext>
            </a:extLst>
          </p:cNvPr>
          <p:cNvSpPr txBox="1">
            <a:spLocks/>
          </p:cNvSpPr>
          <p:nvPr/>
        </p:nvSpPr>
        <p:spPr>
          <a:xfrm>
            <a:off x="2319084" y="5678442"/>
            <a:ext cx="2042858" cy="307737"/>
          </a:xfrm>
          <a:prstGeom prst="rect">
            <a:avLst/>
          </a:prstGeom>
          <a:noFill/>
        </p:spPr>
        <p:txBody>
          <a:bodyPr wrap="square" rtlCol="0" anchor="b" anchorCtr="0">
            <a:spAutoFit/>
          </a:bodyPr>
          <a:lstStyle/>
          <a:p>
            <a:pPr algn="r" defTabSz="554382">
              <a:defRPr/>
            </a:pPr>
            <a:r>
              <a:rPr lang="en-US" sz="1400" b="1">
                <a:solidFill>
                  <a:prstClr val="black"/>
                </a:solidFill>
                <a:latin typeface="Montserrat SemiBold" pitchFamily="2" charset="77"/>
                <a:ea typeface="+mn-lt"/>
                <a:cs typeface="+mn-lt"/>
              </a:rPr>
              <a:t>Risk and resilience</a:t>
            </a:r>
          </a:p>
        </p:txBody>
      </p:sp>
      <p:sp>
        <p:nvSpPr>
          <p:cNvPr id="51" name="Subtitle 2">
            <a:extLst>
              <a:ext uri="{FF2B5EF4-FFF2-40B4-BE49-F238E27FC236}">
                <a16:creationId xmlns:a16="http://schemas.microsoft.com/office/drawing/2014/main" id="{61D47B28-34D3-AC07-B55F-9DB70FB93B48}"/>
              </a:ext>
            </a:extLst>
          </p:cNvPr>
          <p:cNvSpPr txBox="1">
            <a:spLocks/>
          </p:cNvSpPr>
          <p:nvPr/>
        </p:nvSpPr>
        <p:spPr>
          <a:xfrm>
            <a:off x="5178233" y="5683346"/>
            <a:ext cx="6678788" cy="718967"/>
          </a:xfrm>
          <a:prstGeom prst="rect">
            <a:avLst/>
          </a:prstGeom>
        </p:spPr>
        <p:txBody>
          <a:bodyPr vert="horz" wrap="square" lIns="45708" tIns="22854" rIns="45708" bIns="22854"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087418">
              <a:lnSpc>
                <a:spcPts val="1750"/>
              </a:lnSpc>
              <a:buFontTx/>
              <a:defRPr/>
            </a:pPr>
            <a:r>
              <a:rPr lang="en-US" sz="1400">
                <a:solidFill>
                  <a:prstClr val="black"/>
                </a:solidFill>
                <a:latin typeface="+mn-lt"/>
                <a:ea typeface="+mn-lt"/>
                <a:cs typeface="+mn-lt"/>
              </a:rPr>
              <a:t>Helps in identifying potential issues allowing companies to respond quickly and mitigate risks. It also provides data-driven insights to build more adaptive and resilient customer service strategies, ensuring continuity even during crises.</a:t>
            </a:r>
          </a:p>
        </p:txBody>
      </p:sp>
      <p:grpSp>
        <p:nvGrpSpPr>
          <p:cNvPr id="5" name="Group 4">
            <a:extLst>
              <a:ext uri="{FF2B5EF4-FFF2-40B4-BE49-F238E27FC236}">
                <a16:creationId xmlns:a16="http://schemas.microsoft.com/office/drawing/2014/main" id="{50BBC7AA-7DA9-0A07-A4DB-5E9A3F8AF48D}"/>
              </a:ext>
              <a:ext uri="{C183D7F6-B498-43B3-948B-1728B52AA6E4}">
                <adec:decorative xmlns:adec="http://schemas.microsoft.com/office/drawing/2017/decorative" val="1"/>
              </a:ext>
            </a:extLst>
          </p:cNvPr>
          <p:cNvGrpSpPr>
            <a:grpSpLocks/>
          </p:cNvGrpSpPr>
          <p:nvPr/>
        </p:nvGrpSpPr>
        <p:grpSpPr>
          <a:xfrm>
            <a:off x="-272644" y="2118114"/>
            <a:ext cx="6517672" cy="4199681"/>
            <a:chOff x="-238094" y="2118113"/>
            <a:chExt cx="6517672" cy="4199681"/>
          </a:xfrm>
        </p:grpSpPr>
        <p:cxnSp>
          <p:nvCxnSpPr>
            <p:cNvPr id="7" name="Straight Connector 6">
              <a:extLst>
                <a:ext uri="{FF2B5EF4-FFF2-40B4-BE49-F238E27FC236}">
                  <a16:creationId xmlns:a16="http://schemas.microsoft.com/office/drawing/2014/main" id="{10E14936-83A0-BE8C-3AF7-AA8236994C07}"/>
                </a:ext>
              </a:extLst>
            </p:cNvPr>
            <p:cNvCxnSpPr>
              <a:cxnSpLocks/>
            </p:cNvCxnSpPr>
            <p:nvPr/>
          </p:nvCxnSpPr>
          <p:spPr>
            <a:xfrm flipH="1">
              <a:off x="3170089" y="3397563"/>
              <a:ext cx="2058482"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DD936C9D-097A-D86A-7539-73C7E367B920}"/>
                </a:ext>
              </a:extLst>
            </p:cNvPr>
            <p:cNvCxnSpPr>
              <a:cxnSpLocks/>
              <a:stCxn id="20" idx="2"/>
              <a:endCxn id="19" idx="6"/>
            </p:cNvCxnSpPr>
            <p:nvPr/>
          </p:nvCxnSpPr>
          <p:spPr>
            <a:xfrm flipH="1" flipV="1">
              <a:off x="3138276" y="5138050"/>
              <a:ext cx="2255766" cy="0"/>
            </a:xfrm>
            <a:prstGeom prst="line">
              <a:avLst/>
            </a:prstGeom>
            <a:solidFill>
              <a:srgbClr val="CC0A0A"/>
            </a:solidFill>
            <a:ln w="38100" cap="flat" cmpd="sng" algn="ctr">
              <a:solidFill>
                <a:schemeClr val="accent1">
                  <a:lumMod val="75000"/>
                </a:schemeClr>
              </a:solidFill>
              <a:prstDash val="solid"/>
              <a:miter lim="800000"/>
            </a:ln>
            <a:effectLst/>
          </p:spPr>
        </p:cxnSp>
        <p:sp>
          <p:nvSpPr>
            <p:cNvPr id="17" name="Block Arc 16">
              <a:extLst>
                <a:ext uri="{FF2B5EF4-FFF2-40B4-BE49-F238E27FC236}">
                  <a16:creationId xmlns:a16="http://schemas.microsoft.com/office/drawing/2014/main" id="{F643A2B3-4F38-CC4E-7F68-99142CA0DE0D}"/>
                </a:ext>
              </a:extLst>
            </p:cNvPr>
            <p:cNvSpPr>
              <a:spLocks/>
            </p:cNvSpPr>
            <p:nvPr/>
          </p:nvSpPr>
          <p:spPr>
            <a:xfrm rot="5400000">
              <a:off x="-238094" y="2450554"/>
              <a:ext cx="3563361" cy="3563361"/>
            </a:xfrm>
            <a:prstGeom prst="blockArc">
              <a:avLst>
                <a:gd name="adj1" fmla="val 10800000"/>
                <a:gd name="adj2" fmla="val 0"/>
                <a:gd name="adj3" fmla="val 1983"/>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8100000" scaled="1"/>
              <a:tileRect/>
            </a:gradFill>
            <a:ln w="12700" cap="flat" cmpd="sng" algn="ctr">
              <a:noFill/>
              <a:prstDash val="solid"/>
              <a:miter lim="800000"/>
            </a:ln>
            <a:effectLst/>
          </p:spPr>
          <p:txBody>
            <a:bodyPr rtlCol="0" anchor="ctr"/>
            <a:lstStyle/>
            <a:p>
              <a:pPr algn="ctr" defTabSz="554382">
                <a:defRPr/>
              </a:pPr>
              <a:endParaRPr lang="en-US" sz="900" kern="0">
                <a:solidFill>
                  <a:srgbClr val="494949"/>
                </a:solidFill>
                <a:latin typeface="Roboto Condensed Light" panose="02000000000000000000" pitchFamily="2" charset="0"/>
                <a:ea typeface="+mn-lt"/>
                <a:cs typeface="+mn-lt"/>
              </a:endParaRPr>
            </a:p>
          </p:txBody>
        </p:sp>
        <p:sp>
          <p:nvSpPr>
            <p:cNvPr id="18" name="Oval 17">
              <a:extLst>
                <a:ext uri="{FF2B5EF4-FFF2-40B4-BE49-F238E27FC236}">
                  <a16:creationId xmlns:a16="http://schemas.microsoft.com/office/drawing/2014/main" id="{EB84BE81-B829-8D48-4B9A-789BDA915DDD}"/>
                </a:ext>
              </a:extLst>
            </p:cNvPr>
            <p:cNvSpPr>
              <a:spLocks/>
            </p:cNvSpPr>
            <p:nvPr/>
          </p:nvSpPr>
          <p:spPr>
            <a:xfrm>
              <a:off x="1476688" y="2397616"/>
              <a:ext cx="166211" cy="166211"/>
            </a:xfrm>
            <a:prstGeom prst="ellipse">
              <a:avLst/>
            </a:prstGeom>
            <a:solidFill>
              <a:schemeClr val="accent1">
                <a:lumMod val="40000"/>
                <a:lumOff val="60000"/>
              </a:schemeClr>
            </a:solidFill>
            <a:ln w="12700" cap="flat" cmpd="sng" algn="ctr">
              <a:solidFill>
                <a:schemeClr val="bg1"/>
              </a:solidFill>
              <a:prstDash val="solid"/>
              <a:miter lim="800000"/>
            </a:ln>
            <a:effectLst>
              <a:glow rad="38100">
                <a:schemeClr val="bg1">
                  <a:alpha val="34000"/>
                </a:schemeClr>
              </a:glow>
            </a:effectLst>
          </p:spPr>
          <p:txBody>
            <a:bodyPr rtlCol="0" anchor="ctr"/>
            <a:lstStyle/>
            <a:p>
              <a:pPr algn="ctr" defTabSz="554382">
                <a:defRPr/>
              </a:pPr>
              <a:endParaRPr lang="en-US" sz="900" kern="0">
                <a:solidFill>
                  <a:srgbClr val="FFFFFF"/>
                </a:solidFill>
                <a:latin typeface="Roboto Condensed Light" panose="02000000000000000000" pitchFamily="2" charset="0"/>
                <a:ea typeface="+mn-lt"/>
                <a:cs typeface="+mn-lt"/>
              </a:endParaRPr>
            </a:p>
          </p:txBody>
        </p:sp>
        <p:sp>
          <p:nvSpPr>
            <p:cNvPr id="19" name="Oval 18">
              <a:extLst>
                <a:ext uri="{FF2B5EF4-FFF2-40B4-BE49-F238E27FC236}">
                  <a16:creationId xmlns:a16="http://schemas.microsoft.com/office/drawing/2014/main" id="{30E24871-002E-55B6-08CA-1611B4A6B1CA}"/>
                </a:ext>
              </a:extLst>
            </p:cNvPr>
            <p:cNvSpPr>
              <a:spLocks/>
            </p:cNvSpPr>
            <p:nvPr/>
          </p:nvSpPr>
          <p:spPr>
            <a:xfrm>
              <a:off x="2972065" y="5054944"/>
              <a:ext cx="166211" cy="166211"/>
            </a:xfrm>
            <a:prstGeom prst="ellipse">
              <a:avLst/>
            </a:prstGeom>
            <a:solidFill>
              <a:schemeClr val="tx2"/>
            </a:solidFill>
            <a:ln w="12700" cap="flat" cmpd="sng" algn="ctr">
              <a:solidFill>
                <a:schemeClr val="bg1"/>
              </a:solidFill>
              <a:prstDash val="solid"/>
              <a:miter lim="800000"/>
            </a:ln>
            <a:effectLst>
              <a:glow rad="50800">
                <a:schemeClr val="bg1">
                  <a:alpha val="60000"/>
                </a:schemeClr>
              </a:glow>
            </a:effectLst>
          </p:spPr>
          <p:txBody>
            <a:bodyPr rtlCol="0" anchor="ctr"/>
            <a:lstStyle/>
            <a:p>
              <a:pPr algn="ctr" defTabSz="554382">
                <a:defRPr/>
              </a:pPr>
              <a:endParaRPr lang="en-US" sz="900" kern="0">
                <a:solidFill>
                  <a:srgbClr val="FFFFFF"/>
                </a:solidFill>
                <a:latin typeface="Roboto Condensed Light" panose="02000000000000000000" pitchFamily="2" charset="0"/>
                <a:ea typeface="+mn-lt"/>
                <a:cs typeface="+mn-lt"/>
              </a:endParaRPr>
            </a:p>
          </p:txBody>
        </p:sp>
        <p:sp>
          <p:nvSpPr>
            <p:cNvPr id="20" name="Oval 19">
              <a:extLst>
                <a:ext uri="{FF2B5EF4-FFF2-40B4-BE49-F238E27FC236}">
                  <a16:creationId xmlns:a16="http://schemas.microsoft.com/office/drawing/2014/main" id="{6F375A27-9DAE-8622-5D41-064E97FA5597}"/>
                </a:ext>
              </a:extLst>
            </p:cNvPr>
            <p:cNvSpPr>
              <a:spLocks/>
            </p:cNvSpPr>
            <p:nvPr/>
          </p:nvSpPr>
          <p:spPr>
            <a:xfrm>
              <a:off x="5394042" y="4820963"/>
              <a:ext cx="639997" cy="639997"/>
            </a:xfrm>
            <a:prstGeom prst="ellipse">
              <a:avLst/>
            </a:prstGeom>
            <a:solidFill>
              <a:schemeClr val="tx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554382">
                <a:defRPr/>
              </a:pPr>
              <a:endParaRPr lang="en-US" sz="900" kern="0">
                <a:solidFill>
                  <a:srgbClr val="FFFFFF"/>
                </a:solidFill>
                <a:latin typeface="Roboto Condensed Light" panose="02000000000000000000" pitchFamily="2" charset="0"/>
                <a:ea typeface="+mn-lt"/>
                <a:cs typeface="+mn-lt"/>
              </a:endParaRPr>
            </a:p>
          </p:txBody>
        </p:sp>
        <p:sp>
          <p:nvSpPr>
            <p:cNvPr id="21" name="Oval 20">
              <a:extLst>
                <a:ext uri="{FF2B5EF4-FFF2-40B4-BE49-F238E27FC236}">
                  <a16:creationId xmlns:a16="http://schemas.microsoft.com/office/drawing/2014/main" id="{A4EC78FE-AFC7-99F5-B09F-10818E2E2A85}"/>
                </a:ext>
              </a:extLst>
            </p:cNvPr>
            <p:cNvSpPr>
              <a:spLocks/>
            </p:cNvSpPr>
            <p:nvPr/>
          </p:nvSpPr>
          <p:spPr>
            <a:xfrm>
              <a:off x="2996435" y="3309540"/>
              <a:ext cx="166211" cy="166211"/>
            </a:xfrm>
            <a:prstGeom prst="ellipse">
              <a:avLst/>
            </a:prstGeom>
            <a:solidFill>
              <a:schemeClr val="accent2">
                <a:lumMod val="60000"/>
                <a:lumOff val="40000"/>
              </a:schemeClr>
            </a:solidFill>
            <a:ln w="6350" cap="flat" cmpd="sng" algn="ctr">
              <a:solidFill>
                <a:schemeClr val="bg1"/>
              </a:solidFill>
              <a:prstDash val="solid"/>
              <a:miter lim="800000"/>
            </a:ln>
            <a:effectLst>
              <a:glow rad="38100">
                <a:schemeClr val="bg1">
                  <a:alpha val="63000"/>
                </a:schemeClr>
              </a:glow>
            </a:effectLst>
          </p:spPr>
          <p:txBody>
            <a:bodyPr rtlCol="0" anchor="ctr"/>
            <a:lstStyle/>
            <a:p>
              <a:pPr algn="ctr" defTabSz="554382">
                <a:defRPr/>
              </a:pPr>
              <a:endParaRPr lang="en-US" sz="900" kern="0">
                <a:solidFill>
                  <a:srgbClr val="FFFFFF"/>
                </a:solidFill>
                <a:latin typeface="Roboto Condensed Light" panose="02000000000000000000" pitchFamily="2" charset="0"/>
                <a:ea typeface="+mn-lt"/>
                <a:cs typeface="+mn-lt"/>
              </a:endParaRPr>
            </a:p>
          </p:txBody>
        </p:sp>
        <p:sp>
          <p:nvSpPr>
            <p:cNvPr id="22" name="Oval 21">
              <a:extLst>
                <a:ext uri="{FF2B5EF4-FFF2-40B4-BE49-F238E27FC236}">
                  <a16:creationId xmlns:a16="http://schemas.microsoft.com/office/drawing/2014/main" id="{F0037B14-2CFD-13E3-8BD1-79ABE8684376}"/>
                </a:ext>
              </a:extLst>
            </p:cNvPr>
            <p:cNvSpPr>
              <a:spLocks/>
            </p:cNvSpPr>
            <p:nvPr/>
          </p:nvSpPr>
          <p:spPr>
            <a:xfrm>
              <a:off x="5220107" y="3051131"/>
              <a:ext cx="639997" cy="639997"/>
            </a:xfrm>
            <a:prstGeom prst="ellipse">
              <a:avLst/>
            </a:prstGeom>
            <a:solidFill>
              <a:schemeClr val="accent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554382">
                <a:defRPr/>
              </a:pPr>
              <a:endParaRPr lang="en-US" sz="900" kern="0">
                <a:solidFill>
                  <a:srgbClr val="FFFFFF"/>
                </a:solidFill>
                <a:latin typeface="Roboto Condensed Light" panose="02000000000000000000" pitchFamily="2" charset="0"/>
                <a:ea typeface="+mn-lt"/>
                <a:cs typeface="+mn-lt"/>
              </a:endParaRPr>
            </a:p>
          </p:txBody>
        </p:sp>
        <p:sp>
          <p:nvSpPr>
            <p:cNvPr id="23" name="Oval 22">
              <a:extLst>
                <a:ext uri="{FF2B5EF4-FFF2-40B4-BE49-F238E27FC236}">
                  <a16:creationId xmlns:a16="http://schemas.microsoft.com/office/drawing/2014/main" id="{EE715EAF-37DC-454E-5710-921F61C96A99}"/>
                </a:ext>
              </a:extLst>
            </p:cNvPr>
            <p:cNvSpPr>
              <a:spLocks/>
            </p:cNvSpPr>
            <p:nvPr/>
          </p:nvSpPr>
          <p:spPr>
            <a:xfrm>
              <a:off x="4561851" y="5677797"/>
              <a:ext cx="639997" cy="639997"/>
            </a:xfrm>
            <a:prstGeom prst="ellipse">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2700000" scaled="1"/>
              <a:tileRect/>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554382">
                <a:defRPr/>
              </a:pPr>
              <a:endParaRPr lang="en-US" sz="900" kern="0">
                <a:solidFill>
                  <a:srgbClr val="FFFFFF"/>
                </a:solidFill>
                <a:latin typeface="Roboto Condensed Light" panose="02000000000000000000" pitchFamily="2" charset="0"/>
                <a:ea typeface="+mn-lt"/>
                <a:cs typeface="+mn-lt"/>
              </a:endParaRPr>
            </a:p>
          </p:txBody>
        </p:sp>
        <p:cxnSp>
          <p:nvCxnSpPr>
            <p:cNvPr id="24" name="Straight Connector 23">
              <a:extLst>
                <a:ext uri="{FF2B5EF4-FFF2-40B4-BE49-F238E27FC236}">
                  <a16:creationId xmlns:a16="http://schemas.microsoft.com/office/drawing/2014/main" id="{F3BFB584-B784-9AAC-B873-8E135C0693A4}"/>
                </a:ext>
              </a:extLst>
            </p:cNvPr>
            <p:cNvCxnSpPr>
              <a:cxnSpLocks/>
            </p:cNvCxnSpPr>
            <p:nvPr/>
          </p:nvCxnSpPr>
          <p:spPr>
            <a:xfrm flipH="1">
              <a:off x="1566500" y="5982801"/>
              <a:ext cx="2992501" cy="0"/>
            </a:xfrm>
            <a:prstGeom prst="line">
              <a:avLst/>
            </a:prstGeom>
            <a:solidFill>
              <a:schemeClr val="accent5"/>
            </a:solidFill>
            <a:ln w="38100" cap="flat" cmpd="sng" algn="ctr">
              <a:solidFill>
                <a:schemeClr val="accent5"/>
              </a:solidFill>
              <a:prstDash val="solid"/>
              <a:miter lim="800000"/>
            </a:ln>
            <a:effectLst/>
          </p:spPr>
        </p:cxnSp>
        <p:sp>
          <p:nvSpPr>
            <p:cNvPr id="25" name="Oval 24">
              <a:extLst>
                <a:ext uri="{FF2B5EF4-FFF2-40B4-BE49-F238E27FC236}">
                  <a16:creationId xmlns:a16="http://schemas.microsoft.com/office/drawing/2014/main" id="{6542D7E3-D811-9FE2-B5A1-17EBB4403588}"/>
                </a:ext>
              </a:extLst>
            </p:cNvPr>
            <p:cNvSpPr>
              <a:spLocks/>
            </p:cNvSpPr>
            <p:nvPr/>
          </p:nvSpPr>
          <p:spPr>
            <a:xfrm>
              <a:off x="4417098" y="2118113"/>
              <a:ext cx="639997" cy="639997"/>
            </a:xfrm>
            <a:prstGeom prst="ellipse">
              <a:avLst/>
            </a:prstGeom>
            <a:solidFill>
              <a:schemeClr val="tx2">
                <a:lumMod val="50000"/>
                <a:lumOff val="50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554382">
                <a:defRPr/>
              </a:pPr>
              <a:endParaRPr lang="en-US" sz="900" kern="0">
                <a:solidFill>
                  <a:srgbClr val="FFFFFF"/>
                </a:solidFill>
                <a:latin typeface="Roboto Condensed Light" panose="02000000000000000000" pitchFamily="2" charset="0"/>
                <a:ea typeface="+mn-lt"/>
                <a:cs typeface="+mn-lt"/>
              </a:endParaRPr>
            </a:p>
          </p:txBody>
        </p:sp>
        <p:sp>
          <p:nvSpPr>
            <p:cNvPr id="26" name="Oval 25">
              <a:extLst>
                <a:ext uri="{FF2B5EF4-FFF2-40B4-BE49-F238E27FC236}">
                  <a16:creationId xmlns:a16="http://schemas.microsoft.com/office/drawing/2014/main" id="{4ED37A50-AC37-CFB6-7B39-F4357E926371}"/>
                </a:ext>
              </a:extLst>
            </p:cNvPr>
            <p:cNvSpPr>
              <a:spLocks/>
            </p:cNvSpPr>
            <p:nvPr/>
          </p:nvSpPr>
          <p:spPr>
            <a:xfrm>
              <a:off x="3217604" y="4216598"/>
              <a:ext cx="166211" cy="166211"/>
            </a:xfrm>
            <a:prstGeom prst="ellipse">
              <a:avLst/>
            </a:prstGeom>
            <a:solidFill>
              <a:schemeClr val="accent6"/>
            </a:solidFill>
            <a:ln w="12700" cap="flat" cmpd="sng" algn="ctr">
              <a:solidFill>
                <a:schemeClr val="bg1"/>
              </a:solidFill>
              <a:prstDash val="solid"/>
              <a:miter lim="800000"/>
            </a:ln>
            <a:effectLst>
              <a:glow rad="50800">
                <a:schemeClr val="bg1">
                  <a:alpha val="60000"/>
                </a:schemeClr>
              </a:glow>
            </a:effectLst>
          </p:spPr>
          <p:txBody>
            <a:bodyPr rtlCol="0" anchor="ctr"/>
            <a:lstStyle/>
            <a:p>
              <a:pPr algn="ctr" defTabSz="554382">
                <a:defRPr/>
              </a:pPr>
              <a:endParaRPr lang="en-US" sz="900" kern="0">
                <a:solidFill>
                  <a:srgbClr val="FFFFFF"/>
                </a:solidFill>
                <a:latin typeface="Roboto Condensed Light" panose="02000000000000000000" pitchFamily="2" charset="0"/>
                <a:ea typeface="+mn-lt"/>
                <a:cs typeface="+mn-lt"/>
              </a:endParaRPr>
            </a:p>
          </p:txBody>
        </p:sp>
        <p:sp>
          <p:nvSpPr>
            <p:cNvPr id="27" name="Oval 26">
              <a:extLst>
                <a:ext uri="{FF2B5EF4-FFF2-40B4-BE49-F238E27FC236}">
                  <a16:creationId xmlns:a16="http://schemas.microsoft.com/office/drawing/2014/main" id="{D5251E69-EA3F-8285-CB8A-98747E4FFFBD}"/>
                </a:ext>
              </a:extLst>
            </p:cNvPr>
            <p:cNvSpPr>
              <a:spLocks/>
            </p:cNvSpPr>
            <p:nvPr/>
          </p:nvSpPr>
          <p:spPr>
            <a:xfrm>
              <a:off x="5639581" y="3982618"/>
              <a:ext cx="639997" cy="639997"/>
            </a:xfrm>
            <a:prstGeom prst="ellips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2700000" scaled="1"/>
              <a:tileRect/>
            </a:gradFill>
            <a:ln w="12700" cap="flat" cmpd="sng" algn="ctr">
              <a:noFill/>
              <a:prstDash val="solid"/>
              <a:miter lim="800000"/>
            </a:ln>
            <a:effectLst/>
          </p:spPr>
          <p:txBody>
            <a:bodyPr rtlCol="0" anchor="ctr"/>
            <a:lstStyle/>
            <a:p>
              <a:pPr algn="ctr" defTabSz="554382">
                <a:defRPr/>
              </a:pPr>
              <a:endParaRPr lang="en-US" sz="900" kern="0">
                <a:solidFill>
                  <a:srgbClr val="FFFFFF"/>
                </a:solidFill>
                <a:latin typeface="Roboto Condensed Light" panose="02000000000000000000" pitchFamily="2" charset="0"/>
                <a:ea typeface="+mn-lt"/>
                <a:cs typeface="+mn-lt"/>
              </a:endParaRPr>
            </a:p>
          </p:txBody>
        </p:sp>
        <p:cxnSp>
          <p:nvCxnSpPr>
            <p:cNvPr id="28" name="Straight Connector 27">
              <a:extLst>
                <a:ext uri="{FF2B5EF4-FFF2-40B4-BE49-F238E27FC236}">
                  <a16:creationId xmlns:a16="http://schemas.microsoft.com/office/drawing/2014/main" id="{98561FFB-ACCE-AFBB-39DB-98F98F57FFDE}"/>
                </a:ext>
              </a:extLst>
            </p:cNvPr>
            <p:cNvCxnSpPr>
              <a:cxnSpLocks/>
              <a:stCxn id="27" idx="2"/>
              <a:endCxn id="26" idx="6"/>
            </p:cNvCxnSpPr>
            <p:nvPr/>
          </p:nvCxnSpPr>
          <p:spPr>
            <a:xfrm flipH="1" flipV="1">
              <a:off x="3383815" y="4299704"/>
              <a:ext cx="2255766" cy="0"/>
            </a:xfrm>
            <a:prstGeom prst="line">
              <a:avLst/>
            </a:prstGeom>
            <a:solidFill>
              <a:schemeClr val="accent6"/>
            </a:solidFill>
            <a:ln w="38100" cap="flat" cmpd="sng" algn="ctr">
              <a:solidFill>
                <a:schemeClr val="accent6"/>
              </a:solidFill>
              <a:prstDash val="solid"/>
              <a:miter lim="800000"/>
            </a:ln>
            <a:effectLst/>
          </p:spPr>
        </p:cxnSp>
        <p:pic>
          <p:nvPicPr>
            <p:cNvPr id="29" name="Graphic 28" descr="Upward trend outline">
              <a:extLst>
                <a:ext uri="{FF2B5EF4-FFF2-40B4-BE49-F238E27FC236}">
                  <a16:creationId xmlns:a16="http://schemas.microsoft.com/office/drawing/2014/main" id="{89605DED-A095-6A87-D421-8D2B13EFC2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0001" y="3159494"/>
              <a:ext cx="457140" cy="457140"/>
            </a:xfrm>
            <a:prstGeom prst="rect">
              <a:avLst/>
            </a:prstGeom>
          </p:spPr>
        </p:pic>
        <p:pic>
          <p:nvPicPr>
            <p:cNvPr id="30" name="Graphic 29" descr="Circles with arrows outline">
              <a:extLst>
                <a:ext uri="{FF2B5EF4-FFF2-40B4-BE49-F238E27FC236}">
                  <a16:creationId xmlns:a16="http://schemas.microsoft.com/office/drawing/2014/main" id="{70897F01-D762-B2BF-5B90-8132EA6EFB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00064" y="2209538"/>
              <a:ext cx="457140" cy="457140"/>
            </a:xfrm>
            <a:prstGeom prst="rect">
              <a:avLst/>
            </a:prstGeom>
          </p:spPr>
        </p:pic>
        <p:pic>
          <p:nvPicPr>
            <p:cNvPr id="31" name="Graphic 30" descr="User outline">
              <a:extLst>
                <a:ext uri="{FF2B5EF4-FFF2-40B4-BE49-F238E27FC236}">
                  <a16:creationId xmlns:a16="http://schemas.microsoft.com/office/drawing/2014/main" id="{EBD435D1-CB1F-2968-1B06-6F7C321832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39477" y="4074046"/>
              <a:ext cx="457140" cy="457140"/>
            </a:xfrm>
            <a:prstGeom prst="rect">
              <a:avLst/>
            </a:prstGeom>
          </p:spPr>
        </p:pic>
        <p:pic>
          <p:nvPicPr>
            <p:cNvPr id="32" name="Graphic 31" descr="Employee badge outline">
              <a:extLst>
                <a:ext uri="{FF2B5EF4-FFF2-40B4-BE49-F238E27FC236}">
                  <a16:creationId xmlns:a16="http://schemas.microsoft.com/office/drawing/2014/main" id="{E083AE6F-1C70-DBFE-AA25-9F88FC5C45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85473" y="4878532"/>
              <a:ext cx="457140" cy="457140"/>
            </a:xfrm>
            <a:prstGeom prst="rect">
              <a:avLst/>
            </a:prstGeom>
          </p:spPr>
        </p:pic>
        <p:pic>
          <p:nvPicPr>
            <p:cNvPr id="33" name="Graphic 32" descr="Traffic cone outline">
              <a:extLst>
                <a:ext uri="{FF2B5EF4-FFF2-40B4-BE49-F238E27FC236}">
                  <a16:creationId xmlns:a16="http://schemas.microsoft.com/office/drawing/2014/main" id="{5C10ED04-D24E-741D-73AE-82A760B01D8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44812" y="5777687"/>
              <a:ext cx="457140" cy="457140"/>
            </a:xfrm>
            <a:prstGeom prst="rect">
              <a:avLst/>
            </a:prstGeom>
          </p:spPr>
        </p:pic>
        <p:sp>
          <p:nvSpPr>
            <p:cNvPr id="34" name="Oval 33">
              <a:extLst>
                <a:ext uri="{FF2B5EF4-FFF2-40B4-BE49-F238E27FC236}">
                  <a16:creationId xmlns:a16="http://schemas.microsoft.com/office/drawing/2014/main" id="{5FB2F9F1-C09C-E3D8-CEEF-217E71B86B0E}"/>
                </a:ext>
              </a:extLst>
            </p:cNvPr>
            <p:cNvSpPr>
              <a:spLocks/>
            </p:cNvSpPr>
            <p:nvPr/>
          </p:nvSpPr>
          <p:spPr>
            <a:xfrm>
              <a:off x="211911" y="2917788"/>
              <a:ext cx="2638339" cy="2638339"/>
            </a:xfrm>
            <a:prstGeom prst="ellipse">
              <a:avLst/>
            </a:prstGeom>
            <a:noFill/>
            <a:ln w="19050" cmpd="dbl">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sp>
          <p:nvSpPr>
            <p:cNvPr id="35" name="Oval 34">
              <a:extLst>
                <a:ext uri="{FF2B5EF4-FFF2-40B4-BE49-F238E27FC236}">
                  <a16:creationId xmlns:a16="http://schemas.microsoft.com/office/drawing/2014/main" id="{15F0FD9E-6F22-B4E3-743F-7E9952E3B6AE}"/>
                </a:ext>
              </a:extLst>
            </p:cNvPr>
            <p:cNvSpPr>
              <a:spLocks/>
            </p:cNvSpPr>
            <p:nvPr/>
          </p:nvSpPr>
          <p:spPr>
            <a:xfrm>
              <a:off x="121768" y="2814919"/>
              <a:ext cx="2818622" cy="2818622"/>
            </a:xfrm>
            <a:prstGeom prst="ellipse">
              <a:avLst/>
            </a:prstGeom>
            <a:no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sp>
          <p:nvSpPr>
            <p:cNvPr id="36" name="Arc 35">
              <a:extLst>
                <a:ext uri="{FF2B5EF4-FFF2-40B4-BE49-F238E27FC236}">
                  <a16:creationId xmlns:a16="http://schemas.microsoft.com/office/drawing/2014/main" id="{13763EE2-8D58-99D0-F456-1F317A7CB37D}"/>
                </a:ext>
              </a:extLst>
            </p:cNvPr>
            <p:cNvSpPr>
              <a:spLocks/>
            </p:cNvSpPr>
            <p:nvPr/>
          </p:nvSpPr>
          <p:spPr>
            <a:xfrm>
              <a:off x="-122774" y="2641698"/>
              <a:ext cx="3181070" cy="3181070"/>
            </a:xfrm>
            <a:prstGeom prst="arc">
              <a:avLst>
                <a:gd name="adj1" fmla="val 4353667"/>
                <a:gd name="adj2" fmla="val 9011252"/>
              </a:avLst>
            </a:prstGeom>
            <a:ln w="76200">
              <a:solidFill>
                <a:schemeClr val="accent3"/>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defTabSz="554437">
                <a:defRPr/>
              </a:pPr>
              <a:endParaRPr lang="en-US">
                <a:solidFill>
                  <a:srgbClr val="494A4A"/>
                </a:solidFill>
                <a:latin typeface="Roboto Condensed Light" panose="02000000000000000000" pitchFamily="2" charset="0"/>
                <a:ea typeface="+mn-lt"/>
                <a:cs typeface="+mn-lt"/>
              </a:endParaRPr>
            </a:p>
          </p:txBody>
        </p:sp>
        <p:sp>
          <p:nvSpPr>
            <p:cNvPr id="37" name="Arc 36">
              <a:extLst>
                <a:ext uri="{FF2B5EF4-FFF2-40B4-BE49-F238E27FC236}">
                  <a16:creationId xmlns:a16="http://schemas.microsoft.com/office/drawing/2014/main" id="{D2DFCB08-C1DF-8E3B-0745-45A7B7D647C4}"/>
                </a:ext>
              </a:extLst>
            </p:cNvPr>
            <p:cNvSpPr>
              <a:spLocks/>
            </p:cNvSpPr>
            <p:nvPr/>
          </p:nvSpPr>
          <p:spPr>
            <a:xfrm rot="14072178">
              <a:off x="-147433" y="2631274"/>
              <a:ext cx="3261988" cy="3261988"/>
            </a:xfrm>
            <a:prstGeom prst="arc">
              <a:avLst>
                <a:gd name="adj1" fmla="val 20159318"/>
                <a:gd name="adj2" fmla="val 2918757"/>
              </a:avLst>
            </a:prstGeom>
            <a:ln w="76200">
              <a:solidFill>
                <a:schemeClr val="accent4"/>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defTabSz="554437">
                <a:defRPr/>
              </a:pPr>
              <a:endParaRPr lang="en-US">
                <a:solidFill>
                  <a:srgbClr val="494A4A"/>
                </a:solidFill>
                <a:latin typeface="Roboto Condensed Light" panose="02000000000000000000" pitchFamily="2" charset="0"/>
                <a:ea typeface="+mn-lt"/>
                <a:cs typeface="+mn-lt"/>
              </a:endParaRPr>
            </a:p>
          </p:txBody>
        </p:sp>
        <p:cxnSp>
          <p:nvCxnSpPr>
            <p:cNvPr id="38" name="Connector: Elbow 37">
              <a:extLst>
                <a:ext uri="{FF2B5EF4-FFF2-40B4-BE49-F238E27FC236}">
                  <a16:creationId xmlns:a16="http://schemas.microsoft.com/office/drawing/2014/main" id="{C9815604-056E-51C1-3B1A-BAF2CCD45FD0}"/>
                </a:ext>
              </a:extLst>
            </p:cNvPr>
            <p:cNvCxnSpPr>
              <a:cxnSpLocks/>
            </p:cNvCxnSpPr>
            <p:nvPr/>
          </p:nvCxnSpPr>
          <p:spPr>
            <a:xfrm flipV="1">
              <a:off x="1619062" y="2450554"/>
              <a:ext cx="2800800" cy="0"/>
            </a:xfrm>
            <a:prstGeom prst="bentConnector3">
              <a:avLst>
                <a:gd name="adj1" fmla="val 50000"/>
              </a:avLst>
            </a:prstGeom>
            <a:ln w="28575">
              <a:solidFill>
                <a:schemeClr val="accent1">
                  <a:lumMod val="20000"/>
                  <a:lumOff val="80000"/>
                </a:schemeClr>
              </a:solidFill>
            </a:ln>
            <a:effectLst/>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80DA32D8-B1E7-69F4-848F-C559D54AFCFB}"/>
                </a:ext>
              </a:extLst>
            </p:cNvPr>
            <p:cNvSpPr>
              <a:spLocks/>
            </p:cNvSpPr>
            <p:nvPr/>
          </p:nvSpPr>
          <p:spPr>
            <a:xfrm>
              <a:off x="1463968" y="5891550"/>
              <a:ext cx="166211" cy="166211"/>
            </a:xfrm>
            <a:prstGeom prst="ellipse">
              <a:avLst/>
            </a:prstGeom>
            <a:solidFill>
              <a:schemeClr val="accent5"/>
            </a:solidFill>
            <a:ln w="12700" cap="flat" cmpd="sng" algn="ctr">
              <a:solidFill>
                <a:schemeClr val="bg1"/>
              </a:solidFill>
              <a:prstDash val="solid"/>
              <a:miter lim="800000"/>
            </a:ln>
            <a:effectLst>
              <a:glow rad="50800">
                <a:schemeClr val="bg1">
                  <a:alpha val="60000"/>
                </a:schemeClr>
              </a:glow>
            </a:effectLst>
          </p:spPr>
          <p:txBody>
            <a:bodyPr rtlCol="0" anchor="ctr"/>
            <a:lstStyle/>
            <a:p>
              <a:pPr algn="ctr" defTabSz="554382">
                <a:defRPr/>
              </a:pPr>
              <a:endParaRPr lang="en-US" sz="900" kern="0">
                <a:solidFill>
                  <a:srgbClr val="FFFFFF"/>
                </a:solidFill>
                <a:latin typeface="Roboto Condensed Light" panose="02000000000000000000" pitchFamily="2" charset="0"/>
                <a:ea typeface="+mn-lt"/>
                <a:cs typeface="+mn-lt"/>
              </a:endParaRPr>
            </a:p>
          </p:txBody>
        </p:sp>
      </p:grpSp>
    </p:spTree>
    <p:extLst>
      <p:ext uri="{BB962C8B-B14F-4D97-AF65-F5344CB8AC3E}">
        <p14:creationId xmlns:p14="http://schemas.microsoft.com/office/powerpoint/2010/main" val="2786698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29447-377E-A7F1-02DA-9A701B13804A}"/>
            </a:ext>
          </a:extLst>
        </p:cNvPr>
        <p:cNvGrpSpPr/>
        <p:nvPr/>
      </p:nvGrpSpPr>
      <p:grpSpPr>
        <a:xfrm>
          <a:off x="0" y="0"/>
          <a:ext cx="0" cy="0"/>
          <a:chOff x="0" y="0"/>
          <a:chExt cx="0" cy="0"/>
        </a:xfrm>
      </p:grpSpPr>
      <p:sp>
        <p:nvSpPr>
          <p:cNvPr id="40" name="Title 8">
            <a:extLst>
              <a:ext uri="{FF2B5EF4-FFF2-40B4-BE49-F238E27FC236}">
                <a16:creationId xmlns:a16="http://schemas.microsoft.com/office/drawing/2014/main" id="{2E47F612-816E-7EBF-EA6E-6B92EFAF7AEE}"/>
              </a:ext>
            </a:extLst>
          </p:cNvPr>
          <p:cNvSpPr>
            <a:spLocks noGrp="1"/>
          </p:cNvSpPr>
          <p:nvPr>
            <p:ph type="title"/>
          </p:nvPr>
        </p:nvSpPr>
        <p:spPr>
          <a:xfrm>
            <a:off x="591057" y="418906"/>
            <a:ext cx="11610451" cy="1130041"/>
          </a:xfrm>
        </p:spPr>
        <p:txBody>
          <a:bodyPr/>
          <a:lstStyle/>
          <a:p>
            <a:r>
              <a:rPr lang="en-US" sz="4000">
                <a:solidFill>
                  <a:srgbClr val="0070C0"/>
                </a:solidFill>
                <a:latin typeface="Montserrat SemiBold" panose="00000700000000000000" pitchFamily="2" charset="0"/>
              </a:rPr>
              <a:t>AI is a key enabler for the customer experience toolkit</a:t>
            </a:r>
          </a:p>
        </p:txBody>
      </p:sp>
      <p:sp>
        <p:nvSpPr>
          <p:cNvPr id="12" name="Rectangle 11">
            <a:extLst>
              <a:ext uri="{FF2B5EF4-FFF2-40B4-BE49-F238E27FC236}">
                <a16:creationId xmlns:a16="http://schemas.microsoft.com/office/drawing/2014/main" id="{B3266722-B8B6-0AD8-B3E5-C5F0CFE13D3A}"/>
              </a:ext>
            </a:extLst>
          </p:cNvPr>
          <p:cNvSpPr>
            <a:spLocks/>
          </p:cNvSpPr>
          <p:nvPr/>
        </p:nvSpPr>
        <p:spPr>
          <a:xfrm>
            <a:off x="423343" y="2068119"/>
            <a:ext cx="1402211" cy="3898214"/>
          </a:xfrm>
          <a:prstGeom prst="rect">
            <a:avLst/>
          </a:prstGeom>
          <a:solidFill>
            <a:schemeClr val="tx2">
              <a:lumMod val="75000"/>
              <a:lumOff val="25000"/>
            </a:schemeClr>
          </a:solidFill>
          <a:ln>
            <a:solidFill>
              <a:schemeClr val="accent1"/>
            </a:solidFill>
          </a:ln>
          <a:effectLst>
            <a:glow rad="76200">
              <a:schemeClr val="accent1">
                <a:satMod val="175000"/>
                <a:alpha val="40000"/>
              </a:scheme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28" tIns="45714" rIns="91428" bIns="45714" rtlCol="0" anchor="ctr"/>
          <a:lstStyle/>
          <a:p>
            <a:pPr defTabSz="914309">
              <a:defRPr/>
            </a:pPr>
            <a:r>
              <a:rPr lang="en-US" sz="1400">
                <a:solidFill>
                  <a:srgbClr val="FFFFFF"/>
                </a:solidFill>
                <a:ea typeface="+mn-lt"/>
                <a:cs typeface="+mn-lt"/>
              </a:rPr>
              <a:t>The business capability map for customer experience identifies the functions that enable value creation. </a:t>
            </a:r>
          </a:p>
          <a:p>
            <a:pPr defTabSz="914309">
              <a:defRPr/>
            </a:pPr>
            <a:endParaRPr lang="en-US" sz="1400">
              <a:solidFill>
                <a:srgbClr val="FFFFFF"/>
              </a:solidFill>
              <a:ea typeface="+mn-lt"/>
              <a:cs typeface="+mn-lt"/>
            </a:endParaRPr>
          </a:p>
          <a:p>
            <a:pPr defTabSz="914309">
              <a:defRPr/>
            </a:pPr>
            <a:r>
              <a:rPr lang="en-US" sz="1400">
                <a:solidFill>
                  <a:srgbClr val="FFFFFF"/>
                </a:solidFill>
                <a:ea typeface="+mn-lt"/>
                <a:cs typeface="+mn-lt"/>
              </a:rPr>
              <a:t>These capabilities will inform candidate opportunities for AI to enhance value.</a:t>
            </a:r>
          </a:p>
        </p:txBody>
      </p:sp>
      <p:sp>
        <p:nvSpPr>
          <p:cNvPr id="81" name="Rectangle 80">
            <a:extLst>
              <a:ext uri="{FF2B5EF4-FFF2-40B4-BE49-F238E27FC236}">
                <a16:creationId xmlns:a16="http://schemas.microsoft.com/office/drawing/2014/main" id="{B0C62162-31C3-F855-6710-A92870E6FA0C}"/>
              </a:ext>
              <a:ext uri="{C183D7F6-B498-43B3-948B-1728B52AA6E4}">
                <adec:decorative xmlns:adec="http://schemas.microsoft.com/office/drawing/2017/decorative" val="1"/>
              </a:ext>
            </a:extLst>
          </p:cNvPr>
          <p:cNvSpPr>
            <a:spLocks/>
          </p:cNvSpPr>
          <p:nvPr/>
        </p:nvSpPr>
        <p:spPr>
          <a:xfrm>
            <a:off x="1940157" y="2011437"/>
            <a:ext cx="9792067" cy="4656643"/>
          </a:xfrm>
          <a:prstGeom prst="rect">
            <a:avLst/>
          </a:prstGeom>
          <a:solidFill>
            <a:schemeClr val="tx2">
              <a:lumMod val="75000"/>
              <a:lumOff val="25000"/>
            </a:schemeClr>
          </a:solidFill>
          <a:ln>
            <a:solidFill>
              <a:schemeClr val="accent1"/>
            </a:solidFill>
          </a:ln>
          <a:effectLst>
            <a:glow rad="76200">
              <a:schemeClr val="accent1">
                <a:satMod val="175000"/>
                <a:alpha val="40000"/>
              </a:scheme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28" tIns="45714" rIns="91428" bIns="45714" rtlCol="0" anchor="ctr"/>
          <a:lstStyle/>
          <a:p>
            <a:pPr defTabSz="914309">
              <a:defRPr/>
            </a:pPr>
            <a:endParaRPr lang="en-US" sz="1200">
              <a:solidFill>
                <a:srgbClr val="FFFFFF"/>
              </a:solidFill>
              <a:latin typeface="Montserrat" panose="00000500000000000000" pitchFamily="2" charset="0"/>
              <a:ea typeface="+mn-lt"/>
              <a:cs typeface="+mn-lt"/>
            </a:endParaRPr>
          </a:p>
        </p:txBody>
      </p:sp>
      <p:sp>
        <p:nvSpPr>
          <p:cNvPr id="82" name="Rectangle 81">
            <a:extLst>
              <a:ext uri="{FF2B5EF4-FFF2-40B4-BE49-F238E27FC236}">
                <a16:creationId xmlns:a16="http://schemas.microsoft.com/office/drawing/2014/main" id="{AE863688-440C-2D53-A5D2-2C77CC0E5394}"/>
              </a:ext>
              <a:ext uri="{C183D7F6-B498-43B3-948B-1728B52AA6E4}">
                <adec:decorative xmlns:adec="http://schemas.microsoft.com/office/drawing/2017/decorative" val="1"/>
              </a:ext>
            </a:extLst>
          </p:cNvPr>
          <p:cNvSpPr>
            <a:spLocks/>
          </p:cNvSpPr>
          <p:nvPr/>
        </p:nvSpPr>
        <p:spPr>
          <a:xfrm>
            <a:off x="1940158" y="5364608"/>
            <a:ext cx="9792068" cy="1303473"/>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1600">
              <a:solidFill>
                <a:srgbClr val="FFFFFF"/>
              </a:solidFill>
              <a:latin typeface="Montserrat" panose="00000500000000000000" pitchFamily="2" charset="0"/>
              <a:ea typeface="+mn-lt"/>
              <a:cs typeface="+mn-lt"/>
            </a:endParaRPr>
          </a:p>
        </p:txBody>
      </p:sp>
      <p:sp>
        <p:nvSpPr>
          <p:cNvPr id="84" name="TextBox 83">
            <a:extLst>
              <a:ext uri="{FF2B5EF4-FFF2-40B4-BE49-F238E27FC236}">
                <a16:creationId xmlns:a16="http://schemas.microsoft.com/office/drawing/2014/main" id="{053E7C5F-14BD-8876-023E-54C65583CDCB}"/>
              </a:ext>
            </a:extLst>
          </p:cNvPr>
          <p:cNvSpPr txBox="1">
            <a:spLocks/>
          </p:cNvSpPr>
          <p:nvPr/>
        </p:nvSpPr>
        <p:spPr>
          <a:xfrm rot="16200000">
            <a:off x="1442455" y="5625376"/>
            <a:ext cx="1663002" cy="262579"/>
          </a:xfrm>
          <a:prstGeom prst="rect">
            <a:avLst/>
          </a:prstGeom>
          <a:noFill/>
        </p:spPr>
        <p:txBody>
          <a:bodyPr wrap="square" rtlCol="0">
            <a:spAutoFit/>
          </a:bodyPr>
          <a:lstStyle/>
          <a:p>
            <a:pPr algn="ctr" defTabSz="914218">
              <a:defRPr/>
            </a:pPr>
            <a:r>
              <a:rPr lang="en-US" sz="1050">
                <a:solidFill>
                  <a:srgbClr val="FFFFFF"/>
                </a:solidFill>
                <a:latin typeface="Montserrat" panose="00000500000000000000" pitchFamily="2" charset="0"/>
                <a:ea typeface="+mn-lt"/>
                <a:cs typeface="+mn-lt"/>
              </a:rPr>
              <a:t>Shared</a:t>
            </a:r>
          </a:p>
        </p:txBody>
      </p:sp>
      <p:sp>
        <p:nvSpPr>
          <p:cNvPr id="85" name="TextBox 84">
            <a:extLst>
              <a:ext uri="{FF2B5EF4-FFF2-40B4-BE49-F238E27FC236}">
                <a16:creationId xmlns:a16="http://schemas.microsoft.com/office/drawing/2014/main" id="{D789CAE2-AC49-FE84-F270-7AB02A5E179B}"/>
              </a:ext>
            </a:extLst>
          </p:cNvPr>
          <p:cNvSpPr txBox="1">
            <a:spLocks/>
          </p:cNvSpPr>
          <p:nvPr/>
        </p:nvSpPr>
        <p:spPr>
          <a:xfrm rot="16200000">
            <a:off x="1442456" y="3457673"/>
            <a:ext cx="1663002" cy="262579"/>
          </a:xfrm>
          <a:prstGeom prst="rect">
            <a:avLst/>
          </a:prstGeom>
          <a:noFill/>
        </p:spPr>
        <p:txBody>
          <a:bodyPr wrap="square" rtlCol="0">
            <a:spAutoFit/>
          </a:bodyPr>
          <a:lstStyle/>
          <a:p>
            <a:pPr algn="ctr" defTabSz="914218">
              <a:defRPr/>
            </a:pPr>
            <a:r>
              <a:rPr lang="en-US" sz="1050">
                <a:solidFill>
                  <a:srgbClr val="FFFFFF"/>
                </a:solidFill>
                <a:latin typeface="Montserrat" panose="00000500000000000000" pitchFamily="2" charset="0"/>
                <a:ea typeface="+mn-lt"/>
                <a:cs typeface="+mn-lt"/>
              </a:rPr>
              <a:t>Defining</a:t>
            </a:r>
          </a:p>
        </p:txBody>
      </p:sp>
      <p:sp>
        <p:nvSpPr>
          <p:cNvPr id="87" name="Chevron 132">
            <a:extLst>
              <a:ext uri="{FF2B5EF4-FFF2-40B4-BE49-F238E27FC236}">
                <a16:creationId xmlns:a16="http://schemas.microsoft.com/office/drawing/2014/main" id="{F3E1DA22-D98E-60F3-1C10-B4360F79170A}"/>
              </a:ext>
            </a:extLst>
          </p:cNvPr>
          <p:cNvSpPr>
            <a:spLocks/>
          </p:cNvSpPr>
          <p:nvPr/>
        </p:nvSpPr>
        <p:spPr>
          <a:xfrm>
            <a:off x="2783789" y="1611751"/>
            <a:ext cx="1773455" cy="822495"/>
          </a:xfrm>
          <a:prstGeom prst="chevron">
            <a:avLst>
              <a:gd name="adj" fmla="val 21598"/>
            </a:avLst>
          </a:prstGeom>
          <a:solidFill>
            <a:schemeClr val="tx2">
              <a:lumMod val="90000"/>
              <a:lumOff val="1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914218">
              <a:defRPr/>
            </a:pPr>
            <a:r>
              <a:rPr lang="en-US" sz="1200">
                <a:solidFill>
                  <a:srgbClr val="FFFFFF"/>
                </a:solidFill>
                <a:latin typeface="Montserrat SemiBold" panose="00000700000000000000" pitchFamily="2" charset="0"/>
                <a:ea typeface="+mn-lt"/>
                <a:cs typeface="+mn-lt"/>
              </a:rPr>
              <a:t>Customer Onboarding &amp; Engagement</a:t>
            </a:r>
          </a:p>
        </p:txBody>
      </p:sp>
      <p:sp>
        <p:nvSpPr>
          <p:cNvPr id="83" name="TextBox 82" descr="Defining capability in Customer Onboarding &amp; Engagement&#10;">
            <a:extLst>
              <a:ext uri="{FF2B5EF4-FFF2-40B4-BE49-F238E27FC236}">
                <a16:creationId xmlns:a16="http://schemas.microsoft.com/office/drawing/2014/main" id="{9BC6B36D-BD5E-B32A-E2B3-ACF179DEFF73}"/>
              </a:ext>
            </a:extLst>
          </p:cNvPr>
          <p:cNvSpPr txBox="1">
            <a:spLocks/>
          </p:cNvSpPr>
          <p:nvPr/>
        </p:nvSpPr>
        <p:spPr>
          <a:xfrm>
            <a:off x="2783725" y="2536318"/>
            <a:ext cx="1535629" cy="461605"/>
          </a:xfrm>
          <a:prstGeom prst="rect">
            <a:avLst/>
          </a:prstGeom>
          <a:solidFill>
            <a:schemeClr val="accent1">
              <a:lumMod val="40000"/>
              <a:lumOff val="60000"/>
            </a:schemeClr>
          </a:solidFill>
          <a:ln w="3175">
            <a:solidFill>
              <a:schemeClr val="accent1">
                <a:lumMod val="40000"/>
                <a:lumOff val="60000"/>
              </a:schemeClr>
            </a:solidFill>
          </a:ln>
        </p:spPr>
        <p:txBody>
          <a:bodyPr wrap="square" lIns="91428" tIns="45714" rIns="91428" bIns="45714" rtlCol="0" anchor="ctr">
            <a:noAutofit/>
          </a:bodyPr>
          <a:lstStyle>
            <a:defPPr>
              <a:defRPr lang="en-US"/>
            </a:defPPr>
            <a:lvl1pPr algn="ctr" defTabSz="914400">
              <a:defRPr sz="900">
                <a:solidFill>
                  <a:prstClr val="black">
                    <a:lumMod val="75000"/>
                    <a:lumOff val="25000"/>
                  </a:prstClr>
                </a:solidFill>
                <a:latin typeface="Roboto" panose="02000000000000000000" pitchFamily="2" charset="0"/>
                <a:ea typeface="Roboto" panose="02000000000000000000" pitchFamily="2" charset="0"/>
                <a:cs typeface="Arial" panose="020B0604020202020204" pitchFamily="34" charset="0"/>
              </a:defRPr>
            </a:lvl1pPr>
          </a:lstStyle>
          <a:p>
            <a:pPr>
              <a:defRPr/>
            </a:pPr>
            <a:r>
              <a:rPr lang="en-US" sz="800">
                <a:solidFill>
                  <a:schemeClr val="tx1"/>
                </a:solidFill>
                <a:latin typeface="Montserrat" panose="00000500000000000000" pitchFamily="2" charset="0"/>
                <a:ea typeface="+mn-lt"/>
                <a:cs typeface="+mn-lt"/>
              </a:rPr>
              <a:t>Collect customer data, preferences, and account details.</a:t>
            </a:r>
          </a:p>
        </p:txBody>
      </p:sp>
      <p:sp>
        <p:nvSpPr>
          <p:cNvPr id="86" name="TextBox 85" descr="Defining capability in Customer Onboarding &amp; Engagement&#10;">
            <a:extLst>
              <a:ext uri="{FF2B5EF4-FFF2-40B4-BE49-F238E27FC236}">
                <a16:creationId xmlns:a16="http://schemas.microsoft.com/office/drawing/2014/main" id="{86C74D43-E42A-00A5-FAF2-E34CB5B37D00}"/>
              </a:ext>
            </a:extLst>
          </p:cNvPr>
          <p:cNvSpPr txBox="1">
            <a:spLocks/>
          </p:cNvSpPr>
          <p:nvPr/>
        </p:nvSpPr>
        <p:spPr>
          <a:xfrm>
            <a:off x="2783725" y="3091502"/>
            <a:ext cx="1535629" cy="461605"/>
          </a:xfrm>
          <a:prstGeom prst="rect">
            <a:avLst/>
          </a:prstGeom>
          <a:solidFill>
            <a:schemeClr val="accent1">
              <a:lumMod val="40000"/>
              <a:lumOff val="60000"/>
            </a:schemeClr>
          </a:solidFill>
          <a:ln w="3175">
            <a:solidFill>
              <a:schemeClr val="accent1">
                <a:lumMod val="40000"/>
                <a:lumOff val="60000"/>
              </a:schemeClr>
            </a:solidFill>
          </a:ln>
        </p:spPr>
        <p:txBody>
          <a:bodyPr wrap="square" lIns="91428" tIns="45714" rIns="91428" bIns="45714" rtlCol="0" anchor="ctr">
            <a:noAutofit/>
          </a:bodyPr>
          <a:lstStyle/>
          <a:p>
            <a:pPr algn="ctr" defTabSz="914218">
              <a:defRPr/>
            </a:pPr>
            <a:r>
              <a:rPr lang="en-US" sz="800">
                <a:latin typeface="Montserrat" panose="00000500000000000000" pitchFamily="2" charset="0"/>
                <a:ea typeface="+mn-lt"/>
                <a:cs typeface="+mn-lt"/>
              </a:rPr>
              <a:t>Send personalized welcome emails or messages.</a:t>
            </a:r>
          </a:p>
        </p:txBody>
      </p:sp>
      <p:sp>
        <p:nvSpPr>
          <p:cNvPr id="88" name="TextBox 87" descr="Defining capability in Customer Onboarding &amp; Engagement&#10;">
            <a:extLst>
              <a:ext uri="{FF2B5EF4-FFF2-40B4-BE49-F238E27FC236}">
                <a16:creationId xmlns:a16="http://schemas.microsoft.com/office/drawing/2014/main" id="{C375F11A-3916-37B5-9725-E2C5DF58607C}"/>
              </a:ext>
            </a:extLst>
          </p:cNvPr>
          <p:cNvSpPr txBox="1">
            <a:spLocks/>
          </p:cNvSpPr>
          <p:nvPr/>
        </p:nvSpPr>
        <p:spPr>
          <a:xfrm>
            <a:off x="2783725" y="3645963"/>
            <a:ext cx="1535628" cy="461605"/>
          </a:xfrm>
          <a:prstGeom prst="rect">
            <a:avLst/>
          </a:prstGeom>
          <a:solidFill>
            <a:schemeClr val="accent1">
              <a:lumMod val="40000"/>
              <a:lumOff val="60000"/>
            </a:schemeClr>
          </a:solidFill>
          <a:ln w="3175">
            <a:solidFill>
              <a:schemeClr val="accent1">
                <a:lumMod val="40000"/>
                <a:lumOff val="60000"/>
              </a:schemeClr>
            </a:solidFill>
          </a:ln>
        </p:spPr>
        <p:txBody>
          <a:bodyPr wrap="square" rtlCol="0" anchor="ctr">
            <a:noAutofit/>
          </a:bodyPr>
          <a:lstStyle>
            <a:defPPr>
              <a:defRPr lang="en-US"/>
            </a:defPPr>
            <a:lvl1pPr algn="ctr" defTabSz="914400">
              <a:defRPr sz="900">
                <a:solidFill>
                  <a:prstClr val="black">
                    <a:lumMod val="75000"/>
                    <a:lumOff val="25000"/>
                  </a:prstClr>
                </a:solidFill>
                <a:latin typeface="Roboto" panose="02000000000000000000" pitchFamily="2" charset="0"/>
                <a:ea typeface="Roboto" panose="02000000000000000000" pitchFamily="2" charset="0"/>
                <a:cs typeface="Arial" panose="020B0604020202020204" pitchFamily="34" charset="0"/>
              </a:defRPr>
            </a:lvl1pPr>
          </a:lstStyle>
          <a:p>
            <a:pPr>
              <a:defRPr/>
            </a:pPr>
            <a:r>
              <a:rPr lang="en-US" sz="800">
                <a:solidFill>
                  <a:schemeClr val="tx1"/>
                </a:solidFill>
                <a:latin typeface="Montserrat" panose="00000500000000000000" pitchFamily="2" charset="0"/>
                <a:ea typeface="+mn-lt"/>
                <a:cs typeface="+mn-lt"/>
              </a:rPr>
              <a:t>Gather early feedback on the onboarding experience.</a:t>
            </a:r>
          </a:p>
        </p:txBody>
      </p:sp>
      <p:sp>
        <p:nvSpPr>
          <p:cNvPr id="89" name="TextBox 88" descr="Defining capability in Customer Onboarding &amp; Engagement&#10;">
            <a:extLst>
              <a:ext uri="{FF2B5EF4-FFF2-40B4-BE49-F238E27FC236}">
                <a16:creationId xmlns:a16="http://schemas.microsoft.com/office/drawing/2014/main" id="{A7888D2D-4D3A-1ECB-073C-6F5D5B1AE99C}"/>
              </a:ext>
            </a:extLst>
          </p:cNvPr>
          <p:cNvSpPr txBox="1">
            <a:spLocks/>
          </p:cNvSpPr>
          <p:nvPr/>
        </p:nvSpPr>
        <p:spPr>
          <a:xfrm>
            <a:off x="2783725" y="4199794"/>
            <a:ext cx="1535628" cy="461605"/>
          </a:xfrm>
          <a:prstGeom prst="rect">
            <a:avLst/>
          </a:prstGeom>
          <a:solidFill>
            <a:schemeClr val="accent1">
              <a:lumMod val="40000"/>
              <a:lumOff val="60000"/>
            </a:schemeClr>
          </a:solidFill>
          <a:ln w="3175">
            <a:solidFill>
              <a:schemeClr val="accent1">
                <a:lumMod val="40000"/>
                <a:lumOff val="60000"/>
              </a:schemeClr>
            </a:solidFill>
          </a:ln>
        </p:spPr>
        <p:txBody>
          <a:bodyPr wrap="square" rtlCol="0" anchor="ctr" anchorCtr="0">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a:defRPr/>
            </a:pPr>
            <a:r>
              <a:rPr lang="en-US" sz="800">
                <a:solidFill>
                  <a:schemeClr val="tx1"/>
                </a:solidFill>
                <a:latin typeface="Montserrat" panose="00000500000000000000" pitchFamily="2" charset="0"/>
                <a:ea typeface="+mn-lt"/>
                <a:cs typeface="+mn-lt"/>
              </a:rPr>
              <a:t>Ensure seamless activation of customer services or products.</a:t>
            </a:r>
          </a:p>
        </p:txBody>
      </p:sp>
      <p:sp>
        <p:nvSpPr>
          <p:cNvPr id="95" name="TextBox 94" descr="Defining capability in Customer Onboarding &amp; Engagement&#10;">
            <a:extLst>
              <a:ext uri="{FF2B5EF4-FFF2-40B4-BE49-F238E27FC236}">
                <a16:creationId xmlns:a16="http://schemas.microsoft.com/office/drawing/2014/main" id="{B422D5E5-36BE-5BF7-D71F-60F09D77FB80}"/>
              </a:ext>
            </a:extLst>
          </p:cNvPr>
          <p:cNvSpPr txBox="1">
            <a:spLocks/>
          </p:cNvSpPr>
          <p:nvPr/>
        </p:nvSpPr>
        <p:spPr>
          <a:xfrm>
            <a:off x="2780551" y="4757058"/>
            <a:ext cx="1541977" cy="461605"/>
          </a:xfrm>
          <a:prstGeom prst="rect">
            <a:avLst/>
          </a:prstGeom>
          <a:solidFill>
            <a:schemeClr val="accent1">
              <a:lumMod val="40000"/>
              <a:lumOff val="60000"/>
            </a:schemeClr>
          </a:solidFill>
          <a:ln w="3175">
            <a:solidFill>
              <a:schemeClr val="accent1">
                <a:lumMod val="40000"/>
                <a:lumOff val="60000"/>
              </a:schemeClr>
            </a:solidFill>
          </a:ln>
        </p:spPr>
        <p:txBody>
          <a:bodyPr wrap="square" rtlCol="0" anchor="ctr" anchorCtr="0">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a:defRPr/>
            </a:pPr>
            <a:r>
              <a:rPr lang="en-US" sz="800" dirty="0">
                <a:solidFill>
                  <a:schemeClr val="tx1"/>
                </a:solidFill>
                <a:latin typeface="Montserrat" panose="00000500000000000000" pitchFamily="2" charset="0"/>
                <a:ea typeface="+mn-lt"/>
                <a:cs typeface="+mn-lt"/>
              </a:rPr>
              <a:t>Guide customers on how to use products/services via tutorials or webinars.</a:t>
            </a:r>
          </a:p>
        </p:txBody>
      </p:sp>
      <p:sp>
        <p:nvSpPr>
          <p:cNvPr id="116" name="TextBox 115" descr="Shared capability in Customer Onboarding &amp; Engagement&#10;">
            <a:extLst>
              <a:ext uri="{FF2B5EF4-FFF2-40B4-BE49-F238E27FC236}">
                <a16:creationId xmlns:a16="http://schemas.microsoft.com/office/drawing/2014/main" id="{7CAE3927-6378-C560-DDF6-4D68818268F3}"/>
              </a:ext>
            </a:extLst>
          </p:cNvPr>
          <p:cNvSpPr txBox="1">
            <a:spLocks/>
          </p:cNvSpPr>
          <p:nvPr/>
        </p:nvSpPr>
        <p:spPr>
          <a:xfrm>
            <a:off x="2780551" y="5483234"/>
            <a:ext cx="1541977" cy="461605"/>
          </a:xfrm>
          <a:prstGeom prst="rect">
            <a:avLst/>
          </a:prstGeom>
          <a:solidFill>
            <a:schemeClr val="accent1">
              <a:lumMod val="40000"/>
              <a:lumOff val="60000"/>
            </a:schemeClr>
          </a:solidFill>
          <a:ln w="3175">
            <a:solidFill>
              <a:schemeClr val="accent1">
                <a:lumMod val="40000"/>
                <a:lumOff val="60000"/>
              </a:schemeClr>
            </a:solidFill>
          </a:ln>
        </p:spPr>
        <p:txBody>
          <a:bodyPr wrap="square" rtlCol="0" anchor="ctr" anchorCtr="0">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a:defRPr/>
            </a:pPr>
            <a:r>
              <a:rPr lang="en-US" sz="800">
                <a:solidFill>
                  <a:schemeClr val="tx1"/>
                </a:solidFill>
                <a:latin typeface="Montserrat" panose="00000500000000000000" pitchFamily="2" charset="0"/>
                <a:ea typeface="+mn-lt"/>
                <a:cs typeface="+mn-lt"/>
              </a:rPr>
              <a:t>Collect and analyze feedback at various touchpoints.</a:t>
            </a:r>
          </a:p>
        </p:txBody>
      </p:sp>
      <p:sp>
        <p:nvSpPr>
          <p:cNvPr id="94" name="Chevron 132">
            <a:extLst>
              <a:ext uri="{FF2B5EF4-FFF2-40B4-BE49-F238E27FC236}">
                <a16:creationId xmlns:a16="http://schemas.microsoft.com/office/drawing/2014/main" id="{B5533055-973D-9C0A-0529-E421814DBBB1}"/>
              </a:ext>
            </a:extLst>
          </p:cNvPr>
          <p:cNvSpPr>
            <a:spLocks/>
          </p:cNvSpPr>
          <p:nvPr/>
        </p:nvSpPr>
        <p:spPr>
          <a:xfrm>
            <a:off x="4460968" y="1606246"/>
            <a:ext cx="1773455" cy="822495"/>
          </a:xfrm>
          <a:prstGeom prst="chevron">
            <a:avLst>
              <a:gd name="adj" fmla="val 21598"/>
            </a:avLst>
          </a:prstGeom>
          <a:solidFill>
            <a:schemeClr val="tx2">
              <a:lumMod val="90000"/>
              <a:lumOff val="1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914218">
              <a:defRPr/>
            </a:pPr>
            <a:r>
              <a:rPr lang="en-US" sz="1200">
                <a:solidFill>
                  <a:srgbClr val="FFFFFF"/>
                </a:solidFill>
                <a:latin typeface="Montserrat SemiBold" panose="00000700000000000000" pitchFamily="2" charset="0"/>
                <a:ea typeface="+mn-lt"/>
                <a:cs typeface="+mn-lt"/>
              </a:rPr>
              <a:t> Support &amp; Query Resolution</a:t>
            </a:r>
          </a:p>
        </p:txBody>
      </p:sp>
      <p:sp>
        <p:nvSpPr>
          <p:cNvPr id="111" name="TextBox 110" descr="Defining capability in Support &amp; Query Resolution&#10;">
            <a:extLst>
              <a:ext uri="{FF2B5EF4-FFF2-40B4-BE49-F238E27FC236}">
                <a16:creationId xmlns:a16="http://schemas.microsoft.com/office/drawing/2014/main" id="{DB54CB3B-5531-9604-A42E-2B2CE3FBF0EB}"/>
              </a:ext>
            </a:extLst>
          </p:cNvPr>
          <p:cNvSpPr txBox="1">
            <a:spLocks/>
          </p:cNvSpPr>
          <p:nvPr/>
        </p:nvSpPr>
        <p:spPr>
          <a:xfrm>
            <a:off x="4463928" y="2536318"/>
            <a:ext cx="1535629" cy="461605"/>
          </a:xfrm>
          <a:prstGeom prst="rect">
            <a:avLst/>
          </a:prstGeom>
          <a:solidFill>
            <a:schemeClr val="accent1">
              <a:lumMod val="40000"/>
              <a:lumOff val="60000"/>
            </a:schemeClr>
          </a:solidFill>
          <a:ln w="3175">
            <a:solidFill>
              <a:schemeClr val="accent1">
                <a:lumMod val="40000"/>
                <a:lumOff val="60000"/>
              </a:schemeClr>
            </a:solidFill>
          </a:ln>
        </p:spPr>
        <p:txBody>
          <a:bodyPr wrap="square" lIns="91428" tIns="45714" rIns="91428" bIns="45714" rtlCol="0" anchor="ctr">
            <a:noAutofit/>
          </a:bodyPr>
          <a:lstStyle>
            <a:defPPr>
              <a:defRPr lang="en-US"/>
            </a:defPPr>
            <a:lvl1pPr algn="ctr" defTabSz="914400">
              <a:defRPr sz="900">
                <a:solidFill>
                  <a:prstClr val="black">
                    <a:lumMod val="75000"/>
                    <a:lumOff val="25000"/>
                  </a:prstClr>
                </a:solidFill>
                <a:latin typeface="Roboto" panose="02000000000000000000" pitchFamily="2" charset="0"/>
                <a:ea typeface="Roboto" panose="02000000000000000000" pitchFamily="2" charset="0"/>
                <a:cs typeface="Arial" panose="020B0604020202020204" pitchFamily="34" charset="0"/>
              </a:defRPr>
            </a:lvl1pPr>
          </a:lstStyle>
          <a:p>
            <a:pPr>
              <a:defRPr/>
            </a:pPr>
            <a:r>
              <a:rPr lang="en-US" sz="800">
                <a:solidFill>
                  <a:schemeClr val="tx1"/>
                </a:solidFill>
                <a:latin typeface="Montserrat" panose="00000500000000000000" pitchFamily="2" charset="0"/>
                <a:ea typeface="+mn-lt"/>
                <a:cs typeface="+mn-lt"/>
              </a:rPr>
              <a:t> Provide support through email, chat, phone, and self-service options.</a:t>
            </a:r>
          </a:p>
        </p:txBody>
      </p:sp>
      <p:sp>
        <p:nvSpPr>
          <p:cNvPr id="112" name="TextBox 111" descr="Defining capability in Support &amp; Query Resolution&#10;">
            <a:extLst>
              <a:ext uri="{FF2B5EF4-FFF2-40B4-BE49-F238E27FC236}">
                <a16:creationId xmlns:a16="http://schemas.microsoft.com/office/drawing/2014/main" id="{686DF309-895A-CD96-06A8-9CC8E4FA838D}"/>
              </a:ext>
            </a:extLst>
          </p:cNvPr>
          <p:cNvSpPr txBox="1">
            <a:spLocks/>
          </p:cNvSpPr>
          <p:nvPr/>
        </p:nvSpPr>
        <p:spPr>
          <a:xfrm>
            <a:off x="4463928" y="3091502"/>
            <a:ext cx="1535629" cy="461605"/>
          </a:xfrm>
          <a:prstGeom prst="rect">
            <a:avLst/>
          </a:prstGeom>
          <a:solidFill>
            <a:schemeClr val="accent1">
              <a:lumMod val="40000"/>
              <a:lumOff val="60000"/>
            </a:schemeClr>
          </a:solidFill>
          <a:ln w="3175">
            <a:solidFill>
              <a:schemeClr val="accent1">
                <a:lumMod val="40000"/>
                <a:lumOff val="60000"/>
              </a:schemeClr>
            </a:solidFill>
          </a:ln>
        </p:spPr>
        <p:txBody>
          <a:bodyPr wrap="square" lIns="91428" tIns="45714" rIns="91428" bIns="45714" rtlCol="0" anchor="ctr">
            <a:noAutofit/>
          </a:bodyPr>
          <a:lstStyle/>
          <a:p>
            <a:pPr algn="ctr" defTabSz="914218">
              <a:defRPr/>
            </a:pPr>
            <a:r>
              <a:rPr lang="en-US" sz="800">
                <a:latin typeface="Montserrat" panose="00000500000000000000" pitchFamily="2" charset="0"/>
                <a:ea typeface="+mn-lt"/>
                <a:cs typeface="+mn-lt"/>
              </a:rPr>
              <a:t>Allow customers to log issues and track their resolution status.</a:t>
            </a:r>
          </a:p>
        </p:txBody>
      </p:sp>
      <p:sp>
        <p:nvSpPr>
          <p:cNvPr id="113" name="TextBox 112" descr="Defining capability in Support &amp; Query Resolution&#10;">
            <a:extLst>
              <a:ext uri="{FF2B5EF4-FFF2-40B4-BE49-F238E27FC236}">
                <a16:creationId xmlns:a16="http://schemas.microsoft.com/office/drawing/2014/main" id="{727CC3C3-A3D0-B208-9198-64ADCFDB2A0C}"/>
              </a:ext>
            </a:extLst>
          </p:cNvPr>
          <p:cNvSpPr txBox="1">
            <a:spLocks/>
          </p:cNvSpPr>
          <p:nvPr/>
        </p:nvSpPr>
        <p:spPr>
          <a:xfrm>
            <a:off x="4463928" y="3645963"/>
            <a:ext cx="1535628" cy="461605"/>
          </a:xfrm>
          <a:prstGeom prst="rect">
            <a:avLst/>
          </a:prstGeom>
          <a:solidFill>
            <a:schemeClr val="accent1">
              <a:lumMod val="40000"/>
              <a:lumOff val="60000"/>
            </a:schemeClr>
          </a:solidFill>
          <a:ln w="3175">
            <a:solidFill>
              <a:schemeClr val="accent1">
                <a:lumMod val="40000"/>
                <a:lumOff val="60000"/>
              </a:schemeClr>
            </a:solidFill>
          </a:ln>
        </p:spPr>
        <p:txBody>
          <a:bodyPr wrap="square" rtlCol="0" anchor="ctr">
            <a:noAutofit/>
          </a:bodyPr>
          <a:lstStyle>
            <a:defPPr>
              <a:defRPr lang="en-US"/>
            </a:defPPr>
            <a:lvl1pPr algn="ctr" defTabSz="914400">
              <a:defRPr sz="900">
                <a:solidFill>
                  <a:prstClr val="black">
                    <a:lumMod val="75000"/>
                    <a:lumOff val="25000"/>
                  </a:prstClr>
                </a:solidFill>
                <a:latin typeface="Roboto" panose="02000000000000000000" pitchFamily="2" charset="0"/>
                <a:ea typeface="Roboto" panose="02000000000000000000" pitchFamily="2" charset="0"/>
                <a:cs typeface="Arial" panose="020B0604020202020204" pitchFamily="34" charset="0"/>
              </a:defRPr>
            </a:lvl1pPr>
          </a:lstStyle>
          <a:p>
            <a:pPr>
              <a:defRPr/>
            </a:pPr>
            <a:r>
              <a:rPr lang="en-US" sz="800">
                <a:solidFill>
                  <a:schemeClr val="tx1"/>
                </a:solidFill>
                <a:latin typeface="Montserrat" panose="00000500000000000000" pitchFamily="2" charset="0"/>
                <a:ea typeface="+mn-lt"/>
                <a:cs typeface="+mn-lt"/>
              </a:rPr>
              <a:t> Enable live chat or voice support for real-time assistance.</a:t>
            </a:r>
          </a:p>
        </p:txBody>
      </p:sp>
      <p:sp>
        <p:nvSpPr>
          <p:cNvPr id="114" name="TextBox 113" descr="Defining capability in Support &amp; Query Resolution&#10;">
            <a:extLst>
              <a:ext uri="{FF2B5EF4-FFF2-40B4-BE49-F238E27FC236}">
                <a16:creationId xmlns:a16="http://schemas.microsoft.com/office/drawing/2014/main" id="{0F4F2E7E-CDF3-357C-0BFF-0AD3CA8D01CA}"/>
              </a:ext>
            </a:extLst>
          </p:cNvPr>
          <p:cNvSpPr txBox="1">
            <a:spLocks/>
          </p:cNvSpPr>
          <p:nvPr/>
        </p:nvSpPr>
        <p:spPr>
          <a:xfrm>
            <a:off x="4463928" y="4199794"/>
            <a:ext cx="1535628" cy="461605"/>
          </a:xfrm>
          <a:prstGeom prst="rect">
            <a:avLst/>
          </a:prstGeom>
          <a:solidFill>
            <a:schemeClr val="accent1">
              <a:lumMod val="40000"/>
              <a:lumOff val="60000"/>
            </a:schemeClr>
          </a:solidFill>
          <a:ln w="3175">
            <a:solidFill>
              <a:schemeClr val="accent1">
                <a:lumMod val="40000"/>
                <a:lumOff val="60000"/>
              </a:schemeClr>
            </a:solidFill>
          </a:ln>
        </p:spPr>
        <p:txBody>
          <a:bodyPr wrap="square" rtlCol="0" anchor="ctr" anchorCtr="0">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a:defRPr/>
            </a:pPr>
            <a:r>
              <a:rPr lang="en-US" sz="800">
                <a:solidFill>
                  <a:schemeClr val="tx1"/>
                </a:solidFill>
                <a:latin typeface="Montserrat" panose="00000500000000000000" pitchFamily="2" charset="0"/>
                <a:ea typeface="+mn-lt"/>
                <a:cs typeface="+mn-lt"/>
              </a:rPr>
              <a:t> Empower customers to self-serve through FAQs, tutorials, etc.</a:t>
            </a:r>
          </a:p>
        </p:txBody>
      </p:sp>
      <p:sp>
        <p:nvSpPr>
          <p:cNvPr id="115" name="TextBox 114" descr="Defining capability in Support &amp; Query Resolution&#10;">
            <a:extLst>
              <a:ext uri="{FF2B5EF4-FFF2-40B4-BE49-F238E27FC236}">
                <a16:creationId xmlns:a16="http://schemas.microsoft.com/office/drawing/2014/main" id="{2B996A22-4ED1-87F1-517D-7289062CEB92}"/>
              </a:ext>
            </a:extLst>
          </p:cNvPr>
          <p:cNvSpPr txBox="1">
            <a:spLocks/>
          </p:cNvSpPr>
          <p:nvPr/>
        </p:nvSpPr>
        <p:spPr>
          <a:xfrm>
            <a:off x="4460754" y="4757058"/>
            <a:ext cx="1541977" cy="461605"/>
          </a:xfrm>
          <a:prstGeom prst="rect">
            <a:avLst/>
          </a:prstGeom>
          <a:solidFill>
            <a:schemeClr val="accent1">
              <a:lumMod val="40000"/>
              <a:lumOff val="60000"/>
            </a:schemeClr>
          </a:solidFill>
          <a:ln w="3175">
            <a:solidFill>
              <a:schemeClr val="accent1">
                <a:lumMod val="40000"/>
                <a:lumOff val="60000"/>
              </a:schemeClr>
            </a:solidFill>
          </a:ln>
        </p:spPr>
        <p:txBody>
          <a:bodyPr wrap="square" rtlCol="0" anchor="ctr" anchorCtr="0">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a:defRPr/>
            </a:pPr>
            <a:r>
              <a:rPr lang="en-US" sz="800">
                <a:solidFill>
                  <a:schemeClr val="tx1"/>
                </a:solidFill>
                <a:latin typeface="Montserrat" panose="00000500000000000000" pitchFamily="2" charset="0"/>
                <a:ea typeface="+mn-lt"/>
                <a:cs typeface="+mn-lt"/>
              </a:rPr>
              <a:t>Resolve queries effectively and close the loop with customers.</a:t>
            </a:r>
          </a:p>
        </p:txBody>
      </p:sp>
      <p:sp>
        <p:nvSpPr>
          <p:cNvPr id="120" name="TextBox 119" descr="Shared capability in Support &amp; Query Resolution&#10;">
            <a:extLst>
              <a:ext uri="{FF2B5EF4-FFF2-40B4-BE49-F238E27FC236}">
                <a16:creationId xmlns:a16="http://schemas.microsoft.com/office/drawing/2014/main" id="{B8BFBFCE-57B9-CC02-82B3-8BF3B3733CCA}"/>
              </a:ext>
            </a:extLst>
          </p:cNvPr>
          <p:cNvSpPr txBox="1">
            <a:spLocks/>
          </p:cNvSpPr>
          <p:nvPr/>
        </p:nvSpPr>
        <p:spPr>
          <a:xfrm>
            <a:off x="4460754" y="5483234"/>
            <a:ext cx="1541977" cy="338510"/>
          </a:xfrm>
          <a:prstGeom prst="rect">
            <a:avLst/>
          </a:prstGeom>
          <a:solidFill>
            <a:schemeClr val="accent1">
              <a:lumMod val="40000"/>
              <a:lumOff val="60000"/>
            </a:schemeClr>
          </a:solidFill>
          <a:ln w="3175">
            <a:solidFill>
              <a:schemeClr val="accent1">
                <a:lumMod val="40000"/>
                <a:lumOff val="60000"/>
              </a:schemeClr>
            </a:solidFill>
          </a:ln>
        </p:spPr>
        <p:txBody>
          <a:bodyPr wrap="square" rtlCol="0" anchor="ctr" anchorCtr="0">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defTabSz="914218">
              <a:defRPr/>
            </a:pPr>
            <a:r>
              <a:rPr lang="en-US" sz="800">
                <a:solidFill>
                  <a:schemeClr val="tx1"/>
                </a:solidFill>
                <a:latin typeface="Montserrat" panose="00000500000000000000" pitchFamily="2" charset="0"/>
                <a:ea typeface="+mn-lt"/>
                <a:cs typeface="+mn-lt"/>
              </a:rPr>
              <a:t>Ensure messaging aligns with brand values.</a:t>
            </a:r>
          </a:p>
        </p:txBody>
      </p:sp>
      <p:sp>
        <p:nvSpPr>
          <p:cNvPr id="119" name="TextBox 118" descr="Shared capability in Support &amp; Query Resolution&#10;">
            <a:extLst>
              <a:ext uri="{FF2B5EF4-FFF2-40B4-BE49-F238E27FC236}">
                <a16:creationId xmlns:a16="http://schemas.microsoft.com/office/drawing/2014/main" id="{E6A80DAF-9E1F-BF2F-BB18-6FCE7753EFFF}"/>
              </a:ext>
            </a:extLst>
          </p:cNvPr>
          <p:cNvSpPr txBox="1">
            <a:spLocks/>
          </p:cNvSpPr>
          <p:nvPr/>
        </p:nvSpPr>
        <p:spPr>
          <a:xfrm>
            <a:off x="4460754" y="5943430"/>
            <a:ext cx="1541977" cy="461605"/>
          </a:xfrm>
          <a:prstGeom prst="rect">
            <a:avLst/>
          </a:prstGeom>
          <a:solidFill>
            <a:schemeClr val="accent1">
              <a:lumMod val="40000"/>
              <a:lumOff val="60000"/>
            </a:schemeClr>
          </a:solidFill>
          <a:ln w="3175">
            <a:solidFill>
              <a:schemeClr val="accent1">
                <a:lumMod val="40000"/>
                <a:lumOff val="60000"/>
              </a:schemeClr>
            </a:solidFill>
          </a:ln>
        </p:spPr>
        <p:txBody>
          <a:bodyPr wrap="square" rtlCol="0" anchor="ctr" anchorCtr="0">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a:defRPr/>
            </a:pPr>
            <a:r>
              <a:rPr lang="en-US" sz="800">
                <a:solidFill>
                  <a:schemeClr val="tx1"/>
                </a:solidFill>
                <a:latin typeface="Montserrat" panose="00000500000000000000" pitchFamily="2" charset="0"/>
                <a:ea typeface="+mn-lt"/>
                <a:cs typeface="+mn-lt"/>
              </a:rPr>
              <a:t>Use data analytics to understand customer behavior.</a:t>
            </a:r>
            <a:endParaRPr lang="en-US" sz="700">
              <a:solidFill>
                <a:schemeClr val="tx1"/>
              </a:solidFill>
              <a:latin typeface="Montserrat" panose="00000500000000000000" pitchFamily="2" charset="0"/>
              <a:ea typeface="+mn-lt"/>
              <a:cs typeface="+mn-lt"/>
            </a:endParaRPr>
          </a:p>
        </p:txBody>
      </p:sp>
      <p:sp>
        <p:nvSpPr>
          <p:cNvPr id="93" name="Chevron 132">
            <a:extLst>
              <a:ext uri="{FF2B5EF4-FFF2-40B4-BE49-F238E27FC236}">
                <a16:creationId xmlns:a16="http://schemas.microsoft.com/office/drawing/2014/main" id="{32C99AEB-75A1-A42C-5F28-3104E891C72E}"/>
              </a:ext>
            </a:extLst>
          </p:cNvPr>
          <p:cNvSpPr>
            <a:spLocks/>
          </p:cNvSpPr>
          <p:nvPr/>
        </p:nvSpPr>
        <p:spPr>
          <a:xfrm>
            <a:off x="6140181" y="1601586"/>
            <a:ext cx="1773455" cy="822495"/>
          </a:xfrm>
          <a:prstGeom prst="chevron">
            <a:avLst>
              <a:gd name="adj" fmla="val 21598"/>
            </a:avLst>
          </a:prstGeom>
          <a:solidFill>
            <a:schemeClr val="tx2">
              <a:lumMod val="90000"/>
              <a:lumOff val="1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914218">
              <a:defRPr/>
            </a:pPr>
            <a:r>
              <a:rPr lang="en-US" sz="1200">
                <a:solidFill>
                  <a:srgbClr val="FFFFFF"/>
                </a:solidFill>
                <a:latin typeface="Montserrat SemiBold" panose="00000700000000000000" pitchFamily="2" charset="0"/>
                <a:ea typeface="+mn-lt"/>
                <a:cs typeface="+mn-lt"/>
              </a:rPr>
              <a:t>Customer Feedback &amp; Improvement</a:t>
            </a:r>
          </a:p>
        </p:txBody>
      </p:sp>
      <p:sp>
        <p:nvSpPr>
          <p:cNvPr id="96" name="TextBox 95" descr="Defining capability in Customer Feedback &amp; Improvement&#10;">
            <a:extLst>
              <a:ext uri="{FF2B5EF4-FFF2-40B4-BE49-F238E27FC236}">
                <a16:creationId xmlns:a16="http://schemas.microsoft.com/office/drawing/2014/main" id="{53E3A246-69B0-9DC4-EBE2-5C844716C7E0}"/>
              </a:ext>
            </a:extLst>
          </p:cNvPr>
          <p:cNvSpPr txBox="1">
            <a:spLocks/>
          </p:cNvSpPr>
          <p:nvPr/>
        </p:nvSpPr>
        <p:spPr>
          <a:xfrm>
            <a:off x="6139343" y="2536318"/>
            <a:ext cx="1535629" cy="461605"/>
          </a:xfrm>
          <a:prstGeom prst="rect">
            <a:avLst/>
          </a:prstGeom>
          <a:solidFill>
            <a:schemeClr val="accent1">
              <a:lumMod val="40000"/>
              <a:lumOff val="60000"/>
            </a:schemeClr>
          </a:solidFill>
          <a:ln w="3175">
            <a:solidFill>
              <a:schemeClr val="accent1">
                <a:lumMod val="40000"/>
                <a:lumOff val="60000"/>
              </a:schemeClr>
            </a:solidFill>
          </a:ln>
        </p:spPr>
        <p:txBody>
          <a:bodyPr wrap="square" lIns="91428" tIns="45714" rIns="91428" bIns="45714" rtlCol="0" anchor="ctr">
            <a:noAutofit/>
          </a:bodyPr>
          <a:lstStyle>
            <a:defPPr>
              <a:defRPr lang="en-US"/>
            </a:defPPr>
            <a:lvl1pPr algn="ctr" defTabSz="914400">
              <a:defRPr sz="900">
                <a:solidFill>
                  <a:prstClr val="black">
                    <a:lumMod val="75000"/>
                    <a:lumOff val="25000"/>
                  </a:prstClr>
                </a:solidFill>
                <a:latin typeface="Roboto" panose="02000000000000000000" pitchFamily="2" charset="0"/>
                <a:ea typeface="Roboto" panose="02000000000000000000" pitchFamily="2" charset="0"/>
                <a:cs typeface="Arial" panose="020B0604020202020204" pitchFamily="34" charset="0"/>
              </a:defRPr>
            </a:lvl1pPr>
          </a:lstStyle>
          <a:p>
            <a:pPr>
              <a:defRPr/>
            </a:pPr>
            <a:r>
              <a:rPr lang="en-US" sz="800">
                <a:solidFill>
                  <a:schemeClr val="tx1"/>
                </a:solidFill>
                <a:latin typeface="Montserrat" panose="00000500000000000000" pitchFamily="2" charset="0"/>
                <a:ea typeface="+mn-lt"/>
                <a:cs typeface="+mn-lt"/>
              </a:rPr>
              <a:t> Send </a:t>
            </a:r>
            <a:r>
              <a:rPr lang="en-US" sz="800" err="1">
                <a:solidFill>
                  <a:schemeClr val="tx1"/>
                </a:solidFill>
                <a:latin typeface="Montserrat" panose="00000500000000000000" pitchFamily="2" charset="0"/>
                <a:ea typeface="+mn-lt"/>
                <a:cs typeface="+mn-lt"/>
              </a:rPr>
              <a:t>CSAT</a:t>
            </a:r>
            <a:r>
              <a:rPr lang="en-US" sz="800">
                <a:solidFill>
                  <a:schemeClr val="tx1"/>
                </a:solidFill>
                <a:latin typeface="Montserrat" panose="00000500000000000000" pitchFamily="2" charset="0"/>
                <a:ea typeface="+mn-lt"/>
                <a:cs typeface="+mn-lt"/>
              </a:rPr>
              <a:t> or NPS surveys after each support interaction.</a:t>
            </a:r>
          </a:p>
        </p:txBody>
      </p:sp>
      <p:sp>
        <p:nvSpPr>
          <p:cNvPr id="97" name="TextBox 96" descr="Defining capability in Customer Feedback &amp; Improvement&#10;">
            <a:extLst>
              <a:ext uri="{FF2B5EF4-FFF2-40B4-BE49-F238E27FC236}">
                <a16:creationId xmlns:a16="http://schemas.microsoft.com/office/drawing/2014/main" id="{E3BBAE3B-1575-93BE-EEC3-402EBF3B5BE1}"/>
              </a:ext>
            </a:extLst>
          </p:cNvPr>
          <p:cNvSpPr txBox="1">
            <a:spLocks/>
          </p:cNvSpPr>
          <p:nvPr/>
        </p:nvSpPr>
        <p:spPr>
          <a:xfrm>
            <a:off x="6139343" y="3091502"/>
            <a:ext cx="1535629" cy="461605"/>
          </a:xfrm>
          <a:prstGeom prst="rect">
            <a:avLst/>
          </a:prstGeom>
          <a:solidFill>
            <a:schemeClr val="accent1">
              <a:lumMod val="40000"/>
              <a:lumOff val="60000"/>
            </a:schemeClr>
          </a:solidFill>
          <a:ln w="3175">
            <a:solidFill>
              <a:schemeClr val="accent1">
                <a:lumMod val="40000"/>
                <a:lumOff val="60000"/>
              </a:schemeClr>
            </a:solidFill>
          </a:ln>
        </p:spPr>
        <p:txBody>
          <a:bodyPr wrap="square" lIns="91428" tIns="45714" rIns="91428" bIns="45714" rtlCol="0" anchor="ctr">
            <a:noAutofit/>
          </a:bodyPr>
          <a:lstStyle/>
          <a:p>
            <a:pPr algn="ctr" defTabSz="914218">
              <a:defRPr/>
            </a:pPr>
            <a:r>
              <a:rPr lang="en-US" sz="800">
                <a:latin typeface="Montserrat" panose="00000500000000000000" pitchFamily="2" charset="0"/>
                <a:ea typeface="+mn-lt"/>
                <a:cs typeface="+mn-lt"/>
              </a:rPr>
              <a:t>Aggregate and analyze customer feedback for actionable insights.</a:t>
            </a:r>
          </a:p>
        </p:txBody>
      </p:sp>
      <p:sp>
        <p:nvSpPr>
          <p:cNvPr id="98" name="TextBox 97" descr="Defining capability in Customer Feedback &amp; Improvement&#10;">
            <a:extLst>
              <a:ext uri="{FF2B5EF4-FFF2-40B4-BE49-F238E27FC236}">
                <a16:creationId xmlns:a16="http://schemas.microsoft.com/office/drawing/2014/main" id="{DBF35102-67AD-D617-FF56-3B982CF59102}"/>
              </a:ext>
            </a:extLst>
          </p:cNvPr>
          <p:cNvSpPr txBox="1">
            <a:spLocks/>
          </p:cNvSpPr>
          <p:nvPr/>
        </p:nvSpPr>
        <p:spPr>
          <a:xfrm>
            <a:off x="6139343" y="3645963"/>
            <a:ext cx="1535628" cy="461605"/>
          </a:xfrm>
          <a:prstGeom prst="rect">
            <a:avLst/>
          </a:prstGeom>
          <a:solidFill>
            <a:schemeClr val="accent1">
              <a:lumMod val="40000"/>
              <a:lumOff val="60000"/>
            </a:schemeClr>
          </a:solidFill>
          <a:ln w="3175">
            <a:solidFill>
              <a:schemeClr val="accent1">
                <a:lumMod val="40000"/>
                <a:lumOff val="60000"/>
              </a:schemeClr>
            </a:solidFill>
          </a:ln>
        </p:spPr>
        <p:txBody>
          <a:bodyPr wrap="square" rtlCol="0" anchor="ctr">
            <a:noAutofit/>
          </a:bodyPr>
          <a:lstStyle>
            <a:defPPr>
              <a:defRPr lang="en-US"/>
            </a:defPPr>
            <a:lvl1pPr algn="ctr" defTabSz="914400">
              <a:defRPr sz="900">
                <a:solidFill>
                  <a:prstClr val="black">
                    <a:lumMod val="75000"/>
                    <a:lumOff val="25000"/>
                  </a:prstClr>
                </a:solidFill>
                <a:latin typeface="Roboto" panose="02000000000000000000" pitchFamily="2" charset="0"/>
                <a:ea typeface="Roboto" panose="02000000000000000000" pitchFamily="2" charset="0"/>
                <a:cs typeface="Arial" panose="020B0604020202020204" pitchFamily="34" charset="0"/>
              </a:defRPr>
            </a:lvl1pPr>
          </a:lstStyle>
          <a:p>
            <a:pPr>
              <a:defRPr/>
            </a:pPr>
            <a:r>
              <a:rPr lang="en-US" sz="800">
                <a:solidFill>
                  <a:schemeClr val="tx1"/>
                </a:solidFill>
                <a:latin typeface="Montserrat" panose="00000500000000000000" pitchFamily="2" charset="0"/>
                <a:ea typeface="+mn-lt"/>
                <a:cs typeface="+mn-lt"/>
              </a:rPr>
              <a:t>Highlight recurring issues and bottlenecks in the customer journey.</a:t>
            </a:r>
          </a:p>
        </p:txBody>
      </p:sp>
      <p:sp>
        <p:nvSpPr>
          <p:cNvPr id="99" name="TextBox 98" descr="Defining capability in Customer Feedback &amp; Improvement&#10;">
            <a:extLst>
              <a:ext uri="{FF2B5EF4-FFF2-40B4-BE49-F238E27FC236}">
                <a16:creationId xmlns:a16="http://schemas.microsoft.com/office/drawing/2014/main" id="{65A2B764-96F9-6570-5966-8EBE2B4E6ACB}"/>
              </a:ext>
            </a:extLst>
          </p:cNvPr>
          <p:cNvSpPr txBox="1">
            <a:spLocks/>
          </p:cNvSpPr>
          <p:nvPr/>
        </p:nvSpPr>
        <p:spPr>
          <a:xfrm>
            <a:off x="6139343" y="4199794"/>
            <a:ext cx="1535628" cy="461605"/>
          </a:xfrm>
          <a:prstGeom prst="rect">
            <a:avLst/>
          </a:prstGeom>
          <a:solidFill>
            <a:schemeClr val="accent1">
              <a:lumMod val="40000"/>
              <a:lumOff val="60000"/>
            </a:schemeClr>
          </a:solidFill>
          <a:ln w="3175">
            <a:solidFill>
              <a:schemeClr val="accent1">
                <a:lumMod val="40000"/>
                <a:lumOff val="60000"/>
              </a:schemeClr>
            </a:solidFill>
          </a:ln>
        </p:spPr>
        <p:txBody>
          <a:bodyPr wrap="square" rtlCol="0" anchor="ctr" anchorCtr="0">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a:defRPr/>
            </a:pPr>
            <a:r>
              <a:rPr lang="en-US" sz="800">
                <a:solidFill>
                  <a:schemeClr val="tx1"/>
                </a:solidFill>
                <a:latin typeface="Montserrat" panose="00000500000000000000" pitchFamily="2" charset="0"/>
                <a:ea typeface="+mn-lt"/>
                <a:cs typeface="+mn-lt"/>
              </a:rPr>
              <a:t>Communicate improvements based on customer feedback.</a:t>
            </a:r>
          </a:p>
        </p:txBody>
      </p:sp>
      <p:sp>
        <p:nvSpPr>
          <p:cNvPr id="100" name="TextBox 99" descr="Defining capability in Customer Feedback &amp; Improvement&#10;">
            <a:extLst>
              <a:ext uri="{FF2B5EF4-FFF2-40B4-BE49-F238E27FC236}">
                <a16:creationId xmlns:a16="http://schemas.microsoft.com/office/drawing/2014/main" id="{E66871D4-3ED0-9774-1012-9016F62F9AA7}"/>
              </a:ext>
            </a:extLst>
          </p:cNvPr>
          <p:cNvSpPr txBox="1">
            <a:spLocks/>
          </p:cNvSpPr>
          <p:nvPr/>
        </p:nvSpPr>
        <p:spPr>
          <a:xfrm>
            <a:off x="6136169" y="4757058"/>
            <a:ext cx="1541977" cy="461605"/>
          </a:xfrm>
          <a:prstGeom prst="rect">
            <a:avLst/>
          </a:prstGeom>
          <a:solidFill>
            <a:schemeClr val="accent1">
              <a:lumMod val="40000"/>
              <a:lumOff val="60000"/>
            </a:schemeClr>
          </a:solidFill>
          <a:ln w="3175">
            <a:solidFill>
              <a:schemeClr val="accent1">
                <a:lumMod val="40000"/>
                <a:lumOff val="60000"/>
              </a:schemeClr>
            </a:solidFill>
          </a:ln>
        </p:spPr>
        <p:txBody>
          <a:bodyPr wrap="square" rtlCol="0" anchor="ctr" anchorCtr="0">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a:defRPr/>
            </a:pPr>
            <a:r>
              <a:rPr lang="en-US" sz="800">
                <a:solidFill>
                  <a:schemeClr val="tx1"/>
                </a:solidFill>
                <a:latin typeface="Montserrat" panose="00000500000000000000" pitchFamily="2" charset="0"/>
                <a:ea typeface="+mn-lt"/>
                <a:cs typeface="+mn-lt"/>
              </a:rPr>
              <a:t>Use feedback to improve employee skills and service protocols.</a:t>
            </a:r>
          </a:p>
        </p:txBody>
      </p:sp>
      <p:sp>
        <p:nvSpPr>
          <p:cNvPr id="118" name="TextBox 117" descr="Shared capability in Customer Feedback &amp; Improvement&#10;">
            <a:extLst>
              <a:ext uri="{FF2B5EF4-FFF2-40B4-BE49-F238E27FC236}">
                <a16:creationId xmlns:a16="http://schemas.microsoft.com/office/drawing/2014/main" id="{EC680ABF-F113-E634-AA1B-673AA52C0AC4}"/>
              </a:ext>
            </a:extLst>
          </p:cNvPr>
          <p:cNvSpPr txBox="1">
            <a:spLocks/>
          </p:cNvSpPr>
          <p:nvPr/>
        </p:nvSpPr>
        <p:spPr>
          <a:xfrm>
            <a:off x="6136169" y="5483234"/>
            <a:ext cx="1541977" cy="461605"/>
          </a:xfrm>
          <a:prstGeom prst="rect">
            <a:avLst/>
          </a:prstGeom>
          <a:solidFill>
            <a:schemeClr val="accent1">
              <a:lumMod val="40000"/>
              <a:lumOff val="60000"/>
            </a:schemeClr>
          </a:solidFill>
          <a:ln w="3175">
            <a:solidFill>
              <a:schemeClr val="accent1">
                <a:lumMod val="40000"/>
                <a:lumOff val="60000"/>
              </a:schemeClr>
            </a:solidFill>
          </a:ln>
        </p:spPr>
        <p:txBody>
          <a:bodyPr wrap="square" rtlCol="0" anchor="ctr" anchorCtr="0">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a:defRPr/>
            </a:pPr>
            <a:r>
              <a:rPr lang="en-US" sz="800">
                <a:solidFill>
                  <a:schemeClr val="tx1"/>
                </a:solidFill>
                <a:latin typeface="Montserrat" panose="00000500000000000000" pitchFamily="2" charset="0"/>
                <a:ea typeface="+mn-lt"/>
                <a:cs typeface="+mn-lt"/>
              </a:rPr>
              <a:t>Provide accessible and responsive customer support at every stage.</a:t>
            </a:r>
          </a:p>
        </p:txBody>
      </p:sp>
      <p:sp>
        <p:nvSpPr>
          <p:cNvPr id="92" name="Chevron 132">
            <a:extLst>
              <a:ext uri="{FF2B5EF4-FFF2-40B4-BE49-F238E27FC236}">
                <a16:creationId xmlns:a16="http://schemas.microsoft.com/office/drawing/2014/main" id="{4BA813BB-83A2-5E64-5E84-DC7B3043F9F5}"/>
              </a:ext>
            </a:extLst>
          </p:cNvPr>
          <p:cNvSpPr>
            <a:spLocks/>
          </p:cNvSpPr>
          <p:nvPr/>
        </p:nvSpPr>
        <p:spPr>
          <a:xfrm>
            <a:off x="7835051" y="1601586"/>
            <a:ext cx="1773455" cy="822495"/>
          </a:xfrm>
          <a:prstGeom prst="chevron">
            <a:avLst>
              <a:gd name="adj" fmla="val 21598"/>
            </a:avLst>
          </a:prstGeom>
          <a:solidFill>
            <a:schemeClr val="tx2">
              <a:lumMod val="90000"/>
              <a:lumOff val="1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914218">
              <a:defRPr/>
            </a:pPr>
            <a:r>
              <a:rPr lang="en-US" sz="1200">
                <a:solidFill>
                  <a:srgbClr val="FFFFFF"/>
                </a:solidFill>
                <a:latin typeface="Montserrat SemiBold" panose="00000700000000000000" pitchFamily="2" charset="0"/>
                <a:ea typeface="+mn-lt"/>
                <a:cs typeface="+mn-lt"/>
              </a:rPr>
              <a:t>Customer Retention &amp; Loyalty</a:t>
            </a:r>
          </a:p>
        </p:txBody>
      </p:sp>
      <p:sp>
        <p:nvSpPr>
          <p:cNvPr id="101" name="TextBox 100" descr="Defining capability in Customer Retention &amp; Loyalty&#10;">
            <a:extLst>
              <a:ext uri="{FF2B5EF4-FFF2-40B4-BE49-F238E27FC236}">
                <a16:creationId xmlns:a16="http://schemas.microsoft.com/office/drawing/2014/main" id="{16579954-37C4-8EE8-E179-43246C769A22}"/>
              </a:ext>
            </a:extLst>
          </p:cNvPr>
          <p:cNvSpPr txBox="1">
            <a:spLocks/>
          </p:cNvSpPr>
          <p:nvPr/>
        </p:nvSpPr>
        <p:spPr>
          <a:xfrm>
            <a:off x="7854408" y="2536318"/>
            <a:ext cx="1535629" cy="461605"/>
          </a:xfrm>
          <a:prstGeom prst="rect">
            <a:avLst/>
          </a:prstGeom>
          <a:solidFill>
            <a:schemeClr val="accent1">
              <a:lumMod val="40000"/>
              <a:lumOff val="60000"/>
            </a:schemeClr>
          </a:solidFill>
          <a:ln w="3175">
            <a:solidFill>
              <a:schemeClr val="accent1">
                <a:lumMod val="40000"/>
                <a:lumOff val="60000"/>
              </a:schemeClr>
            </a:solidFill>
          </a:ln>
        </p:spPr>
        <p:txBody>
          <a:bodyPr wrap="square" lIns="91428" tIns="45714" rIns="91428" bIns="45714" rtlCol="0" anchor="ctr">
            <a:noAutofit/>
          </a:bodyPr>
          <a:lstStyle>
            <a:defPPr>
              <a:defRPr lang="en-US"/>
            </a:defPPr>
            <a:lvl1pPr algn="ctr" defTabSz="914400">
              <a:defRPr sz="900">
                <a:solidFill>
                  <a:prstClr val="black">
                    <a:lumMod val="75000"/>
                    <a:lumOff val="25000"/>
                  </a:prstClr>
                </a:solidFill>
                <a:latin typeface="Roboto" panose="02000000000000000000" pitchFamily="2" charset="0"/>
                <a:ea typeface="Roboto" panose="02000000000000000000" pitchFamily="2" charset="0"/>
                <a:cs typeface="Arial" panose="020B0604020202020204" pitchFamily="34" charset="0"/>
              </a:defRPr>
            </a:lvl1pPr>
          </a:lstStyle>
          <a:p>
            <a:pPr>
              <a:defRPr/>
            </a:pPr>
            <a:r>
              <a:rPr lang="en-US" sz="800">
                <a:solidFill>
                  <a:schemeClr val="tx1"/>
                </a:solidFill>
                <a:latin typeface="Montserrat" panose="00000500000000000000" pitchFamily="2" charset="0"/>
                <a:ea typeface="+mn-lt"/>
                <a:cs typeface="+mn-lt"/>
              </a:rPr>
              <a:t>Send reminders, newsletters, or offers to keep customers engaged.</a:t>
            </a:r>
          </a:p>
        </p:txBody>
      </p:sp>
      <p:sp>
        <p:nvSpPr>
          <p:cNvPr id="102" name="TextBox 101" descr="Defining capability in Customer Retention &amp; Loyalty&#10;">
            <a:extLst>
              <a:ext uri="{FF2B5EF4-FFF2-40B4-BE49-F238E27FC236}">
                <a16:creationId xmlns:a16="http://schemas.microsoft.com/office/drawing/2014/main" id="{0236D660-3034-9BAD-FF6D-DCE3F717FB0B}"/>
              </a:ext>
            </a:extLst>
          </p:cNvPr>
          <p:cNvSpPr txBox="1">
            <a:spLocks/>
          </p:cNvSpPr>
          <p:nvPr/>
        </p:nvSpPr>
        <p:spPr>
          <a:xfrm>
            <a:off x="7854408" y="3091502"/>
            <a:ext cx="1535629" cy="461605"/>
          </a:xfrm>
          <a:prstGeom prst="rect">
            <a:avLst/>
          </a:prstGeom>
          <a:solidFill>
            <a:schemeClr val="accent1">
              <a:lumMod val="40000"/>
              <a:lumOff val="60000"/>
            </a:schemeClr>
          </a:solidFill>
          <a:ln w="3175">
            <a:solidFill>
              <a:schemeClr val="accent1">
                <a:lumMod val="40000"/>
                <a:lumOff val="60000"/>
              </a:schemeClr>
            </a:solidFill>
          </a:ln>
        </p:spPr>
        <p:txBody>
          <a:bodyPr wrap="square" lIns="91428" tIns="45714" rIns="91428" bIns="45714" rtlCol="0" anchor="ctr">
            <a:noAutofit/>
          </a:bodyPr>
          <a:lstStyle/>
          <a:p>
            <a:pPr algn="ctr" defTabSz="914218">
              <a:defRPr/>
            </a:pPr>
            <a:r>
              <a:rPr lang="en-US" sz="800">
                <a:latin typeface="Montserrat" panose="00000500000000000000" pitchFamily="2" charset="0"/>
                <a:ea typeface="+mn-lt"/>
                <a:cs typeface="+mn-lt"/>
              </a:rPr>
              <a:t>Introduce reward points or special benefits for loyal customers.</a:t>
            </a:r>
          </a:p>
        </p:txBody>
      </p:sp>
      <p:sp>
        <p:nvSpPr>
          <p:cNvPr id="103" name="TextBox 102" descr="Defining capability in Customer Retention &amp; Loyalty&#10;">
            <a:extLst>
              <a:ext uri="{FF2B5EF4-FFF2-40B4-BE49-F238E27FC236}">
                <a16:creationId xmlns:a16="http://schemas.microsoft.com/office/drawing/2014/main" id="{EFC8B6BB-FEB1-312C-5FDE-CB2E376C19A7}"/>
              </a:ext>
            </a:extLst>
          </p:cNvPr>
          <p:cNvSpPr txBox="1">
            <a:spLocks/>
          </p:cNvSpPr>
          <p:nvPr/>
        </p:nvSpPr>
        <p:spPr>
          <a:xfrm>
            <a:off x="7854408" y="3645963"/>
            <a:ext cx="1535628" cy="461605"/>
          </a:xfrm>
          <a:prstGeom prst="rect">
            <a:avLst/>
          </a:prstGeom>
          <a:solidFill>
            <a:schemeClr val="accent1">
              <a:lumMod val="40000"/>
              <a:lumOff val="60000"/>
            </a:schemeClr>
          </a:solidFill>
          <a:ln w="3175">
            <a:solidFill>
              <a:schemeClr val="accent1">
                <a:lumMod val="40000"/>
                <a:lumOff val="60000"/>
              </a:schemeClr>
            </a:solidFill>
          </a:ln>
        </p:spPr>
        <p:txBody>
          <a:bodyPr wrap="square" rtlCol="0" anchor="ctr">
            <a:noAutofit/>
          </a:bodyPr>
          <a:lstStyle>
            <a:defPPr>
              <a:defRPr lang="en-US"/>
            </a:defPPr>
            <a:lvl1pPr algn="ctr" defTabSz="914400">
              <a:defRPr sz="900">
                <a:solidFill>
                  <a:prstClr val="black">
                    <a:lumMod val="75000"/>
                    <a:lumOff val="25000"/>
                  </a:prstClr>
                </a:solidFill>
                <a:latin typeface="Roboto" panose="02000000000000000000" pitchFamily="2" charset="0"/>
                <a:ea typeface="Roboto" panose="02000000000000000000" pitchFamily="2" charset="0"/>
                <a:cs typeface="Arial" panose="020B0604020202020204" pitchFamily="34" charset="0"/>
              </a:defRPr>
            </a:lvl1pPr>
          </a:lstStyle>
          <a:p>
            <a:pPr>
              <a:defRPr/>
            </a:pPr>
            <a:r>
              <a:rPr lang="en-US" sz="800">
                <a:solidFill>
                  <a:schemeClr val="tx1"/>
                </a:solidFill>
                <a:latin typeface="Montserrat" panose="00000500000000000000" pitchFamily="2" charset="0"/>
                <a:ea typeface="+mn-lt"/>
                <a:cs typeface="+mn-lt"/>
              </a:rPr>
              <a:t>Personalize product recommendations based on purchase history.</a:t>
            </a:r>
          </a:p>
        </p:txBody>
      </p:sp>
      <p:sp>
        <p:nvSpPr>
          <p:cNvPr id="104" name="TextBox 103" descr="Defining capability in Customer Retention &amp; Loyalty&#10;">
            <a:extLst>
              <a:ext uri="{FF2B5EF4-FFF2-40B4-BE49-F238E27FC236}">
                <a16:creationId xmlns:a16="http://schemas.microsoft.com/office/drawing/2014/main" id="{C0275C39-539A-AF81-ED71-380EFE01E3FC}"/>
              </a:ext>
            </a:extLst>
          </p:cNvPr>
          <p:cNvSpPr txBox="1">
            <a:spLocks/>
          </p:cNvSpPr>
          <p:nvPr/>
        </p:nvSpPr>
        <p:spPr>
          <a:xfrm>
            <a:off x="7854408" y="4199794"/>
            <a:ext cx="1535628" cy="461605"/>
          </a:xfrm>
          <a:prstGeom prst="rect">
            <a:avLst/>
          </a:prstGeom>
          <a:solidFill>
            <a:schemeClr val="accent1">
              <a:lumMod val="40000"/>
              <a:lumOff val="60000"/>
            </a:schemeClr>
          </a:solidFill>
          <a:ln w="3175">
            <a:solidFill>
              <a:schemeClr val="accent1">
                <a:lumMod val="40000"/>
                <a:lumOff val="60000"/>
              </a:schemeClr>
            </a:solidFill>
          </a:ln>
        </p:spPr>
        <p:txBody>
          <a:bodyPr wrap="square" rtlCol="0" anchor="ctr" anchorCtr="0">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a:defRPr/>
            </a:pPr>
            <a:r>
              <a:rPr lang="en-US" sz="800">
                <a:solidFill>
                  <a:schemeClr val="tx1"/>
                </a:solidFill>
                <a:latin typeface="Montserrat" panose="00000500000000000000" pitchFamily="2" charset="0"/>
                <a:ea typeface="+mn-lt"/>
                <a:cs typeface="+mn-lt"/>
              </a:rPr>
              <a:t>Conduct regular touchpoints to ensure ongoing satisfaction.</a:t>
            </a:r>
          </a:p>
        </p:txBody>
      </p:sp>
      <p:sp>
        <p:nvSpPr>
          <p:cNvPr id="105" name="TextBox 104" descr="Defining capability in Customer Retention &amp; Loyalty&#10;">
            <a:extLst>
              <a:ext uri="{FF2B5EF4-FFF2-40B4-BE49-F238E27FC236}">
                <a16:creationId xmlns:a16="http://schemas.microsoft.com/office/drawing/2014/main" id="{D1D88963-0B07-1FEC-5782-DAA1386B0A18}"/>
              </a:ext>
            </a:extLst>
          </p:cNvPr>
          <p:cNvSpPr txBox="1">
            <a:spLocks/>
          </p:cNvSpPr>
          <p:nvPr/>
        </p:nvSpPr>
        <p:spPr>
          <a:xfrm>
            <a:off x="7851234" y="4757058"/>
            <a:ext cx="1541977" cy="461605"/>
          </a:xfrm>
          <a:prstGeom prst="rect">
            <a:avLst/>
          </a:prstGeom>
          <a:solidFill>
            <a:schemeClr val="accent1">
              <a:lumMod val="40000"/>
              <a:lumOff val="60000"/>
            </a:schemeClr>
          </a:solidFill>
          <a:ln w="3175">
            <a:solidFill>
              <a:schemeClr val="accent1">
                <a:lumMod val="40000"/>
                <a:lumOff val="60000"/>
              </a:schemeClr>
            </a:solidFill>
          </a:ln>
        </p:spPr>
        <p:txBody>
          <a:bodyPr wrap="square" rtlCol="0" anchor="ctr" anchorCtr="0">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a:defRPr/>
            </a:pPr>
            <a:r>
              <a:rPr lang="en-US" sz="800">
                <a:solidFill>
                  <a:schemeClr val="tx1"/>
                </a:solidFill>
                <a:latin typeface="Montserrat" panose="00000500000000000000" pitchFamily="2" charset="0"/>
                <a:ea typeface="+mn-lt"/>
                <a:cs typeface="+mn-lt"/>
              </a:rPr>
              <a:t>Use AI to predict churn and take preventive actions.</a:t>
            </a:r>
          </a:p>
        </p:txBody>
      </p:sp>
      <p:sp>
        <p:nvSpPr>
          <p:cNvPr id="117" name="TextBox 116" descr="Shared capability in Customer Retention &amp; Loyalty&#10;">
            <a:extLst>
              <a:ext uri="{FF2B5EF4-FFF2-40B4-BE49-F238E27FC236}">
                <a16:creationId xmlns:a16="http://schemas.microsoft.com/office/drawing/2014/main" id="{1F289DB6-2D81-6EA8-387B-7E614026B6B5}"/>
              </a:ext>
            </a:extLst>
          </p:cNvPr>
          <p:cNvSpPr txBox="1">
            <a:spLocks/>
          </p:cNvSpPr>
          <p:nvPr/>
        </p:nvSpPr>
        <p:spPr>
          <a:xfrm>
            <a:off x="7851234" y="5483234"/>
            <a:ext cx="1541977" cy="461605"/>
          </a:xfrm>
          <a:prstGeom prst="rect">
            <a:avLst/>
          </a:prstGeom>
          <a:solidFill>
            <a:schemeClr val="accent1">
              <a:lumMod val="40000"/>
              <a:lumOff val="60000"/>
            </a:schemeClr>
          </a:solidFill>
          <a:ln w="3175">
            <a:solidFill>
              <a:schemeClr val="accent1">
                <a:lumMod val="40000"/>
                <a:lumOff val="60000"/>
              </a:schemeClr>
            </a:solidFill>
          </a:ln>
        </p:spPr>
        <p:txBody>
          <a:bodyPr wrap="square" rtlCol="0" anchor="ctr" anchorCtr="0">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a:defRPr/>
            </a:pPr>
            <a:r>
              <a:rPr lang="en-US" sz="800">
                <a:solidFill>
                  <a:schemeClr val="tx1"/>
                </a:solidFill>
                <a:latin typeface="Montserrat" panose="00000500000000000000" pitchFamily="2" charset="0"/>
                <a:ea typeface="+mn-lt"/>
                <a:cs typeface="+mn-lt"/>
              </a:rPr>
              <a:t>Use CRM systems to manage customer interactions and data.</a:t>
            </a:r>
          </a:p>
        </p:txBody>
      </p:sp>
      <p:sp>
        <p:nvSpPr>
          <p:cNvPr id="91" name="Chevron 132">
            <a:extLst>
              <a:ext uri="{FF2B5EF4-FFF2-40B4-BE49-F238E27FC236}">
                <a16:creationId xmlns:a16="http://schemas.microsoft.com/office/drawing/2014/main" id="{715303E6-9ABB-13E8-8939-8E030728A299}"/>
              </a:ext>
            </a:extLst>
          </p:cNvPr>
          <p:cNvSpPr>
            <a:spLocks/>
          </p:cNvSpPr>
          <p:nvPr/>
        </p:nvSpPr>
        <p:spPr>
          <a:xfrm>
            <a:off x="9521970" y="1606150"/>
            <a:ext cx="1773455" cy="822495"/>
          </a:xfrm>
          <a:prstGeom prst="chevron">
            <a:avLst>
              <a:gd name="adj" fmla="val 21598"/>
            </a:avLst>
          </a:prstGeom>
          <a:solidFill>
            <a:schemeClr val="tx2">
              <a:lumMod val="90000"/>
              <a:lumOff val="1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914218">
              <a:defRPr/>
            </a:pPr>
            <a:r>
              <a:rPr lang="en-US" sz="1200">
                <a:solidFill>
                  <a:srgbClr val="FFFFFF"/>
                </a:solidFill>
                <a:latin typeface="Montserrat SemiBold" panose="00000700000000000000" pitchFamily="2" charset="0"/>
                <a:ea typeface="+mn-lt"/>
                <a:cs typeface="+mn-lt"/>
              </a:rPr>
              <a:t>Continuous Experience Improvement</a:t>
            </a:r>
          </a:p>
        </p:txBody>
      </p:sp>
      <p:sp>
        <p:nvSpPr>
          <p:cNvPr id="106" name="TextBox 105" descr="Defining capability in Continuous Experience Improvement">
            <a:extLst>
              <a:ext uri="{FF2B5EF4-FFF2-40B4-BE49-F238E27FC236}">
                <a16:creationId xmlns:a16="http://schemas.microsoft.com/office/drawing/2014/main" id="{5E6B7740-B5C2-3740-63CD-BDF0C47C290C}"/>
              </a:ext>
            </a:extLst>
          </p:cNvPr>
          <p:cNvSpPr txBox="1">
            <a:spLocks/>
          </p:cNvSpPr>
          <p:nvPr/>
        </p:nvSpPr>
        <p:spPr>
          <a:xfrm>
            <a:off x="9539255" y="2536318"/>
            <a:ext cx="1535629" cy="461605"/>
          </a:xfrm>
          <a:prstGeom prst="rect">
            <a:avLst/>
          </a:prstGeom>
          <a:solidFill>
            <a:schemeClr val="accent1">
              <a:lumMod val="40000"/>
              <a:lumOff val="60000"/>
            </a:schemeClr>
          </a:solidFill>
          <a:ln w="3175">
            <a:solidFill>
              <a:schemeClr val="accent1">
                <a:lumMod val="40000"/>
                <a:lumOff val="60000"/>
              </a:schemeClr>
            </a:solidFill>
          </a:ln>
        </p:spPr>
        <p:txBody>
          <a:bodyPr wrap="square" lIns="91428" tIns="45714" rIns="91428" bIns="45714" rtlCol="0" anchor="ctr">
            <a:noAutofit/>
          </a:bodyPr>
          <a:lstStyle>
            <a:defPPr>
              <a:defRPr lang="en-US"/>
            </a:defPPr>
            <a:lvl1pPr algn="ctr" defTabSz="914400">
              <a:defRPr sz="900">
                <a:solidFill>
                  <a:prstClr val="black">
                    <a:lumMod val="75000"/>
                    <a:lumOff val="25000"/>
                  </a:prstClr>
                </a:solidFill>
                <a:latin typeface="Roboto" panose="02000000000000000000" pitchFamily="2" charset="0"/>
                <a:ea typeface="Roboto" panose="02000000000000000000" pitchFamily="2" charset="0"/>
                <a:cs typeface="Arial" panose="020B0604020202020204" pitchFamily="34" charset="0"/>
              </a:defRPr>
            </a:lvl1pPr>
          </a:lstStyle>
          <a:p>
            <a:pPr>
              <a:defRPr/>
            </a:pPr>
            <a:r>
              <a:rPr lang="en-US" sz="800">
                <a:solidFill>
                  <a:schemeClr val="tx1"/>
                </a:solidFill>
                <a:latin typeface="Montserrat" panose="00000500000000000000" pitchFamily="2" charset="0"/>
                <a:ea typeface="+mn-lt"/>
                <a:cs typeface="+mn-lt"/>
              </a:rPr>
              <a:t>Track KPIs like response time, resolution rates, and customer sentiment.</a:t>
            </a:r>
          </a:p>
        </p:txBody>
      </p:sp>
      <p:sp>
        <p:nvSpPr>
          <p:cNvPr id="107" name="TextBox 106" descr="Defining capability in Continuous Experience Improvement">
            <a:extLst>
              <a:ext uri="{FF2B5EF4-FFF2-40B4-BE49-F238E27FC236}">
                <a16:creationId xmlns:a16="http://schemas.microsoft.com/office/drawing/2014/main" id="{81BE7117-F144-F422-D8D4-FF18F01E27B6}"/>
              </a:ext>
            </a:extLst>
          </p:cNvPr>
          <p:cNvSpPr txBox="1">
            <a:spLocks/>
          </p:cNvSpPr>
          <p:nvPr/>
        </p:nvSpPr>
        <p:spPr>
          <a:xfrm>
            <a:off x="9539255" y="3091502"/>
            <a:ext cx="1535629" cy="461605"/>
          </a:xfrm>
          <a:prstGeom prst="rect">
            <a:avLst/>
          </a:prstGeom>
          <a:solidFill>
            <a:schemeClr val="accent1">
              <a:lumMod val="40000"/>
              <a:lumOff val="60000"/>
            </a:schemeClr>
          </a:solidFill>
          <a:ln w="3175">
            <a:solidFill>
              <a:schemeClr val="accent1">
                <a:lumMod val="40000"/>
                <a:lumOff val="60000"/>
              </a:schemeClr>
            </a:solidFill>
          </a:ln>
        </p:spPr>
        <p:txBody>
          <a:bodyPr wrap="square" lIns="91428" tIns="45714" rIns="91428" bIns="45714" rtlCol="0" anchor="ctr">
            <a:noAutofit/>
          </a:bodyPr>
          <a:lstStyle/>
          <a:p>
            <a:pPr algn="ctr" defTabSz="914218">
              <a:defRPr/>
            </a:pPr>
            <a:r>
              <a:rPr lang="en-US" sz="800">
                <a:latin typeface="Montserrat" panose="00000500000000000000" pitchFamily="2" charset="0"/>
                <a:ea typeface="+mn-lt"/>
                <a:cs typeface="+mn-lt"/>
              </a:rPr>
              <a:t>Identify and streamline inefficient customer touchpoints.</a:t>
            </a:r>
          </a:p>
        </p:txBody>
      </p:sp>
      <p:sp>
        <p:nvSpPr>
          <p:cNvPr id="108" name="TextBox 107" descr="Defining capability in Continuous Experience Improvement">
            <a:extLst>
              <a:ext uri="{FF2B5EF4-FFF2-40B4-BE49-F238E27FC236}">
                <a16:creationId xmlns:a16="http://schemas.microsoft.com/office/drawing/2014/main" id="{CDAE3B1F-BBDC-A97C-BD49-1229B188D54D}"/>
              </a:ext>
            </a:extLst>
          </p:cNvPr>
          <p:cNvSpPr txBox="1">
            <a:spLocks/>
          </p:cNvSpPr>
          <p:nvPr/>
        </p:nvSpPr>
        <p:spPr>
          <a:xfrm>
            <a:off x="9539255" y="3645963"/>
            <a:ext cx="1535628" cy="461605"/>
          </a:xfrm>
          <a:prstGeom prst="rect">
            <a:avLst/>
          </a:prstGeom>
          <a:solidFill>
            <a:schemeClr val="accent1">
              <a:lumMod val="40000"/>
              <a:lumOff val="60000"/>
            </a:schemeClr>
          </a:solidFill>
          <a:ln w="3175">
            <a:solidFill>
              <a:schemeClr val="accent1">
                <a:lumMod val="40000"/>
                <a:lumOff val="60000"/>
              </a:schemeClr>
            </a:solidFill>
          </a:ln>
        </p:spPr>
        <p:txBody>
          <a:bodyPr wrap="square" rtlCol="0" anchor="ctr">
            <a:noAutofit/>
          </a:bodyPr>
          <a:lstStyle>
            <a:defPPr>
              <a:defRPr lang="en-US"/>
            </a:defPPr>
            <a:lvl1pPr algn="ctr" defTabSz="914400">
              <a:defRPr sz="900">
                <a:solidFill>
                  <a:prstClr val="black">
                    <a:lumMod val="75000"/>
                    <a:lumOff val="25000"/>
                  </a:prstClr>
                </a:solidFill>
                <a:latin typeface="Roboto" panose="02000000000000000000" pitchFamily="2" charset="0"/>
                <a:ea typeface="Roboto" panose="02000000000000000000" pitchFamily="2" charset="0"/>
                <a:cs typeface="Arial" panose="020B0604020202020204" pitchFamily="34" charset="0"/>
              </a:defRPr>
            </a:lvl1pPr>
          </a:lstStyle>
          <a:p>
            <a:pPr>
              <a:defRPr/>
            </a:pPr>
            <a:r>
              <a:rPr lang="en-US" sz="800">
                <a:solidFill>
                  <a:schemeClr val="tx1"/>
                </a:solidFill>
                <a:latin typeface="Montserrat" panose="00000500000000000000" pitchFamily="2" charset="0"/>
                <a:ea typeface="+mn-lt"/>
                <a:cs typeface="+mn-lt"/>
              </a:rPr>
              <a:t>Leverage AI and CRM tools to enhance service efficiency.</a:t>
            </a:r>
          </a:p>
        </p:txBody>
      </p:sp>
      <p:sp>
        <p:nvSpPr>
          <p:cNvPr id="109" name="TextBox 108" descr="Defining capability in Continuous Experience Improvement">
            <a:extLst>
              <a:ext uri="{FF2B5EF4-FFF2-40B4-BE49-F238E27FC236}">
                <a16:creationId xmlns:a16="http://schemas.microsoft.com/office/drawing/2014/main" id="{682382BA-AD2B-FD14-F25A-CAAEB9883EB8}"/>
              </a:ext>
            </a:extLst>
          </p:cNvPr>
          <p:cNvSpPr txBox="1">
            <a:spLocks/>
          </p:cNvSpPr>
          <p:nvPr/>
        </p:nvSpPr>
        <p:spPr>
          <a:xfrm>
            <a:off x="9539255" y="4199794"/>
            <a:ext cx="1535628" cy="461605"/>
          </a:xfrm>
          <a:prstGeom prst="rect">
            <a:avLst/>
          </a:prstGeom>
          <a:solidFill>
            <a:schemeClr val="accent1">
              <a:lumMod val="40000"/>
              <a:lumOff val="60000"/>
            </a:schemeClr>
          </a:solidFill>
          <a:ln w="3175">
            <a:solidFill>
              <a:schemeClr val="accent1">
                <a:lumMod val="40000"/>
                <a:lumOff val="60000"/>
              </a:schemeClr>
            </a:solidFill>
          </a:ln>
        </p:spPr>
        <p:txBody>
          <a:bodyPr wrap="square" rtlCol="0" anchor="ctr" anchorCtr="0">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a:defRPr/>
            </a:pPr>
            <a:r>
              <a:rPr lang="en-US" sz="800">
                <a:solidFill>
                  <a:schemeClr val="tx1"/>
                </a:solidFill>
                <a:latin typeface="Montserrat" panose="00000500000000000000" pitchFamily="2" charset="0"/>
                <a:ea typeface="+mn-lt"/>
                <a:cs typeface="+mn-lt"/>
              </a:rPr>
              <a:t>Implement new customer engagement strategies, channels, and tools.</a:t>
            </a:r>
          </a:p>
        </p:txBody>
      </p:sp>
      <p:sp>
        <p:nvSpPr>
          <p:cNvPr id="110" name="TextBox 109" descr="Defining capability in Continuous Experience Improvement">
            <a:extLst>
              <a:ext uri="{FF2B5EF4-FFF2-40B4-BE49-F238E27FC236}">
                <a16:creationId xmlns:a16="http://schemas.microsoft.com/office/drawing/2014/main" id="{168B0EB3-0687-D401-4FF0-66250199577F}"/>
              </a:ext>
            </a:extLst>
          </p:cNvPr>
          <p:cNvSpPr txBox="1">
            <a:spLocks/>
          </p:cNvSpPr>
          <p:nvPr/>
        </p:nvSpPr>
        <p:spPr>
          <a:xfrm>
            <a:off x="9536081" y="4757058"/>
            <a:ext cx="1541977" cy="461605"/>
          </a:xfrm>
          <a:prstGeom prst="rect">
            <a:avLst/>
          </a:prstGeom>
          <a:solidFill>
            <a:schemeClr val="accent1">
              <a:lumMod val="40000"/>
              <a:lumOff val="60000"/>
            </a:schemeClr>
          </a:solidFill>
          <a:ln w="3175">
            <a:solidFill>
              <a:schemeClr val="accent1">
                <a:lumMod val="40000"/>
                <a:lumOff val="60000"/>
              </a:schemeClr>
            </a:solidFill>
          </a:ln>
        </p:spPr>
        <p:txBody>
          <a:bodyPr wrap="square" rtlCol="0" anchor="ctr" anchorCtr="0">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r>
              <a:rPr lang="en-US" sz="800">
                <a:solidFill>
                  <a:schemeClr val="tx1"/>
                </a:solidFill>
                <a:latin typeface="Montserrat" panose="00000500000000000000" pitchFamily="2" charset="0"/>
                <a:ea typeface="+mn-lt"/>
                <a:cs typeface="+mn-lt"/>
              </a:rPr>
              <a:t>Regularly update the customer journey map based on evolving needs.</a:t>
            </a:r>
          </a:p>
        </p:txBody>
      </p:sp>
      <p:sp>
        <p:nvSpPr>
          <p:cNvPr id="90" name="TextBox 89" descr="Shared capability in Continuous Experience Improvement&#10;">
            <a:extLst>
              <a:ext uri="{FF2B5EF4-FFF2-40B4-BE49-F238E27FC236}">
                <a16:creationId xmlns:a16="http://schemas.microsoft.com/office/drawing/2014/main" id="{15E9D939-6F70-8F00-98CF-B904645EA624}"/>
              </a:ext>
            </a:extLst>
          </p:cNvPr>
          <p:cNvSpPr txBox="1">
            <a:spLocks/>
          </p:cNvSpPr>
          <p:nvPr/>
        </p:nvSpPr>
        <p:spPr>
          <a:xfrm>
            <a:off x="9531523" y="5483234"/>
            <a:ext cx="1551092" cy="584699"/>
          </a:xfrm>
          <a:prstGeom prst="rect">
            <a:avLst/>
          </a:prstGeom>
          <a:solidFill>
            <a:schemeClr val="accent1">
              <a:lumMod val="40000"/>
              <a:lumOff val="60000"/>
            </a:schemeClr>
          </a:solidFill>
          <a:ln w="3175">
            <a:solidFill>
              <a:schemeClr val="accent1">
                <a:lumMod val="40000"/>
                <a:lumOff val="60000"/>
              </a:schemeClr>
            </a:solidFill>
          </a:ln>
        </p:spPr>
        <p:txBody>
          <a:bodyPr wrap="square" rtlCol="0" anchor="ctr">
            <a:noAutofit/>
          </a:bodyPr>
          <a:lstStyle>
            <a:defPPr>
              <a:defRPr lang="en-US"/>
            </a:defPPr>
            <a:lvl1pPr algn="ctr" defTabSz="914400">
              <a:defRPr sz="900">
                <a:solidFill>
                  <a:prstClr val="black">
                    <a:lumMod val="75000"/>
                    <a:lumOff val="25000"/>
                  </a:prstClr>
                </a:solidFill>
                <a:latin typeface="Roboto" panose="02000000000000000000" pitchFamily="2" charset="0"/>
                <a:ea typeface="Roboto" panose="02000000000000000000" pitchFamily="2" charset="0"/>
                <a:cs typeface="Arial" panose="020B0604020202020204" pitchFamily="34" charset="0"/>
              </a:defRPr>
            </a:lvl1pPr>
          </a:lstStyle>
          <a:p>
            <a:pPr>
              <a:defRPr/>
            </a:pPr>
            <a:r>
              <a:rPr lang="en-US" sz="800">
                <a:solidFill>
                  <a:schemeClr val="tx1"/>
                </a:solidFill>
                <a:latin typeface="Montserrat" panose="00000500000000000000" pitchFamily="2" charset="0"/>
                <a:ea typeface="+mn-lt"/>
                <a:cs typeface="+mn-lt"/>
              </a:rPr>
              <a:t>Implement marketing automation tools for efficient communication and lead nurturing.</a:t>
            </a:r>
          </a:p>
        </p:txBody>
      </p:sp>
    </p:spTree>
    <p:extLst>
      <p:ext uri="{BB962C8B-B14F-4D97-AF65-F5344CB8AC3E}">
        <p14:creationId xmlns:p14="http://schemas.microsoft.com/office/powerpoint/2010/main" val="4251306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045FA-5FD3-2A02-0B9C-8F5446B34F9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E0BDC93-D356-B18C-72CB-1DF423D66130}"/>
              </a:ext>
              <a:ext uri="{C183D7F6-B498-43B3-948B-1728B52AA6E4}">
                <adec:decorative xmlns:adec="http://schemas.microsoft.com/office/drawing/2017/decorative" val="1"/>
              </a:ext>
            </a:extLst>
          </p:cNvPr>
          <p:cNvSpPr>
            <a:spLocks/>
          </p:cNvSpPr>
          <p:nvPr/>
        </p:nvSpPr>
        <p:spPr>
          <a:xfrm>
            <a:off x="794" y="-12526"/>
            <a:ext cx="12192000" cy="6858000"/>
          </a:xfrm>
          <a:prstGeom prst="rect">
            <a:avLst/>
          </a:prstGeom>
          <a:gradFill>
            <a:gsLst>
              <a:gs pos="100000">
                <a:schemeClr val="accent1">
                  <a:lumMod val="5000"/>
                  <a:lumOff val="95000"/>
                  <a:alpha val="0"/>
                </a:schemeClr>
              </a:gs>
              <a:gs pos="100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Roboto Condensed Light" panose="02000000000000000000" pitchFamily="2" charset="0"/>
              <a:ea typeface="+mn-lt"/>
              <a:cs typeface="+mn-lt"/>
            </a:endParaRPr>
          </a:p>
        </p:txBody>
      </p:sp>
      <p:sp>
        <p:nvSpPr>
          <p:cNvPr id="2" name="Text Placeholder 1">
            <a:extLst>
              <a:ext uri="{FF2B5EF4-FFF2-40B4-BE49-F238E27FC236}">
                <a16:creationId xmlns:a16="http://schemas.microsoft.com/office/drawing/2014/main" id="{D28E0F0B-7B02-4BAF-E2FE-1196FA4870C1}"/>
              </a:ext>
            </a:extLst>
          </p:cNvPr>
          <p:cNvSpPr>
            <a:spLocks noGrp="1"/>
          </p:cNvSpPr>
          <p:nvPr>
            <p:ph type="title" idx="4294967295"/>
          </p:nvPr>
        </p:nvSpPr>
        <p:spPr>
          <a:xfrm>
            <a:off x="415925" y="390525"/>
            <a:ext cx="11209338" cy="723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000" b="1" i="0" u="none" strike="noStrike" kern="1200" cap="none" spc="0" normalizeH="0" baseline="0" noProof="0">
                <a:ln>
                  <a:noFill/>
                </a:ln>
                <a:solidFill>
                  <a:srgbClr val="2576B7"/>
                </a:solidFill>
                <a:effectLst/>
                <a:uLnTx/>
                <a:uFillTx/>
                <a:latin typeface="Montserrat SemiBold" pitchFamily="2" charset="77"/>
                <a:ea typeface="+mn-lt"/>
                <a:cs typeface="+mn-lt"/>
              </a:rPr>
              <a:t>Transform your customer experience</a:t>
            </a:r>
          </a:p>
        </p:txBody>
      </p:sp>
      <p:sp>
        <p:nvSpPr>
          <p:cNvPr id="7" name="Freeform: Shape 6">
            <a:extLst>
              <a:ext uri="{FF2B5EF4-FFF2-40B4-BE49-F238E27FC236}">
                <a16:creationId xmlns:a16="http://schemas.microsoft.com/office/drawing/2014/main" id="{E932A27C-7CEE-5EF7-8F42-ABF357AE1BE5}"/>
              </a:ext>
            </a:extLst>
          </p:cNvPr>
          <p:cNvSpPr>
            <a:spLocks/>
          </p:cNvSpPr>
          <p:nvPr/>
        </p:nvSpPr>
        <p:spPr>
          <a:xfrm>
            <a:off x="467123" y="1516320"/>
            <a:ext cx="2676924" cy="518978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27000" tIns="1037957" rIns="127001" bIns="1037957" numCol="1" spcCol="1270" anchor="ctr" anchorCtr="0">
            <a:noAutofit/>
          </a:bodyPr>
          <a:lstStyle/>
          <a:p>
            <a:pPr marL="0" lvl="0" indent="0" algn="l" defTabSz="889000">
              <a:lnSpc>
                <a:spcPct val="90000"/>
              </a:lnSpc>
              <a:spcBef>
                <a:spcPct val="0"/>
              </a:spcBef>
              <a:spcAft>
                <a:spcPct val="35000"/>
              </a:spcAft>
              <a:buFontTx/>
              <a:buNone/>
            </a:pPr>
            <a:r>
              <a:rPr lang="en-US" sz="2000" b="1" kern="1200">
                <a:solidFill>
                  <a:schemeClr val="tx1"/>
                </a:solidFill>
                <a:ea typeface="+mn-lt"/>
                <a:cs typeface="+mn-lt"/>
              </a:rPr>
              <a:t>SENTIMENT ANALYSIS</a:t>
            </a:r>
            <a:endParaRPr kumimoji="0" lang="en-US" sz="1600" b="0" i="0" u="none" strike="noStrike" kern="1200" cap="none" spc="0" normalizeH="0" baseline="0" noProof="0">
              <a:ln/>
              <a:solidFill>
                <a:schemeClr val="tx1"/>
              </a:solidFill>
              <a:effectLst/>
              <a:uLnTx/>
              <a:uFillTx/>
              <a:latin typeface="Montserrat Light" panose="00000400000000000000" charset="0"/>
              <a:ea typeface="+mn-lt"/>
              <a:cs typeface="+mn-lt"/>
            </a:endParaRPr>
          </a:p>
          <a:p>
            <a:pPr marL="0" lvl="0" indent="0" algn="l" defTabSz="889000">
              <a:lnSpc>
                <a:spcPct val="90000"/>
              </a:lnSpc>
              <a:spcBef>
                <a:spcPct val="0"/>
              </a:spcBef>
              <a:spcAft>
                <a:spcPct val="35000"/>
              </a:spcAft>
              <a:buFontTx/>
              <a:buNone/>
            </a:pPr>
            <a:r>
              <a:rPr kumimoji="0" lang="en-US" sz="1800" b="0" i="0" u="none" strike="noStrike" kern="1200" cap="none" spc="0" normalizeH="0" baseline="0" noProof="0">
                <a:ln/>
                <a:solidFill>
                  <a:schemeClr val="tx1"/>
                </a:solidFill>
                <a:effectLst/>
                <a:uLnTx/>
                <a:uFillTx/>
                <a:ea typeface="+mn-lt"/>
                <a:cs typeface="+mn-lt"/>
              </a:rPr>
              <a:t>AI can assess whether customer sentiment is positive, negative, or neutral by analyzing text from customer feedback, social media, emails, or chat interactions. It can provide valuable insights that can shape future engagement strategies.</a:t>
            </a:r>
            <a:endParaRPr lang="en-US" sz="1800" kern="1200">
              <a:solidFill>
                <a:schemeClr val="tx1"/>
              </a:solidFill>
              <a:ea typeface="+mn-lt"/>
              <a:cs typeface="+mn-lt"/>
            </a:endParaRPr>
          </a:p>
        </p:txBody>
      </p:sp>
      <p:sp>
        <p:nvSpPr>
          <p:cNvPr id="8" name="Freeform: Shape 7">
            <a:extLst>
              <a:ext uri="{FF2B5EF4-FFF2-40B4-BE49-F238E27FC236}">
                <a16:creationId xmlns:a16="http://schemas.microsoft.com/office/drawing/2014/main" id="{3B496C79-A724-7242-15AD-8788C9CABD20}"/>
              </a:ext>
            </a:extLst>
          </p:cNvPr>
          <p:cNvSpPr>
            <a:spLocks/>
          </p:cNvSpPr>
          <p:nvPr/>
        </p:nvSpPr>
        <p:spPr>
          <a:xfrm>
            <a:off x="3319486" y="1516320"/>
            <a:ext cx="2676924" cy="518978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0070C0"/>
          </a:solidFill>
        </p:spPr>
        <p:style>
          <a:lnRef idx="2">
            <a:schemeClr val="lt1">
              <a:hueOff val="0"/>
              <a:satOff val="0"/>
              <a:lumOff val="0"/>
              <a:alphaOff val="0"/>
            </a:schemeClr>
          </a:lnRef>
          <a:fillRef idx="1">
            <a:scrgbClr r="0" g="0" b="0"/>
          </a:fillRef>
          <a:effectRef idx="0">
            <a:schemeClr val="accent2">
              <a:hueOff val="2147871"/>
              <a:satOff val="-6164"/>
              <a:lumOff val="-9870"/>
              <a:alphaOff val="0"/>
            </a:schemeClr>
          </a:effectRef>
          <a:fontRef idx="minor">
            <a:schemeClr val="lt1"/>
          </a:fontRef>
        </p:style>
        <p:txBody>
          <a:bodyPr spcFirstLastPara="0" vert="horz" wrap="square" lIns="127001" tIns="1037957" rIns="127000" bIns="1037957" numCol="1" spcCol="1270" anchor="ctr" anchorCtr="0">
            <a:noAutofit/>
          </a:bodyPr>
          <a:lstStyle/>
          <a:p>
            <a:pPr marL="0" lvl="0" indent="0" algn="l" defTabSz="889000">
              <a:lnSpc>
                <a:spcPct val="90000"/>
              </a:lnSpc>
              <a:spcBef>
                <a:spcPct val="0"/>
              </a:spcBef>
              <a:spcAft>
                <a:spcPct val="35000"/>
              </a:spcAft>
              <a:buFontTx/>
              <a:buNone/>
            </a:pPr>
            <a:r>
              <a:rPr lang="en-US" sz="2000" b="1" kern="1200">
                <a:solidFill>
                  <a:schemeClr val="bg1"/>
                </a:solidFill>
                <a:ea typeface="+mn-lt"/>
                <a:cs typeface="+mn-lt"/>
              </a:rPr>
              <a:t>AI CHATBOTS</a:t>
            </a:r>
            <a:endParaRPr lang="en-US" sz="1900" kern="1200">
              <a:solidFill>
                <a:schemeClr val="bg1"/>
              </a:solidFill>
              <a:latin typeface="Montserrat SemiBold" panose="00000700000000000000" pitchFamily="2" charset="0"/>
              <a:ea typeface="+mn-lt"/>
              <a:cs typeface="+mn-lt"/>
            </a:endParaRPr>
          </a:p>
          <a:p>
            <a:pPr marL="0" lvl="0" indent="0" algn="l" defTabSz="889000">
              <a:lnSpc>
                <a:spcPct val="90000"/>
              </a:lnSpc>
              <a:spcBef>
                <a:spcPct val="0"/>
              </a:spcBef>
              <a:spcAft>
                <a:spcPct val="35000"/>
              </a:spcAft>
              <a:buFontTx/>
              <a:buNone/>
            </a:pPr>
            <a:r>
              <a:rPr kumimoji="0" lang="en-US" sz="1800" b="0" i="0" u="none" strike="noStrike" kern="1200" cap="none" spc="0" normalizeH="0" baseline="0" noProof="0">
                <a:ln/>
                <a:solidFill>
                  <a:schemeClr val="bg1"/>
                </a:solidFill>
                <a:effectLst/>
                <a:uLnTx/>
                <a:uFillTx/>
                <a:ea typeface="+mn-lt"/>
                <a:cs typeface="+mn-lt"/>
              </a:rPr>
              <a:t>AI-driven chatbots provide 24/7 support, guide purchases, offer recommendations, </a:t>
            </a:r>
            <a:br>
              <a:rPr kumimoji="0" lang="en-US" sz="1800" b="0" i="0" u="none" strike="noStrike" kern="1200" cap="none" spc="0" normalizeH="0" baseline="0" noProof="0">
                <a:ln/>
                <a:solidFill>
                  <a:schemeClr val="bg1"/>
                </a:solidFill>
                <a:effectLst/>
                <a:uLnTx/>
                <a:uFillTx/>
                <a:ea typeface="+mn-lt"/>
                <a:cs typeface="+mn-lt"/>
              </a:rPr>
            </a:br>
            <a:r>
              <a:rPr kumimoji="0" lang="en-US" sz="1800" b="0" i="0" u="none" strike="noStrike" kern="1200" cap="none" spc="0" normalizeH="0" baseline="0" noProof="0">
                <a:ln/>
                <a:solidFill>
                  <a:schemeClr val="bg1"/>
                </a:solidFill>
                <a:effectLst/>
                <a:uLnTx/>
                <a:uFillTx/>
                <a:ea typeface="+mn-lt"/>
                <a:cs typeface="+mn-lt"/>
              </a:rPr>
              <a:t>qualify leads, collect </a:t>
            </a:r>
            <a:br>
              <a:rPr kumimoji="0" lang="en-US" sz="1800" b="0" i="0" u="none" strike="noStrike" kern="1200" cap="none" spc="0" normalizeH="0" baseline="0" noProof="0">
                <a:ln/>
                <a:solidFill>
                  <a:schemeClr val="bg1"/>
                </a:solidFill>
                <a:effectLst/>
                <a:uLnTx/>
                <a:uFillTx/>
                <a:ea typeface="+mn-lt"/>
                <a:cs typeface="+mn-lt"/>
              </a:rPr>
            </a:br>
            <a:r>
              <a:rPr kumimoji="0" lang="en-US" sz="1800" b="0" i="0" u="none" strike="noStrike" kern="1200" cap="none" spc="0" normalizeH="0" baseline="0" noProof="0">
                <a:ln/>
                <a:solidFill>
                  <a:schemeClr val="bg1"/>
                </a:solidFill>
                <a:effectLst/>
                <a:uLnTx/>
                <a:uFillTx/>
                <a:ea typeface="+mn-lt"/>
                <a:cs typeface="+mn-lt"/>
              </a:rPr>
              <a:t>feedback, manage bookings, track orders, handle returns, and enhance loyalty programs while boosting up- and cross-selling opportunities.</a:t>
            </a:r>
          </a:p>
        </p:txBody>
      </p:sp>
      <p:sp>
        <p:nvSpPr>
          <p:cNvPr id="9" name="Freeform: Shape 8">
            <a:extLst>
              <a:ext uri="{FF2B5EF4-FFF2-40B4-BE49-F238E27FC236}">
                <a16:creationId xmlns:a16="http://schemas.microsoft.com/office/drawing/2014/main" id="{35103FB9-3AA0-B30F-857F-AB793DDE58B9}"/>
              </a:ext>
            </a:extLst>
          </p:cNvPr>
          <p:cNvSpPr>
            <a:spLocks/>
          </p:cNvSpPr>
          <p:nvPr/>
        </p:nvSpPr>
        <p:spPr>
          <a:xfrm>
            <a:off x="6197179" y="1516320"/>
            <a:ext cx="2676923" cy="518978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2">
              <a:hueOff val="4295743"/>
              <a:satOff val="-12329"/>
              <a:lumOff val="-19739"/>
              <a:alphaOff val="0"/>
            </a:schemeClr>
          </a:effectRef>
          <a:fontRef idx="minor">
            <a:schemeClr val="lt1"/>
          </a:fontRef>
        </p:style>
        <p:txBody>
          <a:bodyPr spcFirstLastPara="0" vert="horz" wrap="square" lIns="127000" tIns="1037957" rIns="127000" bIns="1037957" numCol="1" spcCol="1270" anchor="ctr" anchorCtr="0">
            <a:noAutofit/>
          </a:bodyPr>
          <a:lstStyle/>
          <a:p>
            <a:pPr marL="0" lvl="0" indent="0" algn="l" defTabSz="889000">
              <a:lnSpc>
                <a:spcPct val="90000"/>
              </a:lnSpc>
              <a:spcBef>
                <a:spcPct val="0"/>
              </a:spcBef>
              <a:spcAft>
                <a:spcPct val="35000"/>
              </a:spcAft>
              <a:buFontTx/>
              <a:buNone/>
            </a:pPr>
            <a:r>
              <a:rPr lang="en-US" sz="2000" b="1" kern="1200">
                <a:solidFill>
                  <a:schemeClr val="tx1"/>
                </a:solidFill>
                <a:ea typeface="+mn-lt"/>
                <a:cs typeface="+mn-lt"/>
              </a:rPr>
              <a:t>HUMAN-IN-THE-LOOP</a:t>
            </a:r>
            <a:endParaRPr kumimoji="0" lang="en-US" sz="1500" b="0" i="0" u="none" strike="noStrike" kern="1200" cap="none" spc="0" normalizeH="0" baseline="0" noProof="0">
              <a:ln/>
              <a:solidFill>
                <a:schemeClr val="tx1"/>
              </a:solidFill>
              <a:effectLst/>
              <a:uLnTx/>
              <a:uFillTx/>
              <a:latin typeface="Montserrat Light" panose="00000400000000000000" charset="0"/>
              <a:ea typeface="+mn-lt"/>
              <a:cs typeface="+mn-lt"/>
            </a:endParaRPr>
          </a:p>
          <a:p>
            <a:pPr marL="0" lvl="0" indent="0" algn="l" defTabSz="889000">
              <a:lnSpc>
                <a:spcPct val="90000"/>
              </a:lnSpc>
              <a:spcBef>
                <a:spcPct val="0"/>
              </a:spcBef>
              <a:spcAft>
                <a:spcPct val="35000"/>
              </a:spcAft>
              <a:buFontTx/>
              <a:buNone/>
            </a:pPr>
            <a:r>
              <a:rPr kumimoji="0" lang="en-US" sz="1800" b="0" i="0" u="none" strike="noStrike" kern="1200" cap="none" spc="0" normalizeH="0" baseline="0" noProof="0">
                <a:ln/>
                <a:solidFill>
                  <a:schemeClr val="tx1"/>
                </a:solidFill>
                <a:effectLst/>
                <a:uLnTx/>
                <a:uFillTx/>
                <a:ea typeface="+mn-lt"/>
                <a:cs typeface="+mn-lt"/>
              </a:rPr>
              <a:t>Adding human expertise helps to handle complex situations and enhance personalization. It helps AI deliver more meaningful interactions and continuously improve through human feedback.</a:t>
            </a:r>
          </a:p>
        </p:txBody>
      </p:sp>
      <p:sp>
        <p:nvSpPr>
          <p:cNvPr id="10" name="Freeform: Shape 9">
            <a:extLst>
              <a:ext uri="{FF2B5EF4-FFF2-40B4-BE49-F238E27FC236}">
                <a16:creationId xmlns:a16="http://schemas.microsoft.com/office/drawing/2014/main" id="{917761F2-ADE6-74B7-9A17-FEB547A7A528}"/>
              </a:ext>
            </a:extLst>
          </p:cNvPr>
          <p:cNvSpPr>
            <a:spLocks/>
          </p:cNvSpPr>
          <p:nvPr/>
        </p:nvSpPr>
        <p:spPr>
          <a:xfrm>
            <a:off x="9074871" y="1516320"/>
            <a:ext cx="2676923" cy="518978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0070C0"/>
          </a:solidFill>
        </p:spPr>
        <p:style>
          <a:lnRef idx="2">
            <a:schemeClr val="lt1">
              <a:hueOff val="0"/>
              <a:satOff val="0"/>
              <a:lumOff val="0"/>
              <a:alphaOff val="0"/>
            </a:schemeClr>
          </a:lnRef>
          <a:fillRef idx="1">
            <a:scrgbClr r="0" g="0" b="0"/>
          </a:fillRef>
          <a:effectRef idx="0">
            <a:schemeClr val="accent2">
              <a:hueOff val="6443614"/>
              <a:satOff val="-18493"/>
              <a:lumOff val="-29609"/>
              <a:alphaOff val="0"/>
            </a:schemeClr>
          </a:effectRef>
          <a:fontRef idx="minor">
            <a:schemeClr val="lt1"/>
          </a:fontRef>
        </p:style>
        <p:txBody>
          <a:bodyPr spcFirstLastPara="0" vert="horz" wrap="square" lIns="91440" tIns="1037957" rIns="0" bIns="1037957" numCol="1" spcCol="1270" anchor="ctr" anchorCtr="0">
            <a:noAutofit/>
          </a:bodyPr>
          <a:lstStyle/>
          <a:p>
            <a:pPr marL="0" lvl="0" indent="0" algn="l" defTabSz="889000">
              <a:lnSpc>
                <a:spcPct val="90000"/>
              </a:lnSpc>
              <a:spcBef>
                <a:spcPct val="0"/>
              </a:spcBef>
              <a:spcAft>
                <a:spcPct val="35000"/>
              </a:spcAft>
              <a:buFontTx/>
              <a:buNone/>
            </a:pPr>
            <a:r>
              <a:rPr lang="en-US" sz="2000" b="1" kern="1200">
                <a:solidFill>
                  <a:schemeClr val="bg1"/>
                </a:solidFill>
                <a:ea typeface="+mn-lt"/>
                <a:cs typeface="+mn-lt"/>
              </a:rPr>
              <a:t>PERSONALIZATION</a:t>
            </a:r>
            <a:endParaRPr kumimoji="0" lang="en-US" sz="1500" b="0" i="0" u="none" strike="noStrike" kern="1200" cap="none" spc="0" normalizeH="0" baseline="0" noProof="0">
              <a:ln/>
              <a:solidFill>
                <a:schemeClr val="bg1"/>
              </a:solidFill>
              <a:effectLst/>
              <a:uLnTx/>
              <a:uFillTx/>
              <a:latin typeface="Montserrat Light" panose="00000400000000000000" charset="0"/>
              <a:ea typeface="+mn-lt"/>
              <a:cs typeface="+mn-lt"/>
            </a:endParaRPr>
          </a:p>
          <a:p>
            <a:pPr marL="0" lvl="0" indent="0" algn="l" defTabSz="889000">
              <a:lnSpc>
                <a:spcPct val="90000"/>
              </a:lnSpc>
              <a:spcBef>
                <a:spcPct val="0"/>
              </a:spcBef>
              <a:spcAft>
                <a:spcPct val="35000"/>
              </a:spcAft>
              <a:buFontTx/>
              <a:buNone/>
            </a:pPr>
            <a:r>
              <a:rPr kumimoji="0" lang="en-US" sz="1800" b="0" i="0" u="none" strike="noStrike" kern="1200" cap="none" spc="0" normalizeH="0" baseline="0" noProof="0">
                <a:ln/>
                <a:solidFill>
                  <a:schemeClr val="bg1"/>
                </a:solidFill>
                <a:effectLst/>
                <a:uLnTx/>
                <a:uFillTx/>
                <a:ea typeface="+mn-lt"/>
                <a:cs typeface="+mn-lt"/>
              </a:rPr>
              <a:t>AI personalization transforms customer experience by analyzing customer data to deliver tailored recommendations and customized messages, and it anticipates needs, creating seamless, relevant interactions that boost satisfaction, loyalty, and engagement.</a:t>
            </a:r>
          </a:p>
        </p:txBody>
      </p:sp>
    </p:spTree>
    <p:extLst>
      <p:ext uri="{BB962C8B-B14F-4D97-AF65-F5344CB8AC3E}">
        <p14:creationId xmlns:p14="http://schemas.microsoft.com/office/powerpoint/2010/main" val="250076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5E670-6AB3-20EB-187D-82562A92992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47F3193-BBD5-7285-486F-AC6E47762B26}"/>
              </a:ext>
              <a:ext uri="{C183D7F6-B498-43B3-948B-1728B52AA6E4}">
                <adec:decorative xmlns:adec="http://schemas.microsoft.com/office/drawing/2017/decorative" val="1"/>
              </a:ext>
            </a:extLst>
          </p:cNvPr>
          <p:cNvSpPr>
            <a:spLocks/>
          </p:cNvSpPr>
          <p:nvPr/>
        </p:nvSpPr>
        <p:spPr>
          <a:xfrm>
            <a:off x="794" y="0"/>
            <a:ext cx="12192000" cy="6858000"/>
          </a:xfrm>
          <a:prstGeom prst="rect">
            <a:avLst/>
          </a:prstGeom>
          <a:gradFill>
            <a:gsLst>
              <a:gs pos="37000">
                <a:schemeClr val="accent1">
                  <a:lumMod val="5000"/>
                  <a:lumOff val="95000"/>
                  <a:alpha val="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Roboto Condensed Light" panose="02000000000000000000" pitchFamily="2" charset="0"/>
              <a:ea typeface="+mn-lt"/>
              <a:cs typeface="+mn-lt"/>
            </a:endParaRPr>
          </a:p>
        </p:txBody>
      </p:sp>
      <p:sp>
        <p:nvSpPr>
          <p:cNvPr id="2" name="Text Placeholder 1">
            <a:extLst>
              <a:ext uri="{FF2B5EF4-FFF2-40B4-BE49-F238E27FC236}">
                <a16:creationId xmlns:a16="http://schemas.microsoft.com/office/drawing/2014/main" id="{5085955D-0A59-DE4B-CD07-73721F06CA6A}"/>
              </a:ext>
            </a:extLst>
          </p:cNvPr>
          <p:cNvSpPr>
            <a:spLocks noGrp="1"/>
          </p:cNvSpPr>
          <p:nvPr>
            <p:ph type="title" idx="4294967295"/>
          </p:nvPr>
        </p:nvSpPr>
        <p:spPr>
          <a:xfrm>
            <a:off x="517525" y="454025"/>
            <a:ext cx="11684000" cy="7254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Montserrat SemiBold" pitchFamily="2" charset="77"/>
                <a:ea typeface="+mn-lt"/>
                <a:cs typeface="+mn-lt"/>
              </a:rPr>
              <a:t>Use CX tools to accelerate high-frequency, low-risk service and support activity</a:t>
            </a:r>
          </a:p>
        </p:txBody>
      </p:sp>
      <p:grpSp>
        <p:nvGrpSpPr>
          <p:cNvPr id="3" name="Group 2" descr="&quot;Roles of AI&quot; quadrant graph mapping frequency against risk. The high-frequency, low-risk (&quot;Eliminate&quot;) area is highlighted.">
            <a:extLst>
              <a:ext uri="{FF2B5EF4-FFF2-40B4-BE49-F238E27FC236}">
                <a16:creationId xmlns:a16="http://schemas.microsoft.com/office/drawing/2014/main" id="{F5D15949-0BF3-3EBB-EF5A-BC1461C93833}"/>
              </a:ext>
            </a:extLst>
          </p:cNvPr>
          <p:cNvGrpSpPr>
            <a:grpSpLocks/>
          </p:cNvGrpSpPr>
          <p:nvPr/>
        </p:nvGrpSpPr>
        <p:grpSpPr>
          <a:xfrm>
            <a:off x="373277" y="2392852"/>
            <a:ext cx="4151045" cy="3934987"/>
            <a:chOff x="373277" y="2392852"/>
            <a:chExt cx="4151045" cy="3934987"/>
          </a:xfrm>
        </p:grpSpPr>
        <p:sp>
          <p:nvSpPr>
            <p:cNvPr id="7" name="Rectangle 6">
              <a:extLst>
                <a:ext uri="{FF2B5EF4-FFF2-40B4-BE49-F238E27FC236}">
                  <a16:creationId xmlns:a16="http://schemas.microsoft.com/office/drawing/2014/main" id="{92B9BD3D-CD6E-D744-4261-3FF620ADA2FE}"/>
                </a:ext>
                <a:ext uri="{C183D7F6-B498-43B3-948B-1728B52AA6E4}">
                  <adec:decorative xmlns:adec="http://schemas.microsoft.com/office/drawing/2017/decorative" val="1"/>
                </a:ext>
              </a:extLst>
            </p:cNvPr>
            <p:cNvSpPr>
              <a:spLocks/>
            </p:cNvSpPr>
            <p:nvPr/>
          </p:nvSpPr>
          <p:spPr>
            <a:xfrm>
              <a:off x="1775728" y="2846850"/>
              <a:ext cx="1373926" cy="1397624"/>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600">
                <a:solidFill>
                  <a:prstClr val="black"/>
                </a:solidFill>
                <a:latin typeface="Montserrat" panose="00000500000000000000" pitchFamily="2" charset="0"/>
                <a:ea typeface="+mn-lt"/>
                <a:cs typeface="+mn-lt"/>
              </a:endParaRPr>
            </a:p>
          </p:txBody>
        </p:sp>
        <p:sp>
          <p:nvSpPr>
            <p:cNvPr id="8" name="TextBox 7">
              <a:extLst>
                <a:ext uri="{FF2B5EF4-FFF2-40B4-BE49-F238E27FC236}">
                  <a16:creationId xmlns:a16="http://schemas.microsoft.com/office/drawing/2014/main" id="{4423B188-D9D7-2123-4A13-AEA55D0E2ED1}"/>
                </a:ext>
                <a:ext uri="{C183D7F6-B498-43B3-948B-1728B52AA6E4}">
                  <adec:decorative xmlns:adec="http://schemas.microsoft.com/office/drawing/2017/decorative" val="1"/>
                </a:ext>
              </a:extLst>
            </p:cNvPr>
            <p:cNvSpPr txBox="1">
              <a:spLocks/>
            </p:cNvSpPr>
            <p:nvPr/>
          </p:nvSpPr>
          <p:spPr>
            <a:xfrm>
              <a:off x="373277" y="4094882"/>
              <a:ext cx="1411673" cy="375919"/>
            </a:xfrm>
            <a:prstGeom prst="rect">
              <a:avLst/>
            </a:prstGeom>
          </p:spPr>
          <p:txBody>
            <a:bodyPr wrap="square" lIns="0" tIns="0" rIns="0" bIns="0" numCol="1" spcCol="360000" rtlCol="0">
              <a:noAutofit/>
            </a:bodyPr>
            <a:lstStyle/>
            <a:p>
              <a:pPr defTabSz="914400">
                <a:lnSpc>
                  <a:spcPct val="110000"/>
                </a:lnSpc>
                <a:defRPr/>
              </a:pPr>
              <a:r>
                <a:rPr lang="en-US" sz="2000" b="1">
                  <a:solidFill>
                    <a:prstClr val="black"/>
                  </a:solidFill>
                  <a:ea typeface="+mn-lt"/>
                  <a:cs typeface="+mn-lt"/>
                </a:rPr>
                <a:t>Frequency</a:t>
              </a:r>
            </a:p>
          </p:txBody>
        </p:sp>
        <p:sp>
          <p:nvSpPr>
            <p:cNvPr id="9" name="TextBox 8">
              <a:extLst>
                <a:ext uri="{FF2B5EF4-FFF2-40B4-BE49-F238E27FC236}">
                  <a16:creationId xmlns:a16="http://schemas.microsoft.com/office/drawing/2014/main" id="{CFBEFA85-28D1-A20B-AD82-3D49F65658F3}"/>
                </a:ext>
                <a:ext uri="{C183D7F6-B498-43B3-948B-1728B52AA6E4}">
                  <adec:decorative xmlns:adec="http://schemas.microsoft.com/office/drawing/2017/decorative" val="1"/>
                </a:ext>
              </a:extLst>
            </p:cNvPr>
            <p:cNvSpPr txBox="1">
              <a:spLocks/>
            </p:cNvSpPr>
            <p:nvPr/>
          </p:nvSpPr>
          <p:spPr>
            <a:xfrm>
              <a:off x="1775728" y="2392852"/>
              <a:ext cx="2328334" cy="375919"/>
            </a:xfrm>
            <a:prstGeom prst="rect">
              <a:avLst/>
            </a:prstGeom>
          </p:spPr>
          <p:txBody>
            <a:bodyPr wrap="square" lIns="0" tIns="0" rIns="0" bIns="0" numCol="1" spcCol="360000" rtlCol="0">
              <a:noAutofit/>
            </a:bodyPr>
            <a:lstStyle/>
            <a:p>
              <a:pPr defTabSz="914400">
                <a:lnSpc>
                  <a:spcPct val="110000"/>
                </a:lnSpc>
                <a:defRPr/>
              </a:pPr>
              <a:r>
                <a:rPr lang="en-US" sz="2400" b="1">
                  <a:solidFill>
                    <a:prstClr val="black"/>
                  </a:solidFill>
                  <a:ea typeface="+mn-lt"/>
                  <a:cs typeface="+mn-lt"/>
                </a:rPr>
                <a:t>Roles of AI</a:t>
              </a:r>
            </a:p>
          </p:txBody>
        </p:sp>
        <p:cxnSp>
          <p:nvCxnSpPr>
            <p:cNvPr id="11" name="Straight Connector 10">
              <a:extLst>
                <a:ext uri="{FF2B5EF4-FFF2-40B4-BE49-F238E27FC236}">
                  <a16:creationId xmlns:a16="http://schemas.microsoft.com/office/drawing/2014/main" id="{09A1B68E-18FE-B9BA-A128-A09CE59B4E96}"/>
                </a:ext>
                <a:ext uri="{C183D7F6-B498-43B3-948B-1728B52AA6E4}">
                  <adec:decorative xmlns:adec="http://schemas.microsoft.com/office/drawing/2017/decorative" val="1"/>
                </a:ext>
              </a:extLst>
            </p:cNvPr>
            <p:cNvCxnSpPr>
              <a:cxnSpLocks/>
            </p:cNvCxnSpPr>
            <p:nvPr/>
          </p:nvCxnSpPr>
          <p:spPr>
            <a:xfrm>
              <a:off x="1753394" y="5590673"/>
              <a:ext cx="2754000" cy="0"/>
            </a:xfrm>
            <a:prstGeom prst="line">
              <a:avLst/>
            </a:prstGeom>
            <a:ln/>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74D2CD96-173D-9DFF-008C-FE96D20180BF}"/>
                </a:ext>
                <a:ext uri="{C183D7F6-B498-43B3-948B-1728B52AA6E4}">
                  <adec:decorative xmlns:adec="http://schemas.microsoft.com/office/drawing/2017/decorative" val="1"/>
                </a:ext>
              </a:extLst>
            </p:cNvPr>
            <p:cNvCxnSpPr>
              <a:cxnSpLocks/>
            </p:cNvCxnSpPr>
            <p:nvPr/>
          </p:nvCxnSpPr>
          <p:spPr>
            <a:xfrm rot="5400000">
              <a:off x="390259" y="4223849"/>
              <a:ext cx="2754000" cy="0"/>
            </a:xfrm>
            <a:prstGeom prst="line">
              <a:avLst/>
            </a:prstGeom>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AF5798A1-B31C-D195-0F3B-A7B5BC945A48}"/>
                </a:ext>
                <a:ext uri="{C183D7F6-B498-43B3-948B-1728B52AA6E4}">
                  <adec:decorative xmlns:adec="http://schemas.microsoft.com/office/drawing/2017/decorative" val="1"/>
                </a:ext>
              </a:extLst>
            </p:cNvPr>
            <p:cNvCxnSpPr>
              <a:cxnSpLocks/>
            </p:cNvCxnSpPr>
            <p:nvPr/>
          </p:nvCxnSpPr>
          <p:spPr>
            <a:xfrm>
              <a:off x="1770322" y="4244474"/>
              <a:ext cx="2754000" cy="0"/>
            </a:xfrm>
            <a:prstGeom prst="line">
              <a:avLst/>
            </a:prstGeom>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25EEC02D-BDC7-2705-5A0B-E87A5721D49E}"/>
                </a:ext>
                <a:ext uri="{C183D7F6-B498-43B3-948B-1728B52AA6E4}">
                  <adec:decorative xmlns:adec="http://schemas.microsoft.com/office/drawing/2017/decorative" val="1"/>
                </a:ext>
              </a:extLst>
            </p:cNvPr>
            <p:cNvCxnSpPr>
              <a:cxnSpLocks/>
            </p:cNvCxnSpPr>
            <p:nvPr/>
          </p:nvCxnSpPr>
          <p:spPr>
            <a:xfrm rot="5400000">
              <a:off x="1761849" y="4227534"/>
              <a:ext cx="2754000" cy="0"/>
            </a:xfrm>
            <a:prstGeom prst="line">
              <a:avLst/>
            </a:prstGeom>
            <a:ln/>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A39ED73E-418C-EE2B-7778-D22BF30F5D0B}"/>
                </a:ext>
                <a:ext uri="{C183D7F6-B498-43B3-948B-1728B52AA6E4}">
                  <adec:decorative xmlns:adec="http://schemas.microsoft.com/office/drawing/2017/decorative" val="1"/>
                </a:ext>
              </a:extLst>
            </p:cNvPr>
            <p:cNvSpPr txBox="1">
              <a:spLocks/>
            </p:cNvSpPr>
            <p:nvPr/>
          </p:nvSpPr>
          <p:spPr>
            <a:xfrm>
              <a:off x="2540785" y="5951920"/>
              <a:ext cx="1171786" cy="375919"/>
            </a:xfrm>
            <a:prstGeom prst="rect">
              <a:avLst/>
            </a:prstGeom>
          </p:spPr>
          <p:txBody>
            <a:bodyPr wrap="square" lIns="0" tIns="0" rIns="0" bIns="0" numCol="1" spcCol="360000" rtlCol="0">
              <a:noAutofit/>
            </a:bodyPr>
            <a:lstStyle/>
            <a:p>
              <a:pPr algn="ctr" defTabSz="914400">
                <a:lnSpc>
                  <a:spcPct val="110000"/>
                </a:lnSpc>
                <a:defRPr/>
              </a:pPr>
              <a:r>
                <a:rPr lang="en-US" sz="2000" b="1">
                  <a:solidFill>
                    <a:prstClr val="black"/>
                  </a:solidFill>
                  <a:ea typeface="+mn-lt"/>
                  <a:cs typeface="+mn-lt"/>
                </a:rPr>
                <a:t>Risk</a:t>
              </a:r>
            </a:p>
          </p:txBody>
        </p:sp>
        <p:sp>
          <p:nvSpPr>
            <p:cNvPr id="16" name="TextBox 15">
              <a:extLst>
                <a:ext uri="{FF2B5EF4-FFF2-40B4-BE49-F238E27FC236}">
                  <a16:creationId xmlns:a16="http://schemas.microsoft.com/office/drawing/2014/main" id="{F1A02CEF-5009-22F7-0A35-D5E2DC7D5DC9}"/>
                </a:ext>
                <a:ext uri="{C183D7F6-B498-43B3-948B-1728B52AA6E4}">
                  <adec:decorative xmlns:adec="http://schemas.microsoft.com/office/drawing/2017/decorative" val="1"/>
                </a:ext>
              </a:extLst>
            </p:cNvPr>
            <p:cNvSpPr txBox="1">
              <a:spLocks/>
            </p:cNvSpPr>
            <p:nvPr/>
          </p:nvSpPr>
          <p:spPr>
            <a:xfrm>
              <a:off x="771259" y="3432216"/>
              <a:ext cx="914400" cy="321184"/>
            </a:xfrm>
            <a:prstGeom prst="rect">
              <a:avLst/>
            </a:prstGeom>
          </p:spPr>
          <p:txBody>
            <a:bodyPr wrap="none" lIns="0" tIns="0" rIns="0" bIns="0" numCol="1" spcCol="360000" rtlCol="0">
              <a:noAutofit/>
            </a:bodyPr>
            <a:lstStyle/>
            <a:p>
              <a:pPr algn="r" defTabSz="914400">
                <a:lnSpc>
                  <a:spcPct val="110000"/>
                </a:lnSpc>
                <a:defRPr/>
              </a:pPr>
              <a:r>
                <a:rPr lang="en-US" sz="1800">
                  <a:solidFill>
                    <a:prstClr val="black"/>
                  </a:solidFill>
                  <a:ea typeface="+mn-lt"/>
                  <a:cs typeface="+mn-lt"/>
                </a:rPr>
                <a:t>High</a:t>
              </a:r>
            </a:p>
          </p:txBody>
        </p:sp>
        <p:sp>
          <p:nvSpPr>
            <p:cNvPr id="17" name="TextBox 16">
              <a:extLst>
                <a:ext uri="{FF2B5EF4-FFF2-40B4-BE49-F238E27FC236}">
                  <a16:creationId xmlns:a16="http://schemas.microsoft.com/office/drawing/2014/main" id="{05039020-8AFE-CEBA-001A-2350B074E837}"/>
                </a:ext>
                <a:ext uri="{C183D7F6-B498-43B3-948B-1728B52AA6E4}">
                  <adec:decorative xmlns:adec="http://schemas.microsoft.com/office/drawing/2017/decorative" val="1"/>
                </a:ext>
              </a:extLst>
            </p:cNvPr>
            <p:cNvSpPr txBox="1">
              <a:spLocks/>
            </p:cNvSpPr>
            <p:nvPr/>
          </p:nvSpPr>
          <p:spPr>
            <a:xfrm>
              <a:off x="762790" y="4812281"/>
              <a:ext cx="914400" cy="321184"/>
            </a:xfrm>
            <a:prstGeom prst="rect">
              <a:avLst/>
            </a:prstGeom>
          </p:spPr>
          <p:txBody>
            <a:bodyPr wrap="none" lIns="0" tIns="0" rIns="0" bIns="0" numCol="1" spcCol="360000" rtlCol="0">
              <a:noAutofit/>
            </a:bodyPr>
            <a:lstStyle/>
            <a:p>
              <a:pPr algn="r" defTabSz="914400">
                <a:lnSpc>
                  <a:spcPct val="110000"/>
                </a:lnSpc>
                <a:defRPr/>
              </a:pPr>
              <a:r>
                <a:rPr lang="en-US" sz="1800">
                  <a:solidFill>
                    <a:prstClr val="black"/>
                  </a:solidFill>
                  <a:ea typeface="+mn-lt"/>
                  <a:cs typeface="+mn-lt"/>
                </a:rPr>
                <a:t>Low</a:t>
              </a:r>
            </a:p>
          </p:txBody>
        </p:sp>
        <p:sp>
          <p:nvSpPr>
            <p:cNvPr id="18" name="TextBox 17">
              <a:extLst>
                <a:ext uri="{FF2B5EF4-FFF2-40B4-BE49-F238E27FC236}">
                  <a16:creationId xmlns:a16="http://schemas.microsoft.com/office/drawing/2014/main" id="{C7B5BC8D-84DF-EC31-07D3-6D986471D9A2}"/>
                </a:ext>
                <a:ext uri="{C183D7F6-B498-43B3-948B-1728B52AA6E4}">
                  <adec:decorative xmlns:adec="http://schemas.microsoft.com/office/drawing/2017/decorative" val="1"/>
                </a:ext>
              </a:extLst>
            </p:cNvPr>
            <p:cNvSpPr txBox="1">
              <a:spLocks/>
            </p:cNvSpPr>
            <p:nvPr/>
          </p:nvSpPr>
          <p:spPr>
            <a:xfrm>
              <a:off x="1905793" y="5642014"/>
              <a:ext cx="914400" cy="321184"/>
            </a:xfrm>
            <a:prstGeom prst="rect">
              <a:avLst/>
            </a:prstGeom>
          </p:spPr>
          <p:txBody>
            <a:bodyPr wrap="none" lIns="0" tIns="0" rIns="0" bIns="0" numCol="1" spcCol="360000" rtlCol="0">
              <a:noAutofit/>
            </a:bodyPr>
            <a:lstStyle/>
            <a:p>
              <a:pPr algn="ctr" defTabSz="914400">
                <a:lnSpc>
                  <a:spcPct val="110000"/>
                </a:lnSpc>
                <a:defRPr/>
              </a:pPr>
              <a:r>
                <a:rPr lang="en-US" sz="1800">
                  <a:solidFill>
                    <a:prstClr val="black"/>
                  </a:solidFill>
                  <a:ea typeface="+mn-lt"/>
                  <a:cs typeface="+mn-lt"/>
                </a:rPr>
                <a:t>Low</a:t>
              </a:r>
            </a:p>
          </p:txBody>
        </p:sp>
        <p:sp>
          <p:nvSpPr>
            <p:cNvPr id="19" name="TextBox 18">
              <a:extLst>
                <a:ext uri="{FF2B5EF4-FFF2-40B4-BE49-F238E27FC236}">
                  <a16:creationId xmlns:a16="http://schemas.microsoft.com/office/drawing/2014/main" id="{CE33D9CD-569C-AF38-6C4A-8A18F1A54266}"/>
                </a:ext>
                <a:ext uri="{C183D7F6-B498-43B3-948B-1728B52AA6E4}">
                  <adec:decorative xmlns:adec="http://schemas.microsoft.com/office/drawing/2017/decorative" val="1"/>
                </a:ext>
              </a:extLst>
            </p:cNvPr>
            <p:cNvSpPr txBox="1">
              <a:spLocks/>
            </p:cNvSpPr>
            <p:nvPr/>
          </p:nvSpPr>
          <p:spPr>
            <a:xfrm>
              <a:off x="3345128" y="5642013"/>
              <a:ext cx="914400" cy="321184"/>
            </a:xfrm>
            <a:prstGeom prst="rect">
              <a:avLst/>
            </a:prstGeom>
          </p:spPr>
          <p:txBody>
            <a:bodyPr wrap="none" lIns="0" tIns="0" rIns="0" bIns="0" numCol="1" spcCol="360000" rtlCol="0">
              <a:noAutofit/>
            </a:bodyPr>
            <a:lstStyle/>
            <a:p>
              <a:pPr algn="ctr" defTabSz="914400">
                <a:lnSpc>
                  <a:spcPct val="110000"/>
                </a:lnSpc>
                <a:defRPr/>
              </a:pPr>
              <a:r>
                <a:rPr lang="en-US" sz="1800">
                  <a:solidFill>
                    <a:prstClr val="black"/>
                  </a:solidFill>
                  <a:ea typeface="+mn-lt"/>
                  <a:cs typeface="+mn-lt"/>
                </a:rPr>
                <a:t>High</a:t>
              </a:r>
            </a:p>
          </p:txBody>
        </p:sp>
        <p:sp>
          <p:nvSpPr>
            <p:cNvPr id="20" name="TextBox 19">
              <a:extLst>
                <a:ext uri="{FF2B5EF4-FFF2-40B4-BE49-F238E27FC236}">
                  <a16:creationId xmlns:a16="http://schemas.microsoft.com/office/drawing/2014/main" id="{325D5EA7-C031-4A96-753E-F3D9F207ADA3}"/>
                </a:ext>
                <a:ext uri="{C183D7F6-B498-43B3-948B-1728B52AA6E4}">
                  <adec:decorative xmlns:adec="http://schemas.microsoft.com/office/drawing/2017/decorative" val="1"/>
                </a:ext>
              </a:extLst>
            </p:cNvPr>
            <p:cNvSpPr txBox="1">
              <a:spLocks/>
            </p:cNvSpPr>
            <p:nvPr/>
          </p:nvSpPr>
          <p:spPr>
            <a:xfrm>
              <a:off x="1981992" y="3398345"/>
              <a:ext cx="914400" cy="321184"/>
            </a:xfrm>
            <a:prstGeom prst="rect">
              <a:avLst/>
            </a:prstGeom>
          </p:spPr>
          <p:txBody>
            <a:bodyPr wrap="none" lIns="0" tIns="0" rIns="0" bIns="0" numCol="1" spcCol="360000" rtlCol="0">
              <a:noAutofit/>
            </a:bodyPr>
            <a:lstStyle/>
            <a:p>
              <a:pPr algn="ctr" defTabSz="914400">
                <a:lnSpc>
                  <a:spcPct val="110000"/>
                </a:lnSpc>
                <a:defRPr/>
              </a:pPr>
              <a:r>
                <a:rPr lang="en-US" sz="2000">
                  <a:solidFill>
                    <a:prstClr val="black"/>
                  </a:solidFill>
                  <a:ea typeface="+mn-lt"/>
                  <a:cs typeface="+mn-lt"/>
                </a:rPr>
                <a:t>Eliminate</a:t>
              </a:r>
            </a:p>
          </p:txBody>
        </p:sp>
        <p:sp>
          <p:nvSpPr>
            <p:cNvPr id="21" name="TextBox 20">
              <a:extLst>
                <a:ext uri="{FF2B5EF4-FFF2-40B4-BE49-F238E27FC236}">
                  <a16:creationId xmlns:a16="http://schemas.microsoft.com/office/drawing/2014/main" id="{1451D073-107A-08AF-ED85-8B9B48CA5E5D}"/>
                </a:ext>
                <a:ext uri="{C183D7F6-B498-43B3-948B-1728B52AA6E4}">
                  <adec:decorative xmlns:adec="http://schemas.microsoft.com/office/drawing/2017/decorative" val="1"/>
                </a:ext>
              </a:extLst>
            </p:cNvPr>
            <p:cNvSpPr txBox="1">
              <a:spLocks/>
            </p:cNvSpPr>
            <p:nvPr/>
          </p:nvSpPr>
          <p:spPr>
            <a:xfrm>
              <a:off x="3438257" y="3406811"/>
              <a:ext cx="914400" cy="321184"/>
            </a:xfrm>
            <a:prstGeom prst="rect">
              <a:avLst/>
            </a:prstGeom>
          </p:spPr>
          <p:txBody>
            <a:bodyPr wrap="none" lIns="0" tIns="0" rIns="0" bIns="0" numCol="1" spcCol="360000" rtlCol="0">
              <a:noAutofit/>
            </a:bodyPr>
            <a:lstStyle/>
            <a:p>
              <a:pPr algn="ctr" defTabSz="914400">
                <a:lnSpc>
                  <a:spcPct val="110000"/>
                </a:lnSpc>
                <a:defRPr/>
              </a:pPr>
              <a:r>
                <a:rPr lang="en-US" sz="2000">
                  <a:solidFill>
                    <a:prstClr val="black"/>
                  </a:solidFill>
                  <a:ea typeface="+mn-lt"/>
                  <a:cs typeface="+mn-lt"/>
                </a:rPr>
                <a:t>Expedite</a:t>
              </a:r>
            </a:p>
          </p:txBody>
        </p:sp>
        <p:sp>
          <p:nvSpPr>
            <p:cNvPr id="22" name="TextBox 21">
              <a:extLst>
                <a:ext uri="{FF2B5EF4-FFF2-40B4-BE49-F238E27FC236}">
                  <a16:creationId xmlns:a16="http://schemas.microsoft.com/office/drawing/2014/main" id="{4C6706C6-280B-A21C-229A-F3E5FD7378A7}"/>
                </a:ext>
                <a:ext uri="{C183D7F6-B498-43B3-948B-1728B52AA6E4}">
                  <adec:decorative xmlns:adec="http://schemas.microsoft.com/office/drawing/2017/decorative" val="1"/>
                </a:ext>
              </a:extLst>
            </p:cNvPr>
            <p:cNvSpPr txBox="1">
              <a:spLocks/>
            </p:cNvSpPr>
            <p:nvPr/>
          </p:nvSpPr>
          <p:spPr>
            <a:xfrm>
              <a:off x="3412855" y="4795346"/>
              <a:ext cx="914400" cy="321184"/>
            </a:xfrm>
            <a:prstGeom prst="rect">
              <a:avLst/>
            </a:prstGeom>
          </p:spPr>
          <p:txBody>
            <a:bodyPr wrap="none" lIns="0" tIns="0" rIns="0" bIns="0" numCol="1" spcCol="360000" rtlCol="0">
              <a:noAutofit/>
            </a:bodyPr>
            <a:lstStyle/>
            <a:p>
              <a:pPr algn="ctr" defTabSz="914400">
                <a:lnSpc>
                  <a:spcPct val="110000"/>
                </a:lnSpc>
                <a:defRPr/>
              </a:pPr>
              <a:r>
                <a:rPr lang="en-US" sz="2000">
                  <a:solidFill>
                    <a:prstClr val="black"/>
                  </a:solidFill>
                  <a:ea typeface="+mn-lt"/>
                  <a:cs typeface="+mn-lt"/>
                </a:rPr>
                <a:t>Educate</a:t>
              </a:r>
            </a:p>
          </p:txBody>
        </p:sp>
        <p:sp>
          <p:nvSpPr>
            <p:cNvPr id="23" name="TextBox 22">
              <a:extLst>
                <a:ext uri="{FF2B5EF4-FFF2-40B4-BE49-F238E27FC236}">
                  <a16:creationId xmlns:a16="http://schemas.microsoft.com/office/drawing/2014/main" id="{49D3B1B8-91BC-2181-6F15-2A5776D58DB4}"/>
                </a:ext>
                <a:ext uri="{C183D7F6-B498-43B3-948B-1728B52AA6E4}">
                  <adec:decorative xmlns:adec="http://schemas.microsoft.com/office/drawing/2017/decorative" val="1"/>
                </a:ext>
              </a:extLst>
            </p:cNvPr>
            <p:cNvSpPr txBox="1">
              <a:spLocks/>
            </p:cNvSpPr>
            <p:nvPr/>
          </p:nvSpPr>
          <p:spPr>
            <a:xfrm>
              <a:off x="2015856" y="4786878"/>
              <a:ext cx="914400" cy="321184"/>
            </a:xfrm>
            <a:prstGeom prst="rect">
              <a:avLst/>
            </a:prstGeom>
          </p:spPr>
          <p:txBody>
            <a:bodyPr wrap="none" lIns="0" tIns="0" rIns="0" bIns="0" numCol="1" spcCol="360000" rtlCol="0">
              <a:noAutofit/>
            </a:bodyPr>
            <a:lstStyle/>
            <a:p>
              <a:pPr algn="ctr" defTabSz="914400">
                <a:lnSpc>
                  <a:spcPct val="110000"/>
                </a:lnSpc>
                <a:defRPr/>
              </a:pPr>
              <a:r>
                <a:rPr lang="en-US" sz="2000">
                  <a:solidFill>
                    <a:prstClr val="black"/>
                  </a:solidFill>
                  <a:ea typeface="+mn-lt"/>
                  <a:cs typeface="+mn-lt"/>
                </a:rPr>
                <a:t>Eschew</a:t>
              </a:r>
            </a:p>
          </p:txBody>
        </p:sp>
      </p:grpSp>
      <p:sp>
        <p:nvSpPr>
          <p:cNvPr id="4" name="TextBox 3">
            <a:extLst>
              <a:ext uri="{FF2B5EF4-FFF2-40B4-BE49-F238E27FC236}">
                <a16:creationId xmlns:a16="http://schemas.microsoft.com/office/drawing/2014/main" id="{3978757A-F17C-D64B-BB1C-EAEE1977766A}"/>
              </a:ext>
            </a:extLst>
          </p:cNvPr>
          <p:cNvSpPr txBox="1">
            <a:spLocks/>
          </p:cNvSpPr>
          <p:nvPr/>
        </p:nvSpPr>
        <p:spPr>
          <a:xfrm>
            <a:off x="5728463" y="2625803"/>
            <a:ext cx="5037723" cy="2708434"/>
          </a:xfrm>
          <a:prstGeom prst="rect">
            <a:avLst/>
          </a:prstGeom>
          <a:noFill/>
        </p:spPr>
        <p:txBody>
          <a:bodyPr wrap="square">
            <a:spAutoFit/>
          </a:bodyPr>
          <a:lstStyle/>
          <a:p>
            <a:pPr marL="342900" indent="-342900" defTabSz="914400" fontAlgn="ctr">
              <a:spcAft>
                <a:spcPts val="1200"/>
              </a:spcAft>
              <a:buFont typeface="Arial" panose="020B0604020202020204" pitchFamily="34" charset="0"/>
              <a:buChar char="•"/>
            </a:pPr>
            <a:r>
              <a:rPr lang="en-US" sz="2000">
                <a:solidFill>
                  <a:srgbClr val="000000"/>
                </a:solidFill>
                <a:ea typeface="+mn-lt"/>
                <a:cs typeface="+mn-lt"/>
              </a:rPr>
              <a:t>Automate routine customer interactions like handling common queries and collecting feedback, freeing up time for more strategic work.</a:t>
            </a:r>
            <a:endParaRPr lang="en-US" sz="2000">
              <a:solidFill>
                <a:prstClr val="black"/>
              </a:solidFill>
              <a:ea typeface="+mn-lt"/>
              <a:cs typeface="+mn-lt"/>
            </a:endParaRPr>
          </a:p>
          <a:p>
            <a:pPr marL="342900" indent="-342900" defTabSz="914400" fontAlgn="ctr">
              <a:spcAft>
                <a:spcPts val="1200"/>
              </a:spcAft>
              <a:buFont typeface="Arial" panose="020B0604020202020204" pitchFamily="34" charset="0"/>
              <a:buChar char="•"/>
            </a:pPr>
            <a:r>
              <a:rPr lang="en-US" sz="2000">
                <a:solidFill>
                  <a:srgbClr val="000000"/>
                </a:solidFill>
                <a:ea typeface="+mn-lt"/>
                <a:cs typeface="+mn-lt"/>
              </a:rPr>
              <a:t>Enable self-service options and streamlined data management, allowing customers to resolve simple issues independently and reducing manual tasks for support teams.</a:t>
            </a:r>
            <a:endParaRPr lang="en-US" sz="2000">
              <a:solidFill>
                <a:prstClr val="black"/>
              </a:solidFill>
              <a:ea typeface="+mn-lt"/>
              <a:cs typeface="+mn-lt"/>
            </a:endParaRPr>
          </a:p>
        </p:txBody>
      </p:sp>
    </p:spTree>
    <p:extLst>
      <p:ext uri="{BB962C8B-B14F-4D97-AF65-F5344CB8AC3E}">
        <p14:creationId xmlns:p14="http://schemas.microsoft.com/office/powerpoint/2010/main" val="4244341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484290" y="916793"/>
            <a:ext cx="11708504" cy="774697"/>
          </a:xfrm>
        </p:spPr>
        <p:txBody>
          <a:bodyPr/>
          <a:lstStyle/>
          <a:p>
            <a:r>
              <a:rPr lang="en-US" sz="4000">
                <a:solidFill>
                  <a:srgbClr val="0070C0"/>
                </a:solidFill>
                <a:latin typeface="Montserrat SemiBold" panose="00000700000000000000" pitchFamily="2" charset="0"/>
              </a:rPr>
              <a:t>Here’s what to expect down the road:</a:t>
            </a:r>
            <a:br>
              <a:rPr lang="en-US" sz="4000">
                <a:solidFill>
                  <a:srgbClr val="0070C0"/>
                </a:solidFill>
                <a:latin typeface="Montserrat SemiBold" panose="00000700000000000000" pitchFamily="2" charset="0"/>
              </a:rPr>
            </a:br>
            <a:endParaRPr lang="en-US" sz="4000">
              <a:solidFill>
                <a:srgbClr val="0070C0"/>
              </a:solidFill>
              <a:latin typeface="Montserrat SemiBold" panose="00000700000000000000" pitchFamily="2" charset="0"/>
            </a:endParaRPr>
          </a:p>
        </p:txBody>
      </p:sp>
      <p:sp>
        <p:nvSpPr>
          <p:cNvPr id="8" name="Rectangle 7">
            <a:extLst>
              <a:ext uri="{FF2B5EF4-FFF2-40B4-BE49-F238E27FC236}">
                <a16:creationId xmlns:a16="http://schemas.microsoft.com/office/drawing/2014/main" id="{5FD305D9-56C9-B1DB-5DD4-C1319C6C9667}"/>
              </a:ext>
            </a:extLst>
          </p:cNvPr>
          <p:cNvSpPr>
            <a:spLocks/>
          </p:cNvSpPr>
          <p:nvPr/>
        </p:nvSpPr>
        <p:spPr>
          <a:xfrm>
            <a:off x="1509826" y="1797447"/>
            <a:ext cx="9839074" cy="490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defTabSz="914400">
              <a:lnSpc>
                <a:spcPct val="110000"/>
              </a:lnSpc>
              <a:spcBef>
                <a:spcPts val="1000"/>
              </a:spcBef>
              <a:spcAft>
                <a:spcPts val="2400"/>
              </a:spcAft>
            </a:pPr>
            <a:r>
              <a:rPr lang="en-US" sz="2200" b="1">
                <a:solidFill>
                  <a:prstClr val="black"/>
                </a:solidFill>
                <a:ea typeface="+mn-lt"/>
                <a:cs typeface="+mn-lt"/>
              </a:rPr>
              <a:t>Increased personalization: </a:t>
            </a:r>
            <a:r>
              <a:rPr lang="en-US" sz="2200">
                <a:solidFill>
                  <a:prstClr val="black"/>
                </a:solidFill>
                <a:ea typeface="+mn-lt"/>
                <a:cs typeface="+mn-lt"/>
              </a:rPr>
              <a:t>Companies will leverage AI and data to create highly personalized customer journeys at scale.</a:t>
            </a:r>
          </a:p>
          <a:p>
            <a:pPr defTabSz="914400">
              <a:lnSpc>
                <a:spcPct val="110000"/>
              </a:lnSpc>
              <a:spcBef>
                <a:spcPts val="1000"/>
              </a:spcBef>
              <a:spcAft>
                <a:spcPts val="2400"/>
              </a:spcAft>
            </a:pPr>
            <a:r>
              <a:rPr lang="en-US" sz="2200" b="1">
                <a:solidFill>
                  <a:prstClr val="black"/>
                </a:solidFill>
                <a:ea typeface="+mn-lt"/>
                <a:cs typeface="+mn-lt"/>
              </a:rPr>
              <a:t>Greater use of AI &amp; automation: </a:t>
            </a:r>
            <a:r>
              <a:rPr lang="en-US" sz="2200">
                <a:solidFill>
                  <a:prstClr val="black"/>
                </a:solidFill>
                <a:ea typeface="+mn-lt"/>
                <a:cs typeface="+mn-lt"/>
              </a:rPr>
              <a:t>AI-driven self-service tools and automation will streamline customer interactions and improve support efficiency.</a:t>
            </a:r>
          </a:p>
          <a:p>
            <a:pPr defTabSz="914400">
              <a:lnSpc>
                <a:spcPct val="110000"/>
              </a:lnSpc>
              <a:spcBef>
                <a:spcPts val="1000"/>
              </a:spcBef>
              <a:spcAft>
                <a:spcPts val="2400"/>
              </a:spcAft>
            </a:pPr>
            <a:r>
              <a:rPr lang="en-US" sz="2200" b="1">
                <a:solidFill>
                  <a:prstClr val="black"/>
                </a:solidFill>
                <a:ea typeface="+mn-lt"/>
                <a:cs typeface="+mn-lt"/>
              </a:rPr>
              <a:t>Real-time decision-making: </a:t>
            </a:r>
            <a:r>
              <a:rPr lang="en-US" sz="2200">
                <a:solidFill>
                  <a:prstClr val="black"/>
                </a:solidFill>
                <a:ea typeface="+mn-lt"/>
                <a:cs typeface="+mn-lt"/>
              </a:rPr>
              <a:t>Data-driven insights will allow organizations to respond quickly to customer needs.</a:t>
            </a:r>
          </a:p>
          <a:p>
            <a:pPr defTabSz="914400">
              <a:lnSpc>
                <a:spcPct val="110000"/>
              </a:lnSpc>
              <a:spcBef>
                <a:spcPts val="1000"/>
              </a:spcBef>
              <a:spcAft>
                <a:spcPts val="2400"/>
              </a:spcAft>
            </a:pPr>
            <a:r>
              <a:rPr lang="en-US" sz="2200" b="1">
                <a:solidFill>
                  <a:prstClr val="black"/>
                </a:solidFill>
                <a:ea typeface="+mn-lt"/>
                <a:cs typeface="+mn-lt"/>
              </a:rPr>
              <a:t>Adoption of new technologies:</a:t>
            </a:r>
            <a:r>
              <a:rPr lang="en-US" sz="2200">
                <a:solidFill>
                  <a:prstClr val="black"/>
                </a:solidFill>
                <a:ea typeface="+mn-lt"/>
                <a:cs typeface="+mn-lt"/>
              </a:rPr>
              <a:t> Augmented reality (AR) and other emerging tech will further enhance customer experiences, for example, by allowing virtual product trials.</a:t>
            </a:r>
          </a:p>
        </p:txBody>
      </p:sp>
      <p:pic>
        <p:nvPicPr>
          <p:cNvPr id="10" name="Graphic 9">
            <a:extLst>
              <a:ext uri="{FF2B5EF4-FFF2-40B4-BE49-F238E27FC236}">
                <a16:creationId xmlns:a16="http://schemas.microsoft.com/office/drawing/2014/main" id="{813F899B-4D61-F8A7-AF1C-2F72A937B21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5246" y="1862392"/>
            <a:ext cx="702136" cy="702136"/>
          </a:xfrm>
          <a:prstGeom prst="rect">
            <a:avLst/>
          </a:prstGeom>
        </p:spPr>
      </p:pic>
      <p:pic>
        <p:nvPicPr>
          <p:cNvPr id="11" name="Graphic 10">
            <a:extLst>
              <a:ext uri="{FF2B5EF4-FFF2-40B4-BE49-F238E27FC236}">
                <a16:creationId xmlns:a16="http://schemas.microsoft.com/office/drawing/2014/main" id="{F8D26946-0CD9-0792-51D8-A29DE73571B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37957" y="2958526"/>
            <a:ext cx="757737" cy="757737"/>
          </a:xfrm>
          <a:prstGeom prst="rect">
            <a:avLst/>
          </a:prstGeom>
        </p:spPr>
      </p:pic>
      <p:pic>
        <p:nvPicPr>
          <p:cNvPr id="16" name="Graphic 15">
            <a:extLst>
              <a:ext uri="{FF2B5EF4-FFF2-40B4-BE49-F238E27FC236}">
                <a16:creationId xmlns:a16="http://schemas.microsoft.com/office/drawing/2014/main" id="{E9539C8D-8A06-0987-179A-744150C238CC}"/>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3315" y="5409918"/>
            <a:ext cx="601134" cy="601134"/>
          </a:xfrm>
          <a:prstGeom prst="rect">
            <a:avLst/>
          </a:prstGeom>
        </p:spPr>
      </p:pic>
      <p:sp>
        <p:nvSpPr>
          <p:cNvPr id="15" name="Freeform: Shape 14">
            <a:extLst>
              <a:ext uri="{FF2B5EF4-FFF2-40B4-BE49-F238E27FC236}">
                <a16:creationId xmlns:a16="http://schemas.microsoft.com/office/drawing/2014/main" id="{19344594-F162-B19A-5C56-B3BC6E09E439}"/>
              </a:ext>
              <a:ext uri="{C183D7F6-B498-43B3-948B-1728B52AA6E4}">
                <adec:decorative xmlns:adec="http://schemas.microsoft.com/office/drawing/2017/decorative" val="1"/>
              </a:ext>
            </a:extLst>
          </p:cNvPr>
          <p:cNvSpPr>
            <a:spLocks/>
          </p:cNvSpPr>
          <p:nvPr/>
        </p:nvSpPr>
        <p:spPr>
          <a:xfrm>
            <a:off x="848715" y="4250500"/>
            <a:ext cx="536223" cy="529167"/>
          </a:xfrm>
          <a:custGeom>
            <a:avLst/>
            <a:gdLst>
              <a:gd name="connsiteX0" fmla="*/ 465668 w 536223"/>
              <a:gd name="connsiteY0" fmla="*/ 77611 h 529167"/>
              <a:gd name="connsiteX1" fmla="*/ 465668 w 536223"/>
              <a:gd name="connsiteY1" fmla="*/ 331612 h 529167"/>
              <a:gd name="connsiteX2" fmla="*/ 70556 w 536223"/>
              <a:gd name="connsiteY2" fmla="*/ 331612 h 529167"/>
              <a:gd name="connsiteX3" fmla="*/ 70556 w 536223"/>
              <a:gd name="connsiteY3" fmla="*/ 77611 h 529167"/>
              <a:gd name="connsiteX4" fmla="*/ 522112 w 536223"/>
              <a:gd name="connsiteY4" fmla="*/ 345723 h 529167"/>
              <a:gd name="connsiteX5" fmla="*/ 508001 w 536223"/>
              <a:gd name="connsiteY5" fmla="*/ 345723 h 529167"/>
              <a:gd name="connsiteX6" fmla="*/ 508001 w 536223"/>
              <a:gd name="connsiteY6" fmla="*/ 56445 h 529167"/>
              <a:gd name="connsiteX7" fmla="*/ 522112 w 536223"/>
              <a:gd name="connsiteY7" fmla="*/ 56445 h 529167"/>
              <a:gd name="connsiteX8" fmla="*/ 536224 w 536223"/>
              <a:gd name="connsiteY8" fmla="*/ 42333 h 529167"/>
              <a:gd name="connsiteX9" fmla="*/ 522112 w 536223"/>
              <a:gd name="connsiteY9" fmla="*/ 28222 h 529167"/>
              <a:gd name="connsiteX10" fmla="*/ 282223 w 536223"/>
              <a:gd name="connsiteY10" fmla="*/ 28222 h 529167"/>
              <a:gd name="connsiteX11" fmla="*/ 282223 w 536223"/>
              <a:gd name="connsiteY11" fmla="*/ 14111 h 529167"/>
              <a:gd name="connsiteX12" fmla="*/ 268112 w 536223"/>
              <a:gd name="connsiteY12" fmla="*/ 0 h 529167"/>
              <a:gd name="connsiteX13" fmla="*/ 254001 w 536223"/>
              <a:gd name="connsiteY13" fmla="*/ 14111 h 529167"/>
              <a:gd name="connsiteX14" fmla="*/ 254001 w 536223"/>
              <a:gd name="connsiteY14" fmla="*/ 28222 h 529167"/>
              <a:gd name="connsiteX15" fmla="*/ 14111 w 536223"/>
              <a:gd name="connsiteY15" fmla="*/ 28222 h 529167"/>
              <a:gd name="connsiteX16" fmla="*/ 0 w 536223"/>
              <a:gd name="connsiteY16" fmla="*/ 42333 h 529167"/>
              <a:gd name="connsiteX17" fmla="*/ 14111 w 536223"/>
              <a:gd name="connsiteY17" fmla="*/ 56445 h 529167"/>
              <a:gd name="connsiteX18" fmla="*/ 28222 w 536223"/>
              <a:gd name="connsiteY18" fmla="*/ 56445 h 529167"/>
              <a:gd name="connsiteX19" fmla="*/ 28222 w 536223"/>
              <a:gd name="connsiteY19" fmla="*/ 345723 h 529167"/>
              <a:gd name="connsiteX20" fmla="*/ 14111 w 536223"/>
              <a:gd name="connsiteY20" fmla="*/ 345723 h 529167"/>
              <a:gd name="connsiteX21" fmla="*/ 0 w 536223"/>
              <a:gd name="connsiteY21" fmla="*/ 359834 h 529167"/>
              <a:gd name="connsiteX22" fmla="*/ 14111 w 536223"/>
              <a:gd name="connsiteY22" fmla="*/ 373945 h 529167"/>
              <a:gd name="connsiteX23" fmla="*/ 229588 w 536223"/>
              <a:gd name="connsiteY23" fmla="*/ 373945 h 529167"/>
              <a:gd name="connsiteX24" fmla="*/ 120933 w 536223"/>
              <a:gd name="connsiteY24" fmla="*/ 482601 h 529167"/>
              <a:gd name="connsiteX25" fmla="*/ 121038 w 536223"/>
              <a:gd name="connsiteY25" fmla="*/ 502674 h 529167"/>
              <a:gd name="connsiteX26" fmla="*/ 141111 w 536223"/>
              <a:gd name="connsiteY26" fmla="*/ 502568 h 529167"/>
              <a:gd name="connsiteX27" fmla="*/ 254001 w 536223"/>
              <a:gd name="connsiteY27" fmla="*/ 389679 h 529167"/>
              <a:gd name="connsiteX28" fmla="*/ 254001 w 536223"/>
              <a:gd name="connsiteY28" fmla="*/ 515057 h 529167"/>
              <a:gd name="connsiteX29" fmla="*/ 268112 w 536223"/>
              <a:gd name="connsiteY29" fmla="*/ 529168 h 529167"/>
              <a:gd name="connsiteX30" fmla="*/ 282223 w 536223"/>
              <a:gd name="connsiteY30" fmla="*/ 515057 h 529167"/>
              <a:gd name="connsiteX31" fmla="*/ 282223 w 536223"/>
              <a:gd name="connsiteY31" fmla="*/ 389468 h 529167"/>
              <a:gd name="connsiteX32" fmla="*/ 395112 w 536223"/>
              <a:gd name="connsiteY32" fmla="*/ 502357 h 529167"/>
              <a:gd name="connsiteX33" fmla="*/ 415079 w 536223"/>
              <a:gd name="connsiteY33" fmla="*/ 502357 h 529167"/>
              <a:gd name="connsiteX34" fmla="*/ 415079 w 536223"/>
              <a:gd name="connsiteY34" fmla="*/ 482390 h 529167"/>
              <a:gd name="connsiteX35" fmla="*/ 306635 w 536223"/>
              <a:gd name="connsiteY35" fmla="*/ 373945 h 529167"/>
              <a:gd name="connsiteX36" fmla="*/ 522112 w 536223"/>
              <a:gd name="connsiteY36" fmla="*/ 373945 h 529167"/>
              <a:gd name="connsiteX37" fmla="*/ 536224 w 536223"/>
              <a:gd name="connsiteY37" fmla="*/ 359834 h 529167"/>
              <a:gd name="connsiteX38" fmla="*/ 522112 w 536223"/>
              <a:gd name="connsiteY38" fmla="*/ 345723 h 52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36223" h="529167">
                <a:moveTo>
                  <a:pt x="465668" y="77611"/>
                </a:moveTo>
                <a:lnTo>
                  <a:pt x="465668" y="331612"/>
                </a:lnTo>
                <a:lnTo>
                  <a:pt x="70556" y="331612"/>
                </a:lnTo>
                <a:lnTo>
                  <a:pt x="70556" y="77611"/>
                </a:lnTo>
                <a:close/>
                <a:moveTo>
                  <a:pt x="522112" y="345723"/>
                </a:moveTo>
                <a:lnTo>
                  <a:pt x="508001" y="345723"/>
                </a:lnTo>
                <a:lnTo>
                  <a:pt x="508001" y="56445"/>
                </a:lnTo>
                <a:lnTo>
                  <a:pt x="522112" y="56445"/>
                </a:lnTo>
                <a:cubicBezTo>
                  <a:pt x="529906" y="56445"/>
                  <a:pt x="536224" y="50127"/>
                  <a:pt x="536224" y="42333"/>
                </a:cubicBezTo>
                <a:cubicBezTo>
                  <a:pt x="536224" y="34540"/>
                  <a:pt x="529906" y="28222"/>
                  <a:pt x="522112" y="28222"/>
                </a:cubicBezTo>
                <a:lnTo>
                  <a:pt x="282223" y="28222"/>
                </a:lnTo>
                <a:lnTo>
                  <a:pt x="282223" y="14111"/>
                </a:lnTo>
                <a:cubicBezTo>
                  <a:pt x="282223" y="6318"/>
                  <a:pt x="275905" y="0"/>
                  <a:pt x="268112" y="0"/>
                </a:cubicBezTo>
                <a:cubicBezTo>
                  <a:pt x="260318" y="0"/>
                  <a:pt x="254001" y="6318"/>
                  <a:pt x="254001" y="14111"/>
                </a:cubicBezTo>
                <a:lnTo>
                  <a:pt x="254001" y="28222"/>
                </a:lnTo>
                <a:lnTo>
                  <a:pt x="14111" y="28222"/>
                </a:lnTo>
                <a:cubicBezTo>
                  <a:pt x="6318" y="28222"/>
                  <a:pt x="0" y="34540"/>
                  <a:pt x="0" y="42333"/>
                </a:cubicBezTo>
                <a:cubicBezTo>
                  <a:pt x="0" y="50127"/>
                  <a:pt x="6318" y="56445"/>
                  <a:pt x="14111" y="56445"/>
                </a:cubicBezTo>
                <a:lnTo>
                  <a:pt x="28222" y="56445"/>
                </a:lnTo>
                <a:lnTo>
                  <a:pt x="28222" y="345723"/>
                </a:lnTo>
                <a:lnTo>
                  <a:pt x="14111" y="345723"/>
                </a:lnTo>
                <a:cubicBezTo>
                  <a:pt x="6318" y="345723"/>
                  <a:pt x="0" y="352041"/>
                  <a:pt x="0" y="359834"/>
                </a:cubicBezTo>
                <a:cubicBezTo>
                  <a:pt x="0" y="367628"/>
                  <a:pt x="6318" y="373945"/>
                  <a:pt x="14111" y="373945"/>
                </a:cubicBezTo>
                <a:lnTo>
                  <a:pt x="229588" y="373945"/>
                </a:lnTo>
                <a:lnTo>
                  <a:pt x="120933" y="482601"/>
                </a:lnTo>
                <a:cubicBezTo>
                  <a:pt x="115419" y="488174"/>
                  <a:pt x="115466" y="497160"/>
                  <a:pt x="121038" y="502674"/>
                </a:cubicBezTo>
                <a:cubicBezTo>
                  <a:pt x="126611" y="508188"/>
                  <a:pt x="135598" y="508141"/>
                  <a:pt x="141111" y="502568"/>
                </a:cubicBezTo>
                <a:lnTo>
                  <a:pt x="254001" y="389679"/>
                </a:lnTo>
                <a:lnTo>
                  <a:pt x="254001" y="515057"/>
                </a:lnTo>
                <a:cubicBezTo>
                  <a:pt x="254001" y="522850"/>
                  <a:pt x="260318" y="529168"/>
                  <a:pt x="268112" y="529168"/>
                </a:cubicBezTo>
                <a:cubicBezTo>
                  <a:pt x="275905" y="529168"/>
                  <a:pt x="282223" y="522850"/>
                  <a:pt x="282223" y="515057"/>
                </a:cubicBezTo>
                <a:lnTo>
                  <a:pt x="282223" y="389468"/>
                </a:lnTo>
                <a:lnTo>
                  <a:pt x="395112" y="502357"/>
                </a:lnTo>
                <a:cubicBezTo>
                  <a:pt x="400626" y="507871"/>
                  <a:pt x="409565" y="507871"/>
                  <a:pt x="415079" y="502357"/>
                </a:cubicBezTo>
                <a:cubicBezTo>
                  <a:pt x="420593" y="496843"/>
                  <a:pt x="420593" y="487903"/>
                  <a:pt x="415079" y="482390"/>
                </a:cubicBezTo>
                <a:lnTo>
                  <a:pt x="306635" y="373945"/>
                </a:lnTo>
                <a:lnTo>
                  <a:pt x="522112" y="373945"/>
                </a:lnTo>
                <a:cubicBezTo>
                  <a:pt x="529906" y="373945"/>
                  <a:pt x="536224" y="367628"/>
                  <a:pt x="536224" y="359834"/>
                </a:cubicBezTo>
                <a:cubicBezTo>
                  <a:pt x="536224" y="352041"/>
                  <a:pt x="529906" y="345723"/>
                  <a:pt x="522112" y="345723"/>
                </a:cubicBezTo>
                <a:close/>
              </a:path>
            </a:pathLst>
          </a:custGeom>
          <a:solidFill>
            <a:schemeClr val="tx2">
              <a:lumMod val="75000"/>
              <a:lumOff val="25000"/>
            </a:schemeClr>
          </a:solidFill>
          <a:ln w="12700" cap="flat">
            <a:solidFill>
              <a:schemeClr val="tx2">
                <a:lumMod val="75000"/>
                <a:lumOff val="25000"/>
              </a:schemeClr>
            </a:solidFill>
            <a:prstDash val="solid"/>
            <a:miter/>
          </a:ln>
        </p:spPr>
        <p:txBody>
          <a:bodyPr rtlCol="0" anchor="ctr"/>
          <a:lstStyle/>
          <a:p>
            <a:pPr defTabSz="914400"/>
            <a:endParaRPr lang="en-US" sz="1800">
              <a:solidFill>
                <a:prstClr val="black"/>
              </a:solidFill>
              <a:latin typeface="Roboto Condensed Light" panose="02000000000000000000" pitchFamily="2" charset="0"/>
              <a:ea typeface="+mn-lt"/>
              <a:cs typeface="+mn-lt"/>
            </a:endParaRPr>
          </a:p>
        </p:txBody>
      </p:sp>
      <p:sp>
        <p:nvSpPr>
          <p:cNvPr id="13" name="Freeform: Shape 12">
            <a:extLst>
              <a:ext uri="{FF2B5EF4-FFF2-40B4-BE49-F238E27FC236}">
                <a16:creationId xmlns:a16="http://schemas.microsoft.com/office/drawing/2014/main" id="{FDD49A48-4EC0-1890-3578-2B46FD338114}"/>
              </a:ext>
              <a:ext uri="{C183D7F6-B498-43B3-948B-1728B52AA6E4}">
                <adec:decorative xmlns:adec="http://schemas.microsoft.com/office/drawing/2017/decorative" val="1"/>
              </a:ext>
            </a:extLst>
          </p:cNvPr>
          <p:cNvSpPr>
            <a:spLocks/>
          </p:cNvSpPr>
          <p:nvPr/>
        </p:nvSpPr>
        <p:spPr>
          <a:xfrm>
            <a:off x="1017764" y="4356686"/>
            <a:ext cx="163690" cy="197327"/>
          </a:xfrm>
          <a:custGeom>
            <a:avLst/>
            <a:gdLst>
              <a:gd name="connsiteX0" fmla="*/ 92006 w 163690"/>
              <a:gd name="connsiteY0" fmla="*/ 101318 h 197327"/>
              <a:gd name="connsiteX1" fmla="*/ 92006 w 163690"/>
              <a:gd name="connsiteY1" fmla="*/ 0 h 197327"/>
              <a:gd name="connsiteX2" fmla="*/ 237 w 163690"/>
              <a:gd name="connsiteY2" fmla="*/ 105321 h 197327"/>
              <a:gd name="connsiteX3" fmla="*/ 105557 w 163690"/>
              <a:gd name="connsiteY3" fmla="*/ 197091 h 197327"/>
              <a:gd name="connsiteX4" fmla="*/ 163691 w 163690"/>
              <a:gd name="connsiteY4" fmla="*/ 173003 h 19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90" h="197327">
                <a:moveTo>
                  <a:pt x="92006" y="101318"/>
                </a:moveTo>
                <a:lnTo>
                  <a:pt x="92006" y="0"/>
                </a:lnTo>
                <a:cubicBezTo>
                  <a:pt x="37581" y="3742"/>
                  <a:pt x="-3506" y="50895"/>
                  <a:pt x="237" y="105321"/>
                </a:cubicBezTo>
                <a:cubicBezTo>
                  <a:pt x="3978" y="159746"/>
                  <a:pt x="51132" y="200833"/>
                  <a:pt x="105557" y="197091"/>
                </a:cubicBezTo>
                <a:cubicBezTo>
                  <a:pt x="127043" y="195614"/>
                  <a:pt x="147457" y="187155"/>
                  <a:pt x="163691" y="173003"/>
                </a:cubicBezTo>
                <a:close/>
              </a:path>
            </a:pathLst>
          </a:custGeom>
          <a:solidFill>
            <a:schemeClr val="tx2">
              <a:lumMod val="75000"/>
              <a:lumOff val="25000"/>
            </a:schemeClr>
          </a:solidFill>
          <a:ln w="7045" cap="flat">
            <a:solidFill>
              <a:schemeClr val="tx2">
                <a:lumMod val="75000"/>
                <a:lumOff val="25000"/>
              </a:schemeClr>
            </a:solidFill>
            <a:prstDash val="solid"/>
            <a:miter/>
          </a:ln>
        </p:spPr>
        <p:txBody>
          <a:bodyPr rtlCol="0" anchor="ctr"/>
          <a:lstStyle/>
          <a:p>
            <a:pPr defTabSz="914400"/>
            <a:endParaRPr lang="en-US" sz="1800">
              <a:solidFill>
                <a:prstClr val="black"/>
              </a:solidFill>
              <a:latin typeface="Roboto Condensed Light" panose="02000000000000000000" pitchFamily="2" charset="0"/>
              <a:ea typeface="+mn-lt"/>
              <a:cs typeface="+mn-lt"/>
            </a:endParaRPr>
          </a:p>
        </p:txBody>
      </p:sp>
      <p:sp>
        <p:nvSpPr>
          <p:cNvPr id="14" name="Freeform: Shape 13">
            <a:extLst>
              <a:ext uri="{FF2B5EF4-FFF2-40B4-BE49-F238E27FC236}">
                <a16:creationId xmlns:a16="http://schemas.microsoft.com/office/drawing/2014/main" id="{18A9BAC1-F6CF-D525-C8F2-20EE77EE0CE3}"/>
              </a:ext>
              <a:ext uri="{C183D7F6-B498-43B3-948B-1728B52AA6E4}">
                <adec:decorative xmlns:adec="http://schemas.microsoft.com/office/drawing/2017/decorative" val="1"/>
              </a:ext>
            </a:extLst>
          </p:cNvPr>
          <p:cNvSpPr>
            <a:spLocks/>
          </p:cNvSpPr>
          <p:nvPr/>
        </p:nvSpPr>
        <p:spPr>
          <a:xfrm>
            <a:off x="1123882" y="4356686"/>
            <a:ext cx="91722" cy="91369"/>
          </a:xfrm>
          <a:custGeom>
            <a:avLst/>
            <a:gdLst>
              <a:gd name="connsiteX0" fmla="*/ 0 w 91722"/>
              <a:gd name="connsiteY0" fmla="*/ 91370 h 91369"/>
              <a:gd name="connsiteX1" fmla="*/ 91722 w 91722"/>
              <a:gd name="connsiteY1" fmla="*/ 91370 h 91369"/>
              <a:gd name="connsiteX2" fmla="*/ 0 w 91722"/>
              <a:gd name="connsiteY2" fmla="*/ 0 h 91369"/>
            </a:gdLst>
            <a:ahLst/>
            <a:cxnLst>
              <a:cxn ang="0">
                <a:pos x="connsiteX0" y="connsiteY0"/>
              </a:cxn>
              <a:cxn ang="0">
                <a:pos x="connsiteX1" y="connsiteY1"/>
              </a:cxn>
              <a:cxn ang="0">
                <a:pos x="connsiteX2" y="connsiteY2"/>
              </a:cxn>
            </a:cxnLst>
            <a:rect l="l" t="t" r="r" b="b"/>
            <a:pathLst>
              <a:path w="91722" h="91369">
                <a:moveTo>
                  <a:pt x="0" y="91370"/>
                </a:moveTo>
                <a:lnTo>
                  <a:pt x="91722" y="91370"/>
                </a:lnTo>
                <a:cubicBezTo>
                  <a:pt x="88151" y="42329"/>
                  <a:pt x="49054" y="3382"/>
                  <a:pt x="0" y="0"/>
                </a:cubicBezTo>
                <a:close/>
              </a:path>
            </a:pathLst>
          </a:custGeom>
          <a:solidFill>
            <a:schemeClr val="tx2">
              <a:lumMod val="75000"/>
              <a:lumOff val="25000"/>
            </a:schemeClr>
          </a:solidFill>
          <a:ln w="7045" cap="flat">
            <a:solidFill>
              <a:schemeClr val="tx2">
                <a:lumMod val="75000"/>
                <a:lumOff val="25000"/>
              </a:schemeClr>
            </a:solidFill>
            <a:prstDash val="solid"/>
            <a:miter/>
          </a:ln>
        </p:spPr>
        <p:txBody>
          <a:bodyPr rtlCol="0" anchor="ctr"/>
          <a:lstStyle/>
          <a:p>
            <a:pPr defTabSz="914400"/>
            <a:endParaRPr lang="en-US" sz="1800">
              <a:solidFill>
                <a:prstClr val="black"/>
              </a:solidFill>
              <a:latin typeface="Roboto Condensed Light" panose="02000000000000000000" pitchFamily="2" charset="0"/>
              <a:ea typeface="+mn-lt"/>
              <a:cs typeface="+mn-lt"/>
            </a:endParaRPr>
          </a:p>
        </p:txBody>
      </p:sp>
      <p:sp>
        <p:nvSpPr>
          <p:cNvPr id="12" name="Freeform: Shape 11">
            <a:extLst>
              <a:ext uri="{FF2B5EF4-FFF2-40B4-BE49-F238E27FC236}">
                <a16:creationId xmlns:a16="http://schemas.microsoft.com/office/drawing/2014/main" id="{EABD45C6-FC7E-3502-257A-C32F9E2EE085}"/>
              </a:ext>
              <a:ext uri="{C183D7F6-B498-43B3-948B-1728B52AA6E4}">
                <adec:decorative xmlns:adec="http://schemas.microsoft.com/office/drawing/2017/decorative" val="1"/>
              </a:ext>
            </a:extLst>
          </p:cNvPr>
          <p:cNvSpPr>
            <a:spLocks/>
          </p:cNvSpPr>
          <p:nvPr/>
        </p:nvSpPr>
        <p:spPr>
          <a:xfrm>
            <a:off x="1133830" y="4462167"/>
            <a:ext cx="81774" cy="57573"/>
          </a:xfrm>
          <a:custGeom>
            <a:avLst/>
            <a:gdLst>
              <a:gd name="connsiteX0" fmla="*/ 0 w 81774"/>
              <a:gd name="connsiteY0" fmla="*/ 0 h 57573"/>
              <a:gd name="connsiteX1" fmla="*/ 57573 w 81774"/>
              <a:gd name="connsiteY1" fmla="*/ 57573 h 57573"/>
              <a:gd name="connsiteX2" fmla="*/ 81774 w 81774"/>
              <a:gd name="connsiteY2" fmla="*/ 0 h 57573"/>
            </a:gdLst>
            <a:ahLst/>
            <a:cxnLst>
              <a:cxn ang="0">
                <a:pos x="connsiteX0" y="connsiteY0"/>
              </a:cxn>
              <a:cxn ang="0">
                <a:pos x="connsiteX1" y="connsiteY1"/>
              </a:cxn>
              <a:cxn ang="0">
                <a:pos x="connsiteX2" y="connsiteY2"/>
              </a:cxn>
            </a:cxnLst>
            <a:rect l="l" t="t" r="r" b="b"/>
            <a:pathLst>
              <a:path w="81774" h="57573">
                <a:moveTo>
                  <a:pt x="0" y="0"/>
                </a:moveTo>
                <a:lnTo>
                  <a:pt x="57573" y="57573"/>
                </a:lnTo>
                <a:cubicBezTo>
                  <a:pt x="71699" y="41532"/>
                  <a:pt x="80196" y="21316"/>
                  <a:pt x="81774" y="0"/>
                </a:cubicBezTo>
                <a:close/>
              </a:path>
            </a:pathLst>
          </a:custGeom>
          <a:solidFill>
            <a:schemeClr val="tx2">
              <a:lumMod val="75000"/>
              <a:lumOff val="25000"/>
            </a:schemeClr>
          </a:solidFill>
          <a:ln w="7045" cap="flat">
            <a:solidFill>
              <a:schemeClr val="tx2">
                <a:lumMod val="75000"/>
                <a:lumOff val="25000"/>
              </a:schemeClr>
            </a:solidFill>
            <a:prstDash val="solid"/>
            <a:miter/>
          </a:ln>
        </p:spPr>
        <p:txBody>
          <a:bodyPr rtlCol="0" anchor="ctr"/>
          <a:lstStyle/>
          <a:p>
            <a:pPr defTabSz="914400"/>
            <a:endParaRPr lang="en-US" sz="1800">
              <a:solidFill>
                <a:prstClr val="black"/>
              </a:solidFill>
              <a:latin typeface="Roboto Condensed Light" panose="02000000000000000000" pitchFamily="2" charset="0"/>
              <a:ea typeface="+mn-lt"/>
              <a:cs typeface="+mn-lt"/>
            </a:endParaRPr>
          </a:p>
        </p:txBody>
      </p:sp>
    </p:spTree>
    <p:extLst>
      <p:ext uri="{BB962C8B-B14F-4D97-AF65-F5344CB8AC3E}">
        <p14:creationId xmlns:p14="http://schemas.microsoft.com/office/powerpoint/2010/main" val="574511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271DDB-8F3F-1D44-0A34-3FE0687F3374}"/>
              </a:ext>
              <a:ext uri="{C183D7F6-B498-43B3-948B-1728B52AA6E4}">
                <adec:decorative xmlns:adec="http://schemas.microsoft.com/office/drawing/2017/decorative" val="1"/>
              </a:ext>
            </a:extLst>
          </p:cNvPr>
          <p:cNvSpPr>
            <a:spLocks/>
          </p:cNvSpPr>
          <p:nvPr/>
        </p:nvSpPr>
        <p:spPr>
          <a:xfrm>
            <a:off x="794" y="0"/>
            <a:ext cx="12192000" cy="6858000"/>
          </a:xfrm>
          <a:prstGeom prst="rect">
            <a:avLst/>
          </a:prstGeom>
          <a:gradFill>
            <a:gsLst>
              <a:gs pos="37000">
                <a:schemeClr val="accent1">
                  <a:lumMod val="5000"/>
                  <a:lumOff val="95000"/>
                  <a:alpha val="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Roboto Condensed Light" panose="02000000000000000000" pitchFamily="2" charset="0"/>
              <a:ea typeface="+mn-lt"/>
              <a:cs typeface="+mn-lt"/>
            </a:endParaRPr>
          </a:p>
        </p:txBody>
      </p:sp>
      <p:sp>
        <p:nvSpPr>
          <p:cNvPr id="2" name="Text Placeholder 1">
            <a:extLst>
              <a:ext uri="{FF2B5EF4-FFF2-40B4-BE49-F238E27FC236}">
                <a16:creationId xmlns:a16="http://schemas.microsoft.com/office/drawing/2014/main" id="{17B09E0D-0A63-BD4F-B647-921D33D08325}"/>
              </a:ext>
            </a:extLst>
          </p:cNvPr>
          <p:cNvSpPr>
            <a:spLocks noGrp="1"/>
          </p:cNvSpPr>
          <p:nvPr>
            <p:ph type="title" idx="4294967295"/>
          </p:nvPr>
        </p:nvSpPr>
        <p:spPr>
          <a:xfrm>
            <a:off x="415925" y="465138"/>
            <a:ext cx="11209338" cy="723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1" i="0" u="none" strike="noStrike" kern="1200" cap="none" spc="0" normalizeH="0" baseline="0" noProof="0">
                <a:ln>
                  <a:noFill/>
                </a:ln>
                <a:solidFill>
                  <a:srgbClr val="2576B7"/>
                </a:solidFill>
                <a:effectLst/>
                <a:uLnTx/>
                <a:uFillTx/>
                <a:latin typeface="Montserrat SemiBold" pitchFamily="2" charset="77"/>
                <a:ea typeface="+mn-lt"/>
                <a:cs typeface="+mn-lt"/>
              </a:rPr>
              <a:t>Bottom line:​</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000" b="1" i="0" u="none" strike="noStrike" kern="1200" cap="none" spc="0" normalizeH="0" baseline="0" noProof="0">
                <a:ln>
                  <a:noFill/>
                </a:ln>
                <a:solidFill>
                  <a:srgbClr val="2576B7"/>
                </a:solidFill>
                <a:effectLst/>
                <a:uLnTx/>
                <a:uFillTx/>
                <a:latin typeface="Montserrat SemiBold" pitchFamily="2" charset="77"/>
                <a:ea typeface="+mn-lt"/>
                <a:cs typeface="+mn-lt"/>
              </a:rPr>
              <a:t>AI in customer experience: A must-have for future-ready organizations</a:t>
            </a:r>
          </a:p>
        </p:txBody>
      </p:sp>
      <p:sp>
        <p:nvSpPr>
          <p:cNvPr id="3" name="Text Placeholder 2">
            <a:extLst>
              <a:ext uri="{FF2B5EF4-FFF2-40B4-BE49-F238E27FC236}">
                <a16:creationId xmlns:a16="http://schemas.microsoft.com/office/drawing/2014/main" id="{90D6C1E0-736B-1937-4083-E917CB911E7B}"/>
              </a:ext>
            </a:extLst>
          </p:cNvPr>
          <p:cNvSpPr>
            <a:spLocks noGrp="1"/>
          </p:cNvSpPr>
          <p:nvPr>
            <p:ph type="body" sz="quarter" idx="11"/>
          </p:nvPr>
        </p:nvSpPr>
        <p:spPr>
          <a:xfrm>
            <a:off x="551376" y="2567803"/>
            <a:ext cx="10347063" cy="3211616"/>
          </a:xfrm>
        </p:spPr>
        <p:txBody>
          <a:bodyPr>
            <a:normAutofit fontScale="92500"/>
          </a:bodyPr>
          <a:lstStyle/>
          <a:p>
            <a:pPr>
              <a:spcBef>
                <a:spcPts val="0"/>
              </a:spcBef>
              <a:spcAft>
                <a:spcPts val="1800"/>
              </a:spcAft>
            </a:pPr>
            <a:r>
              <a:rPr lang="en-US" sz="2400">
                <a:solidFill>
                  <a:schemeClr val="tx2">
                    <a:lumMod val="75000"/>
                    <a:lumOff val="25000"/>
                  </a:schemeClr>
                </a:solidFill>
                <a:latin typeface="+mn-lt"/>
              </a:rPr>
              <a:t>AI is no longer a luxury; it’s an essential component of delivering exceptional customer experiences in today’s fast-paced, competitive landscape.​</a:t>
            </a:r>
          </a:p>
          <a:p>
            <a:pPr>
              <a:spcBef>
                <a:spcPts val="0"/>
              </a:spcBef>
              <a:spcAft>
                <a:spcPts val="1800"/>
              </a:spcAft>
            </a:pPr>
            <a:r>
              <a:rPr lang="en-US" sz="2400">
                <a:solidFill>
                  <a:schemeClr val="tx2">
                    <a:lumMod val="75000"/>
                    <a:lumOff val="25000"/>
                  </a:schemeClr>
                </a:solidFill>
                <a:latin typeface="+mn-lt"/>
              </a:rPr>
              <a:t>Companies that adopt AI-powered CX solutions can expect to enhance customer satisfaction, streamline operations, and future-proof their customer engagement strategies.​</a:t>
            </a:r>
          </a:p>
          <a:p>
            <a:pPr>
              <a:spcBef>
                <a:spcPts val="0"/>
              </a:spcBef>
              <a:spcAft>
                <a:spcPts val="1800"/>
              </a:spcAft>
            </a:pPr>
            <a:r>
              <a:rPr lang="en-US" sz="2400">
                <a:solidFill>
                  <a:schemeClr val="tx2">
                    <a:lumMod val="75000"/>
                    <a:lumOff val="25000"/>
                  </a:schemeClr>
                </a:solidFill>
                <a:latin typeface="+mn-lt"/>
              </a:rPr>
              <a:t>The businesses that lead tomorrow are the ones embracing AI today, leveraging its power to not just meet but exceed ever-evolving customer expectations.​</a:t>
            </a:r>
          </a:p>
        </p:txBody>
      </p:sp>
    </p:spTree>
    <p:extLst>
      <p:ext uri="{BB962C8B-B14F-4D97-AF65-F5344CB8AC3E}">
        <p14:creationId xmlns:p14="http://schemas.microsoft.com/office/powerpoint/2010/main" val="512330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F035A-9022-9DC7-F59D-A49703D18CE0}"/>
            </a:ext>
          </a:extLst>
        </p:cNvPr>
        <p:cNvGrpSpPr/>
        <p:nvPr/>
      </p:nvGrpSpPr>
      <p:grpSpPr>
        <a:xfrm>
          <a:off x="0" y="0"/>
          <a:ext cx="0" cy="0"/>
          <a:chOff x="0" y="0"/>
          <a:chExt cx="0" cy="0"/>
        </a:xfrm>
      </p:grpSpPr>
      <p:sp>
        <p:nvSpPr>
          <p:cNvPr id="83" name="Title 82">
            <a:extLst>
              <a:ext uri="{FF2B5EF4-FFF2-40B4-BE49-F238E27FC236}">
                <a16:creationId xmlns:a16="http://schemas.microsoft.com/office/drawing/2014/main" id="{887AB205-C567-058B-EA3F-1CAC4AFB004F}"/>
              </a:ext>
            </a:extLst>
          </p:cNvPr>
          <p:cNvSpPr>
            <a:spLocks noGrp="1"/>
          </p:cNvSpPr>
          <p:nvPr>
            <p:ph type="title"/>
          </p:nvPr>
        </p:nvSpPr>
        <p:spPr/>
        <p:txBody>
          <a:bodyPr>
            <a:noAutofit/>
          </a:bodyPr>
          <a:lstStyle/>
          <a:p>
            <a:r>
              <a:rPr lang="en-US"/>
              <a:t>Phase 1</a:t>
            </a:r>
          </a:p>
        </p:txBody>
      </p:sp>
      <p:sp>
        <p:nvSpPr>
          <p:cNvPr id="4" name="Text Placeholder 3">
            <a:extLst>
              <a:ext uri="{FF2B5EF4-FFF2-40B4-BE49-F238E27FC236}">
                <a16:creationId xmlns:a16="http://schemas.microsoft.com/office/drawing/2014/main" id="{974B1A47-304A-0A18-3F3A-D0592671E5E0}"/>
              </a:ext>
            </a:extLst>
          </p:cNvPr>
          <p:cNvSpPr>
            <a:spLocks noGrp="1"/>
          </p:cNvSpPr>
          <p:nvPr>
            <p:ph type="body" sz="quarter" idx="11"/>
          </p:nvPr>
        </p:nvSpPr>
        <p:spPr>
          <a:xfrm>
            <a:off x="374835" y="1177271"/>
            <a:ext cx="8313731" cy="456696"/>
          </a:xfrm>
        </p:spPr>
        <p:txBody>
          <a:bodyPr>
            <a:noAutofit/>
          </a:bodyPr>
          <a:lstStyle/>
          <a:p>
            <a:r>
              <a:rPr lang="en-US" sz="2001" dirty="0"/>
              <a:t>Identify and Select Your Highest Impact CX AI Use Case</a:t>
            </a:r>
          </a:p>
          <a:p>
            <a:endParaRPr lang="en-US" dirty="0"/>
          </a:p>
        </p:txBody>
      </p:sp>
      <p:sp>
        <p:nvSpPr>
          <p:cNvPr id="69" name="Rectangle 68">
            <a:extLst>
              <a:ext uri="{FF2B5EF4-FFF2-40B4-BE49-F238E27FC236}">
                <a16:creationId xmlns:a16="http://schemas.microsoft.com/office/drawing/2014/main" id="{05AA5EA0-B4F5-CD7F-2986-34057AE96683}"/>
              </a:ext>
              <a:ext uri="{C183D7F6-B498-43B3-948B-1728B52AA6E4}">
                <adec:decorative xmlns:adec="http://schemas.microsoft.com/office/drawing/2017/decorative" val="1"/>
              </a:ext>
            </a:extLst>
          </p:cNvPr>
          <p:cNvSpPr>
            <a:spLocks/>
          </p:cNvSpPr>
          <p:nvPr/>
        </p:nvSpPr>
        <p:spPr>
          <a:xfrm>
            <a:off x="901063" y="2029745"/>
            <a:ext cx="2690658" cy="2757497"/>
          </a:xfrm>
          <a:prstGeom prst="rect">
            <a:avLst/>
          </a:prstGeom>
          <a:solidFill>
            <a:srgbClr val="0070C0"/>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prstClr val="white"/>
              </a:solidFill>
              <a:latin typeface="Roboto Condensed Light" panose="02000000000000000000" pitchFamily="2" charset="0"/>
              <a:ea typeface="+mn-lt"/>
              <a:cs typeface="+mn-lt"/>
            </a:endParaRPr>
          </a:p>
        </p:txBody>
      </p:sp>
      <p:sp>
        <p:nvSpPr>
          <p:cNvPr id="70" name="Rectangle 69">
            <a:extLst>
              <a:ext uri="{FF2B5EF4-FFF2-40B4-BE49-F238E27FC236}">
                <a16:creationId xmlns:a16="http://schemas.microsoft.com/office/drawing/2014/main" id="{9DBEEB47-3248-4AF9-C055-E1D20EAB20BF}"/>
              </a:ext>
              <a:ext uri="{C183D7F6-B498-43B3-948B-1728B52AA6E4}">
                <adec:decorative xmlns:adec="http://schemas.microsoft.com/office/drawing/2017/decorative" val="1"/>
              </a:ext>
            </a:extLst>
          </p:cNvPr>
          <p:cNvSpPr>
            <a:spLocks/>
          </p:cNvSpPr>
          <p:nvPr/>
        </p:nvSpPr>
        <p:spPr>
          <a:xfrm>
            <a:off x="901063" y="2023337"/>
            <a:ext cx="2690658" cy="627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prstClr val="white"/>
              </a:solidFill>
              <a:latin typeface="Roboto Condensed Light" panose="02000000000000000000" pitchFamily="2" charset="0"/>
              <a:ea typeface="+mn-lt"/>
              <a:cs typeface="+mn-lt"/>
            </a:endParaRPr>
          </a:p>
        </p:txBody>
      </p:sp>
      <p:sp>
        <p:nvSpPr>
          <p:cNvPr id="71" name="Text Placeholder 6">
            <a:extLst>
              <a:ext uri="{FF2B5EF4-FFF2-40B4-BE49-F238E27FC236}">
                <a16:creationId xmlns:a16="http://schemas.microsoft.com/office/drawing/2014/main" id="{DF2649AD-EB3B-DCA2-3695-15B660D83173}"/>
              </a:ext>
            </a:extLst>
          </p:cNvPr>
          <p:cNvSpPr txBox="1">
            <a:spLocks/>
          </p:cNvSpPr>
          <p:nvPr/>
        </p:nvSpPr>
        <p:spPr>
          <a:xfrm>
            <a:off x="902395" y="2270765"/>
            <a:ext cx="2686040" cy="432305"/>
          </a:xfrm>
          <a:prstGeom prst="rect">
            <a:avLst/>
          </a:prstGeom>
          <a:solidFill>
            <a:srgbClr val="0070C0"/>
          </a:solidFill>
        </p:spPr>
        <p:txBody>
          <a:bodyPr lIns="0" tIns="0" rIns="0" bIns="0">
            <a:noAutofit/>
          </a:bodyPr>
          <a:lstStyle>
            <a:lvl1pPr marL="0" indent="0" algn="ctr" defTabSz="914400" rtl="0" eaLnBrk="1" latinLnBrk="0" hangingPunct="1">
              <a:lnSpc>
                <a:spcPct val="80000"/>
              </a:lnSpc>
              <a:spcBef>
                <a:spcPts val="1000"/>
              </a:spcBef>
              <a:buFont typeface="Arial" panose="020B0604020202020204" pitchFamily="34" charset="0"/>
              <a:buNone/>
              <a:defRPr sz="18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buFontTx/>
            </a:pPr>
            <a:r>
              <a:rPr lang="en-US">
                <a:solidFill>
                  <a:prstClr val="white"/>
                </a:solidFill>
                <a:ea typeface="+mn-lt"/>
                <a:cs typeface="+mn-lt"/>
              </a:rPr>
              <a:t>Phase 1</a:t>
            </a:r>
          </a:p>
        </p:txBody>
      </p:sp>
      <p:sp>
        <p:nvSpPr>
          <p:cNvPr id="72" name="Text Placeholder 7">
            <a:extLst>
              <a:ext uri="{FF2B5EF4-FFF2-40B4-BE49-F238E27FC236}">
                <a16:creationId xmlns:a16="http://schemas.microsoft.com/office/drawing/2014/main" id="{C633DD2E-5378-B1E8-5ED1-018AB45A5020}"/>
              </a:ext>
            </a:extLst>
          </p:cNvPr>
          <p:cNvSpPr txBox="1">
            <a:spLocks/>
          </p:cNvSpPr>
          <p:nvPr/>
        </p:nvSpPr>
        <p:spPr>
          <a:xfrm>
            <a:off x="917942" y="2783142"/>
            <a:ext cx="2565141" cy="2005653"/>
          </a:xfrm>
          <a:prstGeom prst="rect">
            <a:avLst/>
          </a:prstGeom>
          <a:solidFill>
            <a:srgbClr val="0070C0"/>
          </a:solidFill>
        </p:spPr>
        <p:txBody>
          <a:bodyPr lIns="0" tIns="0" rIns="0" bIns="0">
            <a:noAutofit/>
          </a:bodyPr>
          <a:lstStyle>
            <a:lvl1pPr marL="0" indent="0" algn="ctr" defTabSz="914400" rtl="0" eaLnBrk="1" latinLnBrk="0" hangingPunct="1">
              <a:lnSpc>
                <a:spcPct val="100000"/>
              </a:lnSpc>
              <a:spcBef>
                <a:spcPts val="0"/>
              </a:spcBef>
              <a:buFont typeface="Arial" panose="020B0604020202020204" pitchFamily="34" charset="0"/>
              <a:buNone/>
              <a:defRPr sz="1200" b="0" i="0" kern="120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spcAft>
                <a:spcPts val="1000"/>
              </a:spcAft>
              <a:buFontTx/>
            </a:pPr>
            <a:r>
              <a:rPr lang="en-US" dirty="0">
                <a:solidFill>
                  <a:prstClr val="white"/>
                </a:solidFill>
                <a:ea typeface="+mn-lt"/>
                <a:cs typeface="+mn-lt"/>
              </a:rPr>
              <a:t>1.1 Assess Your CX Capabilities and Identify Target CX AI Use Cases</a:t>
            </a:r>
          </a:p>
          <a:p>
            <a:pPr defTabSz="914218">
              <a:spcAft>
                <a:spcPts val="1000"/>
              </a:spcAft>
              <a:buFontTx/>
            </a:pPr>
            <a:r>
              <a:rPr lang="en-US" dirty="0">
                <a:solidFill>
                  <a:prstClr val="white"/>
                </a:solidFill>
                <a:ea typeface="+mn-lt"/>
                <a:cs typeface="+mn-lt"/>
              </a:rPr>
              <a:t>1.2 Assess Potential Use Cases on Value and Feasibility and Select Your Pilot CX AI Project</a:t>
            </a:r>
          </a:p>
        </p:txBody>
      </p:sp>
      <p:sp>
        <p:nvSpPr>
          <p:cNvPr id="28" name="Rectangle 27">
            <a:extLst>
              <a:ext uri="{FF2B5EF4-FFF2-40B4-BE49-F238E27FC236}">
                <a16:creationId xmlns:a16="http://schemas.microsoft.com/office/drawing/2014/main" id="{A7FE6F8D-C5D2-6F34-90CC-B3C85E575A53}"/>
              </a:ext>
              <a:ext uri="{C183D7F6-B498-43B3-948B-1728B52AA6E4}">
                <adec:decorative xmlns:adec="http://schemas.microsoft.com/office/drawing/2017/decorative" val="1"/>
              </a:ext>
            </a:extLst>
          </p:cNvPr>
          <p:cNvSpPr>
            <a:spLocks/>
          </p:cNvSpPr>
          <p:nvPr/>
        </p:nvSpPr>
        <p:spPr>
          <a:xfrm>
            <a:off x="3597507" y="2025426"/>
            <a:ext cx="2439305" cy="2757497"/>
          </a:xfrm>
          <a:prstGeom prst="rect">
            <a:avLst/>
          </a:prstGeom>
          <a:solidFill>
            <a:schemeClr val="bg1"/>
          </a:solidFill>
          <a:ln>
            <a:noFill/>
          </a:ln>
          <a:effectLst>
            <a:outerShdw blurRad="266700" sx="105000" sy="105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srgbClr val="0070C0"/>
              </a:solidFill>
              <a:latin typeface="Roboto Condensed Light" panose="02000000000000000000" pitchFamily="2" charset="0"/>
              <a:ea typeface="+mn-lt"/>
              <a:cs typeface="+mn-lt"/>
            </a:endParaRPr>
          </a:p>
        </p:txBody>
      </p:sp>
      <p:sp>
        <p:nvSpPr>
          <p:cNvPr id="29" name="Rectangle 28">
            <a:extLst>
              <a:ext uri="{FF2B5EF4-FFF2-40B4-BE49-F238E27FC236}">
                <a16:creationId xmlns:a16="http://schemas.microsoft.com/office/drawing/2014/main" id="{8705B542-2F3C-3EA9-CB28-90600F688D68}"/>
              </a:ext>
              <a:ext uri="{C183D7F6-B498-43B3-948B-1728B52AA6E4}">
                <adec:decorative xmlns:adec="http://schemas.microsoft.com/office/drawing/2017/decorative" val="1"/>
              </a:ext>
            </a:extLst>
          </p:cNvPr>
          <p:cNvSpPr>
            <a:spLocks/>
          </p:cNvSpPr>
          <p:nvPr/>
        </p:nvSpPr>
        <p:spPr>
          <a:xfrm>
            <a:off x="3597507" y="2019018"/>
            <a:ext cx="2439305" cy="62771"/>
          </a:xfrm>
          <a:prstGeom prst="rect">
            <a:avLst/>
          </a:prstGeom>
          <a:solidFill>
            <a:srgbClr val="257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srgbClr val="0070C0"/>
              </a:solidFill>
              <a:latin typeface="Roboto Condensed Light" panose="02000000000000000000" pitchFamily="2" charset="0"/>
              <a:ea typeface="+mn-lt"/>
              <a:cs typeface="+mn-lt"/>
            </a:endParaRPr>
          </a:p>
        </p:txBody>
      </p:sp>
      <p:sp>
        <p:nvSpPr>
          <p:cNvPr id="30" name="Text Placeholder 6">
            <a:extLst>
              <a:ext uri="{FF2B5EF4-FFF2-40B4-BE49-F238E27FC236}">
                <a16:creationId xmlns:a16="http://schemas.microsoft.com/office/drawing/2014/main" id="{C0D495E7-C5D4-5632-F6B8-523F0852A45F}"/>
              </a:ext>
            </a:extLst>
          </p:cNvPr>
          <p:cNvSpPr txBox="1">
            <a:spLocks/>
          </p:cNvSpPr>
          <p:nvPr/>
        </p:nvSpPr>
        <p:spPr>
          <a:xfrm>
            <a:off x="3587253" y="2270765"/>
            <a:ext cx="2435119" cy="432305"/>
          </a:xfrm>
          <a:prstGeom prst="rect">
            <a:avLst/>
          </a:prstGeom>
        </p:spPr>
        <p:txBody>
          <a:bodyPr lIns="0" tIns="0" rIns="0" bIns="0">
            <a:noAutofit/>
          </a:bodyPr>
          <a:lstStyle>
            <a:lvl1pPr marL="0" indent="0" algn="ctr" defTabSz="914400" rtl="0" eaLnBrk="1" latinLnBrk="0" hangingPunct="1">
              <a:lnSpc>
                <a:spcPct val="80000"/>
              </a:lnSpc>
              <a:spcBef>
                <a:spcPts val="1000"/>
              </a:spcBef>
              <a:buFont typeface="Arial" panose="020B0604020202020204" pitchFamily="34" charset="0"/>
              <a:buNone/>
              <a:defRPr sz="18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buFontTx/>
            </a:pPr>
            <a:r>
              <a:rPr lang="en-US">
                <a:solidFill>
                  <a:srgbClr val="0070C0"/>
                </a:solidFill>
                <a:ea typeface="+mn-lt"/>
                <a:cs typeface="+mn-lt"/>
              </a:rPr>
              <a:t>Phase 2</a:t>
            </a:r>
          </a:p>
        </p:txBody>
      </p:sp>
      <p:sp>
        <p:nvSpPr>
          <p:cNvPr id="31" name="Text Placeholder 7">
            <a:extLst>
              <a:ext uri="{FF2B5EF4-FFF2-40B4-BE49-F238E27FC236}">
                <a16:creationId xmlns:a16="http://schemas.microsoft.com/office/drawing/2014/main" id="{822B3DF8-6200-C051-F27A-477B9760F6E5}"/>
              </a:ext>
            </a:extLst>
          </p:cNvPr>
          <p:cNvSpPr txBox="1">
            <a:spLocks/>
          </p:cNvSpPr>
          <p:nvPr/>
        </p:nvSpPr>
        <p:spPr>
          <a:xfrm>
            <a:off x="3639829" y="2776735"/>
            <a:ext cx="2329966" cy="2005653"/>
          </a:xfrm>
          <a:prstGeom prst="rect">
            <a:avLst/>
          </a:prstGeom>
        </p:spPr>
        <p:txBody>
          <a:bodyPr lIns="0" tIns="0" rIns="0" bIns="0">
            <a:noAutofit/>
          </a:bodyPr>
          <a:lstStyle>
            <a:lvl1pPr marL="0" indent="0" algn="ctr" defTabSz="914400" rtl="0" eaLnBrk="1" latinLnBrk="0" hangingPunct="1">
              <a:lnSpc>
                <a:spcPct val="100000"/>
              </a:lnSpc>
              <a:spcBef>
                <a:spcPts val="0"/>
              </a:spcBef>
              <a:buFont typeface="Arial" panose="020B0604020202020204" pitchFamily="34" charset="0"/>
              <a:buNone/>
              <a:defRPr sz="1200" b="0" i="0" kern="120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spcAft>
                <a:spcPts val="1000"/>
              </a:spcAft>
              <a:buFontTx/>
            </a:pPr>
            <a:r>
              <a:rPr lang="en-US">
                <a:solidFill>
                  <a:srgbClr val="0070C0"/>
                </a:solidFill>
                <a:ea typeface="+mn-lt"/>
                <a:cs typeface="+mn-lt"/>
              </a:rPr>
              <a:t>2.1 Establish the Context and Objectives for Your Solution</a:t>
            </a:r>
          </a:p>
          <a:p>
            <a:pPr defTabSz="914218">
              <a:spcAft>
                <a:spcPts val="1000"/>
              </a:spcAft>
              <a:buFontTx/>
            </a:pPr>
            <a:r>
              <a:rPr lang="en-US">
                <a:solidFill>
                  <a:srgbClr val="0070C0"/>
                </a:solidFill>
                <a:ea typeface="+mn-lt"/>
                <a:cs typeface="+mn-lt"/>
              </a:rPr>
              <a:t>2.2 Define Your Solution Requirements and Success Metrics</a:t>
            </a:r>
          </a:p>
          <a:p>
            <a:pPr defTabSz="914218">
              <a:spcAft>
                <a:spcPts val="1000"/>
              </a:spcAft>
              <a:buFontTx/>
            </a:pPr>
            <a:r>
              <a:rPr lang="en-US">
                <a:solidFill>
                  <a:srgbClr val="0070C0"/>
                </a:solidFill>
                <a:ea typeface="+mn-lt"/>
                <a:cs typeface="+mn-lt"/>
              </a:rPr>
              <a:t>2.3 Establish Governance, Risk, and Compliance Controls</a:t>
            </a:r>
          </a:p>
        </p:txBody>
      </p:sp>
      <p:sp>
        <p:nvSpPr>
          <p:cNvPr id="32" name="Rectangle 31">
            <a:extLst>
              <a:ext uri="{FF2B5EF4-FFF2-40B4-BE49-F238E27FC236}">
                <a16:creationId xmlns:a16="http://schemas.microsoft.com/office/drawing/2014/main" id="{561818AC-CF9C-94C1-07EF-4C7DCF38EA26}"/>
              </a:ext>
              <a:ext uri="{C183D7F6-B498-43B3-948B-1728B52AA6E4}">
                <adec:decorative xmlns:adec="http://schemas.microsoft.com/office/drawing/2017/decorative" val="1"/>
              </a:ext>
            </a:extLst>
          </p:cNvPr>
          <p:cNvSpPr>
            <a:spLocks/>
          </p:cNvSpPr>
          <p:nvPr/>
        </p:nvSpPr>
        <p:spPr>
          <a:xfrm>
            <a:off x="6042595" y="2023338"/>
            <a:ext cx="2594225" cy="2757497"/>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srgbClr val="FFFFFF"/>
              </a:solidFill>
              <a:latin typeface="Roboto Condensed Light" panose="02000000000000000000" pitchFamily="2" charset="0"/>
              <a:ea typeface="+mn-lt"/>
              <a:cs typeface="+mn-lt"/>
            </a:endParaRPr>
          </a:p>
        </p:txBody>
      </p:sp>
      <p:sp>
        <p:nvSpPr>
          <p:cNvPr id="33" name="Rectangle 32">
            <a:extLst>
              <a:ext uri="{FF2B5EF4-FFF2-40B4-BE49-F238E27FC236}">
                <a16:creationId xmlns:a16="http://schemas.microsoft.com/office/drawing/2014/main" id="{A1FFA938-B87F-E5B6-43A3-E333FAFFF3C5}"/>
              </a:ext>
              <a:ext uri="{C183D7F6-B498-43B3-948B-1728B52AA6E4}">
                <adec:decorative xmlns:adec="http://schemas.microsoft.com/office/drawing/2017/decorative" val="1"/>
              </a:ext>
            </a:extLst>
          </p:cNvPr>
          <p:cNvSpPr>
            <a:spLocks/>
          </p:cNvSpPr>
          <p:nvPr/>
        </p:nvSpPr>
        <p:spPr>
          <a:xfrm>
            <a:off x="6042595" y="2016930"/>
            <a:ext cx="2594225" cy="62771"/>
          </a:xfrm>
          <a:prstGeom prst="rect">
            <a:avLst/>
          </a:prstGeom>
          <a:solidFill>
            <a:srgbClr val="2576B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srgbClr val="FFFFFF"/>
              </a:solidFill>
              <a:latin typeface="Roboto Condensed Light" panose="02000000000000000000" pitchFamily="2" charset="0"/>
              <a:ea typeface="+mn-lt"/>
              <a:cs typeface="+mn-lt"/>
            </a:endParaRPr>
          </a:p>
        </p:txBody>
      </p:sp>
      <p:sp>
        <p:nvSpPr>
          <p:cNvPr id="34" name="Text Placeholder 6">
            <a:extLst>
              <a:ext uri="{FF2B5EF4-FFF2-40B4-BE49-F238E27FC236}">
                <a16:creationId xmlns:a16="http://schemas.microsoft.com/office/drawing/2014/main" id="{AC3DF359-C7DE-78D1-6196-A23D774642CC}"/>
              </a:ext>
            </a:extLst>
          </p:cNvPr>
          <p:cNvSpPr txBox="1">
            <a:spLocks/>
          </p:cNvSpPr>
          <p:nvPr/>
        </p:nvSpPr>
        <p:spPr>
          <a:xfrm>
            <a:off x="5845050" y="2270765"/>
            <a:ext cx="2989313" cy="432305"/>
          </a:xfrm>
          <a:prstGeom prst="rect">
            <a:avLst/>
          </a:prstGeom>
        </p:spPr>
        <p:txBody>
          <a:bodyPr lIns="0" tIns="0" rIns="0" bIns="0">
            <a:noAutofit/>
          </a:bodyPr>
          <a:lstStyle>
            <a:lvl1pPr marL="0" indent="0" algn="ctr" defTabSz="914400" rtl="0" eaLnBrk="1" latinLnBrk="0" hangingPunct="1">
              <a:lnSpc>
                <a:spcPct val="80000"/>
              </a:lnSpc>
              <a:spcBef>
                <a:spcPts val="1000"/>
              </a:spcBef>
              <a:buFont typeface="Arial" panose="020B0604020202020204" pitchFamily="34" charset="0"/>
              <a:buNone/>
              <a:defRPr sz="18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buFontTx/>
            </a:pPr>
            <a:r>
              <a:rPr lang="en-US">
                <a:solidFill>
                  <a:srgbClr val="2576B7">
                    <a:alpha val="80000"/>
                  </a:srgbClr>
                </a:solidFill>
                <a:ea typeface="+mn-lt"/>
                <a:cs typeface="+mn-lt"/>
              </a:rPr>
              <a:t>Phase 3</a:t>
            </a:r>
          </a:p>
        </p:txBody>
      </p:sp>
      <p:sp>
        <p:nvSpPr>
          <p:cNvPr id="35" name="Text Placeholder 7">
            <a:extLst>
              <a:ext uri="{FF2B5EF4-FFF2-40B4-BE49-F238E27FC236}">
                <a16:creationId xmlns:a16="http://schemas.microsoft.com/office/drawing/2014/main" id="{2987F369-F89F-0178-6F04-0C5D055D4850}"/>
              </a:ext>
            </a:extLst>
          </p:cNvPr>
          <p:cNvSpPr txBox="1">
            <a:spLocks/>
          </p:cNvSpPr>
          <p:nvPr/>
        </p:nvSpPr>
        <p:spPr>
          <a:xfrm>
            <a:off x="6030827" y="2776735"/>
            <a:ext cx="2617761" cy="1991481"/>
          </a:xfrm>
          <a:prstGeom prst="rect">
            <a:avLst/>
          </a:prstGeom>
        </p:spPr>
        <p:txBody>
          <a:bodyPr lIns="0" tIns="0" rIns="0" bIns="0">
            <a:noAutofit/>
          </a:bodyPr>
          <a:lstStyle>
            <a:lvl1pPr marL="0" indent="0" algn="ctr" defTabSz="914400" rtl="0" eaLnBrk="1" latinLnBrk="0" hangingPunct="1">
              <a:lnSpc>
                <a:spcPct val="100000"/>
              </a:lnSpc>
              <a:spcBef>
                <a:spcPts val="0"/>
              </a:spcBef>
              <a:buFont typeface="Arial" panose="020B0604020202020204" pitchFamily="34" charset="0"/>
              <a:buNone/>
              <a:defRPr sz="1200" b="0" i="0" kern="120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spcAft>
                <a:spcPts val="1000"/>
              </a:spcAft>
              <a:buFontTx/>
            </a:pPr>
            <a:r>
              <a:rPr lang="en-US">
                <a:ea typeface="+mn-lt"/>
                <a:cs typeface="+mn-lt"/>
              </a:rPr>
              <a:t>3.1 Determine Your Solution Path and Investment Estimate</a:t>
            </a:r>
          </a:p>
          <a:p>
            <a:pPr defTabSz="914218">
              <a:spcAft>
                <a:spcPts val="1000"/>
              </a:spcAft>
              <a:buFontTx/>
            </a:pPr>
            <a:r>
              <a:rPr lang="en-US">
                <a:ea typeface="+mn-lt"/>
                <a:cs typeface="+mn-lt"/>
              </a:rPr>
              <a:t>3.2 Establish Your Development and Deployment Framework and Plan</a:t>
            </a:r>
          </a:p>
          <a:p>
            <a:pPr defTabSz="914218">
              <a:spcAft>
                <a:spcPts val="1000"/>
              </a:spcAft>
              <a:buFontTx/>
            </a:pPr>
            <a:r>
              <a:rPr lang="en-US">
                <a:ea typeface="+mn-lt"/>
                <a:cs typeface="+mn-lt"/>
              </a:rPr>
              <a:t>3.3 Establish Your Change Management, Training, and Communication Plan</a:t>
            </a:r>
          </a:p>
          <a:p>
            <a:pPr defTabSz="914218">
              <a:spcAft>
                <a:spcPts val="1000"/>
              </a:spcAft>
              <a:buFontTx/>
            </a:pPr>
            <a:r>
              <a:rPr lang="en-US">
                <a:ea typeface="+mn-lt"/>
                <a:cs typeface="+mn-lt"/>
              </a:rPr>
              <a:t>3.4 Define Your Solution Roadmap</a:t>
            </a:r>
          </a:p>
        </p:txBody>
      </p:sp>
      <p:sp>
        <p:nvSpPr>
          <p:cNvPr id="36" name="Rectangle 35">
            <a:extLst>
              <a:ext uri="{FF2B5EF4-FFF2-40B4-BE49-F238E27FC236}">
                <a16:creationId xmlns:a16="http://schemas.microsoft.com/office/drawing/2014/main" id="{4C8000AF-6289-A034-53B4-49B82CB16D62}"/>
              </a:ext>
              <a:ext uri="{C183D7F6-B498-43B3-948B-1728B52AA6E4}">
                <adec:decorative xmlns:adec="http://schemas.microsoft.com/office/drawing/2017/decorative" val="1"/>
              </a:ext>
            </a:extLst>
          </p:cNvPr>
          <p:cNvSpPr>
            <a:spLocks/>
          </p:cNvSpPr>
          <p:nvPr/>
        </p:nvSpPr>
        <p:spPr>
          <a:xfrm>
            <a:off x="8610237" y="2023337"/>
            <a:ext cx="2542070" cy="2757497"/>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srgbClr val="FFFFFF"/>
              </a:solidFill>
              <a:latin typeface="Roboto Condensed Light" panose="02000000000000000000" pitchFamily="2" charset="0"/>
              <a:ea typeface="+mn-lt"/>
              <a:cs typeface="+mn-lt"/>
            </a:endParaRPr>
          </a:p>
        </p:txBody>
      </p:sp>
      <p:sp>
        <p:nvSpPr>
          <p:cNvPr id="37" name="Rectangle 36">
            <a:extLst>
              <a:ext uri="{FF2B5EF4-FFF2-40B4-BE49-F238E27FC236}">
                <a16:creationId xmlns:a16="http://schemas.microsoft.com/office/drawing/2014/main" id="{CCEDC164-6CF4-1AC7-B09C-7EBF7CDA6F82}"/>
              </a:ext>
              <a:ext uri="{C183D7F6-B498-43B3-948B-1728B52AA6E4}">
                <adec:decorative xmlns:adec="http://schemas.microsoft.com/office/drawing/2017/decorative" val="1"/>
              </a:ext>
            </a:extLst>
          </p:cNvPr>
          <p:cNvSpPr>
            <a:spLocks/>
          </p:cNvSpPr>
          <p:nvPr/>
        </p:nvSpPr>
        <p:spPr>
          <a:xfrm>
            <a:off x="8610237" y="2016929"/>
            <a:ext cx="2542070" cy="62771"/>
          </a:xfrm>
          <a:prstGeom prst="rect">
            <a:avLst/>
          </a:prstGeom>
          <a:solidFill>
            <a:srgbClr val="2576B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srgbClr val="FFFFFF"/>
              </a:solidFill>
              <a:latin typeface="Roboto Condensed Light" panose="02000000000000000000" pitchFamily="2" charset="0"/>
              <a:ea typeface="+mn-lt"/>
              <a:cs typeface="+mn-lt"/>
            </a:endParaRPr>
          </a:p>
        </p:txBody>
      </p:sp>
      <p:sp>
        <p:nvSpPr>
          <p:cNvPr id="38" name="Text Placeholder 6">
            <a:extLst>
              <a:ext uri="{FF2B5EF4-FFF2-40B4-BE49-F238E27FC236}">
                <a16:creationId xmlns:a16="http://schemas.microsoft.com/office/drawing/2014/main" id="{5D9C38D9-1169-CB97-0A25-05440C7E5449}"/>
              </a:ext>
            </a:extLst>
          </p:cNvPr>
          <p:cNvSpPr txBox="1">
            <a:spLocks/>
          </p:cNvSpPr>
          <p:nvPr/>
        </p:nvSpPr>
        <p:spPr>
          <a:xfrm>
            <a:off x="8628541" y="2270765"/>
            <a:ext cx="2508349" cy="432305"/>
          </a:xfrm>
          <a:prstGeom prst="rect">
            <a:avLst/>
          </a:prstGeom>
        </p:spPr>
        <p:txBody>
          <a:bodyPr lIns="0" tIns="0" rIns="0" bIns="0">
            <a:noAutofit/>
          </a:bodyPr>
          <a:lstStyle>
            <a:lvl1pPr marL="0" indent="0" algn="ctr" defTabSz="914400" rtl="0" eaLnBrk="1" latinLnBrk="0" hangingPunct="1">
              <a:lnSpc>
                <a:spcPct val="80000"/>
              </a:lnSpc>
              <a:spcBef>
                <a:spcPts val="1000"/>
              </a:spcBef>
              <a:buFont typeface="Arial" panose="020B0604020202020204" pitchFamily="34" charset="0"/>
              <a:buNone/>
              <a:defRPr sz="18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buFontTx/>
            </a:pPr>
            <a:r>
              <a:rPr lang="en-US">
                <a:solidFill>
                  <a:srgbClr val="2576B7">
                    <a:alpha val="70000"/>
                  </a:srgbClr>
                </a:solidFill>
                <a:ea typeface="+mn-lt"/>
                <a:cs typeface="+mn-lt"/>
              </a:rPr>
              <a:t>Phase 4</a:t>
            </a:r>
          </a:p>
        </p:txBody>
      </p:sp>
      <p:sp>
        <p:nvSpPr>
          <p:cNvPr id="39" name="Text Placeholder 7">
            <a:extLst>
              <a:ext uri="{FF2B5EF4-FFF2-40B4-BE49-F238E27FC236}">
                <a16:creationId xmlns:a16="http://schemas.microsoft.com/office/drawing/2014/main" id="{32F3BA99-0D6C-D23A-E545-773BB42BF034}"/>
              </a:ext>
            </a:extLst>
          </p:cNvPr>
          <p:cNvSpPr txBox="1">
            <a:spLocks/>
          </p:cNvSpPr>
          <p:nvPr/>
        </p:nvSpPr>
        <p:spPr>
          <a:xfrm>
            <a:off x="8628541" y="2776734"/>
            <a:ext cx="2508350" cy="2005653"/>
          </a:xfrm>
          <a:prstGeom prst="rect">
            <a:avLst/>
          </a:prstGeom>
        </p:spPr>
        <p:txBody>
          <a:bodyPr lIns="0" tIns="0" rIns="0" bIns="0">
            <a:noAutofit/>
          </a:bodyPr>
          <a:lstStyle>
            <a:lvl1pPr marL="0" indent="0" algn="ctr" defTabSz="914400" rtl="0" eaLnBrk="1" latinLnBrk="0" hangingPunct="1">
              <a:lnSpc>
                <a:spcPct val="100000"/>
              </a:lnSpc>
              <a:spcBef>
                <a:spcPts val="0"/>
              </a:spcBef>
              <a:buFont typeface="Arial" panose="020B0604020202020204" pitchFamily="34" charset="0"/>
              <a:buNone/>
              <a:defRPr sz="1200" b="0" i="0" kern="120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spcAft>
                <a:spcPts val="1000"/>
              </a:spcAft>
              <a:buFontTx/>
            </a:pPr>
            <a:r>
              <a:rPr lang="en-US">
                <a:ea typeface="+mn-lt"/>
                <a:cs typeface="+mn-lt"/>
              </a:rPr>
              <a:t>4.1 Develop a Solution Adoption Plan</a:t>
            </a:r>
          </a:p>
          <a:p>
            <a:pPr defTabSz="914218">
              <a:spcAft>
                <a:spcPts val="1000"/>
              </a:spcAft>
              <a:buFontTx/>
            </a:pPr>
            <a:r>
              <a:rPr lang="en-US">
                <a:ea typeface="+mn-lt"/>
                <a:cs typeface="+mn-lt"/>
              </a:rPr>
              <a:t>4.2 Establish a Monitoring Framework for Your Solution</a:t>
            </a:r>
          </a:p>
          <a:p>
            <a:pPr defTabSz="914218">
              <a:spcAft>
                <a:spcPts val="1000"/>
              </a:spcAft>
              <a:buFontTx/>
            </a:pPr>
            <a:r>
              <a:rPr lang="en-US">
                <a:ea typeface="+mn-lt"/>
                <a:cs typeface="+mn-lt"/>
              </a:rPr>
              <a:t>4.3 Define a Continuous Improvement Framework</a:t>
            </a:r>
          </a:p>
          <a:p>
            <a:pPr defTabSz="914218">
              <a:spcAft>
                <a:spcPts val="1000"/>
              </a:spcAft>
              <a:buFontTx/>
            </a:pPr>
            <a:r>
              <a:rPr lang="en-US">
                <a:ea typeface="+mn-lt"/>
                <a:cs typeface="+mn-lt"/>
              </a:rPr>
              <a:t>4.4 Establish a Framework to Measure ROI</a:t>
            </a:r>
          </a:p>
        </p:txBody>
      </p:sp>
      <p:sp>
        <p:nvSpPr>
          <p:cNvPr id="104" name="Text Placeholder 103">
            <a:extLst>
              <a:ext uri="{FF2B5EF4-FFF2-40B4-BE49-F238E27FC236}">
                <a16:creationId xmlns:a16="http://schemas.microsoft.com/office/drawing/2014/main" id="{79F69715-0D38-D09E-B908-C129AEEA5ADE}"/>
              </a:ext>
            </a:extLst>
          </p:cNvPr>
          <p:cNvSpPr>
            <a:spLocks noGrp="1"/>
          </p:cNvSpPr>
          <p:nvPr>
            <p:ph type="body" sz="quarter" idx="12"/>
          </p:nvPr>
        </p:nvSpPr>
        <p:spPr>
          <a:xfrm>
            <a:off x="372968" y="5197766"/>
            <a:ext cx="7111179" cy="1334575"/>
          </a:xfrm>
          <a:prstGeom prst="rect">
            <a:avLst/>
          </a:prstGeom>
        </p:spPr>
        <p:txBody>
          <a:bodyPr>
            <a:noAutofit/>
          </a:bodyPr>
          <a:lstStyle/>
          <a:p>
            <a:r>
              <a:rPr lang="en-US" b="1" dirty="0"/>
              <a:t>This phase will walk you through the following activities:</a:t>
            </a:r>
          </a:p>
          <a:p>
            <a:r>
              <a:rPr lang="en-US" dirty="0"/>
              <a:t>Assess your current CX capabilities and identify a candidate set of use cases to analyze further. Rationalize use cases based on value and feasibility to select the highest-impact project to advance to your CX AI pilot project.</a:t>
            </a:r>
          </a:p>
          <a:p>
            <a:r>
              <a:rPr lang="en-US" b="1" dirty="0"/>
              <a:t>This phase involves the following participants:</a:t>
            </a:r>
          </a:p>
          <a:p>
            <a:pPr marL="171450" indent="-171450">
              <a:buFont typeface="Arial" panose="020B0604020202020204" pitchFamily="34" charset="0"/>
              <a:buChar char="•"/>
            </a:pPr>
            <a:r>
              <a:rPr lang="en-US" dirty="0"/>
              <a:t>CX lead</a:t>
            </a:r>
          </a:p>
          <a:p>
            <a:pPr marL="171450" indent="-171450">
              <a:buFont typeface="Arial" panose="020B0604020202020204" pitchFamily="34" charset="0"/>
              <a:buChar char="•"/>
            </a:pPr>
            <a:r>
              <a:rPr lang="en-US" dirty="0"/>
              <a:t>AI lead</a:t>
            </a:r>
          </a:p>
          <a:p>
            <a:pPr marL="171450" indent="-171450">
              <a:buFont typeface="Arial" panose="020B0604020202020204" pitchFamily="34" charset="0"/>
              <a:buChar char="•"/>
            </a:pPr>
            <a:r>
              <a:rPr lang="en-US" dirty="0"/>
              <a:t>Relevant business stakeholders</a:t>
            </a:r>
          </a:p>
        </p:txBody>
      </p:sp>
      <p:sp>
        <p:nvSpPr>
          <p:cNvPr id="48" name="object 19">
            <a:extLst>
              <a:ext uri="{FF2B5EF4-FFF2-40B4-BE49-F238E27FC236}">
                <a16:creationId xmlns:a16="http://schemas.microsoft.com/office/drawing/2014/main" id="{22EC4426-5658-0B98-180D-0212605CA2CF}"/>
              </a:ext>
              <a:ext uri="{C183D7F6-B498-43B3-948B-1728B52AA6E4}">
                <adec:decorative xmlns:adec="http://schemas.microsoft.com/office/drawing/2017/decorative" val="1"/>
              </a:ext>
            </a:extLst>
          </p:cNvPr>
          <p:cNvSpPr>
            <a:spLocks/>
          </p:cNvSpPr>
          <p:nvPr/>
        </p:nvSpPr>
        <p:spPr>
          <a:xfrm flipH="1">
            <a:off x="7719568" y="5198834"/>
            <a:ext cx="50277" cy="1313898"/>
          </a:xfrm>
          <a:custGeom>
            <a:avLst/>
            <a:gdLst/>
            <a:ahLst/>
            <a:cxnLst/>
            <a:rect l="l" t="t" r="r" b="b"/>
            <a:pathLst>
              <a:path h="7791450">
                <a:moveTo>
                  <a:pt x="0" y="0"/>
                </a:moveTo>
                <a:lnTo>
                  <a:pt x="0" y="7790956"/>
                </a:lnTo>
              </a:path>
            </a:pathLst>
          </a:custGeom>
          <a:ln w="3175">
            <a:solidFill>
              <a:schemeClr val="bg1">
                <a:alpha val="40000"/>
              </a:schemeClr>
            </a:solidFill>
          </a:ln>
        </p:spPr>
        <p:txBody>
          <a:bodyPr wrap="square" lIns="0" tIns="0" rIns="0" bIns="0" rtlCol="0">
            <a:noAutofit/>
          </a:bodyPr>
          <a:lstStyle/>
          <a:p>
            <a:pPr defTabSz="554382"/>
            <a:endParaRPr lang="en-US" sz="662">
              <a:solidFill>
                <a:srgbClr val="494949"/>
              </a:solidFill>
              <a:latin typeface="Roboto Condensed Light" panose="02000000000000000000" pitchFamily="2" charset="0"/>
              <a:ea typeface="+mn-lt"/>
              <a:cs typeface="+mn-lt"/>
            </a:endParaRPr>
          </a:p>
        </p:txBody>
      </p:sp>
      <p:sp>
        <p:nvSpPr>
          <p:cNvPr id="91" name="Text Placeholder 90">
            <a:extLst>
              <a:ext uri="{FF2B5EF4-FFF2-40B4-BE49-F238E27FC236}">
                <a16:creationId xmlns:a16="http://schemas.microsoft.com/office/drawing/2014/main" id="{3BC38C33-9F1D-6F21-DFAE-D2F7F5B380DD}"/>
              </a:ext>
            </a:extLst>
          </p:cNvPr>
          <p:cNvSpPr>
            <a:spLocks noGrp="1"/>
          </p:cNvSpPr>
          <p:nvPr>
            <p:ph type="body" sz="quarter" idx="14"/>
          </p:nvPr>
        </p:nvSpPr>
        <p:spPr>
          <a:xfrm>
            <a:off x="8005267" y="5189605"/>
            <a:ext cx="2542070" cy="258693"/>
          </a:xfrm>
        </p:spPr>
        <p:txBody>
          <a:bodyPr>
            <a:noAutofit/>
          </a:bodyPr>
          <a:lstStyle/>
          <a:p>
            <a:r>
              <a:rPr lang="en-US"/>
              <a:t>Implement AI for CX</a:t>
            </a:r>
          </a:p>
        </p:txBody>
      </p:sp>
    </p:spTree>
    <p:extLst>
      <p:ext uri="{BB962C8B-B14F-4D97-AF65-F5344CB8AC3E}">
        <p14:creationId xmlns:p14="http://schemas.microsoft.com/office/powerpoint/2010/main" val="298661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8B145A-C295-1547-A8EA-92502FAB1EA7}"/>
              </a:ext>
            </a:extLst>
          </p:cNvPr>
          <p:cNvSpPr>
            <a:spLocks noGrp="1"/>
          </p:cNvSpPr>
          <p:nvPr>
            <p:ph type="title"/>
          </p:nvPr>
        </p:nvSpPr>
        <p:spPr>
          <a:xfrm>
            <a:off x="354854" y="530400"/>
            <a:ext cx="6834939" cy="1025514"/>
          </a:xfrm>
        </p:spPr>
        <p:txBody>
          <a:bodyPr/>
          <a:lstStyle/>
          <a:p>
            <a:r>
              <a:rPr lang="en-US" sz="3000"/>
              <a:t>Identifying the right problems to solve is critical to your success</a:t>
            </a:r>
          </a:p>
        </p:txBody>
      </p:sp>
      <p:sp>
        <p:nvSpPr>
          <p:cNvPr id="8" name="Text Placeholder 7">
            <a:extLst>
              <a:ext uri="{FF2B5EF4-FFF2-40B4-BE49-F238E27FC236}">
                <a16:creationId xmlns:a16="http://schemas.microsoft.com/office/drawing/2014/main" id="{EF0A2FEC-8B02-6D42-864C-B8720FDC6A82}"/>
              </a:ext>
            </a:extLst>
          </p:cNvPr>
          <p:cNvSpPr>
            <a:spLocks noGrp="1"/>
          </p:cNvSpPr>
          <p:nvPr>
            <p:ph type="body" sz="quarter" idx="33"/>
          </p:nvPr>
        </p:nvSpPr>
        <p:spPr>
          <a:xfrm>
            <a:off x="354854" y="1555913"/>
            <a:ext cx="6396818" cy="2743811"/>
          </a:xfrm>
          <a:prstGeom prst="rect">
            <a:avLst/>
          </a:prstGeom>
        </p:spPr>
        <p:txBody>
          <a:bodyPr/>
          <a:lstStyle/>
          <a:p>
            <a:pPr marL="0" marR="0">
              <a:buFontTx/>
              <a:buNone/>
            </a:pPr>
            <a:r>
              <a:rPr lang="en-US" sz="1450" dirty="0">
                <a:effectLst/>
                <a:latin typeface="+mn-lt"/>
              </a:rPr>
              <a:t>Identifying the right problem to solve is the crucial first step in any CX AI pilot project. When teams rush in with a solution in search of a problem – rather than pinpointing a genuine pain point or opportunity – they risk diluting focus and draining resources without delivering meaningful results. By contrast, a well-defined problem statement aligns stakeholders around a clear goal, paving the way for targeted, measurable success metrics.</a:t>
            </a:r>
          </a:p>
          <a:p>
            <a:pPr marL="0" marR="0">
              <a:buFontTx/>
              <a:buNone/>
            </a:pPr>
            <a:r>
              <a:rPr lang="en-US" sz="1450" dirty="0">
                <a:effectLst/>
                <a:latin typeface="+mn-lt"/>
              </a:rPr>
              <a:t>Selecting a problem that directly impacts the customer experience also ensures your AI initiative resonates with the people who matter most: the customers themselves. Whether it’s reducing wait times, anticipating emerging support issues, or creating more personalized interactions, zeroing in on a specific challenge fosters buy-in across the organization. Everyone from executives to frontline agents can rally behind an initiative that promises tangible benefits.</a:t>
            </a:r>
          </a:p>
          <a:p>
            <a:pPr marL="0" marR="0">
              <a:buFontTx/>
              <a:buNone/>
            </a:pPr>
            <a:r>
              <a:rPr lang="en-US" sz="1450" dirty="0">
                <a:effectLst/>
                <a:latin typeface="+mn-lt"/>
              </a:rPr>
              <a:t>Ultimately, the right problem sets the stage for a pilot project that not only validates AI’s value but also builds momentum for broader, long-term transformation. When your team resolves a pressing issue with AI, you earn credibility, demonstrate return on investment, and gather lessons to refine and expand future CX initiatives. Rather than a scattershot approach, a targeted AI pilot delivers early wins and showcases AI’s capacity to create sustained competitive advantage.</a:t>
            </a:r>
          </a:p>
        </p:txBody>
      </p:sp>
      <p:pic>
        <p:nvPicPr>
          <p:cNvPr id="3074" name="Picture 2">
            <a:extLst>
              <a:ext uri="{FF2B5EF4-FFF2-40B4-BE49-F238E27FC236}">
                <a16:creationId xmlns:a16="http://schemas.microsoft.com/office/drawing/2014/main" id="{920A8822-7F4D-1DDD-B5F3-D00AFBF9866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7189794" y="1920263"/>
            <a:ext cx="4646262" cy="3017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246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A6211-B2CA-AF46-A458-F212224F077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3FC7004-EA82-B690-755C-AE3CF91E8EE9}"/>
              </a:ext>
            </a:extLst>
          </p:cNvPr>
          <p:cNvSpPr>
            <a:spLocks noGrp="1"/>
          </p:cNvSpPr>
          <p:nvPr>
            <p:ph type="title"/>
          </p:nvPr>
        </p:nvSpPr>
        <p:spPr>
          <a:xfrm>
            <a:off x="354854" y="530021"/>
            <a:ext cx="5997044" cy="1130188"/>
          </a:xfrm>
        </p:spPr>
        <p:txBody>
          <a:bodyPr/>
          <a:lstStyle/>
          <a:p>
            <a:r>
              <a:rPr lang="en-US" dirty="0"/>
              <a:t>Create your CX AI working group</a:t>
            </a:r>
          </a:p>
        </p:txBody>
      </p:sp>
      <p:sp>
        <p:nvSpPr>
          <p:cNvPr id="2" name="Text Placeholder 1">
            <a:extLst>
              <a:ext uri="{FF2B5EF4-FFF2-40B4-BE49-F238E27FC236}">
                <a16:creationId xmlns:a16="http://schemas.microsoft.com/office/drawing/2014/main" id="{2F0F82D3-E673-5CEF-AF13-71B9C7D3C698}"/>
              </a:ext>
            </a:extLst>
          </p:cNvPr>
          <p:cNvSpPr>
            <a:spLocks noGrp="1"/>
          </p:cNvSpPr>
          <p:nvPr>
            <p:ph type="body" sz="quarter" idx="11"/>
          </p:nvPr>
        </p:nvSpPr>
        <p:spPr>
          <a:xfrm>
            <a:off x="375579" y="1823620"/>
            <a:ext cx="6120914" cy="684866"/>
          </a:xfrm>
        </p:spPr>
        <p:txBody>
          <a:bodyPr/>
          <a:lstStyle/>
          <a:p>
            <a:r>
              <a:rPr lang="en-US">
                <a:solidFill>
                  <a:schemeClr val="accent1"/>
                </a:solidFill>
              </a:rPr>
              <a:t>Document stakeholder roles and responsibilities before you begin this journey.</a:t>
            </a:r>
          </a:p>
        </p:txBody>
      </p:sp>
      <p:graphicFrame>
        <p:nvGraphicFramePr>
          <p:cNvPr id="12" name="Table 11">
            <a:extLst>
              <a:ext uri="{FF2B5EF4-FFF2-40B4-BE49-F238E27FC236}">
                <a16:creationId xmlns:a16="http://schemas.microsoft.com/office/drawing/2014/main" id="{295D128F-935A-2E8C-52E2-4BCD69F043D2}"/>
              </a:ext>
            </a:extLst>
          </p:cNvPr>
          <p:cNvGraphicFramePr>
            <a:graphicFrameLocks/>
          </p:cNvGraphicFramePr>
          <p:nvPr>
            <p:extLst>
              <p:ext uri="{D42A27DB-BD31-4B8C-83A1-F6EECF244321}">
                <p14:modId xmlns:p14="http://schemas.microsoft.com/office/powerpoint/2010/main" val="2829177367"/>
              </p:ext>
            </p:extLst>
          </p:nvPr>
        </p:nvGraphicFramePr>
        <p:xfrm>
          <a:off x="355602" y="2689446"/>
          <a:ext cx="5849908" cy="2693731"/>
        </p:xfrm>
        <a:graphic>
          <a:graphicData uri="http://schemas.openxmlformats.org/drawingml/2006/table">
            <a:tbl>
              <a:tblPr firstRow="1" bandRow="1">
                <a:tableStyleId>{5C22544A-7EE6-4342-B048-85BDC9FD1C3A}</a:tableStyleId>
              </a:tblPr>
              <a:tblGrid>
                <a:gridCol w="814968">
                  <a:extLst>
                    <a:ext uri="{9D8B030D-6E8A-4147-A177-3AD203B41FA5}">
                      <a16:colId xmlns:a16="http://schemas.microsoft.com/office/drawing/2014/main" val="969920913"/>
                    </a:ext>
                  </a:extLst>
                </a:gridCol>
                <a:gridCol w="5034940">
                  <a:extLst>
                    <a:ext uri="{9D8B030D-6E8A-4147-A177-3AD203B41FA5}">
                      <a16:colId xmlns:a16="http://schemas.microsoft.com/office/drawing/2014/main" val="319046751"/>
                    </a:ext>
                  </a:extLst>
                </a:gridCol>
              </a:tblGrid>
              <a:tr h="788409">
                <a:tc>
                  <a:txBody>
                    <a:bodyPr/>
                    <a:lstStyle/>
                    <a:p>
                      <a:pPr algn="ctr">
                        <a:buFontTx/>
                      </a:pPr>
                      <a:r>
                        <a:rPr lang="en-US" sz="4000" b="0" i="0" dirty="0">
                          <a:solidFill>
                            <a:srgbClr val="2576B7"/>
                          </a:solidFill>
                          <a:latin typeface="Montserrat Medium" pitchFamily="2" charset="77"/>
                          <a:ea typeface="+mn-lt"/>
                          <a:cs typeface="+mn-lt"/>
                        </a:rPr>
                        <a:t>1</a:t>
                      </a:r>
                    </a:p>
                  </a:txBody>
                  <a:tcPr marL="91416" marR="91416" marT="45708" marB="45708"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a:solidFill>
                            <a:schemeClr val="tx1"/>
                          </a:solidFill>
                          <a:latin typeface="+mn-lt"/>
                          <a:ea typeface="+mn-lt"/>
                          <a:cs typeface="+mn-lt"/>
                        </a:rPr>
                        <a:t>Select a core team to articulate the AI capabilities you need. Intensive workshops yield better results than a sequence of separate meetings.</a:t>
                      </a:r>
                    </a:p>
                  </a:txBody>
                  <a:tcPr marL="91416" marR="91416" marT="45708" marB="45708" anchor="ctr">
                    <a:lnL w="12700" cmpd="sng">
                      <a:noFill/>
                    </a:lnL>
                    <a:lnR w="12700" cmpd="sng">
                      <a:noFill/>
                    </a:lnR>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02905411"/>
                  </a:ext>
                </a:extLst>
              </a:tr>
              <a:tr h="1116913">
                <a:tc>
                  <a:txBody>
                    <a:bodyPr/>
                    <a:lstStyle/>
                    <a:p>
                      <a:pPr algn="ctr">
                        <a:buFontTx/>
                      </a:pPr>
                      <a:r>
                        <a:rPr lang="en-US" sz="4000" b="0" i="0">
                          <a:solidFill>
                            <a:srgbClr val="2576B7"/>
                          </a:solidFill>
                          <a:latin typeface="Montserrat Medium" pitchFamily="2" charset="77"/>
                          <a:ea typeface="+mn-lt"/>
                          <a:cs typeface="+mn-lt"/>
                        </a:rPr>
                        <a:t>2</a:t>
                      </a:r>
                    </a:p>
                  </a:txBody>
                  <a:tcPr marL="91416" marR="91416" marT="45708" marB="45708" anchor="ctr">
                    <a:lnL w="3175"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buFontTx/>
                      </a:pPr>
                      <a:r>
                        <a:rPr lang="en-US" sz="1400" dirty="0">
                          <a:solidFill>
                            <a:schemeClr val="tx1"/>
                          </a:solidFill>
                          <a:latin typeface="+mn-lt"/>
                          <a:ea typeface="+mn-lt"/>
                          <a:cs typeface="+mn-lt"/>
                        </a:rPr>
                        <a:t>Get input from key stakeholders at project kickoff to save time and eliminate rework. </a:t>
                      </a:r>
                      <a:r>
                        <a:rPr lang="en-US" sz="1400" b="0" i="0" kern="1200" dirty="0">
                          <a:solidFill>
                            <a:schemeClr val="tx1"/>
                          </a:solidFill>
                          <a:latin typeface="+mn-lt"/>
                          <a:ea typeface="+mn-lt"/>
                          <a:cs typeface="+mn-lt"/>
                        </a:rPr>
                        <a:t>Bring together CX champions, AI/data specialists, and IT for holistic input on requirements, feasibility, and user adoption.</a:t>
                      </a:r>
                      <a:endParaRPr lang="en-US" sz="1400" dirty="0">
                        <a:solidFill>
                          <a:schemeClr val="tx1"/>
                        </a:solidFill>
                        <a:latin typeface="+mn-lt"/>
                        <a:ea typeface="+mn-lt"/>
                        <a:cs typeface="+mn-lt"/>
                      </a:endParaRPr>
                    </a:p>
                  </a:txBody>
                  <a:tcPr marL="91416" marR="91416" marT="45708" marB="45708"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8314962"/>
                  </a:ext>
                </a:extLst>
              </a:tr>
              <a:tr h="788409">
                <a:tc>
                  <a:txBody>
                    <a:bodyPr/>
                    <a:lstStyle/>
                    <a:p>
                      <a:pPr algn="ctr">
                        <a:buFontTx/>
                      </a:pPr>
                      <a:r>
                        <a:rPr lang="en-US" sz="4000" b="0" i="0">
                          <a:solidFill>
                            <a:srgbClr val="2576B7"/>
                          </a:solidFill>
                          <a:latin typeface="Montserrat Medium" pitchFamily="2" charset="77"/>
                          <a:ea typeface="+mn-lt"/>
                          <a:cs typeface="+mn-lt"/>
                        </a:rPr>
                        <a:t>3</a:t>
                      </a:r>
                    </a:p>
                  </a:txBody>
                  <a:tcPr marL="91416" marR="91416" marT="45708" marB="45708"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buFontTx/>
                      </a:pPr>
                      <a:r>
                        <a:rPr lang="en-US" sz="1400" b="0" i="0" dirty="0">
                          <a:solidFill>
                            <a:schemeClr val="tx1"/>
                          </a:solidFill>
                          <a:latin typeface="+mn-lt"/>
                          <a:ea typeface="+mn-lt"/>
                          <a:cs typeface="+mn-lt"/>
                        </a:rPr>
                        <a:t>Keep stakeholders engaged with a defined process and timeline to select, scope, and deploy your solution that moves the project forward briskly.</a:t>
                      </a:r>
                      <a:endParaRPr lang="en-US" sz="1400" b="0" i="0" kern="1200" dirty="0">
                        <a:solidFill>
                          <a:schemeClr val="tx1"/>
                        </a:solidFill>
                        <a:latin typeface="+mn-lt"/>
                        <a:ea typeface="+mn-lt"/>
                        <a:cs typeface="+mn-lt"/>
                      </a:endParaRPr>
                    </a:p>
                  </a:txBody>
                  <a:tcPr marL="91416" marR="91416" marT="45708" marB="45708"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2133729328"/>
                  </a:ext>
                </a:extLst>
              </a:tr>
            </a:tbl>
          </a:graphicData>
        </a:graphic>
      </p:graphicFrame>
      <p:sp>
        <p:nvSpPr>
          <p:cNvPr id="3" name="Text Placeholder 1">
            <a:extLst>
              <a:ext uri="{FF2B5EF4-FFF2-40B4-BE49-F238E27FC236}">
                <a16:creationId xmlns:a16="http://schemas.microsoft.com/office/drawing/2014/main" id="{FD155EBC-EDA5-F7E2-1C89-AFF01D647693}"/>
              </a:ext>
            </a:extLst>
          </p:cNvPr>
          <p:cNvSpPr txBox="1">
            <a:spLocks/>
          </p:cNvSpPr>
          <p:nvPr/>
        </p:nvSpPr>
        <p:spPr>
          <a:xfrm>
            <a:off x="768586" y="5670015"/>
            <a:ext cx="5169581" cy="456578"/>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buFontTx/>
            </a:pPr>
            <a:r>
              <a:rPr lang="en-US" sz="1400">
                <a:solidFill>
                  <a:srgbClr val="494949"/>
                </a:solidFill>
                <a:latin typeface="+mn-lt"/>
                <a:ea typeface="+mn-lt"/>
                <a:cs typeface="+mn-lt"/>
              </a:rPr>
              <a:t>A skilled workshop facilitator can help you understand different points of view on the capabilities you need and guide stakeholders to consensus.</a:t>
            </a:r>
          </a:p>
        </p:txBody>
      </p:sp>
      <p:pic>
        <p:nvPicPr>
          <p:cNvPr id="2050" name="Picture 2">
            <a:extLst>
              <a:ext uri="{FF2B5EF4-FFF2-40B4-BE49-F238E27FC236}">
                <a16:creationId xmlns:a16="http://schemas.microsoft.com/office/drawing/2014/main" id="{4468AA65-D30D-D81D-6A7C-E4268811FA0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7095728" y="895"/>
            <a:ext cx="5096272" cy="685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3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E87D-1B3A-C148-99E8-F80C50325912}"/>
              </a:ext>
            </a:extLst>
          </p:cNvPr>
          <p:cNvSpPr>
            <a:spLocks noGrp="1"/>
          </p:cNvSpPr>
          <p:nvPr>
            <p:ph type="title"/>
          </p:nvPr>
        </p:nvSpPr>
        <p:spPr>
          <a:xfrm>
            <a:off x="354105" y="530021"/>
            <a:ext cx="4217895" cy="1130188"/>
          </a:xfrm>
        </p:spPr>
        <p:txBody>
          <a:bodyPr>
            <a:noAutofit/>
          </a:bodyPr>
          <a:lstStyle/>
          <a:p>
            <a:r>
              <a:rPr lang="en-US">
                <a:solidFill>
                  <a:srgbClr val="2576B7"/>
                </a:solidFill>
              </a:rPr>
              <a:t>Analyst perspective</a:t>
            </a:r>
          </a:p>
        </p:txBody>
      </p:sp>
      <p:sp>
        <p:nvSpPr>
          <p:cNvPr id="3" name="Text Placeholder 2">
            <a:extLst>
              <a:ext uri="{FF2B5EF4-FFF2-40B4-BE49-F238E27FC236}">
                <a16:creationId xmlns:a16="http://schemas.microsoft.com/office/drawing/2014/main" id="{3689B9D3-E749-9E4F-B868-F1D6E60CDACB}"/>
              </a:ext>
            </a:extLst>
          </p:cNvPr>
          <p:cNvSpPr>
            <a:spLocks noGrp="1"/>
          </p:cNvSpPr>
          <p:nvPr>
            <p:ph type="body" sz="quarter" idx="11"/>
          </p:nvPr>
        </p:nvSpPr>
        <p:spPr>
          <a:xfrm>
            <a:off x="385913" y="1798202"/>
            <a:ext cx="3870522" cy="770461"/>
          </a:xfrm>
        </p:spPr>
        <p:txBody>
          <a:bodyPr>
            <a:noAutofit/>
          </a:bodyPr>
          <a:lstStyle/>
          <a:p>
            <a:r>
              <a:rPr lang="en-US" sz="1800"/>
              <a:t>Use AI to supercharge your customer experience outcomes and propel your brand forward.</a:t>
            </a:r>
          </a:p>
        </p:txBody>
      </p:sp>
      <p:sp>
        <p:nvSpPr>
          <p:cNvPr id="5" name="Text Placeholder 4">
            <a:extLst>
              <a:ext uri="{FF2B5EF4-FFF2-40B4-BE49-F238E27FC236}">
                <a16:creationId xmlns:a16="http://schemas.microsoft.com/office/drawing/2014/main" id="{6CDA48C0-BB8D-0447-AF41-29869BBEE7C7}"/>
              </a:ext>
            </a:extLst>
          </p:cNvPr>
          <p:cNvSpPr>
            <a:spLocks noGrp="1"/>
          </p:cNvSpPr>
          <p:nvPr>
            <p:ph type="body" sz="quarter" idx="14"/>
          </p:nvPr>
        </p:nvSpPr>
        <p:spPr>
          <a:xfrm>
            <a:off x="5029567" y="984348"/>
            <a:ext cx="6624638" cy="3434698"/>
          </a:xfrm>
          <a:prstGeom prst="rect">
            <a:avLst/>
          </a:prstGeom>
        </p:spPr>
        <p:txBody>
          <a:bodyPr>
            <a:noAutofit/>
          </a:bodyPr>
          <a:lstStyle/>
          <a:p>
            <a:pPr marL="0" marR="0">
              <a:buFontTx/>
              <a:buNone/>
            </a:pPr>
            <a:r>
              <a:rPr lang="en-US" dirty="0">
                <a:effectLst/>
                <a:latin typeface="+mn-lt"/>
              </a:rPr>
              <a:t>AI presents an extraordinary opportunity to redefine how organizations connect with their customers, turning routine interactions into high-value experiences that drive loyalty and growth. By leveraging advanced capabilities like predictive analytics, sentiment detection, hyper-personalization, and embedding AI within their contact center, companies can anticipate customer needs, resolve issues proactively, and build lasting brand advocacy. The real story here isn’t just about technology – it’s about shifting the entire customer journey from being reactive to being genuinely transformative.</a:t>
            </a:r>
          </a:p>
          <a:p>
            <a:pPr marL="0" marR="0">
              <a:buFontTx/>
              <a:buNone/>
            </a:pPr>
            <a:r>
              <a:rPr lang="en-US" dirty="0">
                <a:effectLst/>
                <a:latin typeface="+mn-lt"/>
              </a:rPr>
              <a:t>Capturing this opportunity requires more than a technology rollout. Organizations must align AI initiatives with concrete business outcomes, secure cross-functional buy-in, and maintain a relentless focus on the human element – both employee training and customer empathy. Those who successfully navigate these challenges will find that AI can be the cornerstone of a modern, scalable customer experience (CX) strategy that keeps pace with changing customer expectations and delivers measurable returns.</a:t>
            </a:r>
          </a:p>
          <a:p>
            <a:pPr marL="0" marR="0">
              <a:buFontTx/>
              <a:buNone/>
            </a:pPr>
            <a:r>
              <a:rPr lang="en-US" dirty="0">
                <a:latin typeface="+mn-lt"/>
              </a:rPr>
              <a:t>The </a:t>
            </a:r>
            <a:r>
              <a:rPr lang="en-US" dirty="0">
                <a:effectLst/>
                <a:latin typeface="+mn-lt"/>
              </a:rPr>
              <a:t>future is bright for CX leaders who fully embrace the transformative potential of AI. With the right strategic alignment, AI becomes more than a piece of the technology puzzle – it becomes the catalyst for deeper engagement, stronger loyalty, and sustainable growth. Embrace this shift with confidence, because a well-executed AI for CX strategy has the power to elevate the entire organization and define how customers experience your brand for years to come.</a:t>
            </a:r>
          </a:p>
        </p:txBody>
      </p:sp>
      <p:sp>
        <p:nvSpPr>
          <p:cNvPr id="11" name="Text Placeholder 7">
            <a:extLst>
              <a:ext uri="{FF2B5EF4-FFF2-40B4-BE49-F238E27FC236}">
                <a16:creationId xmlns:a16="http://schemas.microsoft.com/office/drawing/2014/main" id="{A57AAE94-2BBE-F831-5DB0-F5F41F2DC42E}"/>
              </a:ext>
            </a:extLst>
          </p:cNvPr>
          <p:cNvSpPr txBox="1">
            <a:spLocks/>
          </p:cNvSpPr>
          <p:nvPr/>
        </p:nvSpPr>
        <p:spPr>
          <a:xfrm>
            <a:off x="1092642" y="4674567"/>
            <a:ext cx="2145041" cy="770361"/>
          </a:xfrm>
          <a:prstGeom prst="rect">
            <a:avLst/>
          </a:prstGeom>
        </p:spPr>
        <p:txBody>
          <a:bodyPr lIns="0" tIns="0" rIns="0" bIns="0">
            <a:noAutofit/>
          </a:bodyPr>
          <a:lstStyle>
            <a:lvl1pPr marL="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2pPr>
            <a:lvl3pPr marL="9144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3pPr>
            <a:lvl4pPr marL="13716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4pPr>
            <a:lvl5pPr marL="18288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Medium"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576B7"/>
                </a:solidFill>
                <a:effectLst/>
                <a:uLnTx/>
                <a:uFillTx/>
                <a:latin typeface="Montserrat SemiBold"/>
                <a:ea typeface="+mn-lt"/>
                <a:cs typeface="+mn-lt"/>
              </a:rPr>
              <a:t>Ryan Brunet</a:t>
            </a:r>
            <a:br>
              <a:rPr kumimoji="0" lang="en-US" sz="1200" b="0" i="0" u="none" strike="noStrike" kern="1200" cap="none" spc="0" normalizeH="0" baseline="0" noProof="0">
                <a:ln>
                  <a:noFill/>
                </a:ln>
                <a:solidFill>
                  <a:srgbClr val="2576B7"/>
                </a:solidFill>
                <a:effectLst/>
                <a:uLnTx/>
                <a:uFillTx/>
                <a:latin typeface="Montserrat SemiBold" pitchFamily="2" charset="77"/>
                <a:ea typeface="+mn-lt"/>
                <a:cs typeface="+mn-lt"/>
              </a:rPr>
            </a:br>
            <a:r>
              <a:rPr kumimoji="0" lang="en-US" sz="1200" b="0" i="0" u="none" strike="noStrike" kern="1200" cap="none" spc="0" normalizeH="0" baseline="0" noProof="0">
                <a:ln>
                  <a:noFill/>
                </a:ln>
                <a:solidFill>
                  <a:srgbClr val="2576B7"/>
                </a:solidFill>
                <a:effectLst/>
                <a:uLnTx/>
                <a:uFillTx/>
                <a:latin typeface="Montserrat Light"/>
                <a:ea typeface="+mn-lt"/>
                <a:cs typeface="+mn-lt"/>
              </a:rPr>
              <a:t>Principal Research Director</a:t>
            </a:r>
            <a:br>
              <a:rPr kumimoji="0" lang="en-US" sz="1200" b="0" i="0" u="none" strike="noStrike" kern="1200" cap="none" spc="0" normalizeH="0" baseline="0" noProof="0">
                <a:ln>
                  <a:noFill/>
                </a:ln>
                <a:solidFill>
                  <a:srgbClr val="2576B7"/>
                </a:solidFill>
                <a:effectLst/>
                <a:uLnTx/>
                <a:uFillTx/>
                <a:latin typeface="Montserrat Light" panose="020B0604020202020204" charset="0"/>
                <a:ea typeface="+mn-lt"/>
                <a:cs typeface="+mn-lt"/>
              </a:rPr>
            </a:br>
            <a:r>
              <a:rPr kumimoji="0" lang="en-US" sz="1200" b="0" i="0" u="none" strike="noStrike" kern="1200" cap="none" spc="0" normalizeH="0" baseline="0" noProof="0">
                <a:ln>
                  <a:noFill/>
                </a:ln>
                <a:solidFill>
                  <a:srgbClr val="2576B7"/>
                </a:solidFill>
                <a:effectLst/>
                <a:uLnTx/>
                <a:uFillTx/>
                <a:latin typeface="Montserrat Light"/>
                <a:ea typeface="+mn-lt"/>
                <a:cs typeface="+mn-lt"/>
              </a:rPr>
              <a:t>Info-Tech Research Group</a:t>
            </a:r>
          </a:p>
        </p:txBody>
      </p:sp>
      <p:pic>
        <p:nvPicPr>
          <p:cNvPr id="18" name="Picture 17">
            <a:extLst>
              <a:ext uri="{FF2B5EF4-FFF2-40B4-BE49-F238E27FC236}">
                <a16:creationId xmlns:a16="http://schemas.microsoft.com/office/drawing/2014/main" id="{247CE975-42D5-20E5-BE06-1FE9FF11B3F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t="-1162"/>
          <a:stretch/>
        </p:blipFill>
        <p:spPr>
          <a:xfrm>
            <a:off x="1092642" y="3021864"/>
            <a:ext cx="1440823" cy="1554480"/>
          </a:xfrm>
          <a:prstGeom prst="rect">
            <a:avLst/>
          </a:prstGeom>
        </p:spPr>
      </p:pic>
      <p:sp>
        <p:nvSpPr>
          <p:cNvPr id="6" name="Rectangle 5">
            <a:extLst>
              <a:ext uri="{FF2B5EF4-FFF2-40B4-BE49-F238E27FC236}">
                <a16:creationId xmlns:a16="http://schemas.microsoft.com/office/drawing/2014/main" id="{CA77F5FC-FE14-7A4D-AA82-AFE3CFD0AC20}"/>
              </a:ext>
              <a:ext uri="{C183D7F6-B498-43B3-948B-1728B52AA6E4}">
                <adec:decorative xmlns:adec="http://schemas.microsoft.com/office/drawing/2017/decorative" val="1"/>
              </a:ext>
            </a:extLst>
          </p:cNvPr>
          <p:cNvSpPr>
            <a:spLocks/>
          </p:cNvSpPr>
          <p:nvPr/>
        </p:nvSpPr>
        <p:spPr>
          <a:xfrm>
            <a:off x="5029567" y="5632458"/>
            <a:ext cx="6624638"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Tree>
    <p:extLst>
      <p:ext uri="{BB962C8B-B14F-4D97-AF65-F5344CB8AC3E}">
        <p14:creationId xmlns:p14="http://schemas.microsoft.com/office/powerpoint/2010/main" val="439128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BD60E-B5F2-3379-CA78-1E811B458D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A8D0D4-DAD4-5CCB-E218-DC97F9599F53}"/>
              </a:ext>
            </a:extLst>
          </p:cNvPr>
          <p:cNvSpPr>
            <a:spLocks noGrp="1"/>
          </p:cNvSpPr>
          <p:nvPr>
            <p:ph type="title"/>
          </p:nvPr>
        </p:nvSpPr>
        <p:spPr>
          <a:xfrm>
            <a:off x="355600" y="471103"/>
            <a:ext cx="9753287" cy="595697"/>
          </a:xfrm>
        </p:spPr>
        <p:txBody>
          <a:bodyPr/>
          <a:lstStyle/>
          <a:p>
            <a:r>
              <a:rPr lang="en-US" dirty="0">
                <a:solidFill>
                  <a:schemeClr val="accent1"/>
                </a:solidFill>
              </a:rPr>
              <a:t>Identify a working group for CX AI</a:t>
            </a:r>
          </a:p>
        </p:txBody>
      </p:sp>
      <p:sp>
        <p:nvSpPr>
          <p:cNvPr id="4" name="Text Placeholder 4">
            <a:extLst>
              <a:ext uri="{FF2B5EF4-FFF2-40B4-BE49-F238E27FC236}">
                <a16:creationId xmlns:a16="http://schemas.microsoft.com/office/drawing/2014/main" id="{50B691F5-42FA-0339-AAC7-130E41FDB1B1}"/>
              </a:ext>
            </a:extLst>
          </p:cNvPr>
          <p:cNvSpPr txBox="1">
            <a:spLocks/>
          </p:cNvSpPr>
          <p:nvPr/>
        </p:nvSpPr>
        <p:spPr>
          <a:xfrm>
            <a:off x="355599" y="1148076"/>
            <a:ext cx="11482386" cy="1618955"/>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lnSpc>
                <a:spcPct val="100000"/>
              </a:lnSpc>
              <a:buFontTx/>
              <a:buNone/>
              <a:defRPr/>
            </a:pPr>
            <a:r>
              <a:rPr lang="en-US" sz="1400" dirty="0">
                <a:solidFill>
                  <a:schemeClr val="tx1">
                    <a:lumMod val="85000"/>
                    <a:lumOff val="15000"/>
                  </a:schemeClr>
                </a:solidFill>
                <a:ea typeface="+mn-lt"/>
                <a:cs typeface="+mn-lt"/>
              </a:rPr>
              <a:t>This m</a:t>
            </a:r>
            <a:r>
              <a:rPr lang="en-US" sz="1400" dirty="0">
                <a:solidFill>
                  <a:schemeClr val="tx1">
                    <a:lumMod val="85000"/>
                    <a:lumOff val="15000"/>
                  </a:schemeClr>
                </a:solidFill>
                <a:latin typeface="Roboto Condensed Light"/>
                <a:ea typeface="+mn-lt"/>
                <a:cs typeface="+mn-lt"/>
              </a:rPr>
              <a:t>ethodology relies on having the right stakeholders in the room to identify CX AI goals, challenges, roles, structure, and more. It is absolutely critical to have effective representation from the right stakeholders to be able to drive business value. </a:t>
            </a:r>
            <a:r>
              <a:rPr lang="en-US" sz="1400" b="1" dirty="0">
                <a:solidFill>
                  <a:schemeClr val="tx1">
                    <a:lumMod val="85000"/>
                    <a:lumOff val="15000"/>
                  </a:schemeClr>
                </a:solidFill>
                <a:latin typeface="Roboto Condensed Light"/>
                <a:ea typeface="+mn-lt"/>
                <a:cs typeface="+mn-lt"/>
              </a:rPr>
              <a:t>Having the right people involved from the onset is critical to your success.</a:t>
            </a:r>
          </a:p>
          <a:p>
            <a:pPr marL="0" indent="0" defTabSz="914218">
              <a:lnSpc>
                <a:spcPct val="100000"/>
              </a:lnSpc>
              <a:buFontTx/>
              <a:buNone/>
              <a:defRPr/>
            </a:pPr>
            <a:r>
              <a:rPr lang="en-US" sz="1400" dirty="0">
                <a:solidFill>
                  <a:schemeClr val="tx1">
                    <a:lumMod val="85000"/>
                    <a:lumOff val="15000"/>
                  </a:schemeClr>
                </a:solidFill>
                <a:latin typeface="Roboto Condensed Light"/>
                <a:ea typeface="+mn-lt"/>
                <a:cs typeface="+mn-lt"/>
              </a:rPr>
              <a:t>Use the table below as a starting point to define working group participants. </a:t>
            </a:r>
          </a:p>
          <a:p>
            <a:pPr marL="342832" indent="-342832" defTabSz="914218">
              <a:lnSpc>
                <a:spcPct val="100000"/>
              </a:lnSpc>
              <a:buFont typeface="+mj-lt"/>
              <a:buAutoNum type="arabicPeriod"/>
              <a:defRPr/>
            </a:pPr>
            <a:r>
              <a:rPr lang="en-US" sz="1400" dirty="0">
                <a:solidFill>
                  <a:schemeClr val="tx1">
                    <a:lumMod val="85000"/>
                    <a:lumOff val="15000"/>
                  </a:schemeClr>
                </a:solidFill>
                <a:latin typeface="Roboto Condensed Light"/>
                <a:ea typeface="+mn-lt"/>
                <a:cs typeface="+mn-lt"/>
              </a:rPr>
              <a:t>Modify or add to roles in the list below. </a:t>
            </a:r>
          </a:p>
          <a:p>
            <a:pPr marL="342832" indent="-342832" defTabSz="914218">
              <a:lnSpc>
                <a:spcPct val="100000"/>
              </a:lnSpc>
              <a:buFont typeface="+mj-lt"/>
              <a:buAutoNum type="arabicPeriod"/>
              <a:defRPr/>
            </a:pPr>
            <a:r>
              <a:rPr lang="en-US" sz="1400" dirty="0">
                <a:solidFill>
                  <a:schemeClr val="tx1">
                    <a:lumMod val="85000"/>
                    <a:lumOff val="15000"/>
                  </a:schemeClr>
                </a:solidFill>
                <a:latin typeface="Roboto Condensed Light"/>
                <a:ea typeface="+mn-lt"/>
                <a:cs typeface="+mn-lt"/>
              </a:rPr>
              <a:t>Identify who will take on each role in the list. Some individuals make take on more than one role, and some roles will be filled by multiple individuals.</a:t>
            </a:r>
          </a:p>
        </p:txBody>
      </p:sp>
      <p:graphicFrame>
        <p:nvGraphicFramePr>
          <p:cNvPr id="3" name="Table 5">
            <a:extLst>
              <a:ext uri="{FF2B5EF4-FFF2-40B4-BE49-F238E27FC236}">
                <a16:creationId xmlns:a16="http://schemas.microsoft.com/office/drawing/2014/main" id="{E7110DCB-4251-B3B8-90A4-E7951C4AEB82}"/>
              </a:ext>
            </a:extLst>
          </p:cNvPr>
          <p:cNvGraphicFramePr>
            <a:graphicFrameLocks/>
          </p:cNvGraphicFramePr>
          <p:nvPr>
            <p:extLst>
              <p:ext uri="{D42A27DB-BD31-4B8C-83A1-F6EECF244321}">
                <p14:modId xmlns:p14="http://schemas.microsoft.com/office/powerpoint/2010/main" val="1107180241"/>
              </p:ext>
            </p:extLst>
          </p:nvPr>
        </p:nvGraphicFramePr>
        <p:xfrm>
          <a:off x="355602" y="2770508"/>
          <a:ext cx="11482385" cy="3539906"/>
        </p:xfrm>
        <a:graphic>
          <a:graphicData uri="http://schemas.openxmlformats.org/drawingml/2006/table">
            <a:tbl>
              <a:tblPr firstRow="1" bandRow="1">
                <a:tableStyleId>{69012ECD-51FC-41F1-AA8D-1B2483CD663E}</a:tableStyleId>
              </a:tblPr>
              <a:tblGrid>
                <a:gridCol w="1730403">
                  <a:extLst>
                    <a:ext uri="{9D8B030D-6E8A-4147-A177-3AD203B41FA5}">
                      <a16:colId xmlns:a16="http://schemas.microsoft.com/office/drawing/2014/main" val="2469687952"/>
                    </a:ext>
                  </a:extLst>
                </a:gridCol>
                <a:gridCol w="7031810">
                  <a:extLst>
                    <a:ext uri="{9D8B030D-6E8A-4147-A177-3AD203B41FA5}">
                      <a16:colId xmlns:a16="http://schemas.microsoft.com/office/drawing/2014/main" val="129109583"/>
                    </a:ext>
                  </a:extLst>
                </a:gridCol>
                <a:gridCol w="2720172">
                  <a:extLst>
                    <a:ext uri="{9D8B030D-6E8A-4147-A177-3AD203B41FA5}">
                      <a16:colId xmlns:a16="http://schemas.microsoft.com/office/drawing/2014/main" val="3215947932"/>
                    </a:ext>
                  </a:extLst>
                </a:gridCol>
              </a:tblGrid>
              <a:tr h="354910">
                <a:tc>
                  <a:txBody>
                    <a:bodyPr/>
                    <a:lstStyle/>
                    <a:p>
                      <a:pPr algn="ctr">
                        <a:buFontTx/>
                      </a:pPr>
                      <a:r>
                        <a:rPr lang="en-US" sz="1200" dirty="0">
                          <a:latin typeface="+mj-lt"/>
                          <a:ea typeface="+mn-lt"/>
                          <a:cs typeface="+mn-lt"/>
                        </a:rPr>
                        <a:t>Role</a:t>
                      </a:r>
                    </a:p>
                  </a:txBody>
                  <a:tcPr marL="45708" marR="45708" marT="45708" marB="45708" anchor="ctr"/>
                </a:tc>
                <a:tc>
                  <a:txBody>
                    <a:bodyPr/>
                    <a:lstStyle/>
                    <a:p>
                      <a:pPr algn="ctr">
                        <a:buFontTx/>
                      </a:pPr>
                      <a:r>
                        <a:rPr lang="en-US" sz="1200">
                          <a:latin typeface="+mj-lt"/>
                          <a:ea typeface="+mn-lt"/>
                          <a:cs typeface="+mn-lt"/>
                        </a:rPr>
                        <a:t>Expectations </a:t>
                      </a:r>
                    </a:p>
                  </a:txBody>
                  <a:tcPr marL="45708" marR="45708" marT="45708" marB="45708" anchor="ctr"/>
                </a:tc>
                <a:tc>
                  <a:txBody>
                    <a:bodyPr/>
                    <a:lstStyle/>
                    <a:p>
                      <a:pPr algn="ctr">
                        <a:buFontTx/>
                      </a:pPr>
                      <a:r>
                        <a:rPr lang="en-US" sz="1200">
                          <a:latin typeface="+mj-lt"/>
                          <a:ea typeface="+mn-lt"/>
                          <a:cs typeface="+mn-lt"/>
                        </a:rPr>
                        <a:t>People</a:t>
                      </a:r>
                    </a:p>
                  </a:txBody>
                  <a:tcPr marL="45708" marR="45708" marT="45708" marB="45708" anchor="ctr"/>
                </a:tc>
                <a:extLst>
                  <a:ext uri="{0D108BD9-81ED-4DB2-BD59-A6C34878D82A}">
                    <a16:rowId xmlns:a16="http://schemas.microsoft.com/office/drawing/2014/main" val="1628324931"/>
                  </a:ext>
                </a:extLst>
              </a:tr>
              <a:tr h="518081">
                <a:tc>
                  <a:txBody>
                    <a:bodyPr/>
                    <a:lstStyle/>
                    <a:p>
                      <a:pPr marL="0" marR="0" algn="ctr" fontAlgn="t">
                        <a:buFontTx/>
                        <a:buNone/>
                      </a:pPr>
                      <a:r>
                        <a:rPr lang="en-US" sz="1100" b="1">
                          <a:effectLst/>
                          <a:latin typeface="+mj-lt"/>
                          <a:ea typeface="+mn-lt"/>
                          <a:cs typeface="+mn-lt"/>
                        </a:rPr>
                        <a:t>Executive sponsor</a:t>
                      </a:r>
                      <a:endParaRPr lang="en-US" sz="1100">
                        <a:effectLst/>
                        <a:latin typeface="+mj-lt"/>
                        <a:ea typeface="+mn-lt"/>
                        <a:cs typeface="+mn-lt"/>
                      </a:endParaRPr>
                    </a:p>
                  </a:txBody>
                  <a:tcPr marL="50800" marR="50800" marT="50800" marB="50800"/>
                </a:tc>
                <a:tc>
                  <a:txBody>
                    <a:bodyPr/>
                    <a:lstStyle/>
                    <a:p>
                      <a:pPr marL="0" marR="0" fontAlgn="t">
                        <a:buFontTx/>
                        <a:buNone/>
                      </a:pPr>
                      <a:r>
                        <a:rPr lang="en-US" sz="1200">
                          <a:effectLst/>
                          <a:latin typeface="+mn-lt"/>
                          <a:ea typeface="+mn-lt"/>
                          <a:cs typeface="+mn-lt"/>
                        </a:rPr>
                        <a:t>Ensures </a:t>
                      </a:r>
                      <a:r>
                        <a:rPr lang="en-US" sz="1200" b="1">
                          <a:effectLst/>
                          <a:latin typeface="+mn-lt"/>
                          <a:ea typeface="+mn-lt"/>
                          <a:cs typeface="+mn-lt"/>
                        </a:rPr>
                        <a:t>strategic alignment</a:t>
                      </a:r>
                      <a:r>
                        <a:rPr lang="en-US" sz="1200">
                          <a:effectLst/>
                          <a:latin typeface="+mn-lt"/>
                          <a:ea typeface="+mn-lt"/>
                          <a:cs typeface="+mn-lt"/>
                        </a:rPr>
                        <a:t> and </a:t>
                      </a:r>
                      <a:r>
                        <a:rPr lang="en-US" sz="1200" b="1">
                          <a:effectLst/>
                          <a:latin typeface="+mn-lt"/>
                          <a:ea typeface="+mn-lt"/>
                          <a:cs typeface="+mn-lt"/>
                        </a:rPr>
                        <a:t>resource availability</a:t>
                      </a:r>
                      <a:r>
                        <a:rPr lang="en-US" sz="1200">
                          <a:effectLst/>
                          <a:latin typeface="+mn-lt"/>
                          <a:ea typeface="+mn-lt"/>
                          <a:cs typeface="+mn-lt"/>
                        </a:rPr>
                        <a:t> at the executive level. Approves </a:t>
                      </a:r>
                      <a:r>
                        <a:rPr lang="en-US" sz="1200" b="1">
                          <a:effectLst/>
                          <a:latin typeface="+mn-lt"/>
                          <a:ea typeface="+mn-lt"/>
                          <a:cs typeface="+mn-lt"/>
                        </a:rPr>
                        <a:t>budget &amp; scope</a:t>
                      </a:r>
                      <a:r>
                        <a:rPr lang="en-US" sz="1200">
                          <a:effectLst/>
                          <a:latin typeface="+mn-lt"/>
                          <a:ea typeface="+mn-lt"/>
                          <a:cs typeface="+mn-lt"/>
                        </a:rPr>
                        <a:t>, removes organizational </a:t>
                      </a:r>
                      <a:r>
                        <a:rPr lang="en-US" sz="1200" b="1">
                          <a:effectLst/>
                          <a:latin typeface="+mn-lt"/>
                          <a:ea typeface="+mn-lt"/>
                          <a:cs typeface="+mn-lt"/>
                        </a:rPr>
                        <a:t>roadblocks</a:t>
                      </a:r>
                      <a:r>
                        <a:rPr lang="en-US" sz="1200">
                          <a:effectLst/>
                          <a:latin typeface="+mn-lt"/>
                          <a:ea typeface="+mn-lt"/>
                          <a:cs typeface="+mn-lt"/>
                        </a:rPr>
                        <a:t>, and communicates the </a:t>
                      </a:r>
                      <a:r>
                        <a:rPr lang="en-US" sz="1200" b="1">
                          <a:effectLst/>
                          <a:latin typeface="+mn-lt"/>
                          <a:ea typeface="+mn-lt"/>
                          <a:cs typeface="+mn-lt"/>
                        </a:rPr>
                        <a:t>high-level vision</a:t>
                      </a:r>
                      <a:r>
                        <a:rPr lang="en-US" sz="1200">
                          <a:effectLst/>
                          <a:latin typeface="+mn-lt"/>
                          <a:ea typeface="+mn-lt"/>
                          <a:cs typeface="+mn-lt"/>
                        </a:rPr>
                        <a:t> to all stakeholders.</a:t>
                      </a:r>
                    </a:p>
                  </a:txBody>
                  <a:tcPr marL="50800" marR="50800" marT="50800" marB="50800"/>
                </a:tc>
                <a:tc>
                  <a:txBody>
                    <a:bodyPr/>
                    <a:lstStyle/>
                    <a:p>
                      <a:pPr>
                        <a:buFontTx/>
                      </a:pPr>
                      <a:r>
                        <a:rPr lang="en-US" sz="1200">
                          <a:ea typeface="+mn-lt"/>
                          <a:cs typeface="+mn-lt"/>
                        </a:rPr>
                        <a:t>Jane Long</a:t>
                      </a:r>
                      <a:endParaRPr lang="en-US" sz="1200">
                        <a:latin typeface="+mn-lt"/>
                        <a:ea typeface="+mn-lt"/>
                        <a:cs typeface="+mn-lt"/>
                      </a:endParaRPr>
                    </a:p>
                  </a:txBody>
                  <a:tcPr marL="45708" marR="45708" marT="45708" marB="45708" anchor="ctr"/>
                </a:tc>
                <a:extLst>
                  <a:ext uri="{0D108BD9-81ED-4DB2-BD59-A6C34878D82A}">
                    <a16:rowId xmlns:a16="http://schemas.microsoft.com/office/drawing/2014/main" val="1491810194"/>
                  </a:ext>
                </a:extLst>
              </a:tr>
              <a:tr h="533865">
                <a:tc>
                  <a:txBody>
                    <a:bodyPr/>
                    <a:lstStyle/>
                    <a:p>
                      <a:pPr marL="0" marR="0" algn="ctr" fontAlgn="t">
                        <a:buFontTx/>
                        <a:buNone/>
                      </a:pPr>
                      <a:r>
                        <a:rPr lang="en-US" sz="1100" b="1">
                          <a:effectLst/>
                          <a:latin typeface="+mj-lt"/>
                          <a:ea typeface="+mn-lt"/>
                          <a:cs typeface="+mn-lt"/>
                        </a:rPr>
                        <a:t>CX lead</a:t>
                      </a:r>
                      <a:endParaRPr lang="en-US" sz="1100">
                        <a:effectLst/>
                        <a:latin typeface="+mj-lt"/>
                        <a:ea typeface="+mn-lt"/>
                        <a:cs typeface="+mn-lt"/>
                      </a:endParaRPr>
                    </a:p>
                  </a:txBody>
                  <a:tcPr marL="50800" marR="50800" marT="50800" marB="50800"/>
                </a:tc>
                <a:tc>
                  <a:txBody>
                    <a:bodyPr/>
                    <a:lstStyle/>
                    <a:p>
                      <a:pPr marL="0" marR="0" fontAlgn="t">
                        <a:buFontTx/>
                        <a:buNone/>
                      </a:pPr>
                      <a:r>
                        <a:rPr lang="en-US" sz="1200">
                          <a:effectLst/>
                          <a:latin typeface="+mn-lt"/>
                          <a:ea typeface="+mn-lt"/>
                          <a:cs typeface="+mn-lt"/>
                        </a:rPr>
                        <a:t>Guides </a:t>
                      </a:r>
                      <a:r>
                        <a:rPr lang="en-US" sz="1200" b="1">
                          <a:effectLst/>
                          <a:latin typeface="+mn-lt"/>
                          <a:ea typeface="+mn-lt"/>
                          <a:cs typeface="+mn-lt"/>
                        </a:rPr>
                        <a:t>customer experience</a:t>
                      </a:r>
                      <a:r>
                        <a:rPr lang="en-US" sz="1200">
                          <a:effectLst/>
                          <a:latin typeface="+mn-lt"/>
                          <a:ea typeface="+mn-lt"/>
                          <a:cs typeface="+mn-lt"/>
                        </a:rPr>
                        <a:t> strategy, tying AI outputs to </a:t>
                      </a:r>
                      <a:r>
                        <a:rPr lang="en-US" sz="1200" b="1">
                          <a:effectLst/>
                          <a:latin typeface="+mn-lt"/>
                          <a:ea typeface="+mn-lt"/>
                          <a:cs typeface="+mn-lt"/>
                        </a:rPr>
                        <a:t>measurable CX improvements</a:t>
                      </a:r>
                      <a:r>
                        <a:rPr lang="en-US" sz="1200">
                          <a:effectLst/>
                          <a:latin typeface="+mn-lt"/>
                          <a:ea typeface="+mn-lt"/>
                          <a:cs typeface="+mn-lt"/>
                        </a:rPr>
                        <a:t> (e.g. handle time, NPS). Defines CX objectives, </a:t>
                      </a:r>
                      <a:r>
                        <a:rPr lang="en-US" sz="1200" b="1">
                          <a:effectLst/>
                          <a:latin typeface="+mn-lt"/>
                          <a:ea typeface="+mn-lt"/>
                          <a:cs typeface="+mn-lt"/>
                        </a:rPr>
                        <a:t>sets feature priorities</a:t>
                      </a:r>
                      <a:r>
                        <a:rPr lang="en-US" sz="1200">
                          <a:effectLst/>
                          <a:latin typeface="+mn-lt"/>
                          <a:ea typeface="+mn-lt"/>
                          <a:cs typeface="+mn-lt"/>
                        </a:rPr>
                        <a:t>, and ensures the solution remains customer focused.</a:t>
                      </a:r>
                    </a:p>
                  </a:txBody>
                  <a:tcPr marL="50800" marR="50800" marT="50800" marB="50800"/>
                </a:tc>
                <a:tc>
                  <a:txBody>
                    <a:bodyPr/>
                    <a:lstStyle/>
                    <a:p>
                      <a:pPr>
                        <a:buFontTx/>
                      </a:pPr>
                      <a:r>
                        <a:rPr lang="en-US" sz="1200">
                          <a:ea typeface="+mn-lt"/>
                          <a:cs typeface="+mn-lt"/>
                        </a:rPr>
                        <a:t>Robert Loblaw</a:t>
                      </a:r>
                      <a:endParaRPr lang="en-US" sz="1200">
                        <a:latin typeface="+mn-lt"/>
                        <a:ea typeface="+mn-lt"/>
                        <a:cs typeface="+mn-lt"/>
                      </a:endParaRPr>
                    </a:p>
                  </a:txBody>
                  <a:tcPr marL="45708" marR="45708" marT="45708" marB="45708" anchor="ctr"/>
                </a:tc>
                <a:extLst>
                  <a:ext uri="{0D108BD9-81ED-4DB2-BD59-A6C34878D82A}">
                    <a16:rowId xmlns:a16="http://schemas.microsoft.com/office/drawing/2014/main" val="1354435808"/>
                  </a:ext>
                </a:extLst>
              </a:tr>
              <a:tr h="505097">
                <a:tc>
                  <a:txBody>
                    <a:bodyPr/>
                    <a:lstStyle/>
                    <a:p>
                      <a:pPr marL="0" marR="0" algn="ctr" fontAlgn="t">
                        <a:buFontTx/>
                        <a:buNone/>
                      </a:pPr>
                      <a:r>
                        <a:rPr lang="en-US" sz="1100" b="1">
                          <a:effectLst/>
                          <a:latin typeface="+mj-lt"/>
                          <a:ea typeface="+mn-lt"/>
                          <a:cs typeface="+mn-lt"/>
                        </a:rPr>
                        <a:t>AI lead</a:t>
                      </a:r>
                      <a:endParaRPr lang="en-US" sz="1100">
                        <a:effectLst/>
                        <a:latin typeface="+mj-lt"/>
                        <a:ea typeface="+mn-lt"/>
                        <a:cs typeface="+mn-lt"/>
                      </a:endParaRPr>
                    </a:p>
                  </a:txBody>
                  <a:tcPr marL="50800" marR="50800" marT="50800" marB="50800"/>
                </a:tc>
                <a:tc>
                  <a:txBody>
                    <a:bodyPr/>
                    <a:lstStyle/>
                    <a:p>
                      <a:pPr marL="0" marR="0" fontAlgn="t">
                        <a:buFontTx/>
                        <a:buNone/>
                      </a:pPr>
                      <a:r>
                        <a:rPr lang="en-US" sz="1200" b="0">
                          <a:effectLst/>
                          <a:latin typeface="+mn-lt"/>
                          <a:ea typeface="+mn-lt"/>
                          <a:cs typeface="+mn-lt"/>
                        </a:rPr>
                        <a:t>Designs, trains, and maintains </a:t>
                      </a:r>
                      <a:r>
                        <a:rPr lang="en-US" sz="1200" b="1">
                          <a:effectLst/>
                          <a:latin typeface="+mn-lt"/>
                          <a:ea typeface="+mn-lt"/>
                          <a:cs typeface="+mn-lt"/>
                        </a:rPr>
                        <a:t>AI models </a:t>
                      </a:r>
                      <a:r>
                        <a:rPr lang="en-US" sz="1200">
                          <a:effectLst/>
                          <a:latin typeface="+mn-lt"/>
                          <a:ea typeface="+mn-lt"/>
                          <a:cs typeface="+mn-lt"/>
                        </a:rPr>
                        <a:t>to meet performance and reliability targets. Oversees </a:t>
                      </a:r>
                      <a:r>
                        <a:rPr lang="en-US" sz="1200" b="1">
                          <a:effectLst/>
                          <a:latin typeface="+mn-lt"/>
                          <a:ea typeface="+mn-lt"/>
                          <a:cs typeface="+mn-lt"/>
                        </a:rPr>
                        <a:t>model architecture</a:t>
                      </a:r>
                      <a:r>
                        <a:rPr lang="en-US" sz="1200">
                          <a:effectLst/>
                          <a:latin typeface="+mn-lt"/>
                          <a:ea typeface="+mn-lt"/>
                          <a:cs typeface="+mn-lt"/>
                        </a:rPr>
                        <a:t>, data pipelines, monitors accuracy, and addresses </a:t>
                      </a:r>
                      <a:r>
                        <a:rPr lang="en-US" sz="1200" b="1">
                          <a:effectLst/>
                          <a:latin typeface="+mn-lt"/>
                          <a:ea typeface="+mn-lt"/>
                          <a:cs typeface="+mn-lt"/>
                        </a:rPr>
                        <a:t>model drift</a:t>
                      </a:r>
                      <a:r>
                        <a:rPr lang="en-US" sz="1200">
                          <a:effectLst/>
                          <a:latin typeface="+mn-lt"/>
                          <a:ea typeface="+mn-lt"/>
                          <a:cs typeface="+mn-lt"/>
                        </a:rPr>
                        <a:t> or updates.</a:t>
                      </a:r>
                    </a:p>
                  </a:txBody>
                  <a:tcPr marL="50800" marR="50800" marT="50800" marB="50800"/>
                </a:tc>
                <a:tc>
                  <a:txBody>
                    <a:bodyPr/>
                    <a:lstStyle/>
                    <a:p>
                      <a:pPr>
                        <a:buFontTx/>
                      </a:pPr>
                      <a:r>
                        <a:rPr lang="en-US" sz="1200">
                          <a:ea typeface="+mn-lt"/>
                          <a:cs typeface="+mn-lt"/>
                        </a:rPr>
                        <a:t>Bruce Wayne, Diana Prince, Clark Kent</a:t>
                      </a:r>
                      <a:endParaRPr lang="en-US" sz="1200">
                        <a:latin typeface="+mn-lt"/>
                        <a:ea typeface="+mn-lt"/>
                        <a:cs typeface="+mn-lt"/>
                      </a:endParaRPr>
                    </a:p>
                  </a:txBody>
                  <a:tcPr marL="45708" marR="45708" marT="45708" marB="45708" anchor="ctr"/>
                </a:tc>
                <a:extLst>
                  <a:ext uri="{0D108BD9-81ED-4DB2-BD59-A6C34878D82A}">
                    <a16:rowId xmlns:a16="http://schemas.microsoft.com/office/drawing/2014/main" val="1064027115"/>
                  </a:ext>
                </a:extLst>
              </a:tr>
              <a:tr h="356186">
                <a:tc>
                  <a:txBody>
                    <a:bodyPr/>
                    <a:lstStyle/>
                    <a:p>
                      <a:pPr marL="0" marR="0" algn="ctr" fontAlgn="t">
                        <a:buFontTx/>
                        <a:buNone/>
                      </a:pPr>
                      <a:r>
                        <a:rPr lang="en-US" sz="1100" b="1">
                          <a:effectLst/>
                          <a:latin typeface="+mj-lt"/>
                          <a:ea typeface="+mn-lt"/>
                          <a:cs typeface="+mn-lt"/>
                        </a:rPr>
                        <a:t>IT lead</a:t>
                      </a:r>
                      <a:endParaRPr lang="en-US" sz="1100">
                        <a:effectLst/>
                        <a:latin typeface="+mj-lt"/>
                        <a:ea typeface="+mn-lt"/>
                        <a:cs typeface="+mn-lt"/>
                      </a:endParaRPr>
                    </a:p>
                  </a:txBody>
                  <a:tcPr marL="50800" marR="50800" marT="50800" marB="50800"/>
                </a:tc>
                <a:tc>
                  <a:txBody>
                    <a:bodyPr/>
                    <a:lstStyle/>
                    <a:p>
                      <a:pPr marL="0" marR="0" fontAlgn="t">
                        <a:buFontTx/>
                        <a:buNone/>
                      </a:pPr>
                      <a:r>
                        <a:rPr lang="en-US" sz="1200">
                          <a:effectLst/>
                          <a:latin typeface="+mn-lt"/>
                          <a:ea typeface="+mn-lt"/>
                          <a:cs typeface="+mn-lt"/>
                        </a:rPr>
                        <a:t>Secures a </a:t>
                      </a:r>
                      <a:r>
                        <a:rPr lang="en-US" sz="1200" b="1">
                          <a:effectLst/>
                          <a:latin typeface="+mn-lt"/>
                          <a:ea typeface="+mn-lt"/>
                          <a:cs typeface="+mn-lt"/>
                        </a:rPr>
                        <a:t>robust, scalable environment </a:t>
                      </a:r>
                      <a:r>
                        <a:rPr lang="en-US" sz="1200">
                          <a:effectLst/>
                          <a:latin typeface="+mn-lt"/>
                          <a:ea typeface="+mn-lt"/>
                          <a:cs typeface="+mn-lt"/>
                        </a:rPr>
                        <a:t>for real-time or batch AI processes. Manages </a:t>
                      </a:r>
                      <a:r>
                        <a:rPr lang="en-US" sz="1200" b="1">
                          <a:effectLst/>
                          <a:latin typeface="+mn-lt"/>
                          <a:ea typeface="+mn-lt"/>
                          <a:cs typeface="+mn-lt"/>
                        </a:rPr>
                        <a:t>servers</a:t>
                      </a:r>
                      <a:r>
                        <a:rPr lang="en-US" sz="1200">
                          <a:effectLst/>
                          <a:latin typeface="+mn-lt"/>
                          <a:ea typeface="+mn-lt"/>
                          <a:cs typeface="+mn-lt"/>
                        </a:rPr>
                        <a:t>, security, compliance, and integrations with CRMs or knowledge bases.</a:t>
                      </a:r>
                    </a:p>
                  </a:txBody>
                  <a:tcPr marL="50800" marR="50800" marT="50800" marB="50800"/>
                </a:tc>
                <a:tc>
                  <a:txBody>
                    <a:bodyPr/>
                    <a:lstStyle/>
                    <a:p>
                      <a:pPr>
                        <a:buFontTx/>
                      </a:pPr>
                      <a:r>
                        <a:rPr lang="en-US" sz="1200">
                          <a:ea typeface="+mn-lt"/>
                          <a:cs typeface="+mn-lt"/>
                        </a:rPr>
                        <a:t>Eve Maldonado </a:t>
                      </a:r>
                      <a:endParaRPr lang="en-US" sz="1200">
                        <a:latin typeface="+mn-lt"/>
                        <a:ea typeface="+mn-lt"/>
                        <a:cs typeface="+mn-lt"/>
                      </a:endParaRPr>
                    </a:p>
                  </a:txBody>
                  <a:tcPr marL="45708" marR="45708" marT="45708" marB="45708" anchor="ctr"/>
                </a:tc>
                <a:extLst>
                  <a:ext uri="{0D108BD9-81ED-4DB2-BD59-A6C34878D82A}">
                    <a16:rowId xmlns:a16="http://schemas.microsoft.com/office/drawing/2014/main" val="170349370"/>
                  </a:ext>
                </a:extLst>
              </a:tr>
              <a:tr h="519459">
                <a:tc>
                  <a:txBody>
                    <a:bodyPr/>
                    <a:lstStyle/>
                    <a:p>
                      <a:pPr marL="0" marR="0" algn="ctr" fontAlgn="t">
                        <a:buFontTx/>
                        <a:buNone/>
                      </a:pPr>
                      <a:r>
                        <a:rPr lang="en-US" sz="1100" b="1">
                          <a:effectLst/>
                          <a:latin typeface="+mj-lt"/>
                          <a:ea typeface="+mn-lt"/>
                          <a:cs typeface="+mn-lt"/>
                        </a:rPr>
                        <a:t>Frontline champion</a:t>
                      </a:r>
                      <a:endParaRPr lang="en-US" sz="1100">
                        <a:effectLst/>
                        <a:latin typeface="+mj-lt"/>
                        <a:ea typeface="+mn-lt"/>
                        <a:cs typeface="+mn-lt"/>
                      </a:endParaRPr>
                    </a:p>
                  </a:txBody>
                  <a:tcPr marL="50800" marR="50800" marT="50800" marB="50800"/>
                </a:tc>
                <a:tc>
                  <a:txBody>
                    <a:bodyPr/>
                    <a:lstStyle/>
                    <a:p>
                      <a:pPr marL="0" marR="0" fontAlgn="t">
                        <a:buFontTx/>
                        <a:buNone/>
                      </a:pPr>
                      <a:r>
                        <a:rPr lang="en-US" sz="1200" dirty="0">
                          <a:effectLst/>
                          <a:latin typeface="+mn-lt"/>
                          <a:ea typeface="+mn-lt"/>
                          <a:cs typeface="+mn-lt"/>
                        </a:rPr>
                        <a:t>Represents </a:t>
                      </a:r>
                      <a:r>
                        <a:rPr lang="en-US" sz="1200" b="1" dirty="0">
                          <a:effectLst/>
                          <a:latin typeface="+mn-lt"/>
                          <a:ea typeface="+mn-lt"/>
                          <a:cs typeface="+mn-lt"/>
                        </a:rPr>
                        <a:t>end users</a:t>
                      </a:r>
                      <a:r>
                        <a:rPr lang="en-US" sz="1200" dirty="0">
                          <a:effectLst/>
                          <a:latin typeface="+mn-lt"/>
                          <a:ea typeface="+mn-lt"/>
                          <a:cs typeface="+mn-lt"/>
                        </a:rPr>
                        <a:t> (e.g. contact center agents), providing </a:t>
                      </a:r>
                      <a:r>
                        <a:rPr lang="en-US" sz="1200" b="1" dirty="0">
                          <a:effectLst/>
                          <a:latin typeface="+mn-lt"/>
                          <a:ea typeface="+mn-lt"/>
                          <a:cs typeface="+mn-lt"/>
                        </a:rPr>
                        <a:t>practical feedback</a:t>
                      </a:r>
                      <a:r>
                        <a:rPr lang="en-US" sz="1200" dirty="0">
                          <a:effectLst/>
                          <a:latin typeface="+mn-lt"/>
                          <a:ea typeface="+mn-lt"/>
                          <a:cs typeface="+mn-lt"/>
                        </a:rPr>
                        <a:t> on AI usability. Tests prototypes, highlights real-world issues or successes, and fosters </a:t>
                      </a:r>
                      <a:r>
                        <a:rPr lang="en-US" sz="1200" b="1" dirty="0">
                          <a:effectLst/>
                          <a:latin typeface="+mn-lt"/>
                          <a:ea typeface="+mn-lt"/>
                          <a:cs typeface="+mn-lt"/>
                        </a:rPr>
                        <a:t>peer adoption</a:t>
                      </a:r>
                      <a:r>
                        <a:rPr lang="en-US" sz="1200" dirty="0">
                          <a:effectLst/>
                          <a:latin typeface="+mn-lt"/>
                          <a:ea typeface="+mn-lt"/>
                          <a:cs typeface="+mn-lt"/>
                        </a:rPr>
                        <a:t>.</a:t>
                      </a:r>
                    </a:p>
                  </a:txBody>
                  <a:tcPr marL="50800" marR="50800" marT="50800" marB="50800"/>
                </a:tc>
                <a:tc>
                  <a:txBody>
                    <a:bodyPr/>
                    <a:lstStyle/>
                    <a:p>
                      <a:pPr>
                        <a:buFontTx/>
                      </a:pPr>
                      <a:r>
                        <a:rPr lang="en-US" sz="1200">
                          <a:ea typeface="+mn-lt"/>
                          <a:cs typeface="+mn-lt"/>
                        </a:rPr>
                        <a:t>Marcelina Hardy, Edmund Broughton</a:t>
                      </a:r>
                      <a:endParaRPr lang="en-US" sz="1200">
                        <a:latin typeface="+mn-lt"/>
                        <a:ea typeface="+mn-lt"/>
                        <a:cs typeface="+mn-lt"/>
                      </a:endParaRPr>
                    </a:p>
                  </a:txBody>
                  <a:tcPr marL="45708" marR="45708" marT="45708" marB="45708" anchor="ctr"/>
                </a:tc>
                <a:extLst>
                  <a:ext uri="{0D108BD9-81ED-4DB2-BD59-A6C34878D82A}">
                    <a16:rowId xmlns:a16="http://schemas.microsoft.com/office/drawing/2014/main" val="4001708645"/>
                  </a:ext>
                </a:extLst>
              </a:tr>
              <a:tr h="641134">
                <a:tc>
                  <a:txBody>
                    <a:bodyPr/>
                    <a:lstStyle/>
                    <a:p>
                      <a:pPr marL="0" marR="0" algn="ctr" fontAlgn="t">
                        <a:buFontTx/>
                        <a:buNone/>
                      </a:pPr>
                      <a:r>
                        <a:rPr lang="en-US" sz="1100" b="1">
                          <a:effectLst/>
                          <a:latin typeface="+mj-lt"/>
                          <a:ea typeface="+mn-lt"/>
                          <a:cs typeface="+mn-lt"/>
                        </a:rPr>
                        <a:t>Compliance &amp; finance </a:t>
                      </a:r>
                    </a:p>
                    <a:p>
                      <a:pPr marL="0" marR="0" algn="ctr" fontAlgn="t">
                        <a:buFontTx/>
                        <a:buNone/>
                      </a:pPr>
                      <a:r>
                        <a:rPr lang="en-US" sz="1100" b="1">
                          <a:effectLst/>
                          <a:latin typeface="+mj-lt"/>
                          <a:ea typeface="+mn-lt"/>
                          <a:cs typeface="+mn-lt"/>
                        </a:rPr>
                        <a:t>lead</a:t>
                      </a:r>
                      <a:endParaRPr lang="en-US" sz="1100">
                        <a:effectLst/>
                        <a:latin typeface="+mj-lt"/>
                        <a:ea typeface="+mn-lt"/>
                        <a:cs typeface="+mn-lt"/>
                      </a:endParaRPr>
                    </a:p>
                  </a:txBody>
                  <a:tcPr marL="50800" marR="50800" marT="50800" marB="50800"/>
                </a:tc>
                <a:tc>
                  <a:txBody>
                    <a:bodyPr/>
                    <a:lstStyle/>
                    <a:p>
                      <a:pPr marL="0" marR="0" fontAlgn="t">
                        <a:buFontTx/>
                        <a:buNone/>
                      </a:pPr>
                      <a:r>
                        <a:rPr lang="en-US" sz="1200">
                          <a:effectLst/>
                          <a:latin typeface="+mn-lt"/>
                          <a:ea typeface="+mn-lt"/>
                          <a:cs typeface="+mn-lt"/>
                        </a:rPr>
                        <a:t>Validates </a:t>
                      </a:r>
                      <a:r>
                        <a:rPr lang="en-US" sz="1200" b="1">
                          <a:effectLst/>
                          <a:latin typeface="+mn-lt"/>
                          <a:ea typeface="+mn-lt"/>
                          <a:cs typeface="+mn-lt"/>
                        </a:rPr>
                        <a:t>financial ROI</a:t>
                      </a:r>
                      <a:r>
                        <a:rPr lang="en-US" sz="1200">
                          <a:effectLst/>
                          <a:latin typeface="+mn-lt"/>
                          <a:ea typeface="+mn-lt"/>
                          <a:cs typeface="+mn-lt"/>
                        </a:rPr>
                        <a:t> assumptions and enforces data/privacy regulations. Tracks </a:t>
                      </a:r>
                      <a:r>
                        <a:rPr lang="en-US" sz="1200" b="1">
                          <a:effectLst/>
                          <a:latin typeface="+mn-lt"/>
                          <a:ea typeface="+mn-lt"/>
                          <a:cs typeface="+mn-lt"/>
                        </a:rPr>
                        <a:t>cost vs. benefit</a:t>
                      </a:r>
                      <a:r>
                        <a:rPr lang="en-US" sz="1200">
                          <a:effectLst/>
                          <a:latin typeface="+mn-lt"/>
                          <a:ea typeface="+mn-lt"/>
                          <a:cs typeface="+mn-lt"/>
                        </a:rPr>
                        <a:t>, ensuring data handling meets relevant legal requirements (e.g. GDPR, HIPAA).</a:t>
                      </a:r>
                    </a:p>
                  </a:txBody>
                  <a:tcPr marL="50800" marR="50800" marT="50800" marB="50800"/>
                </a:tc>
                <a:tc>
                  <a:txBody>
                    <a:bodyPr/>
                    <a:lstStyle/>
                    <a:p>
                      <a:pPr>
                        <a:buFontTx/>
                      </a:pPr>
                      <a:r>
                        <a:rPr lang="en-US" sz="1200" dirty="0">
                          <a:latin typeface="+mn-lt"/>
                          <a:ea typeface="+mn-lt"/>
                          <a:cs typeface="+mn-lt"/>
                        </a:rPr>
                        <a:t>Atticus Finch </a:t>
                      </a:r>
                    </a:p>
                  </a:txBody>
                  <a:tcPr marL="45708" marR="45708" marT="45708" marB="45708" anchor="ctr"/>
                </a:tc>
                <a:extLst>
                  <a:ext uri="{0D108BD9-81ED-4DB2-BD59-A6C34878D82A}">
                    <a16:rowId xmlns:a16="http://schemas.microsoft.com/office/drawing/2014/main" val="2876871975"/>
                  </a:ext>
                </a:extLst>
              </a:tr>
            </a:tbl>
          </a:graphicData>
        </a:graphic>
      </p:graphicFrame>
    </p:spTree>
    <p:extLst>
      <p:ext uri="{BB962C8B-B14F-4D97-AF65-F5344CB8AC3E}">
        <p14:creationId xmlns:p14="http://schemas.microsoft.com/office/powerpoint/2010/main" val="1525425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921AA-099B-EA4C-9C7B-5DB83A3BBF50}"/>
              </a:ext>
            </a:extLst>
          </p:cNvPr>
          <p:cNvSpPr>
            <a:spLocks noGrp="1"/>
          </p:cNvSpPr>
          <p:nvPr>
            <p:ph type="title"/>
          </p:nvPr>
        </p:nvSpPr>
        <p:spPr/>
        <p:txBody>
          <a:bodyPr/>
          <a:lstStyle/>
          <a:p>
            <a:r>
              <a:rPr lang="en-US" sz="2800" dirty="0"/>
              <a:t>Step 1.1 – Identify your top five candidate CX AI use cases to implement</a:t>
            </a:r>
          </a:p>
        </p:txBody>
      </p:sp>
      <p:sp>
        <p:nvSpPr>
          <p:cNvPr id="3" name="Text Placeholder 2">
            <a:extLst>
              <a:ext uri="{FF2B5EF4-FFF2-40B4-BE49-F238E27FC236}">
                <a16:creationId xmlns:a16="http://schemas.microsoft.com/office/drawing/2014/main" id="{8FB4D050-8C0D-7E4F-BCDE-6363EC598613}"/>
              </a:ext>
            </a:extLst>
          </p:cNvPr>
          <p:cNvSpPr>
            <a:spLocks noGrp="1"/>
          </p:cNvSpPr>
          <p:nvPr>
            <p:ph type="body" sz="quarter" idx="11"/>
          </p:nvPr>
        </p:nvSpPr>
        <p:spPr>
          <a:xfrm>
            <a:off x="378865" y="1531736"/>
            <a:ext cx="7632073" cy="456696"/>
          </a:xfrm>
        </p:spPr>
        <p:txBody>
          <a:bodyPr/>
          <a:lstStyle/>
          <a:p>
            <a:r>
              <a:rPr lang="en-US" dirty="0"/>
              <a:t>Take a structured approach to finding the most impactful CX AI use case to execute for your organization.</a:t>
            </a:r>
          </a:p>
        </p:txBody>
      </p:sp>
      <p:sp>
        <p:nvSpPr>
          <p:cNvPr id="6" name="Text Placeholder 5">
            <a:extLst>
              <a:ext uri="{FF2B5EF4-FFF2-40B4-BE49-F238E27FC236}">
                <a16:creationId xmlns:a16="http://schemas.microsoft.com/office/drawing/2014/main" id="{DD0A3A13-5D69-3F47-A035-C2F893B3F4C3}"/>
              </a:ext>
            </a:extLst>
          </p:cNvPr>
          <p:cNvSpPr>
            <a:spLocks noGrp="1"/>
          </p:cNvSpPr>
          <p:nvPr>
            <p:ph type="body" sz="quarter" idx="16"/>
          </p:nvPr>
        </p:nvSpPr>
        <p:spPr>
          <a:xfrm>
            <a:off x="375219" y="2353568"/>
            <a:ext cx="4528542" cy="371902"/>
          </a:xfrm>
        </p:spPr>
        <p:txBody>
          <a:bodyPr/>
          <a:lstStyle/>
          <a:p>
            <a:r>
              <a:rPr lang="en-US"/>
              <a:t>Activities</a:t>
            </a:r>
          </a:p>
        </p:txBody>
      </p:sp>
      <p:sp>
        <p:nvSpPr>
          <p:cNvPr id="10" name="Text Placeholder 9">
            <a:extLst>
              <a:ext uri="{FF2B5EF4-FFF2-40B4-BE49-F238E27FC236}">
                <a16:creationId xmlns:a16="http://schemas.microsoft.com/office/drawing/2014/main" id="{602B8227-3810-F54D-9CEC-F51D4D7991BD}"/>
              </a:ext>
            </a:extLst>
          </p:cNvPr>
          <p:cNvSpPr>
            <a:spLocks noGrp="1"/>
          </p:cNvSpPr>
          <p:nvPr>
            <p:ph type="body" sz="quarter" idx="34"/>
          </p:nvPr>
        </p:nvSpPr>
        <p:spPr>
          <a:xfrm>
            <a:off x="364188" y="2927153"/>
            <a:ext cx="7509590" cy="1435121"/>
          </a:xfrm>
        </p:spPr>
        <p:txBody>
          <a:bodyPr/>
          <a:lstStyle/>
          <a:p>
            <a:r>
              <a:rPr lang="en-US">
                <a:solidFill>
                  <a:schemeClr val="tx1"/>
                </a:solidFill>
              </a:rPr>
              <a:t>1.1.1 Assess your key KPIs to identify your biggest red flags.</a:t>
            </a:r>
          </a:p>
          <a:p>
            <a:r>
              <a:rPr lang="en-US">
                <a:solidFill>
                  <a:schemeClr val="tx1"/>
                </a:solidFill>
              </a:rPr>
              <a:t>1.1.2 Diagnose your CX capabilities to identify pain points and opportunities.</a:t>
            </a:r>
          </a:p>
        </p:txBody>
      </p:sp>
      <p:sp>
        <p:nvSpPr>
          <p:cNvPr id="14" name="Text Placeholder 8">
            <a:extLst>
              <a:ext uri="{FF2B5EF4-FFF2-40B4-BE49-F238E27FC236}">
                <a16:creationId xmlns:a16="http://schemas.microsoft.com/office/drawing/2014/main" id="{7DE3E89D-0936-C075-8813-F7A2CBA9368B}"/>
              </a:ext>
            </a:extLst>
          </p:cNvPr>
          <p:cNvSpPr>
            <a:spLocks noGrp="1"/>
          </p:cNvSpPr>
          <p:nvPr>
            <p:ph type="body" sz="quarter" idx="35"/>
          </p:nvPr>
        </p:nvSpPr>
        <p:spPr>
          <a:xfrm>
            <a:off x="336967" y="4603576"/>
            <a:ext cx="7069646" cy="354062"/>
          </a:xfrm>
        </p:spPr>
        <p:txBody>
          <a:bodyPr/>
          <a:lstStyle/>
          <a:p>
            <a:r>
              <a:rPr lang="en-US" sz="1800"/>
              <a:t>Identify the right “need-to-have” solution.</a:t>
            </a:r>
          </a:p>
        </p:txBody>
      </p:sp>
      <p:sp>
        <p:nvSpPr>
          <p:cNvPr id="19" name="Freeform: Shape 18">
            <a:extLst>
              <a:ext uri="{FF2B5EF4-FFF2-40B4-BE49-F238E27FC236}">
                <a16:creationId xmlns:a16="http://schemas.microsoft.com/office/drawing/2014/main" id="{10B3C188-21B0-42D7-99EC-6BAEC3769B64}"/>
              </a:ext>
            </a:extLst>
          </p:cNvPr>
          <p:cNvSpPr>
            <a:spLocks/>
          </p:cNvSpPr>
          <p:nvPr/>
        </p:nvSpPr>
        <p:spPr>
          <a:xfrm>
            <a:off x="336968" y="5317888"/>
            <a:ext cx="1681773" cy="674929"/>
          </a:xfrm>
          <a:custGeom>
            <a:avLst/>
            <a:gdLst>
              <a:gd name="connsiteX0" fmla="*/ 0 w 2016461"/>
              <a:gd name="connsiteY0" fmla="*/ 0 h 675017"/>
              <a:gd name="connsiteX1" fmla="*/ 1678953 w 2016461"/>
              <a:gd name="connsiteY1" fmla="*/ 0 h 675017"/>
              <a:gd name="connsiteX2" fmla="*/ 2016461 w 2016461"/>
              <a:gd name="connsiteY2" fmla="*/ 337509 h 675017"/>
              <a:gd name="connsiteX3" fmla="*/ 1678953 w 2016461"/>
              <a:gd name="connsiteY3" fmla="*/ 675017 h 675017"/>
              <a:gd name="connsiteX4" fmla="*/ 0 w 2016461"/>
              <a:gd name="connsiteY4" fmla="*/ 675017 h 675017"/>
              <a:gd name="connsiteX5" fmla="*/ 0 w 2016461"/>
              <a:gd name="connsiteY5" fmla="*/ 0 h 6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6461" h="675017">
                <a:moveTo>
                  <a:pt x="0" y="0"/>
                </a:moveTo>
                <a:lnTo>
                  <a:pt x="1678953" y="0"/>
                </a:lnTo>
                <a:lnTo>
                  <a:pt x="2016461" y="337509"/>
                </a:lnTo>
                <a:lnTo>
                  <a:pt x="1678953" y="675017"/>
                </a:lnTo>
                <a:lnTo>
                  <a:pt x="0" y="675017"/>
                </a:lnTo>
                <a:lnTo>
                  <a:pt x="0" y="0"/>
                </a:lnTo>
                <a:close/>
              </a:path>
            </a:pathLst>
          </a:custGeom>
          <a:solidFill>
            <a:srgbClr val="2576B7">
              <a:alpha val="90000"/>
            </a:srgbClr>
          </a:solidFill>
          <a:ln>
            <a:solidFill>
              <a:schemeClr val="lt1">
                <a:hueOff val="0"/>
                <a:satOff val="0"/>
                <a:lumOff val="0"/>
                <a:alpha val="2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01465" tIns="42666" rIns="358797" bIns="42666" numCol="1" spcCol="1270" anchor="ctr" anchorCtr="0">
            <a:noAutofit/>
          </a:bodyPr>
          <a:lstStyle/>
          <a:p>
            <a:pPr algn="ctr" defTabSz="711129">
              <a:lnSpc>
                <a:spcPct val="90000"/>
              </a:lnSpc>
              <a:spcBef>
                <a:spcPct val="0"/>
              </a:spcBef>
              <a:spcAft>
                <a:spcPct val="35000"/>
              </a:spcAft>
              <a:defRPr/>
            </a:pPr>
            <a:r>
              <a:rPr lang="en-US" sz="1600">
                <a:solidFill>
                  <a:srgbClr val="FFFFFF"/>
                </a:solidFill>
                <a:latin typeface="Montserrat" pitchFamily="2" charset="77"/>
                <a:ea typeface="+mn-lt"/>
                <a:cs typeface="+mn-lt"/>
              </a:rPr>
              <a:t>Step 1.1</a:t>
            </a:r>
          </a:p>
        </p:txBody>
      </p:sp>
      <p:sp>
        <p:nvSpPr>
          <p:cNvPr id="20" name="Freeform: Shape 19">
            <a:extLst>
              <a:ext uri="{FF2B5EF4-FFF2-40B4-BE49-F238E27FC236}">
                <a16:creationId xmlns:a16="http://schemas.microsoft.com/office/drawing/2014/main" id="{B6E6E924-BDE9-46A2-B0AC-D74293010E85}"/>
              </a:ext>
            </a:extLst>
          </p:cNvPr>
          <p:cNvSpPr>
            <a:spLocks/>
          </p:cNvSpPr>
          <p:nvPr/>
        </p:nvSpPr>
        <p:spPr>
          <a:xfrm>
            <a:off x="1767870" y="5317886"/>
            <a:ext cx="1681773" cy="674929"/>
          </a:xfrm>
          <a:custGeom>
            <a:avLst/>
            <a:gdLst>
              <a:gd name="connsiteX0" fmla="*/ 0 w 2016461"/>
              <a:gd name="connsiteY0" fmla="*/ 0 h 675017"/>
              <a:gd name="connsiteX1" fmla="*/ 1678953 w 2016461"/>
              <a:gd name="connsiteY1" fmla="*/ 0 h 675017"/>
              <a:gd name="connsiteX2" fmla="*/ 2016461 w 2016461"/>
              <a:gd name="connsiteY2" fmla="*/ 337509 h 675017"/>
              <a:gd name="connsiteX3" fmla="*/ 1678953 w 2016461"/>
              <a:gd name="connsiteY3" fmla="*/ 675017 h 675017"/>
              <a:gd name="connsiteX4" fmla="*/ 0 w 2016461"/>
              <a:gd name="connsiteY4" fmla="*/ 675017 h 675017"/>
              <a:gd name="connsiteX5" fmla="*/ 337509 w 2016461"/>
              <a:gd name="connsiteY5" fmla="*/ 337509 h 675017"/>
              <a:gd name="connsiteX6" fmla="*/ 0 w 2016461"/>
              <a:gd name="connsiteY6" fmla="*/ 0 h 6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461" h="675017">
                <a:moveTo>
                  <a:pt x="0" y="0"/>
                </a:moveTo>
                <a:lnTo>
                  <a:pt x="1678953" y="0"/>
                </a:lnTo>
                <a:lnTo>
                  <a:pt x="2016461" y="337509"/>
                </a:lnTo>
                <a:lnTo>
                  <a:pt x="1678953" y="675017"/>
                </a:lnTo>
                <a:lnTo>
                  <a:pt x="0" y="675017"/>
                </a:lnTo>
                <a:lnTo>
                  <a:pt x="337509" y="337509"/>
                </a:lnTo>
                <a:lnTo>
                  <a:pt x="0" y="0"/>
                </a:lnTo>
                <a:close/>
              </a:path>
            </a:pathLst>
          </a:custGeom>
          <a:solidFill>
            <a:srgbClr val="717171">
              <a:alpha val="80000"/>
            </a:srgbClr>
          </a:solidFill>
          <a:ln>
            <a:solidFill>
              <a:schemeClr val="lt1">
                <a:hueOff val="0"/>
                <a:satOff val="0"/>
                <a:lumOff val="0"/>
                <a:alpha val="2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01465" tIns="42666" rIns="358797" bIns="42666" numCol="1" spcCol="1270" anchor="ctr" anchorCtr="0">
            <a:noAutofit/>
          </a:bodyPr>
          <a:lstStyle/>
          <a:p>
            <a:pPr algn="ctr" defTabSz="711129">
              <a:lnSpc>
                <a:spcPct val="90000"/>
              </a:lnSpc>
              <a:spcBef>
                <a:spcPct val="0"/>
              </a:spcBef>
              <a:spcAft>
                <a:spcPct val="35000"/>
              </a:spcAft>
              <a:defRPr/>
            </a:pPr>
            <a:r>
              <a:rPr lang="en-US" sz="1600">
                <a:solidFill>
                  <a:srgbClr val="FFFFFF"/>
                </a:solidFill>
                <a:latin typeface="Montserrat" pitchFamily="2" charset="77"/>
                <a:ea typeface="+mn-lt"/>
                <a:cs typeface="+mn-lt"/>
              </a:rPr>
              <a:t>Step 1.2</a:t>
            </a:r>
          </a:p>
        </p:txBody>
      </p:sp>
      <p:sp>
        <p:nvSpPr>
          <p:cNvPr id="4" name="Text Placeholder 3">
            <a:extLst>
              <a:ext uri="{FF2B5EF4-FFF2-40B4-BE49-F238E27FC236}">
                <a16:creationId xmlns:a16="http://schemas.microsoft.com/office/drawing/2014/main" id="{72A72EBA-9302-EA43-9304-A4F1CF2DC8AE}"/>
              </a:ext>
            </a:extLst>
          </p:cNvPr>
          <p:cNvSpPr>
            <a:spLocks noGrp="1"/>
          </p:cNvSpPr>
          <p:nvPr>
            <p:ph type="body" sz="quarter" idx="12"/>
          </p:nvPr>
        </p:nvSpPr>
        <p:spPr/>
        <p:txBody>
          <a:bodyPr/>
          <a:lstStyle/>
          <a:p>
            <a:r>
              <a:rPr lang="en-US" b="1"/>
              <a:t>This step will guide you through the following activities:</a:t>
            </a:r>
          </a:p>
          <a:p>
            <a:pPr marL="171450" indent="-171450">
              <a:buFont typeface="Arial" panose="020B0604020202020204" pitchFamily="34" charset="0"/>
              <a:buChar char="•"/>
            </a:pPr>
            <a:r>
              <a:rPr lang="en-US"/>
              <a:t>Analyze key CX KPIs to understand if there are any key areas that are underperforming that could potentially be addressed with an AI solution.</a:t>
            </a:r>
          </a:p>
          <a:p>
            <a:pPr marL="171450" indent="-171450">
              <a:buFont typeface="Arial" panose="020B0604020202020204" pitchFamily="34" charset="0"/>
              <a:buChar char="•"/>
            </a:pPr>
            <a:r>
              <a:rPr lang="en-US"/>
              <a:t>Conduct a CX capability assessment to identify the most prescient challenges and opportunities facing your organization that could potentially be addressed with an AI solution. </a:t>
            </a:r>
          </a:p>
          <a:p>
            <a:endParaRPr lang="en-US"/>
          </a:p>
        </p:txBody>
      </p:sp>
      <p:sp>
        <p:nvSpPr>
          <p:cNvPr id="12" name="object 19">
            <a:extLst>
              <a:ext uri="{FF2B5EF4-FFF2-40B4-BE49-F238E27FC236}">
                <a16:creationId xmlns:a16="http://schemas.microsoft.com/office/drawing/2014/main" id="{60177E6E-786C-6F43-A759-E2D29A17988B}"/>
              </a:ext>
            </a:extLst>
          </p:cNvPr>
          <p:cNvSpPr>
            <a:spLocks/>
          </p:cNvSpPr>
          <p:nvPr/>
        </p:nvSpPr>
        <p:spPr>
          <a:xfrm rot="5400000" flipH="1">
            <a:off x="10527532" y="3240457"/>
            <a:ext cx="72984" cy="2392630"/>
          </a:xfrm>
          <a:custGeom>
            <a:avLst/>
            <a:gdLst/>
            <a:ahLst/>
            <a:cxnLst/>
            <a:rect l="l" t="t" r="r" b="b"/>
            <a:pathLst>
              <a:path h="7791450">
                <a:moveTo>
                  <a:pt x="0" y="0"/>
                </a:moveTo>
                <a:lnTo>
                  <a:pt x="0" y="7790956"/>
                </a:lnTo>
              </a:path>
            </a:pathLst>
          </a:custGeom>
          <a:ln w="3175">
            <a:solidFill>
              <a:schemeClr val="bg1">
                <a:alpha val="40000"/>
              </a:schemeClr>
            </a:solidFill>
          </a:ln>
        </p:spPr>
        <p:txBody>
          <a:bodyPr wrap="square" lIns="0" tIns="0" rIns="0" bIns="0" rtlCol="0">
            <a:noAutofit/>
          </a:bodyPr>
          <a:lstStyle/>
          <a:p>
            <a:pPr defTabSz="554437">
              <a:defRPr/>
            </a:pPr>
            <a:endParaRPr lang="en-US" sz="662">
              <a:solidFill>
                <a:srgbClr val="494949"/>
              </a:solidFill>
              <a:latin typeface="Roboto Condensed Light" panose="02000000000000000000" pitchFamily="2" charset="0"/>
              <a:ea typeface="+mn-lt"/>
              <a:cs typeface="+mn-lt"/>
            </a:endParaRPr>
          </a:p>
        </p:txBody>
      </p:sp>
      <p:sp>
        <p:nvSpPr>
          <p:cNvPr id="7" name="Text Placeholder 6">
            <a:extLst>
              <a:ext uri="{FF2B5EF4-FFF2-40B4-BE49-F238E27FC236}">
                <a16:creationId xmlns:a16="http://schemas.microsoft.com/office/drawing/2014/main" id="{90783905-E1DF-5046-B30B-7887F021D0C7}"/>
              </a:ext>
            </a:extLst>
          </p:cNvPr>
          <p:cNvSpPr>
            <a:spLocks noGrp="1"/>
          </p:cNvSpPr>
          <p:nvPr>
            <p:ph type="body" sz="quarter" idx="14"/>
          </p:nvPr>
        </p:nvSpPr>
        <p:spPr/>
        <p:txBody>
          <a:bodyPr/>
          <a:lstStyle/>
          <a:p>
            <a:r>
              <a:rPr lang="en-US"/>
              <a:t>Outcomes of this step</a:t>
            </a:r>
          </a:p>
        </p:txBody>
      </p:sp>
      <p:sp>
        <p:nvSpPr>
          <p:cNvPr id="13" name="Text Placeholder 12">
            <a:extLst>
              <a:ext uri="{FF2B5EF4-FFF2-40B4-BE49-F238E27FC236}">
                <a16:creationId xmlns:a16="http://schemas.microsoft.com/office/drawing/2014/main" id="{5098D15F-863E-46F4-8561-9BCE12C5FDE8}"/>
              </a:ext>
            </a:extLst>
          </p:cNvPr>
          <p:cNvSpPr>
            <a:spLocks noGrp="1"/>
          </p:cNvSpPr>
          <p:nvPr>
            <p:ph type="body" sz="quarter" idx="15"/>
          </p:nvPr>
        </p:nvSpPr>
        <p:spPr>
          <a:xfrm>
            <a:off x="9361939" y="5012486"/>
            <a:ext cx="2544466" cy="1324129"/>
          </a:xfrm>
        </p:spPr>
        <p:txBody>
          <a:bodyPr/>
          <a:lstStyle/>
          <a:p>
            <a:pPr marL="171450" indent="-171450">
              <a:buFont typeface="Arial" panose="020B0604020202020204" pitchFamily="34" charset="0"/>
              <a:buChar char="•"/>
            </a:pPr>
            <a:r>
              <a:rPr lang="en-US" dirty="0"/>
              <a:t>A short list of potential AI CX use cases that align to key underperforming metrics or the highest impact challenges and opportunities facing your organization.</a:t>
            </a:r>
          </a:p>
        </p:txBody>
      </p:sp>
    </p:spTree>
    <p:extLst>
      <p:ext uri="{BB962C8B-B14F-4D97-AF65-F5344CB8AC3E}">
        <p14:creationId xmlns:p14="http://schemas.microsoft.com/office/powerpoint/2010/main" val="1423286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BC0DB-4514-B5C2-AE35-EB69657434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36A61E-AA0E-F774-FDCC-D91BB1D14572}"/>
              </a:ext>
            </a:extLst>
          </p:cNvPr>
          <p:cNvSpPr>
            <a:spLocks noGrp="1"/>
          </p:cNvSpPr>
          <p:nvPr>
            <p:ph type="title"/>
          </p:nvPr>
        </p:nvSpPr>
        <p:spPr>
          <a:xfrm>
            <a:off x="354854" y="530400"/>
            <a:ext cx="11335675" cy="515924"/>
          </a:xfrm>
        </p:spPr>
        <p:txBody>
          <a:bodyPr/>
          <a:lstStyle/>
          <a:p>
            <a:r>
              <a:rPr lang="en-US" sz="3200" dirty="0"/>
              <a:t>Establish a list of candidate CX AI use cases</a:t>
            </a:r>
          </a:p>
        </p:txBody>
      </p:sp>
      <p:sp>
        <p:nvSpPr>
          <p:cNvPr id="3" name="Text Placeholder 2">
            <a:extLst>
              <a:ext uri="{FF2B5EF4-FFF2-40B4-BE49-F238E27FC236}">
                <a16:creationId xmlns:a16="http://schemas.microsoft.com/office/drawing/2014/main" id="{2BE4D6BB-6221-6E22-E546-4634102B64A2}"/>
              </a:ext>
            </a:extLst>
          </p:cNvPr>
          <p:cNvSpPr>
            <a:spLocks noGrp="1"/>
          </p:cNvSpPr>
          <p:nvPr>
            <p:ph type="body" sz="quarter" idx="10"/>
          </p:nvPr>
        </p:nvSpPr>
        <p:spPr>
          <a:xfrm>
            <a:off x="382042" y="1082713"/>
            <a:ext cx="11615226" cy="726793"/>
          </a:xfrm>
        </p:spPr>
        <p:txBody>
          <a:bodyPr/>
          <a:lstStyle/>
          <a:p>
            <a:r>
              <a:rPr lang="en-US" sz="1600" dirty="0"/>
              <a:t>Translate understanding of your key CX KPIs and CX capabilities, through a prism of understanding of technical constraints and ambitions to craft an initial portfolio of candidate CX AI use cases.</a:t>
            </a:r>
          </a:p>
        </p:txBody>
      </p:sp>
      <p:sp>
        <p:nvSpPr>
          <p:cNvPr id="12" name="TextBox 11">
            <a:extLst>
              <a:ext uri="{FF2B5EF4-FFF2-40B4-BE49-F238E27FC236}">
                <a16:creationId xmlns:a16="http://schemas.microsoft.com/office/drawing/2014/main" id="{1283CB0B-E38E-85DE-6A02-E305A2EB5045}"/>
              </a:ext>
            </a:extLst>
          </p:cNvPr>
          <p:cNvSpPr txBox="1">
            <a:spLocks/>
          </p:cNvSpPr>
          <p:nvPr/>
        </p:nvSpPr>
        <p:spPr>
          <a:xfrm>
            <a:off x="382041" y="2978746"/>
            <a:ext cx="495008" cy="599894"/>
          </a:xfrm>
          <a:prstGeom prst="rect">
            <a:avLst/>
          </a:prstGeom>
          <a:noFill/>
        </p:spPr>
        <p:txBody>
          <a:bodyPr wrap="square" rtlCol="0" anchor="ctr" anchorCtr="0">
            <a:spAutoFit/>
          </a:bodyPr>
          <a:lstStyle/>
          <a:p>
            <a:pPr algn="ctr" defTabSz="554437">
              <a:lnSpc>
                <a:spcPct val="110000"/>
              </a:lnSpc>
              <a:defRPr/>
            </a:pPr>
            <a:r>
              <a:rPr lang="en-US" sz="3200">
                <a:solidFill>
                  <a:srgbClr val="494949"/>
                </a:solidFill>
                <a:latin typeface="Montserrat SemiBold"/>
                <a:ea typeface="+mn-lt"/>
                <a:cs typeface="+mn-lt"/>
              </a:rPr>
              <a:t>1</a:t>
            </a:r>
          </a:p>
        </p:txBody>
      </p:sp>
      <p:sp>
        <p:nvSpPr>
          <p:cNvPr id="49" name="TextBox 48">
            <a:extLst>
              <a:ext uri="{FF2B5EF4-FFF2-40B4-BE49-F238E27FC236}">
                <a16:creationId xmlns:a16="http://schemas.microsoft.com/office/drawing/2014/main" id="{12CB69E9-0314-4C8E-1DE9-95FFEDE6E21D}"/>
              </a:ext>
            </a:extLst>
          </p:cNvPr>
          <p:cNvSpPr txBox="1">
            <a:spLocks/>
          </p:cNvSpPr>
          <p:nvPr/>
        </p:nvSpPr>
        <p:spPr>
          <a:xfrm>
            <a:off x="382043" y="2748672"/>
            <a:ext cx="6360419" cy="1010487"/>
          </a:xfrm>
          <a:prstGeom prst="rect">
            <a:avLst/>
          </a:prstGeom>
          <a:solidFill>
            <a:srgbClr val="00B0F0">
              <a:alpha val="50000"/>
            </a:srgbClr>
          </a:solidFill>
          <a:ln/>
        </p:spPr>
        <p:txBody>
          <a:bodyPr wrap="square" lIns="540000" rIns="540000" rtlCol="0" anchor="ctr" anchorCtr="0">
            <a:noAutofit/>
          </a:bodyPr>
          <a:lstStyle/>
          <a:p>
            <a:pPr defTabSz="554437">
              <a:lnSpc>
                <a:spcPct val="110000"/>
              </a:lnSpc>
              <a:defRPr/>
            </a:pPr>
            <a:r>
              <a:rPr lang="en-US" sz="1400">
                <a:solidFill>
                  <a:schemeClr val="tx1">
                    <a:lumMod val="85000"/>
                    <a:lumOff val="15000"/>
                  </a:schemeClr>
                </a:solidFill>
                <a:ea typeface="+mn-lt"/>
                <a:cs typeface="+mn-lt"/>
              </a:rPr>
              <a:t>Analyze and understand the key KPIs that drive performance and success across the five core CX capabilities; identify any clear red flags that can potentially be addressed with an AI solution.</a:t>
            </a:r>
          </a:p>
        </p:txBody>
      </p:sp>
      <p:sp>
        <p:nvSpPr>
          <p:cNvPr id="13" name="TextBox 12">
            <a:extLst>
              <a:ext uri="{FF2B5EF4-FFF2-40B4-BE49-F238E27FC236}">
                <a16:creationId xmlns:a16="http://schemas.microsoft.com/office/drawing/2014/main" id="{EA2A2622-FB30-86F2-F9D3-8B907341012F}"/>
              </a:ext>
            </a:extLst>
          </p:cNvPr>
          <p:cNvSpPr txBox="1">
            <a:spLocks/>
          </p:cNvSpPr>
          <p:nvPr/>
        </p:nvSpPr>
        <p:spPr>
          <a:xfrm>
            <a:off x="382041" y="3925363"/>
            <a:ext cx="495008" cy="599894"/>
          </a:xfrm>
          <a:prstGeom prst="rect">
            <a:avLst/>
          </a:prstGeom>
          <a:noFill/>
        </p:spPr>
        <p:txBody>
          <a:bodyPr wrap="square" rtlCol="0" anchor="ctr" anchorCtr="0">
            <a:spAutoFit/>
          </a:bodyPr>
          <a:lstStyle/>
          <a:p>
            <a:pPr algn="ctr" defTabSz="554437">
              <a:lnSpc>
                <a:spcPct val="110000"/>
              </a:lnSpc>
              <a:defRPr/>
            </a:pPr>
            <a:r>
              <a:rPr lang="en-US" sz="3200">
                <a:solidFill>
                  <a:srgbClr val="494949"/>
                </a:solidFill>
                <a:latin typeface="Montserrat SemiBold"/>
                <a:ea typeface="+mn-lt"/>
                <a:cs typeface="+mn-lt"/>
              </a:rPr>
              <a:t>2</a:t>
            </a:r>
          </a:p>
        </p:txBody>
      </p:sp>
      <p:sp>
        <p:nvSpPr>
          <p:cNvPr id="11" name="TextBox 10">
            <a:extLst>
              <a:ext uri="{FF2B5EF4-FFF2-40B4-BE49-F238E27FC236}">
                <a16:creationId xmlns:a16="http://schemas.microsoft.com/office/drawing/2014/main" id="{694795CF-B2B8-D1A5-91C6-1626B3849E70}"/>
              </a:ext>
            </a:extLst>
          </p:cNvPr>
          <p:cNvSpPr txBox="1">
            <a:spLocks/>
          </p:cNvSpPr>
          <p:nvPr/>
        </p:nvSpPr>
        <p:spPr>
          <a:xfrm>
            <a:off x="382043" y="3759160"/>
            <a:ext cx="6360419" cy="1010487"/>
          </a:xfrm>
          <a:prstGeom prst="rect">
            <a:avLst/>
          </a:prstGeom>
          <a:solidFill>
            <a:srgbClr val="FF0000">
              <a:alpha val="50000"/>
            </a:srgbClr>
          </a:solidFill>
          <a:ln/>
        </p:spPr>
        <p:txBody>
          <a:bodyPr wrap="square" lIns="540000" rIns="540000" rtlCol="0" anchor="ctr" anchorCtr="0">
            <a:noAutofit/>
          </a:bodyPr>
          <a:lstStyle/>
          <a:p>
            <a:pPr defTabSz="554437">
              <a:lnSpc>
                <a:spcPct val="110000"/>
              </a:lnSpc>
              <a:defRPr/>
            </a:pPr>
            <a:r>
              <a:rPr lang="en-US" sz="1400" dirty="0">
                <a:solidFill>
                  <a:schemeClr val="tx1">
                    <a:lumMod val="85000"/>
                    <a:lumOff val="15000"/>
                  </a:schemeClr>
                </a:solidFill>
                <a:ea typeface="+mn-lt"/>
                <a:cs typeface="+mn-lt"/>
              </a:rPr>
              <a:t>Conduct a diagnostic of your CX capabilities to determine specific subdomains that have high relevance and high impact; align problem statements and use cases to address gaps in your current capabilities.</a:t>
            </a:r>
          </a:p>
        </p:txBody>
      </p:sp>
      <p:grpSp>
        <p:nvGrpSpPr>
          <p:cNvPr id="7" name="Group 6">
            <a:extLst>
              <a:ext uri="{FF2B5EF4-FFF2-40B4-BE49-F238E27FC236}">
                <a16:creationId xmlns:a16="http://schemas.microsoft.com/office/drawing/2014/main" id="{2ECF48AD-0AA4-576B-D9F6-E3F000048E25}"/>
              </a:ext>
              <a:ext uri="{C183D7F6-B498-43B3-948B-1728B52AA6E4}">
                <adec:decorative xmlns:adec="http://schemas.microsoft.com/office/drawing/2017/decorative" val="1"/>
              </a:ext>
            </a:extLst>
          </p:cNvPr>
          <p:cNvGrpSpPr>
            <a:grpSpLocks/>
          </p:cNvGrpSpPr>
          <p:nvPr/>
        </p:nvGrpSpPr>
        <p:grpSpPr>
          <a:xfrm>
            <a:off x="6189655" y="2636288"/>
            <a:ext cx="1315326" cy="2198577"/>
            <a:chOff x="4060066" y="3463079"/>
            <a:chExt cx="1056287" cy="1585628"/>
          </a:xfrm>
        </p:grpSpPr>
        <p:sp>
          <p:nvSpPr>
            <p:cNvPr id="4" name="Freeform 1">
              <a:extLst>
                <a:ext uri="{FF2B5EF4-FFF2-40B4-BE49-F238E27FC236}">
                  <a16:creationId xmlns:a16="http://schemas.microsoft.com/office/drawing/2014/main" id="{8CB58A8D-027C-F609-4F1E-6285C589FD6C}"/>
                </a:ext>
                <a:ext uri="{C183D7F6-B498-43B3-948B-1728B52AA6E4}">
                  <adec:decorative xmlns:adec="http://schemas.microsoft.com/office/drawing/2017/decorative" val="1"/>
                </a:ext>
              </a:extLst>
            </p:cNvPr>
            <p:cNvSpPr>
              <a:spLocks/>
            </p:cNvSpPr>
            <p:nvPr/>
          </p:nvSpPr>
          <p:spPr bwMode="auto">
            <a:xfrm flipH="1">
              <a:off x="4060066" y="3463079"/>
              <a:ext cx="1056287" cy="1585628"/>
            </a:xfrm>
            <a:custGeom>
              <a:avLst/>
              <a:gdLst>
                <a:gd name="T0" fmla="*/ 4090 w 5091"/>
                <a:gd name="T1" fmla="*/ 4730 h 7728"/>
                <a:gd name="T2" fmla="*/ 4090 w 5091"/>
                <a:gd name="T3" fmla="*/ 4730 h 7728"/>
                <a:gd name="T4" fmla="*/ 4083 w 5091"/>
                <a:gd name="T5" fmla="*/ 4526 h 7728"/>
                <a:gd name="T6" fmla="*/ 4083 w 5091"/>
                <a:gd name="T7" fmla="*/ 4526 h 7728"/>
                <a:gd name="T8" fmla="*/ 5035 w 5091"/>
                <a:gd name="T9" fmla="*/ 2014 h 7728"/>
                <a:gd name="T10" fmla="*/ 5035 w 5091"/>
                <a:gd name="T11" fmla="*/ 2014 h 7728"/>
                <a:gd name="T12" fmla="*/ 2760 w 5091"/>
                <a:gd name="T13" fmla="*/ 63 h 7728"/>
                <a:gd name="T14" fmla="*/ 2760 w 5091"/>
                <a:gd name="T15" fmla="*/ 63 h 7728"/>
                <a:gd name="T16" fmla="*/ 852 w 5091"/>
                <a:gd name="T17" fmla="*/ 1261 h 7728"/>
                <a:gd name="T18" fmla="*/ 852 w 5091"/>
                <a:gd name="T19" fmla="*/ 1261 h 7728"/>
                <a:gd name="T20" fmla="*/ 507 w 5091"/>
                <a:gd name="T21" fmla="*/ 2282 h 7728"/>
                <a:gd name="T22" fmla="*/ 507 w 5091"/>
                <a:gd name="T23" fmla="*/ 2282 h 7728"/>
                <a:gd name="T24" fmla="*/ 183 w 5091"/>
                <a:gd name="T25" fmla="*/ 3105 h 7728"/>
                <a:gd name="T26" fmla="*/ 183 w 5091"/>
                <a:gd name="T27" fmla="*/ 3105 h 7728"/>
                <a:gd name="T28" fmla="*/ 493 w 5091"/>
                <a:gd name="T29" fmla="*/ 3372 h 7728"/>
                <a:gd name="T30" fmla="*/ 493 w 5091"/>
                <a:gd name="T31" fmla="*/ 3372 h 7728"/>
                <a:gd name="T32" fmla="*/ 493 w 5091"/>
                <a:gd name="T33" fmla="*/ 3767 h 7728"/>
                <a:gd name="T34" fmla="*/ 493 w 5091"/>
                <a:gd name="T35" fmla="*/ 3767 h 7728"/>
                <a:gd name="T36" fmla="*/ 542 w 5091"/>
                <a:gd name="T37" fmla="*/ 4133 h 7728"/>
                <a:gd name="T38" fmla="*/ 542 w 5091"/>
                <a:gd name="T39" fmla="*/ 4133 h 7728"/>
                <a:gd name="T40" fmla="*/ 514 w 5091"/>
                <a:gd name="T41" fmla="*/ 4436 h 7728"/>
                <a:gd name="T42" fmla="*/ 514 w 5091"/>
                <a:gd name="T43" fmla="*/ 4436 h 7728"/>
                <a:gd name="T44" fmla="*/ 873 w 5091"/>
                <a:gd name="T45" fmla="*/ 4922 h 7728"/>
                <a:gd name="T46" fmla="*/ 873 w 5091"/>
                <a:gd name="T47" fmla="*/ 4922 h 7728"/>
                <a:gd name="T48" fmla="*/ 1944 w 5091"/>
                <a:gd name="T49" fmla="*/ 5093 h 7728"/>
                <a:gd name="T50" fmla="*/ 1944 w 5091"/>
                <a:gd name="T51" fmla="*/ 5093 h 7728"/>
                <a:gd name="T52" fmla="*/ 1961 w 5091"/>
                <a:gd name="T53" fmla="*/ 5219 h 7728"/>
                <a:gd name="T54" fmla="*/ 1961 w 5091"/>
                <a:gd name="T55" fmla="*/ 5219 h 7728"/>
                <a:gd name="T56" fmla="*/ 1397 w 5091"/>
                <a:gd name="T57" fmla="*/ 7727 h 7728"/>
                <a:gd name="T58" fmla="*/ 1775 w 5091"/>
                <a:gd name="T59" fmla="*/ 7727 h 7728"/>
                <a:gd name="T60" fmla="*/ 4618 w 5091"/>
                <a:gd name="T61" fmla="*/ 7727 h 7728"/>
                <a:gd name="T62" fmla="*/ 5090 w 5091"/>
                <a:gd name="T63" fmla="*/ 7727 h 7728"/>
                <a:gd name="T64" fmla="*/ 5090 w 5091"/>
                <a:gd name="T65" fmla="*/ 7727 h 7728"/>
                <a:gd name="T66" fmla="*/ 4657 w 5091"/>
                <a:gd name="T67" fmla="*/ 6432 h 7728"/>
                <a:gd name="T68" fmla="*/ 4657 w 5091"/>
                <a:gd name="T69" fmla="*/ 6432 h 7728"/>
                <a:gd name="T70" fmla="*/ 4090 w 5091"/>
                <a:gd name="T71" fmla="*/ 4730 h 7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091" h="7728">
                  <a:moveTo>
                    <a:pt x="4090" y="4730"/>
                  </a:moveTo>
                  <a:lnTo>
                    <a:pt x="4090" y="4730"/>
                  </a:lnTo>
                  <a:cubicBezTo>
                    <a:pt x="4086" y="4661"/>
                    <a:pt x="4084" y="4593"/>
                    <a:pt x="4083" y="4526"/>
                  </a:cubicBezTo>
                  <a:lnTo>
                    <a:pt x="4083" y="4526"/>
                  </a:lnTo>
                  <a:cubicBezTo>
                    <a:pt x="4076" y="3934"/>
                    <a:pt x="5028" y="3169"/>
                    <a:pt x="5035" y="2014"/>
                  </a:cubicBezTo>
                  <a:lnTo>
                    <a:pt x="5035" y="2014"/>
                  </a:lnTo>
                  <a:cubicBezTo>
                    <a:pt x="5042" y="859"/>
                    <a:pt x="3971" y="57"/>
                    <a:pt x="2760" y="63"/>
                  </a:cubicBezTo>
                  <a:lnTo>
                    <a:pt x="2760" y="63"/>
                  </a:lnTo>
                  <a:cubicBezTo>
                    <a:pt x="2760" y="63"/>
                    <a:pt x="1373" y="0"/>
                    <a:pt x="852" y="1261"/>
                  </a:cubicBezTo>
                  <a:lnTo>
                    <a:pt x="852" y="1261"/>
                  </a:lnTo>
                  <a:cubicBezTo>
                    <a:pt x="606" y="1902"/>
                    <a:pt x="909" y="1831"/>
                    <a:pt x="507" y="2282"/>
                  </a:cubicBezTo>
                  <a:lnTo>
                    <a:pt x="507" y="2282"/>
                  </a:lnTo>
                  <a:cubicBezTo>
                    <a:pt x="106" y="2733"/>
                    <a:pt x="0" y="3021"/>
                    <a:pt x="183" y="3105"/>
                  </a:cubicBezTo>
                  <a:lnTo>
                    <a:pt x="183" y="3105"/>
                  </a:lnTo>
                  <a:cubicBezTo>
                    <a:pt x="366" y="3190"/>
                    <a:pt x="500" y="3154"/>
                    <a:pt x="493" y="3372"/>
                  </a:cubicBezTo>
                  <a:lnTo>
                    <a:pt x="493" y="3372"/>
                  </a:lnTo>
                  <a:cubicBezTo>
                    <a:pt x="451" y="3492"/>
                    <a:pt x="295" y="3640"/>
                    <a:pt x="493" y="3767"/>
                  </a:cubicBezTo>
                  <a:lnTo>
                    <a:pt x="493" y="3767"/>
                  </a:lnTo>
                  <a:cubicBezTo>
                    <a:pt x="366" y="3950"/>
                    <a:pt x="563" y="4077"/>
                    <a:pt x="542" y="4133"/>
                  </a:cubicBezTo>
                  <a:lnTo>
                    <a:pt x="542" y="4133"/>
                  </a:lnTo>
                  <a:cubicBezTo>
                    <a:pt x="542" y="4133"/>
                    <a:pt x="570" y="4281"/>
                    <a:pt x="514" y="4436"/>
                  </a:cubicBezTo>
                  <a:lnTo>
                    <a:pt x="514" y="4436"/>
                  </a:lnTo>
                  <a:cubicBezTo>
                    <a:pt x="457" y="4591"/>
                    <a:pt x="373" y="4922"/>
                    <a:pt x="873" y="4922"/>
                  </a:cubicBezTo>
                  <a:lnTo>
                    <a:pt x="873" y="4922"/>
                  </a:lnTo>
                  <a:cubicBezTo>
                    <a:pt x="1373" y="4922"/>
                    <a:pt x="1867" y="4755"/>
                    <a:pt x="1944" y="5093"/>
                  </a:cubicBezTo>
                  <a:lnTo>
                    <a:pt x="1944" y="5093"/>
                  </a:lnTo>
                  <a:cubicBezTo>
                    <a:pt x="1953" y="5132"/>
                    <a:pt x="1958" y="5175"/>
                    <a:pt x="1961" y="5219"/>
                  </a:cubicBezTo>
                  <a:lnTo>
                    <a:pt x="1961" y="5219"/>
                  </a:lnTo>
                  <a:cubicBezTo>
                    <a:pt x="1928" y="6174"/>
                    <a:pt x="1397" y="7727"/>
                    <a:pt x="1397" y="7727"/>
                  </a:cubicBezTo>
                  <a:lnTo>
                    <a:pt x="1775" y="7727"/>
                  </a:lnTo>
                  <a:lnTo>
                    <a:pt x="4618" y="7727"/>
                  </a:lnTo>
                  <a:lnTo>
                    <a:pt x="5090" y="7727"/>
                  </a:lnTo>
                  <a:lnTo>
                    <a:pt x="5090" y="7727"/>
                  </a:lnTo>
                  <a:cubicBezTo>
                    <a:pt x="5090" y="7727"/>
                    <a:pt x="5023" y="7129"/>
                    <a:pt x="4657" y="6432"/>
                  </a:cubicBezTo>
                  <a:lnTo>
                    <a:pt x="4657" y="6432"/>
                  </a:lnTo>
                  <a:cubicBezTo>
                    <a:pt x="4299" y="5752"/>
                    <a:pt x="4093" y="4772"/>
                    <a:pt x="4090" y="4730"/>
                  </a:cubicBezTo>
                </a:path>
              </a:pathLst>
            </a:custGeom>
            <a:solidFill>
              <a:schemeClr val="accent2"/>
            </a:solidFill>
            <a:ln>
              <a:noFill/>
            </a:ln>
            <a:effectLst/>
          </p:spPr>
          <p:txBody>
            <a:bodyPr wrap="none" anchor="ctr"/>
            <a:lstStyle/>
            <a:p>
              <a:pPr defTabSz="914127">
                <a:lnSpc>
                  <a:spcPct val="110000"/>
                </a:lnSpc>
                <a:defRPr/>
              </a:pPr>
              <a:endParaRPr lang="en-US" sz="3266" kern="0">
                <a:solidFill>
                  <a:srgbClr val="494949"/>
                </a:solidFill>
                <a:latin typeface="Roboto Condensed Light" panose="02000000000000000000" pitchFamily="2" charset="0"/>
                <a:ea typeface="+mn-lt"/>
                <a:cs typeface="+mn-lt"/>
              </a:endParaRPr>
            </a:p>
          </p:txBody>
        </p:sp>
        <p:pic>
          <p:nvPicPr>
            <p:cNvPr id="6" name="Graphic 5">
              <a:extLst>
                <a:ext uri="{FF2B5EF4-FFF2-40B4-BE49-F238E27FC236}">
                  <a16:creationId xmlns:a16="http://schemas.microsoft.com/office/drawing/2014/main" id="{C9F881FD-68CE-13D9-A8C1-CAF458663CE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30994" y="3606116"/>
              <a:ext cx="640541" cy="640541"/>
            </a:xfrm>
            <a:prstGeom prst="rect">
              <a:avLst/>
            </a:prstGeom>
          </p:spPr>
        </p:pic>
      </p:grpSp>
      <p:sp>
        <p:nvSpPr>
          <p:cNvPr id="16" name="TextBox 15">
            <a:extLst>
              <a:ext uri="{FF2B5EF4-FFF2-40B4-BE49-F238E27FC236}">
                <a16:creationId xmlns:a16="http://schemas.microsoft.com/office/drawing/2014/main" id="{D2DD3B2D-DC10-73A9-F254-38583D4FF4BD}"/>
              </a:ext>
            </a:extLst>
          </p:cNvPr>
          <p:cNvSpPr txBox="1">
            <a:spLocks/>
          </p:cNvSpPr>
          <p:nvPr/>
        </p:nvSpPr>
        <p:spPr>
          <a:xfrm>
            <a:off x="5385813" y="4834863"/>
            <a:ext cx="2713294" cy="473016"/>
          </a:xfrm>
          <a:prstGeom prst="rect">
            <a:avLst/>
          </a:prstGeom>
          <a:noFill/>
        </p:spPr>
        <p:txBody>
          <a:bodyPr wrap="square" rtlCol="0" anchor="ctr" anchorCtr="0">
            <a:spAutoFit/>
          </a:bodyPr>
          <a:lstStyle/>
          <a:p>
            <a:pPr algn="ctr" defTabSz="554437">
              <a:lnSpc>
                <a:spcPct val="110000"/>
              </a:lnSpc>
              <a:defRPr/>
            </a:pPr>
            <a:r>
              <a:rPr lang="en-US" sz="2400">
                <a:solidFill>
                  <a:srgbClr val="494949"/>
                </a:solidFill>
                <a:latin typeface="Montserrat SemiBold"/>
                <a:ea typeface="+mn-lt"/>
                <a:cs typeface="+mn-lt"/>
              </a:rPr>
              <a:t>Translators</a:t>
            </a:r>
          </a:p>
        </p:txBody>
      </p:sp>
      <p:sp>
        <p:nvSpPr>
          <p:cNvPr id="17" name="TextBox 16">
            <a:extLst>
              <a:ext uri="{FF2B5EF4-FFF2-40B4-BE49-F238E27FC236}">
                <a16:creationId xmlns:a16="http://schemas.microsoft.com/office/drawing/2014/main" id="{69DBCFFA-09A1-1DA3-56F9-CE832093E3AD}"/>
              </a:ext>
            </a:extLst>
          </p:cNvPr>
          <p:cNvSpPr txBox="1">
            <a:spLocks/>
          </p:cNvSpPr>
          <p:nvPr/>
        </p:nvSpPr>
        <p:spPr>
          <a:xfrm>
            <a:off x="5385813" y="5267748"/>
            <a:ext cx="2713294" cy="892552"/>
          </a:xfrm>
          <a:prstGeom prst="rect">
            <a:avLst/>
          </a:prstGeom>
          <a:noFill/>
        </p:spPr>
        <p:txBody>
          <a:bodyPr wrap="square" rtlCol="0" anchor="ctr" anchorCtr="0">
            <a:spAutoFit/>
          </a:bodyPr>
          <a:lstStyle/>
          <a:p>
            <a:pPr algn="ctr" defTabSz="554437">
              <a:lnSpc>
                <a:spcPct val="110000"/>
              </a:lnSpc>
              <a:defRPr/>
            </a:pPr>
            <a:r>
              <a:rPr lang="en-US" sz="1200">
                <a:solidFill>
                  <a:srgbClr val="494949"/>
                </a:solidFill>
                <a:ea typeface="+mn-lt"/>
                <a:cs typeface="+mn-lt"/>
              </a:rPr>
              <a:t>As a CX leader and AI team, it is your job to translate business needs and technical realities and potential into initiatives that could be reasonably delivered.</a:t>
            </a:r>
          </a:p>
        </p:txBody>
      </p:sp>
      <p:sp>
        <p:nvSpPr>
          <p:cNvPr id="22" name="TextBox 21">
            <a:extLst>
              <a:ext uri="{FF2B5EF4-FFF2-40B4-BE49-F238E27FC236}">
                <a16:creationId xmlns:a16="http://schemas.microsoft.com/office/drawing/2014/main" id="{4433FDDF-6D1A-67F8-A2C3-BB23042E0ECA}"/>
              </a:ext>
            </a:extLst>
          </p:cNvPr>
          <p:cNvSpPr txBox="1">
            <a:spLocks/>
          </p:cNvSpPr>
          <p:nvPr/>
        </p:nvSpPr>
        <p:spPr>
          <a:xfrm>
            <a:off x="354853" y="2406913"/>
            <a:ext cx="2518350" cy="314445"/>
          </a:xfrm>
          <a:prstGeom prst="rect">
            <a:avLst/>
          </a:prstGeom>
          <a:noFill/>
        </p:spPr>
        <p:txBody>
          <a:bodyPr wrap="square" rtlCol="0" anchor="ctr" anchorCtr="0">
            <a:spAutoFit/>
          </a:bodyPr>
          <a:lstStyle/>
          <a:p>
            <a:pPr defTabSz="554437">
              <a:lnSpc>
                <a:spcPct val="110000"/>
              </a:lnSpc>
              <a:defRPr/>
            </a:pPr>
            <a:r>
              <a:rPr lang="en-US" sz="1400" b="1">
                <a:solidFill>
                  <a:srgbClr val="494949"/>
                </a:solidFill>
                <a:latin typeface="Montserrat SemiBold"/>
                <a:ea typeface="+mn-lt"/>
                <a:cs typeface="+mn-lt"/>
              </a:rPr>
              <a:t>CX + AI Team Ideation</a:t>
            </a:r>
          </a:p>
        </p:txBody>
      </p:sp>
      <p:sp>
        <p:nvSpPr>
          <p:cNvPr id="24" name="TextBox 23">
            <a:extLst>
              <a:ext uri="{FF2B5EF4-FFF2-40B4-BE49-F238E27FC236}">
                <a16:creationId xmlns:a16="http://schemas.microsoft.com/office/drawing/2014/main" id="{A362EDDE-AAE8-6194-58CD-B9FEC78E24B6}"/>
              </a:ext>
            </a:extLst>
          </p:cNvPr>
          <p:cNvSpPr txBox="1">
            <a:spLocks/>
          </p:cNvSpPr>
          <p:nvPr/>
        </p:nvSpPr>
        <p:spPr>
          <a:xfrm>
            <a:off x="6665889" y="3509426"/>
            <a:ext cx="2713294" cy="473016"/>
          </a:xfrm>
          <a:prstGeom prst="rect">
            <a:avLst/>
          </a:prstGeom>
          <a:noFill/>
        </p:spPr>
        <p:txBody>
          <a:bodyPr wrap="square" rtlCol="0" anchor="ctr" anchorCtr="0">
            <a:spAutoFit/>
          </a:bodyPr>
          <a:lstStyle/>
          <a:p>
            <a:pPr algn="ctr" defTabSz="554437">
              <a:lnSpc>
                <a:spcPct val="110000"/>
              </a:lnSpc>
              <a:defRPr/>
            </a:pPr>
            <a:r>
              <a:rPr lang="en-US" sz="2400">
                <a:solidFill>
                  <a:srgbClr val="FFFFFF">
                    <a:lumMod val="50000"/>
                  </a:srgbClr>
                </a:solidFill>
                <a:latin typeface="Montserrat SemiBold"/>
                <a:ea typeface="+mn-lt"/>
                <a:cs typeface="+mn-lt"/>
              </a:rPr>
              <a:t>=</a:t>
            </a:r>
          </a:p>
        </p:txBody>
      </p:sp>
      <p:sp>
        <p:nvSpPr>
          <p:cNvPr id="19" name="TextBox 18">
            <a:extLst>
              <a:ext uri="{FF2B5EF4-FFF2-40B4-BE49-F238E27FC236}">
                <a16:creationId xmlns:a16="http://schemas.microsoft.com/office/drawing/2014/main" id="{2F44CC0C-2759-F042-2928-643A7B25D732}"/>
              </a:ext>
            </a:extLst>
          </p:cNvPr>
          <p:cNvSpPr txBox="1">
            <a:spLocks/>
          </p:cNvSpPr>
          <p:nvPr/>
        </p:nvSpPr>
        <p:spPr>
          <a:xfrm>
            <a:off x="8233297" y="2292026"/>
            <a:ext cx="2202879" cy="360674"/>
          </a:xfrm>
          <a:prstGeom prst="roundRect">
            <a:avLst>
              <a:gd name="adj" fmla="val 50000"/>
            </a:avLst>
          </a:prstGeom>
          <a:solidFill>
            <a:srgbClr val="494A4A"/>
          </a:solidFill>
          <a:ln/>
        </p:spPr>
        <p:txBody>
          <a:bodyPr wrap="none" rtlCol="0" anchor="ctr" anchorCtr="0">
            <a:noAutofit/>
          </a:bodyPr>
          <a:lstStyle/>
          <a:p>
            <a:pPr defTabSz="554437">
              <a:lnSpc>
                <a:spcPct val="110000"/>
              </a:lnSpc>
              <a:defRPr/>
            </a:pPr>
            <a:r>
              <a:rPr lang="en-US" sz="1200">
                <a:solidFill>
                  <a:srgbClr val="FFFFFF"/>
                </a:solidFill>
                <a:latin typeface="Montserrat SemiBold" pitchFamily="2" charset="77"/>
                <a:ea typeface="+mn-lt"/>
                <a:cs typeface="+mn-lt"/>
              </a:rPr>
              <a:t>Outputs</a:t>
            </a:r>
          </a:p>
        </p:txBody>
      </p:sp>
      <p:sp>
        <p:nvSpPr>
          <p:cNvPr id="21" name="TextBox 20">
            <a:extLst>
              <a:ext uri="{FF2B5EF4-FFF2-40B4-BE49-F238E27FC236}">
                <a16:creationId xmlns:a16="http://schemas.microsoft.com/office/drawing/2014/main" id="{B4702583-F915-7003-404D-2334DC19E9F9}"/>
              </a:ext>
            </a:extLst>
          </p:cNvPr>
          <p:cNvSpPr txBox="1">
            <a:spLocks/>
          </p:cNvSpPr>
          <p:nvPr/>
        </p:nvSpPr>
        <p:spPr>
          <a:xfrm>
            <a:off x="10005556" y="3344973"/>
            <a:ext cx="2070829" cy="788421"/>
          </a:xfrm>
          <a:prstGeom prst="rect">
            <a:avLst/>
          </a:prstGeom>
          <a:noFill/>
        </p:spPr>
        <p:txBody>
          <a:bodyPr wrap="square" rtlCol="0" anchor="ctr" anchorCtr="0">
            <a:spAutoFit/>
          </a:bodyPr>
          <a:lstStyle/>
          <a:p>
            <a:pPr defTabSz="554437">
              <a:lnSpc>
                <a:spcPct val="110000"/>
              </a:lnSpc>
              <a:defRPr/>
            </a:pPr>
            <a:r>
              <a:rPr lang="en-US" sz="1400" b="1" dirty="0">
                <a:solidFill>
                  <a:srgbClr val="494949"/>
                </a:solidFill>
                <a:latin typeface="Montserrat SemiBold"/>
                <a:ea typeface="+mn-lt"/>
                <a:cs typeface="+mn-lt"/>
              </a:rPr>
              <a:t>An Inventory of Candidate CX AI Use Cases</a:t>
            </a:r>
          </a:p>
        </p:txBody>
      </p:sp>
      <p:pic>
        <p:nvPicPr>
          <p:cNvPr id="15" name="Graphic 14">
            <a:extLst>
              <a:ext uri="{FF2B5EF4-FFF2-40B4-BE49-F238E27FC236}">
                <a16:creationId xmlns:a16="http://schemas.microsoft.com/office/drawing/2014/main" id="{4AB7294B-8B76-F94A-8CEF-DD1B50BE4B1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70392" y="2942637"/>
            <a:ext cx="1728689" cy="1728689"/>
          </a:xfrm>
          <a:prstGeom prst="rect">
            <a:avLst/>
          </a:prstGeom>
        </p:spPr>
      </p:pic>
      <p:sp>
        <p:nvSpPr>
          <p:cNvPr id="20" name="Triangle 80">
            <a:extLst>
              <a:ext uri="{FF2B5EF4-FFF2-40B4-BE49-F238E27FC236}">
                <a16:creationId xmlns:a16="http://schemas.microsoft.com/office/drawing/2014/main" id="{06AB3C31-807C-5AD9-B5B6-34439CB44506}"/>
              </a:ext>
              <a:ext uri="{C183D7F6-B498-43B3-948B-1728B52AA6E4}">
                <adec:decorative xmlns:adec="http://schemas.microsoft.com/office/drawing/2017/decorative" val="1"/>
              </a:ext>
            </a:extLst>
          </p:cNvPr>
          <p:cNvSpPr>
            <a:spLocks noChangeAspect="1"/>
          </p:cNvSpPr>
          <p:nvPr/>
        </p:nvSpPr>
        <p:spPr>
          <a:xfrm rot="10800000">
            <a:off x="10140443" y="2431221"/>
            <a:ext cx="95452" cy="82285"/>
          </a:xfrm>
          <a:prstGeom prst="triangle">
            <a:avLst/>
          </a:prstGeom>
          <a:solidFill>
            <a:srgbClr val="FFFFFF"/>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Tree>
    <p:extLst>
      <p:ext uri="{BB962C8B-B14F-4D97-AF65-F5344CB8AC3E}">
        <p14:creationId xmlns:p14="http://schemas.microsoft.com/office/powerpoint/2010/main" val="2473897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4D6F9CA-CA63-26E8-13FE-6D3A2771235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49142" y="1274522"/>
            <a:ext cx="4255377" cy="5151566"/>
          </a:xfrm>
          <a:prstGeom prst="rect">
            <a:avLst/>
          </a:prstGeom>
        </p:spPr>
      </p:pic>
      <p:sp>
        <p:nvSpPr>
          <p:cNvPr id="20" name="Title 1">
            <a:extLst>
              <a:ext uri="{FF2B5EF4-FFF2-40B4-BE49-F238E27FC236}">
                <a16:creationId xmlns:a16="http://schemas.microsoft.com/office/drawing/2014/main" id="{CE7CA6EE-9EE5-AE6E-CE7C-416A1302597E}"/>
              </a:ext>
            </a:extLst>
          </p:cNvPr>
          <p:cNvSpPr>
            <a:spLocks noGrp="1"/>
          </p:cNvSpPr>
          <p:nvPr>
            <p:ph type="title"/>
          </p:nvPr>
        </p:nvSpPr>
        <p:spPr>
          <a:xfrm>
            <a:off x="237006" y="388741"/>
            <a:ext cx="7902972" cy="716838"/>
          </a:xfrm>
        </p:spPr>
        <p:txBody>
          <a:bodyPr>
            <a:normAutofit/>
          </a:bodyPr>
          <a:lstStyle/>
          <a:p>
            <a:r>
              <a:rPr lang="en-US" sz="3600">
                <a:solidFill>
                  <a:schemeClr val="accent1"/>
                </a:solidFill>
              </a:rPr>
              <a:t>Understand your key metrics</a:t>
            </a:r>
          </a:p>
        </p:txBody>
      </p:sp>
      <p:sp>
        <p:nvSpPr>
          <p:cNvPr id="21" name="Text Placeholder 2">
            <a:extLst>
              <a:ext uri="{FF2B5EF4-FFF2-40B4-BE49-F238E27FC236}">
                <a16:creationId xmlns:a16="http://schemas.microsoft.com/office/drawing/2014/main" id="{69FA102C-F655-8456-9118-50BC2BE8C4EC}"/>
              </a:ext>
            </a:extLst>
          </p:cNvPr>
          <p:cNvSpPr>
            <a:spLocks noGrp="1"/>
          </p:cNvSpPr>
          <p:nvPr>
            <p:ph type="body" sz="quarter" idx="10"/>
          </p:nvPr>
        </p:nvSpPr>
        <p:spPr>
          <a:xfrm>
            <a:off x="273904" y="1046579"/>
            <a:ext cx="3944876" cy="726793"/>
          </a:xfrm>
        </p:spPr>
        <p:txBody>
          <a:bodyPr/>
          <a:lstStyle/>
          <a:p>
            <a:r>
              <a:rPr lang="en-US">
                <a:solidFill>
                  <a:schemeClr val="bg2">
                    <a:lumMod val="50000"/>
                  </a:schemeClr>
                </a:solidFill>
              </a:rPr>
              <a:t>Understand the key metrics that drive success for each CX capability dimension. Below are the top ten metrics that align to each core dimension.</a:t>
            </a:r>
          </a:p>
        </p:txBody>
      </p:sp>
      <p:sp>
        <p:nvSpPr>
          <p:cNvPr id="69" name="TextBox 68">
            <a:extLst>
              <a:ext uri="{FF2B5EF4-FFF2-40B4-BE49-F238E27FC236}">
                <a16:creationId xmlns:a16="http://schemas.microsoft.com/office/drawing/2014/main" id="{8DC8D9B0-E935-8E4D-9FF6-E8C14AE75F0E}"/>
              </a:ext>
            </a:extLst>
          </p:cNvPr>
          <p:cNvSpPr txBox="1">
            <a:spLocks/>
          </p:cNvSpPr>
          <p:nvPr/>
        </p:nvSpPr>
        <p:spPr>
          <a:xfrm>
            <a:off x="187348" y="2418454"/>
            <a:ext cx="4031553" cy="253787"/>
          </a:xfrm>
          <a:prstGeom prst="rect">
            <a:avLst/>
          </a:prstGeom>
          <a:noFill/>
        </p:spPr>
        <p:txBody>
          <a:bodyPr wrap="none" lIns="0" tIns="0" rIns="0" bIns="0" rtlCol="0" anchor="b" anchorCtr="0">
            <a:spAutoFit/>
          </a:bodyPr>
          <a:lstStyle/>
          <a:p>
            <a:pPr algn="r" defTabSz="554437">
              <a:lnSpc>
                <a:spcPct val="110000"/>
              </a:lnSpc>
            </a:pPr>
            <a:r>
              <a:rPr lang="en-US" sz="1600" b="1">
                <a:solidFill>
                  <a:srgbClr val="2576B7"/>
                </a:solidFill>
                <a:latin typeface="Montserrat SemiBold" pitchFamily="2" charset="77"/>
                <a:ea typeface="+mn-lt"/>
                <a:cs typeface="+mn-lt"/>
              </a:rPr>
              <a:t>Customer onboarding &amp; engagement</a:t>
            </a:r>
          </a:p>
        </p:txBody>
      </p:sp>
      <p:sp>
        <p:nvSpPr>
          <p:cNvPr id="70" name="Subtitle 2">
            <a:extLst>
              <a:ext uri="{FF2B5EF4-FFF2-40B4-BE49-F238E27FC236}">
                <a16:creationId xmlns:a16="http://schemas.microsoft.com/office/drawing/2014/main" id="{1F07DCF5-3419-BF49-BDBE-A13170A177D5}"/>
              </a:ext>
            </a:extLst>
          </p:cNvPr>
          <p:cNvSpPr txBox="1">
            <a:spLocks/>
          </p:cNvSpPr>
          <p:nvPr/>
        </p:nvSpPr>
        <p:spPr>
          <a:xfrm>
            <a:off x="352786" y="2834642"/>
            <a:ext cx="1748744" cy="1107996"/>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fontAlgn="ctr">
              <a:buFont typeface="Arial" panose="020B0604020202020204" pitchFamily="34" charset="0"/>
              <a:buChar char="•"/>
            </a:pPr>
            <a:r>
              <a:rPr lang="en-US" sz="900" dirty="0">
                <a:solidFill>
                  <a:srgbClr val="494949"/>
                </a:solidFill>
                <a:latin typeface="+mn-lt"/>
                <a:ea typeface="+mn-lt"/>
                <a:cs typeface="+mn-lt"/>
              </a:rPr>
              <a:t>Activation rate</a:t>
            </a:r>
          </a:p>
          <a:p>
            <a:pPr marL="171450" indent="-171450" algn="l" fontAlgn="ctr">
              <a:buFont typeface="Arial" panose="020B0604020202020204" pitchFamily="34" charset="0"/>
              <a:buChar char="•"/>
            </a:pPr>
            <a:r>
              <a:rPr lang="en-US" sz="900" dirty="0">
                <a:solidFill>
                  <a:srgbClr val="494949"/>
                </a:solidFill>
                <a:latin typeface="+mn-lt"/>
                <a:ea typeface="+mn-lt"/>
                <a:cs typeface="+mn-lt"/>
              </a:rPr>
              <a:t>Time to first value (</a:t>
            </a:r>
            <a:r>
              <a:rPr lang="en-US" sz="900" dirty="0" err="1">
                <a:solidFill>
                  <a:srgbClr val="494949"/>
                </a:solidFill>
                <a:latin typeface="+mn-lt"/>
                <a:ea typeface="+mn-lt"/>
                <a:cs typeface="+mn-lt"/>
              </a:rPr>
              <a:t>TTV</a:t>
            </a:r>
            <a:r>
              <a:rPr lang="en-US" sz="900" dirty="0">
                <a:solidFill>
                  <a:srgbClr val="494949"/>
                </a:solidFill>
                <a:latin typeface="+mn-lt"/>
                <a:ea typeface="+mn-lt"/>
                <a:cs typeface="+mn-lt"/>
              </a:rPr>
              <a:t>)</a:t>
            </a:r>
          </a:p>
          <a:p>
            <a:pPr marL="171450" indent="-171450" algn="l" fontAlgn="ctr">
              <a:buFont typeface="Arial" panose="020B0604020202020204" pitchFamily="34" charset="0"/>
              <a:buChar char="•"/>
            </a:pPr>
            <a:r>
              <a:rPr lang="en-US" sz="900" dirty="0">
                <a:solidFill>
                  <a:srgbClr val="494949"/>
                </a:solidFill>
                <a:latin typeface="+mn-lt"/>
                <a:ea typeface="+mn-lt"/>
                <a:cs typeface="+mn-lt"/>
              </a:rPr>
              <a:t>Drop-off rate</a:t>
            </a:r>
          </a:p>
          <a:p>
            <a:pPr marL="171450" indent="-171450" algn="l" fontAlgn="ctr">
              <a:buFont typeface="Arial" panose="020B0604020202020204" pitchFamily="34" charset="0"/>
              <a:buChar char="•"/>
            </a:pPr>
            <a:r>
              <a:rPr lang="en-US" sz="900" dirty="0">
                <a:solidFill>
                  <a:srgbClr val="494949"/>
                </a:solidFill>
                <a:latin typeface="+mn-lt"/>
                <a:ea typeface="+mn-lt"/>
                <a:cs typeface="+mn-lt"/>
              </a:rPr>
              <a:t>Onboarding completion rate</a:t>
            </a:r>
          </a:p>
          <a:p>
            <a:pPr marL="171450" indent="-171450" algn="l" fontAlgn="ctr">
              <a:buFont typeface="Arial" panose="020B0604020202020204" pitchFamily="34" charset="0"/>
              <a:buChar char="•"/>
            </a:pPr>
            <a:r>
              <a:rPr lang="en-US" sz="900" dirty="0">
                <a:solidFill>
                  <a:srgbClr val="494949"/>
                </a:solidFill>
                <a:latin typeface="+mn-lt"/>
                <a:ea typeface="+mn-lt"/>
                <a:cs typeface="+mn-lt"/>
              </a:rPr>
              <a:t>Customer satisfaction (</a:t>
            </a:r>
            <a:r>
              <a:rPr lang="en-US" sz="900" dirty="0" err="1">
                <a:solidFill>
                  <a:srgbClr val="494949"/>
                </a:solidFill>
                <a:latin typeface="+mn-lt"/>
                <a:ea typeface="+mn-lt"/>
                <a:cs typeface="+mn-lt"/>
              </a:rPr>
              <a:t>CSAT</a:t>
            </a:r>
            <a:r>
              <a:rPr lang="en-US" sz="900" dirty="0">
                <a:solidFill>
                  <a:srgbClr val="494949"/>
                </a:solidFill>
                <a:latin typeface="+mn-lt"/>
                <a:ea typeface="+mn-lt"/>
                <a:cs typeface="+mn-lt"/>
              </a:rPr>
              <a:t>) during onboarding</a:t>
            </a:r>
          </a:p>
        </p:txBody>
      </p:sp>
      <p:sp>
        <p:nvSpPr>
          <p:cNvPr id="18" name="TextBox 17">
            <a:extLst>
              <a:ext uri="{FF2B5EF4-FFF2-40B4-BE49-F238E27FC236}">
                <a16:creationId xmlns:a16="http://schemas.microsoft.com/office/drawing/2014/main" id="{75163223-4773-90C2-5BFC-5DB6E2F3EE79}"/>
              </a:ext>
            </a:extLst>
          </p:cNvPr>
          <p:cNvSpPr txBox="1">
            <a:spLocks/>
          </p:cNvSpPr>
          <p:nvPr/>
        </p:nvSpPr>
        <p:spPr>
          <a:xfrm>
            <a:off x="2089638" y="2834642"/>
            <a:ext cx="1830543" cy="1015663"/>
          </a:xfrm>
          <a:prstGeom prst="rect">
            <a:avLst/>
          </a:prstGeom>
          <a:noFill/>
        </p:spPr>
        <p:txBody>
          <a:bodyPr wrap="square">
            <a:spAutoFit/>
          </a:bodyPr>
          <a:lstStyle/>
          <a:p>
            <a:pPr marL="171450" indent="-171450" defTabSz="914400" fontAlgn="ctr">
              <a:buFont typeface="Arial" panose="020B0604020202020204" pitchFamily="34" charset="0"/>
              <a:buChar char="•"/>
            </a:pPr>
            <a:r>
              <a:rPr lang="en-US" sz="1000">
                <a:solidFill>
                  <a:srgbClr val="494949"/>
                </a:solidFill>
                <a:ea typeface="+mn-lt"/>
                <a:cs typeface="+mn-lt"/>
              </a:rPr>
              <a:t>Engagement rate</a:t>
            </a:r>
          </a:p>
          <a:p>
            <a:pPr marL="171450" indent="-171450" defTabSz="914400" fontAlgn="ctr">
              <a:buFont typeface="Arial" panose="020B0604020202020204" pitchFamily="34" charset="0"/>
              <a:buChar char="•"/>
            </a:pPr>
            <a:r>
              <a:rPr lang="en-US" sz="1000">
                <a:solidFill>
                  <a:srgbClr val="494949"/>
                </a:solidFill>
                <a:ea typeface="+mn-lt"/>
                <a:cs typeface="+mn-lt"/>
              </a:rPr>
              <a:t>Onboarding NPS (net promoter score)</a:t>
            </a:r>
          </a:p>
          <a:p>
            <a:pPr marL="171450" indent="-171450" defTabSz="914400" fontAlgn="ctr">
              <a:buFont typeface="Arial" panose="020B0604020202020204" pitchFamily="34" charset="0"/>
              <a:buChar char="•"/>
            </a:pPr>
            <a:r>
              <a:rPr lang="en-US" sz="1000">
                <a:solidFill>
                  <a:srgbClr val="494949"/>
                </a:solidFill>
                <a:ea typeface="+mn-lt"/>
                <a:cs typeface="+mn-lt"/>
              </a:rPr>
              <a:t>Onboarding support tickets</a:t>
            </a:r>
          </a:p>
          <a:p>
            <a:pPr marL="171450" indent="-171450" defTabSz="914400" fontAlgn="ctr">
              <a:buFont typeface="Arial" panose="020B0604020202020204" pitchFamily="34" charset="0"/>
              <a:buChar char="•"/>
            </a:pPr>
            <a:r>
              <a:rPr lang="en-US" sz="1000">
                <a:solidFill>
                  <a:srgbClr val="494949"/>
                </a:solidFill>
                <a:ea typeface="+mn-lt"/>
                <a:cs typeface="+mn-lt"/>
              </a:rPr>
              <a:t>Tutorial completion rate</a:t>
            </a:r>
          </a:p>
          <a:p>
            <a:pPr marL="171450" indent="-171450" defTabSz="914400" fontAlgn="ctr">
              <a:buFont typeface="Arial" panose="020B0604020202020204" pitchFamily="34" charset="0"/>
              <a:buChar char="•"/>
            </a:pPr>
            <a:r>
              <a:rPr lang="en-US" sz="1000">
                <a:solidFill>
                  <a:srgbClr val="494949"/>
                </a:solidFill>
                <a:ea typeface="+mn-lt"/>
                <a:cs typeface="+mn-lt"/>
              </a:rPr>
              <a:t>Churn rate during onboarding</a:t>
            </a:r>
          </a:p>
        </p:txBody>
      </p:sp>
      <p:sp>
        <p:nvSpPr>
          <p:cNvPr id="71" name="TextBox 70">
            <a:extLst>
              <a:ext uri="{FF2B5EF4-FFF2-40B4-BE49-F238E27FC236}">
                <a16:creationId xmlns:a16="http://schemas.microsoft.com/office/drawing/2014/main" id="{4E18F1FA-425D-FD42-8BEA-2552852AEE71}"/>
              </a:ext>
            </a:extLst>
          </p:cNvPr>
          <p:cNvSpPr txBox="1">
            <a:spLocks/>
          </p:cNvSpPr>
          <p:nvPr/>
        </p:nvSpPr>
        <p:spPr>
          <a:xfrm>
            <a:off x="536947" y="4497401"/>
            <a:ext cx="2952732" cy="253787"/>
          </a:xfrm>
          <a:prstGeom prst="rect">
            <a:avLst/>
          </a:prstGeom>
          <a:noFill/>
        </p:spPr>
        <p:txBody>
          <a:bodyPr wrap="none" lIns="0" tIns="0" rIns="0" bIns="0" rtlCol="0" anchor="b" anchorCtr="0">
            <a:spAutoFit/>
          </a:bodyPr>
          <a:lstStyle/>
          <a:p>
            <a:pPr algn="r" defTabSz="554437">
              <a:lnSpc>
                <a:spcPct val="110000"/>
              </a:lnSpc>
            </a:pPr>
            <a:r>
              <a:rPr lang="en-US" sz="1600" b="1">
                <a:solidFill>
                  <a:srgbClr val="494A4A"/>
                </a:solidFill>
                <a:latin typeface="Montserrat SemiBold" pitchFamily="2" charset="77"/>
                <a:ea typeface="+mn-lt"/>
                <a:cs typeface="+mn-lt"/>
              </a:rPr>
              <a:t>Support &amp; query resolution</a:t>
            </a:r>
          </a:p>
        </p:txBody>
      </p:sp>
      <p:sp>
        <p:nvSpPr>
          <p:cNvPr id="4" name="TextBox 3">
            <a:extLst>
              <a:ext uri="{FF2B5EF4-FFF2-40B4-BE49-F238E27FC236}">
                <a16:creationId xmlns:a16="http://schemas.microsoft.com/office/drawing/2014/main" id="{6E51E0B3-3D94-D64B-025D-FE1D3AC86BA5}"/>
              </a:ext>
            </a:extLst>
          </p:cNvPr>
          <p:cNvSpPr txBox="1">
            <a:spLocks/>
          </p:cNvSpPr>
          <p:nvPr/>
        </p:nvSpPr>
        <p:spPr>
          <a:xfrm>
            <a:off x="306692" y="4911967"/>
            <a:ext cx="1967758" cy="1169551"/>
          </a:xfrm>
          <a:prstGeom prst="rect">
            <a:avLst/>
          </a:prstGeom>
          <a:noFill/>
        </p:spPr>
        <p:txBody>
          <a:bodyPr wrap="square">
            <a:spAutoFit/>
          </a:bodyPr>
          <a:lstStyle/>
          <a:p>
            <a:pPr marL="171450" indent="-171450" defTabSz="914400" fontAlgn="ctr">
              <a:buFont typeface="Arial" panose="020B0604020202020204" pitchFamily="34" charset="0"/>
              <a:buChar char="•"/>
            </a:pPr>
            <a:r>
              <a:rPr lang="en-US" sz="1000">
                <a:solidFill>
                  <a:srgbClr val="494949"/>
                </a:solidFill>
                <a:ea typeface="+mn-lt"/>
                <a:cs typeface="+mn-lt"/>
              </a:rPr>
              <a:t>First response time (</a:t>
            </a:r>
            <a:r>
              <a:rPr lang="en-US" sz="1000" err="1">
                <a:solidFill>
                  <a:srgbClr val="494949"/>
                </a:solidFill>
                <a:ea typeface="+mn-lt"/>
                <a:cs typeface="+mn-lt"/>
              </a:rPr>
              <a:t>FRT</a:t>
            </a:r>
            <a:r>
              <a:rPr lang="en-US" sz="1000">
                <a:solidFill>
                  <a:srgbClr val="494949"/>
                </a:solidFill>
                <a:ea typeface="+mn-lt"/>
                <a:cs typeface="+mn-lt"/>
              </a:rPr>
              <a:t>)</a:t>
            </a:r>
          </a:p>
          <a:p>
            <a:pPr marL="171450" indent="-171450" defTabSz="914400" fontAlgn="ctr">
              <a:buFont typeface="Arial" panose="020B0604020202020204" pitchFamily="34" charset="0"/>
              <a:buChar char="•"/>
            </a:pPr>
            <a:r>
              <a:rPr lang="en-US" sz="1000">
                <a:solidFill>
                  <a:srgbClr val="494949"/>
                </a:solidFill>
                <a:ea typeface="+mn-lt"/>
                <a:cs typeface="+mn-lt"/>
              </a:rPr>
              <a:t>Average resolution time</a:t>
            </a:r>
          </a:p>
          <a:p>
            <a:pPr marL="171450" indent="-171450" defTabSz="914400" fontAlgn="ctr">
              <a:buFont typeface="Arial" panose="020B0604020202020204" pitchFamily="34" charset="0"/>
              <a:buChar char="•"/>
            </a:pPr>
            <a:r>
              <a:rPr lang="en-US" sz="1000">
                <a:solidFill>
                  <a:srgbClr val="494949"/>
                </a:solidFill>
                <a:ea typeface="+mn-lt"/>
                <a:cs typeface="+mn-lt"/>
              </a:rPr>
              <a:t>First contact resolution rate (</a:t>
            </a:r>
            <a:r>
              <a:rPr lang="en-US" sz="1000" err="1">
                <a:solidFill>
                  <a:srgbClr val="494949"/>
                </a:solidFill>
                <a:ea typeface="+mn-lt"/>
                <a:cs typeface="+mn-lt"/>
              </a:rPr>
              <a:t>FCR</a:t>
            </a:r>
            <a:r>
              <a:rPr lang="en-US" sz="1000">
                <a:solidFill>
                  <a:srgbClr val="494949"/>
                </a:solidFill>
                <a:ea typeface="+mn-lt"/>
                <a:cs typeface="+mn-lt"/>
              </a:rPr>
              <a:t>)</a:t>
            </a:r>
          </a:p>
          <a:p>
            <a:pPr marL="171450" indent="-171450" defTabSz="914400" fontAlgn="ctr">
              <a:buFont typeface="Arial" panose="020B0604020202020204" pitchFamily="34" charset="0"/>
              <a:buChar char="•"/>
            </a:pPr>
            <a:r>
              <a:rPr lang="en-US" sz="1000">
                <a:solidFill>
                  <a:srgbClr val="494949"/>
                </a:solidFill>
                <a:ea typeface="+mn-lt"/>
                <a:cs typeface="+mn-lt"/>
              </a:rPr>
              <a:t>Support ticket volume</a:t>
            </a:r>
          </a:p>
          <a:p>
            <a:pPr marL="171450" indent="-171450" defTabSz="914400" fontAlgn="ctr">
              <a:buFont typeface="Arial" panose="020B0604020202020204" pitchFamily="34" charset="0"/>
              <a:buChar char="•"/>
            </a:pPr>
            <a:r>
              <a:rPr lang="en-US" sz="1000">
                <a:solidFill>
                  <a:srgbClr val="494949"/>
                </a:solidFill>
                <a:ea typeface="+mn-lt"/>
                <a:cs typeface="+mn-lt"/>
              </a:rPr>
              <a:t>Customer satisfaction (</a:t>
            </a:r>
            <a:r>
              <a:rPr lang="en-US" sz="1000" err="1">
                <a:solidFill>
                  <a:srgbClr val="494949"/>
                </a:solidFill>
                <a:ea typeface="+mn-lt"/>
                <a:cs typeface="+mn-lt"/>
              </a:rPr>
              <a:t>CSAT</a:t>
            </a:r>
            <a:r>
              <a:rPr lang="en-US" sz="1000">
                <a:solidFill>
                  <a:srgbClr val="494949"/>
                </a:solidFill>
                <a:ea typeface="+mn-lt"/>
                <a:cs typeface="+mn-lt"/>
              </a:rPr>
              <a:t>) with support</a:t>
            </a:r>
          </a:p>
        </p:txBody>
      </p:sp>
      <p:sp>
        <p:nvSpPr>
          <p:cNvPr id="19" name="TextBox 18">
            <a:extLst>
              <a:ext uri="{FF2B5EF4-FFF2-40B4-BE49-F238E27FC236}">
                <a16:creationId xmlns:a16="http://schemas.microsoft.com/office/drawing/2014/main" id="{D33C30F1-4CA8-0FE6-7531-E8CD972A1195}"/>
              </a:ext>
            </a:extLst>
          </p:cNvPr>
          <p:cNvSpPr txBox="1">
            <a:spLocks/>
          </p:cNvSpPr>
          <p:nvPr/>
        </p:nvSpPr>
        <p:spPr>
          <a:xfrm>
            <a:off x="2362071" y="4917183"/>
            <a:ext cx="1697189" cy="1015663"/>
          </a:xfrm>
          <a:prstGeom prst="rect">
            <a:avLst/>
          </a:prstGeom>
          <a:noFill/>
        </p:spPr>
        <p:txBody>
          <a:bodyPr wrap="square">
            <a:spAutoFit/>
          </a:bodyPr>
          <a:lstStyle/>
          <a:p>
            <a:pPr marL="171450" indent="-171450" defTabSz="914400" fontAlgn="ctr">
              <a:buFont typeface="Arial" panose="020B0604020202020204" pitchFamily="34" charset="0"/>
              <a:buChar char="•"/>
            </a:pPr>
            <a:r>
              <a:rPr lang="en-US" sz="1000">
                <a:solidFill>
                  <a:srgbClr val="494949"/>
                </a:solidFill>
                <a:ea typeface="+mn-lt"/>
                <a:cs typeface="+mn-lt"/>
              </a:rPr>
              <a:t>Escalation rate</a:t>
            </a:r>
          </a:p>
          <a:p>
            <a:pPr marL="171450" indent="-171450" defTabSz="914400" fontAlgn="ctr">
              <a:buFont typeface="Arial" panose="020B0604020202020204" pitchFamily="34" charset="0"/>
              <a:buChar char="•"/>
            </a:pPr>
            <a:r>
              <a:rPr lang="en-US" sz="1000">
                <a:solidFill>
                  <a:srgbClr val="494949"/>
                </a:solidFill>
                <a:ea typeface="+mn-lt"/>
                <a:cs typeface="+mn-lt"/>
              </a:rPr>
              <a:t>Agent </a:t>
            </a:r>
            <a:r>
              <a:rPr lang="en-US" sz="1000" err="1">
                <a:solidFill>
                  <a:srgbClr val="494949"/>
                </a:solidFill>
                <a:ea typeface="+mn-lt"/>
                <a:cs typeface="+mn-lt"/>
              </a:rPr>
              <a:t>utilization</a:t>
            </a:r>
            <a:r>
              <a:rPr lang="en-US" sz="1000">
                <a:solidFill>
                  <a:srgbClr val="494949"/>
                </a:solidFill>
                <a:ea typeface="+mn-lt"/>
                <a:cs typeface="+mn-lt"/>
              </a:rPr>
              <a:t> rate</a:t>
            </a:r>
          </a:p>
          <a:p>
            <a:pPr marL="171450" indent="-171450" defTabSz="914400" fontAlgn="ctr">
              <a:buFont typeface="Arial" panose="020B0604020202020204" pitchFamily="34" charset="0"/>
              <a:buChar char="•"/>
            </a:pPr>
            <a:r>
              <a:rPr lang="en-US" sz="1000">
                <a:solidFill>
                  <a:srgbClr val="494949"/>
                </a:solidFill>
                <a:ea typeface="+mn-lt"/>
                <a:cs typeface="+mn-lt"/>
              </a:rPr>
              <a:t>Support NPS (net promoter score)</a:t>
            </a:r>
          </a:p>
          <a:p>
            <a:pPr marL="171450" indent="-171450" defTabSz="914400" fontAlgn="ctr">
              <a:buFont typeface="Arial" panose="020B0604020202020204" pitchFamily="34" charset="0"/>
              <a:buChar char="•"/>
            </a:pPr>
            <a:r>
              <a:rPr lang="en-US" sz="1000">
                <a:solidFill>
                  <a:srgbClr val="494949"/>
                </a:solidFill>
                <a:ea typeface="+mn-lt"/>
                <a:cs typeface="+mn-lt"/>
              </a:rPr>
              <a:t>Self-service success rate</a:t>
            </a:r>
          </a:p>
          <a:p>
            <a:pPr marL="171450" indent="-171450" defTabSz="914400" fontAlgn="ctr">
              <a:buFont typeface="Arial" panose="020B0604020202020204" pitchFamily="34" charset="0"/>
              <a:buChar char="•"/>
            </a:pPr>
            <a:r>
              <a:rPr lang="en-US" sz="1000">
                <a:solidFill>
                  <a:srgbClr val="494949"/>
                </a:solidFill>
                <a:ea typeface="+mn-lt"/>
                <a:cs typeface="+mn-lt"/>
              </a:rPr>
              <a:t>Backlog rate</a:t>
            </a:r>
          </a:p>
        </p:txBody>
      </p:sp>
      <p:sp>
        <p:nvSpPr>
          <p:cNvPr id="73" name="TextBox 72">
            <a:extLst>
              <a:ext uri="{FF2B5EF4-FFF2-40B4-BE49-F238E27FC236}">
                <a16:creationId xmlns:a16="http://schemas.microsoft.com/office/drawing/2014/main" id="{13B5120C-C054-7C44-AE67-014754319591}"/>
              </a:ext>
            </a:extLst>
          </p:cNvPr>
          <p:cNvSpPr txBox="1">
            <a:spLocks/>
          </p:cNvSpPr>
          <p:nvPr/>
        </p:nvSpPr>
        <p:spPr>
          <a:xfrm>
            <a:off x="7909978" y="790522"/>
            <a:ext cx="3863237" cy="253787"/>
          </a:xfrm>
          <a:prstGeom prst="rect">
            <a:avLst/>
          </a:prstGeom>
          <a:noFill/>
        </p:spPr>
        <p:txBody>
          <a:bodyPr wrap="none" lIns="0" tIns="0" rIns="0" bIns="0" rtlCol="0" anchor="b" anchorCtr="0">
            <a:spAutoFit/>
          </a:bodyPr>
          <a:lstStyle/>
          <a:p>
            <a:pPr defTabSz="554437">
              <a:lnSpc>
                <a:spcPct val="110000"/>
              </a:lnSpc>
            </a:pPr>
            <a:r>
              <a:rPr lang="en-US" sz="1600" b="1">
                <a:solidFill>
                  <a:srgbClr val="5090C4"/>
                </a:solidFill>
                <a:latin typeface="Montserrat SemiBold" pitchFamily="2" charset="77"/>
                <a:ea typeface="+mn-lt"/>
                <a:cs typeface="+mn-lt"/>
              </a:rPr>
              <a:t>Customer feedback &amp; improvement</a:t>
            </a:r>
          </a:p>
        </p:txBody>
      </p:sp>
      <p:sp>
        <p:nvSpPr>
          <p:cNvPr id="6" name="TextBox 5">
            <a:extLst>
              <a:ext uri="{FF2B5EF4-FFF2-40B4-BE49-F238E27FC236}">
                <a16:creationId xmlns:a16="http://schemas.microsoft.com/office/drawing/2014/main" id="{DCFAEBB6-A0F2-2807-41D2-BDB4378DADA4}"/>
              </a:ext>
            </a:extLst>
          </p:cNvPr>
          <p:cNvSpPr txBox="1">
            <a:spLocks/>
          </p:cNvSpPr>
          <p:nvPr/>
        </p:nvSpPr>
        <p:spPr>
          <a:xfrm>
            <a:off x="7934881" y="1162637"/>
            <a:ext cx="1908313" cy="1015663"/>
          </a:xfrm>
          <a:prstGeom prst="rect">
            <a:avLst/>
          </a:prstGeom>
          <a:noFill/>
        </p:spPr>
        <p:txBody>
          <a:bodyPr wrap="square">
            <a:spAutoFit/>
          </a:bodyPr>
          <a:lstStyle/>
          <a:p>
            <a:pPr marL="285750" indent="-285750" defTabSz="914400" fontAlgn="ctr">
              <a:buFont typeface="Arial" panose="020B0604020202020204" pitchFamily="34" charset="0"/>
              <a:buChar char="•"/>
            </a:pPr>
            <a:r>
              <a:rPr lang="en-US" sz="1000">
                <a:solidFill>
                  <a:srgbClr val="494949"/>
                </a:solidFill>
                <a:ea typeface="+mn-lt"/>
                <a:cs typeface="+mn-lt"/>
              </a:rPr>
              <a:t>Survey response rate</a:t>
            </a:r>
          </a:p>
          <a:p>
            <a:pPr marL="285750" indent="-285750" defTabSz="914400" fontAlgn="ctr">
              <a:buFont typeface="Arial" panose="020B0604020202020204" pitchFamily="34" charset="0"/>
              <a:buChar char="•"/>
            </a:pPr>
            <a:r>
              <a:rPr lang="en-US" sz="1000" err="1">
                <a:solidFill>
                  <a:srgbClr val="494949"/>
                </a:solidFill>
                <a:ea typeface="+mn-lt"/>
                <a:cs typeface="+mn-lt"/>
              </a:rPr>
              <a:t>CSAT</a:t>
            </a:r>
            <a:r>
              <a:rPr lang="en-US" sz="1000">
                <a:solidFill>
                  <a:srgbClr val="494949"/>
                </a:solidFill>
                <a:ea typeface="+mn-lt"/>
                <a:cs typeface="+mn-lt"/>
              </a:rPr>
              <a:t> (customer satisfaction score)</a:t>
            </a:r>
          </a:p>
          <a:p>
            <a:pPr marL="285750" indent="-285750" defTabSz="914400" fontAlgn="ctr">
              <a:buFont typeface="Arial" panose="020B0604020202020204" pitchFamily="34" charset="0"/>
              <a:buChar char="•"/>
            </a:pPr>
            <a:r>
              <a:rPr lang="en-US" sz="1000">
                <a:solidFill>
                  <a:srgbClr val="494949"/>
                </a:solidFill>
                <a:ea typeface="+mn-lt"/>
                <a:cs typeface="+mn-lt"/>
              </a:rPr>
              <a:t>Net promoter score (NPS)</a:t>
            </a:r>
          </a:p>
          <a:p>
            <a:pPr marL="285750" indent="-285750" defTabSz="914400" fontAlgn="ctr">
              <a:buFont typeface="Arial" panose="020B0604020202020204" pitchFamily="34" charset="0"/>
              <a:buChar char="•"/>
            </a:pPr>
            <a:r>
              <a:rPr lang="en-US" sz="1000">
                <a:solidFill>
                  <a:srgbClr val="494949"/>
                </a:solidFill>
                <a:ea typeface="+mn-lt"/>
                <a:cs typeface="+mn-lt"/>
              </a:rPr>
              <a:t>Customer effort score (CES)</a:t>
            </a:r>
          </a:p>
          <a:p>
            <a:pPr marL="285750" indent="-285750" defTabSz="914400" fontAlgn="ctr">
              <a:buFont typeface="Arial" panose="020B0604020202020204" pitchFamily="34" charset="0"/>
              <a:buChar char="•"/>
            </a:pPr>
            <a:r>
              <a:rPr lang="en-US" sz="1000">
                <a:solidFill>
                  <a:srgbClr val="494949"/>
                </a:solidFill>
                <a:ea typeface="+mn-lt"/>
                <a:cs typeface="+mn-lt"/>
              </a:rPr>
              <a:t>Feedback resolution rate</a:t>
            </a:r>
          </a:p>
        </p:txBody>
      </p:sp>
      <p:sp>
        <p:nvSpPr>
          <p:cNvPr id="8" name="TextBox 7">
            <a:extLst>
              <a:ext uri="{FF2B5EF4-FFF2-40B4-BE49-F238E27FC236}">
                <a16:creationId xmlns:a16="http://schemas.microsoft.com/office/drawing/2014/main" id="{01A9830C-C655-5935-3BBC-7FC1D799F2AE}"/>
              </a:ext>
            </a:extLst>
          </p:cNvPr>
          <p:cNvSpPr txBox="1">
            <a:spLocks/>
          </p:cNvSpPr>
          <p:nvPr/>
        </p:nvSpPr>
        <p:spPr>
          <a:xfrm>
            <a:off x="10079919" y="1162637"/>
            <a:ext cx="1915852" cy="1169551"/>
          </a:xfrm>
          <a:prstGeom prst="rect">
            <a:avLst/>
          </a:prstGeom>
          <a:noFill/>
        </p:spPr>
        <p:txBody>
          <a:bodyPr wrap="square">
            <a:spAutoFit/>
          </a:bodyPr>
          <a:lstStyle/>
          <a:p>
            <a:pPr marL="285750" indent="-285750" defTabSz="914400" fontAlgn="ctr">
              <a:buFont typeface="Arial" panose="020B0604020202020204" pitchFamily="34" charset="0"/>
              <a:buChar char="•"/>
            </a:pPr>
            <a:r>
              <a:rPr lang="en-US" sz="1000">
                <a:solidFill>
                  <a:srgbClr val="494949"/>
                </a:solidFill>
                <a:ea typeface="+mn-lt"/>
                <a:cs typeface="+mn-lt"/>
              </a:rPr>
              <a:t>Sentiment analysis score</a:t>
            </a:r>
          </a:p>
          <a:p>
            <a:pPr marL="285750" indent="-285750" defTabSz="914400" fontAlgn="ctr">
              <a:buFont typeface="Arial" panose="020B0604020202020204" pitchFamily="34" charset="0"/>
              <a:buChar char="•"/>
            </a:pPr>
            <a:r>
              <a:rPr lang="en-US" sz="1000">
                <a:solidFill>
                  <a:srgbClr val="494949"/>
                </a:solidFill>
                <a:ea typeface="+mn-lt"/>
                <a:cs typeface="+mn-lt"/>
              </a:rPr>
              <a:t>Recurring issue identification rate</a:t>
            </a:r>
          </a:p>
          <a:p>
            <a:pPr marL="285750" indent="-285750" defTabSz="914400" fontAlgn="ctr">
              <a:buFont typeface="Arial" panose="020B0604020202020204" pitchFamily="34" charset="0"/>
              <a:buChar char="•"/>
            </a:pPr>
            <a:r>
              <a:rPr lang="en-US" sz="1000">
                <a:solidFill>
                  <a:srgbClr val="494949"/>
                </a:solidFill>
                <a:ea typeface="+mn-lt"/>
                <a:cs typeface="+mn-lt"/>
              </a:rPr>
              <a:t>Time to address feedback</a:t>
            </a:r>
          </a:p>
          <a:p>
            <a:pPr marL="285750" indent="-285750" defTabSz="914400" fontAlgn="ctr">
              <a:buFont typeface="Arial" panose="020B0604020202020204" pitchFamily="34" charset="0"/>
              <a:buChar char="•"/>
            </a:pPr>
            <a:r>
              <a:rPr lang="en-US" sz="1000">
                <a:solidFill>
                  <a:srgbClr val="494949"/>
                </a:solidFill>
                <a:ea typeface="+mn-lt"/>
                <a:cs typeface="+mn-lt"/>
              </a:rPr>
              <a:t>Volume of feedback collected</a:t>
            </a:r>
          </a:p>
          <a:p>
            <a:pPr marL="285750" indent="-285750" defTabSz="914400" fontAlgn="ctr">
              <a:buFont typeface="Arial" panose="020B0604020202020204" pitchFamily="34" charset="0"/>
              <a:buChar char="•"/>
            </a:pPr>
            <a:r>
              <a:rPr lang="en-US" sz="1000">
                <a:solidFill>
                  <a:srgbClr val="494949"/>
                </a:solidFill>
                <a:ea typeface="+mn-lt"/>
                <a:cs typeface="+mn-lt"/>
              </a:rPr>
              <a:t>Feedback-driven product improvements</a:t>
            </a:r>
          </a:p>
        </p:txBody>
      </p:sp>
      <p:sp>
        <p:nvSpPr>
          <p:cNvPr id="82" name="TextBox 81">
            <a:extLst>
              <a:ext uri="{FF2B5EF4-FFF2-40B4-BE49-F238E27FC236}">
                <a16:creationId xmlns:a16="http://schemas.microsoft.com/office/drawing/2014/main" id="{C0EEC9AE-E37E-EF44-A93C-F5CBBBCB0793}"/>
              </a:ext>
            </a:extLst>
          </p:cNvPr>
          <p:cNvSpPr txBox="1">
            <a:spLocks/>
          </p:cNvSpPr>
          <p:nvPr/>
        </p:nvSpPr>
        <p:spPr>
          <a:xfrm>
            <a:off x="8432241" y="2664951"/>
            <a:ext cx="3048912" cy="253787"/>
          </a:xfrm>
          <a:prstGeom prst="rect">
            <a:avLst/>
          </a:prstGeom>
          <a:noFill/>
        </p:spPr>
        <p:txBody>
          <a:bodyPr wrap="none" lIns="0" tIns="0" rIns="0" bIns="0" rtlCol="0" anchor="b" anchorCtr="0">
            <a:spAutoFit/>
          </a:bodyPr>
          <a:lstStyle/>
          <a:p>
            <a:pPr defTabSz="554437">
              <a:lnSpc>
                <a:spcPct val="110000"/>
              </a:lnSpc>
            </a:pPr>
            <a:r>
              <a:rPr lang="en-US" sz="1600" b="1">
                <a:solidFill>
                  <a:srgbClr val="15466D"/>
                </a:solidFill>
                <a:latin typeface="Montserrat SemiBold" pitchFamily="2" charset="77"/>
                <a:ea typeface="+mn-lt"/>
                <a:cs typeface="+mn-lt"/>
              </a:rPr>
              <a:t>Customer retention &amp; loyalty</a:t>
            </a:r>
          </a:p>
        </p:txBody>
      </p:sp>
      <p:sp>
        <p:nvSpPr>
          <p:cNvPr id="10" name="TextBox 9">
            <a:extLst>
              <a:ext uri="{FF2B5EF4-FFF2-40B4-BE49-F238E27FC236}">
                <a16:creationId xmlns:a16="http://schemas.microsoft.com/office/drawing/2014/main" id="{29A2E2DA-4C6E-B4B1-2272-1143FC9ED372}"/>
              </a:ext>
            </a:extLst>
          </p:cNvPr>
          <p:cNvSpPr txBox="1">
            <a:spLocks/>
          </p:cNvSpPr>
          <p:nvPr/>
        </p:nvSpPr>
        <p:spPr>
          <a:xfrm>
            <a:off x="8391697" y="3012775"/>
            <a:ext cx="1786092" cy="1015663"/>
          </a:xfrm>
          <a:prstGeom prst="rect">
            <a:avLst/>
          </a:prstGeom>
          <a:noFill/>
        </p:spPr>
        <p:txBody>
          <a:bodyPr wrap="square">
            <a:spAutoFit/>
          </a:bodyPr>
          <a:lstStyle/>
          <a:p>
            <a:pPr marL="171450" indent="-171450" defTabSz="914400" fontAlgn="ctr">
              <a:buFont typeface="Arial" panose="020B0604020202020204" pitchFamily="34" charset="0"/>
              <a:buChar char="•"/>
            </a:pPr>
            <a:r>
              <a:rPr lang="en-US" sz="1000">
                <a:solidFill>
                  <a:srgbClr val="494949"/>
                </a:solidFill>
                <a:ea typeface="+mn-lt"/>
                <a:cs typeface="+mn-lt"/>
              </a:rPr>
              <a:t>Churn rate</a:t>
            </a:r>
          </a:p>
          <a:p>
            <a:pPr marL="171450" indent="-171450" defTabSz="914400" fontAlgn="ctr">
              <a:buFont typeface="Arial" panose="020B0604020202020204" pitchFamily="34" charset="0"/>
              <a:buChar char="•"/>
            </a:pPr>
            <a:r>
              <a:rPr lang="en-US" sz="1000">
                <a:solidFill>
                  <a:srgbClr val="494949"/>
                </a:solidFill>
                <a:ea typeface="+mn-lt"/>
                <a:cs typeface="+mn-lt"/>
              </a:rPr>
              <a:t>Retention rate</a:t>
            </a:r>
          </a:p>
          <a:p>
            <a:pPr marL="171450" indent="-171450" defTabSz="914400" fontAlgn="ctr">
              <a:buFont typeface="Arial" panose="020B0604020202020204" pitchFamily="34" charset="0"/>
              <a:buChar char="•"/>
            </a:pPr>
            <a:r>
              <a:rPr lang="en-US" sz="1000">
                <a:solidFill>
                  <a:srgbClr val="494949"/>
                </a:solidFill>
                <a:ea typeface="+mn-lt"/>
                <a:cs typeface="+mn-lt"/>
              </a:rPr>
              <a:t>Customer lifetime value (CLV)</a:t>
            </a:r>
          </a:p>
          <a:p>
            <a:pPr marL="171450" indent="-171450" defTabSz="914400" fontAlgn="ctr">
              <a:buFont typeface="Arial" panose="020B0604020202020204" pitchFamily="34" charset="0"/>
              <a:buChar char="•"/>
            </a:pPr>
            <a:r>
              <a:rPr lang="en-US" sz="1000">
                <a:solidFill>
                  <a:srgbClr val="494949"/>
                </a:solidFill>
                <a:ea typeface="+mn-lt"/>
                <a:cs typeface="+mn-lt"/>
              </a:rPr>
              <a:t>Repeat purchase rate</a:t>
            </a:r>
          </a:p>
          <a:p>
            <a:pPr marL="171450" indent="-171450" defTabSz="914400" fontAlgn="ctr">
              <a:buFont typeface="Arial" panose="020B0604020202020204" pitchFamily="34" charset="0"/>
              <a:buChar char="•"/>
            </a:pPr>
            <a:r>
              <a:rPr lang="en-US" sz="1000">
                <a:solidFill>
                  <a:srgbClr val="494949"/>
                </a:solidFill>
                <a:ea typeface="+mn-lt"/>
                <a:cs typeface="+mn-lt"/>
              </a:rPr>
              <a:t>Loyalty program engagement rate</a:t>
            </a:r>
          </a:p>
        </p:txBody>
      </p:sp>
      <p:sp>
        <p:nvSpPr>
          <p:cNvPr id="12" name="TextBox 11">
            <a:extLst>
              <a:ext uri="{FF2B5EF4-FFF2-40B4-BE49-F238E27FC236}">
                <a16:creationId xmlns:a16="http://schemas.microsoft.com/office/drawing/2014/main" id="{53313CAC-ACE9-7454-ECA6-09F3B08F28FC}"/>
              </a:ext>
            </a:extLst>
          </p:cNvPr>
          <p:cNvSpPr txBox="1">
            <a:spLocks/>
          </p:cNvSpPr>
          <p:nvPr/>
        </p:nvSpPr>
        <p:spPr>
          <a:xfrm>
            <a:off x="10079918" y="3012775"/>
            <a:ext cx="1786092" cy="861774"/>
          </a:xfrm>
          <a:prstGeom prst="rect">
            <a:avLst/>
          </a:prstGeom>
          <a:noFill/>
        </p:spPr>
        <p:txBody>
          <a:bodyPr wrap="square">
            <a:spAutoFit/>
          </a:bodyPr>
          <a:lstStyle/>
          <a:p>
            <a:pPr marL="171450" indent="-171450" defTabSz="914400" fontAlgn="ctr">
              <a:buFont typeface="Arial" panose="020B0604020202020204" pitchFamily="34" charset="0"/>
              <a:buChar char="•"/>
            </a:pPr>
            <a:r>
              <a:rPr lang="en-US" sz="1000">
                <a:solidFill>
                  <a:srgbClr val="494949"/>
                </a:solidFill>
                <a:ea typeface="+mn-lt"/>
                <a:cs typeface="+mn-lt"/>
              </a:rPr>
              <a:t>Upsell/cross-sell success rate</a:t>
            </a:r>
          </a:p>
          <a:p>
            <a:pPr marL="171450" indent="-171450" defTabSz="914400" fontAlgn="ctr">
              <a:buFont typeface="Arial" panose="020B0604020202020204" pitchFamily="34" charset="0"/>
              <a:buChar char="•"/>
            </a:pPr>
            <a:r>
              <a:rPr lang="en-US" sz="1000">
                <a:solidFill>
                  <a:srgbClr val="494949"/>
                </a:solidFill>
                <a:ea typeface="+mn-lt"/>
                <a:cs typeface="+mn-lt"/>
              </a:rPr>
              <a:t>Referral rate</a:t>
            </a:r>
          </a:p>
          <a:p>
            <a:pPr marL="171450" indent="-171450" defTabSz="914400" fontAlgn="ctr">
              <a:buFont typeface="Arial" panose="020B0604020202020204" pitchFamily="34" charset="0"/>
              <a:buChar char="•"/>
            </a:pPr>
            <a:r>
              <a:rPr lang="en-US" sz="1000">
                <a:solidFill>
                  <a:srgbClr val="494949"/>
                </a:solidFill>
                <a:ea typeface="+mn-lt"/>
                <a:cs typeface="+mn-lt"/>
              </a:rPr>
              <a:t>Engagement frequency</a:t>
            </a:r>
          </a:p>
          <a:p>
            <a:pPr marL="171450" indent="-171450" defTabSz="914400" fontAlgn="ctr">
              <a:buFont typeface="Arial" panose="020B0604020202020204" pitchFamily="34" charset="0"/>
              <a:buChar char="•"/>
            </a:pPr>
            <a:r>
              <a:rPr lang="en-US" sz="1000">
                <a:solidFill>
                  <a:srgbClr val="494949"/>
                </a:solidFill>
                <a:ea typeface="+mn-lt"/>
                <a:cs typeface="+mn-lt"/>
              </a:rPr>
              <a:t>NPS for retention</a:t>
            </a:r>
          </a:p>
          <a:p>
            <a:pPr marL="171450" indent="-171450" defTabSz="914400" fontAlgn="ctr">
              <a:buFont typeface="Arial" panose="020B0604020202020204" pitchFamily="34" charset="0"/>
              <a:buChar char="•"/>
            </a:pPr>
            <a:r>
              <a:rPr lang="en-US" sz="1000">
                <a:solidFill>
                  <a:srgbClr val="494949"/>
                </a:solidFill>
                <a:ea typeface="+mn-lt"/>
                <a:cs typeface="+mn-lt"/>
              </a:rPr>
              <a:t>Reward redemption rate</a:t>
            </a:r>
          </a:p>
        </p:txBody>
      </p:sp>
      <p:sp>
        <p:nvSpPr>
          <p:cNvPr id="75" name="TextBox 74">
            <a:extLst>
              <a:ext uri="{FF2B5EF4-FFF2-40B4-BE49-F238E27FC236}">
                <a16:creationId xmlns:a16="http://schemas.microsoft.com/office/drawing/2014/main" id="{A6E5EED4-186C-BF41-80B7-FA064BF8C2C9}"/>
              </a:ext>
            </a:extLst>
          </p:cNvPr>
          <p:cNvSpPr txBox="1">
            <a:spLocks/>
          </p:cNvSpPr>
          <p:nvPr/>
        </p:nvSpPr>
        <p:spPr>
          <a:xfrm>
            <a:off x="8007500" y="4533145"/>
            <a:ext cx="3988271" cy="253787"/>
          </a:xfrm>
          <a:prstGeom prst="rect">
            <a:avLst/>
          </a:prstGeom>
          <a:noFill/>
        </p:spPr>
        <p:txBody>
          <a:bodyPr wrap="none" lIns="0" tIns="0" rIns="0" bIns="0" rtlCol="0" anchor="b" anchorCtr="0">
            <a:spAutoFit/>
          </a:bodyPr>
          <a:lstStyle/>
          <a:p>
            <a:pPr defTabSz="554437">
              <a:lnSpc>
                <a:spcPct val="110000"/>
              </a:lnSpc>
            </a:pPr>
            <a:r>
              <a:rPr lang="en-US" sz="1600" b="1">
                <a:solidFill>
                  <a:srgbClr val="299C47"/>
                </a:solidFill>
                <a:latin typeface="Montserrat SemiBold" pitchFamily="2" charset="77"/>
                <a:ea typeface="+mn-lt"/>
                <a:cs typeface="+mn-lt"/>
              </a:rPr>
              <a:t>Continuous experience improvement</a:t>
            </a:r>
          </a:p>
        </p:txBody>
      </p:sp>
      <p:sp>
        <p:nvSpPr>
          <p:cNvPr id="14" name="TextBox 13">
            <a:extLst>
              <a:ext uri="{FF2B5EF4-FFF2-40B4-BE49-F238E27FC236}">
                <a16:creationId xmlns:a16="http://schemas.microsoft.com/office/drawing/2014/main" id="{528EC8B9-A172-2DFA-9EE8-F89EC2C050CD}"/>
              </a:ext>
            </a:extLst>
          </p:cNvPr>
          <p:cNvSpPr txBox="1">
            <a:spLocks/>
          </p:cNvSpPr>
          <p:nvPr/>
        </p:nvSpPr>
        <p:spPr>
          <a:xfrm>
            <a:off x="7934880" y="4885329"/>
            <a:ext cx="2006606" cy="1323439"/>
          </a:xfrm>
          <a:prstGeom prst="rect">
            <a:avLst/>
          </a:prstGeom>
          <a:noFill/>
        </p:spPr>
        <p:txBody>
          <a:bodyPr wrap="square">
            <a:spAutoFit/>
          </a:bodyPr>
          <a:lstStyle/>
          <a:p>
            <a:pPr marL="171450" indent="-171450" defTabSz="914400" fontAlgn="ctr">
              <a:buFont typeface="Arial" panose="020B0604020202020204" pitchFamily="34" charset="0"/>
              <a:buChar char="•"/>
            </a:pPr>
            <a:r>
              <a:rPr lang="en-US" sz="1000">
                <a:solidFill>
                  <a:srgbClr val="494949"/>
                </a:solidFill>
                <a:ea typeface="+mn-lt"/>
                <a:cs typeface="+mn-lt"/>
              </a:rPr>
              <a:t>CX NPS (net promoter score)</a:t>
            </a:r>
          </a:p>
          <a:p>
            <a:pPr marL="171450" indent="-171450" defTabSz="914400" fontAlgn="ctr">
              <a:buFont typeface="Arial" panose="020B0604020202020204" pitchFamily="34" charset="0"/>
              <a:buChar char="•"/>
            </a:pPr>
            <a:r>
              <a:rPr lang="en-US" sz="1000">
                <a:solidFill>
                  <a:srgbClr val="494949"/>
                </a:solidFill>
                <a:ea typeface="+mn-lt"/>
                <a:cs typeface="+mn-lt"/>
              </a:rPr>
              <a:t>Customer journey completion rate</a:t>
            </a:r>
          </a:p>
          <a:p>
            <a:pPr marL="171450" indent="-171450" defTabSz="914400" fontAlgn="ctr">
              <a:buFont typeface="Arial" panose="020B0604020202020204" pitchFamily="34" charset="0"/>
              <a:buChar char="•"/>
            </a:pPr>
            <a:r>
              <a:rPr lang="en-US" sz="1000">
                <a:solidFill>
                  <a:srgbClr val="494949"/>
                </a:solidFill>
                <a:ea typeface="+mn-lt"/>
                <a:cs typeface="+mn-lt"/>
              </a:rPr>
              <a:t>Customer effort score (CES) across journeys</a:t>
            </a:r>
          </a:p>
          <a:p>
            <a:pPr marL="171450" indent="-171450" defTabSz="914400" fontAlgn="ctr">
              <a:buFont typeface="Arial" panose="020B0604020202020204" pitchFamily="34" charset="0"/>
              <a:buChar char="•"/>
            </a:pPr>
            <a:r>
              <a:rPr lang="en-US" sz="1000">
                <a:solidFill>
                  <a:srgbClr val="494949"/>
                </a:solidFill>
                <a:ea typeface="+mn-lt"/>
                <a:cs typeface="+mn-lt"/>
              </a:rPr>
              <a:t>CX improvement implementation rate</a:t>
            </a:r>
          </a:p>
          <a:p>
            <a:pPr marL="171450" indent="-171450" defTabSz="914400" fontAlgn="ctr">
              <a:buFont typeface="Arial" panose="020B0604020202020204" pitchFamily="34" charset="0"/>
              <a:buChar char="•"/>
            </a:pPr>
            <a:r>
              <a:rPr lang="en-US" sz="1000">
                <a:solidFill>
                  <a:srgbClr val="494949"/>
                </a:solidFill>
                <a:ea typeface="+mn-lt"/>
                <a:cs typeface="+mn-lt"/>
              </a:rPr>
              <a:t>Customer sentiment score (AI-driven)</a:t>
            </a:r>
          </a:p>
        </p:txBody>
      </p:sp>
      <p:sp>
        <p:nvSpPr>
          <p:cNvPr id="16" name="TextBox 15">
            <a:extLst>
              <a:ext uri="{FF2B5EF4-FFF2-40B4-BE49-F238E27FC236}">
                <a16:creationId xmlns:a16="http://schemas.microsoft.com/office/drawing/2014/main" id="{B716838F-3857-0198-EE6B-73729C382854}"/>
              </a:ext>
            </a:extLst>
          </p:cNvPr>
          <p:cNvSpPr txBox="1">
            <a:spLocks/>
          </p:cNvSpPr>
          <p:nvPr/>
        </p:nvSpPr>
        <p:spPr>
          <a:xfrm>
            <a:off x="10001634" y="4885330"/>
            <a:ext cx="1838072" cy="1323439"/>
          </a:xfrm>
          <a:prstGeom prst="rect">
            <a:avLst/>
          </a:prstGeom>
          <a:noFill/>
        </p:spPr>
        <p:txBody>
          <a:bodyPr wrap="square">
            <a:spAutoFit/>
          </a:bodyPr>
          <a:lstStyle/>
          <a:p>
            <a:pPr marL="171450" indent="-171450" defTabSz="914400" fontAlgn="ctr">
              <a:buFont typeface="Arial" panose="020B0604020202020204" pitchFamily="34" charset="0"/>
              <a:buChar char="•"/>
            </a:pPr>
            <a:r>
              <a:rPr lang="en-US" sz="1000" dirty="0">
                <a:solidFill>
                  <a:srgbClr val="494949"/>
                </a:solidFill>
                <a:ea typeface="+mn-lt"/>
                <a:cs typeface="+mn-lt"/>
              </a:rPr>
              <a:t>Response time improvement rate</a:t>
            </a:r>
          </a:p>
          <a:p>
            <a:pPr marL="171450" indent="-171450" defTabSz="914400" fontAlgn="ctr">
              <a:buFont typeface="Arial" panose="020B0604020202020204" pitchFamily="34" charset="0"/>
              <a:buChar char="•"/>
            </a:pPr>
            <a:r>
              <a:rPr lang="en-US" sz="1000" dirty="0">
                <a:solidFill>
                  <a:srgbClr val="494949"/>
                </a:solidFill>
                <a:ea typeface="+mn-lt"/>
                <a:cs typeface="+mn-lt"/>
              </a:rPr>
              <a:t>KPI benchmarking</a:t>
            </a:r>
          </a:p>
          <a:p>
            <a:pPr marL="171450" indent="-171450" defTabSz="914400" fontAlgn="ctr">
              <a:buFont typeface="Arial" panose="020B0604020202020204" pitchFamily="34" charset="0"/>
              <a:buChar char="•"/>
            </a:pPr>
            <a:r>
              <a:rPr lang="en-US" sz="1000" dirty="0">
                <a:solidFill>
                  <a:srgbClr val="494949"/>
                </a:solidFill>
                <a:ea typeface="+mn-lt"/>
                <a:cs typeface="+mn-lt"/>
              </a:rPr>
              <a:t>Customer friction points identified</a:t>
            </a:r>
          </a:p>
          <a:p>
            <a:pPr marL="171450" indent="-171450" defTabSz="914400" fontAlgn="ctr">
              <a:buFont typeface="Arial" panose="020B0604020202020204" pitchFamily="34" charset="0"/>
              <a:buChar char="•"/>
            </a:pPr>
            <a:r>
              <a:rPr lang="en-US" sz="1000" dirty="0">
                <a:solidFill>
                  <a:srgbClr val="494949"/>
                </a:solidFill>
                <a:ea typeface="+mn-lt"/>
                <a:cs typeface="+mn-lt"/>
              </a:rPr>
              <a:t>Efficiency gains from CX changes</a:t>
            </a:r>
          </a:p>
          <a:p>
            <a:pPr marL="171450" indent="-171450" defTabSz="914400" fontAlgn="ctr">
              <a:buFont typeface="Arial" panose="020B0604020202020204" pitchFamily="34" charset="0"/>
              <a:buChar char="•"/>
            </a:pPr>
            <a:r>
              <a:rPr lang="en-US" sz="1000" dirty="0">
                <a:solidFill>
                  <a:srgbClr val="494949"/>
                </a:solidFill>
                <a:ea typeface="+mn-lt"/>
                <a:cs typeface="+mn-lt"/>
              </a:rPr>
              <a:t>Customer loyalty index (CLI)</a:t>
            </a:r>
          </a:p>
        </p:txBody>
      </p:sp>
      <p:sp>
        <p:nvSpPr>
          <p:cNvPr id="22" name="TextBox 21">
            <a:extLst>
              <a:ext uri="{FF2B5EF4-FFF2-40B4-BE49-F238E27FC236}">
                <a16:creationId xmlns:a16="http://schemas.microsoft.com/office/drawing/2014/main" id="{A3FB4310-CD3E-CEB1-27D7-D7D115C99BE2}"/>
              </a:ext>
            </a:extLst>
          </p:cNvPr>
          <p:cNvSpPr txBox="1">
            <a:spLocks/>
          </p:cNvSpPr>
          <p:nvPr/>
        </p:nvSpPr>
        <p:spPr>
          <a:xfrm>
            <a:off x="1008980" y="6324179"/>
            <a:ext cx="3229163" cy="336083"/>
          </a:xfrm>
          <a:prstGeom prst="rect">
            <a:avLst/>
          </a:prstGeom>
        </p:spPr>
        <p:txBody>
          <a:bodyPr wrap="square" lIns="0" tIns="0" rIns="0" bIns="0" numCol="1" spcCol="360000" rtlCol="0" anchor="t">
            <a:noAutofit/>
          </a:bodyPr>
          <a:lstStyle/>
          <a:p>
            <a:pPr defTabSz="914400">
              <a:lnSpc>
                <a:spcPct val="110000"/>
              </a:lnSpc>
            </a:pPr>
            <a:r>
              <a:rPr lang="en-US" sz="1000" i="1" dirty="0">
                <a:solidFill>
                  <a:srgbClr val="494949">
                    <a:lumMod val="50000"/>
                  </a:srgbClr>
                </a:solidFill>
                <a:ea typeface="+mn-lt"/>
                <a:cs typeface="+mn-lt"/>
              </a:rPr>
              <a:t>**See </a:t>
            </a:r>
            <a:r>
              <a:rPr lang="en-US" sz="1000" i="1" dirty="0">
                <a:solidFill>
                  <a:srgbClr val="494949">
                    <a:lumMod val="50000"/>
                  </a:srgbClr>
                </a:solidFill>
                <a:ea typeface="+mn-lt"/>
                <a:cs typeface="+mn-lt"/>
                <a:hlinkClick r:id="rId4"/>
              </a:rPr>
              <a:t>KPI Value Mapping Tool</a:t>
            </a:r>
            <a:r>
              <a:rPr lang="en-US" sz="1000" i="1" dirty="0">
                <a:solidFill>
                  <a:srgbClr val="494949">
                    <a:lumMod val="50000"/>
                  </a:srgbClr>
                </a:solidFill>
                <a:ea typeface="+mn-lt"/>
                <a:cs typeface="+mn-lt"/>
              </a:rPr>
              <a:t> for full definitions**</a:t>
            </a:r>
          </a:p>
        </p:txBody>
      </p:sp>
    </p:spTree>
    <p:extLst>
      <p:ext uri="{BB962C8B-B14F-4D97-AF65-F5344CB8AC3E}">
        <p14:creationId xmlns:p14="http://schemas.microsoft.com/office/powerpoint/2010/main" val="1163197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51D48-AC9B-0AB6-3ED6-0E2FEBD1C0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F3C699-39CD-9DBE-9022-F3F5FF327D54}"/>
              </a:ext>
            </a:extLst>
          </p:cNvPr>
          <p:cNvSpPr>
            <a:spLocks noGrp="1"/>
          </p:cNvSpPr>
          <p:nvPr>
            <p:ph type="title"/>
          </p:nvPr>
        </p:nvSpPr>
        <p:spPr>
          <a:xfrm>
            <a:off x="354854" y="530399"/>
            <a:ext cx="9884521" cy="548295"/>
          </a:xfrm>
        </p:spPr>
        <p:txBody>
          <a:bodyPr/>
          <a:lstStyle/>
          <a:p>
            <a:r>
              <a:rPr lang="en-US" sz="3200" dirty="0"/>
              <a:t>Use CX KPI maps for use case discovery</a:t>
            </a:r>
          </a:p>
        </p:txBody>
      </p:sp>
      <p:sp>
        <p:nvSpPr>
          <p:cNvPr id="3" name="Text Placeholder 2">
            <a:extLst>
              <a:ext uri="{FF2B5EF4-FFF2-40B4-BE49-F238E27FC236}">
                <a16:creationId xmlns:a16="http://schemas.microsoft.com/office/drawing/2014/main" id="{28F8F496-02F3-215C-11B6-20372DC76776}"/>
              </a:ext>
            </a:extLst>
          </p:cNvPr>
          <p:cNvSpPr>
            <a:spLocks noGrp="1"/>
          </p:cNvSpPr>
          <p:nvPr>
            <p:ph type="body" sz="quarter" idx="10"/>
          </p:nvPr>
        </p:nvSpPr>
        <p:spPr>
          <a:xfrm>
            <a:off x="382043" y="1082713"/>
            <a:ext cx="11116555" cy="726793"/>
          </a:xfrm>
        </p:spPr>
        <p:txBody>
          <a:bodyPr/>
          <a:lstStyle/>
          <a:p>
            <a:r>
              <a:rPr lang="en-US" sz="1600" dirty="0"/>
              <a:t>Identifying potential CX AI use cases through an empirical basis is the most fundamentally sound way to identify problem areas. If you have the right data points, let them guide you through solution ideation.</a:t>
            </a:r>
          </a:p>
        </p:txBody>
      </p:sp>
      <p:sp>
        <p:nvSpPr>
          <p:cNvPr id="10" name="TextBox 9">
            <a:extLst>
              <a:ext uri="{FF2B5EF4-FFF2-40B4-BE49-F238E27FC236}">
                <a16:creationId xmlns:a16="http://schemas.microsoft.com/office/drawing/2014/main" id="{CC25F780-8F6D-AEE5-135C-7D975CB39F1A}"/>
              </a:ext>
              <a:ext uri="{C183D7F6-B498-43B3-948B-1728B52AA6E4}">
                <adec:decorative xmlns:adec="http://schemas.microsoft.com/office/drawing/2017/decorative" val="1"/>
              </a:ext>
            </a:extLst>
          </p:cNvPr>
          <p:cNvSpPr txBox="1">
            <a:spLocks/>
          </p:cNvSpPr>
          <p:nvPr/>
        </p:nvSpPr>
        <p:spPr>
          <a:xfrm>
            <a:off x="354855" y="2019360"/>
            <a:ext cx="2843773" cy="3182380"/>
          </a:xfrm>
          <a:prstGeom prst="rect">
            <a:avLst/>
          </a:prstGeom>
          <a:solidFill>
            <a:srgbClr val="DBDBDB"/>
          </a:solidFill>
          <a:ln/>
        </p:spPr>
        <p:txBody>
          <a:bodyPr wrap="none" tIns="756000" rtlCol="0" anchor="t" anchorCtr="0">
            <a:noAutofit/>
          </a:bodyPr>
          <a:lstStyle/>
          <a:p>
            <a:pPr algn="ctr" defTabSz="554437">
              <a:lnSpc>
                <a:spcPct val="110000"/>
              </a:lnSpc>
              <a:defRPr/>
            </a:pPr>
            <a:endParaRPr lang="en-US" sz="1600">
              <a:solidFill>
                <a:srgbClr val="494949"/>
              </a:solidFill>
              <a:latin typeface="Montserrat SemiBold" pitchFamily="2" charset="77"/>
              <a:ea typeface="+mn-lt"/>
              <a:cs typeface="+mn-lt"/>
            </a:endParaRPr>
          </a:p>
        </p:txBody>
      </p:sp>
      <p:sp>
        <p:nvSpPr>
          <p:cNvPr id="12" name="TextBox 11">
            <a:extLst>
              <a:ext uri="{FF2B5EF4-FFF2-40B4-BE49-F238E27FC236}">
                <a16:creationId xmlns:a16="http://schemas.microsoft.com/office/drawing/2014/main" id="{B1879BF3-F1EA-4E21-BFF1-906C649B2A6E}"/>
              </a:ext>
              <a:ext uri="{C183D7F6-B498-43B3-948B-1728B52AA6E4}">
                <adec:decorative xmlns:adec="http://schemas.microsoft.com/office/drawing/2017/decorative" val="1"/>
              </a:ext>
            </a:extLst>
          </p:cNvPr>
          <p:cNvSpPr txBox="1">
            <a:spLocks/>
          </p:cNvSpPr>
          <p:nvPr/>
        </p:nvSpPr>
        <p:spPr>
          <a:xfrm>
            <a:off x="3354123" y="2019360"/>
            <a:ext cx="3741303" cy="3182380"/>
          </a:xfrm>
          <a:prstGeom prst="rect">
            <a:avLst/>
          </a:prstGeom>
          <a:solidFill>
            <a:srgbClr val="DBDBDB"/>
          </a:solidFill>
          <a:ln/>
        </p:spPr>
        <p:txBody>
          <a:bodyPr wrap="square" tIns="756000" rtlCol="0" anchor="t" anchorCtr="0">
            <a:noAutofit/>
          </a:bodyPr>
          <a:lstStyle/>
          <a:p>
            <a:pPr algn="ctr" defTabSz="554437">
              <a:lnSpc>
                <a:spcPct val="110000"/>
              </a:lnSpc>
              <a:defRPr/>
            </a:pPr>
            <a:endParaRPr kumimoji="0" lang="en-US" sz="1200" b="0" i="0" u="none" strike="noStrike" kern="1200" cap="none" spc="0" normalizeH="0" baseline="0" noProof="0">
              <a:ln>
                <a:noFill/>
              </a:ln>
              <a:solidFill>
                <a:srgbClr val="494949"/>
              </a:solidFill>
              <a:effectLst/>
              <a:uLnTx/>
              <a:uFillTx/>
              <a:latin typeface="Montserrat SemiBold" pitchFamily="2" charset="77"/>
              <a:ea typeface="+mn-lt"/>
              <a:cs typeface="+mn-lt"/>
            </a:endParaRPr>
          </a:p>
        </p:txBody>
      </p:sp>
      <p:sp>
        <p:nvSpPr>
          <p:cNvPr id="17" name="TextBox 16">
            <a:extLst>
              <a:ext uri="{FF2B5EF4-FFF2-40B4-BE49-F238E27FC236}">
                <a16:creationId xmlns:a16="http://schemas.microsoft.com/office/drawing/2014/main" id="{3F12D4FB-7392-2C57-D9E4-036AF7E27295}"/>
              </a:ext>
              <a:ext uri="{C183D7F6-B498-43B3-948B-1728B52AA6E4}">
                <adec:decorative xmlns:adec="http://schemas.microsoft.com/office/drawing/2017/decorative" val="1"/>
              </a:ext>
            </a:extLst>
          </p:cNvPr>
          <p:cNvSpPr txBox="1">
            <a:spLocks/>
          </p:cNvSpPr>
          <p:nvPr/>
        </p:nvSpPr>
        <p:spPr>
          <a:xfrm>
            <a:off x="7278332" y="2019360"/>
            <a:ext cx="4321424" cy="3182380"/>
          </a:xfrm>
          <a:prstGeom prst="rect">
            <a:avLst/>
          </a:prstGeom>
          <a:solidFill>
            <a:srgbClr val="DBDBDB"/>
          </a:solidFill>
          <a:ln/>
        </p:spPr>
        <p:txBody>
          <a:bodyPr wrap="none" tIns="756000" rtlCol="0" anchor="t" anchorCtr="0">
            <a:noAutofit/>
          </a:bodyPr>
          <a:lstStyle/>
          <a:p>
            <a:pPr algn="ctr" defTabSz="554437">
              <a:lnSpc>
                <a:spcPct val="110000"/>
              </a:lnSpc>
              <a:defRPr/>
            </a:pPr>
            <a:endParaRPr kumimoji="0" lang="en-US" sz="1200" b="0" i="0" u="none" strike="noStrike" kern="1200" cap="none" spc="0" normalizeH="0" baseline="0" noProof="0">
              <a:ln>
                <a:noFill/>
              </a:ln>
              <a:solidFill>
                <a:srgbClr val="494949"/>
              </a:solidFill>
              <a:effectLst/>
              <a:uLnTx/>
              <a:uFillTx/>
              <a:latin typeface="Montserrat SemiBold" pitchFamily="2" charset="77"/>
              <a:ea typeface="+mn-lt"/>
              <a:cs typeface="+mn-lt"/>
            </a:endParaRPr>
          </a:p>
        </p:txBody>
      </p:sp>
      <p:sp>
        <p:nvSpPr>
          <p:cNvPr id="22" name="TextBox 21">
            <a:extLst>
              <a:ext uri="{FF2B5EF4-FFF2-40B4-BE49-F238E27FC236}">
                <a16:creationId xmlns:a16="http://schemas.microsoft.com/office/drawing/2014/main" id="{29B16F2E-D31F-4749-5252-BB9B0E900A12}"/>
              </a:ext>
            </a:extLst>
          </p:cNvPr>
          <p:cNvSpPr txBox="1">
            <a:spLocks/>
          </p:cNvSpPr>
          <p:nvPr/>
        </p:nvSpPr>
        <p:spPr>
          <a:xfrm>
            <a:off x="354854" y="2789882"/>
            <a:ext cx="2843772" cy="346120"/>
          </a:xfrm>
          <a:prstGeom prst="rect">
            <a:avLst/>
          </a:prstGeom>
          <a:noFill/>
        </p:spPr>
        <p:txBody>
          <a:bodyPr wrap="square">
            <a:spAutoFit/>
          </a:bodyPr>
          <a:lstStyle/>
          <a:p>
            <a:pPr marL="0" marR="0" lvl="0" indent="0" algn="ctr" defTabSz="554437"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94949"/>
                </a:solidFill>
                <a:effectLst/>
                <a:uLnTx/>
                <a:uFillTx/>
                <a:latin typeface="Montserrat SemiBold" pitchFamily="2" charset="77"/>
                <a:ea typeface="+mn-lt"/>
                <a:cs typeface="+mn-lt"/>
              </a:rPr>
              <a:t>Identify Key Metrics</a:t>
            </a:r>
          </a:p>
        </p:txBody>
      </p:sp>
      <p:graphicFrame>
        <p:nvGraphicFramePr>
          <p:cNvPr id="21" name="Table 20">
            <a:extLst>
              <a:ext uri="{FF2B5EF4-FFF2-40B4-BE49-F238E27FC236}">
                <a16:creationId xmlns:a16="http://schemas.microsoft.com/office/drawing/2014/main" id="{54D6EA6E-B0A3-5137-769B-958E38921357}"/>
              </a:ext>
            </a:extLst>
          </p:cNvPr>
          <p:cNvGraphicFramePr>
            <a:graphicFrameLocks/>
          </p:cNvGraphicFramePr>
          <p:nvPr>
            <p:extLst>
              <p:ext uri="{D42A27DB-BD31-4B8C-83A1-F6EECF244321}">
                <p14:modId xmlns:p14="http://schemas.microsoft.com/office/powerpoint/2010/main" val="1702805896"/>
              </p:ext>
            </p:extLst>
          </p:nvPr>
        </p:nvGraphicFramePr>
        <p:xfrm>
          <a:off x="492050" y="3428993"/>
          <a:ext cx="2460666" cy="1404377"/>
        </p:xfrm>
        <a:graphic>
          <a:graphicData uri="http://schemas.openxmlformats.org/drawingml/2006/table">
            <a:tbl>
              <a:tblPr firstRow="1">
                <a:tableStyleId>{5C22544A-7EE6-4342-B048-85BDC9FD1C3A}</a:tableStyleId>
              </a:tblPr>
              <a:tblGrid>
                <a:gridCol w="2460666">
                  <a:extLst>
                    <a:ext uri="{9D8B030D-6E8A-4147-A177-3AD203B41FA5}">
                      <a16:colId xmlns:a16="http://schemas.microsoft.com/office/drawing/2014/main" val="1144817791"/>
                    </a:ext>
                  </a:extLst>
                </a:gridCol>
              </a:tblGrid>
              <a:tr h="268684">
                <a:tc>
                  <a:txBody>
                    <a:bodyPr/>
                    <a:lstStyle/>
                    <a:p>
                      <a:pPr marL="0" algn="ctr" defTabSz="914218" rtl="0" eaLnBrk="1" fontAlgn="ctr" latinLnBrk="0" hangingPunct="1">
                        <a:buFontTx/>
                      </a:pPr>
                      <a:r>
                        <a:rPr lang="en-US" sz="950" b="1" u="none" strike="noStrike" kern="1200">
                          <a:solidFill>
                            <a:schemeClr val="lt1"/>
                          </a:solidFill>
                          <a:effectLst/>
                          <a:latin typeface="Montserrat SemiBold" panose="00000700000000000000" pitchFamily="2" charset="0"/>
                          <a:ea typeface="+mn-lt"/>
                          <a:cs typeface="+mn-lt"/>
                        </a:rPr>
                        <a:t>Metric (Definition)</a:t>
                      </a:r>
                    </a:p>
                  </a:txBody>
                  <a:tcPr marL="6846" marR="6846" marT="6846" marB="0" anchor="ctr"/>
                </a:tc>
                <a:extLst>
                  <a:ext uri="{0D108BD9-81ED-4DB2-BD59-A6C34878D82A}">
                    <a16:rowId xmlns:a16="http://schemas.microsoft.com/office/drawing/2014/main" val="3355760597"/>
                  </a:ext>
                </a:extLst>
              </a:tr>
              <a:tr h="575437">
                <a:tc>
                  <a:txBody>
                    <a:bodyPr/>
                    <a:lstStyle/>
                    <a:p>
                      <a:pPr marL="0" marR="0" algn="ctr" fontAlgn="t">
                        <a:buFontTx/>
                      </a:pPr>
                      <a:r>
                        <a:rPr lang="en-US" sz="1100" b="1">
                          <a:effectLst/>
                          <a:latin typeface="+mn-lt"/>
                          <a:ea typeface="+mn-lt"/>
                          <a:cs typeface="+mn-lt"/>
                        </a:rPr>
                        <a:t>1. First Response Time (</a:t>
                      </a:r>
                      <a:r>
                        <a:rPr lang="en-US" sz="1100" b="1" err="1">
                          <a:effectLst/>
                          <a:latin typeface="+mn-lt"/>
                          <a:ea typeface="+mn-lt"/>
                          <a:cs typeface="+mn-lt"/>
                        </a:rPr>
                        <a:t>FRT</a:t>
                      </a:r>
                      <a:r>
                        <a:rPr lang="en-US" sz="1100" b="1">
                          <a:effectLst/>
                          <a:latin typeface="+mn-lt"/>
                          <a:ea typeface="+mn-lt"/>
                          <a:cs typeface="+mn-lt"/>
                        </a:rPr>
                        <a:t>)</a:t>
                      </a:r>
                      <a:endParaRPr lang="en-US" sz="1100">
                        <a:effectLst/>
                        <a:latin typeface="+mn-lt"/>
                        <a:ea typeface="+mn-lt"/>
                        <a:cs typeface="+mn-lt"/>
                      </a:endParaRPr>
                    </a:p>
                    <a:p>
                      <a:pPr marL="0" marR="0" algn="ctr" fontAlgn="t">
                        <a:buFontTx/>
                      </a:pPr>
                      <a:r>
                        <a:rPr lang="en-US" sz="1100">
                          <a:effectLst/>
                          <a:latin typeface="+mn-lt"/>
                          <a:ea typeface="+mn-lt"/>
                          <a:cs typeface="+mn-lt"/>
                        </a:rPr>
                        <a:t>Average time taken to respond to a customer query.</a:t>
                      </a:r>
                    </a:p>
                  </a:txBody>
                  <a:tcPr marL="50800" marR="50800" marT="50800" marB="50800"/>
                </a:tc>
                <a:extLst>
                  <a:ext uri="{0D108BD9-81ED-4DB2-BD59-A6C34878D82A}">
                    <a16:rowId xmlns:a16="http://schemas.microsoft.com/office/drawing/2014/main" val="3090468400"/>
                  </a:ext>
                </a:extLst>
              </a:tr>
              <a:tr h="531173">
                <a:tc>
                  <a:txBody>
                    <a:bodyPr/>
                    <a:lstStyle/>
                    <a:p>
                      <a:pPr marL="0" marR="0" algn="ctr" fontAlgn="t">
                        <a:buFontTx/>
                      </a:pPr>
                      <a:r>
                        <a:rPr lang="en-US" sz="1100" b="1" dirty="0">
                          <a:effectLst/>
                          <a:latin typeface="+mn-lt"/>
                          <a:ea typeface="+mn-lt"/>
                          <a:cs typeface="+mn-lt"/>
                        </a:rPr>
                        <a:t>2. Average Resolution Time</a:t>
                      </a:r>
                      <a:endParaRPr lang="en-US" sz="1100" dirty="0">
                        <a:effectLst/>
                        <a:latin typeface="+mn-lt"/>
                        <a:ea typeface="+mn-lt"/>
                        <a:cs typeface="+mn-lt"/>
                      </a:endParaRPr>
                    </a:p>
                    <a:p>
                      <a:pPr marL="0" marR="0" algn="ctr" fontAlgn="t">
                        <a:buFontTx/>
                      </a:pPr>
                      <a:r>
                        <a:rPr lang="en-US" sz="1100" dirty="0">
                          <a:effectLst/>
                          <a:latin typeface="+mn-lt"/>
                          <a:ea typeface="+mn-lt"/>
                          <a:cs typeface="+mn-lt"/>
                        </a:rPr>
                        <a:t>Time taken to resolve customer issues.</a:t>
                      </a:r>
                    </a:p>
                  </a:txBody>
                  <a:tcPr marL="50800" marR="50800" marT="50800" marB="50800"/>
                </a:tc>
                <a:extLst>
                  <a:ext uri="{0D108BD9-81ED-4DB2-BD59-A6C34878D82A}">
                    <a16:rowId xmlns:a16="http://schemas.microsoft.com/office/drawing/2014/main" val="141192321"/>
                  </a:ext>
                </a:extLst>
              </a:tr>
            </a:tbl>
          </a:graphicData>
        </a:graphic>
      </p:graphicFrame>
      <p:sp>
        <p:nvSpPr>
          <p:cNvPr id="48" name="TextBox 47">
            <a:extLst>
              <a:ext uri="{FF2B5EF4-FFF2-40B4-BE49-F238E27FC236}">
                <a16:creationId xmlns:a16="http://schemas.microsoft.com/office/drawing/2014/main" id="{4EF59C88-8B56-A40B-13DE-9269512E0FEC}"/>
              </a:ext>
            </a:extLst>
          </p:cNvPr>
          <p:cNvSpPr txBox="1">
            <a:spLocks/>
          </p:cNvSpPr>
          <p:nvPr/>
        </p:nvSpPr>
        <p:spPr>
          <a:xfrm>
            <a:off x="423452" y="5390568"/>
            <a:ext cx="2597862" cy="892552"/>
          </a:xfrm>
          <a:prstGeom prst="rect">
            <a:avLst/>
          </a:prstGeom>
          <a:noFill/>
        </p:spPr>
        <p:txBody>
          <a:bodyPr wrap="square" rtlCol="0" anchor="ctr" anchorCtr="0">
            <a:spAutoFit/>
          </a:bodyPr>
          <a:lstStyle/>
          <a:p>
            <a:pPr defTabSz="554437">
              <a:lnSpc>
                <a:spcPct val="110000"/>
              </a:lnSpc>
              <a:defRPr/>
            </a:pPr>
            <a:r>
              <a:rPr lang="en-US" sz="1200" dirty="0">
                <a:solidFill>
                  <a:srgbClr val="494949"/>
                </a:solidFill>
                <a:ea typeface="+mn-lt"/>
                <a:cs typeface="+mn-lt"/>
              </a:rPr>
              <a:t>Identify the key metrics that your organization tracks to assess the performance of your current-state CX capabilities.</a:t>
            </a:r>
          </a:p>
        </p:txBody>
      </p:sp>
      <p:sp>
        <p:nvSpPr>
          <p:cNvPr id="15" name="Triangle 80">
            <a:extLst>
              <a:ext uri="{FF2B5EF4-FFF2-40B4-BE49-F238E27FC236}">
                <a16:creationId xmlns:a16="http://schemas.microsoft.com/office/drawing/2014/main" id="{F60CB4CF-D1DE-7B4F-08CA-8759162D4CE3}"/>
              </a:ext>
              <a:ext uri="{C183D7F6-B498-43B3-948B-1728B52AA6E4}">
                <adec:decorative xmlns:adec="http://schemas.microsoft.com/office/drawing/2017/decorative" val="1"/>
              </a:ext>
            </a:extLst>
          </p:cNvPr>
          <p:cNvSpPr>
            <a:spLocks noChangeAspect="1"/>
          </p:cNvSpPr>
          <p:nvPr/>
        </p:nvSpPr>
        <p:spPr>
          <a:xfrm rot="10800000">
            <a:off x="4609857" y="2381221"/>
            <a:ext cx="95452" cy="82285"/>
          </a:xfrm>
          <a:prstGeom prst="triangle">
            <a:avLst/>
          </a:prstGeom>
          <a:solidFill>
            <a:srgbClr val="FFFFFF"/>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cxnSp>
        <p:nvCxnSpPr>
          <p:cNvPr id="27" name="Connector: Elbow 26">
            <a:extLst>
              <a:ext uri="{FF2B5EF4-FFF2-40B4-BE49-F238E27FC236}">
                <a16:creationId xmlns:a16="http://schemas.microsoft.com/office/drawing/2014/main" id="{471C9824-9969-9AAA-4577-E2C5F25DE960}"/>
              </a:ext>
              <a:ext uri="{C183D7F6-B498-43B3-948B-1728B52AA6E4}">
                <adec:decorative xmlns:adec="http://schemas.microsoft.com/office/drawing/2017/decorative" val="1"/>
              </a:ext>
            </a:extLst>
          </p:cNvPr>
          <p:cNvCxnSpPr>
            <a:cxnSpLocks/>
          </p:cNvCxnSpPr>
          <p:nvPr/>
        </p:nvCxnSpPr>
        <p:spPr>
          <a:xfrm>
            <a:off x="2962050" y="3838548"/>
            <a:ext cx="585811" cy="28981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D7AA3C-1C3E-0AEC-606E-96DD1731A765}"/>
              </a:ext>
            </a:extLst>
          </p:cNvPr>
          <p:cNvSpPr txBox="1">
            <a:spLocks/>
          </p:cNvSpPr>
          <p:nvPr/>
        </p:nvSpPr>
        <p:spPr>
          <a:xfrm>
            <a:off x="2658367" y="2232553"/>
            <a:ext cx="2202879" cy="360674"/>
          </a:xfrm>
          <a:prstGeom prst="roundRect">
            <a:avLst>
              <a:gd name="adj" fmla="val 50000"/>
            </a:avLst>
          </a:prstGeom>
          <a:solidFill>
            <a:srgbClr val="494A4A"/>
          </a:solidFill>
          <a:ln/>
        </p:spPr>
        <p:txBody>
          <a:bodyPr wrap="none" rtlCol="0" anchor="ctr" anchorCtr="0">
            <a:noAutofit/>
          </a:bodyPr>
          <a:lstStyle/>
          <a:p>
            <a:pPr defTabSz="554437">
              <a:lnSpc>
                <a:spcPct val="110000"/>
              </a:lnSpc>
              <a:defRPr/>
            </a:pPr>
            <a:r>
              <a:rPr lang="en-US" sz="1200">
                <a:solidFill>
                  <a:srgbClr val="FFFFFF"/>
                </a:solidFill>
                <a:latin typeface="Montserrat SemiBold" pitchFamily="2" charset="77"/>
                <a:ea typeface="+mn-lt"/>
                <a:cs typeface="+mn-lt"/>
              </a:rPr>
              <a:t>Metric Assessment</a:t>
            </a:r>
          </a:p>
        </p:txBody>
      </p:sp>
      <p:sp>
        <p:nvSpPr>
          <p:cNvPr id="26" name="TextBox 25">
            <a:extLst>
              <a:ext uri="{FF2B5EF4-FFF2-40B4-BE49-F238E27FC236}">
                <a16:creationId xmlns:a16="http://schemas.microsoft.com/office/drawing/2014/main" id="{43528B80-A63B-4417-21CC-98B758F9D8BE}"/>
              </a:ext>
            </a:extLst>
          </p:cNvPr>
          <p:cNvSpPr txBox="1">
            <a:spLocks/>
          </p:cNvSpPr>
          <p:nvPr/>
        </p:nvSpPr>
        <p:spPr>
          <a:xfrm>
            <a:off x="3354120" y="2789882"/>
            <a:ext cx="3741305" cy="503792"/>
          </a:xfrm>
          <a:prstGeom prst="rect">
            <a:avLst/>
          </a:prstGeom>
          <a:noFill/>
        </p:spPr>
        <p:txBody>
          <a:bodyPr wrap="square">
            <a:spAutoFit/>
          </a:bodyPr>
          <a:lstStyle/>
          <a:p>
            <a:pPr algn="ctr" defTabSz="554437">
              <a:lnSpc>
                <a:spcPct val="110000"/>
              </a:lnSpc>
              <a:defRPr/>
            </a:pPr>
            <a:r>
              <a:rPr lang="en-US" sz="1400">
                <a:solidFill>
                  <a:srgbClr val="494949"/>
                </a:solidFill>
                <a:latin typeface="Montserrat SemiBold" pitchFamily="2" charset="77"/>
                <a:ea typeface="+mn-lt"/>
                <a:cs typeface="+mn-lt"/>
              </a:rPr>
              <a:t>Assess Performance</a:t>
            </a:r>
          </a:p>
          <a:p>
            <a:pPr marL="0" marR="0" lvl="0" indent="0" algn="ctr" defTabSz="554437" rtl="0" eaLnBrk="1" fontAlgn="auto" latinLnBrk="0" hangingPunct="1">
              <a:lnSpc>
                <a:spcPct val="11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94949"/>
                </a:solidFill>
                <a:effectLst/>
                <a:uLnTx/>
                <a:uFillTx/>
                <a:latin typeface="Montserrat SemiBold" pitchFamily="2" charset="77"/>
                <a:ea typeface="+mn-lt"/>
                <a:cs typeface="+mn-lt"/>
              </a:rPr>
              <a:t>First Response Time</a:t>
            </a:r>
          </a:p>
        </p:txBody>
      </p:sp>
      <p:graphicFrame>
        <p:nvGraphicFramePr>
          <p:cNvPr id="24" name="Table 23">
            <a:extLst>
              <a:ext uri="{FF2B5EF4-FFF2-40B4-BE49-F238E27FC236}">
                <a16:creationId xmlns:a16="http://schemas.microsoft.com/office/drawing/2014/main" id="{E6C1B6DD-BFF4-BDAA-4FD0-EBE8FF8220FD}"/>
              </a:ext>
            </a:extLst>
          </p:cNvPr>
          <p:cNvGraphicFramePr>
            <a:graphicFrameLocks/>
          </p:cNvGraphicFramePr>
          <p:nvPr>
            <p:extLst>
              <p:ext uri="{D42A27DB-BD31-4B8C-83A1-F6EECF244321}">
                <p14:modId xmlns:p14="http://schemas.microsoft.com/office/powerpoint/2010/main" val="2582723087"/>
              </p:ext>
            </p:extLst>
          </p:nvPr>
        </p:nvGraphicFramePr>
        <p:xfrm>
          <a:off x="3612995" y="3450235"/>
          <a:ext cx="3207403" cy="1383134"/>
        </p:xfrm>
        <a:graphic>
          <a:graphicData uri="http://schemas.openxmlformats.org/drawingml/2006/table">
            <a:tbl>
              <a:tblPr firstRow="1">
                <a:tableStyleId>{5C22544A-7EE6-4342-B048-85BDC9FD1C3A}</a:tableStyleId>
              </a:tblPr>
              <a:tblGrid>
                <a:gridCol w="3207403">
                  <a:extLst>
                    <a:ext uri="{9D8B030D-6E8A-4147-A177-3AD203B41FA5}">
                      <a16:colId xmlns:a16="http://schemas.microsoft.com/office/drawing/2014/main" val="2603598450"/>
                    </a:ext>
                  </a:extLst>
                </a:gridCol>
              </a:tblGrid>
              <a:tr h="275694">
                <a:tc>
                  <a:txBody>
                    <a:bodyPr/>
                    <a:lstStyle/>
                    <a:p>
                      <a:pPr marL="0" indent="0" algn="ctr" fontAlgn="ctr">
                        <a:buFontTx/>
                        <a:buNone/>
                      </a:pPr>
                      <a:r>
                        <a:rPr lang="en-US" sz="950" b="1" i="0" u="none" strike="noStrike">
                          <a:solidFill>
                            <a:schemeClr val="bg1"/>
                          </a:solidFill>
                          <a:effectLst/>
                          <a:latin typeface="Montserrat SemiBold" panose="00000700000000000000" pitchFamily="2" charset="0"/>
                          <a:ea typeface="+mn-lt"/>
                          <a:cs typeface="+mn-lt"/>
                        </a:rPr>
                        <a:t>Assessment</a:t>
                      </a:r>
                    </a:p>
                  </a:txBody>
                  <a:tcPr marL="6846" marR="6846" marT="6846" marB="0" anchor="ctr"/>
                </a:tc>
                <a:extLst>
                  <a:ext uri="{0D108BD9-81ED-4DB2-BD59-A6C34878D82A}">
                    <a16:rowId xmlns:a16="http://schemas.microsoft.com/office/drawing/2014/main" val="638620909"/>
                  </a:ext>
                </a:extLst>
              </a:tr>
              <a:tr h="661394">
                <a:tc>
                  <a:txBody>
                    <a:bodyPr/>
                    <a:lstStyle/>
                    <a:p>
                      <a:pPr marL="266700" marR="0" indent="-180975" fontAlgn="t">
                        <a:buFont typeface="Arial" panose="020B0604020202020204" pitchFamily="34" charset="0"/>
                        <a:buChar char="•"/>
                      </a:pPr>
                      <a:r>
                        <a:rPr lang="en-US" sz="1100" dirty="0">
                          <a:effectLst/>
                          <a:latin typeface="+mn-lt"/>
                          <a:ea typeface="+mn-lt"/>
                          <a:cs typeface="+mn-lt"/>
                        </a:rPr>
                        <a:t>Compare </a:t>
                      </a:r>
                      <a:r>
                        <a:rPr lang="en-US" sz="1100" dirty="0" err="1">
                          <a:effectLst/>
                          <a:latin typeface="+mn-lt"/>
                          <a:ea typeface="+mn-lt"/>
                          <a:cs typeface="+mn-lt"/>
                        </a:rPr>
                        <a:t>FRT</a:t>
                      </a:r>
                      <a:r>
                        <a:rPr lang="en-US" sz="1100" dirty="0">
                          <a:effectLst/>
                          <a:latin typeface="+mn-lt"/>
                          <a:ea typeface="+mn-lt"/>
                          <a:cs typeface="+mn-lt"/>
                        </a:rPr>
                        <a:t> against industry benchmarks or internal SLAs.</a:t>
                      </a:r>
                    </a:p>
                    <a:p>
                      <a:pPr marL="266700" marR="0" indent="-180975" fontAlgn="t">
                        <a:buFont typeface="Arial" panose="020B0604020202020204" pitchFamily="34" charset="0"/>
                        <a:buChar char="•"/>
                      </a:pPr>
                      <a:r>
                        <a:rPr lang="en-US" sz="1100" dirty="0">
                          <a:effectLst/>
                          <a:latin typeface="+mn-lt"/>
                          <a:ea typeface="+mn-lt"/>
                          <a:cs typeface="+mn-lt"/>
                        </a:rPr>
                        <a:t>Determine if a prolonged </a:t>
                      </a:r>
                      <a:r>
                        <a:rPr lang="en-US" sz="1100" dirty="0" err="1">
                          <a:effectLst/>
                          <a:latin typeface="+mn-lt"/>
                          <a:ea typeface="+mn-lt"/>
                          <a:cs typeface="+mn-lt"/>
                        </a:rPr>
                        <a:t>FRT</a:t>
                      </a:r>
                      <a:r>
                        <a:rPr lang="en-US" sz="1100" dirty="0">
                          <a:effectLst/>
                          <a:latin typeface="+mn-lt"/>
                          <a:ea typeface="+mn-lt"/>
                          <a:cs typeface="+mn-lt"/>
                        </a:rPr>
                        <a:t> causes customer dissatisfaction or increased escalations.</a:t>
                      </a:r>
                    </a:p>
                    <a:p>
                      <a:pPr marL="266700" marR="0" indent="-180975" fontAlgn="t">
                        <a:buFont typeface="Arial" panose="020B0604020202020204" pitchFamily="34" charset="0"/>
                        <a:buChar char="•"/>
                      </a:pPr>
                      <a:r>
                        <a:rPr lang="en-US" sz="1100" dirty="0">
                          <a:effectLst/>
                          <a:latin typeface="+mn-lt"/>
                          <a:ea typeface="+mn-lt"/>
                          <a:cs typeface="+mn-lt"/>
                        </a:rPr>
                        <a:t>Identify if the length of </a:t>
                      </a:r>
                      <a:r>
                        <a:rPr lang="en-US" sz="1100" dirty="0" err="1">
                          <a:effectLst/>
                          <a:latin typeface="+mn-lt"/>
                          <a:ea typeface="+mn-lt"/>
                          <a:cs typeface="+mn-lt"/>
                        </a:rPr>
                        <a:t>FRT</a:t>
                      </a:r>
                      <a:r>
                        <a:rPr lang="en-US" sz="1100" dirty="0">
                          <a:effectLst/>
                          <a:latin typeface="+mn-lt"/>
                          <a:ea typeface="+mn-lt"/>
                          <a:cs typeface="+mn-lt"/>
                        </a:rPr>
                        <a:t> signals the need for automated initial responses or queue prioritization.</a:t>
                      </a:r>
                    </a:p>
                  </a:txBody>
                  <a:tcPr marL="50800" marR="50800" marT="50800" marB="50800"/>
                </a:tc>
                <a:extLst>
                  <a:ext uri="{0D108BD9-81ED-4DB2-BD59-A6C34878D82A}">
                    <a16:rowId xmlns:a16="http://schemas.microsoft.com/office/drawing/2014/main" val="3242037179"/>
                  </a:ext>
                </a:extLst>
              </a:tr>
            </a:tbl>
          </a:graphicData>
        </a:graphic>
      </p:graphicFrame>
      <p:sp>
        <p:nvSpPr>
          <p:cNvPr id="49" name="TextBox 48">
            <a:extLst>
              <a:ext uri="{FF2B5EF4-FFF2-40B4-BE49-F238E27FC236}">
                <a16:creationId xmlns:a16="http://schemas.microsoft.com/office/drawing/2014/main" id="{CE4CA8D3-B046-D330-C926-D8A3CE5FCBE8}"/>
              </a:ext>
            </a:extLst>
          </p:cNvPr>
          <p:cNvSpPr txBox="1">
            <a:spLocks/>
          </p:cNvSpPr>
          <p:nvPr/>
        </p:nvSpPr>
        <p:spPr>
          <a:xfrm>
            <a:off x="3492655" y="5390569"/>
            <a:ext cx="3513275" cy="1298817"/>
          </a:xfrm>
          <a:prstGeom prst="rect">
            <a:avLst/>
          </a:prstGeom>
          <a:noFill/>
        </p:spPr>
        <p:txBody>
          <a:bodyPr wrap="square" rtlCol="0" anchor="ctr" anchorCtr="0">
            <a:spAutoFit/>
          </a:bodyPr>
          <a:lstStyle/>
          <a:p>
            <a:pPr defTabSz="554437">
              <a:lnSpc>
                <a:spcPct val="110000"/>
              </a:lnSpc>
              <a:defRPr/>
            </a:pPr>
            <a:r>
              <a:rPr lang="en-US" sz="1200">
                <a:solidFill>
                  <a:srgbClr val="494949"/>
                </a:solidFill>
                <a:ea typeface="+mn-lt"/>
                <a:cs typeface="+mn-lt"/>
              </a:rPr>
              <a:t>Use the assessment criteria to identify the health of your current CX capabilities. Focus on trends and figures that fall outside of your target range. Every organization will possess different benchmarks. Use discretion in your assessment, focus on key drivers and statistical causality to the furthest extent possible. </a:t>
            </a:r>
          </a:p>
        </p:txBody>
      </p:sp>
      <p:sp>
        <p:nvSpPr>
          <p:cNvPr id="20" name="Triangle 80">
            <a:extLst>
              <a:ext uri="{FF2B5EF4-FFF2-40B4-BE49-F238E27FC236}">
                <a16:creationId xmlns:a16="http://schemas.microsoft.com/office/drawing/2014/main" id="{E9A4076D-8D52-D902-2AC1-768CD1B1E0F5}"/>
              </a:ext>
              <a:ext uri="{C183D7F6-B498-43B3-948B-1728B52AA6E4}">
                <adec:decorative xmlns:adec="http://schemas.microsoft.com/office/drawing/2017/decorative" val="1"/>
              </a:ext>
            </a:extLst>
          </p:cNvPr>
          <p:cNvSpPr>
            <a:spLocks noChangeAspect="1"/>
          </p:cNvSpPr>
          <p:nvPr/>
        </p:nvSpPr>
        <p:spPr>
          <a:xfrm rot="10800000">
            <a:off x="8421386" y="2410729"/>
            <a:ext cx="95452" cy="82285"/>
          </a:xfrm>
          <a:prstGeom prst="triangle">
            <a:avLst/>
          </a:prstGeom>
          <a:solidFill>
            <a:srgbClr val="FFFFFF"/>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cxnSp>
        <p:nvCxnSpPr>
          <p:cNvPr id="36" name="Connector: Elbow 35">
            <a:extLst>
              <a:ext uri="{FF2B5EF4-FFF2-40B4-BE49-F238E27FC236}">
                <a16:creationId xmlns:a16="http://schemas.microsoft.com/office/drawing/2014/main" id="{347C8C51-EBE8-C990-8767-A7507C692EDC}"/>
              </a:ext>
              <a:ext uri="{C183D7F6-B498-43B3-948B-1728B52AA6E4}">
                <adec:decorative xmlns:adec="http://schemas.microsoft.com/office/drawing/2017/decorative" val="1"/>
              </a:ext>
            </a:extLst>
          </p:cNvPr>
          <p:cNvCxnSpPr>
            <a:cxnSpLocks/>
          </p:cNvCxnSpPr>
          <p:nvPr/>
        </p:nvCxnSpPr>
        <p:spPr>
          <a:xfrm>
            <a:off x="6870041" y="3856746"/>
            <a:ext cx="585811" cy="28981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7A21755-35B0-716A-D052-10679DBBD166}"/>
              </a:ext>
            </a:extLst>
          </p:cNvPr>
          <p:cNvSpPr txBox="1">
            <a:spLocks/>
          </p:cNvSpPr>
          <p:nvPr/>
        </p:nvSpPr>
        <p:spPr>
          <a:xfrm>
            <a:off x="6514239" y="2271536"/>
            <a:ext cx="2202879" cy="360674"/>
          </a:xfrm>
          <a:prstGeom prst="roundRect">
            <a:avLst>
              <a:gd name="adj" fmla="val 50000"/>
            </a:avLst>
          </a:prstGeom>
          <a:solidFill>
            <a:srgbClr val="494A4A"/>
          </a:solidFill>
          <a:ln/>
        </p:spPr>
        <p:txBody>
          <a:bodyPr wrap="none" rtlCol="0" anchor="ctr" anchorCtr="0">
            <a:noAutofit/>
          </a:bodyPr>
          <a:lstStyle/>
          <a:p>
            <a:pPr defTabSz="554437">
              <a:lnSpc>
                <a:spcPct val="110000"/>
              </a:lnSpc>
              <a:defRPr/>
            </a:pPr>
            <a:r>
              <a:rPr lang="en-US" sz="1200">
                <a:solidFill>
                  <a:srgbClr val="FFFFFF"/>
                </a:solidFill>
                <a:latin typeface="Montserrat SemiBold" pitchFamily="2" charset="77"/>
                <a:ea typeface="+mn-lt"/>
                <a:cs typeface="+mn-lt"/>
              </a:rPr>
              <a:t>AI Solution</a:t>
            </a:r>
          </a:p>
        </p:txBody>
      </p:sp>
      <p:sp>
        <p:nvSpPr>
          <p:cNvPr id="31" name="TextBox 30">
            <a:extLst>
              <a:ext uri="{FF2B5EF4-FFF2-40B4-BE49-F238E27FC236}">
                <a16:creationId xmlns:a16="http://schemas.microsoft.com/office/drawing/2014/main" id="{16803D7E-6E02-31BA-1754-EC933A9342CC}"/>
              </a:ext>
            </a:extLst>
          </p:cNvPr>
          <p:cNvSpPr txBox="1">
            <a:spLocks/>
          </p:cNvSpPr>
          <p:nvPr/>
        </p:nvSpPr>
        <p:spPr>
          <a:xfrm>
            <a:off x="7278331" y="2789882"/>
            <a:ext cx="4316210" cy="553549"/>
          </a:xfrm>
          <a:prstGeom prst="rect">
            <a:avLst/>
          </a:prstGeom>
          <a:noFill/>
        </p:spPr>
        <p:txBody>
          <a:bodyPr wrap="square">
            <a:spAutoFit/>
          </a:bodyPr>
          <a:lstStyle/>
          <a:p>
            <a:pPr marL="0" marR="0" lvl="0" indent="0" algn="ctr" defTabSz="554437"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94949"/>
                </a:solidFill>
                <a:effectLst/>
                <a:uLnTx/>
                <a:uFillTx/>
                <a:latin typeface="Montserrat SemiBold" pitchFamily="2" charset="77"/>
                <a:ea typeface="+mn-lt"/>
                <a:cs typeface="+mn-lt"/>
              </a:rPr>
              <a:t>CX AI Potential Use Cases</a:t>
            </a:r>
          </a:p>
          <a:p>
            <a:pPr marL="0" marR="0" lvl="0" indent="0" algn="ctr" defTabSz="554437"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Montserrat SemiBold" pitchFamily="2" charset="77"/>
                <a:ea typeface="+mn-lt"/>
                <a:cs typeface="+mn-lt"/>
              </a:rPr>
              <a:t>First Response Time</a:t>
            </a:r>
          </a:p>
        </p:txBody>
      </p:sp>
      <p:graphicFrame>
        <p:nvGraphicFramePr>
          <p:cNvPr id="25" name="Table 24">
            <a:extLst>
              <a:ext uri="{FF2B5EF4-FFF2-40B4-BE49-F238E27FC236}">
                <a16:creationId xmlns:a16="http://schemas.microsoft.com/office/drawing/2014/main" id="{5307D47D-9626-765F-B05B-3B4309818FBB}"/>
              </a:ext>
            </a:extLst>
          </p:cNvPr>
          <p:cNvGraphicFramePr>
            <a:graphicFrameLocks/>
          </p:cNvGraphicFramePr>
          <p:nvPr>
            <p:extLst>
              <p:ext uri="{D42A27DB-BD31-4B8C-83A1-F6EECF244321}">
                <p14:modId xmlns:p14="http://schemas.microsoft.com/office/powerpoint/2010/main" val="2403545087"/>
              </p:ext>
            </p:extLst>
          </p:nvPr>
        </p:nvGraphicFramePr>
        <p:xfrm>
          <a:off x="7516281" y="3450235"/>
          <a:ext cx="3864813" cy="1383134"/>
        </p:xfrm>
        <a:graphic>
          <a:graphicData uri="http://schemas.openxmlformats.org/drawingml/2006/table">
            <a:tbl>
              <a:tblPr firstRow="1">
                <a:tableStyleId>{5C22544A-7EE6-4342-B048-85BDC9FD1C3A}</a:tableStyleId>
              </a:tblPr>
              <a:tblGrid>
                <a:gridCol w="3864813">
                  <a:extLst>
                    <a:ext uri="{9D8B030D-6E8A-4147-A177-3AD203B41FA5}">
                      <a16:colId xmlns:a16="http://schemas.microsoft.com/office/drawing/2014/main" val="3081302646"/>
                    </a:ext>
                  </a:extLst>
                </a:gridCol>
              </a:tblGrid>
              <a:tr h="275694">
                <a:tc>
                  <a:txBody>
                    <a:bodyPr/>
                    <a:lstStyle/>
                    <a:p>
                      <a:pPr marL="0" algn="ctr" defTabSz="914218" rtl="0" eaLnBrk="1" fontAlgn="ctr" latinLnBrk="0" hangingPunct="1">
                        <a:buFontTx/>
                      </a:pPr>
                      <a:r>
                        <a:rPr lang="en-US" sz="950" b="1" u="none" strike="noStrike" kern="1200">
                          <a:solidFill>
                            <a:schemeClr val="lt1"/>
                          </a:solidFill>
                          <a:effectLst/>
                          <a:latin typeface="Montserrat SemiBold" panose="00000700000000000000" pitchFamily="2" charset="0"/>
                          <a:ea typeface="+mn-lt"/>
                          <a:cs typeface="+mn-lt"/>
                        </a:rPr>
                        <a:t>AI Solution</a:t>
                      </a:r>
                    </a:p>
                  </a:txBody>
                  <a:tcPr marL="6846" marR="6846" marT="6846" marB="0" anchor="ctr"/>
                </a:tc>
                <a:extLst>
                  <a:ext uri="{0D108BD9-81ED-4DB2-BD59-A6C34878D82A}">
                    <a16:rowId xmlns:a16="http://schemas.microsoft.com/office/drawing/2014/main" val="2273340222"/>
                  </a:ext>
                </a:extLst>
              </a:tr>
              <a:tr h="661394">
                <a:tc>
                  <a:txBody>
                    <a:bodyPr/>
                    <a:lstStyle/>
                    <a:p>
                      <a:pPr marL="266700" marR="0" indent="-180975" fontAlgn="t">
                        <a:buFont typeface="Arial" panose="020B0604020202020204" pitchFamily="34" charset="0"/>
                        <a:buChar char="•"/>
                      </a:pPr>
                      <a:r>
                        <a:rPr lang="en-US" sz="1100" b="1" dirty="0">
                          <a:effectLst/>
                          <a:latin typeface="+mn-lt"/>
                          <a:ea typeface="+mn-lt"/>
                          <a:cs typeface="+mn-lt"/>
                        </a:rPr>
                        <a:t>AI-Powered Chatbots or Virtual Assistants</a:t>
                      </a:r>
                      <a:r>
                        <a:rPr lang="en-US" sz="1100" dirty="0">
                          <a:effectLst/>
                          <a:latin typeface="+mn-lt"/>
                          <a:ea typeface="+mn-lt"/>
                          <a:cs typeface="+mn-lt"/>
                        </a:rPr>
                        <a:t> for instant acknowledgment and basic triage.</a:t>
                      </a:r>
                    </a:p>
                    <a:p>
                      <a:pPr marL="266700" marR="0" indent="-180975" fontAlgn="t">
                        <a:buFont typeface="Arial" panose="020B0604020202020204" pitchFamily="34" charset="0"/>
                        <a:buChar char="•"/>
                      </a:pPr>
                      <a:r>
                        <a:rPr lang="en-US" sz="1100" b="1" dirty="0">
                          <a:effectLst/>
                          <a:latin typeface="+mn-lt"/>
                          <a:ea typeface="+mn-lt"/>
                          <a:cs typeface="+mn-lt"/>
                        </a:rPr>
                        <a:t>Automated Ticket Routing</a:t>
                      </a:r>
                      <a:r>
                        <a:rPr lang="en-US" sz="1100" dirty="0">
                          <a:effectLst/>
                          <a:latin typeface="+mn-lt"/>
                          <a:ea typeface="+mn-lt"/>
                          <a:cs typeface="+mn-lt"/>
                        </a:rPr>
                        <a:t> using ML algorithms to prioritize and assign queries faster.</a:t>
                      </a:r>
                    </a:p>
                    <a:p>
                      <a:pPr marL="266700" marR="0" indent="-180975" fontAlgn="t">
                        <a:buFont typeface="Arial" panose="020B0604020202020204" pitchFamily="34" charset="0"/>
                        <a:buChar char="•"/>
                      </a:pPr>
                      <a:r>
                        <a:rPr lang="en-US" sz="1100" b="1" dirty="0">
                          <a:effectLst/>
                          <a:latin typeface="+mn-lt"/>
                          <a:ea typeface="+mn-lt"/>
                          <a:cs typeface="+mn-lt"/>
                        </a:rPr>
                        <a:t>Predictive Analytics</a:t>
                      </a:r>
                      <a:r>
                        <a:rPr lang="en-US" sz="1100" dirty="0">
                          <a:effectLst/>
                          <a:latin typeface="+mn-lt"/>
                          <a:ea typeface="+mn-lt"/>
                          <a:cs typeface="+mn-lt"/>
                        </a:rPr>
                        <a:t> for identifying times of high volume to staff or route effectively.</a:t>
                      </a:r>
                    </a:p>
                  </a:txBody>
                  <a:tcPr marL="50800" marR="50800" marT="50800" marB="50800"/>
                </a:tc>
                <a:extLst>
                  <a:ext uri="{0D108BD9-81ED-4DB2-BD59-A6C34878D82A}">
                    <a16:rowId xmlns:a16="http://schemas.microsoft.com/office/drawing/2014/main" val="2282223811"/>
                  </a:ext>
                </a:extLst>
              </a:tr>
            </a:tbl>
          </a:graphicData>
        </a:graphic>
      </p:graphicFrame>
      <p:sp>
        <p:nvSpPr>
          <p:cNvPr id="50" name="TextBox 49">
            <a:extLst>
              <a:ext uri="{FF2B5EF4-FFF2-40B4-BE49-F238E27FC236}">
                <a16:creationId xmlns:a16="http://schemas.microsoft.com/office/drawing/2014/main" id="{4D1BE492-2D9A-A7B8-2E6F-31457F8C7414}"/>
              </a:ext>
            </a:extLst>
          </p:cNvPr>
          <p:cNvSpPr txBox="1">
            <a:spLocks/>
          </p:cNvSpPr>
          <p:nvPr/>
        </p:nvSpPr>
        <p:spPr>
          <a:xfrm>
            <a:off x="7319476" y="5390569"/>
            <a:ext cx="4258419" cy="1095685"/>
          </a:xfrm>
          <a:prstGeom prst="rect">
            <a:avLst/>
          </a:prstGeom>
          <a:noFill/>
        </p:spPr>
        <p:txBody>
          <a:bodyPr wrap="square" rtlCol="0" anchor="ctr" anchorCtr="0">
            <a:spAutoFit/>
          </a:bodyPr>
          <a:lstStyle/>
          <a:p>
            <a:pPr defTabSz="554437">
              <a:lnSpc>
                <a:spcPct val="110000"/>
              </a:lnSpc>
              <a:defRPr/>
            </a:pPr>
            <a:r>
              <a:rPr lang="en-US" sz="1200" dirty="0">
                <a:solidFill>
                  <a:srgbClr val="494949"/>
                </a:solidFill>
                <a:ea typeface="+mn-lt"/>
                <a:cs typeface="+mn-lt"/>
              </a:rPr>
              <a:t>Given your assessment of your core CX metrics, identify potential solutions that could improve those metrics with the use of AI-ML methodologies. Highlight your top five potential solutions to carry forward into a value-feasibility exercise to determine your optimal CX AI pilot project.</a:t>
            </a:r>
          </a:p>
        </p:txBody>
      </p:sp>
    </p:spTree>
    <p:extLst>
      <p:ext uri="{BB962C8B-B14F-4D97-AF65-F5344CB8AC3E}">
        <p14:creationId xmlns:p14="http://schemas.microsoft.com/office/powerpoint/2010/main" val="18386426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E18F6-CE11-6984-08EC-0EE19D869963}"/>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7C467EA8-4676-BFCA-4330-9CE831E85703}"/>
              </a:ext>
            </a:extLst>
          </p:cNvPr>
          <p:cNvSpPr>
            <a:spLocks noGrp="1"/>
          </p:cNvSpPr>
          <p:nvPr>
            <p:ph type="title"/>
          </p:nvPr>
        </p:nvSpPr>
        <p:spPr>
          <a:xfrm>
            <a:off x="259603" y="265565"/>
            <a:ext cx="10774188" cy="503971"/>
          </a:xfrm>
        </p:spPr>
        <p:txBody>
          <a:bodyPr/>
          <a:lstStyle/>
          <a:p>
            <a:pPr defTabSz="914309"/>
            <a:r>
              <a:rPr lang="en-US" sz="2600">
                <a:solidFill>
                  <a:schemeClr val="accent1"/>
                </a:solidFill>
              </a:rPr>
              <a:t>Assessment framework example: Support &amp; query resolution</a:t>
            </a:r>
          </a:p>
        </p:txBody>
      </p:sp>
      <p:sp>
        <p:nvSpPr>
          <p:cNvPr id="2" name="Text Placeholder 4">
            <a:extLst>
              <a:ext uri="{FF2B5EF4-FFF2-40B4-BE49-F238E27FC236}">
                <a16:creationId xmlns:a16="http://schemas.microsoft.com/office/drawing/2014/main" id="{DB6B6813-0E48-44F7-2B27-135A919FAE50}"/>
              </a:ext>
            </a:extLst>
          </p:cNvPr>
          <p:cNvSpPr txBox="1">
            <a:spLocks/>
          </p:cNvSpPr>
          <p:nvPr/>
        </p:nvSpPr>
        <p:spPr>
          <a:xfrm>
            <a:off x="336304" y="769535"/>
            <a:ext cx="11520980" cy="38299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10000"/>
              </a:lnSpc>
              <a:buFontTx/>
              <a:defRPr/>
            </a:pPr>
            <a:r>
              <a:rPr lang="en-US" dirty="0">
                <a:solidFill>
                  <a:srgbClr val="494949"/>
                </a:solidFill>
                <a:latin typeface="Exo" pitchFamily="2" charset="0"/>
                <a:ea typeface="+mn-lt"/>
                <a:cs typeface="+mn-lt"/>
              </a:rPr>
              <a:t>Use the following </a:t>
            </a:r>
            <a:r>
              <a:rPr lang="en-US" b="1" dirty="0">
                <a:solidFill>
                  <a:srgbClr val="494949"/>
                </a:solidFill>
                <a:latin typeface="Exo" pitchFamily="2" charset="0"/>
                <a:ea typeface="+mn-lt"/>
                <a:cs typeface="+mn-lt"/>
              </a:rPr>
              <a:t>KPI-</a:t>
            </a:r>
            <a:r>
              <a:rPr lang="en-US" b="1" dirty="0">
                <a:solidFill>
                  <a:srgbClr val="494949"/>
                </a:solidFill>
                <a:latin typeface="Exo" pitchFamily="2" charset="0"/>
                <a:ea typeface="+mn-lt"/>
                <a:cs typeface="+mn-lt"/>
                <a:sym typeface="Wingdings" panose="05000000000000000000" pitchFamily="2" charset="2"/>
              </a:rPr>
              <a:t>to-solution map </a:t>
            </a:r>
            <a:r>
              <a:rPr lang="en-US" dirty="0">
                <a:solidFill>
                  <a:srgbClr val="494949"/>
                </a:solidFill>
                <a:latin typeface="Exo" pitchFamily="2" charset="0"/>
                <a:ea typeface="+mn-lt"/>
                <a:cs typeface="+mn-lt"/>
                <a:sym typeface="Wingdings" panose="05000000000000000000" pitchFamily="2" charset="2"/>
              </a:rPr>
              <a:t>to assess the current state of your </a:t>
            </a:r>
            <a:r>
              <a:rPr lang="en-US" b="1" dirty="0">
                <a:solidFill>
                  <a:srgbClr val="494949"/>
                </a:solidFill>
                <a:latin typeface="Exo" pitchFamily="2" charset="0"/>
                <a:ea typeface="+mn-lt"/>
                <a:cs typeface="+mn-lt"/>
                <a:sym typeface="Wingdings" panose="05000000000000000000" pitchFamily="2" charset="2"/>
              </a:rPr>
              <a:t>support &amp; query resolution</a:t>
            </a:r>
            <a:r>
              <a:rPr lang="en-US" dirty="0">
                <a:solidFill>
                  <a:srgbClr val="494949"/>
                </a:solidFill>
                <a:latin typeface="Exo" pitchFamily="2" charset="0"/>
                <a:ea typeface="+mn-lt"/>
                <a:cs typeface="+mn-lt"/>
                <a:sym typeface="Wingdings" panose="05000000000000000000" pitchFamily="2" charset="2"/>
              </a:rPr>
              <a:t> performance.</a:t>
            </a:r>
            <a:endParaRPr lang="en-US" b="1" dirty="0">
              <a:solidFill>
                <a:srgbClr val="494949"/>
              </a:solidFill>
              <a:latin typeface="Exo" pitchFamily="2" charset="0"/>
              <a:ea typeface="+mn-lt"/>
              <a:cs typeface="+mn-lt"/>
            </a:endParaRPr>
          </a:p>
        </p:txBody>
      </p:sp>
      <p:graphicFrame>
        <p:nvGraphicFramePr>
          <p:cNvPr id="3" name="Table 2">
            <a:extLst>
              <a:ext uri="{FF2B5EF4-FFF2-40B4-BE49-F238E27FC236}">
                <a16:creationId xmlns:a16="http://schemas.microsoft.com/office/drawing/2014/main" id="{00C4E824-2676-E10B-CBE6-F0203F4059F6}"/>
              </a:ext>
            </a:extLst>
          </p:cNvPr>
          <p:cNvGraphicFramePr>
            <a:graphicFrameLocks/>
          </p:cNvGraphicFramePr>
          <p:nvPr>
            <p:extLst>
              <p:ext uri="{D42A27DB-BD31-4B8C-83A1-F6EECF244321}">
                <p14:modId xmlns:p14="http://schemas.microsoft.com/office/powerpoint/2010/main" val="1732504995"/>
              </p:ext>
            </p:extLst>
          </p:nvPr>
        </p:nvGraphicFramePr>
        <p:xfrm>
          <a:off x="259603" y="1240522"/>
          <a:ext cx="11483534" cy="5104234"/>
        </p:xfrm>
        <a:graphic>
          <a:graphicData uri="http://schemas.openxmlformats.org/drawingml/2006/table">
            <a:tbl>
              <a:tblPr firstRow="1">
                <a:tableStyleId>{5C22544A-7EE6-4342-B048-85BDC9FD1C3A}</a:tableStyleId>
              </a:tblPr>
              <a:tblGrid>
                <a:gridCol w="2783155">
                  <a:extLst>
                    <a:ext uri="{9D8B030D-6E8A-4147-A177-3AD203B41FA5}">
                      <a16:colId xmlns:a16="http://schemas.microsoft.com/office/drawing/2014/main" val="1610025414"/>
                    </a:ext>
                  </a:extLst>
                </a:gridCol>
                <a:gridCol w="3911097">
                  <a:extLst>
                    <a:ext uri="{9D8B030D-6E8A-4147-A177-3AD203B41FA5}">
                      <a16:colId xmlns:a16="http://schemas.microsoft.com/office/drawing/2014/main" val="573858552"/>
                    </a:ext>
                  </a:extLst>
                </a:gridCol>
                <a:gridCol w="4789282">
                  <a:extLst>
                    <a:ext uri="{9D8B030D-6E8A-4147-A177-3AD203B41FA5}">
                      <a16:colId xmlns:a16="http://schemas.microsoft.com/office/drawing/2014/main" val="531003624"/>
                    </a:ext>
                  </a:extLst>
                </a:gridCol>
              </a:tblGrid>
              <a:tr h="275694">
                <a:tc>
                  <a:txBody>
                    <a:bodyPr/>
                    <a:lstStyle/>
                    <a:p>
                      <a:pPr marL="0" algn="ctr" defTabSz="914218" rtl="0" eaLnBrk="1" fontAlgn="ctr" latinLnBrk="0" hangingPunct="1">
                        <a:buFontTx/>
                      </a:pPr>
                      <a:r>
                        <a:rPr lang="en-US" sz="950" b="1" u="none" strike="noStrike" kern="1200" dirty="0">
                          <a:solidFill>
                            <a:schemeClr val="lt1"/>
                          </a:solidFill>
                          <a:effectLst/>
                          <a:latin typeface="Montserrat SemiBold" panose="00000700000000000000" pitchFamily="2" charset="0"/>
                          <a:ea typeface="+mn-lt"/>
                          <a:cs typeface="+mn-lt"/>
                        </a:rPr>
                        <a:t>Metric (Definition)</a:t>
                      </a:r>
                    </a:p>
                  </a:txBody>
                  <a:tcPr marL="6846" marR="6846" marT="6846" marB="0" anchor="ctr"/>
                </a:tc>
                <a:tc>
                  <a:txBody>
                    <a:bodyPr/>
                    <a:lstStyle/>
                    <a:p>
                      <a:pPr algn="ctr" fontAlgn="ctr">
                        <a:buFontTx/>
                      </a:pPr>
                      <a:r>
                        <a:rPr lang="en-US" sz="950" b="1" i="0" u="none" strike="noStrike">
                          <a:solidFill>
                            <a:schemeClr val="bg1"/>
                          </a:solidFill>
                          <a:effectLst/>
                          <a:latin typeface="Montserrat SemiBold" panose="00000700000000000000" pitchFamily="2" charset="0"/>
                          <a:ea typeface="+mn-lt"/>
                          <a:cs typeface="+mn-lt"/>
                        </a:rPr>
                        <a:t>Assessment</a:t>
                      </a:r>
                    </a:p>
                  </a:txBody>
                  <a:tcPr marL="6846" marR="6846" marT="6846" marB="0" anchor="ctr"/>
                </a:tc>
                <a:tc>
                  <a:txBody>
                    <a:bodyPr/>
                    <a:lstStyle/>
                    <a:p>
                      <a:pPr marL="0" algn="ctr" defTabSz="914218" rtl="0" eaLnBrk="1" fontAlgn="ctr" latinLnBrk="0" hangingPunct="1">
                        <a:buFontTx/>
                      </a:pPr>
                      <a:r>
                        <a:rPr lang="en-US" sz="950" b="1" u="none" strike="noStrike" kern="1200">
                          <a:solidFill>
                            <a:schemeClr val="lt1"/>
                          </a:solidFill>
                          <a:effectLst/>
                          <a:latin typeface="Montserrat SemiBold" panose="00000700000000000000" pitchFamily="2" charset="0"/>
                          <a:ea typeface="+mn-lt"/>
                          <a:cs typeface="+mn-lt"/>
                        </a:rPr>
                        <a:t>AI Solution</a:t>
                      </a:r>
                    </a:p>
                  </a:txBody>
                  <a:tcPr marL="6846" marR="6846" marT="6846" marB="0" anchor="ctr"/>
                </a:tc>
                <a:extLst>
                  <a:ext uri="{0D108BD9-81ED-4DB2-BD59-A6C34878D82A}">
                    <a16:rowId xmlns:a16="http://schemas.microsoft.com/office/drawing/2014/main" val="3853553644"/>
                  </a:ext>
                </a:extLst>
              </a:tr>
              <a:tr h="661394">
                <a:tc>
                  <a:txBody>
                    <a:bodyPr/>
                    <a:lstStyle/>
                    <a:p>
                      <a:pPr marL="0" marR="0" algn="ctr" fontAlgn="t">
                        <a:buFontTx/>
                      </a:pPr>
                      <a:r>
                        <a:rPr lang="en-US" sz="1050" b="1">
                          <a:effectLst/>
                          <a:latin typeface="+mn-lt"/>
                          <a:ea typeface="+mn-lt"/>
                          <a:cs typeface="+mn-lt"/>
                        </a:rPr>
                        <a:t>1. First Response Time (</a:t>
                      </a:r>
                      <a:r>
                        <a:rPr lang="en-US" sz="1050" b="1" err="1">
                          <a:effectLst/>
                          <a:latin typeface="+mn-lt"/>
                          <a:ea typeface="+mn-lt"/>
                          <a:cs typeface="+mn-lt"/>
                        </a:rPr>
                        <a:t>FRT</a:t>
                      </a:r>
                      <a:r>
                        <a:rPr lang="en-US" sz="1050" b="1">
                          <a:effectLst/>
                          <a:latin typeface="+mn-lt"/>
                          <a:ea typeface="+mn-lt"/>
                          <a:cs typeface="+mn-lt"/>
                        </a:rPr>
                        <a:t>)</a:t>
                      </a:r>
                      <a:endParaRPr lang="en-US" sz="1050">
                        <a:effectLst/>
                        <a:latin typeface="+mn-lt"/>
                        <a:ea typeface="+mn-lt"/>
                        <a:cs typeface="+mn-lt"/>
                      </a:endParaRPr>
                    </a:p>
                    <a:p>
                      <a:pPr marL="0" marR="0" algn="ctr" fontAlgn="t">
                        <a:buFontTx/>
                      </a:pPr>
                      <a:r>
                        <a:rPr lang="en-US" sz="1050">
                          <a:effectLst/>
                          <a:latin typeface="+mn-lt"/>
                          <a:ea typeface="+mn-lt"/>
                          <a:cs typeface="+mn-lt"/>
                        </a:rPr>
                        <a:t>Average time taken to respond to a customer query.</a:t>
                      </a:r>
                    </a:p>
                  </a:txBody>
                  <a:tcPr marL="50800" marR="50800" marT="50800" marB="50800" anchor="ctr"/>
                </a:tc>
                <a:tc>
                  <a:txBody>
                    <a:bodyPr/>
                    <a:lstStyle/>
                    <a:p>
                      <a:pPr marL="171450" marR="0" indent="-171450" fontAlgn="t">
                        <a:buFont typeface="Arial" panose="020B0604020202020204" pitchFamily="34" charset="0"/>
                        <a:buChar char="•"/>
                      </a:pPr>
                      <a:r>
                        <a:rPr lang="en-US" sz="1050">
                          <a:effectLst/>
                          <a:latin typeface="+mn-lt"/>
                          <a:ea typeface="+mn-lt"/>
                          <a:cs typeface="+mn-lt"/>
                        </a:rPr>
                        <a:t>Compare </a:t>
                      </a:r>
                      <a:r>
                        <a:rPr lang="en-US" sz="1050" err="1">
                          <a:effectLst/>
                          <a:latin typeface="+mn-lt"/>
                          <a:ea typeface="+mn-lt"/>
                          <a:cs typeface="+mn-lt"/>
                        </a:rPr>
                        <a:t>FRT</a:t>
                      </a:r>
                      <a:r>
                        <a:rPr lang="en-US" sz="1050">
                          <a:effectLst/>
                          <a:latin typeface="+mn-lt"/>
                          <a:ea typeface="+mn-lt"/>
                          <a:cs typeface="+mn-lt"/>
                        </a:rPr>
                        <a:t> against industry benchmarks or internal SLAs.</a:t>
                      </a:r>
                    </a:p>
                    <a:p>
                      <a:pPr marL="171450" marR="0" indent="-171450" fontAlgn="t">
                        <a:buFont typeface="Arial" panose="020B0604020202020204" pitchFamily="34" charset="0"/>
                        <a:buChar char="•"/>
                      </a:pPr>
                      <a:r>
                        <a:rPr lang="en-US" sz="1050">
                          <a:effectLst/>
                          <a:latin typeface="+mn-lt"/>
                          <a:ea typeface="+mn-lt"/>
                          <a:cs typeface="+mn-lt"/>
                        </a:rPr>
                        <a:t>Determine if a prolonged </a:t>
                      </a:r>
                      <a:r>
                        <a:rPr lang="en-US" sz="1050" err="1">
                          <a:effectLst/>
                          <a:latin typeface="+mn-lt"/>
                          <a:ea typeface="+mn-lt"/>
                          <a:cs typeface="+mn-lt"/>
                        </a:rPr>
                        <a:t>FRT</a:t>
                      </a:r>
                      <a:r>
                        <a:rPr lang="en-US" sz="1050">
                          <a:effectLst/>
                          <a:latin typeface="+mn-lt"/>
                          <a:ea typeface="+mn-lt"/>
                          <a:cs typeface="+mn-lt"/>
                        </a:rPr>
                        <a:t> causes customer dissatisfaction or increased escalations.</a:t>
                      </a:r>
                    </a:p>
                    <a:p>
                      <a:pPr marL="171450" marR="0" indent="-171450" fontAlgn="t">
                        <a:buFont typeface="Arial" panose="020B0604020202020204" pitchFamily="34" charset="0"/>
                        <a:buChar char="•"/>
                      </a:pPr>
                      <a:r>
                        <a:rPr lang="en-US" sz="1050">
                          <a:effectLst/>
                          <a:latin typeface="+mn-lt"/>
                          <a:ea typeface="+mn-lt"/>
                          <a:cs typeface="+mn-lt"/>
                        </a:rPr>
                        <a:t>Identify if the length of </a:t>
                      </a:r>
                      <a:r>
                        <a:rPr lang="en-US" sz="1050" err="1">
                          <a:effectLst/>
                          <a:latin typeface="+mn-lt"/>
                          <a:ea typeface="+mn-lt"/>
                          <a:cs typeface="+mn-lt"/>
                        </a:rPr>
                        <a:t>FRT</a:t>
                      </a:r>
                      <a:r>
                        <a:rPr lang="en-US" sz="1050">
                          <a:effectLst/>
                          <a:latin typeface="+mn-lt"/>
                          <a:ea typeface="+mn-lt"/>
                          <a:cs typeface="+mn-lt"/>
                        </a:rPr>
                        <a:t> signals the need for automated initial responses or queue prioritization.</a:t>
                      </a:r>
                    </a:p>
                  </a:txBody>
                  <a:tcPr marL="50800" marR="50800" marT="50800" marB="50800" anchor="ctr"/>
                </a:tc>
                <a:tc>
                  <a:txBody>
                    <a:bodyPr/>
                    <a:lstStyle/>
                    <a:p>
                      <a:pPr marL="171450" marR="0" indent="-171450" fontAlgn="t">
                        <a:buFont typeface="Arial" panose="020B0604020202020204" pitchFamily="34" charset="0"/>
                        <a:buChar char="•"/>
                      </a:pPr>
                      <a:r>
                        <a:rPr lang="en-US" sz="1050" b="1">
                          <a:effectLst/>
                          <a:latin typeface="+mn-lt"/>
                          <a:ea typeface="+mn-lt"/>
                          <a:cs typeface="+mn-lt"/>
                        </a:rPr>
                        <a:t>AI-powered chatbots or virtual assistants</a:t>
                      </a:r>
                      <a:r>
                        <a:rPr lang="en-US" sz="1050">
                          <a:effectLst/>
                          <a:latin typeface="+mn-lt"/>
                          <a:ea typeface="+mn-lt"/>
                          <a:cs typeface="+mn-lt"/>
                        </a:rPr>
                        <a:t> for instant acknowledgment and basic triage.</a:t>
                      </a:r>
                    </a:p>
                    <a:p>
                      <a:pPr marL="171450" marR="0" indent="-171450" fontAlgn="t">
                        <a:buFont typeface="Arial" panose="020B0604020202020204" pitchFamily="34" charset="0"/>
                        <a:buChar char="•"/>
                      </a:pPr>
                      <a:r>
                        <a:rPr lang="en-US" sz="1050" b="1">
                          <a:effectLst/>
                          <a:latin typeface="+mn-lt"/>
                          <a:ea typeface="+mn-lt"/>
                          <a:cs typeface="+mn-lt"/>
                        </a:rPr>
                        <a:t>Automated ticket routing</a:t>
                      </a:r>
                      <a:r>
                        <a:rPr lang="en-US" sz="1050">
                          <a:effectLst/>
                          <a:latin typeface="+mn-lt"/>
                          <a:ea typeface="+mn-lt"/>
                          <a:cs typeface="+mn-lt"/>
                        </a:rPr>
                        <a:t> using ML algorithms to prioritize and assign queries faster.</a:t>
                      </a:r>
                    </a:p>
                    <a:p>
                      <a:pPr marL="171450" marR="0" indent="-171450" fontAlgn="t">
                        <a:buFont typeface="Arial" panose="020B0604020202020204" pitchFamily="34" charset="0"/>
                        <a:buChar char="•"/>
                      </a:pPr>
                      <a:r>
                        <a:rPr lang="en-US" sz="1050" b="1">
                          <a:effectLst/>
                          <a:latin typeface="+mn-lt"/>
                          <a:ea typeface="+mn-lt"/>
                          <a:cs typeface="+mn-lt"/>
                        </a:rPr>
                        <a:t>Predictive analytics</a:t>
                      </a:r>
                      <a:r>
                        <a:rPr lang="en-US" sz="1050">
                          <a:effectLst/>
                          <a:latin typeface="+mn-lt"/>
                          <a:ea typeface="+mn-lt"/>
                          <a:cs typeface="+mn-lt"/>
                        </a:rPr>
                        <a:t> for identifying times of high volume to staff or route effectively.</a:t>
                      </a:r>
                    </a:p>
                  </a:txBody>
                  <a:tcPr marL="50800" marR="50800" marT="50800" marB="50800" anchor="ctr"/>
                </a:tc>
                <a:extLst>
                  <a:ext uri="{0D108BD9-81ED-4DB2-BD59-A6C34878D82A}">
                    <a16:rowId xmlns:a16="http://schemas.microsoft.com/office/drawing/2014/main" val="3690127680"/>
                  </a:ext>
                </a:extLst>
              </a:tr>
              <a:tr h="610517">
                <a:tc>
                  <a:txBody>
                    <a:bodyPr/>
                    <a:lstStyle/>
                    <a:p>
                      <a:pPr marL="0" marR="0" algn="ctr" fontAlgn="t">
                        <a:buFontTx/>
                      </a:pPr>
                      <a:r>
                        <a:rPr lang="en-US" sz="1050" b="1">
                          <a:effectLst/>
                          <a:latin typeface="+mn-lt"/>
                          <a:ea typeface="+mn-lt"/>
                          <a:cs typeface="+mn-lt"/>
                        </a:rPr>
                        <a:t>2. Average Resolution Time</a:t>
                      </a:r>
                      <a:endParaRPr lang="en-US" sz="1050">
                        <a:effectLst/>
                        <a:latin typeface="+mn-lt"/>
                        <a:ea typeface="+mn-lt"/>
                        <a:cs typeface="+mn-lt"/>
                      </a:endParaRPr>
                    </a:p>
                    <a:p>
                      <a:pPr marL="0" marR="0" algn="ctr" fontAlgn="t">
                        <a:buFontTx/>
                      </a:pPr>
                      <a:r>
                        <a:rPr lang="en-US" sz="1050">
                          <a:effectLst/>
                          <a:latin typeface="+mn-lt"/>
                          <a:ea typeface="+mn-lt"/>
                          <a:cs typeface="+mn-lt"/>
                        </a:rPr>
                        <a:t>Time taken to resolve customer issues.</a:t>
                      </a:r>
                    </a:p>
                  </a:txBody>
                  <a:tcPr marL="50800" marR="50800" marT="50800" marB="50800" anchor="ctr"/>
                </a:tc>
                <a:tc>
                  <a:txBody>
                    <a:bodyPr/>
                    <a:lstStyle/>
                    <a:p>
                      <a:pPr marL="171450" marR="0" indent="-171450" fontAlgn="t">
                        <a:buFont typeface="Arial" panose="020B0604020202020204" pitchFamily="34" charset="0"/>
                        <a:buChar char="•"/>
                      </a:pPr>
                      <a:r>
                        <a:rPr lang="en-US" sz="1050">
                          <a:effectLst/>
                          <a:latin typeface="+mn-lt"/>
                          <a:ea typeface="+mn-lt"/>
                          <a:cs typeface="+mn-lt"/>
                        </a:rPr>
                        <a:t>Track resolution times by issue type to pinpoint where bottlenecks occur.</a:t>
                      </a:r>
                    </a:p>
                    <a:p>
                      <a:pPr marL="171450" marR="0" indent="-171450" fontAlgn="t">
                        <a:buFont typeface="Arial" panose="020B0604020202020204" pitchFamily="34" charset="0"/>
                        <a:buChar char="•"/>
                      </a:pPr>
                      <a:r>
                        <a:rPr lang="en-US" sz="1050">
                          <a:effectLst/>
                          <a:latin typeface="+mn-lt"/>
                          <a:ea typeface="+mn-lt"/>
                          <a:cs typeface="+mn-lt"/>
                        </a:rPr>
                        <a:t>Compare average resolution times across different channels (email, chat, phone) to identify underperforming areas.</a:t>
                      </a:r>
                    </a:p>
                    <a:p>
                      <a:pPr marL="171450" marR="0" indent="-171450" fontAlgn="t">
                        <a:buFont typeface="Arial" panose="020B0604020202020204" pitchFamily="34" charset="0"/>
                        <a:buChar char="•"/>
                      </a:pPr>
                      <a:r>
                        <a:rPr lang="en-US" sz="1050">
                          <a:effectLst/>
                          <a:latin typeface="+mn-lt"/>
                          <a:ea typeface="+mn-lt"/>
                          <a:cs typeface="+mn-lt"/>
                        </a:rPr>
                        <a:t>High resolution time might indicate a need for improved knowledge management or automated case triage.</a:t>
                      </a:r>
                    </a:p>
                  </a:txBody>
                  <a:tcPr marL="50800" marR="50800" marT="50800" marB="50800" anchor="ctr"/>
                </a:tc>
                <a:tc>
                  <a:txBody>
                    <a:bodyPr/>
                    <a:lstStyle/>
                    <a:p>
                      <a:pPr marL="171450" marR="0" indent="-171450" fontAlgn="t">
                        <a:buFont typeface="Arial" panose="020B0604020202020204" pitchFamily="34" charset="0"/>
                        <a:buChar char="•"/>
                      </a:pPr>
                      <a:r>
                        <a:rPr lang="en-US" sz="1050" b="1">
                          <a:effectLst/>
                          <a:latin typeface="+mn-lt"/>
                          <a:ea typeface="+mn-lt"/>
                          <a:cs typeface="+mn-lt"/>
                        </a:rPr>
                        <a:t>Intelligent knowledge base</a:t>
                      </a:r>
                      <a:r>
                        <a:rPr lang="en-US" sz="1050">
                          <a:effectLst/>
                          <a:latin typeface="+mn-lt"/>
                          <a:ea typeface="+mn-lt"/>
                          <a:cs typeface="+mn-lt"/>
                        </a:rPr>
                        <a:t>: AI-driven search suggestions help agents find solutions quickly.</a:t>
                      </a:r>
                    </a:p>
                    <a:p>
                      <a:pPr marL="171450" marR="0" indent="-171450" fontAlgn="t">
                        <a:buFont typeface="Arial" panose="020B0604020202020204" pitchFamily="34" charset="0"/>
                        <a:buChar char="•"/>
                      </a:pPr>
                      <a:r>
                        <a:rPr lang="en-US" sz="1050" b="1">
                          <a:effectLst/>
                          <a:latin typeface="+mn-lt"/>
                          <a:ea typeface="+mn-lt"/>
                          <a:cs typeface="+mn-lt"/>
                        </a:rPr>
                        <a:t>Case prioritization</a:t>
                      </a:r>
                      <a:r>
                        <a:rPr lang="en-US" sz="1050">
                          <a:effectLst/>
                          <a:latin typeface="+mn-lt"/>
                          <a:ea typeface="+mn-lt"/>
                          <a:cs typeface="+mn-lt"/>
                        </a:rPr>
                        <a:t>: ML-based ticket routing to match queries with specialized agents.</a:t>
                      </a:r>
                    </a:p>
                    <a:p>
                      <a:pPr marL="171450" marR="0" indent="-171450" fontAlgn="t">
                        <a:buFont typeface="Arial" panose="020B0604020202020204" pitchFamily="34" charset="0"/>
                        <a:buChar char="•"/>
                      </a:pPr>
                      <a:r>
                        <a:rPr lang="en-US" sz="1050" b="1">
                          <a:effectLst/>
                          <a:latin typeface="+mn-lt"/>
                          <a:ea typeface="+mn-lt"/>
                          <a:cs typeface="+mn-lt"/>
                        </a:rPr>
                        <a:t>Process automation</a:t>
                      </a:r>
                      <a:r>
                        <a:rPr lang="en-US" sz="1050">
                          <a:effectLst/>
                          <a:latin typeface="+mn-lt"/>
                          <a:ea typeface="+mn-lt"/>
                          <a:cs typeface="+mn-lt"/>
                        </a:rPr>
                        <a:t> to handle routine tasks and reduce manual effort.</a:t>
                      </a:r>
                    </a:p>
                  </a:txBody>
                  <a:tcPr marL="50800" marR="50800" marT="50800" marB="50800" anchor="ctr"/>
                </a:tc>
                <a:extLst>
                  <a:ext uri="{0D108BD9-81ED-4DB2-BD59-A6C34878D82A}">
                    <a16:rowId xmlns:a16="http://schemas.microsoft.com/office/drawing/2014/main" val="3399800088"/>
                  </a:ext>
                </a:extLst>
              </a:tr>
              <a:tr h="604636">
                <a:tc>
                  <a:txBody>
                    <a:bodyPr/>
                    <a:lstStyle/>
                    <a:p>
                      <a:pPr marL="0" marR="0" algn="ctr" fontAlgn="t">
                        <a:buFontTx/>
                      </a:pPr>
                      <a:r>
                        <a:rPr lang="en-US" sz="1050" b="1">
                          <a:effectLst/>
                          <a:latin typeface="+mn-lt"/>
                          <a:ea typeface="+mn-lt"/>
                          <a:cs typeface="+mn-lt"/>
                        </a:rPr>
                        <a:t>3. First Contact Resolution Rate (</a:t>
                      </a:r>
                      <a:r>
                        <a:rPr lang="en-US" sz="1050" b="1" err="1">
                          <a:effectLst/>
                          <a:latin typeface="+mn-lt"/>
                          <a:ea typeface="+mn-lt"/>
                          <a:cs typeface="+mn-lt"/>
                        </a:rPr>
                        <a:t>FCR</a:t>
                      </a:r>
                      <a:r>
                        <a:rPr lang="en-US" sz="1050" b="1">
                          <a:effectLst/>
                          <a:latin typeface="+mn-lt"/>
                          <a:ea typeface="+mn-lt"/>
                          <a:cs typeface="+mn-lt"/>
                        </a:rPr>
                        <a:t>)</a:t>
                      </a:r>
                      <a:endParaRPr lang="en-US" sz="1050">
                        <a:effectLst/>
                        <a:latin typeface="+mn-lt"/>
                        <a:ea typeface="+mn-lt"/>
                        <a:cs typeface="+mn-lt"/>
                      </a:endParaRPr>
                    </a:p>
                    <a:p>
                      <a:pPr marL="0" marR="0" algn="ctr" fontAlgn="t">
                        <a:buFontTx/>
                      </a:pPr>
                      <a:r>
                        <a:rPr lang="en-US" sz="1050">
                          <a:effectLst/>
                          <a:latin typeface="+mn-lt"/>
                          <a:ea typeface="+mn-lt"/>
                          <a:cs typeface="+mn-lt"/>
                        </a:rPr>
                        <a:t>Percentage of queries resolved during the first interaction.</a:t>
                      </a:r>
                    </a:p>
                  </a:txBody>
                  <a:tcPr marL="50800" marR="50800" marT="50800" marB="50800" anchor="ctr"/>
                </a:tc>
                <a:tc>
                  <a:txBody>
                    <a:bodyPr/>
                    <a:lstStyle/>
                    <a:p>
                      <a:pPr marL="171450" marR="0" indent="-171450" fontAlgn="t">
                        <a:buFont typeface="Arial" panose="020B0604020202020204" pitchFamily="34" charset="0"/>
                        <a:buChar char="•"/>
                      </a:pPr>
                      <a:r>
                        <a:rPr lang="en-US" sz="1050">
                          <a:effectLst/>
                          <a:latin typeface="+mn-lt"/>
                          <a:ea typeface="+mn-lt"/>
                          <a:cs typeface="+mn-lt"/>
                        </a:rPr>
                        <a:t>Monitor trends in </a:t>
                      </a:r>
                      <a:r>
                        <a:rPr lang="en-US" sz="1050" err="1">
                          <a:effectLst/>
                          <a:latin typeface="+mn-lt"/>
                          <a:ea typeface="+mn-lt"/>
                          <a:cs typeface="+mn-lt"/>
                        </a:rPr>
                        <a:t>FCR</a:t>
                      </a:r>
                      <a:r>
                        <a:rPr lang="en-US" sz="1050">
                          <a:effectLst/>
                          <a:latin typeface="+mn-lt"/>
                          <a:ea typeface="+mn-lt"/>
                          <a:cs typeface="+mn-lt"/>
                        </a:rPr>
                        <a:t> to assess effectiveness of frontline support and knowledge base quality.</a:t>
                      </a:r>
                    </a:p>
                    <a:p>
                      <a:pPr marL="171450" marR="0" indent="-171450" fontAlgn="t">
                        <a:buFont typeface="Arial" panose="020B0604020202020204" pitchFamily="34" charset="0"/>
                        <a:buChar char="•"/>
                      </a:pPr>
                      <a:r>
                        <a:rPr lang="en-US" sz="1050">
                          <a:effectLst/>
                          <a:latin typeface="+mn-lt"/>
                          <a:ea typeface="+mn-lt"/>
                          <a:cs typeface="+mn-lt"/>
                        </a:rPr>
                        <a:t>Low </a:t>
                      </a:r>
                      <a:r>
                        <a:rPr lang="en-US" sz="1050" err="1">
                          <a:effectLst/>
                          <a:latin typeface="+mn-lt"/>
                          <a:ea typeface="+mn-lt"/>
                          <a:cs typeface="+mn-lt"/>
                        </a:rPr>
                        <a:t>FCR</a:t>
                      </a:r>
                      <a:r>
                        <a:rPr lang="en-US" sz="1050">
                          <a:effectLst/>
                          <a:latin typeface="+mn-lt"/>
                          <a:ea typeface="+mn-lt"/>
                          <a:cs typeface="+mn-lt"/>
                        </a:rPr>
                        <a:t> may indicate the need for better diagnostic tools or further agent training.</a:t>
                      </a:r>
                    </a:p>
                    <a:p>
                      <a:pPr marL="171450" marR="0" indent="-171450" fontAlgn="t">
                        <a:buFont typeface="Arial" panose="020B0604020202020204" pitchFamily="34" charset="0"/>
                        <a:buChar char="•"/>
                      </a:pPr>
                      <a:r>
                        <a:rPr lang="en-US" sz="1050">
                          <a:effectLst/>
                          <a:latin typeface="+mn-lt"/>
                          <a:ea typeface="+mn-lt"/>
                          <a:cs typeface="+mn-lt"/>
                        </a:rPr>
                        <a:t>Use </a:t>
                      </a:r>
                      <a:r>
                        <a:rPr lang="en-US" sz="1050" err="1">
                          <a:effectLst/>
                          <a:latin typeface="+mn-lt"/>
                          <a:ea typeface="+mn-lt"/>
                          <a:cs typeface="+mn-lt"/>
                        </a:rPr>
                        <a:t>FCR</a:t>
                      </a:r>
                      <a:r>
                        <a:rPr lang="en-US" sz="1050">
                          <a:effectLst/>
                          <a:latin typeface="+mn-lt"/>
                          <a:ea typeface="+mn-lt"/>
                          <a:cs typeface="+mn-lt"/>
                        </a:rPr>
                        <a:t> data to see if certain query types repeatedly require multiple touches.</a:t>
                      </a:r>
                    </a:p>
                  </a:txBody>
                  <a:tcPr marL="50800" marR="50800" marT="50800" marB="50800" anchor="ctr"/>
                </a:tc>
                <a:tc>
                  <a:txBody>
                    <a:bodyPr/>
                    <a:lstStyle/>
                    <a:p>
                      <a:pPr marL="171450" marR="0" indent="-171450" fontAlgn="t">
                        <a:buFont typeface="Arial" panose="020B0604020202020204" pitchFamily="34" charset="0"/>
                        <a:buChar char="•"/>
                      </a:pPr>
                      <a:r>
                        <a:rPr lang="en-US" sz="1050" b="1">
                          <a:effectLst/>
                          <a:latin typeface="+mn-lt"/>
                          <a:ea typeface="+mn-lt"/>
                          <a:cs typeface="+mn-lt"/>
                        </a:rPr>
                        <a:t>AI-assisted diagnostics</a:t>
                      </a:r>
                      <a:r>
                        <a:rPr lang="en-US" sz="1050">
                          <a:effectLst/>
                          <a:latin typeface="+mn-lt"/>
                          <a:ea typeface="+mn-lt"/>
                          <a:cs typeface="+mn-lt"/>
                        </a:rPr>
                        <a:t> that guide agents through troubleshooting steps in real time.</a:t>
                      </a:r>
                    </a:p>
                    <a:p>
                      <a:pPr marL="171450" marR="0" indent="-171450" fontAlgn="t">
                        <a:buFont typeface="Arial" panose="020B0604020202020204" pitchFamily="34" charset="0"/>
                        <a:buChar char="•"/>
                      </a:pPr>
                      <a:r>
                        <a:rPr lang="en-US" sz="1050" b="1">
                          <a:effectLst/>
                          <a:latin typeface="+mn-lt"/>
                          <a:ea typeface="+mn-lt"/>
                          <a:cs typeface="+mn-lt"/>
                        </a:rPr>
                        <a:t>Contextual recommendations</a:t>
                      </a:r>
                      <a:r>
                        <a:rPr lang="en-US" sz="1050">
                          <a:effectLst/>
                          <a:latin typeface="+mn-lt"/>
                          <a:ea typeface="+mn-lt"/>
                          <a:cs typeface="+mn-lt"/>
                        </a:rPr>
                        <a:t> leveraging NLP to suggest probable solutions or actions.</a:t>
                      </a:r>
                    </a:p>
                    <a:p>
                      <a:pPr marL="171450" marR="0" indent="-171450" fontAlgn="t">
                        <a:buFont typeface="Arial" panose="020B0604020202020204" pitchFamily="34" charset="0"/>
                        <a:buChar char="•"/>
                      </a:pPr>
                      <a:r>
                        <a:rPr lang="en-US" sz="1050" b="1">
                          <a:effectLst/>
                          <a:latin typeface="+mn-lt"/>
                          <a:ea typeface="+mn-lt"/>
                          <a:cs typeface="+mn-lt"/>
                        </a:rPr>
                        <a:t>Personalized agent training</a:t>
                      </a:r>
                      <a:r>
                        <a:rPr lang="en-US" sz="1050">
                          <a:effectLst/>
                          <a:latin typeface="+mn-lt"/>
                          <a:ea typeface="+mn-lt"/>
                          <a:cs typeface="+mn-lt"/>
                        </a:rPr>
                        <a:t> using conversation analytics to spot improvement areas.</a:t>
                      </a:r>
                    </a:p>
                  </a:txBody>
                  <a:tcPr marL="50800" marR="50800" marT="50800" marB="50800" anchor="ctr"/>
                </a:tc>
                <a:extLst>
                  <a:ext uri="{0D108BD9-81ED-4DB2-BD59-A6C34878D82A}">
                    <a16:rowId xmlns:a16="http://schemas.microsoft.com/office/drawing/2014/main" val="3772127168"/>
                  </a:ext>
                </a:extLst>
              </a:tr>
              <a:tr h="676384">
                <a:tc>
                  <a:txBody>
                    <a:bodyPr/>
                    <a:lstStyle/>
                    <a:p>
                      <a:pPr marL="0" marR="0" algn="ctr" fontAlgn="t">
                        <a:buFontTx/>
                      </a:pPr>
                      <a:r>
                        <a:rPr lang="en-US" sz="1050" b="1">
                          <a:effectLst/>
                          <a:latin typeface="+mn-lt"/>
                          <a:ea typeface="+mn-lt"/>
                          <a:cs typeface="+mn-lt"/>
                        </a:rPr>
                        <a:t>4. Support Ticket Volume</a:t>
                      </a:r>
                      <a:endParaRPr lang="en-US" sz="1050">
                        <a:effectLst/>
                        <a:latin typeface="+mn-lt"/>
                        <a:ea typeface="+mn-lt"/>
                        <a:cs typeface="+mn-lt"/>
                      </a:endParaRPr>
                    </a:p>
                    <a:p>
                      <a:pPr marL="0" marR="0" algn="ctr" fontAlgn="t">
                        <a:buFontTx/>
                      </a:pPr>
                      <a:r>
                        <a:rPr lang="en-US" sz="1050">
                          <a:effectLst/>
                          <a:latin typeface="+mn-lt"/>
                          <a:ea typeface="+mn-lt"/>
                          <a:cs typeface="+mn-lt"/>
                        </a:rPr>
                        <a:t>Total number of support queries received.</a:t>
                      </a:r>
                    </a:p>
                  </a:txBody>
                  <a:tcPr marL="50800" marR="50800" marT="50800" marB="50800" anchor="ctr"/>
                </a:tc>
                <a:tc>
                  <a:txBody>
                    <a:bodyPr/>
                    <a:lstStyle/>
                    <a:p>
                      <a:pPr marL="171450" marR="0" indent="-171450" fontAlgn="t">
                        <a:buFont typeface="Arial" panose="020B0604020202020204" pitchFamily="34" charset="0"/>
                        <a:buChar char="•"/>
                      </a:pPr>
                      <a:r>
                        <a:rPr lang="en-US" sz="1050">
                          <a:effectLst/>
                          <a:latin typeface="+mn-lt"/>
                          <a:ea typeface="+mn-lt"/>
                          <a:cs typeface="+mn-lt"/>
                        </a:rPr>
                        <a:t>Examine ticket volume trends to anticipate staffing and resource needs.</a:t>
                      </a:r>
                    </a:p>
                    <a:p>
                      <a:pPr marL="171450" marR="0" indent="-171450" fontAlgn="t">
                        <a:buFont typeface="Arial" panose="020B0604020202020204" pitchFamily="34" charset="0"/>
                        <a:buChar char="•"/>
                      </a:pPr>
                      <a:r>
                        <a:rPr lang="en-US" sz="1050">
                          <a:effectLst/>
                          <a:latin typeface="+mn-lt"/>
                          <a:ea typeface="+mn-lt"/>
                          <a:cs typeface="+mn-lt"/>
                        </a:rPr>
                        <a:t>Look for spikes that might indicate underlying product issues or seasonal factors.</a:t>
                      </a:r>
                    </a:p>
                    <a:p>
                      <a:pPr marL="171450" marR="0" indent="-171450" fontAlgn="t">
                        <a:buFont typeface="Arial" panose="020B0604020202020204" pitchFamily="34" charset="0"/>
                        <a:buChar char="•"/>
                      </a:pPr>
                      <a:r>
                        <a:rPr lang="en-US" sz="1050">
                          <a:effectLst/>
                          <a:latin typeface="+mn-lt"/>
                          <a:ea typeface="+mn-lt"/>
                          <a:cs typeface="+mn-lt"/>
                        </a:rPr>
                        <a:t>High volume can justify leveraging self-service or automated resolution solutions.</a:t>
                      </a:r>
                    </a:p>
                  </a:txBody>
                  <a:tcPr marL="50800" marR="50800" marT="50800" marB="50800" anchor="ctr"/>
                </a:tc>
                <a:tc>
                  <a:txBody>
                    <a:bodyPr/>
                    <a:lstStyle/>
                    <a:p>
                      <a:pPr marL="171450" marR="0" indent="-171450" fontAlgn="t">
                        <a:buFont typeface="Arial" panose="020B0604020202020204" pitchFamily="34" charset="0"/>
                        <a:buChar char="•"/>
                      </a:pPr>
                      <a:r>
                        <a:rPr lang="en-US" sz="1050" b="1" dirty="0">
                          <a:effectLst/>
                          <a:latin typeface="+mn-lt"/>
                          <a:ea typeface="+mn-lt"/>
                          <a:cs typeface="+mn-lt"/>
                        </a:rPr>
                        <a:t>AI-driven chatbots</a:t>
                      </a:r>
                      <a:r>
                        <a:rPr lang="en-US" sz="1050" dirty="0">
                          <a:effectLst/>
                          <a:latin typeface="+mn-lt"/>
                          <a:ea typeface="+mn-lt"/>
                          <a:cs typeface="+mn-lt"/>
                        </a:rPr>
                        <a:t> to handle common or high-volume queries and reduce agent load.</a:t>
                      </a:r>
                    </a:p>
                    <a:p>
                      <a:pPr marL="171450" marR="0" indent="-171450" fontAlgn="t">
                        <a:buFont typeface="Arial" panose="020B0604020202020204" pitchFamily="34" charset="0"/>
                        <a:buChar char="•"/>
                      </a:pPr>
                      <a:r>
                        <a:rPr lang="en-US" sz="1050" b="1" dirty="0">
                          <a:effectLst/>
                          <a:latin typeface="+mn-lt"/>
                          <a:ea typeface="+mn-lt"/>
                          <a:cs typeface="+mn-lt"/>
                        </a:rPr>
                        <a:t>Predictive volume forecasting</a:t>
                      </a:r>
                      <a:r>
                        <a:rPr lang="en-US" sz="1050" dirty="0">
                          <a:effectLst/>
                          <a:latin typeface="+mn-lt"/>
                          <a:ea typeface="+mn-lt"/>
                          <a:cs typeface="+mn-lt"/>
                        </a:rPr>
                        <a:t> to prepare staffing and resource allocation.</a:t>
                      </a:r>
                    </a:p>
                    <a:p>
                      <a:pPr marL="171450" marR="0" indent="-171450" fontAlgn="t">
                        <a:buFont typeface="Arial" panose="020B0604020202020204" pitchFamily="34" charset="0"/>
                        <a:buChar char="•"/>
                      </a:pPr>
                      <a:r>
                        <a:rPr lang="en-US" sz="1050" b="1" dirty="0">
                          <a:effectLst/>
                          <a:latin typeface="+mn-lt"/>
                          <a:ea typeface="+mn-lt"/>
                          <a:cs typeface="+mn-lt"/>
                        </a:rPr>
                        <a:t>Proactive outreach</a:t>
                      </a:r>
                      <a:r>
                        <a:rPr lang="en-US" sz="1050" dirty="0">
                          <a:effectLst/>
                          <a:latin typeface="+mn-lt"/>
                          <a:ea typeface="+mn-lt"/>
                          <a:cs typeface="+mn-lt"/>
                        </a:rPr>
                        <a:t>: Use AI to detect patterns and preemptively communicate solutions.</a:t>
                      </a:r>
                    </a:p>
                  </a:txBody>
                  <a:tcPr marL="50800" marR="50800" marT="50800" marB="50800" anchor="ctr"/>
                </a:tc>
                <a:extLst>
                  <a:ext uri="{0D108BD9-81ED-4DB2-BD59-A6C34878D82A}">
                    <a16:rowId xmlns:a16="http://schemas.microsoft.com/office/drawing/2014/main" val="2799322614"/>
                  </a:ext>
                </a:extLst>
              </a:tr>
              <a:tr h="704507">
                <a:tc>
                  <a:txBody>
                    <a:bodyPr/>
                    <a:lstStyle/>
                    <a:p>
                      <a:pPr marL="0" marR="0" algn="ctr" fontAlgn="t">
                        <a:buFontTx/>
                      </a:pPr>
                      <a:r>
                        <a:rPr lang="en-US" sz="1050" b="1">
                          <a:effectLst/>
                          <a:latin typeface="+mn-lt"/>
                          <a:ea typeface="+mn-lt"/>
                          <a:cs typeface="+mn-lt"/>
                        </a:rPr>
                        <a:t>5. Customer Satisfaction (</a:t>
                      </a:r>
                      <a:r>
                        <a:rPr lang="en-US" sz="1050" b="1" err="1">
                          <a:effectLst/>
                          <a:latin typeface="+mn-lt"/>
                          <a:ea typeface="+mn-lt"/>
                          <a:cs typeface="+mn-lt"/>
                        </a:rPr>
                        <a:t>CSAT</a:t>
                      </a:r>
                      <a:r>
                        <a:rPr lang="en-US" sz="1050" b="1">
                          <a:effectLst/>
                          <a:latin typeface="+mn-lt"/>
                          <a:ea typeface="+mn-lt"/>
                          <a:cs typeface="+mn-lt"/>
                        </a:rPr>
                        <a:t>) With Support</a:t>
                      </a:r>
                      <a:endParaRPr lang="en-US" sz="1050">
                        <a:effectLst/>
                        <a:latin typeface="+mn-lt"/>
                        <a:ea typeface="+mn-lt"/>
                        <a:cs typeface="+mn-lt"/>
                      </a:endParaRPr>
                    </a:p>
                    <a:p>
                      <a:pPr marL="0" marR="0" algn="ctr" fontAlgn="t">
                        <a:buFontTx/>
                      </a:pPr>
                      <a:r>
                        <a:rPr lang="en-US" sz="1050">
                          <a:effectLst/>
                          <a:latin typeface="+mn-lt"/>
                          <a:ea typeface="+mn-lt"/>
                          <a:cs typeface="+mn-lt"/>
                        </a:rPr>
                        <a:t>Feedback on the support experience.</a:t>
                      </a:r>
                    </a:p>
                  </a:txBody>
                  <a:tcPr marL="50800" marR="50800" marT="50800" marB="50800" anchor="ctr"/>
                </a:tc>
                <a:tc>
                  <a:txBody>
                    <a:bodyPr/>
                    <a:lstStyle/>
                    <a:p>
                      <a:pPr marL="171450" marR="0" indent="-171450" fontAlgn="t">
                        <a:buFont typeface="Arial" panose="020B0604020202020204" pitchFamily="34" charset="0"/>
                        <a:buChar char="•"/>
                      </a:pPr>
                      <a:r>
                        <a:rPr lang="en-US" sz="1050">
                          <a:effectLst/>
                          <a:latin typeface="+mn-lt"/>
                          <a:ea typeface="+mn-lt"/>
                          <a:cs typeface="+mn-lt"/>
                        </a:rPr>
                        <a:t>Correlate </a:t>
                      </a:r>
                      <a:r>
                        <a:rPr lang="en-US" sz="1050" err="1">
                          <a:effectLst/>
                          <a:latin typeface="+mn-lt"/>
                          <a:ea typeface="+mn-lt"/>
                          <a:cs typeface="+mn-lt"/>
                        </a:rPr>
                        <a:t>CSAT</a:t>
                      </a:r>
                      <a:r>
                        <a:rPr lang="en-US" sz="1050">
                          <a:effectLst/>
                          <a:latin typeface="+mn-lt"/>
                          <a:ea typeface="+mn-lt"/>
                          <a:cs typeface="+mn-lt"/>
                        </a:rPr>
                        <a:t> scores with specific agents, product areas, or query types to identify root causes of dissatisfaction.</a:t>
                      </a:r>
                    </a:p>
                    <a:p>
                      <a:pPr marL="171450" marR="0" indent="-171450" fontAlgn="t">
                        <a:buFont typeface="Arial" panose="020B0604020202020204" pitchFamily="34" charset="0"/>
                        <a:buChar char="•"/>
                      </a:pPr>
                      <a:r>
                        <a:rPr lang="en-US" sz="1050">
                          <a:effectLst/>
                          <a:latin typeface="+mn-lt"/>
                          <a:ea typeface="+mn-lt"/>
                          <a:cs typeface="+mn-lt"/>
                        </a:rPr>
                        <a:t>Use text analytics on feedback comments to identify pain points.</a:t>
                      </a:r>
                    </a:p>
                    <a:p>
                      <a:pPr marL="171450" marR="0" indent="-171450" fontAlgn="t">
                        <a:buFont typeface="Arial" panose="020B0604020202020204" pitchFamily="34" charset="0"/>
                        <a:buChar char="•"/>
                      </a:pPr>
                      <a:r>
                        <a:rPr lang="en-US" sz="1050">
                          <a:effectLst/>
                          <a:latin typeface="+mn-lt"/>
                          <a:ea typeface="+mn-lt"/>
                          <a:cs typeface="+mn-lt"/>
                        </a:rPr>
                        <a:t>A dip in </a:t>
                      </a:r>
                      <a:r>
                        <a:rPr lang="en-US" sz="1050" err="1">
                          <a:effectLst/>
                          <a:latin typeface="+mn-lt"/>
                          <a:ea typeface="+mn-lt"/>
                          <a:cs typeface="+mn-lt"/>
                        </a:rPr>
                        <a:t>CSAT</a:t>
                      </a:r>
                      <a:r>
                        <a:rPr lang="en-US" sz="1050">
                          <a:effectLst/>
                          <a:latin typeface="+mn-lt"/>
                          <a:ea typeface="+mn-lt"/>
                          <a:cs typeface="+mn-lt"/>
                        </a:rPr>
                        <a:t> may suggest the need for improved response quality or faster resolution.</a:t>
                      </a:r>
                    </a:p>
                  </a:txBody>
                  <a:tcPr marL="50800" marR="50800" marT="50800" marB="50800" anchor="ctr"/>
                </a:tc>
                <a:tc>
                  <a:txBody>
                    <a:bodyPr/>
                    <a:lstStyle/>
                    <a:p>
                      <a:pPr marL="171450" marR="0" indent="-171450" fontAlgn="t">
                        <a:buFont typeface="Arial" panose="020B0604020202020204" pitchFamily="34" charset="0"/>
                        <a:buChar char="•"/>
                      </a:pPr>
                      <a:r>
                        <a:rPr lang="en-US" sz="1050" b="1" dirty="0">
                          <a:effectLst/>
                          <a:latin typeface="+mn-lt"/>
                          <a:ea typeface="+mn-lt"/>
                          <a:cs typeface="+mn-lt"/>
                        </a:rPr>
                        <a:t>Sentiment analysis</a:t>
                      </a:r>
                      <a:r>
                        <a:rPr lang="en-US" sz="1050" dirty="0">
                          <a:effectLst/>
                          <a:latin typeface="+mn-lt"/>
                          <a:ea typeface="+mn-lt"/>
                          <a:cs typeface="+mn-lt"/>
                        </a:rPr>
                        <a:t> of feedback to automatically flag negative experiences and trigger corrective measures.</a:t>
                      </a:r>
                    </a:p>
                    <a:p>
                      <a:pPr marL="171450" marR="0" indent="-171450" fontAlgn="t">
                        <a:buFont typeface="Arial" panose="020B0604020202020204" pitchFamily="34" charset="0"/>
                        <a:buChar char="•"/>
                      </a:pPr>
                      <a:r>
                        <a:rPr lang="en-US" sz="1050" b="1" dirty="0">
                          <a:effectLst/>
                          <a:latin typeface="+mn-lt"/>
                          <a:ea typeface="+mn-lt"/>
                          <a:cs typeface="+mn-lt"/>
                        </a:rPr>
                        <a:t>Adaptive agent coaching</a:t>
                      </a:r>
                      <a:r>
                        <a:rPr lang="en-US" sz="1050" dirty="0">
                          <a:effectLst/>
                          <a:latin typeface="+mn-lt"/>
                          <a:ea typeface="+mn-lt"/>
                          <a:cs typeface="+mn-lt"/>
                        </a:rPr>
                        <a:t>: AI identifies patterns in successful vs. unsuccessful interactions and suggests best practices.</a:t>
                      </a:r>
                    </a:p>
                    <a:p>
                      <a:pPr marL="171450" marR="0" indent="-171450" fontAlgn="t">
                        <a:buFont typeface="Arial" panose="020B0604020202020204" pitchFamily="34" charset="0"/>
                        <a:buChar char="•"/>
                      </a:pPr>
                      <a:r>
                        <a:rPr lang="en-US" sz="1050" b="1" dirty="0">
                          <a:effectLst/>
                          <a:latin typeface="+mn-lt"/>
                          <a:ea typeface="+mn-lt"/>
                          <a:cs typeface="+mn-lt"/>
                        </a:rPr>
                        <a:t>Personalized follow-up</a:t>
                      </a:r>
                      <a:r>
                        <a:rPr lang="en-US" sz="1050" dirty="0">
                          <a:effectLst/>
                          <a:latin typeface="+mn-lt"/>
                          <a:ea typeface="+mn-lt"/>
                          <a:cs typeface="+mn-lt"/>
                        </a:rPr>
                        <a:t> prompts.</a:t>
                      </a:r>
                    </a:p>
                  </a:txBody>
                  <a:tcPr marL="50800" marR="50800" marT="50800" marB="50800" anchor="ctr"/>
                </a:tc>
                <a:extLst>
                  <a:ext uri="{0D108BD9-81ED-4DB2-BD59-A6C34878D82A}">
                    <a16:rowId xmlns:a16="http://schemas.microsoft.com/office/drawing/2014/main" val="3993307107"/>
                  </a:ext>
                </a:extLst>
              </a:tr>
            </a:tbl>
          </a:graphicData>
        </a:graphic>
      </p:graphicFrame>
    </p:spTree>
    <p:extLst>
      <p:ext uri="{BB962C8B-B14F-4D97-AF65-F5344CB8AC3E}">
        <p14:creationId xmlns:p14="http://schemas.microsoft.com/office/powerpoint/2010/main" val="2945380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22DC5-0150-4959-C1B0-07BC72CA2057}"/>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B88D4B38-8C9D-D8A5-BF0C-F3273E821C88}"/>
              </a:ext>
            </a:extLst>
          </p:cNvPr>
          <p:cNvSpPr>
            <a:spLocks noGrp="1"/>
          </p:cNvSpPr>
          <p:nvPr>
            <p:ph type="title"/>
          </p:nvPr>
        </p:nvSpPr>
        <p:spPr>
          <a:xfrm>
            <a:off x="259603" y="265565"/>
            <a:ext cx="10774188" cy="503971"/>
          </a:xfrm>
        </p:spPr>
        <p:txBody>
          <a:bodyPr/>
          <a:lstStyle/>
          <a:p>
            <a:pPr defTabSz="914309"/>
            <a:r>
              <a:rPr lang="en-US" sz="2600">
                <a:solidFill>
                  <a:schemeClr val="accent1"/>
                </a:solidFill>
              </a:rPr>
              <a:t>Assessment framework example: Support &amp; query resolution</a:t>
            </a:r>
          </a:p>
        </p:txBody>
      </p:sp>
      <p:sp>
        <p:nvSpPr>
          <p:cNvPr id="2" name="Text Placeholder 4">
            <a:extLst>
              <a:ext uri="{FF2B5EF4-FFF2-40B4-BE49-F238E27FC236}">
                <a16:creationId xmlns:a16="http://schemas.microsoft.com/office/drawing/2014/main" id="{D7B854AA-E13F-FC03-0DD8-4F281FB2A672}"/>
              </a:ext>
            </a:extLst>
          </p:cNvPr>
          <p:cNvSpPr txBox="1">
            <a:spLocks/>
          </p:cNvSpPr>
          <p:nvPr/>
        </p:nvSpPr>
        <p:spPr>
          <a:xfrm>
            <a:off x="336304" y="769535"/>
            <a:ext cx="11520980" cy="3258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10000"/>
              </a:lnSpc>
              <a:buFontTx/>
              <a:defRPr/>
            </a:pPr>
            <a:r>
              <a:rPr lang="en-US" dirty="0">
                <a:solidFill>
                  <a:srgbClr val="494949"/>
                </a:solidFill>
                <a:latin typeface="Exo" pitchFamily="2" charset="0"/>
                <a:ea typeface="+mn-lt"/>
                <a:cs typeface="+mn-lt"/>
              </a:rPr>
              <a:t>Use the following </a:t>
            </a:r>
            <a:r>
              <a:rPr lang="en-US" b="1" dirty="0">
                <a:solidFill>
                  <a:srgbClr val="494949"/>
                </a:solidFill>
                <a:latin typeface="Exo" pitchFamily="2" charset="0"/>
                <a:ea typeface="+mn-lt"/>
                <a:cs typeface="+mn-lt"/>
              </a:rPr>
              <a:t>KPI-</a:t>
            </a:r>
            <a:r>
              <a:rPr lang="en-US" b="1" dirty="0">
                <a:solidFill>
                  <a:srgbClr val="494949"/>
                </a:solidFill>
                <a:latin typeface="Exo" pitchFamily="2" charset="0"/>
                <a:ea typeface="+mn-lt"/>
                <a:cs typeface="+mn-lt"/>
                <a:sym typeface="Wingdings" panose="05000000000000000000" pitchFamily="2" charset="2"/>
              </a:rPr>
              <a:t>to-solution map </a:t>
            </a:r>
            <a:r>
              <a:rPr lang="en-US" dirty="0">
                <a:solidFill>
                  <a:srgbClr val="494949"/>
                </a:solidFill>
                <a:latin typeface="Exo" pitchFamily="2" charset="0"/>
                <a:ea typeface="+mn-lt"/>
                <a:cs typeface="+mn-lt"/>
                <a:sym typeface="Wingdings" panose="05000000000000000000" pitchFamily="2" charset="2"/>
              </a:rPr>
              <a:t>to assess the current state your </a:t>
            </a:r>
            <a:r>
              <a:rPr lang="en-US" b="1" dirty="0">
                <a:solidFill>
                  <a:srgbClr val="494949"/>
                </a:solidFill>
                <a:latin typeface="Exo" pitchFamily="2" charset="0"/>
                <a:ea typeface="+mn-lt"/>
                <a:cs typeface="+mn-lt"/>
                <a:sym typeface="Wingdings" panose="05000000000000000000" pitchFamily="2" charset="2"/>
              </a:rPr>
              <a:t>support &amp; query resolution</a:t>
            </a:r>
            <a:r>
              <a:rPr lang="en-US" dirty="0">
                <a:solidFill>
                  <a:srgbClr val="494949"/>
                </a:solidFill>
                <a:latin typeface="Exo" pitchFamily="2" charset="0"/>
                <a:ea typeface="+mn-lt"/>
                <a:cs typeface="+mn-lt"/>
                <a:sym typeface="Wingdings" panose="05000000000000000000" pitchFamily="2" charset="2"/>
              </a:rPr>
              <a:t> performance.</a:t>
            </a:r>
            <a:endParaRPr lang="en-US" b="1" dirty="0">
              <a:solidFill>
                <a:srgbClr val="494949"/>
              </a:solidFill>
              <a:latin typeface="Exo" pitchFamily="2" charset="0"/>
              <a:ea typeface="+mn-lt"/>
              <a:cs typeface="+mn-lt"/>
            </a:endParaRPr>
          </a:p>
        </p:txBody>
      </p:sp>
      <p:graphicFrame>
        <p:nvGraphicFramePr>
          <p:cNvPr id="3" name="Table 2">
            <a:extLst>
              <a:ext uri="{FF2B5EF4-FFF2-40B4-BE49-F238E27FC236}">
                <a16:creationId xmlns:a16="http://schemas.microsoft.com/office/drawing/2014/main" id="{E7433A92-7DD5-4C6D-7CB4-2A555E165D54}"/>
              </a:ext>
            </a:extLst>
          </p:cNvPr>
          <p:cNvGraphicFramePr>
            <a:graphicFrameLocks/>
          </p:cNvGraphicFramePr>
          <p:nvPr>
            <p:extLst>
              <p:ext uri="{D42A27DB-BD31-4B8C-83A1-F6EECF244321}">
                <p14:modId xmlns:p14="http://schemas.microsoft.com/office/powerpoint/2010/main" val="2069849593"/>
              </p:ext>
            </p:extLst>
          </p:nvPr>
        </p:nvGraphicFramePr>
        <p:xfrm>
          <a:off x="324531" y="1239511"/>
          <a:ext cx="11483534" cy="5104234"/>
        </p:xfrm>
        <a:graphic>
          <a:graphicData uri="http://schemas.openxmlformats.org/drawingml/2006/table">
            <a:tbl>
              <a:tblPr firstRow="1">
                <a:tableStyleId>{5C22544A-7EE6-4342-B048-85BDC9FD1C3A}</a:tableStyleId>
              </a:tblPr>
              <a:tblGrid>
                <a:gridCol w="2783155">
                  <a:extLst>
                    <a:ext uri="{9D8B030D-6E8A-4147-A177-3AD203B41FA5}">
                      <a16:colId xmlns:a16="http://schemas.microsoft.com/office/drawing/2014/main" val="1610025414"/>
                    </a:ext>
                  </a:extLst>
                </a:gridCol>
                <a:gridCol w="3911097">
                  <a:extLst>
                    <a:ext uri="{9D8B030D-6E8A-4147-A177-3AD203B41FA5}">
                      <a16:colId xmlns:a16="http://schemas.microsoft.com/office/drawing/2014/main" val="573858552"/>
                    </a:ext>
                  </a:extLst>
                </a:gridCol>
                <a:gridCol w="4789282">
                  <a:extLst>
                    <a:ext uri="{9D8B030D-6E8A-4147-A177-3AD203B41FA5}">
                      <a16:colId xmlns:a16="http://schemas.microsoft.com/office/drawing/2014/main" val="531003624"/>
                    </a:ext>
                  </a:extLst>
                </a:gridCol>
              </a:tblGrid>
              <a:tr h="275694">
                <a:tc>
                  <a:txBody>
                    <a:bodyPr/>
                    <a:lstStyle/>
                    <a:p>
                      <a:pPr marL="0" algn="ctr" defTabSz="914218" rtl="0" eaLnBrk="1" fontAlgn="ctr" latinLnBrk="0" hangingPunct="1">
                        <a:buFontTx/>
                      </a:pPr>
                      <a:r>
                        <a:rPr lang="en-US" sz="950" b="1" u="none" strike="noStrike" kern="1200" dirty="0">
                          <a:solidFill>
                            <a:schemeClr val="lt1"/>
                          </a:solidFill>
                          <a:effectLst/>
                          <a:latin typeface="Montserrat SemiBold" panose="00000700000000000000" pitchFamily="2" charset="0"/>
                          <a:ea typeface="+mn-lt"/>
                          <a:cs typeface="+mn-lt"/>
                        </a:rPr>
                        <a:t>Metric (Definition)</a:t>
                      </a:r>
                    </a:p>
                  </a:txBody>
                  <a:tcPr marL="6846" marR="6846" marT="6846" marB="0" anchor="ctr"/>
                </a:tc>
                <a:tc>
                  <a:txBody>
                    <a:bodyPr/>
                    <a:lstStyle/>
                    <a:p>
                      <a:pPr algn="ctr" fontAlgn="ctr">
                        <a:buFontTx/>
                      </a:pPr>
                      <a:r>
                        <a:rPr lang="en-US" sz="950" b="1" i="0" u="none" strike="noStrike">
                          <a:solidFill>
                            <a:schemeClr val="bg1"/>
                          </a:solidFill>
                          <a:effectLst/>
                          <a:latin typeface="Montserrat SemiBold" panose="00000700000000000000" pitchFamily="2" charset="0"/>
                          <a:ea typeface="+mn-lt"/>
                          <a:cs typeface="+mn-lt"/>
                        </a:rPr>
                        <a:t>Assessment</a:t>
                      </a:r>
                    </a:p>
                  </a:txBody>
                  <a:tcPr marL="6846" marR="6846" marT="6846" marB="0" anchor="ctr"/>
                </a:tc>
                <a:tc>
                  <a:txBody>
                    <a:bodyPr/>
                    <a:lstStyle/>
                    <a:p>
                      <a:pPr marL="0" algn="ctr" defTabSz="914218" rtl="0" eaLnBrk="1" fontAlgn="ctr" latinLnBrk="0" hangingPunct="1">
                        <a:buFontTx/>
                      </a:pPr>
                      <a:r>
                        <a:rPr lang="en-US" sz="950" b="1" u="none" strike="noStrike" kern="1200">
                          <a:solidFill>
                            <a:schemeClr val="lt1"/>
                          </a:solidFill>
                          <a:effectLst/>
                          <a:latin typeface="Montserrat SemiBold" panose="00000700000000000000" pitchFamily="2" charset="0"/>
                          <a:ea typeface="+mn-lt"/>
                          <a:cs typeface="+mn-lt"/>
                        </a:rPr>
                        <a:t>AI Solution</a:t>
                      </a:r>
                    </a:p>
                  </a:txBody>
                  <a:tcPr marL="6846" marR="6846" marT="6846" marB="0" anchor="ctr"/>
                </a:tc>
                <a:extLst>
                  <a:ext uri="{0D108BD9-81ED-4DB2-BD59-A6C34878D82A}">
                    <a16:rowId xmlns:a16="http://schemas.microsoft.com/office/drawing/2014/main" val="3853553644"/>
                  </a:ext>
                </a:extLst>
              </a:tr>
              <a:tr h="661394">
                <a:tc>
                  <a:txBody>
                    <a:bodyPr/>
                    <a:lstStyle/>
                    <a:p>
                      <a:pPr marL="0" marR="0" algn="ctr" fontAlgn="t">
                        <a:buFontTx/>
                      </a:pPr>
                      <a:r>
                        <a:rPr lang="en-US" sz="1050" b="1">
                          <a:effectLst/>
                          <a:latin typeface="+mn-lt"/>
                          <a:ea typeface="+mn-lt"/>
                          <a:cs typeface="+mn-lt"/>
                        </a:rPr>
                        <a:t>6. Escalation Rate</a:t>
                      </a:r>
                      <a:endParaRPr lang="en-US" sz="1050">
                        <a:effectLst/>
                        <a:latin typeface="+mn-lt"/>
                        <a:ea typeface="+mn-lt"/>
                        <a:cs typeface="+mn-lt"/>
                      </a:endParaRPr>
                    </a:p>
                    <a:p>
                      <a:pPr marL="0" marR="0" algn="ctr" fontAlgn="t">
                        <a:buFontTx/>
                      </a:pPr>
                      <a:r>
                        <a:rPr lang="en-US" sz="1050">
                          <a:effectLst/>
                          <a:latin typeface="+mn-lt"/>
                          <a:ea typeface="+mn-lt"/>
                          <a:cs typeface="+mn-lt"/>
                        </a:rPr>
                        <a:t>Percentage of issues escalated to higher levels of support.</a:t>
                      </a:r>
                    </a:p>
                  </a:txBody>
                  <a:tcPr marL="50800" marR="50800" marT="50800" marB="50800" anchor="ctr"/>
                </a:tc>
                <a:tc>
                  <a:txBody>
                    <a:bodyPr/>
                    <a:lstStyle/>
                    <a:p>
                      <a:pPr marL="171450" marR="0" indent="-171450" fontAlgn="t">
                        <a:buFont typeface="Arial" panose="020B0604020202020204" pitchFamily="34" charset="0"/>
                        <a:buChar char="•"/>
                      </a:pPr>
                      <a:r>
                        <a:rPr lang="en-US" sz="1050" dirty="0">
                          <a:effectLst/>
                          <a:latin typeface="+mn-lt"/>
                          <a:ea typeface="+mn-lt"/>
                          <a:cs typeface="+mn-lt"/>
                        </a:rPr>
                        <a:t>Track which types of cases are escalated most frequently to see if frontline staff lack the tools or knowledge.</a:t>
                      </a:r>
                    </a:p>
                    <a:p>
                      <a:pPr marL="171450" marR="0" indent="-171450" fontAlgn="t">
                        <a:buFont typeface="Arial" panose="020B0604020202020204" pitchFamily="34" charset="0"/>
                        <a:buChar char="•"/>
                      </a:pPr>
                      <a:r>
                        <a:rPr lang="en-US" sz="1050" dirty="0">
                          <a:effectLst/>
                          <a:latin typeface="+mn-lt"/>
                          <a:ea typeface="+mn-lt"/>
                          <a:cs typeface="+mn-lt"/>
                        </a:rPr>
                        <a:t>High escalation rate may suggest inefficiencies in triage or a complex knowledge base.</a:t>
                      </a:r>
                    </a:p>
                    <a:p>
                      <a:pPr marL="171450" marR="0" indent="-171450" fontAlgn="t">
                        <a:buFont typeface="Arial" panose="020B0604020202020204" pitchFamily="34" charset="0"/>
                        <a:buChar char="•"/>
                      </a:pPr>
                      <a:r>
                        <a:rPr lang="en-US" sz="1050" dirty="0">
                          <a:effectLst/>
                          <a:latin typeface="+mn-lt"/>
                          <a:ea typeface="+mn-lt"/>
                          <a:cs typeface="+mn-lt"/>
                        </a:rPr>
                        <a:t>Identify if escalation processes are too manual or time-consuming.</a:t>
                      </a:r>
                    </a:p>
                  </a:txBody>
                  <a:tcPr marL="50800" marR="50800" marT="50800" marB="50800" anchor="ctr"/>
                </a:tc>
                <a:tc>
                  <a:txBody>
                    <a:bodyPr/>
                    <a:lstStyle/>
                    <a:p>
                      <a:pPr marL="171450" marR="0" indent="-171450" fontAlgn="t">
                        <a:buFont typeface="Arial" panose="020B0604020202020204" pitchFamily="34" charset="0"/>
                        <a:buChar char="•"/>
                      </a:pPr>
                      <a:r>
                        <a:rPr lang="en-US" sz="1050" b="1">
                          <a:effectLst/>
                          <a:latin typeface="+mn-lt"/>
                          <a:ea typeface="+mn-lt"/>
                          <a:cs typeface="+mn-lt"/>
                        </a:rPr>
                        <a:t>Intelligent triage systems</a:t>
                      </a:r>
                      <a:r>
                        <a:rPr lang="en-US" sz="1050">
                          <a:effectLst/>
                          <a:latin typeface="+mn-lt"/>
                          <a:ea typeface="+mn-lt"/>
                          <a:cs typeface="+mn-lt"/>
                        </a:rPr>
                        <a:t>: Use ML to categorize and route complex tickets directly to specialized teams.</a:t>
                      </a:r>
                    </a:p>
                    <a:p>
                      <a:pPr marL="171450" marR="0" indent="-171450" fontAlgn="t">
                        <a:buFont typeface="Arial" panose="020B0604020202020204" pitchFamily="34" charset="0"/>
                        <a:buChar char="•"/>
                      </a:pPr>
                      <a:r>
                        <a:rPr lang="en-US" sz="1050" b="1">
                          <a:effectLst/>
                          <a:latin typeface="+mn-lt"/>
                          <a:ea typeface="+mn-lt"/>
                          <a:cs typeface="+mn-lt"/>
                        </a:rPr>
                        <a:t>Contextual guidance for agents</a:t>
                      </a:r>
                      <a:r>
                        <a:rPr lang="en-US" sz="1050">
                          <a:effectLst/>
                          <a:latin typeface="+mn-lt"/>
                          <a:ea typeface="+mn-lt"/>
                          <a:cs typeface="+mn-lt"/>
                        </a:rPr>
                        <a:t>: Real-time recommendations to handle advanced queries.</a:t>
                      </a:r>
                    </a:p>
                    <a:p>
                      <a:pPr marL="171450" marR="0" indent="-171450" fontAlgn="t">
                        <a:buFont typeface="Arial" panose="020B0604020202020204" pitchFamily="34" charset="0"/>
                        <a:buChar char="•"/>
                      </a:pPr>
                      <a:r>
                        <a:rPr lang="en-US" sz="1050" b="1">
                          <a:effectLst/>
                          <a:latin typeface="+mn-lt"/>
                          <a:ea typeface="+mn-lt"/>
                          <a:cs typeface="+mn-lt"/>
                        </a:rPr>
                        <a:t>Escalation prediction</a:t>
                      </a:r>
                      <a:r>
                        <a:rPr lang="en-US" sz="1050">
                          <a:effectLst/>
                          <a:latin typeface="+mn-lt"/>
                          <a:ea typeface="+mn-lt"/>
                          <a:cs typeface="+mn-lt"/>
                        </a:rPr>
                        <a:t>: Predict which tickets may need higher-level support.</a:t>
                      </a:r>
                    </a:p>
                  </a:txBody>
                  <a:tcPr marL="50800" marR="50800" marT="50800" marB="50800" anchor="ctr"/>
                </a:tc>
                <a:extLst>
                  <a:ext uri="{0D108BD9-81ED-4DB2-BD59-A6C34878D82A}">
                    <a16:rowId xmlns:a16="http://schemas.microsoft.com/office/drawing/2014/main" val="3690127680"/>
                  </a:ext>
                </a:extLst>
              </a:tr>
              <a:tr h="610517">
                <a:tc>
                  <a:txBody>
                    <a:bodyPr/>
                    <a:lstStyle/>
                    <a:p>
                      <a:pPr marL="0" marR="0" algn="ctr" fontAlgn="t">
                        <a:buFontTx/>
                      </a:pPr>
                      <a:r>
                        <a:rPr lang="en-US" sz="1050" b="1">
                          <a:effectLst/>
                          <a:latin typeface="+mn-lt"/>
                          <a:ea typeface="+mn-lt"/>
                          <a:cs typeface="+mn-lt"/>
                        </a:rPr>
                        <a:t>7. Agent </a:t>
                      </a:r>
                      <a:r>
                        <a:rPr lang="en-US" sz="1050" b="1" err="1">
                          <a:effectLst/>
                          <a:latin typeface="+mn-lt"/>
                          <a:ea typeface="+mn-lt"/>
                          <a:cs typeface="+mn-lt"/>
                        </a:rPr>
                        <a:t>Utilization</a:t>
                      </a:r>
                      <a:r>
                        <a:rPr lang="en-US" sz="1050" b="1">
                          <a:effectLst/>
                          <a:latin typeface="+mn-lt"/>
                          <a:ea typeface="+mn-lt"/>
                          <a:cs typeface="+mn-lt"/>
                        </a:rPr>
                        <a:t> Rate</a:t>
                      </a:r>
                      <a:endParaRPr lang="en-US" sz="1050">
                        <a:effectLst/>
                        <a:latin typeface="+mn-lt"/>
                        <a:ea typeface="+mn-lt"/>
                        <a:cs typeface="+mn-lt"/>
                      </a:endParaRPr>
                    </a:p>
                    <a:p>
                      <a:pPr marL="0" marR="0" algn="ctr" fontAlgn="t">
                        <a:buFontTx/>
                      </a:pPr>
                      <a:r>
                        <a:rPr lang="en-US" sz="1050">
                          <a:effectLst/>
                          <a:latin typeface="+mn-lt"/>
                          <a:ea typeface="+mn-lt"/>
                          <a:cs typeface="+mn-lt"/>
                        </a:rPr>
                        <a:t>Percentage of time support agents spend on customer-facing activities.</a:t>
                      </a:r>
                    </a:p>
                  </a:txBody>
                  <a:tcPr marL="50800" marR="50800" marT="50800" marB="50800" anchor="ctr"/>
                </a:tc>
                <a:tc>
                  <a:txBody>
                    <a:bodyPr/>
                    <a:lstStyle/>
                    <a:p>
                      <a:pPr marL="171450" marR="0" indent="-171450" fontAlgn="t">
                        <a:buFont typeface="Arial" panose="020B0604020202020204" pitchFamily="34" charset="0"/>
                        <a:buChar char="•"/>
                      </a:pPr>
                      <a:r>
                        <a:rPr lang="en-US" sz="1050">
                          <a:effectLst/>
                          <a:latin typeface="+mn-lt"/>
                          <a:ea typeface="+mn-lt"/>
                          <a:cs typeface="+mn-lt"/>
                        </a:rPr>
                        <a:t>Compare agent </a:t>
                      </a:r>
                      <a:r>
                        <a:rPr lang="en-US" sz="1050" err="1">
                          <a:effectLst/>
                          <a:latin typeface="+mn-lt"/>
                          <a:ea typeface="+mn-lt"/>
                          <a:cs typeface="+mn-lt"/>
                        </a:rPr>
                        <a:t>utilization</a:t>
                      </a:r>
                      <a:r>
                        <a:rPr lang="en-US" sz="1050">
                          <a:effectLst/>
                          <a:latin typeface="+mn-lt"/>
                          <a:ea typeface="+mn-lt"/>
                          <a:cs typeface="+mn-lt"/>
                        </a:rPr>
                        <a:t> vs. productivity to ensure balanced workloads.</a:t>
                      </a:r>
                    </a:p>
                    <a:p>
                      <a:pPr marL="171450" marR="0" indent="-171450" fontAlgn="t">
                        <a:buFont typeface="Arial" panose="020B0604020202020204" pitchFamily="34" charset="0"/>
                        <a:buChar char="•"/>
                      </a:pPr>
                      <a:r>
                        <a:rPr lang="en-US" sz="1050">
                          <a:effectLst/>
                          <a:latin typeface="+mn-lt"/>
                          <a:ea typeface="+mn-lt"/>
                          <a:cs typeface="+mn-lt"/>
                        </a:rPr>
                        <a:t>Investigate if low </a:t>
                      </a:r>
                      <a:r>
                        <a:rPr lang="en-US" sz="1050" err="1">
                          <a:effectLst/>
                          <a:latin typeface="+mn-lt"/>
                          <a:ea typeface="+mn-lt"/>
                          <a:cs typeface="+mn-lt"/>
                        </a:rPr>
                        <a:t>utilization</a:t>
                      </a:r>
                      <a:r>
                        <a:rPr lang="en-US" sz="1050">
                          <a:effectLst/>
                          <a:latin typeface="+mn-lt"/>
                          <a:ea typeface="+mn-lt"/>
                          <a:cs typeface="+mn-lt"/>
                        </a:rPr>
                        <a:t> results from inefficient processes, unnecessary administrative tasks, or knowledge gaps.</a:t>
                      </a:r>
                    </a:p>
                    <a:p>
                      <a:pPr marL="171450" marR="0" indent="-171450" fontAlgn="t">
                        <a:buFont typeface="Arial" panose="020B0604020202020204" pitchFamily="34" charset="0"/>
                        <a:buChar char="•"/>
                      </a:pPr>
                      <a:r>
                        <a:rPr lang="en-US" sz="1050">
                          <a:effectLst/>
                          <a:latin typeface="+mn-lt"/>
                          <a:ea typeface="+mn-lt"/>
                          <a:cs typeface="+mn-lt"/>
                        </a:rPr>
                        <a:t>High </a:t>
                      </a:r>
                      <a:r>
                        <a:rPr lang="en-US" sz="1050" err="1">
                          <a:effectLst/>
                          <a:latin typeface="+mn-lt"/>
                          <a:ea typeface="+mn-lt"/>
                          <a:cs typeface="+mn-lt"/>
                        </a:rPr>
                        <a:t>utilization</a:t>
                      </a:r>
                      <a:r>
                        <a:rPr lang="en-US" sz="1050">
                          <a:effectLst/>
                          <a:latin typeface="+mn-lt"/>
                          <a:ea typeface="+mn-lt"/>
                          <a:cs typeface="+mn-lt"/>
                        </a:rPr>
                        <a:t> might indicate overworked teams or a need for AI-driven self-service.</a:t>
                      </a:r>
                    </a:p>
                  </a:txBody>
                  <a:tcPr marL="50800" marR="50800" marT="50800" marB="50800" anchor="ctr"/>
                </a:tc>
                <a:tc>
                  <a:txBody>
                    <a:bodyPr/>
                    <a:lstStyle/>
                    <a:p>
                      <a:pPr marL="171450" marR="0" indent="-171450" fontAlgn="t">
                        <a:buFont typeface="Arial" panose="020B0604020202020204" pitchFamily="34" charset="0"/>
                        <a:buChar char="•"/>
                      </a:pPr>
                      <a:r>
                        <a:rPr lang="en-US" sz="1050" b="1" dirty="0">
                          <a:effectLst/>
                          <a:latin typeface="+mn-lt"/>
                          <a:ea typeface="+mn-lt"/>
                          <a:cs typeface="+mn-lt"/>
                        </a:rPr>
                        <a:t>Workflow automation</a:t>
                      </a:r>
                      <a:r>
                        <a:rPr lang="en-US" sz="1050" dirty="0">
                          <a:effectLst/>
                          <a:latin typeface="+mn-lt"/>
                          <a:ea typeface="+mn-lt"/>
                          <a:cs typeface="+mn-lt"/>
                        </a:rPr>
                        <a:t> (e.g. </a:t>
                      </a:r>
                      <a:r>
                        <a:rPr lang="en-US" sz="1050" dirty="0" err="1">
                          <a:effectLst/>
                          <a:latin typeface="+mn-lt"/>
                          <a:ea typeface="+mn-lt"/>
                          <a:cs typeface="+mn-lt"/>
                        </a:rPr>
                        <a:t>autofilling</a:t>
                      </a:r>
                      <a:r>
                        <a:rPr lang="en-US" sz="1050" dirty="0">
                          <a:effectLst/>
                          <a:latin typeface="+mn-lt"/>
                          <a:ea typeface="+mn-lt"/>
                          <a:cs typeface="+mn-lt"/>
                        </a:rPr>
                        <a:t> forms, AI-based summarization of customer data).</a:t>
                      </a:r>
                    </a:p>
                    <a:p>
                      <a:pPr marL="171450" marR="0" indent="-171450" fontAlgn="t">
                        <a:buFont typeface="Arial" panose="020B0604020202020204" pitchFamily="34" charset="0"/>
                        <a:buChar char="•"/>
                      </a:pPr>
                      <a:r>
                        <a:rPr lang="en-US" sz="1050" b="1" dirty="0">
                          <a:effectLst/>
                          <a:latin typeface="+mn-lt"/>
                          <a:ea typeface="+mn-lt"/>
                          <a:cs typeface="+mn-lt"/>
                        </a:rPr>
                        <a:t>Smart scheduling</a:t>
                      </a:r>
                      <a:r>
                        <a:rPr lang="en-US" sz="1050" dirty="0">
                          <a:effectLst/>
                          <a:latin typeface="+mn-lt"/>
                          <a:ea typeface="+mn-lt"/>
                          <a:cs typeface="+mn-lt"/>
                        </a:rPr>
                        <a:t> to balance agent workloads based on demand forecasts.</a:t>
                      </a:r>
                    </a:p>
                    <a:p>
                      <a:pPr marL="171450" marR="0" indent="-171450" fontAlgn="t">
                        <a:buFont typeface="Arial" panose="020B0604020202020204" pitchFamily="34" charset="0"/>
                        <a:buChar char="•"/>
                      </a:pPr>
                      <a:r>
                        <a:rPr lang="en-US" sz="1050" b="1" dirty="0">
                          <a:effectLst/>
                          <a:latin typeface="+mn-lt"/>
                          <a:ea typeface="+mn-lt"/>
                          <a:cs typeface="+mn-lt"/>
                        </a:rPr>
                        <a:t>AI-powered self-service portals</a:t>
                      </a:r>
                      <a:r>
                        <a:rPr lang="en-US" sz="1050" dirty="0">
                          <a:effectLst/>
                          <a:latin typeface="+mn-lt"/>
                          <a:ea typeface="+mn-lt"/>
                          <a:cs typeface="+mn-lt"/>
                        </a:rPr>
                        <a:t> to offload repetitive requests.</a:t>
                      </a:r>
                    </a:p>
                  </a:txBody>
                  <a:tcPr marL="50800" marR="50800" marT="50800" marB="50800" anchor="ctr"/>
                </a:tc>
                <a:extLst>
                  <a:ext uri="{0D108BD9-81ED-4DB2-BD59-A6C34878D82A}">
                    <a16:rowId xmlns:a16="http://schemas.microsoft.com/office/drawing/2014/main" val="3399800088"/>
                  </a:ext>
                </a:extLst>
              </a:tr>
              <a:tr h="604636">
                <a:tc>
                  <a:txBody>
                    <a:bodyPr/>
                    <a:lstStyle/>
                    <a:p>
                      <a:pPr marL="0" marR="0" algn="ctr" fontAlgn="t">
                        <a:buFontTx/>
                      </a:pPr>
                      <a:r>
                        <a:rPr lang="en-US" sz="1050" b="1">
                          <a:effectLst/>
                          <a:latin typeface="+mn-lt"/>
                          <a:ea typeface="+mn-lt"/>
                          <a:cs typeface="+mn-lt"/>
                        </a:rPr>
                        <a:t>8. Support NPS (Net Promoter Score)</a:t>
                      </a:r>
                      <a:endParaRPr lang="en-US" sz="1050">
                        <a:effectLst/>
                        <a:latin typeface="+mn-lt"/>
                        <a:ea typeface="+mn-lt"/>
                        <a:cs typeface="+mn-lt"/>
                      </a:endParaRPr>
                    </a:p>
                    <a:p>
                      <a:pPr marL="0" marR="0" algn="ctr" fontAlgn="t">
                        <a:buFontTx/>
                      </a:pPr>
                      <a:r>
                        <a:rPr lang="en-US" sz="1050">
                          <a:effectLst/>
                          <a:latin typeface="+mn-lt"/>
                          <a:ea typeface="+mn-lt"/>
                          <a:cs typeface="+mn-lt"/>
                        </a:rPr>
                        <a:t>Measures customer loyalty after a support interaction.</a:t>
                      </a:r>
                    </a:p>
                  </a:txBody>
                  <a:tcPr marL="50800" marR="50800" marT="50800" marB="50800" anchor="ctr"/>
                </a:tc>
                <a:tc>
                  <a:txBody>
                    <a:bodyPr/>
                    <a:lstStyle/>
                    <a:p>
                      <a:pPr marL="171450" marR="0" indent="-171450" fontAlgn="t">
                        <a:buFont typeface="Arial" panose="020B0604020202020204" pitchFamily="34" charset="0"/>
                        <a:buChar char="•"/>
                      </a:pPr>
                      <a:r>
                        <a:rPr lang="en-US" sz="1050">
                          <a:effectLst/>
                          <a:latin typeface="+mn-lt"/>
                          <a:ea typeface="+mn-lt"/>
                          <a:cs typeface="+mn-lt"/>
                        </a:rPr>
                        <a:t>Track NPS over time to see how support interactions influence overall brand perception.</a:t>
                      </a:r>
                    </a:p>
                    <a:p>
                      <a:pPr marL="171450" marR="0" indent="-171450" fontAlgn="t">
                        <a:buFont typeface="Arial" panose="020B0604020202020204" pitchFamily="34" charset="0"/>
                        <a:buChar char="•"/>
                      </a:pPr>
                      <a:r>
                        <a:rPr lang="en-US" sz="1050">
                          <a:effectLst/>
                          <a:latin typeface="+mn-lt"/>
                          <a:ea typeface="+mn-lt"/>
                          <a:cs typeface="+mn-lt"/>
                        </a:rPr>
                        <a:t>Correlate negative NPS to specific product areas or frequent complaint categories.</a:t>
                      </a:r>
                    </a:p>
                    <a:p>
                      <a:pPr marL="171450" marR="0" indent="-171450" fontAlgn="t">
                        <a:buFont typeface="Arial" panose="020B0604020202020204" pitchFamily="34" charset="0"/>
                        <a:buChar char="•"/>
                      </a:pPr>
                      <a:r>
                        <a:rPr lang="en-US" sz="1050">
                          <a:effectLst/>
                          <a:latin typeface="+mn-lt"/>
                          <a:ea typeface="+mn-lt"/>
                          <a:cs typeface="+mn-lt"/>
                        </a:rPr>
                        <a:t>Low NPS may indicate a systematic issue in product/service quality or the support experience.</a:t>
                      </a:r>
                    </a:p>
                  </a:txBody>
                  <a:tcPr marL="50800" marR="50800" marT="50800" marB="50800" anchor="ctr"/>
                </a:tc>
                <a:tc>
                  <a:txBody>
                    <a:bodyPr/>
                    <a:lstStyle/>
                    <a:p>
                      <a:pPr marL="171450" marR="0" indent="-171450" fontAlgn="t">
                        <a:buFont typeface="Arial" panose="020B0604020202020204" pitchFamily="34" charset="0"/>
                        <a:buChar char="•"/>
                      </a:pPr>
                      <a:r>
                        <a:rPr lang="en-US" sz="1050" b="1">
                          <a:effectLst/>
                          <a:latin typeface="+mn-lt"/>
                          <a:ea typeface="+mn-lt"/>
                          <a:cs typeface="+mn-lt"/>
                        </a:rPr>
                        <a:t>NPS analytics</a:t>
                      </a:r>
                      <a:r>
                        <a:rPr lang="en-US" sz="1050">
                          <a:effectLst/>
                          <a:latin typeface="+mn-lt"/>
                          <a:ea typeface="+mn-lt"/>
                          <a:cs typeface="+mn-lt"/>
                        </a:rPr>
                        <a:t>: Use AI-driven text or sentiment analysis on open-ended feedback to pinpoint drivers of promoter vs. detractor behavior.</a:t>
                      </a:r>
                    </a:p>
                    <a:p>
                      <a:pPr marL="171450" marR="0" indent="-171450" fontAlgn="t">
                        <a:buFont typeface="Arial" panose="020B0604020202020204" pitchFamily="34" charset="0"/>
                        <a:buChar char="•"/>
                      </a:pPr>
                      <a:r>
                        <a:rPr lang="en-US" sz="1050" b="1">
                          <a:effectLst/>
                          <a:latin typeface="+mn-lt"/>
                          <a:ea typeface="+mn-lt"/>
                          <a:cs typeface="+mn-lt"/>
                        </a:rPr>
                        <a:t>Personalized engagement</a:t>
                      </a:r>
                      <a:r>
                        <a:rPr lang="en-US" sz="1050">
                          <a:effectLst/>
                          <a:latin typeface="+mn-lt"/>
                          <a:ea typeface="+mn-lt"/>
                          <a:cs typeface="+mn-lt"/>
                        </a:rPr>
                        <a:t>: Automated follow-ups for detractors with tailored solutions.</a:t>
                      </a:r>
                    </a:p>
                    <a:p>
                      <a:pPr marL="171450" marR="0" indent="-171450" fontAlgn="t">
                        <a:buFont typeface="Arial" panose="020B0604020202020204" pitchFamily="34" charset="0"/>
                        <a:buChar char="•"/>
                      </a:pPr>
                      <a:r>
                        <a:rPr lang="en-US" sz="1050" b="1">
                          <a:effectLst/>
                          <a:latin typeface="+mn-lt"/>
                          <a:ea typeface="+mn-lt"/>
                          <a:cs typeface="+mn-lt"/>
                        </a:rPr>
                        <a:t>Predictive support</a:t>
                      </a:r>
                      <a:r>
                        <a:rPr lang="en-US" sz="1050">
                          <a:effectLst/>
                          <a:latin typeface="+mn-lt"/>
                          <a:ea typeface="+mn-lt"/>
                          <a:cs typeface="+mn-lt"/>
                        </a:rPr>
                        <a:t> to address issues proactively.</a:t>
                      </a:r>
                    </a:p>
                  </a:txBody>
                  <a:tcPr marL="50800" marR="50800" marT="50800" marB="50800" anchor="ctr"/>
                </a:tc>
                <a:extLst>
                  <a:ext uri="{0D108BD9-81ED-4DB2-BD59-A6C34878D82A}">
                    <a16:rowId xmlns:a16="http://schemas.microsoft.com/office/drawing/2014/main" val="3772127168"/>
                  </a:ext>
                </a:extLst>
              </a:tr>
              <a:tr h="676384">
                <a:tc>
                  <a:txBody>
                    <a:bodyPr/>
                    <a:lstStyle/>
                    <a:p>
                      <a:pPr marL="0" marR="0" algn="ctr" fontAlgn="t">
                        <a:buFontTx/>
                      </a:pPr>
                      <a:r>
                        <a:rPr lang="en-US" sz="1050" b="1">
                          <a:effectLst/>
                          <a:latin typeface="+mn-lt"/>
                          <a:ea typeface="+mn-lt"/>
                          <a:cs typeface="+mn-lt"/>
                        </a:rPr>
                        <a:t>9. Self-Service Success Rate</a:t>
                      </a:r>
                      <a:endParaRPr lang="en-US" sz="1050">
                        <a:effectLst/>
                        <a:latin typeface="+mn-lt"/>
                        <a:ea typeface="+mn-lt"/>
                        <a:cs typeface="+mn-lt"/>
                      </a:endParaRPr>
                    </a:p>
                    <a:p>
                      <a:pPr marL="0" marR="0" algn="ctr" fontAlgn="t">
                        <a:buFontTx/>
                      </a:pPr>
                      <a:r>
                        <a:rPr lang="en-US" sz="1050">
                          <a:effectLst/>
                          <a:latin typeface="+mn-lt"/>
                          <a:ea typeface="+mn-lt"/>
                          <a:cs typeface="+mn-lt"/>
                        </a:rPr>
                        <a:t>Percentage of customers resolving queries via self-service tools.</a:t>
                      </a:r>
                    </a:p>
                  </a:txBody>
                  <a:tcPr marL="50800" marR="50800" marT="50800" marB="50800" anchor="ctr"/>
                </a:tc>
                <a:tc>
                  <a:txBody>
                    <a:bodyPr/>
                    <a:lstStyle/>
                    <a:p>
                      <a:pPr marL="171450" marR="0" indent="-171450" fontAlgn="t">
                        <a:buFont typeface="Arial" panose="020B0604020202020204" pitchFamily="34" charset="0"/>
                        <a:buChar char="•"/>
                      </a:pPr>
                      <a:r>
                        <a:rPr lang="en-US" sz="1050">
                          <a:effectLst/>
                          <a:latin typeface="+mn-lt"/>
                          <a:ea typeface="+mn-lt"/>
                          <a:cs typeface="+mn-lt"/>
                        </a:rPr>
                        <a:t>Evaluate if the self-service portal is providing relevant, easy-to-find content.</a:t>
                      </a:r>
                    </a:p>
                    <a:p>
                      <a:pPr marL="171450" marR="0" indent="-171450" fontAlgn="t">
                        <a:buFont typeface="Arial" panose="020B0604020202020204" pitchFamily="34" charset="0"/>
                        <a:buChar char="•"/>
                      </a:pPr>
                      <a:r>
                        <a:rPr lang="en-US" sz="1050">
                          <a:effectLst/>
                          <a:latin typeface="+mn-lt"/>
                          <a:ea typeface="+mn-lt"/>
                          <a:cs typeface="+mn-lt"/>
                        </a:rPr>
                        <a:t>Low adoption or success rates might signal confusing interface design or outdated content.</a:t>
                      </a:r>
                    </a:p>
                    <a:p>
                      <a:pPr marL="171450" marR="0" indent="-171450" fontAlgn="t">
                        <a:buFont typeface="Arial" panose="020B0604020202020204" pitchFamily="34" charset="0"/>
                        <a:buChar char="•"/>
                      </a:pPr>
                      <a:r>
                        <a:rPr lang="en-US" sz="1050">
                          <a:effectLst/>
                          <a:latin typeface="+mn-lt"/>
                          <a:ea typeface="+mn-lt"/>
                          <a:cs typeface="+mn-lt"/>
                        </a:rPr>
                        <a:t>High success rates might reduce ticket volume but also suggest areas to further automate.</a:t>
                      </a:r>
                    </a:p>
                  </a:txBody>
                  <a:tcPr marL="50800" marR="50800" marT="50800" marB="50800" anchor="ctr"/>
                </a:tc>
                <a:tc>
                  <a:txBody>
                    <a:bodyPr/>
                    <a:lstStyle/>
                    <a:p>
                      <a:pPr marL="171450" marR="0" indent="-171450" fontAlgn="t">
                        <a:buFont typeface="Arial" panose="020B0604020202020204" pitchFamily="34" charset="0"/>
                        <a:buChar char="•"/>
                      </a:pPr>
                      <a:r>
                        <a:rPr lang="en-US" sz="1050" b="1">
                          <a:effectLst/>
                          <a:latin typeface="+mn-lt"/>
                          <a:ea typeface="+mn-lt"/>
                          <a:cs typeface="+mn-lt"/>
                        </a:rPr>
                        <a:t>AI-enhanced knowledge base</a:t>
                      </a:r>
                      <a:r>
                        <a:rPr lang="en-US" sz="1050">
                          <a:effectLst/>
                          <a:latin typeface="+mn-lt"/>
                          <a:ea typeface="+mn-lt"/>
                          <a:cs typeface="+mn-lt"/>
                        </a:rPr>
                        <a:t>: Automated content curation and search optimization.</a:t>
                      </a:r>
                    </a:p>
                    <a:p>
                      <a:pPr marL="171450" marR="0" indent="-171450" fontAlgn="t">
                        <a:buFont typeface="Arial" panose="020B0604020202020204" pitchFamily="34" charset="0"/>
                        <a:buChar char="•"/>
                      </a:pPr>
                      <a:r>
                        <a:rPr lang="en-US" sz="1050" b="1">
                          <a:effectLst/>
                          <a:latin typeface="+mn-lt"/>
                          <a:ea typeface="+mn-lt"/>
                          <a:cs typeface="+mn-lt"/>
                        </a:rPr>
                        <a:t>Virtual assistants</a:t>
                      </a:r>
                      <a:r>
                        <a:rPr lang="en-US" sz="1050">
                          <a:effectLst/>
                          <a:latin typeface="+mn-lt"/>
                          <a:ea typeface="+mn-lt"/>
                          <a:cs typeface="+mn-lt"/>
                        </a:rPr>
                        <a:t>: Conversational AI for guided self-help.</a:t>
                      </a:r>
                    </a:p>
                    <a:p>
                      <a:pPr marL="171450" marR="0" indent="-171450" fontAlgn="t">
                        <a:buFont typeface="Arial" panose="020B0604020202020204" pitchFamily="34" charset="0"/>
                        <a:buChar char="•"/>
                      </a:pPr>
                      <a:r>
                        <a:rPr lang="en-US" sz="1050" b="1">
                          <a:effectLst/>
                          <a:latin typeface="+mn-lt"/>
                          <a:ea typeface="+mn-lt"/>
                          <a:cs typeface="+mn-lt"/>
                        </a:rPr>
                        <a:t>Adaptive learning</a:t>
                      </a:r>
                      <a:r>
                        <a:rPr lang="en-US" sz="1050">
                          <a:effectLst/>
                          <a:latin typeface="+mn-lt"/>
                          <a:ea typeface="+mn-lt"/>
                          <a:cs typeface="+mn-lt"/>
                        </a:rPr>
                        <a:t>: System that adapts recommended articles based on user behavior and outcomes.</a:t>
                      </a:r>
                    </a:p>
                  </a:txBody>
                  <a:tcPr marL="50800" marR="50800" marT="50800" marB="50800" anchor="ctr"/>
                </a:tc>
                <a:extLst>
                  <a:ext uri="{0D108BD9-81ED-4DB2-BD59-A6C34878D82A}">
                    <a16:rowId xmlns:a16="http://schemas.microsoft.com/office/drawing/2014/main" val="2799322614"/>
                  </a:ext>
                </a:extLst>
              </a:tr>
              <a:tr h="704507">
                <a:tc>
                  <a:txBody>
                    <a:bodyPr/>
                    <a:lstStyle/>
                    <a:p>
                      <a:pPr marL="0" marR="0" algn="ctr" fontAlgn="t">
                        <a:buFontTx/>
                      </a:pPr>
                      <a:r>
                        <a:rPr lang="en-US" sz="1050" b="1">
                          <a:effectLst/>
                          <a:latin typeface="+mn-lt"/>
                          <a:ea typeface="+mn-lt"/>
                          <a:cs typeface="+mn-lt"/>
                        </a:rPr>
                        <a:t>10. Backlog Rate</a:t>
                      </a:r>
                      <a:endParaRPr lang="en-US" sz="1050">
                        <a:effectLst/>
                        <a:latin typeface="+mn-lt"/>
                        <a:ea typeface="+mn-lt"/>
                        <a:cs typeface="+mn-lt"/>
                      </a:endParaRPr>
                    </a:p>
                    <a:p>
                      <a:pPr marL="0" marR="0" algn="ctr" fontAlgn="t">
                        <a:buFontTx/>
                      </a:pPr>
                      <a:r>
                        <a:rPr lang="en-US" sz="1050">
                          <a:effectLst/>
                          <a:latin typeface="+mn-lt"/>
                          <a:ea typeface="+mn-lt"/>
                          <a:cs typeface="+mn-lt"/>
                        </a:rPr>
                        <a:t>Number of unresolved or pending support tickets over a specific period.</a:t>
                      </a:r>
                    </a:p>
                  </a:txBody>
                  <a:tcPr marL="50800" marR="50800" marT="50800" marB="50800" anchor="ctr"/>
                </a:tc>
                <a:tc>
                  <a:txBody>
                    <a:bodyPr/>
                    <a:lstStyle/>
                    <a:p>
                      <a:pPr marL="171450" marR="0" indent="-171450" fontAlgn="t">
                        <a:buFont typeface="Arial" panose="020B0604020202020204" pitchFamily="34" charset="0"/>
                        <a:buChar char="•"/>
                      </a:pPr>
                      <a:r>
                        <a:rPr lang="en-US" sz="1050">
                          <a:effectLst/>
                          <a:latin typeface="+mn-lt"/>
                          <a:ea typeface="+mn-lt"/>
                          <a:cs typeface="+mn-lt"/>
                        </a:rPr>
                        <a:t>Monitor backlog trends to determine if support demand outpaces capacity.</a:t>
                      </a:r>
                    </a:p>
                    <a:p>
                      <a:pPr marL="171450" marR="0" indent="-171450" fontAlgn="t">
                        <a:buFont typeface="Arial" panose="020B0604020202020204" pitchFamily="34" charset="0"/>
                        <a:buChar char="•"/>
                      </a:pPr>
                      <a:r>
                        <a:rPr lang="en-US" sz="1050">
                          <a:effectLst/>
                          <a:latin typeface="+mn-lt"/>
                          <a:ea typeface="+mn-lt"/>
                          <a:cs typeface="+mn-lt"/>
                        </a:rPr>
                        <a:t>A rising backlog rate often indicates a resource or efficiency gap requiring automation or improved processes.</a:t>
                      </a:r>
                    </a:p>
                    <a:p>
                      <a:pPr marL="171450" marR="0" indent="-171450" fontAlgn="t">
                        <a:buFont typeface="Arial" panose="020B0604020202020204" pitchFamily="34" charset="0"/>
                        <a:buChar char="•"/>
                      </a:pPr>
                      <a:r>
                        <a:rPr lang="en-US" sz="1050">
                          <a:effectLst/>
                          <a:latin typeface="+mn-lt"/>
                          <a:ea typeface="+mn-lt"/>
                          <a:cs typeface="+mn-lt"/>
                        </a:rPr>
                        <a:t>High backlog can hamper customer satisfaction and prompt churn.</a:t>
                      </a:r>
                    </a:p>
                  </a:txBody>
                  <a:tcPr marL="50800" marR="50800" marT="50800" marB="50800" anchor="ctr"/>
                </a:tc>
                <a:tc>
                  <a:txBody>
                    <a:bodyPr/>
                    <a:lstStyle/>
                    <a:p>
                      <a:pPr marL="171450" marR="0" indent="-171450" fontAlgn="t">
                        <a:buFont typeface="Arial" panose="020B0604020202020204" pitchFamily="34" charset="0"/>
                        <a:buChar char="•"/>
                      </a:pPr>
                      <a:r>
                        <a:rPr lang="en-US" sz="1050" b="1" dirty="0">
                          <a:effectLst/>
                          <a:latin typeface="+mn-lt"/>
                          <a:ea typeface="+mn-lt"/>
                          <a:cs typeface="+mn-lt"/>
                        </a:rPr>
                        <a:t>Automated ticket prioritization</a:t>
                      </a:r>
                      <a:r>
                        <a:rPr lang="en-US" sz="1050" dirty="0">
                          <a:effectLst/>
                          <a:latin typeface="+mn-lt"/>
                          <a:ea typeface="+mn-lt"/>
                          <a:cs typeface="+mn-lt"/>
                        </a:rPr>
                        <a:t> using ML to highlight urgent or high-impact cases.</a:t>
                      </a:r>
                    </a:p>
                    <a:p>
                      <a:pPr marL="171450" marR="0" indent="-171450" fontAlgn="t">
                        <a:buFont typeface="Arial" panose="020B0604020202020204" pitchFamily="34" charset="0"/>
                        <a:buChar char="•"/>
                      </a:pPr>
                      <a:r>
                        <a:rPr lang="en-US" sz="1050" b="1" dirty="0">
                          <a:effectLst/>
                          <a:latin typeface="+mn-lt"/>
                          <a:ea typeface="+mn-lt"/>
                          <a:cs typeface="+mn-lt"/>
                        </a:rPr>
                        <a:t>Predictive resource allocation</a:t>
                      </a:r>
                      <a:r>
                        <a:rPr lang="en-US" sz="1050" dirty="0">
                          <a:effectLst/>
                          <a:latin typeface="+mn-lt"/>
                          <a:ea typeface="+mn-lt"/>
                          <a:cs typeface="+mn-lt"/>
                        </a:rPr>
                        <a:t> to staff properly during peak periods.</a:t>
                      </a:r>
                    </a:p>
                    <a:p>
                      <a:pPr marL="171450" marR="0" indent="-171450" fontAlgn="t">
                        <a:buFont typeface="Arial" panose="020B0604020202020204" pitchFamily="34" charset="0"/>
                        <a:buChar char="•"/>
                      </a:pPr>
                      <a:r>
                        <a:rPr lang="en-US" sz="1050" b="1" dirty="0">
                          <a:effectLst/>
                          <a:latin typeface="+mn-lt"/>
                          <a:ea typeface="+mn-lt"/>
                          <a:cs typeface="+mn-lt"/>
                        </a:rPr>
                        <a:t>Agent Assist AI</a:t>
                      </a:r>
                      <a:r>
                        <a:rPr lang="en-US" sz="1050" dirty="0">
                          <a:effectLst/>
                          <a:latin typeface="+mn-lt"/>
                          <a:ea typeface="+mn-lt"/>
                          <a:cs typeface="+mn-lt"/>
                        </a:rPr>
                        <a:t> to provide quick resolution paths, improving closure rates.</a:t>
                      </a:r>
                    </a:p>
                  </a:txBody>
                  <a:tcPr marL="50800" marR="50800" marT="50800" marB="50800" anchor="ctr"/>
                </a:tc>
                <a:extLst>
                  <a:ext uri="{0D108BD9-81ED-4DB2-BD59-A6C34878D82A}">
                    <a16:rowId xmlns:a16="http://schemas.microsoft.com/office/drawing/2014/main" val="3993307107"/>
                  </a:ext>
                </a:extLst>
              </a:tr>
            </a:tbl>
          </a:graphicData>
        </a:graphic>
      </p:graphicFrame>
      <p:sp>
        <p:nvSpPr>
          <p:cNvPr id="7" name="Text Placeholder 4">
            <a:extLst>
              <a:ext uri="{FF2B5EF4-FFF2-40B4-BE49-F238E27FC236}">
                <a16:creationId xmlns:a16="http://schemas.microsoft.com/office/drawing/2014/main" id="{9D2F7677-5878-6E7F-A489-4863626F42F8}"/>
              </a:ext>
            </a:extLst>
          </p:cNvPr>
          <p:cNvSpPr txBox="1">
            <a:spLocks/>
          </p:cNvSpPr>
          <p:nvPr/>
        </p:nvSpPr>
        <p:spPr>
          <a:xfrm>
            <a:off x="418630" y="6465339"/>
            <a:ext cx="4141881" cy="254195"/>
          </a:xfrm>
          <a:prstGeom prst="rect">
            <a:avLst/>
          </a:prstGeom>
        </p:spPr>
        <p:txBody>
          <a:bodyPr lIns="0" tIns="0" rIns="0" bIns="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10000"/>
              </a:lnSpc>
              <a:buFontTx/>
              <a:defRPr/>
            </a:pPr>
            <a:r>
              <a:rPr lang="en-US" sz="800" i="1" dirty="0">
                <a:latin typeface="Exo"/>
                <a:ea typeface="+mn-lt"/>
                <a:cs typeface="+mn-lt"/>
              </a:rPr>
              <a:t>**See the </a:t>
            </a:r>
            <a:r>
              <a:rPr lang="en-US" sz="800" i="1" dirty="0">
                <a:latin typeface="Exo"/>
                <a:ea typeface="+mn-lt"/>
                <a:cs typeface="+mn-lt"/>
                <a:hlinkClick r:id="rId3"/>
              </a:rPr>
              <a:t>KPI Value Mapping Tool</a:t>
            </a:r>
            <a:r>
              <a:rPr lang="en-US" sz="800" i="1" dirty="0">
                <a:latin typeface="Exo"/>
                <a:ea typeface="+mn-lt"/>
                <a:cs typeface="+mn-lt"/>
              </a:rPr>
              <a:t> for remaining KPI-</a:t>
            </a:r>
            <a:r>
              <a:rPr lang="en-US" sz="800" i="1" dirty="0">
                <a:latin typeface="Exo"/>
                <a:ea typeface="+mn-lt"/>
                <a:cs typeface="+mn-lt"/>
                <a:sym typeface="Wingdings" panose="05000000000000000000" pitchFamily="2" charset="2"/>
              </a:rPr>
              <a:t>to-solution maps**</a:t>
            </a:r>
            <a:endParaRPr lang="en-US" sz="800" i="1" dirty="0">
              <a:latin typeface="Exo"/>
              <a:ea typeface="+mn-lt"/>
              <a:cs typeface="+mn-lt"/>
            </a:endParaRPr>
          </a:p>
        </p:txBody>
      </p:sp>
    </p:spTree>
    <p:extLst>
      <p:ext uri="{BB962C8B-B14F-4D97-AF65-F5344CB8AC3E}">
        <p14:creationId xmlns:p14="http://schemas.microsoft.com/office/powerpoint/2010/main" val="2598274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0F319-BA87-0449-5B95-235C0379696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828C1BC-C8C5-DA68-1B4C-9157D0664B45}"/>
              </a:ext>
            </a:extLst>
          </p:cNvPr>
          <p:cNvSpPr>
            <a:spLocks noGrp="1"/>
          </p:cNvSpPr>
          <p:nvPr>
            <p:ph type="title"/>
          </p:nvPr>
        </p:nvSpPr>
        <p:spPr>
          <a:xfrm>
            <a:off x="354854" y="545146"/>
            <a:ext cx="6027690" cy="844229"/>
          </a:xfrm>
        </p:spPr>
        <p:txBody>
          <a:bodyPr/>
          <a:lstStyle/>
          <a:p>
            <a:r>
              <a:rPr lang="en-US" sz="3200">
                <a:solidFill>
                  <a:schemeClr val="accent1"/>
                </a:solidFill>
              </a:rPr>
              <a:t>1.1.1</a:t>
            </a:r>
            <a:r>
              <a:rPr lang="en-US" sz="3200"/>
              <a:t> Assess your core CX performance metrics </a:t>
            </a:r>
          </a:p>
        </p:txBody>
      </p:sp>
      <p:sp>
        <p:nvSpPr>
          <p:cNvPr id="12" name="Text Placeholder 6">
            <a:extLst>
              <a:ext uri="{FF2B5EF4-FFF2-40B4-BE49-F238E27FC236}">
                <a16:creationId xmlns:a16="http://schemas.microsoft.com/office/drawing/2014/main" id="{960BFDA9-35D5-A3AE-A080-1165CB4CD724}"/>
              </a:ext>
            </a:extLst>
          </p:cNvPr>
          <p:cNvSpPr txBox="1">
            <a:spLocks/>
          </p:cNvSpPr>
          <p:nvPr/>
        </p:nvSpPr>
        <p:spPr>
          <a:xfrm>
            <a:off x="350625" y="1769605"/>
            <a:ext cx="6460544"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dirty="0">
                <a:solidFill>
                  <a:srgbClr val="F17A26"/>
                </a:solidFill>
                <a:ea typeface="+mn-lt"/>
                <a:cs typeface="+mn-lt"/>
              </a:rPr>
              <a:t>Objective: Map your current-state process so that you have a baseline to determine what’s required to get to your target-state process.</a:t>
            </a:r>
          </a:p>
        </p:txBody>
      </p:sp>
      <p:sp>
        <p:nvSpPr>
          <p:cNvPr id="4" name="Text Placeholder 3">
            <a:extLst>
              <a:ext uri="{FF2B5EF4-FFF2-40B4-BE49-F238E27FC236}">
                <a16:creationId xmlns:a16="http://schemas.microsoft.com/office/drawing/2014/main" id="{8D652D91-BC72-B93E-800A-CB5A79CABBC4}"/>
              </a:ext>
            </a:extLst>
          </p:cNvPr>
          <p:cNvSpPr>
            <a:spLocks noGrp="1"/>
          </p:cNvSpPr>
          <p:nvPr>
            <p:ph type="body" sz="quarter" idx="11"/>
          </p:nvPr>
        </p:nvSpPr>
        <p:spPr>
          <a:xfrm>
            <a:off x="350625" y="2406721"/>
            <a:ext cx="4115672" cy="269713"/>
          </a:xfrm>
        </p:spPr>
        <p:txBody>
          <a:bodyPr/>
          <a:lstStyle/>
          <a:p>
            <a:r>
              <a:rPr lang="en-US" sz="1600">
                <a:latin typeface="Exo" panose="02000503000000000000" pitchFamily="2" charset="77"/>
              </a:rPr>
              <a:t>16 hours</a:t>
            </a:r>
          </a:p>
        </p:txBody>
      </p:sp>
      <p:sp>
        <p:nvSpPr>
          <p:cNvPr id="5" name="Text Placeholder 4">
            <a:extLst>
              <a:ext uri="{FF2B5EF4-FFF2-40B4-BE49-F238E27FC236}">
                <a16:creationId xmlns:a16="http://schemas.microsoft.com/office/drawing/2014/main" id="{2819DC35-4B7B-848F-E84B-900FBEA5E7E5}"/>
              </a:ext>
            </a:extLst>
          </p:cNvPr>
          <p:cNvSpPr>
            <a:spLocks noGrp="1"/>
          </p:cNvSpPr>
          <p:nvPr>
            <p:ph type="body" sz="quarter" idx="33"/>
          </p:nvPr>
        </p:nvSpPr>
        <p:spPr>
          <a:xfrm>
            <a:off x="350625" y="2828918"/>
            <a:ext cx="5910816" cy="2514891"/>
          </a:xfrm>
          <a:prstGeom prst="rect">
            <a:avLst/>
          </a:prstGeom>
        </p:spPr>
        <p:txBody>
          <a:bodyPr lIns="0" tIns="0" rIns="0" bIns="0" numCol="1" spcCol="292608" anchor="t"/>
          <a:lstStyle/>
          <a:p>
            <a:pPr marL="342866" indent="-342866">
              <a:buAutoNum type="arabicPeriod"/>
            </a:pPr>
            <a:r>
              <a:rPr lang="en-US" dirty="0">
                <a:latin typeface="+mn-lt"/>
              </a:rPr>
              <a:t>Open the “</a:t>
            </a:r>
            <a:r>
              <a:rPr lang="en-US" dirty="0">
                <a:latin typeface="+mn-lt"/>
                <a:hlinkClick r:id="rId3"/>
              </a:rPr>
              <a:t>KPI Value Mapping Tool</a:t>
            </a:r>
            <a:r>
              <a:rPr lang="en-US" dirty="0">
                <a:latin typeface="+mn-lt"/>
              </a:rPr>
              <a:t>” and read through the directives on how to assess each CX KPI against the defined CX capability. Follow the process that has been outlined in the slides included within this section. </a:t>
            </a:r>
          </a:p>
          <a:p>
            <a:pPr marL="342866" indent="-342866">
              <a:buAutoNum type="arabicPeriod"/>
            </a:pPr>
            <a:r>
              <a:rPr lang="en-US" dirty="0">
                <a:latin typeface="+mn-lt"/>
              </a:rPr>
              <a:t>Collect and analyze your internal CX KPIs to determine if there are areas of concern or opportunity that can be addressed via the suggested use cases in the mapping table.</a:t>
            </a:r>
          </a:p>
          <a:p>
            <a:pPr marL="342866" indent="-342866">
              <a:buAutoNum type="arabicPeriod"/>
            </a:pPr>
            <a:r>
              <a:rPr lang="en-US" dirty="0">
                <a:latin typeface="+mn-lt"/>
              </a:rPr>
              <a:t>Where applicable, identify the potentially relevant use cases and add them to “Long List” tab of the </a:t>
            </a:r>
            <a:r>
              <a:rPr lang="en-US" i="1" dirty="0">
                <a:latin typeface="+mn-lt"/>
                <a:hlinkClick r:id="rId4"/>
              </a:rPr>
              <a:t>AI Pilot Project Shortlisting Tool</a:t>
            </a:r>
            <a:r>
              <a:rPr lang="en-US" dirty="0">
                <a:latin typeface="+mn-lt"/>
              </a:rPr>
              <a:t>, filling in all relevant information related to that use case.</a:t>
            </a:r>
          </a:p>
          <a:p>
            <a:pPr marL="0" indent="0" algn="ctr">
              <a:buFontTx/>
              <a:buNone/>
            </a:pPr>
            <a:r>
              <a:rPr lang="en-US" i="1" dirty="0">
                <a:latin typeface="+mn-lt"/>
              </a:rPr>
              <a:t>**If data is not available for this exercise, skip directly to the following activity**</a:t>
            </a:r>
          </a:p>
        </p:txBody>
      </p:sp>
      <p:sp>
        <p:nvSpPr>
          <p:cNvPr id="42" name="Rectangle 41">
            <a:extLst>
              <a:ext uri="{FF2B5EF4-FFF2-40B4-BE49-F238E27FC236}">
                <a16:creationId xmlns:a16="http://schemas.microsoft.com/office/drawing/2014/main" id="{31CCF7F2-B8D6-797A-A089-DF15659B1DA6}"/>
              </a:ext>
            </a:extLst>
          </p:cNvPr>
          <p:cNvSpPr>
            <a:spLocks/>
          </p:cNvSpPr>
          <p:nvPr/>
        </p:nvSpPr>
        <p:spPr>
          <a:xfrm>
            <a:off x="750408" y="5900537"/>
            <a:ext cx="2803212" cy="467939"/>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r>
              <a:rPr lang="en-US" sz="1200" dirty="0">
                <a:solidFill>
                  <a:srgbClr val="FFFFFF"/>
                </a:solidFill>
                <a:latin typeface="Exo" panose="02000503000000000000" pitchFamily="2" charset="77"/>
                <a:ea typeface="+mn-lt"/>
                <a:cs typeface="+mn-lt"/>
              </a:rPr>
              <a:t>Download 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KPI Value Mapping Tool</a:t>
            </a:r>
            <a:endParaRPr lang="en-US" sz="1200" dirty="0">
              <a:solidFill>
                <a:schemeClr val="bg1"/>
              </a:solidFill>
              <a:latin typeface="Exo" panose="02000503000000000000" pitchFamily="2" charset="77"/>
              <a:ea typeface="+mn-lt"/>
              <a:cs typeface="+mn-lt"/>
            </a:endParaRPr>
          </a:p>
        </p:txBody>
      </p:sp>
      <p:sp>
        <p:nvSpPr>
          <p:cNvPr id="43" name="Rectangle 42">
            <a:extLst>
              <a:ext uri="{FF2B5EF4-FFF2-40B4-BE49-F238E27FC236}">
                <a16:creationId xmlns:a16="http://schemas.microsoft.com/office/drawing/2014/main" id="{F69AF4B2-9DA8-F7F1-8D9E-9066297384DE}"/>
              </a:ext>
              <a:ext uri="{C183D7F6-B498-43B3-948B-1728B52AA6E4}">
                <adec:decorative xmlns:adec="http://schemas.microsoft.com/office/drawing/2017/decorative" val="1"/>
              </a:ext>
            </a:extLst>
          </p:cNvPr>
          <p:cNvSpPr>
            <a:spLocks noChangeAspect="1"/>
          </p:cNvSpPr>
          <p:nvPr/>
        </p:nvSpPr>
        <p:spPr>
          <a:xfrm>
            <a:off x="454389" y="5900539"/>
            <a:ext cx="296019" cy="467939"/>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1000">
              <a:solidFill>
                <a:srgbClr val="FFFFFF"/>
              </a:solidFill>
              <a:latin typeface="Exo" panose="02000503000000000000" pitchFamily="2" charset="77"/>
              <a:ea typeface="+mn-lt"/>
              <a:cs typeface="+mn-lt"/>
            </a:endParaRPr>
          </a:p>
        </p:txBody>
      </p:sp>
      <p:pic>
        <p:nvPicPr>
          <p:cNvPr id="44" name="Picture 43">
            <a:extLst>
              <a:ext uri="{FF2B5EF4-FFF2-40B4-BE49-F238E27FC236}">
                <a16:creationId xmlns:a16="http://schemas.microsoft.com/office/drawing/2014/main" id="{F8E02B21-7739-CA91-7B82-F3A9EE7B0A9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71974" y="6030139"/>
            <a:ext cx="260849" cy="208734"/>
          </a:xfrm>
          <a:prstGeom prst="rect">
            <a:avLst/>
          </a:prstGeom>
        </p:spPr>
      </p:pic>
      <p:sp>
        <p:nvSpPr>
          <p:cNvPr id="8" name="Rectangle 7">
            <a:extLst>
              <a:ext uri="{FF2B5EF4-FFF2-40B4-BE49-F238E27FC236}">
                <a16:creationId xmlns:a16="http://schemas.microsoft.com/office/drawing/2014/main" id="{E45EBD7A-39CB-43FB-6DB0-74DBD6368930}"/>
              </a:ext>
            </a:extLst>
          </p:cNvPr>
          <p:cNvSpPr>
            <a:spLocks/>
          </p:cNvSpPr>
          <p:nvPr/>
        </p:nvSpPr>
        <p:spPr>
          <a:xfrm>
            <a:off x="4145658" y="5905100"/>
            <a:ext cx="2803212" cy="467939"/>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r>
              <a:rPr lang="en-US" sz="1200">
                <a:solidFill>
                  <a:srgbClr val="FFFFFF"/>
                </a:solidFill>
                <a:latin typeface="Exo" panose="02000503000000000000" pitchFamily="2" charset="77"/>
                <a:ea typeface="+mn-lt"/>
                <a:cs typeface="+mn-lt"/>
              </a:rPr>
              <a:t>Download the </a:t>
            </a:r>
            <a:r>
              <a:rPr lang="en-US" sz="1200" i="1">
                <a:solidFill>
                  <a:schemeClr val="bg1"/>
                </a:solidFill>
                <a:latin typeface="Exo" panose="02000503000000000000" pitchFamily="2" charset="77"/>
                <a:ea typeface="+mn-lt"/>
                <a:cs typeface="+mn-lt"/>
                <a:hlinkClick r:id="rId4">
                  <a:extLst>
                    <a:ext uri="{A12FA001-AC4F-418D-AE19-62706E023703}">
                      <ahyp:hlinkClr xmlns:ahyp="http://schemas.microsoft.com/office/drawing/2018/hyperlinkcolor" val="tx"/>
                    </a:ext>
                  </a:extLst>
                </a:hlinkClick>
              </a:rPr>
              <a:t>AI Pilot Project Shortlisting Tool</a:t>
            </a:r>
            <a:endParaRPr lang="en-US" sz="1200">
              <a:solidFill>
                <a:schemeClr val="bg1"/>
              </a:solidFill>
              <a:latin typeface="Exo" panose="02000503000000000000" pitchFamily="2" charset="77"/>
              <a:ea typeface="+mn-lt"/>
              <a:cs typeface="+mn-lt"/>
            </a:endParaRPr>
          </a:p>
        </p:txBody>
      </p:sp>
      <p:sp>
        <p:nvSpPr>
          <p:cNvPr id="9" name="Rectangle 8">
            <a:extLst>
              <a:ext uri="{FF2B5EF4-FFF2-40B4-BE49-F238E27FC236}">
                <a16:creationId xmlns:a16="http://schemas.microsoft.com/office/drawing/2014/main" id="{0EE896FF-3317-C32C-7EFA-360FD01D3C7E}"/>
              </a:ext>
              <a:ext uri="{C183D7F6-B498-43B3-948B-1728B52AA6E4}">
                <adec:decorative xmlns:adec="http://schemas.microsoft.com/office/drawing/2017/decorative" val="1"/>
              </a:ext>
            </a:extLst>
          </p:cNvPr>
          <p:cNvSpPr>
            <a:spLocks noChangeAspect="1"/>
          </p:cNvSpPr>
          <p:nvPr/>
        </p:nvSpPr>
        <p:spPr>
          <a:xfrm>
            <a:off x="3849639" y="5905102"/>
            <a:ext cx="296019" cy="467939"/>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1000">
              <a:solidFill>
                <a:srgbClr val="FFFFFF"/>
              </a:solidFill>
              <a:latin typeface="Exo" panose="02000503000000000000" pitchFamily="2" charset="77"/>
              <a:ea typeface="+mn-lt"/>
              <a:cs typeface="+mn-lt"/>
            </a:endParaRPr>
          </a:p>
        </p:txBody>
      </p:sp>
      <p:pic>
        <p:nvPicPr>
          <p:cNvPr id="10" name="Picture 9">
            <a:extLst>
              <a:ext uri="{FF2B5EF4-FFF2-40B4-BE49-F238E27FC236}">
                <a16:creationId xmlns:a16="http://schemas.microsoft.com/office/drawing/2014/main" id="{E2B21C19-55B6-E0CD-0069-FC1E8FED04F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867224" y="6034702"/>
            <a:ext cx="260849" cy="208734"/>
          </a:xfrm>
          <a:prstGeom prst="rect">
            <a:avLst/>
          </a:prstGeom>
        </p:spPr>
      </p:pic>
      <p:sp>
        <p:nvSpPr>
          <p:cNvPr id="2" name="Rectangle 1">
            <a:extLst>
              <a:ext uri="{FF2B5EF4-FFF2-40B4-BE49-F238E27FC236}">
                <a16:creationId xmlns:a16="http://schemas.microsoft.com/office/drawing/2014/main" id="{A3F4B42E-871A-DE5F-3860-36355ABD08C2}"/>
              </a:ext>
              <a:ext uri="{C183D7F6-B498-43B3-948B-1728B52AA6E4}">
                <adec:decorative xmlns:adec="http://schemas.microsoft.com/office/drawing/2017/decorative" val="1"/>
              </a:ext>
            </a:extLst>
          </p:cNvPr>
          <p:cNvSpPr>
            <a:spLocks/>
          </p:cNvSpPr>
          <p:nvPr/>
        </p:nvSpPr>
        <p:spPr>
          <a:xfrm>
            <a:off x="730111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D788FF55-A8D9-7E61-9FB1-F181FCA49549}"/>
              </a:ext>
            </a:extLst>
          </p:cNvPr>
          <p:cNvGraphicFramePr>
            <a:graphicFrameLocks/>
          </p:cNvGraphicFramePr>
          <p:nvPr>
            <p:extLst>
              <p:ext uri="{D42A27DB-BD31-4B8C-83A1-F6EECF244321}">
                <p14:modId xmlns:p14="http://schemas.microsoft.com/office/powerpoint/2010/main" val="4010545445"/>
              </p:ext>
            </p:extLst>
          </p:nvPr>
        </p:nvGraphicFramePr>
        <p:xfrm>
          <a:off x="7285762" y="936980"/>
          <a:ext cx="4453438" cy="5198945"/>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dirty="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mn-lt"/>
                          <a:ea typeface="+mn-lt"/>
                          <a:cs typeface="+mn-lt"/>
                          <a:hlinkClick r:id="rId3"/>
                        </a:rPr>
                        <a:t>KPI Value Mapping Tool</a:t>
                      </a:r>
                      <a:endParaRPr lang="en-US" sz="1200" b="0" i="1" u="none" strike="noStrike" baseline="0" dirty="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 candidate list of use cases to assess as part of a value-feasibility exercise to identify your highest impact CX AI use case.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mn-lt"/>
                          <a:ea typeface="+mn-lt"/>
                          <a:cs typeface="+mn-lt"/>
                          <a:hlinkClick r:id="rId3"/>
                        </a:rPr>
                        <a:t>KPI Value Mapping Tool</a:t>
                      </a:r>
                      <a:endParaRPr lang="en-US" sz="1200" b="0" i="1" u="none" strike="noStrike" baseline="0" dirty="0">
                        <a:solidFill>
                          <a:srgbClr val="000000"/>
                        </a:solidFill>
                        <a:latin typeface="+mn-lt"/>
                        <a:ea typeface="+mn-lt"/>
                        <a:cs typeface="+mn-lt"/>
                      </a:endParaRPr>
                    </a:p>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mn-lt"/>
                          <a:ea typeface="+mn-lt"/>
                          <a:cs typeface="+mn-lt"/>
                          <a:hlinkClick r:id="rId4"/>
                        </a:rPr>
                        <a:t>AI Pilot Project Shortlisting Tool</a:t>
                      </a:r>
                      <a:endParaRPr lang="en-US" sz="1200" b="0" i="1" u="none" strike="noStrike" baseline="0" dirty="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1873364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70EFB-1E00-ABAE-7D92-52267EF47F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4D7A83-8234-F311-8716-77FB288E85B2}"/>
              </a:ext>
            </a:extLst>
          </p:cNvPr>
          <p:cNvSpPr>
            <a:spLocks noGrp="1"/>
          </p:cNvSpPr>
          <p:nvPr>
            <p:ph type="title"/>
          </p:nvPr>
        </p:nvSpPr>
        <p:spPr>
          <a:xfrm>
            <a:off x="354854" y="530399"/>
            <a:ext cx="11335675" cy="375176"/>
          </a:xfrm>
        </p:spPr>
        <p:txBody>
          <a:bodyPr/>
          <a:lstStyle/>
          <a:p>
            <a:r>
              <a:rPr lang="en-US" sz="3200"/>
              <a:t>Assess your current CX capabilities</a:t>
            </a:r>
          </a:p>
        </p:txBody>
      </p:sp>
      <p:sp>
        <p:nvSpPr>
          <p:cNvPr id="3" name="Text Placeholder 2">
            <a:extLst>
              <a:ext uri="{FF2B5EF4-FFF2-40B4-BE49-F238E27FC236}">
                <a16:creationId xmlns:a16="http://schemas.microsoft.com/office/drawing/2014/main" id="{09A0C8EC-38A6-8B16-26F2-1C88A7AFBF5A}"/>
              </a:ext>
            </a:extLst>
          </p:cNvPr>
          <p:cNvSpPr>
            <a:spLocks noGrp="1"/>
          </p:cNvSpPr>
          <p:nvPr>
            <p:ph type="body" sz="quarter" idx="10"/>
          </p:nvPr>
        </p:nvSpPr>
        <p:spPr>
          <a:xfrm>
            <a:off x="382043" y="1082714"/>
            <a:ext cx="11456693" cy="571948"/>
          </a:xfrm>
        </p:spPr>
        <p:txBody>
          <a:bodyPr/>
          <a:lstStyle/>
          <a:p>
            <a:r>
              <a:rPr lang="en-US" sz="1600" dirty="0"/>
              <a:t>While each CX capability dimension is important to your overall program level success, not all present the same urgency with respect to customer relevance and experience impact given your current state.</a:t>
            </a:r>
          </a:p>
        </p:txBody>
      </p:sp>
      <p:sp>
        <p:nvSpPr>
          <p:cNvPr id="7" name="Rectangle 6">
            <a:extLst>
              <a:ext uri="{FF2B5EF4-FFF2-40B4-BE49-F238E27FC236}">
                <a16:creationId xmlns:a16="http://schemas.microsoft.com/office/drawing/2014/main" id="{8DF80790-771A-4B53-DC29-C3AED48C6725}"/>
              </a:ext>
              <a:ext uri="{C183D7F6-B498-43B3-948B-1728B52AA6E4}">
                <adec:decorative xmlns:adec="http://schemas.microsoft.com/office/drawing/2017/decorative" val="1"/>
              </a:ext>
            </a:extLst>
          </p:cNvPr>
          <p:cNvSpPr>
            <a:spLocks/>
          </p:cNvSpPr>
          <p:nvPr/>
        </p:nvSpPr>
        <p:spPr>
          <a:xfrm>
            <a:off x="347828" y="1809505"/>
            <a:ext cx="8568366" cy="4233487"/>
          </a:xfrm>
          <a:prstGeom prst="rect">
            <a:avLst/>
          </a:prstGeom>
          <a:solidFill>
            <a:srgbClr val="494949">
              <a:lumMod val="20000"/>
              <a:lumOff val="80000"/>
            </a:srgbClr>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12" name="TextBox 11">
            <a:extLst>
              <a:ext uri="{FF2B5EF4-FFF2-40B4-BE49-F238E27FC236}">
                <a16:creationId xmlns:a16="http://schemas.microsoft.com/office/drawing/2014/main" id="{8478A69F-AED2-E79A-7B08-B603DADAA2DD}"/>
              </a:ext>
            </a:extLst>
          </p:cNvPr>
          <p:cNvSpPr txBox="1">
            <a:spLocks/>
          </p:cNvSpPr>
          <p:nvPr/>
        </p:nvSpPr>
        <p:spPr>
          <a:xfrm>
            <a:off x="1080033" y="1895308"/>
            <a:ext cx="7351606" cy="377924"/>
          </a:xfrm>
          <a:prstGeom prst="rect">
            <a:avLst/>
          </a:prstGeom>
          <a:noFill/>
        </p:spPr>
        <p:txBody>
          <a:bodyPr wrap="square" rtlCol="0" anchor="ctr" anchorCtr="0">
            <a:spAutoFit/>
          </a:bodyPr>
          <a:lstStyle/>
          <a:p>
            <a:pPr defTabSz="554437">
              <a:lnSpc>
                <a:spcPct val="110000"/>
              </a:lnSpc>
              <a:defRPr/>
            </a:pPr>
            <a:r>
              <a:rPr lang="en-US" sz="1800">
                <a:solidFill>
                  <a:srgbClr val="494949"/>
                </a:solidFill>
                <a:latin typeface="Montserrat SemiBold" pitchFamily="2" charset="77"/>
                <a:ea typeface="+mn-lt"/>
                <a:cs typeface="+mn-lt"/>
              </a:rPr>
              <a:t>Assess each capability through five diagnostic questions</a:t>
            </a:r>
          </a:p>
        </p:txBody>
      </p:sp>
      <p:sp>
        <p:nvSpPr>
          <p:cNvPr id="9" name="Chevron 132">
            <a:extLst>
              <a:ext uri="{FF2B5EF4-FFF2-40B4-BE49-F238E27FC236}">
                <a16:creationId xmlns:a16="http://schemas.microsoft.com/office/drawing/2014/main" id="{A55F77C2-67DD-AB9D-5516-474476A2AB69}"/>
              </a:ext>
            </a:extLst>
          </p:cNvPr>
          <p:cNvSpPr>
            <a:spLocks/>
          </p:cNvSpPr>
          <p:nvPr/>
        </p:nvSpPr>
        <p:spPr>
          <a:xfrm>
            <a:off x="484231" y="2462392"/>
            <a:ext cx="1643821" cy="691563"/>
          </a:xfrm>
          <a:prstGeom prst="chevron">
            <a:avLst>
              <a:gd name="adj" fmla="val 21598"/>
            </a:avLst>
          </a:prstGeom>
          <a:gradFill flip="none" rotWithShape="1">
            <a:gsLst>
              <a:gs pos="0">
                <a:srgbClr val="2CA4D0">
                  <a:shade val="30000"/>
                  <a:satMod val="115000"/>
                </a:srgbClr>
              </a:gs>
              <a:gs pos="50000">
                <a:srgbClr val="2CA4D0">
                  <a:shade val="67500"/>
                  <a:satMod val="115000"/>
                </a:srgbClr>
              </a:gs>
              <a:gs pos="100000">
                <a:srgbClr val="2CA4D0">
                  <a:shade val="100000"/>
                  <a:satMod val="115000"/>
                </a:srgbClr>
              </a:gs>
            </a:gsLst>
            <a:lin ang="0" scaled="1"/>
            <a:tileRect/>
          </a:gradFill>
          <a:ln w="6350" cap="flat" cmpd="sng" algn="ctr">
            <a:noFill/>
            <a:prstDash val="solid"/>
            <a:miter lim="800000"/>
          </a:ln>
          <a:effectLst>
            <a:outerShdw blurRad="50800" dist="38100" dir="5400000" algn="t" rotWithShape="0">
              <a:prstClr val="black">
                <a:alpha val="40000"/>
              </a:prstClr>
            </a:outerShdw>
          </a:effectLst>
        </p:spPr>
        <p:txBody>
          <a:bodyPr vert="horz" rtlCol="0" anchor="ctr"/>
          <a:lstStyle/>
          <a:p>
            <a:pPr algn="ctr" defTabSz="914309">
              <a:defRPr/>
            </a:pPr>
            <a:r>
              <a:rPr lang="en-US" sz="900" kern="0">
                <a:solidFill>
                  <a:srgbClr val="FFFFFF"/>
                </a:solidFill>
                <a:latin typeface="Montserrat SemiBold" panose="00000700000000000000" pitchFamily="2" charset="0"/>
                <a:ea typeface="+mn-lt"/>
                <a:cs typeface="+mn-lt"/>
              </a:rPr>
              <a:t>Customer Onboarding &amp; Engagement</a:t>
            </a:r>
          </a:p>
        </p:txBody>
      </p:sp>
      <p:sp>
        <p:nvSpPr>
          <p:cNvPr id="6" name="Chevron 132">
            <a:extLst>
              <a:ext uri="{FF2B5EF4-FFF2-40B4-BE49-F238E27FC236}">
                <a16:creationId xmlns:a16="http://schemas.microsoft.com/office/drawing/2014/main" id="{D974BA90-C538-D7E7-8511-B44875C2BC14}"/>
              </a:ext>
            </a:extLst>
          </p:cNvPr>
          <p:cNvSpPr>
            <a:spLocks/>
          </p:cNvSpPr>
          <p:nvPr/>
        </p:nvSpPr>
        <p:spPr>
          <a:xfrm>
            <a:off x="2128052" y="2462392"/>
            <a:ext cx="1643821" cy="679660"/>
          </a:xfrm>
          <a:prstGeom prst="chevron">
            <a:avLst>
              <a:gd name="adj" fmla="val 21598"/>
            </a:avLst>
          </a:prstGeom>
          <a:gradFill flip="none" rotWithShape="1">
            <a:gsLst>
              <a:gs pos="0">
                <a:srgbClr val="2CA4D0">
                  <a:shade val="30000"/>
                  <a:satMod val="115000"/>
                </a:srgbClr>
              </a:gs>
              <a:gs pos="50000">
                <a:srgbClr val="2CA4D0">
                  <a:shade val="67500"/>
                  <a:satMod val="115000"/>
                </a:srgbClr>
              </a:gs>
              <a:gs pos="100000">
                <a:srgbClr val="2CA4D0">
                  <a:shade val="100000"/>
                  <a:satMod val="115000"/>
                </a:srgbClr>
              </a:gs>
            </a:gsLst>
            <a:lin ang="0" scaled="1"/>
            <a:tileRect/>
          </a:gradFill>
          <a:ln w="6350" cap="flat" cmpd="sng" algn="ctr">
            <a:noFill/>
            <a:prstDash val="solid"/>
            <a:miter lim="800000"/>
          </a:ln>
          <a:effectLst>
            <a:outerShdw blurRad="50800" dist="38100" dir="5400000" algn="t" rotWithShape="0">
              <a:prstClr val="black">
                <a:alpha val="40000"/>
              </a:prstClr>
            </a:outerShdw>
          </a:effectLst>
        </p:spPr>
        <p:txBody>
          <a:bodyPr vert="horz" rtlCol="0" anchor="ctr"/>
          <a:lstStyle/>
          <a:p>
            <a:pPr algn="ctr" defTabSz="914309">
              <a:defRPr/>
            </a:pPr>
            <a:r>
              <a:rPr lang="en-US" sz="900" kern="0">
                <a:solidFill>
                  <a:srgbClr val="FFFFFF"/>
                </a:solidFill>
                <a:latin typeface="Montserrat SemiBold" panose="00000700000000000000" pitchFamily="2" charset="0"/>
                <a:ea typeface="+mn-lt"/>
                <a:cs typeface="+mn-lt"/>
              </a:rPr>
              <a:t>Customer Feedback &amp; Improvement</a:t>
            </a:r>
          </a:p>
        </p:txBody>
      </p:sp>
      <p:sp>
        <p:nvSpPr>
          <p:cNvPr id="8" name="Chevron 132">
            <a:extLst>
              <a:ext uri="{FF2B5EF4-FFF2-40B4-BE49-F238E27FC236}">
                <a16:creationId xmlns:a16="http://schemas.microsoft.com/office/drawing/2014/main" id="{DBC629FA-08FA-DD7A-E301-B53C296B7B22}"/>
              </a:ext>
            </a:extLst>
          </p:cNvPr>
          <p:cNvSpPr>
            <a:spLocks/>
          </p:cNvSpPr>
          <p:nvPr/>
        </p:nvSpPr>
        <p:spPr>
          <a:xfrm>
            <a:off x="3755029" y="2462392"/>
            <a:ext cx="1643821" cy="679660"/>
          </a:xfrm>
          <a:prstGeom prst="chevron">
            <a:avLst>
              <a:gd name="adj" fmla="val 21598"/>
            </a:avLst>
          </a:prstGeom>
          <a:gradFill flip="none" rotWithShape="1">
            <a:gsLst>
              <a:gs pos="0">
                <a:srgbClr val="2CA4D0">
                  <a:shade val="30000"/>
                  <a:satMod val="115000"/>
                </a:srgbClr>
              </a:gs>
              <a:gs pos="50000">
                <a:srgbClr val="2CA4D0">
                  <a:shade val="67500"/>
                  <a:satMod val="115000"/>
                </a:srgbClr>
              </a:gs>
              <a:gs pos="100000">
                <a:srgbClr val="2CA4D0">
                  <a:shade val="100000"/>
                  <a:satMod val="115000"/>
                </a:srgbClr>
              </a:gs>
            </a:gsLst>
            <a:lin ang="0" scaled="1"/>
            <a:tileRect/>
          </a:gradFill>
          <a:ln w="6350" cap="flat" cmpd="sng" algn="ctr">
            <a:noFill/>
            <a:prstDash val="solid"/>
            <a:miter lim="800000"/>
          </a:ln>
          <a:effectLst>
            <a:outerShdw blurRad="50800" dist="38100" dir="5400000" algn="t" rotWithShape="0">
              <a:prstClr val="black">
                <a:alpha val="40000"/>
              </a:prstClr>
            </a:outerShdw>
          </a:effectLst>
        </p:spPr>
        <p:txBody>
          <a:bodyPr vert="horz" rtlCol="0" anchor="ctr"/>
          <a:lstStyle/>
          <a:p>
            <a:pPr algn="ctr" defTabSz="914309">
              <a:defRPr/>
            </a:pPr>
            <a:r>
              <a:rPr lang="en-US" sz="900" kern="0">
                <a:solidFill>
                  <a:srgbClr val="FFFFFF"/>
                </a:solidFill>
                <a:latin typeface="Montserrat SemiBold" panose="00000700000000000000" pitchFamily="2" charset="0"/>
                <a:ea typeface="+mn-lt"/>
                <a:cs typeface="+mn-lt"/>
              </a:rPr>
              <a:t> Support &amp; Query Resolution</a:t>
            </a:r>
          </a:p>
        </p:txBody>
      </p:sp>
      <p:sp>
        <p:nvSpPr>
          <p:cNvPr id="5" name="Chevron 132">
            <a:extLst>
              <a:ext uri="{FF2B5EF4-FFF2-40B4-BE49-F238E27FC236}">
                <a16:creationId xmlns:a16="http://schemas.microsoft.com/office/drawing/2014/main" id="{3EB560D3-9B6C-7CCD-618F-10EA389A2133}"/>
              </a:ext>
            </a:extLst>
          </p:cNvPr>
          <p:cNvSpPr>
            <a:spLocks/>
          </p:cNvSpPr>
          <p:nvPr/>
        </p:nvSpPr>
        <p:spPr>
          <a:xfrm>
            <a:off x="5415694" y="2462392"/>
            <a:ext cx="1643821" cy="679660"/>
          </a:xfrm>
          <a:prstGeom prst="chevron">
            <a:avLst>
              <a:gd name="adj" fmla="val 21598"/>
            </a:avLst>
          </a:prstGeom>
          <a:gradFill flip="none" rotWithShape="1">
            <a:gsLst>
              <a:gs pos="0">
                <a:srgbClr val="2CA4D0">
                  <a:shade val="30000"/>
                  <a:satMod val="115000"/>
                </a:srgbClr>
              </a:gs>
              <a:gs pos="50000">
                <a:srgbClr val="2CA4D0">
                  <a:shade val="67500"/>
                  <a:satMod val="115000"/>
                </a:srgbClr>
              </a:gs>
              <a:gs pos="100000">
                <a:srgbClr val="2CA4D0">
                  <a:shade val="100000"/>
                  <a:satMod val="115000"/>
                </a:srgbClr>
              </a:gs>
            </a:gsLst>
            <a:lin ang="0" scaled="1"/>
            <a:tileRect/>
          </a:gradFill>
          <a:ln w="6350" cap="flat" cmpd="sng" algn="ctr">
            <a:noFill/>
            <a:prstDash val="solid"/>
            <a:miter lim="800000"/>
          </a:ln>
          <a:effectLst>
            <a:outerShdw blurRad="50800" dist="38100" dir="5400000" algn="t" rotWithShape="0">
              <a:prstClr val="black">
                <a:alpha val="40000"/>
              </a:prstClr>
            </a:outerShdw>
          </a:effectLst>
        </p:spPr>
        <p:txBody>
          <a:bodyPr vert="horz" rtlCol="0" anchor="ctr"/>
          <a:lstStyle/>
          <a:p>
            <a:pPr algn="ctr" defTabSz="914309">
              <a:defRPr/>
            </a:pPr>
            <a:r>
              <a:rPr lang="en-US" sz="900" kern="0">
                <a:solidFill>
                  <a:srgbClr val="FFFFFF"/>
                </a:solidFill>
                <a:latin typeface="Montserrat SemiBold" panose="00000700000000000000" pitchFamily="2" charset="0"/>
                <a:ea typeface="+mn-lt"/>
                <a:cs typeface="+mn-lt"/>
              </a:rPr>
              <a:t>Customer Retention &amp; Loyalty</a:t>
            </a:r>
          </a:p>
        </p:txBody>
      </p:sp>
      <p:sp>
        <p:nvSpPr>
          <p:cNvPr id="4" name="Chevron 132">
            <a:extLst>
              <a:ext uri="{FF2B5EF4-FFF2-40B4-BE49-F238E27FC236}">
                <a16:creationId xmlns:a16="http://schemas.microsoft.com/office/drawing/2014/main" id="{391C5CA0-E4AD-7E3F-7D27-C1F72FFC3E02}"/>
              </a:ext>
            </a:extLst>
          </p:cNvPr>
          <p:cNvSpPr>
            <a:spLocks/>
          </p:cNvSpPr>
          <p:nvPr/>
        </p:nvSpPr>
        <p:spPr>
          <a:xfrm>
            <a:off x="7059515" y="2462392"/>
            <a:ext cx="1643821" cy="679660"/>
          </a:xfrm>
          <a:prstGeom prst="chevron">
            <a:avLst>
              <a:gd name="adj" fmla="val 21598"/>
            </a:avLst>
          </a:prstGeom>
          <a:gradFill flip="none" rotWithShape="1">
            <a:gsLst>
              <a:gs pos="0">
                <a:srgbClr val="2CA4D0">
                  <a:shade val="30000"/>
                  <a:satMod val="115000"/>
                </a:srgbClr>
              </a:gs>
              <a:gs pos="50000">
                <a:srgbClr val="2CA4D0">
                  <a:shade val="67500"/>
                  <a:satMod val="115000"/>
                </a:srgbClr>
              </a:gs>
              <a:gs pos="100000">
                <a:srgbClr val="2CA4D0">
                  <a:shade val="100000"/>
                  <a:satMod val="115000"/>
                </a:srgbClr>
              </a:gs>
            </a:gsLst>
            <a:lin ang="0" scaled="1"/>
            <a:tileRect/>
          </a:gradFill>
          <a:ln w="6350" cap="flat" cmpd="sng" algn="ctr">
            <a:noFill/>
            <a:prstDash val="solid"/>
            <a:miter lim="800000"/>
          </a:ln>
          <a:effectLst>
            <a:outerShdw blurRad="50800" dist="38100" dir="5400000" algn="t" rotWithShape="0">
              <a:prstClr val="black">
                <a:alpha val="40000"/>
              </a:prstClr>
            </a:outerShdw>
          </a:effectLst>
        </p:spPr>
        <p:txBody>
          <a:bodyPr vert="horz" rtlCol="0" anchor="ctr"/>
          <a:lstStyle/>
          <a:p>
            <a:pPr algn="ctr" defTabSz="914309">
              <a:defRPr/>
            </a:pPr>
            <a:r>
              <a:rPr lang="en-US" sz="900" kern="0">
                <a:solidFill>
                  <a:srgbClr val="FFFFFF"/>
                </a:solidFill>
                <a:latin typeface="Montserrat SemiBold" panose="00000700000000000000" pitchFamily="2" charset="0"/>
                <a:ea typeface="+mn-lt"/>
                <a:cs typeface="+mn-lt"/>
              </a:rPr>
              <a:t>Continuous Experience Improvement</a:t>
            </a:r>
          </a:p>
        </p:txBody>
      </p:sp>
      <p:sp>
        <p:nvSpPr>
          <p:cNvPr id="36" name="Left Brace 35">
            <a:extLst>
              <a:ext uri="{FF2B5EF4-FFF2-40B4-BE49-F238E27FC236}">
                <a16:creationId xmlns:a16="http://schemas.microsoft.com/office/drawing/2014/main" id="{4402A893-C253-8B9B-B177-99C0BA83E174}"/>
              </a:ext>
              <a:ext uri="{C183D7F6-B498-43B3-948B-1728B52AA6E4}">
                <adec:decorative xmlns:adec="http://schemas.microsoft.com/office/drawing/2017/decorative" val="1"/>
              </a:ext>
            </a:extLst>
          </p:cNvPr>
          <p:cNvSpPr>
            <a:spLocks/>
          </p:cNvSpPr>
          <p:nvPr/>
        </p:nvSpPr>
        <p:spPr>
          <a:xfrm rot="5400000">
            <a:off x="4283913" y="225579"/>
            <a:ext cx="515098" cy="6627247"/>
          </a:xfrm>
          <a:prstGeom prst="leftBrace">
            <a:avLst>
              <a:gd name="adj1" fmla="val 8333"/>
              <a:gd name="adj2" fmla="val 497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a:solidFill>
                <a:srgbClr val="494949"/>
              </a:solidFill>
              <a:latin typeface="Roboto Condensed Light"/>
              <a:ea typeface="+mn-lt"/>
              <a:cs typeface="+mn-lt"/>
            </a:endParaRPr>
          </a:p>
        </p:txBody>
      </p:sp>
      <p:pic>
        <p:nvPicPr>
          <p:cNvPr id="13" name="Picture 12" descr="Screenshot from use case discovery tool showing example capability and diagnostic questions.">
            <a:extLst>
              <a:ext uri="{FF2B5EF4-FFF2-40B4-BE49-F238E27FC236}">
                <a16:creationId xmlns:a16="http://schemas.microsoft.com/office/drawing/2014/main" id="{11821314-8D8D-0DDC-8C32-3BA620A3C381}"/>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92606" y="3891138"/>
            <a:ext cx="7568664" cy="1884347"/>
          </a:xfrm>
          <a:prstGeom prst="rect">
            <a:avLst/>
          </a:prstGeom>
        </p:spPr>
      </p:pic>
      <p:sp>
        <p:nvSpPr>
          <p:cNvPr id="32" name="TextBox 31">
            <a:extLst>
              <a:ext uri="{FF2B5EF4-FFF2-40B4-BE49-F238E27FC236}">
                <a16:creationId xmlns:a16="http://schemas.microsoft.com/office/drawing/2014/main" id="{0D85E5C9-B858-81B6-6929-B05EEABFDEA1}"/>
              </a:ext>
            </a:extLst>
          </p:cNvPr>
          <p:cNvSpPr txBox="1">
            <a:spLocks/>
          </p:cNvSpPr>
          <p:nvPr/>
        </p:nvSpPr>
        <p:spPr>
          <a:xfrm>
            <a:off x="9016532" y="1758274"/>
            <a:ext cx="2632465" cy="2111347"/>
          </a:xfrm>
          <a:prstGeom prst="rect">
            <a:avLst/>
          </a:prstGeom>
          <a:noFill/>
        </p:spPr>
        <p:txBody>
          <a:bodyPr wrap="square" rtlCol="0" anchor="ctr" anchorCtr="0">
            <a:spAutoFit/>
          </a:bodyPr>
          <a:lstStyle/>
          <a:p>
            <a:pPr defTabSz="554437">
              <a:lnSpc>
                <a:spcPct val="110000"/>
              </a:lnSpc>
              <a:defRPr/>
            </a:pPr>
            <a:r>
              <a:rPr lang="en-US" sz="1200" dirty="0">
                <a:solidFill>
                  <a:schemeClr val="tx1">
                    <a:lumMod val="85000"/>
                    <a:lumOff val="15000"/>
                  </a:schemeClr>
                </a:solidFill>
                <a:ea typeface="+mn-lt"/>
                <a:cs typeface="+mn-lt"/>
              </a:rPr>
              <a:t>Assess each of these capabilities in-depth. Involve key stakeholders to help sense check your assessment – individuals on the front lines are acutely aware of customer pain points. Identifying the areas that present the highest customer relevance and deepest experience impact will generate the richest list of potential AI use cases.</a:t>
            </a:r>
          </a:p>
          <a:p>
            <a:pPr defTabSz="554437">
              <a:lnSpc>
                <a:spcPct val="110000"/>
              </a:lnSpc>
              <a:defRPr/>
            </a:pPr>
            <a:endParaRPr lang="en-US" sz="1200" b="1" dirty="0">
              <a:solidFill>
                <a:schemeClr val="tx1">
                  <a:lumMod val="85000"/>
                  <a:lumOff val="15000"/>
                </a:schemeClr>
              </a:solidFill>
              <a:ea typeface="+mn-lt"/>
              <a:cs typeface="+mn-lt"/>
            </a:endParaRPr>
          </a:p>
        </p:txBody>
      </p:sp>
      <p:sp>
        <p:nvSpPr>
          <p:cNvPr id="33" name="TextBox 32">
            <a:extLst>
              <a:ext uri="{FF2B5EF4-FFF2-40B4-BE49-F238E27FC236}">
                <a16:creationId xmlns:a16="http://schemas.microsoft.com/office/drawing/2014/main" id="{C8253DB8-4FDE-3A17-6803-DC45FBBDFA27}"/>
              </a:ext>
            </a:extLst>
          </p:cNvPr>
          <p:cNvSpPr txBox="1">
            <a:spLocks/>
          </p:cNvSpPr>
          <p:nvPr/>
        </p:nvSpPr>
        <p:spPr>
          <a:xfrm>
            <a:off x="9016531" y="3869621"/>
            <a:ext cx="2632466" cy="1907638"/>
          </a:xfrm>
          <a:prstGeom prst="rect">
            <a:avLst/>
          </a:prstGeom>
          <a:noFill/>
        </p:spPr>
        <p:txBody>
          <a:bodyPr wrap="square">
            <a:spAutoFit/>
          </a:bodyPr>
          <a:lstStyle/>
          <a:p>
            <a:pPr defTabSz="554437">
              <a:lnSpc>
                <a:spcPct val="110000"/>
              </a:lnSpc>
              <a:defRPr/>
            </a:pPr>
            <a:r>
              <a:rPr lang="en-US" sz="1200" b="1">
                <a:solidFill>
                  <a:schemeClr val="tx1">
                    <a:lumMod val="85000"/>
                    <a:lumOff val="15000"/>
                  </a:schemeClr>
                </a:solidFill>
                <a:latin typeface="Montserrat SemiBold"/>
                <a:ea typeface="+mn-lt"/>
                <a:cs typeface="+mn-lt"/>
              </a:rPr>
              <a:t>Why do we need a diagnostic?</a:t>
            </a:r>
          </a:p>
          <a:p>
            <a:pPr defTabSz="554437">
              <a:lnSpc>
                <a:spcPct val="110000"/>
              </a:lnSpc>
              <a:defRPr/>
            </a:pPr>
            <a:r>
              <a:rPr lang="en-US" sz="1200">
                <a:solidFill>
                  <a:schemeClr val="tx1">
                    <a:lumMod val="85000"/>
                    <a:lumOff val="15000"/>
                  </a:schemeClr>
                </a:solidFill>
                <a:ea typeface="+mn-lt"/>
                <a:cs typeface="+mn-lt"/>
              </a:rPr>
              <a:t>Many organizations fall into the trap of doing AI for the sake of doing AI. The allure of the technology often overshadows the core underlying issues that AI is meant to remedy. The most successful AI projects are the ones aligned to problems and scenarios designated as “need-to-have” within an organization.</a:t>
            </a:r>
          </a:p>
        </p:txBody>
      </p:sp>
      <p:sp>
        <p:nvSpPr>
          <p:cNvPr id="31" name="Rectangle 30">
            <a:extLst>
              <a:ext uri="{FF2B5EF4-FFF2-40B4-BE49-F238E27FC236}">
                <a16:creationId xmlns:a16="http://schemas.microsoft.com/office/drawing/2014/main" id="{74068F8E-1281-2744-CB96-A632C9161AC1}"/>
              </a:ext>
              <a:ext uri="{C183D7F6-B498-43B3-948B-1728B52AA6E4}">
                <adec:decorative xmlns:adec="http://schemas.microsoft.com/office/drawing/2017/decorative" val="1"/>
              </a:ext>
            </a:extLst>
          </p:cNvPr>
          <p:cNvSpPr>
            <a:spLocks noChangeAspect="1"/>
          </p:cNvSpPr>
          <p:nvPr/>
        </p:nvSpPr>
        <p:spPr>
          <a:xfrm>
            <a:off x="354853" y="6218820"/>
            <a:ext cx="323897" cy="351081"/>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US" sz="1600">
              <a:solidFill>
                <a:srgbClr val="FFFFFF"/>
              </a:solidFill>
              <a:latin typeface="Exo" panose="02000503000000000000" pitchFamily="2" charset="77"/>
              <a:ea typeface="+mn-lt"/>
              <a:cs typeface="+mn-lt"/>
            </a:endParaRPr>
          </a:p>
        </p:txBody>
      </p:sp>
      <p:sp>
        <p:nvSpPr>
          <p:cNvPr id="30" name="Rectangle 29">
            <a:extLst>
              <a:ext uri="{FF2B5EF4-FFF2-40B4-BE49-F238E27FC236}">
                <a16:creationId xmlns:a16="http://schemas.microsoft.com/office/drawing/2014/main" id="{22381A82-E459-B15D-19FE-AD8E90F851E8}"/>
              </a:ext>
            </a:extLst>
          </p:cNvPr>
          <p:cNvSpPr>
            <a:spLocks/>
          </p:cNvSpPr>
          <p:nvPr/>
        </p:nvSpPr>
        <p:spPr>
          <a:xfrm>
            <a:off x="679579" y="6218820"/>
            <a:ext cx="4287866" cy="3510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r>
              <a:rPr lang="en-US" sz="1200" dirty="0">
                <a:solidFill>
                  <a:srgbClr val="FFFFFF"/>
                </a:solidFill>
                <a:latin typeface="Exo" panose="02000503000000000000" pitchFamily="2" charset="77"/>
                <a:ea typeface="+mn-lt"/>
                <a:cs typeface="+mn-lt"/>
              </a:rPr>
              <a:t>Download Info-Tech’s </a:t>
            </a:r>
            <a:r>
              <a:rPr lang="en-US" sz="1200" i="1" dirty="0">
                <a:solidFill>
                  <a:schemeClr val="bg1"/>
                </a:solidFill>
                <a:latin typeface="Exo" panose="02000503000000000000" pitchFamily="2" charset="77"/>
                <a:ea typeface="+mn-lt"/>
                <a:cs typeface="+mn-lt"/>
                <a:hlinkClick r:id="rId4">
                  <a:extLst>
                    <a:ext uri="{A12FA001-AC4F-418D-AE19-62706E023703}">
                      <ahyp:hlinkClr xmlns:ahyp="http://schemas.microsoft.com/office/drawing/2018/hyperlinkcolor" val="tx"/>
                    </a:ext>
                  </a:extLst>
                </a:hlinkClick>
              </a:rPr>
              <a:t>CX AI Use Case Discovery Tool</a:t>
            </a:r>
            <a:endParaRPr lang="en-US" sz="1200" dirty="0">
              <a:solidFill>
                <a:schemeClr val="bg1"/>
              </a:solidFill>
              <a:latin typeface="Exo" panose="02000503000000000000" pitchFamily="2" charset="77"/>
              <a:ea typeface="+mn-lt"/>
              <a:cs typeface="+mn-lt"/>
            </a:endParaRPr>
          </a:p>
        </p:txBody>
      </p:sp>
      <p:pic>
        <p:nvPicPr>
          <p:cNvPr id="29" name="Picture 28">
            <a:extLst>
              <a:ext uri="{FF2B5EF4-FFF2-40B4-BE49-F238E27FC236}">
                <a16:creationId xmlns:a16="http://schemas.microsoft.com/office/drawing/2014/main" id="{0D9883EC-EA33-4253-3FF4-5A5B42A265B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18948" y="6304617"/>
            <a:ext cx="195707" cy="180554"/>
          </a:xfrm>
          <a:prstGeom prst="rect">
            <a:avLst/>
          </a:prstGeom>
        </p:spPr>
      </p:pic>
    </p:spTree>
    <p:extLst>
      <p:ext uri="{BB962C8B-B14F-4D97-AF65-F5344CB8AC3E}">
        <p14:creationId xmlns:p14="http://schemas.microsoft.com/office/powerpoint/2010/main" val="715380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E55BD-6B0E-C4EF-857E-0303F7EAE2E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E05D301-DB11-4B02-4382-DEA7F7232872}"/>
              </a:ext>
            </a:extLst>
          </p:cNvPr>
          <p:cNvSpPr>
            <a:spLocks noGrp="1"/>
          </p:cNvSpPr>
          <p:nvPr>
            <p:ph type="title"/>
          </p:nvPr>
        </p:nvSpPr>
        <p:spPr>
          <a:xfrm>
            <a:off x="354854" y="530399"/>
            <a:ext cx="11335675" cy="375176"/>
          </a:xfrm>
        </p:spPr>
        <p:txBody>
          <a:bodyPr/>
          <a:lstStyle/>
          <a:p>
            <a:r>
              <a:rPr lang="en-US" sz="3200"/>
              <a:t>Assess your current CX capabilities</a:t>
            </a:r>
          </a:p>
        </p:txBody>
      </p:sp>
      <p:sp>
        <p:nvSpPr>
          <p:cNvPr id="11" name="Text Placeholder 2">
            <a:extLst>
              <a:ext uri="{FF2B5EF4-FFF2-40B4-BE49-F238E27FC236}">
                <a16:creationId xmlns:a16="http://schemas.microsoft.com/office/drawing/2014/main" id="{54061EE1-761A-AEBA-53EC-40412EC7AA27}"/>
              </a:ext>
            </a:extLst>
          </p:cNvPr>
          <p:cNvSpPr>
            <a:spLocks noGrp="1"/>
          </p:cNvSpPr>
          <p:nvPr>
            <p:ph type="body" sz="quarter" idx="10"/>
          </p:nvPr>
        </p:nvSpPr>
        <p:spPr>
          <a:xfrm>
            <a:off x="382043" y="1082714"/>
            <a:ext cx="11456693" cy="559778"/>
          </a:xfrm>
        </p:spPr>
        <p:txBody>
          <a:bodyPr/>
          <a:lstStyle/>
          <a:p>
            <a:r>
              <a:rPr lang="en-US" sz="1600"/>
              <a:t>Assessing each key capability for customer relevance and CX impact allows you to prioritize areas that have the most impact on your customers and brand.</a:t>
            </a:r>
          </a:p>
        </p:txBody>
      </p:sp>
      <p:sp>
        <p:nvSpPr>
          <p:cNvPr id="4" name="Rectangle 3">
            <a:extLst>
              <a:ext uri="{FF2B5EF4-FFF2-40B4-BE49-F238E27FC236}">
                <a16:creationId xmlns:a16="http://schemas.microsoft.com/office/drawing/2014/main" id="{3F489167-6752-1EEF-C015-195DEAC96491}"/>
              </a:ext>
              <a:ext uri="{C183D7F6-B498-43B3-948B-1728B52AA6E4}">
                <adec:decorative xmlns:adec="http://schemas.microsoft.com/office/drawing/2017/decorative" val="1"/>
              </a:ext>
            </a:extLst>
          </p:cNvPr>
          <p:cNvSpPr>
            <a:spLocks/>
          </p:cNvSpPr>
          <p:nvPr/>
        </p:nvSpPr>
        <p:spPr>
          <a:xfrm>
            <a:off x="313664" y="1762271"/>
            <a:ext cx="8831131" cy="2583443"/>
          </a:xfrm>
          <a:prstGeom prst="rect">
            <a:avLst/>
          </a:prstGeom>
          <a:solidFill>
            <a:srgbClr val="494949">
              <a:lumMod val="20000"/>
              <a:lumOff val="80000"/>
            </a:srgbClr>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10" name="TextBox 9">
            <a:extLst>
              <a:ext uri="{FF2B5EF4-FFF2-40B4-BE49-F238E27FC236}">
                <a16:creationId xmlns:a16="http://schemas.microsoft.com/office/drawing/2014/main" id="{9EECF638-B1D6-380E-FF89-89A5BFE05A6D}"/>
              </a:ext>
            </a:extLst>
          </p:cNvPr>
          <p:cNvSpPr txBox="1">
            <a:spLocks/>
          </p:cNvSpPr>
          <p:nvPr/>
        </p:nvSpPr>
        <p:spPr>
          <a:xfrm>
            <a:off x="422894" y="1856360"/>
            <a:ext cx="6367449" cy="314445"/>
          </a:xfrm>
          <a:prstGeom prst="rect">
            <a:avLst/>
          </a:prstGeom>
          <a:noFill/>
        </p:spPr>
        <p:txBody>
          <a:bodyPr wrap="none" rtlCol="0" anchor="ctr" anchorCtr="0">
            <a:spAutoFit/>
          </a:bodyPr>
          <a:lstStyle/>
          <a:p>
            <a:pPr defTabSz="554437">
              <a:lnSpc>
                <a:spcPct val="110000"/>
              </a:lnSpc>
              <a:defRPr/>
            </a:pPr>
            <a:r>
              <a:rPr lang="en-US" sz="1400">
                <a:solidFill>
                  <a:srgbClr val="494949">
                    <a:lumMod val="75000"/>
                  </a:srgbClr>
                </a:solidFill>
                <a:latin typeface="Montserrat SemiBold" pitchFamily="2" charset="77"/>
                <a:ea typeface="+mn-lt"/>
                <a:cs typeface="+mn-lt"/>
              </a:rPr>
              <a:t>Assess your CX capabilities – support &amp; query resolution example</a:t>
            </a:r>
          </a:p>
        </p:txBody>
      </p:sp>
      <p:pic>
        <p:nvPicPr>
          <p:cNvPr id="16" name="Picture 15" descr="Screenshot from the KPI mapping tool showing how the tool uses user-defined relevance and impact scores to assess capabilities.">
            <a:extLst>
              <a:ext uri="{FF2B5EF4-FFF2-40B4-BE49-F238E27FC236}">
                <a16:creationId xmlns:a16="http://schemas.microsoft.com/office/drawing/2014/main" id="{C8F03088-534A-9DC5-B772-739DD02B6FF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50805" y="2273817"/>
            <a:ext cx="8527716" cy="1728907"/>
          </a:xfrm>
          <a:prstGeom prst="rect">
            <a:avLst/>
          </a:prstGeom>
        </p:spPr>
      </p:pic>
      <p:cxnSp>
        <p:nvCxnSpPr>
          <p:cNvPr id="37" name="Straight Arrow Connector 36">
            <a:extLst>
              <a:ext uri="{FF2B5EF4-FFF2-40B4-BE49-F238E27FC236}">
                <a16:creationId xmlns:a16="http://schemas.microsoft.com/office/drawing/2014/main" id="{8DD9B6B5-A5D5-1404-3296-0A5AC0AFEB0A}"/>
              </a:ext>
              <a:ext uri="{C183D7F6-B498-43B3-948B-1728B52AA6E4}">
                <adec:decorative xmlns:adec="http://schemas.microsoft.com/office/drawing/2017/decorative" val="1"/>
              </a:ext>
            </a:extLst>
          </p:cNvPr>
          <p:cNvCxnSpPr>
            <a:cxnSpLocks/>
            <a:stCxn id="20" idx="7"/>
          </p:cNvCxnSpPr>
          <p:nvPr/>
        </p:nvCxnSpPr>
        <p:spPr>
          <a:xfrm flipV="1">
            <a:off x="897128" y="4069995"/>
            <a:ext cx="4198839" cy="858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4B16A285-9880-6AC2-F967-8C3EB77B1B76}"/>
              </a:ext>
            </a:extLst>
          </p:cNvPr>
          <p:cNvSpPr>
            <a:spLocks/>
          </p:cNvSpPr>
          <p:nvPr/>
        </p:nvSpPr>
        <p:spPr>
          <a:xfrm>
            <a:off x="663011" y="4888129"/>
            <a:ext cx="274284" cy="2742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37"/>
            <a:r>
              <a:rPr lang="en-US">
                <a:solidFill>
                  <a:srgbClr val="FFFFFF"/>
                </a:solidFill>
                <a:latin typeface="Montserrat SemiBold"/>
                <a:ea typeface="+mn-lt"/>
                <a:cs typeface="+mn-lt"/>
              </a:rPr>
              <a:t>1</a:t>
            </a:r>
          </a:p>
        </p:txBody>
      </p:sp>
      <p:sp>
        <p:nvSpPr>
          <p:cNvPr id="19" name="TextBox 18">
            <a:extLst>
              <a:ext uri="{FF2B5EF4-FFF2-40B4-BE49-F238E27FC236}">
                <a16:creationId xmlns:a16="http://schemas.microsoft.com/office/drawing/2014/main" id="{041D8685-5456-0D2F-9CD2-74C5D196A724}"/>
              </a:ext>
            </a:extLst>
          </p:cNvPr>
          <p:cNvSpPr txBox="1">
            <a:spLocks/>
          </p:cNvSpPr>
          <p:nvPr/>
        </p:nvSpPr>
        <p:spPr>
          <a:xfrm>
            <a:off x="1018146" y="4888129"/>
            <a:ext cx="2843858" cy="1025922"/>
          </a:xfrm>
          <a:prstGeom prst="rect">
            <a:avLst/>
          </a:prstGeom>
          <a:noFill/>
        </p:spPr>
        <p:txBody>
          <a:bodyPr wrap="square" rtlCol="0" anchor="ctr" anchorCtr="0">
            <a:spAutoFit/>
          </a:bodyPr>
          <a:lstStyle/>
          <a:p>
            <a:pPr defTabSz="554437">
              <a:lnSpc>
                <a:spcPct val="110000"/>
              </a:lnSpc>
              <a:defRPr/>
            </a:pPr>
            <a:r>
              <a:rPr lang="en-US" sz="1400" b="1">
                <a:solidFill>
                  <a:srgbClr val="494949"/>
                </a:solidFill>
                <a:ea typeface="+mn-lt"/>
                <a:cs typeface="+mn-lt"/>
              </a:rPr>
              <a:t>Customer Relevance:</a:t>
            </a:r>
            <a:r>
              <a:rPr lang="en-US" sz="1400">
                <a:solidFill>
                  <a:srgbClr val="494949"/>
                </a:solidFill>
                <a:ea typeface="+mn-lt"/>
                <a:cs typeface="+mn-lt"/>
              </a:rPr>
              <a:t> How broadly does this issue or initiative affect your customers and their journey?</a:t>
            </a:r>
          </a:p>
          <a:p>
            <a:pPr defTabSz="554437">
              <a:lnSpc>
                <a:spcPct val="110000"/>
              </a:lnSpc>
              <a:defRPr/>
            </a:pPr>
            <a:endParaRPr lang="en-US" sz="1400">
              <a:solidFill>
                <a:srgbClr val="494949"/>
              </a:solidFill>
              <a:ea typeface="+mn-lt"/>
              <a:cs typeface="+mn-lt"/>
            </a:endParaRPr>
          </a:p>
        </p:txBody>
      </p:sp>
      <p:cxnSp>
        <p:nvCxnSpPr>
          <p:cNvPr id="38" name="Straight Arrow Connector 37">
            <a:extLst>
              <a:ext uri="{FF2B5EF4-FFF2-40B4-BE49-F238E27FC236}">
                <a16:creationId xmlns:a16="http://schemas.microsoft.com/office/drawing/2014/main" id="{DF699A00-E28C-B46B-3CE6-A141C424099F}"/>
              </a:ext>
              <a:ext uri="{C183D7F6-B498-43B3-948B-1728B52AA6E4}">
                <adec:decorative xmlns:adec="http://schemas.microsoft.com/office/drawing/2017/decorative" val="1"/>
              </a:ext>
            </a:extLst>
          </p:cNvPr>
          <p:cNvCxnSpPr>
            <a:cxnSpLocks/>
            <a:stCxn id="21" idx="7"/>
          </p:cNvCxnSpPr>
          <p:nvPr/>
        </p:nvCxnSpPr>
        <p:spPr>
          <a:xfrm flipV="1">
            <a:off x="4439598" y="4069995"/>
            <a:ext cx="1852667" cy="858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9A3B3B75-8ACC-E725-BCC2-9ABA25717A32}"/>
              </a:ext>
            </a:extLst>
          </p:cNvPr>
          <p:cNvSpPr>
            <a:spLocks/>
          </p:cNvSpPr>
          <p:nvPr/>
        </p:nvSpPr>
        <p:spPr>
          <a:xfrm>
            <a:off x="4205481" y="4888129"/>
            <a:ext cx="274284" cy="2742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37"/>
            <a:r>
              <a:rPr lang="en-US">
                <a:solidFill>
                  <a:srgbClr val="FFFFFF"/>
                </a:solidFill>
                <a:latin typeface="Montserrat SemiBold"/>
                <a:ea typeface="+mn-lt"/>
                <a:cs typeface="+mn-lt"/>
              </a:rPr>
              <a:t>2</a:t>
            </a:r>
          </a:p>
        </p:txBody>
      </p:sp>
      <p:sp>
        <p:nvSpPr>
          <p:cNvPr id="50" name="TextBox 49">
            <a:extLst>
              <a:ext uri="{FF2B5EF4-FFF2-40B4-BE49-F238E27FC236}">
                <a16:creationId xmlns:a16="http://schemas.microsoft.com/office/drawing/2014/main" id="{BC7EF26C-4EC7-A19B-8C87-AC8DC7CA0F94}"/>
              </a:ext>
            </a:extLst>
          </p:cNvPr>
          <p:cNvSpPr txBox="1">
            <a:spLocks/>
          </p:cNvSpPr>
          <p:nvPr/>
        </p:nvSpPr>
        <p:spPr>
          <a:xfrm>
            <a:off x="4674865" y="4879083"/>
            <a:ext cx="2843858" cy="1025922"/>
          </a:xfrm>
          <a:prstGeom prst="rect">
            <a:avLst/>
          </a:prstGeom>
          <a:noFill/>
        </p:spPr>
        <p:txBody>
          <a:bodyPr wrap="square" rtlCol="0" anchor="ctr" anchorCtr="0">
            <a:spAutoFit/>
          </a:bodyPr>
          <a:lstStyle/>
          <a:p>
            <a:pPr defTabSz="554437">
              <a:lnSpc>
                <a:spcPct val="110000"/>
              </a:lnSpc>
              <a:defRPr/>
            </a:pPr>
            <a:r>
              <a:rPr lang="en-US" sz="1400" b="1">
                <a:solidFill>
                  <a:srgbClr val="494949"/>
                </a:solidFill>
                <a:ea typeface="+mn-lt"/>
                <a:cs typeface="+mn-lt"/>
              </a:rPr>
              <a:t>Customer Experience Impact:</a:t>
            </a:r>
            <a:r>
              <a:rPr lang="en-US" sz="1400">
                <a:solidFill>
                  <a:srgbClr val="494949"/>
                </a:solidFill>
                <a:ea typeface="+mn-lt"/>
                <a:cs typeface="+mn-lt"/>
              </a:rPr>
              <a:t> How deeply does this issue or initiative affect overall customer satisfaction, loyalty, or brand perception?</a:t>
            </a:r>
          </a:p>
        </p:txBody>
      </p:sp>
      <p:cxnSp>
        <p:nvCxnSpPr>
          <p:cNvPr id="40" name="Straight Arrow Connector 39">
            <a:extLst>
              <a:ext uri="{FF2B5EF4-FFF2-40B4-BE49-F238E27FC236}">
                <a16:creationId xmlns:a16="http://schemas.microsoft.com/office/drawing/2014/main" id="{A78AC45D-6A57-5DD8-4073-7BC251B9B58B}"/>
              </a:ext>
              <a:ext uri="{C183D7F6-B498-43B3-948B-1728B52AA6E4}">
                <adec:decorative xmlns:adec="http://schemas.microsoft.com/office/drawing/2017/decorative" val="1"/>
              </a:ext>
            </a:extLst>
          </p:cNvPr>
          <p:cNvCxnSpPr>
            <a:cxnSpLocks/>
            <a:stCxn id="32" idx="1"/>
          </p:cNvCxnSpPr>
          <p:nvPr/>
        </p:nvCxnSpPr>
        <p:spPr>
          <a:xfrm flipH="1" flipV="1">
            <a:off x="7647572" y="4069995"/>
            <a:ext cx="688674" cy="858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B43D8E97-CD3D-DFBB-47C7-2C330A5B57E6}"/>
              </a:ext>
            </a:extLst>
          </p:cNvPr>
          <p:cNvSpPr>
            <a:spLocks/>
          </p:cNvSpPr>
          <p:nvPr/>
        </p:nvSpPr>
        <p:spPr>
          <a:xfrm>
            <a:off x="8296078" y="4888129"/>
            <a:ext cx="274284" cy="2742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37"/>
            <a:r>
              <a:rPr lang="en-US">
                <a:solidFill>
                  <a:srgbClr val="FFFFFF"/>
                </a:solidFill>
                <a:latin typeface="Montserrat SemiBold"/>
                <a:ea typeface="+mn-lt"/>
                <a:cs typeface="+mn-lt"/>
              </a:rPr>
              <a:t>3</a:t>
            </a:r>
          </a:p>
        </p:txBody>
      </p:sp>
      <p:sp>
        <p:nvSpPr>
          <p:cNvPr id="51" name="TextBox 50">
            <a:extLst>
              <a:ext uri="{FF2B5EF4-FFF2-40B4-BE49-F238E27FC236}">
                <a16:creationId xmlns:a16="http://schemas.microsoft.com/office/drawing/2014/main" id="{95BC206A-AA62-31C2-F837-0A302480B9C4}"/>
              </a:ext>
            </a:extLst>
          </p:cNvPr>
          <p:cNvSpPr txBox="1">
            <a:spLocks/>
          </p:cNvSpPr>
          <p:nvPr/>
        </p:nvSpPr>
        <p:spPr>
          <a:xfrm>
            <a:off x="8686719" y="4860294"/>
            <a:ext cx="2843858" cy="1736886"/>
          </a:xfrm>
          <a:prstGeom prst="rect">
            <a:avLst/>
          </a:prstGeom>
          <a:noFill/>
        </p:spPr>
        <p:txBody>
          <a:bodyPr wrap="square" rtlCol="0" anchor="ctr" anchorCtr="0">
            <a:spAutoFit/>
          </a:bodyPr>
          <a:lstStyle/>
          <a:p>
            <a:pPr defTabSz="554437">
              <a:lnSpc>
                <a:spcPct val="110000"/>
              </a:lnSpc>
              <a:defRPr/>
            </a:pPr>
            <a:r>
              <a:rPr lang="en-US" sz="1400" b="1">
                <a:solidFill>
                  <a:srgbClr val="494949"/>
                </a:solidFill>
                <a:ea typeface="+mn-lt"/>
                <a:cs typeface="+mn-lt"/>
              </a:rPr>
              <a:t>Diagnostic Score:</a:t>
            </a:r>
            <a:r>
              <a:rPr lang="en-US" sz="1400">
                <a:solidFill>
                  <a:srgbClr val="494949"/>
                </a:solidFill>
                <a:ea typeface="+mn-lt"/>
                <a:cs typeface="+mn-lt"/>
              </a:rPr>
              <a:t> A composite metric divided into four groupings that that are used to prioritize initiatives. The scale ranges from no action need to high priority; immediate focus required to prevent churn or capture large opportunity. </a:t>
            </a:r>
          </a:p>
        </p:txBody>
      </p:sp>
      <p:sp>
        <p:nvSpPr>
          <p:cNvPr id="33" name="Oval 32">
            <a:extLst>
              <a:ext uri="{FF2B5EF4-FFF2-40B4-BE49-F238E27FC236}">
                <a16:creationId xmlns:a16="http://schemas.microsoft.com/office/drawing/2014/main" id="{7AC5AF6F-55D8-171E-DE28-265E59FC2326}"/>
              </a:ext>
            </a:extLst>
          </p:cNvPr>
          <p:cNvSpPr>
            <a:spLocks/>
          </p:cNvSpPr>
          <p:nvPr/>
        </p:nvSpPr>
        <p:spPr>
          <a:xfrm>
            <a:off x="9468007" y="1723423"/>
            <a:ext cx="274284" cy="2742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37"/>
            <a:r>
              <a:rPr lang="en-US">
                <a:solidFill>
                  <a:srgbClr val="FFFFFF"/>
                </a:solidFill>
                <a:latin typeface="Montserrat SemiBold"/>
                <a:ea typeface="+mn-lt"/>
                <a:cs typeface="+mn-lt"/>
              </a:rPr>
              <a:t>4</a:t>
            </a:r>
          </a:p>
        </p:txBody>
      </p:sp>
      <p:sp>
        <p:nvSpPr>
          <p:cNvPr id="53" name="TextBox 52">
            <a:extLst>
              <a:ext uri="{FF2B5EF4-FFF2-40B4-BE49-F238E27FC236}">
                <a16:creationId xmlns:a16="http://schemas.microsoft.com/office/drawing/2014/main" id="{7BBC4EB3-2F2E-8DDF-A626-1E62896385D2}"/>
              </a:ext>
            </a:extLst>
          </p:cNvPr>
          <p:cNvSpPr txBox="1">
            <a:spLocks/>
          </p:cNvSpPr>
          <p:nvPr/>
        </p:nvSpPr>
        <p:spPr>
          <a:xfrm>
            <a:off x="9857282" y="1675528"/>
            <a:ext cx="1954264" cy="2447850"/>
          </a:xfrm>
          <a:prstGeom prst="rect">
            <a:avLst/>
          </a:prstGeom>
          <a:noFill/>
        </p:spPr>
        <p:txBody>
          <a:bodyPr wrap="square" rtlCol="0" anchor="ctr" anchorCtr="0">
            <a:spAutoFit/>
          </a:bodyPr>
          <a:lstStyle/>
          <a:p>
            <a:pPr defTabSz="554437">
              <a:lnSpc>
                <a:spcPct val="110000"/>
              </a:lnSpc>
              <a:defRPr/>
            </a:pPr>
            <a:r>
              <a:rPr lang="en-US" sz="1400" b="1">
                <a:solidFill>
                  <a:srgbClr val="494949"/>
                </a:solidFill>
                <a:ea typeface="+mn-lt"/>
                <a:cs typeface="+mn-lt"/>
              </a:rPr>
              <a:t>Priority Focus:</a:t>
            </a:r>
            <a:r>
              <a:rPr lang="en-US" sz="1400">
                <a:solidFill>
                  <a:srgbClr val="494949"/>
                </a:solidFill>
                <a:ea typeface="+mn-lt"/>
                <a:cs typeface="+mn-lt"/>
              </a:rPr>
              <a:t> A stack ranked list of areas that should be considered for potential use cases. Align your top five focus areas to problem statements that resonate with the challenges or opportunities that you are facing.</a:t>
            </a:r>
          </a:p>
        </p:txBody>
      </p:sp>
      <p:cxnSp>
        <p:nvCxnSpPr>
          <p:cNvPr id="41" name="Straight Arrow Connector 40">
            <a:extLst>
              <a:ext uri="{FF2B5EF4-FFF2-40B4-BE49-F238E27FC236}">
                <a16:creationId xmlns:a16="http://schemas.microsoft.com/office/drawing/2014/main" id="{73BA8A98-BADF-6645-20EB-01EE94B00562}"/>
              </a:ext>
              <a:ext uri="{C183D7F6-B498-43B3-948B-1728B52AA6E4}">
                <adec:decorative xmlns:adec="http://schemas.microsoft.com/office/drawing/2017/decorative" val="1"/>
              </a:ext>
            </a:extLst>
          </p:cNvPr>
          <p:cNvCxnSpPr>
            <a:cxnSpLocks/>
            <a:stCxn id="33" idx="3"/>
          </p:cNvCxnSpPr>
          <p:nvPr/>
        </p:nvCxnSpPr>
        <p:spPr>
          <a:xfrm flipH="1">
            <a:off x="8674617" y="1957539"/>
            <a:ext cx="833558" cy="794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64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FC28F-45EB-CE30-58A3-E37EA1C1E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5FCA93-DF92-D07C-530A-0049B1120A69}"/>
              </a:ext>
            </a:extLst>
          </p:cNvPr>
          <p:cNvSpPr>
            <a:spLocks noGrp="1"/>
          </p:cNvSpPr>
          <p:nvPr>
            <p:ph type="title"/>
          </p:nvPr>
        </p:nvSpPr>
        <p:spPr>
          <a:xfrm>
            <a:off x="370864" y="507399"/>
            <a:ext cx="11220578" cy="705043"/>
          </a:xfrm>
        </p:spPr>
        <p:txBody>
          <a:bodyPr/>
          <a:lstStyle/>
          <a:p>
            <a:r>
              <a:rPr lang="en-US" spc="-79"/>
              <a:t>Executive</a:t>
            </a:r>
            <a:r>
              <a:rPr lang="en-US" spc="-3"/>
              <a:t> </a:t>
            </a:r>
            <a:r>
              <a:rPr lang="en-US" spc="-42"/>
              <a:t>summary</a:t>
            </a:r>
            <a:endParaRPr lang="en-US"/>
          </a:p>
        </p:txBody>
      </p:sp>
      <p:sp>
        <p:nvSpPr>
          <p:cNvPr id="7" name="Text Placeholder 6">
            <a:extLst>
              <a:ext uri="{FF2B5EF4-FFF2-40B4-BE49-F238E27FC236}">
                <a16:creationId xmlns:a16="http://schemas.microsoft.com/office/drawing/2014/main" id="{85663282-D954-E048-60FF-91E60940B820}"/>
              </a:ext>
            </a:extLst>
          </p:cNvPr>
          <p:cNvSpPr>
            <a:spLocks noGrp="1"/>
          </p:cNvSpPr>
          <p:nvPr>
            <p:ph type="body" sz="quarter" idx="15"/>
          </p:nvPr>
        </p:nvSpPr>
        <p:spPr>
          <a:xfrm>
            <a:off x="395931" y="1356007"/>
            <a:ext cx="3542400" cy="297314"/>
          </a:xfrm>
        </p:spPr>
        <p:txBody>
          <a:bodyPr/>
          <a:lstStyle/>
          <a:p>
            <a:r>
              <a:rPr lang="en-US"/>
              <a:t>Key Benefits</a:t>
            </a:r>
          </a:p>
        </p:txBody>
      </p:sp>
      <p:sp>
        <p:nvSpPr>
          <p:cNvPr id="4" name="Text Placeholder 3">
            <a:extLst>
              <a:ext uri="{FF2B5EF4-FFF2-40B4-BE49-F238E27FC236}">
                <a16:creationId xmlns:a16="http://schemas.microsoft.com/office/drawing/2014/main" id="{F21C55C9-50F8-A088-D476-A399BA675668}"/>
              </a:ext>
            </a:extLst>
          </p:cNvPr>
          <p:cNvSpPr>
            <a:spLocks noGrp="1"/>
          </p:cNvSpPr>
          <p:nvPr>
            <p:ph type="body" sz="quarter" idx="18"/>
          </p:nvPr>
        </p:nvSpPr>
        <p:spPr>
          <a:xfrm>
            <a:off x="395931" y="1796508"/>
            <a:ext cx="3658265" cy="3190736"/>
          </a:xfrm>
          <a:prstGeom prst="rect">
            <a:avLst/>
          </a:prstGeom>
        </p:spPr>
        <p:txBody>
          <a:bodyPr>
            <a:noAutofit/>
          </a:bodyPr>
          <a:lstStyle/>
          <a:p>
            <a:pPr marL="0" marR="0">
              <a:buFontTx/>
              <a:buNone/>
            </a:pPr>
            <a:r>
              <a:rPr lang="en-US" sz="1200" b="1" dirty="0">
                <a:effectLst/>
                <a:latin typeface="+mn-lt"/>
              </a:rPr>
              <a:t>Personalized, proactive engagement: </a:t>
            </a:r>
            <a:r>
              <a:rPr lang="en-US" sz="1200" dirty="0">
                <a:effectLst/>
                <a:latin typeface="+mn-lt"/>
              </a:rPr>
              <a:t>Imagine reaching out before your customer even realizes there’s an issue. AI detects patterns in real time, turning reactive support into proactive, personalized experiences that set your brand apart.</a:t>
            </a:r>
          </a:p>
          <a:p>
            <a:pPr marL="0" marR="0">
              <a:buFontTx/>
              <a:buNone/>
            </a:pPr>
            <a:r>
              <a:rPr lang="en-US" sz="1200" b="1" dirty="0">
                <a:effectLst/>
                <a:latin typeface="+mn-lt"/>
              </a:rPr>
              <a:t>Empowered agents, faster resolutions: </a:t>
            </a:r>
            <a:r>
              <a:rPr lang="en-US" sz="1200" dirty="0">
                <a:effectLst/>
                <a:latin typeface="+mn-lt"/>
              </a:rPr>
              <a:t>Intelligent assistance tools guide agents with real-time prompts and knowledge, significantly cutting resolution times. Freed from routine inquiries, they can focus on empathy and problem-solving that create a lasting impression.</a:t>
            </a:r>
            <a:endParaRPr lang="en-US" sz="1200" b="1" dirty="0">
              <a:latin typeface="+mn-lt"/>
            </a:endParaRPr>
          </a:p>
          <a:p>
            <a:pPr marL="0" marR="0">
              <a:buFontTx/>
              <a:buNone/>
            </a:pPr>
            <a:r>
              <a:rPr lang="en-US" sz="1200" b="1" dirty="0">
                <a:effectLst/>
                <a:latin typeface="+mn-lt"/>
              </a:rPr>
              <a:t>Boosted customer loyalty and NPS: </a:t>
            </a:r>
            <a:r>
              <a:rPr lang="en-US" sz="1200" dirty="0">
                <a:effectLst/>
                <a:latin typeface="+mn-lt"/>
              </a:rPr>
              <a:t>Delivering consistent, timely, and personalized service naturally fuels positive sentiments and long-term loyalty. When AI is fully aligned with customer-centric goals, organizations routinely see double-digit gains in satisfaction and advocacy metrics.</a:t>
            </a:r>
          </a:p>
        </p:txBody>
      </p:sp>
      <p:sp>
        <p:nvSpPr>
          <p:cNvPr id="14" name="Rectangle 13">
            <a:extLst>
              <a:ext uri="{FF2B5EF4-FFF2-40B4-BE49-F238E27FC236}">
                <a16:creationId xmlns:a16="http://schemas.microsoft.com/office/drawing/2014/main" id="{88CC4B9E-6A5E-C92A-CDE3-A834B824FB7A}"/>
              </a:ext>
              <a:ext uri="{C183D7F6-B498-43B3-948B-1728B52AA6E4}">
                <adec:decorative xmlns:adec="http://schemas.microsoft.com/office/drawing/2017/decorative" val="1"/>
              </a:ext>
            </a:extLst>
          </p:cNvPr>
          <p:cNvSpPr>
            <a:spLocks/>
          </p:cNvSpPr>
          <p:nvPr/>
        </p:nvSpPr>
        <p:spPr>
          <a:xfrm>
            <a:off x="395931" y="4986082"/>
            <a:ext cx="3708401" cy="54000"/>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5" name="Text Placeholder 4">
            <a:extLst>
              <a:ext uri="{FF2B5EF4-FFF2-40B4-BE49-F238E27FC236}">
                <a16:creationId xmlns:a16="http://schemas.microsoft.com/office/drawing/2014/main" id="{89ADCE79-2968-4064-D49B-AF778962C44B}"/>
              </a:ext>
            </a:extLst>
          </p:cNvPr>
          <p:cNvSpPr>
            <a:spLocks noGrp="1"/>
          </p:cNvSpPr>
          <p:nvPr>
            <p:ph type="body" sz="quarter" idx="13"/>
          </p:nvPr>
        </p:nvSpPr>
        <p:spPr>
          <a:xfrm>
            <a:off x="4260850" y="1348288"/>
            <a:ext cx="3542400" cy="297314"/>
          </a:xfrm>
        </p:spPr>
        <p:txBody>
          <a:bodyPr/>
          <a:lstStyle/>
          <a:p>
            <a:r>
              <a:rPr lang="en-US"/>
              <a:t>Your Challenge</a:t>
            </a:r>
          </a:p>
        </p:txBody>
      </p:sp>
      <p:sp>
        <p:nvSpPr>
          <p:cNvPr id="6" name="Text Placeholder 5">
            <a:extLst>
              <a:ext uri="{FF2B5EF4-FFF2-40B4-BE49-F238E27FC236}">
                <a16:creationId xmlns:a16="http://schemas.microsoft.com/office/drawing/2014/main" id="{4DDC31D8-E6E6-3FC3-F844-5E0898D99A99}"/>
              </a:ext>
            </a:extLst>
          </p:cNvPr>
          <p:cNvSpPr>
            <a:spLocks noGrp="1"/>
          </p:cNvSpPr>
          <p:nvPr>
            <p:ph type="body" sz="quarter" idx="19"/>
          </p:nvPr>
        </p:nvSpPr>
        <p:spPr>
          <a:xfrm>
            <a:off x="4260850" y="1796508"/>
            <a:ext cx="3658265" cy="3190736"/>
          </a:xfrm>
          <a:prstGeom prst="rect">
            <a:avLst/>
          </a:prstGeom>
        </p:spPr>
        <p:txBody>
          <a:bodyPr/>
          <a:lstStyle/>
          <a:p>
            <a:pPr marL="0" marR="0">
              <a:buFontTx/>
              <a:buNone/>
            </a:pPr>
            <a:r>
              <a:rPr lang="en-US" sz="1200" b="1" dirty="0">
                <a:effectLst/>
                <a:latin typeface="+mn-lt"/>
              </a:rPr>
              <a:t>Balancing operational efficiency with genuine customer delight:</a:t>
            </a:r>
            <a:r>
              <a:rPr lang="en-US" sz="1200" dirty="0">
                <a:effectLst/>
                <a:latin typeface="+mn-lt"/>
              </a:rPr>
              <a:t> Pursuing automated cost savings can backfire if it undercuts the personalization and empathy customers crave, leading to churn and missed revenue opportunities.</a:t>
            </a:r>
          </a:p>
          <a:p>
            <a:pPr marL="0" marR="0">
              <a:buFontTx/>
              <a:buNone/>
            </a:pPr>
            <a:r>
              <a:rPr lang="en-US" sz="1200" b="1" dirty="0">
                <a:effectLst/>
                <a:latin typeface="+mn-lt"/>
              </a:rPr>
              <a:t>Navigating the containment vs. resolution dilemma: </a:t>
            </a:r>
            <a:r>
              <a:rPr lang="en-US" sz="1200" dirty="0">
                <a:effectLst/>
                <a:latin typeface="+mn-lt"/>
              </a:rPr>
              <a:t>Focusing on quick call deflection or speedy self-service may lower handle times, but leaving deeper customer issues unresolved undercuts trust and can increase follow-up costs.</a:t>
            </a:r>
          </a:p>
          <a:p>
            <a:pPr marL="0" marR="0">
              <a:buFontTx/>
              <a:buNone/>
            </a:pPr>
            <a:r>
              <a:rPr lang="en-US" sz="1200" b="1" dirty="0">
                <a:effectLst/>
                <a:latin typeface="+mn-lt"/>
              </a:rPr>
              <a:t>Scaling AI beyond the pilot phase: </a:t>
            </a:r>
            <a:r>
              <a:rPr lang="en-US" sz="1200" dirty="0">
                <a:effectLst/>
                <a:latin typeface="+mn-lt"/>
              </a:rPr>
              <a:t>High agent turnover, fragmented tech stacks, and inadequate training hamper efforts to expand successful AI pilots into sustained, enterprise‐wide improvements.</a:t>
            </a:r>
          </a:p>
        </p:txBody>
      </p:sp>
      <p:sp>
        <p:nvSpPr>
          <p:cNvPr id="13" name="Rectangle 12">
            <a:extLst>
              <a:ext uri="{FF2B5EF4-FFF2-40B4-BE49-F238E27FC236}">
                <a16:creationId xmlns:a16="http://schemas.microsoft.com/office/drawing/2014/main" id="{E6591EBD-E666-414F-D353-4B58844D1A13}"/>
              </a:ext>
              <a:ext uri="{C183D7F6-B498-43B3-948B-1728B52AA6E4}">
                <adec:decorative xmlns:adec="http://schemas.microsoft.com/office/drawing/2017/decorative" val="1"/>
              </a:ext>
            </a:extLst>
          </p:cNvPr>
          <p:cNvSpPr>
            <a:spLocks/>
          </p:cNvSpPr>
          <p:nvPr/>
        </p:nvSpPr>
        <p:spPr>
          <a:xfrm>
            <a:off x="4272738" y="4986082"/>
            <a:ext cx="3708401" cy="54000"/>
          </a:xfrm>
          <a:prstGeom prst="rect">
            <a:avLst/>
          </a:prstGeom>
          <a:solidFill>
            <a:srgbClr val="B3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9" name="Text Placeholder 8">
            <a:extLst>
              <a:ext uri="{FF2B5EF4-FFF2-40B4-BE49-F238E27FC236}">
                <a16:creationId xmlns:a16="http://schemas.microsoft.com/office/drawing/2014/main" id="{96A02FEC-0072-398D-6ECE-3D22F4F41F49}"/>
              </a:ext>
            </a:extLst>
          </p:cNvPr>
          <p:cNvSpPr>
            <a:spLocks noGrp="1"/>
          </p:cNvSpPr>
          <p:nvPr>
            <p:ph type="body" sz="quarter" idx="17"/>
          </p:nvPr>
        </p:nvSpPr>
        <p:spPr>
          <a:xfrm>
            <a:off x="8169825" y="1348288"/>
            <a:ext cx="3542400" cy="297314"/>
          </a:xfrm>
        </p:spPr>
        <p:txBody>
          <a:bodyPr/>
          <a:lstStyle/>
          <a:p>
            <a:r>
              <a:rPr lang="en-US"/>
              <a:t>Info-Tech’s Approach</a:t>
            </a:r>
          </a:p>
        </p:txBody>
      </p:sp>
      <p:sp>
        <p:nvSpPr>
          <p:cNvPr id="8" name="Text Placeholder 7">
            <a:extLst>
              <a:ext uri="{FF2B5EF4-FFF2-40B4-BE49-F238E27FC236}">
                <a16:creationId xmlns:a16="http://schemas.microsoft.com/office/drawing/2014/main" id="{51C1BC6A-A61B-9BD9-F9E1-C56A65A80A88}"/>
              </a:ext>
            </a:extLst>
          </p:cNvPr>
          <p:cNvSpPr>
            <a:spLocks noGrp="1"/>
          </p:cNvSpPr>
          <p:nvPr>
            <p:ph type="body" sz="quarter" idx="20"/>
          </p:nvPr>
        </p:nvSpPr>
        <p:spPr>
          <a:xfrm>
            <a:off x="8169825" y="1813698"/>
            <a:ext cx="3658265" cy="3190736"/>
          </a:xfrm>
          <a:prstGeom prst="rect">
            <a:avLst/>
          </a:prstGeom>
        </p:spPr>
        <p:txBody>
          <a:bodyPr/>
          <a:lstStyle/>
          <a:p>
            <a:pPr marL="0" marR="0">
              <a:buFontTx/>
              <a:buNone/>
            </a:pPr>
            <a:r>
              <a:rPr lang="en-US" sz="1200" b="1" dirty="0">
                <a:effectLst/>
                <a:latin typeface="+mn-lt"/>
              </a:rPr>
              <a:t>Identify high-impact use cases early: </a:t>
            </a:r>
            <a:r>
              <a:rPr lang="en-US" sz="1200" dirty="0">
                <a:effectLst/>
                <a:latin typeface="+mn-lt"/>
              </a:rPr>
              <a:t>Zero in on specific CX metrics – like first‐contact resolution or NPS – that resonate with leadership and deliver visible value to customers.</a:t>
            </a:r>
          </a:p>
          <a:p>
            <a:pPr marL="0" marR="0">
              <a:buFontTx/>
              <a:buNone/>
            </a:pPr>
            <a:r>
              <a:rPr lang="en-US" sz="1200" b="1" dirty="0">
                <a:effectLst/>
                <a:latin typeface="+mn-lt"/>
              </a:rPr>
              <a:t>Design for scalability from the start: </a:t>
            </a:r>
            <a:r>
              <a:rPr lang="en-US" sz="1200" dirty="0">
                <a:effectLst/>
                <a:latin typeface="+mn-lt"/>
              </a:rPr>
              <a:t>Define your project scope with precision – pinpoint the specific CX challenges, establish robust requirements, account for governance, risk, and compliance considerations – and involve cross-functional stakeholders from the outset. </a:t>
            </a:r>
          </a:p>
          <a:p>
            <a:pPr marL="0" marR="0">
              <a:buFontTx/>
              <a:buNone/>
            </a:pPr>
            <a:r>
              <a:rPr lang="en-US" sz="1200" b="1" dirty="0">
                <a:effectLst/>
                <a:latin typeface="+mn-lt"/>
              </a:rPr>
              <a:t>Monitor and adapt continuously: </a:t>
            </a:r>
            <a:r>
              <a:rPr lang="en-US" sz="1200" dirty="0">
                <a:effectLst/>
                <a:latin typeface="+mn-lt"/>
              </a:rPr>
              <a:t>Track key performance indicators and user feedback in real time, then refine AI capabilities regularly to stay aligned with shifting customer needs and strategic goals.</a:t>
            </a:r>
          </a:p>
        </p:txBody>
      </p:sp>
      <p:sp>
        <p:nvSpPr>
          <p:cNvPr id="15" name="Rectangle 14">
            <a:extLst>
              <a:ext uri="{FF2B5EF4-FFF2-40B4-BE49-F238E27FC236}">
                <a16:creationId xmlns:a16="http://schemas.microsoft.com/office/drawing/2014/main" id="{EA9863AC-954A-148F-484B-D660588129B7}"/>
              </a:ext>
              <a:ext uri="{C183D7F6-B498-43B3-948B-1728B52AA6E4}">
                <adec:decorative xmlns:adec="http://schemas.microsoft.com/office/drawing/2017/decorative" val="1"/>
              </a:ext>
            </a:extLst>
          </p:cNvPr>
          <p:cNvSpPr>
            <a:spLocks/>
          </p:cNvSpPr>
          <p:nvPr/>
        </p:nvSpPr>
        <p:spPr>
          <a:xfrm>
            <a:off x="8169825" y="4986082"/>
            <a:ext cx="3708401" cy="54000"/>
          </a:xfrm>
          <a:prstGeom prst="rect">
            <a:avLst/>
          </a:prstGeom>
          <a:solidFill>
            <a:srgbClr val="2B9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17" name="Rectangle 16">
            <a:extLst>
              <a:ext uri="{FF2B5EF4-FFF2-40B4-BE49-F238E27FC236}">
                <a16:creationId xmlns:a16="http://schemas.microsoft.com/office/drawing/2014/main" id="{18D64B8B-ED34-6AE3-A6B3-25A29DC21C8C}"/>
              </a:ext>
            </a:extLst>
          </p:cNvPr>
          <p:cNvSpPr>
            <a:spLocks/>
          </p:cNvSpPr>
          <p:nvPr/>
        </p:nvSpPr>
        <p:spPr>
          <a:xfrm>
            <a:off x="370865" y="5201638"/>
            <a:ext cx="11457225" cy="117403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marL="0" marR="0" lvl="0" indent="0" algn="l" defTabSz="554492"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ea typeface="+mn-lt"/>
                <a:cs typeface="+mn-lt"/>
              </a:rPr>
              <a:t>Info-Tech Insight </a:t>
            </a:r>
          </a:p>
          <a:p>
            <a:pPr marL="0" marR="0" lvl="0" indent="0" algn="l" defTabSz="554492" rtl="0" eaLnBrk="1" fontAlgn="auto" latinLnBrk="0" hangingPunct="1">
              <a:lnSpc>
                <a:spcPct val="100000"/>
              </a:lnSpc>
              <a:spcBef>
                <a:spcPts val="600"/>
              </a:spcBef>
              <a:spcAft>
                <a:spcPts val="0"/>
              </a:spcAft>
              <a:buClrTx/>
              <a:buSzTx/>
              <a:buFontTx/>
              <a:buNone/>
              <a:tabLst/>
              <a:defRPr/>
            </a:pPr>
            <a:r>
              <a:rPr lang="en-US" sz="1400">
                <a:effectLst/>
                <a:ea typeface="+mn-lt"/>
                <a:cs typeface="+mn-lt"/>
              </a:rPr>
              <a:t>AI can be transformative for customer experience, but only when tied to genuine customer outcomes and supported by well-prepared teams. Pursuing AI’s “wow factor” without linking it to customer needs can yield flashy pilots but few lasting benefits. By tackling both the technology and the people side of change, organizations can convert one-off AI experiments into a powerful, organization-wide CX advantage.</a:t>
            </a:r>
            <a:endParaRPr kumimoji="0" lang="en-US" sz="1400" b="0" i="0" u="none" strike="noStrike" kern="1200" cap="none" spc="0" normalizeH="0" baseline="0" noProof="0">
              <a:ln>
                <a:noFill/>
              </a:ln>
              <a:solidFill>
                <a:srgbClr val="FFFFFF"/>
              </a:solidFill>
              <a:effectLst/>
              <a:uLnTx/>
              <a:uFillTx/>
              <a:ea typeface="+mn-lt"/>
              <a:cs typeface="+mn-lt"/>
            </a:endParaRPr>
          </a:p>
        </p:txBody>
      </p:sp>
      <p:sp>
        <p:nvSpPr>
          <p:cNvPr id="18" name="Rectangle 17">
            <a:extLst>
              <a:ext uri="{FF2B5EF4-FFF2-40B4-BE49-F238E27FC236}">
                <a16:creationId xmlns:a16="http://schemas.microsoft.com/office/drawing/2014/main" id="{4710AE33-4165-AAC2-81FF-E26422F67F83}"/>
              </a:ext>
              <a:ext uri="{C183D7F6-B498-43B3-948B-1728B52AA6E4}">
                <adec:decorative xmlns:adec="http://schemas.microsoft.com/office/drawing/2017/decorative" val="1"/>
              </a:ext>
            </a:extLst>
          </p:cNvPr>
          <p:cNvSpPr>
            <a:spLocks/>
          </p:cNvSpPr>
          <p:nvPr/>
        </p:nvSpPr>
        <p:spPr>
          <a:xfrm>
            <a:off x="370865" y="5201638"/>
            <a:ext cx="11457225" cy="1174038"/>
          </a:xfrm>
          <a:prstGeom prst="rect">
            <a:avLst/>
          </a:prstGeom>
          <a:noFill/>
          <a:ln w="3175" cmpd="thinThick">
            <a:gradFill>
              <a:gsLst>
                <a:gs pos="0">
                  <a:srgbClr val="2576B7"/>
                </a:gs>
                <a:gs pos="50000">
                  <a:srgbClr val="2576B7">
                    <a:alpha val="0"/>
                  </a:srgbClr>
                </a:gs>
                <a:gs pos="99000">
                  <a:srgbClr val="2576B7"/>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marL="0" marR="0" lvl="0" indent="0" algn="l" defTabSz="554492" rtl="0" eaLnBrk="1" fontAlgn="auto" latinLnBrk="0" hangingPunct="1">
              <a:lnSpc>
                <a:spcPct val="100000"/>
              </a:lnSpc>
              <a:spcBef>
                <a:spcPts val="800"/>
              </a:spcBef>
              <a:spcAft>
                <a:spcPts val="0"/>
              </a:spcAft>
              <a:buClrTx/>
              <a:buSzTx/>
              <a:buFontTx/>
              <a:buNone/>
              <a:tabLst/>
              <a:defRPr/>
            </a:pPr>
            <a:endParaRPr kumimoji="0" lang="en-US" sz="1400" b="0" i="0" u="none" strike="noStrike" kern="1200" cap="none" spc="0" normalizeH="0" baseline="0" noProof="0">
              <a:ln>
                <a:noFill/>
              </a:ln>
              <a:solidFill>
                <a:srgbClr val="2576B7"/>
              </a:solidFill>
              <a:effectLst/>
              <a:uLnTx/>
              <a:uFillTx/>
              <a:ea typeface="+mn-lt"/>
              <a:cs typeface="+mn-lt"/>
            </a:endParaRPr>
          </a:p>
        </p:txBody>
      </p:sp>
    </p:spTree>
    <p:extLst>
      <p:ext uri="{BB962C8B-B14F-4D97-AF65-F5344CB8AC3E}">
        <p14:creationId xmlns:p14="http://schemas.microsoft.com/office/powerpoint/2010/main" val="3491629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C8C55-9BE1-0704-4A55-D56EDF9EE6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C27707-121A-25E3-CB92-B98576960027}"/>
              </a:ext>
            </a:extLst>
          </p:cNvPr>
          <p:cNvSpPr>
            <a:spLocks noGrp="1"/>
          </p:cNvSpPr>
          <p:nvPr>
            <p:ph type="title"/>
          </p:nvPr>
        </p:nvSpPr>
        <p:spPr>
          <a:xfrm>
            <a:off x="354854" y="530400"/>
            <a:ext cx="11335675" cy="542078"/>
          </a:xfrm>
        </p:spPr>
        <p:txBody>
          <a:bodyPr/>
          <a:lstStyle/>
          <a:p>
            <a:r>
              <a:rPr lang="en-US" sz="3200"/>
              <a:t>Use mapping tables to align potential solutions</a:t>
            </a:r>
          </a:p>
        </p:txBody>
      </p:sp>
      <p:sp>
        <p:nvSpPr>
          <p:cNvPr id="3" name="Text Placeholder 2">
            <a:extLst>
              <a:ext uri="{FF2B5EF4-FFF2-40B4-BE49-F238E27FC236}">
                <a16:creationId xmlns:a16="http://schemas.microsoft.com/office/drawing/2014/main" id="{CD663EAE-95B3-E453-BFDF-1EE2CCB70D0C}"/>
              </a:ext>
            </a:extLst>
          </p:cNvPr>
          <p:cNvSpPr>
            <a:spLocks noGrp="1"/>
          </p:cNvSpPr>
          <p:nvPr>
            <p:ph type="body" sz="quarter" idx="10"/>
          </p:nvPr>
        </p:nvSpPr>
        <p:spPr>
          <a:xfrm>
            <a:off x="382043" y="1082713"/>
            <a:ext cx="11116555" cy="502913"/>
          </a:xfrm>
        </p:spPr>
        <p:txBody>
          <a:bodyPr/>
          <a:lstStyle/>
          <a:p>
            <a:r>
              <a:rPr lang="en-US" sz="1600" dirty="0" err="1"/>
              <a:t>Utilize</a:t>
            </a:r>
            <a:r>
              <a:rPr lang="en-US" sz="1600" dirty="0"/>
              <a:t> use case maps to align priority focus areas to problem statements and use cases that will address key opportunities or pain points for your organization.</a:t>
            </a:r>
          </a:p>
        </p:txBody>
      </p:sp>
      <p:sp>
        <p:nvSpPr>
          <p:cNvPr id="4" name="Rectangle 3">
            <a:extLst>
              <a:ext uri="{FF2B5EF4-FFF2-40B4-BE49-F238E27FC236}">
                <a16:creationId xmlns:a16="http://schemas.microsoft.com/office/drawing/2014/main" id="{186A0B70-24E0-6C0D-4D81-A59884429566}"/>
              </a:ext>
              <a:ext uri="{C183D7F6-B498-43B3-948B-1728B52AA6E4}">
                <adec:decorative xmlns:adec="http://schemas.microsoft.com/office/drawing/2017/decorative" val="1"/>
              </a:ext>
            </a:extLst>
          </p:cNvPr>
          <p:cNvSpPr>
            <a:spLocks/>
          </p:cNvSpPr>
          <p:nvPr/>
        </p:nvSpPr>
        <p:spPr>
          <a:xfrm>
            <a:off x="254167" y="1759227"/>
            <a:ext cx="11685254" cy="3097268"/>
          </a:xfrm>
          <a:prstGeom prst="rect">
            <a:avLst/>
          </a:prstGeom>
          <a:solidFill>
            <a:srgbClr val="494949">
              <a:lumMod val="20000"/>
              <a:lumOff val="80000"/>
            </a:srgbClr>
          </a:solidFill>
          <a:ln w="12700" cap="flat" cmpd="sng" algn="ctr">
            <a:noFill/>
            <a:prstDash val="solid"/>
            <a:miter lim="800000"/>
          </a:ln>
          <a:effectLst/>
        </p:spPr>
        <p:txBody>
          <a:bodyPr rtlCol="0" anchor="ctr"/>
          <a:lstStyle/>
          <a:p>
            <a:pPr algn="ctr" defTabSz="914309">
              <a:lnSpc>
                <a:spcPct val="110000"/>
              </a:lnSpc>
              <a:defRPr/>
            </a:pPr>
            <a:endParaRPr lang="en-US" sz="900" kern="0">
              <a:solidFill>
                <a:srgbClr val="FFFFFF"/>
              </a:solidFill>
              <a:latin typeface="Roboto Condensed Light" panose="02000000000000000000" pitchFamily="2" charset="0"/>
              <a:ea typeface="+mn-lt"/>
              <a:cs typeface="+mn-lt"/>
            </a:endParaRPr>
          </a:p>
        </p:txBody>
      </p:sp>
      <p:sp>
        <p:nvSpPr>
          <p:cNvPr id="10" name="TextBox 9">
            <a:extLst>
              <a:ext uri="{FF2B5EF4-FFF2-40B4-BE49-F238E27FC236}">
                <a16:creationId xmlns:a16="http://schemas.microsoft.com/office/drawing/2014/main" id="{4813F96E-0B60-99F5-D7C0-B9A82F07B356}"/>
              </a:ext>
            </a:extLst>
          </p:cNvPr>
          <p:cNvSpPr txBox="1">
            <a:spLocks/>
          </p:cNvSpPr>
          <p:nvPr/>
        </p:nvSpPr>
        <p:spPr>
          <a:xfrm>
            <a:off x="313664" y="1819742"/>
            <a:ext cx="4012637" cy="346120"/>
          </a:xfrm>
          <a:prstGeom prst="rect">
            <a:avLst/>
          </a:prstGeom>
          <a:noFill/>
        </p:spPr>
        <p:txBody>
          <a:bodyPr wrap="none" rtlCol="0" anchor="ctr" anchorCtr="0">
            <a:spAutoFit/>
          </a:bodyPr>
          <a:lstStyle/>
          <a:p>
            <a:pPr defTabSz="554437">
              <a:lnSpc>
                <a:spcPct val="110000"/>
              </a:lnSpc>
              <a:defRPr/>
            </a:pPr>
            <a:r>
              <a:rPr lang="en-US" sz="1600">
                <a:solidFill>
                  <a:srgbClr val="494949"/>
                </a:solidFill>
                <a:latin typeface="Montserrat SemiBold" pitchFamily="2" charset="77"/>
                <a:ea typeface="+mn-lt"/>
                <a:cs typeface="+mn-lt"/>
              </a:rPr>
              <a:t>Support &amp; query resolution example</a:t>
            </a:r>
          </a:p>
        </p:txBody>
      </p:sp>
      <p:sp>
        <p:nvSpPr>
          <p:cNvPr id="11" name="TextBox 10">
            <a:extLst>
              <a:ext uri="{FF2B5EF4-FFF2-40B4-BE49-F238E27FC236}">
                <a16:creationId xmlns:a16="http://schemas.microsoft.com/office/drawing/2014/main" id="{512377B5-DE12-9C9B-B725-16B1B1B49379}"/>
              </a:ext>
            </a:extLst>
          </p:cNvPr>
          <p:cNvSpPr txBox="1">
            <a:spLocks/>
          </p:cNvSpPr>
          <p:nvPr/>
        </p:nvSpPr>
        <p:spPr>
          <a:xfrm>
            <a:off x="313663" y="2163438"/>
            <a:ext cx="10500905" cy="292388"/>
          </a:xfrm>
          <a:prstGeom prst="rect">
            <a:avLst/>
          </a:prstGeom>
          <a:noFill/>
        </p:spPr>
        <p:txBody>
          <a:bodyPr wrap="square">
            <a:spAutoFit/>
          </a:bodyPr>
          <a:lstStyle/>
          <a:p>
            <a:pPr defTabSz="914400"/>
            <a:r>
              <a:rPr lang="en-US" sz="1300" b="1">
                <a:solidFill>
                  <a:srgbClr val="2576B7"/>
                </a:solidFill>
                <a:latin typeface="Montserrat SemiBold"/>
                <a:ea typeface="+mn-lt"/>
                <a:cs typeface="+mn-lt"/>
              </a:rPr>
              <a:t>Timeliness of Resolution: </a:t>
            </a:r>
            <a:r>
              <a:rPr lang="en-US" sz="1300">
                <a:solidFill>
                  <a:srgbClr val="494949"/>
                </a:solidFill>
                <a:latin typeface="Roboto Condensed Light"/>
                <a:ea typeface="+mn-lt"/>
                <a:cs typeface="+mn-lt"/>
              </a:rPr>
              <a:t>How effectively does your organization handle and resolve incoming customer queries across all channels in a timely manner?</a:t>
            </a:r>
          </a:p>
        </p:txBody>
      </p:sp>
      <p:pic>
        <p:nvPicPr>
          <p:cNvPr id="18" name="Picture 17" descr="Screenshot from KPI Solution Mapping tool showing problem statement, use case, use case definition, and use case inclusion fields.">
            <a:extLst>
              <a:ext uri="{FF2B5EF4-FFF2-40B4-BE49-F238E27FC236}">
                <a16:creationId xmlns:a16="http://schemas.microsoft.com/office/drawing/2014/main" id="{871183E8-F762-A266-786C-3BE855124E0D}"/>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87811" y="2543397"/>
            <a:ext cx="10417966" cy="2069924"/>
          </a:xfrm>
          <a:prstGeom prst="rect">
            <a:avLst/>
          </a:prstGeom>
        </p:spPr>
      </p:pic>
      <p:cxnSp>
        <p:nvCxnSpPr>
          <p:cNvPr id="31" name="Straight Arrow Connector 30">
            <a:extLst>
              <a:ext uri="{FF2B5EF4-FFF2-40B4-BE49-F238E27FC236}">
                <a16:creationId xmlns:a16="http://schemas.microsoft.com/office/drawing/2014/main" id="{FE045E55-FD56-A9E3-5A03-AC90BBF6E7BE}"/>
              </a:ext>
              <a:ext uri="{C183D7F6-B498-43B3-948B-1728B52AA6E4}">
                <adec:decorative xmlns:adec="http://schemas.microsoft.com/office/drawing/2017/decorative" val="1"/>
              </a:ext>
            </a:extLst>
          </p:cNvPr>
          <p:cNvCxnSpPr>
            <a:cxnSpLocks/>
            <a:stCxn id="30" idx="7"/>
          </p:cNvCxnSpPr>
          <p:nvPr/>
        </p:nvCxnSpPr>
        <p:spPr>
          <a:xfrm flipV="1">
            <a:off x="655568" y="4447348"/>
            <a:ext cx="1202302" cy="7367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6CB6E6A7-5E43-C1E0-3967-350E77DE1E64}"/>
              </a:ext>
            </a:extLst>
          </p:cNvPr>
          <p:cNvSpPr>
            <a:spLocks/>
          </p:cNvSpPr>
          <p:nvPr/>
        </p:nvSpPr>
        <p:spPr>
          <a:xfrm>
            <a:off x="421452" y="5143945"/>
            <a:ext cx="274284" cy="2742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37">
              <a:defRPr/>
            </a:pPr>
            <a:r>
              <a:rPr lang="en-US">
                <a:solidFill>
                  <a:srgbClr val="FFFFFF"/>
                </a:solidFill>
                <a:latin typeface="Montserrat SemiBold"/>
                <a:ea typeface="+mn-lt"/>
                <a:cs typeface="+mn-lt"/>
              </a:rPr>
              <a:t>1</a:t>
            </a:r>
          </a:p>
        </p:txBody>
      </p:sp>
      <p:sp>
        <p:nvSpPr>
          <p:cNvPr id="48" name="TextBox 47">
            <a:extLst>
              <a:ext uri="{FF2B5EF4-FFF2-40B4-BE49-F238E27FC236}">
                <a16:creationId xmlns:a16="http://schemas.microsoft.com/office/drawing/2014/main" id="{F88ED61E-6C33-8018-AB8F-073EA48E01BE}"/>
              </a:ext>
            </a:extLst>
          </p:cNvPr>
          <p:cNvSpPr txBox="1">
            <a:spLocks/>
          </p:cNvSpPr>
          <p:nvPr/>
        </p:nvSpPr>
        <p:spPr>
          <a:xfrm>
            <a:off x="797642" y="5123177"/>
            <a:ext cx="2402944" cy="1298241"/>
          </a:xfrm>
          <a:prstGeom prst="rect">
            <a:avLst/>
          </a:prstGeom>
          <a:noFill/>
        </p:spPr>
        <p:txBody>
          <a:bodyPr wrap="square" rtlCol="0" anchor="ctr" anchorCtr="0">
            <a:spAutoFit/>
          </a:bodyPr>
          <a:lstStyle/>
          <a:p>
            <a:pPr defTabSz="554437">
              <a:lnSpc>
                <a:spcPct val="110000"/>
              </a:lnSpc>
              <a:defRPr/>
            </a:pPr>
            <a:r>
              <a:rPr lang="en-US" sz="1200" b="1">
                <a:solidFill>
                  <a:srgbClr val="494949"/>
                </a:solidFill>
                <a:ea typeface="+mn-lt"/>
                <a:cs typeface="+mn-lt"/>
              </a:rPr>
              <a:t>Problem Statement:</a:t>
            </a:r>
            <a:r>
              <a:rPr lang="en-US" sz="1200">
                <a:solidFill>
                  <a:srgbClr val="494949"/>
                </a:solidFill>
                <a:ea typeface="+mn-lt"/>
                <a:cs typeface="+mn-lt"/>
              </a:rPr>
              <a:t> AI initiatives have the best chance for success when aligned to a concise problem statement. Select the problem statement that most closely resonates with your challenge or opportunity</a:t>
            </a:r>
          </a:p>
        </p:txBody>
      </p:sp>
      <p:cxnSp>
        <p:nvCxnSpPr>
          <p:cNvPr id="36" name="Straight Arrow Connector 35">
            <a:extLst>
              <a:ext uri="{FF2B5EF4-FFF2-40B4-BE49-F238E27FC236}">
                <a16:creationId xmlns:a16="http://schemas.microsoft.com/office/drawing/2014/main" id="{BAB9F8A2-AC1A-9515-86C0-CEF19D056D4A}"/>
              </a:ext>
              <a:ext uri="{C183D7F6-B498-43B3-948B-1728B52AA6E4}">
                <adec:decorative xmlns:adec="http://schemas.microsoft.com/office/drawing/2017/decorative" val="1"/>
              </a:ext>
            </a:extLst>
          </p:cNvPr>
          <p:cNvCxnSpPr>
            <a:cxnSpLocks/>
            <a:stCxn id="34" idx="7"/>
          </p:cNvCxnSpPr>
          <p:nvPr/>
        </p:nvCxnSpPr>
        <p:spPr>
          <a:xfrm flipV="1">
            <a:off x="3649488" y="4570118"/>
            <a:ext cx="881380" cy="613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C51CC139-E2A2-2A72-5845-BAF3223858A7}"/>
              </a:ext>
            </a:extLst>
          </p:cNvPr>
          <p:cNvSpPr>
            <a:spLocks/>
          </p:cNvSpPr>
          <p:nvPr/>
        </p:nvSpPr>
        <p:spPr>
          <a:xfrm>
            <a:off x="3415372" y="5143945"/>
            <a:ext cx="274284" cy="2742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37">
              <a:defRPr/>
            </a:pPr>
            <a:r>
              <a:rPr lang="en-US">
                <a:solidFill>
                  <a:srgbClr val="FFFFFF"/>
                </a:solidFill>
                <a:latin typeface="Montserrat SemiBold"/>
                <a:ea typeface="+mn-lt"/>
                <a:cs typeface="+mn-lt"/>
              </a:rPr>
              <a:t>2</a:t>
            </a:r>
          </a:p>
        </p:txBody>
      </p:sp>
      <p:sp>
        <p:nvSpPr>
          <p:cNvPr id="21" name="TextBox 20">
            <a:extLst>
              <a:ext uri="{FF2B5EF4-FFF2-40B4-BE49-F238E27FC236}">
                <a16:creationId xmlns:a16="http://schemas.microsoft.com/office/drawing/2014/main" id="{32C85FFA-BF72-6276-9ADB-6B7D5C15EA41}"/>
              </a:ext>
            </a:extLst>
          </p:cNvPr>
          <p:cNvSpPr txBox="1">
            <a:spLocks/>
          </p:cNvSpPr>
          <p:nvPr/>
        </p:nvSpPr>
        <p:spPr>
          <a:xfrm>
            <a:off x="3802484" y="5123177"/>
            <a:ext cx="2402944" cy="689420"/>
          </a:xfrm>
          <a:prstGeom prst="rect">
            <a:avLst/>
          </a:prstGeom>
          <a:noFill/>
        </p:spPr>
        <p:txBody>
          <a:bodyPr wrap="square" rtlCol="0" anchor="ctr" anchorCtr="0">
            <a:spAutoFit/>
          </a:bodyPr>
          <a:lstStyle/>
          <a:p>
            <a:pPr defTabSz="554437">
              <a:lnSpc>
                <a:spcPct val="110000"/>
              </a:lnSpc>
              <a:defRPr/>
            </a:pPr>
            <a:r>
              <a:rPr lang="en-US" sz="1200" b="1">
                <a:solidFill>
                  <a:srgbClr val="494949"/>
                </a:solidFill>
                <a:ea typeface="+mn-lt"/>
                <a:cs typeface="+mn-lt"/>
              </a:rPr>
              <a:t>Use Case:</a:t>
            </a:r>
            <a:r>
              <a:rPr lang="en-US" sz="1200">
                <a:solidFill>
                  <a:srgbClr val="494949"/>
                </a:solidFill>
                <a:ea typeface="+mn-lt"/>
                <a:cs typeface="+mn-lt"/>
              </a:rPr>
              <a:t> Identify the use case that will best address the problem statement that you’ve selected.</a:t>
            </a:r>
          </a:p>
        </p:txBody>
      </p:sp>
      <p:cxnSp>
        <p:nvCxnSpPr>
          <p:cNvPr id="27" name="Straight Arrow Connector 26">
            <a:extLst>
              <a:ext uri="{FF2B5EF4-FFF2-40B4-BE49-F238E27FC236}">
                <a16:creationId xmlns:a16="http://schemas.microsoft.com/office/drawing/2014/main" id="{96D04822-A580-BC13-E3DC-787F9ADE2D58}"/>
              </a:ext>
              <a:ext uri="{C183D7F6-B498-43B3-948B-1728B52AA6E4}">
                <adec:decorative xmlns:adec="http://schemas.microsoft.com/office/drawing/2017/decorative" val="1"/>
              </a:ext>
            </a:extLst>
          </p:cNvPr>
          <p:cNvCxnSpPr>
            <a:cxnSpLocks/>
            <a:stCxn id="26" idx="7"/>
          </p:cNvCxnSpPr>
          <p:nvPr/>
        </p:nvCxnSpPr>
        <p:spPr>
          <a:xfrm flipV="1">
            <a:off x="6556602" y="4561663"/>
            <a:ext cx="881380" cy="622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F1DEAAC-49FE-B1A5-B9F0-1C64F2104F96}"/>
              </a:ext>
            </a:extLst>
          </p:cNvPr>
          <p:cNvSpPr>
            <a:spLocks/>
          </p:cNvSpPr>
          <p:nvPr/>
        </p:nvSpPr>
        <p:spPr>
          <a:xfrm>
            <a:off x="6322486" y="5143945"/>
            <a:ext cx="274284" cy="2742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37">
              <a:defRPr/>
            </a:pPr>
            <a:r>
              <a:rPr lang="en-US">
                <a:solidFill>
                  <a:srgbClr val="FFFFFF"/>
                </a:solidFill>
                <a:latin typeface="Montserrat SemiBold"/>
                <a:ea typeface="+mn-lt"/>
                <a:cs typeface="+mn-lt"/>
              </a:rPr>
              <a:t>3</a:t>
            </a:r>
          </a:p>
        </p:txBody>
      </p:sp>
      <p:sp>
        <p:nvSpPr>
          <p:cNvPr id="32" name="TextBox 31">
            <a:extLst>
              <a:ext uri="{FF2B5EF4-FFF2-40B4-BE49-F238E27FC236}">
                <a16:creationId xmlns:a16="http://schemas.microsoft.com/office/drawing/2014/main" id="{A8C79AE7-B476-43FC-9235-AEF49538A4BA}"/>
              </a:ext>
            </a:extLst>
          </p:cNvPr>
          <p:cNvSpPr txBox="1">
            <a:spLocks/>
          </p:cNvSpPr>
          <p:nvPr/>
        </p:nvSpPr>
        <p:spPr>
          <a:xfrm>
            <a:off x="6734675" y="5123177"/>
            <a:ext cx="2402944" cy="892552"/>
          </a:xfrm>
          <a:prstGeom prst="rect">
            <a:avLst/>
          </a:prstGeom>
          <a:noFill/>
        </p:spPr>
        <p:txBody>
          <a:bodyPr wrap="square" rtlCol="0" anchor="ctr" anchorCtr="0">
            <a:spAutoFit/>
          </a:bodyPr>
          <a:lstStyle/>
          <a:p>
            <a:pPr defTabSz="554437">
              <a:lnSpc>
                <a:spcPct val="110000"/>
              </a:lnSpc>
              <a:defRPr/>
            </a:pPr>
            <a:r>
              <a:rPr lang="en-US" sz="1200" b="1" dirty="0">
                <a:solidFill>
                  <a:srgbClr val="494949"/>
                </a:solidFill>
                <a:ea typeface="+mn-lt"/>
                <a:cs typeface="+mn-lt"/>
              </a:rPr>
              <a:t>Use Case Definition:</a:t>
            </a:r>
            <a:r>
              <a:rPr lang="en-US" sz="1200" dirty="0">
                <a:solidFill>
                  <a:srgbClr val="494949"/>
                </a:solidFill>
                <a:ea typeface="+mn-lt"/>
                <a:cs typeface="+mn-lt"/>
              </a:rPr>
              <a:t> Ensure that the definition of the use case is fit for purpose and will adequately address your challenge or opportunity.</a:t>
            </a:r>
          </a:p>
        </p:txBody>
      </p:sp>
      <p:cxnSp>
        <p:nvCxnSpPr>
          <p:cNvPr id="29" name="Straight Arrow Connector 28">
            <a:extLst>
              <a:ext uri="{FF2B5EF4-FFF2-40B4-BE49-F238E27FC236}">
                <a16:creationId xmlns:a16="http://schemas.microsoft.com/office/drawing/2014/main" id="{183C67B4-D20B-99B7-233E-A203A991A08A}"/>
              </a:ext>
              <a:ext uri="{C183D7F6-B498-43B3-948B-1728B52AA6E4}">
                <adec:decorative xmlns:adec="http://schemas.microsoft.com/office/drawing/2017/decorative" val="1"/>
              </a:ext>
            </a:extLst>
          </p:cNvPr>
          <p:cNvCxnSpPr>
            <a:cxnSpLocks/>
            <a:stCxn id="28" idx="7"/>
          </p:cNvCxnSpPr>
          <p:nvPr/>
        </p:nvCxnSpPr>
        <p:spPr>
          <a:xfrm flipV="1">
            <a:off x="9707090" y="4573024"/>
            <a:ext cx="881380" cy="6110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5741B5C2-4D70-B342-6792-A1958F6A460B}"/>
              </a:ext>
            </a:extLst>
          </p:cNvPr>
          <p:cNvSpPr>
            <a:spLocks/>
          </p:cNvSpPr>
          <p:nvPr/>
        </p:nvSpPr>
        <p:spPr>
          <a:xfrm>
            <a:off x="9472974" y="5143945"/>
            <a:ext cx="274284" cy="2742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37">
              <a:defRPr/>
            </a:pPr>
            <a:r>
              <a:rPr lang="en-US">
                <a:solidFill>
                  <a:srgbClr val="FFFFFF"/>
                </a:solidFill>
                <a:latin typeface="Montserrat SemiBold"/>
                <a:ea typeface="+mn-lt"/>
                <a:cs typeface="+mn-lt"/>
              </a:rPr>
              <a:t>4</a:t>
            </a:r>
          </a:p>
        </p:txBody>
      </p:sp>
      <p:sp>
        <p:nvSpPr>
          <p:cNvPr id="33" name="TextBox 32">
            <a:extLst>
              <a:ext uri="{FF2B5EF4-FFF2-40B4-BE49-F238E27FC236}">
                <a16:creationId xmlns:a16="http://schemas.microsoft.com/office/drawing/2014/main" id="{41C1D73C-3F8C-2C53-6FA1-26EF002A4B0C}"/>
              </a:ext>
            </a:extLst>
          </p:cNvPr>
          <p:cNvSpPr txBox="1">
            <a:spLocks/>
          </p:cNvSpPr>
          <p:nvPr/>
        </p:nvSpPr>
        <p:spPr>
          <a:xfrm>
            <a:off x="9949280" y="5123177"/>
            <a:ext cx="1810812" cy="1298817"/>
          </a:xfrm>
          <a:prstGeom prst="rect">
            <a:avLst/>
          </a:prstGeom>
          <a:noFill/>
        </p:spPr>
        <p:txBody>
          <a:bodyPr wrap="square" rtlCol="0" anchor="ctr" anchorCtr="0">
            <a:spAutoFit/>
          </a:bodyPr>
          <a:lstStyle/>
          <a:p>
            <a:pPr defTabSz="554437">
              <a:lnSpc>
                <a:spcPct val="110000"/>
              </a:lnSpc>
              <a:defRPr/>
            </a:pPr>
            <a:r>
              <a:rPr lang="en-US" sz="1200" b="1" dirty="0">
                <a:solidFill>
                  <a:srgbClr val="494949"/>
                </a:solidFill>
                <a:ea typeface="+mn-lt"/>
                <a:cs typeface="+mn-lt"/>
              </a:rPr>
              <a:t>Use Case Inclusion:</a:t>
            </a:r>
            <a:r>
              <a:rPr lang="en-US" sz="1200" dirty="0">
                <a:solidFill>
                  <a:srgbClr val="494949"/>
                </a:solidFill>
                <a:ea typeface="+mn-lt"/>
                <a:cs typeface="+mn-lt"/>
              </a:rPr>
              <a:t> Identify the top five use cases that you will bring into a value-feasibility exercise that will help you select your top CX AI pilot project.</a:t>
            </a:r>
          </a:p>
        </p:txBody>
      </p:sp>
    </p:spTree>
    <p:extLst>
      <p:ext uri="{BB962C8B-B14F-4D97-AF65-F5344CB8AC3E}">
        <p14:creationId xmlns:p14="http://schemas.microsoft.com/office/powerpoint/2010/main" val="24462217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2A88C-6FC6-3E7D-5B22-57144735352C}"/>
            </a:ext>
          </a:extLst>
        </p:cNvPr>
        <p:cNvGrpSpPr/>
        <p:nvPr/>
      </p:nvGrpSpPr>
      <p:grpSpPr>
        <a:xfrm>
          <a:off x="0" y="0"/>
          <a:ext cx="0" cy="0"/>
          <a:chOff x="0" y="0"/>
          <a:chExt cx="0" cy="0"/>
        </a:xfrm>
      </p:grpSpPr>
      <p:sp>
        <p:nvSpPr>
          <p:cNvPr id="9" name="Title 2">
            <a:extLst>
              <a:ext uri="{FF2B5EF4-FFF2-40B4-BE49-F238E27FC236}">
                <a16:creationId xmlns:a16="http://schemas.microsoft.com/office/drawing/2014/main" id="{9A0AF7E3-E181-9CCC-9408-5092E599C061}"/>
              </a:ext>
            </a:extLst>
          </p:cNvPr>
          <p:cNvSpPr>
            <a:spLocks noGrp="1"/>
          </p:cNvSpPr>
          <p:nvPr>
            <p:ph type="title"/>
          </p:nvPr>
        </p:nvSpPr>
        <p:spPr>
          <a:xfrm>
            <a:off x="259603" y="265565"/>
            <a:ext cx="10774188" cy="503971"/>
          </a:xfrm>
        </p:spPr>
        <p:txBody>
          <a:bodyPr/>
          <a:lstStyle/>
          <a:p>
            <a:r>
              <a:rPr lang="en-US" sz="2600">
                <a:solidFill>
                  <a:schemeClr val="accent1"/>
                </a:solidFill>
              </a:rPr>
              <a:t>Use case mapping example: Support &amp; query resolution</a:t>
            </a:r>
          </a:p>
        </p:txBody>
      </p:sp>
      <p:pic>
        <p:nvPicPr>
          <p:cNvPr id="13" name="Picture 12">
            <a:extLst>
              <a:ext uri="{FF2B5EF4-FFF2-40B4-BE49-F238E27FC236}">
                <a16:creationId xmlns:a16="http://schemas.microsoft.com/office/drawing/2014/main" id="{1864FE8C-AA38-0013-0569-91494A783081}"/>
              </a:ext>
            </a:extLst>
          </p:cNvPr>
          <p:cNvPicPr>
            <a:picLocks noChangeAspect="1"/>
          </p:cNvPicPr>
          <p:nvPr/>
        </p:nvPicPr>
        <p:blipFill>
          <a:blip r:embed="rId3"/>
          <a:stretch>
            <a:fillRect/>
          </a:stretch>
        </p:blipFill>
        <p:spPr>
          <a:xfrm>
            <a:off x="259604" y="769536"/>
            <a:ext cx="11318805" cy="5763563"/>
          </a:xfrm>
          <a:prstGeom prst="rect">
            <a:avLst/>
          </a:prstGeom>
        </p:spPr>
      </p:pic>
    </p:spTree>
    <p:extLst>
      <p:ext uri="{BB962C8B-B14F-4D97-AF65-F5344CB8AC3E}">
        <p14:creationId xmlns:p14="http://schemas.microsoft.com/office/powerpoint/2010/main" val="2599576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2D344-C686-BF20-C95F-68BDB314069B}"/>
            </a:ext>
          </a:extLst>
        </p:cNvPr>
        <p:cNvGrpSpPr/>
        <p:nvPr/>
      </p:nvGrpSpPr>
      <p:grpSpPr>
        <a:xfrm>
          <a:off x="0" y="0"/>
          <a:ext cx="0" cy="0"/>
          <a:chOff x="0" y="0"/>
          <a:chExt cx="0" cy="0"/>
        </a:xfrm>
      </p:grpSpPr>
      <p:sp>
        <p:nvSpPr>
          <p:cNvPr id="9" name="Title 2">
            <a:extLst>
              <a:ext uri="{FF2B5EF4-FFF2-40B4-BE49-F238E27FC236}">
                <a16:creationId xmlns:a16="http://schemas.microsoft.com/office/drawing/2014/main" id="{E02B85EC-21B8-AB7C-C29F-4D4BBC113819}"/>
              </a:ext>
            </a:extLst>
          </p:cNvPr>
          <p:cNvSpPr>
            <a:spLocks noGrp="1"/>
          </p:cNvSpPr>
          <p:nvPr>
            <p:ph type="title"/>
          </p:nvPr>
        </p:nvSpPr>
        <p:spPr>
          <a:xfrm>
            <a:off x="259603" y="265565"/>
            <a:ext cx="10774188" cy="503971"/>
          </a:xfrm>
        </p:spPr>
        <p:txBody>
          <a:bodyPr/>
          <a:lstStyle/>
          <a:p>
            <a:r>
              <a:rPr lang="en-US" sz="2600">
                <a:solidFill>
                  <a:schemeClr val="accent1"/>
                </a:solidFill>
              </a:rPr>
              <a:t>Use case mapping example: Support &amp; query resolution</a:t>
            </a:r>
          </a:p>
        </p:txBody>
      </p:sp>
      <p:pic>
        <p:nvPicPr>
          <p:cNvPr id="3" name="Picture 2">
            <a:extLst>
              <a:ext uri="{FF2B5EF4-FFF2-40B4-BE49-F238E27FC236}">
                <a16:creationId xmlns:a16="http://schemas.microsoft.com/office/drawing/2014/main" id="{D9720671-71C1-2925-B853-D6E776AC0423}"/>
              </a:ext>
            </a:extLst>
          </p:cNvPr>
          <p:cNvPicPr>
            <a:picLocks noChangeAspect="1"/>
          </p:cNvPicPr>
          <p:nvPr/>
        </p:nvPicPr>
        <p:blipFill>
          <a:blip r:embed="rId3"/>
          <a:stretch>
            <a:fillRect/>
          </a:stretch>
        </p:blipFill>
        <p:spPr>
          <a:xfrm>
            <a:off x="259604" y="854766"/>
            <a:ext cx="11618551" cy="4015409"/>
          </a:xfrm>
          <a:prstGeom prst="rect">
            <a:avLst/>
          </a:prstGeom>
        </p:spPr>
      </p:pic>
      <p:grpSp>
        <p:nvGrpSpPr>
          <p:cNvPr id="4" name="Group 3">
            <a:extLst>
              <a:ext uri="{FF2B5EF4-FFF2-40B4-BE49-F238E27FC236}">
                <a16:creationId xmlns:a16="http://schemas.microsoft.com/office/drawing/2014/main" id="{47BBAB2B-F5E7-2C07-1E0E-AC19D0CCEE32}"/>
              </a:ext>
            </a:extLst>
          </p:cNvPr>
          <p:cNvGrpSpPr>
            <a:grpSpLocks/>
          </p:cNvGrpSpPr>
          <p:nvPr/>
        </p:nvGrpSpPr>
        <p:grpSpPr>
          <a:xfrm>
            <a:off x="259604" y="5074250"/>
            <a:ext cx="11618551" cy="1221403"/>
            <a:chOff x="6353842" y="3127248"/>
            <a:chExt cx="3887438" cy="1664208"/>
          </a:xfrm>
        </p:grpSpPr>
        <p:sp>
          <p:nvSpPr>
            <p:cNvPr id="5" name="Rectangle 4">
              <a:extLst>
                <a:ext uri="{FF2B5EF4-FFF2-40B4-BE49-F238E27FC236}">
                  <a16:creationId xmlns:a16="http://schemas.microsoft.com/office/drawing/2014/main" id="{20B2CD0F-32F6-ADDE-2266-F14C8A47EE25}"/>
                </a:ext>
              </a:extLst>
            </p:cNvPr>
            <p:cNvSpPr>
              <a:spLocks/>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914400">
                <a:spcBef>
                  <a:spcPts val="200"/>
                </a:spcBef>
              </a:pPr>
              <a:r>
                <a:rPr lang="en-US" sz="1600">
                  <a:solidFill>
                    <a:srgbClr val="FFFFFF"/>
                  </a:solidFill>
                  <a:ea typeface="+mn-lt"/>
                  <a:cs typeface="+mn-lt"/>
                </a:rPr>
                <a:t>Info-Tech Insight: </a:t>
              </a:r>
              <a:r>
                <a:rPr lang="en-US" sz="1600" b="1">
                  <a:solidFill>
                    <a:srgbClr val="FFFFFF"/>
                  </a:solidFill>
                  <a:ea typeface="+mn-lt"/>
                  <a:cs typeface="+mn-lt"/>
                </a:rPr>
                <a:t>A use case's exceptional value and immediate usability make it the best. </a:t>
              </a:r>
              <a:r>
                <a:rPr lang="en-US" sz="1600">
                  <a:solidFill>
                    <a:srgbClr val="FFFFFF"/>
                  </a:solidFill>
                  <a:ea typeface="+mn-lt"/>
                  <a:cs typeface="+mn-lt"/>
                </a:rPr>
                <a:t>A use case can be promising and compelling, but it is unsuitable unless it can bring immediate and exceptional value to your organization. Don’t get caught up in the hype.</a:t>
              </a:r>
              <a:endParaRPr lang="en-US" sz="1600" b="1">
                <a:solidFill>
                  <a:srgbClr val="FFFFFF"/>
                </a:solidFill>
                <a:ea typeface="+mn-lt"/>
                <a:cs typeface="+mn-lt"/>
              </a:endParaRPr>
            </a:p>
          </p:txBody>
        </p:sp>
        <p:sp>
          <p:nvSpPr>
            <p:cNvPr id="6" name="Rectangle 5">
              <a:extLst>
                <a:ext uri="{FF2B5EF4-FFF2-40B4-BE49-F238E27FC236}">
                  <a16:creationId xmlns:a16="http://schemas.microsoft.com/office/drawing/2014/main" id="{D4957040-1CA7-8F34-B58C-E4CB61DBCA68}"/>
                </a:ext>
              </a:extLst>
            </p:cNvPr>
            <p:cNvSpPr>
              <a:spLocks/>
            </p:cNvSpPr>
            <p:nvPr/>
          </p:nvSpPr>
          <p:spPr>
            <a:xfrm>
              <a:off x="6353842" y="3127248"/>
              <a:ext cx="3887438" cy="1664208"/>
            </a:xfrm>
            <a:prstGeom prst="rect">
              <a:avLst/>
            </a:prstGeom>
            <a:noFill/>
            <a:ln w="3175" cmpd="thinThick">
              <a:gradFill>
                <a:gsLst>
                  <a:gs pos="0">
                    <a:srgbClr val="2576B7"/>
                  </a:gs>
                  <a:gs pos="47000">
                    <a:srgbClr val="2576B7">
                      <a:alpha val="0"/>
                    </a:srgbClr>
                  </a:gs>
                  <a:gs pos="100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914400">
                <a:spcBef>
                  <a:spcPts val="800"/>
                </a:spcBef>
              </a:pPr>
              <a:endParaRPr lang="en-US" sz="1600">
                <a:solidFill>
                  <a:srgbClr val="2576B7"/>
                </a:solidFill>
                <a:ea typeface="+mn-lt"/>
                <a:cs typeface="+mn-lt"/>
              </a:endParaRPr>
            </a:p>
          </p:txBody>
        </p:sp>
      </p:grpSp>
    </p:spTree>
    <p:extLst>
      <p:ext uri="{BB962C8B-B14F-4D97-AF65-F5344CB8AC3E}">
        <p14:creationId xmlns:p14="http://schemas.microsoft.com/office/powerpoint/2010/main" val="2927451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2E1E7-08D6-AF91-378F-F092A8056DB3}"/>
            </a:ext>
          </a:extLst>
        </p:cNvPr>
        <p:cNvGrpSpPr/>
        <p:nvPr/>
      </p:nvGrpSpPr>
      <p:grpSpPr>
        <a:xfrm>
          <a:off x="0" y="0"/>
          <a:ext cx="0" cy="0"/>
          <a:chOff x="0" y="0"/>
          <a:chExt cx="0" cy="0"/>
        </a:xfrm>
      </p:grpSpPr>
      <p:pic>
        <p:nvPicPr>
          <p:cNvPr id="15" name="Picture 2">
            <a:extLst>
              <a:ext uri="{FF2B5EF4-FFF2-40B4-BE49-F238E27FC236}">
                <a16:creationId xmlns:a16="http://schemas.microsoft.com/office/drawing/2014/main" id="{189D380F-2D7D-586C-004C-C8F8187F0BEA}"/>
              </a:ext>
            </a:extLst>
          </p:cNvPr>
          <p:cNvPicPr>
            <a:picLocks noChangeAspect="1"/>
          </p:cNvPicPr>
          <p:nvPr/>
        </p:nvPicPr>
        <p:blipFill rotWithShape="1">
          <a:blip r:embed="rId3" cstate="screen">
            <a:alphaModFix amt="10000"/>
            <a:extLst>
              <a:ext uri="{28A0092B-C50C-407E-A947-70E740481C1C}">
                <a14:useLocalDpi xmlns:a14="http://schemas.microsoft.com/office/drawing/2010/main"/>
              </a:ext>
            </a:extLst>
          </a:blip>
          <a:srcRect b="-514"/>
          <a:stretch/>
        </p:blipFill>
        <p:spPr bwMode="auto">
          <a:xfrm>
            <a:off x="8037420" y="294555"/>
            <a:ext cx="3819865" cy="3766082"/>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B06C1377-F1DA-B876-43C1-0264EA1FFD4F}"/>
              </a:ext>
            </a:extLst>
          </p:cNvPr>
          <p:cNvSpPr>
            <a:spLocks noGrp="1"/>
          </p:cNvSpPr>
          <p:nvPr>
            <p:ph type="title"/>
          </p:nvPr>
        </p:nvSpPr>
        <p:spPr>
          <a:xfrm>
            <a:off x="336304" y="494165"/>
            <a:ext cx="8807696" cy="503971"/>
          </a:xfrm>
        </p:spPr>
        <p:txBody>
          <a:bodyPr/>
          <a:lstStyle/>
          <a:p>
            <a:r>
              <a:rPr lang="en-US" sz="3200">
                <a:solidFill>
                  <a:schemeClr val="accent1"/>
                </a:solidFill>
              </a:rPr>
              <a:t>Select your top five candidate use cases</a:t>
            </a:r>
          </a:p>
        </p:txBody>
      </p:sp>
      <p:sp>
        <p:nvSpPr>
          <p:cNvPr id="2" name="Text Placeholder 4">
            <a:extLst>
              <a:ext uri="{FF2B5EF4-FFF2-40B4-BE49-F238E27FC236}">
                <a16:creationId xmlns:a16="http://schemas.microsoft.com/office/drawing/2014/main" id="{A5D2CC1E-C610-8852-34C6-8702077465C6}"/>
              </a:ext>
            </a:extLst>
          </p:cNvPr>
          <p:cNvSpPr txBox="1">
            <a:spLocks/>
          </p:cNvSpPr>
          <p:nvPr/>
        </p:nvSpPr>
        <p:spPr>
          <a:xfrm>
            <a:off x="336304" y="1045270"/>
            <a:ext cx="8081832" cy="567724"/>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10000"/>
              </a:lnSpc>
              <a:buFontTx/>
              <a:defRPr/>
            </a:pPr>
            <a:r>
              <a:rPr lang="en-US" dirty="0">
                <a:solidFill>
                  <a:srgbClr val="494949"/>
                </a:solidFill>
                <a:latin typeface="Exo" pitchFamily="2" charset="0"/>
                <a:ea typeface="+mn-lt"/>
                <a:cs typeface="+mn-lt"/>
              </a:rPr>
              <a:t>Identify and select the top five use cases that align to the problem statements that will address critical pain points or areas of high-impact opportunity.</a:t>
            </a:r>
            <a:endParaRPr lang="en-US" b="1" dirty="0">
              <a:solidFill>
                <a:srgbClr val="494949"/>
              </a:solidFill>
              <a:latin typeface="Exo" pitchFamily="2" charset="0"/>
              <a:ea typeface="+mn-lt"/>
              <a:cs typeface="+mn-lt"/>
            </a:endParaRPr>
          </a:p>
        </p:txBody>
      </p:sp>
      <p:graphicFrame>
        <p:nvGraphicFramePr>
          <p:cNvPr id="5" name="Table 4">
            <a:extLst>
              <a:ext uri="{FF2B5EF4-FFF2-40B4-BE49-F238E27FC236}">
                <a16:creationId xmlns:a16="http://schemas.microsoft.com/office/drawing/2014/main" id="{6B241765-1E27-0EF3-EAF0-22E9CF708D36}"/>
              </a:ext>
            </a:extLst>
          </p:cNvPr>
          <p:cNvGraphicFramePr>
            <a:graphicFrameLocks/>
          </p:cNvGraphicFramePr>
          <p:nvPr>
            <p:extLst>
              <p:ext uri="{D42A27DB-BD31-4B8C-83A1-F6EECF244321}">
                <p14:modId xmlns:p14="http://schemas.microsoft.com/office/powerpoint/2010/main" val="3606462014"/>
              </p:ext>
            </p:extLst>
          </p:nvPr>
        </p:nvGraphicFramePr>
        <p:xfrm>
          <a:off x="415817" y="2291815"/>
          <a:ext cx="10905647" cy="3537647"/>
        </p:xfrm>
        <a:graphic>
          <a:graphicData uri="http://schemas.openxmlformats.org/drawingml/2006/table">
            <a:tbl>
              <a:tblPr/>
              <a:tblGrid>
                <a:gridCol w="4135743">
                  <a:extLst>
                    <a:ext uri="{9D8B030D-6E8A-4147-A177-3AD203B41FA5}">
                      <a16:colId xmlns:a16="http://schemas.microsoft.com/office/drawing/2014/main" val="2230932128"/>
                    </a:ext>
                  </a:extLst>
                </a:gridCol>
                <a:gridCol w="1874236">
                  <a:extLst>
                    <a:ext uri="{9D8B030D-6E8A-4147-A177-3AD203B41FA5}">
                      <a16:colId xmlns:a16="http://schemas.microsoft.com/office/drawing/2014/main" val="387287031"/>
                    </a:ext>
                  </a:extLst>
                </a:gridCol>
                <a:gridCol w="4895668">
                  <a:extLst>
                    <a:ext uri="{9D8B030D-6E8A-4147-A177-3AD203B41FA5}">
                      <a16:colId xmlns:a16="http://schemas.microsoft.com/office/drawing/2014/main" val="2453438826"/>
                    </a:ext>
                  </a:extLst>
                </a:gridCol>
              </a:tblGrid>
              <a:tr h="336157">
                <a:tc>
                  <a:txBody>
                    <a:bodyPr/>
                    <a:lstStyle/>
                    <a:p>
                      <a:pPr algn="ctr" fontAlgn="b">
                        <a:buFontTx/>
                      </a:pPr>
                      <a:r>
                        <a:rPr lang="en-US" sz="1200" b="1" i="0" u="none" strike="noStrike">
                          <a:solidFill>
                            <a:srgbClr val="FFFFFF"/>
                          </a:solidFill>
                          <a:effectLst/>
                          <a:latin typeface="+mj-lt"/>
                          <a:ea typeface="+mn-lt"/>
                          <a:cs typeface="+mn-lt"/>
                        </a:rPr>
                        <a:t>Problem statement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2841"/>
                    </a:solidFill>
                  </a:tcPr>
                </a:tc>
                <a:tc>
                  <a:txBody>
                    <a:bodyPr/>
                    <a:lstStyle/>
                    <a:p>
                      <a:pPr algn="ctr" fontAlgn="ctr">
                        <a:buFontTx/>
                      </a:pPr>
                      <a:r>
                        <a:rPr lang="en-US" sz="1200" b="1" i="0" u="none" strike="noStrike">
                          <a:solidFill>
                            <a:srgbClr val="FFFFFF"/>
                          </a:solidFill>
                          <a:effectLst/>
                          <a:latin typeface="+mj-lt"/>
                          <a:ea typeface="+mn-lt"/>
                          <a:cs typeface="+mn-lt"/>
                        </a:rPr>
                        <a:t>Use case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2841"/>
                    </a:solidFill>
                  </a:tcPr>
                </a:tc>
                <a:tc>
                  <a:txBody>
                    <a:bodyPr/>
                    <a:lstStyle/>
                    <a:p>
                      <a:pPr algn="ctr" fontAlgn="ctr">
                        <a:buFontTx/>
                      </a:pPr>
                      <a:r>
                        <a:rPr lang="en-US" sz="1200" b="1" i="0" u="none" strike="noStrike">
                          <a:solidFill>
                            <a:srgbClr val="FFFFFF"/>
                          </a:solidFill>
                          <a:effectLst/>
                          <a:latin typeface="+mj-lt"/>
                          <a:ea typeface="+mn-lt"/>
                          <a:cs typeface="+mn-lt"/>
                        </a:rPr>
                        <a:t>Use case definition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2841"/>
                    </a:solidFill>
                  </a:tcPr>
                </a:tc>
                <a:extLst>
                  <a:ext uri="{0D108BD9-81ED-4DB2-BD59-A6C34878D82A}">
                    <a16:rowId xmlns:a16="http://schemas.microsoft.com/office/drawing/2014/main" val="3965818353"/>
                  </a:ext>
                </a:extLst>
              </a:tr>
              <a:tr h="640298">
                <a:tc>
                  <a:txBody>
                    <a:bodyPr/>
                    <a:lstStyle/>
                    <a:p>
                      <a:pPr algn="ctr" fontAlgn="ctr">
                        <a:buFontTx/>
                      </a:pPr>
                      <a:r>
                        <a:rPr lang="en-US" sz="1200" b="0" i="1" u="none" strike="noStrike">
                          <a:solidFill>
                            <a:srgbClr val="000000"/>
                          </a:solidFill>
                          <a:effectLst/>
                          <a:latin typeface="+mn-lt"/>
                          <a:ea typeface="+mn-lt"/>
                          <a:cs typeface="+mn-lt"/>
                        </a:rPr>
                        <a:t>Support wait times are not managed effectively across channels, leading to customer frustration and potential churn.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FontTx/>
                      </a:pPr>
                      <a:r>
                        <a:rPr lang="en-US" sz="1200" b="0" i="0" u="none" strike="noStrike">
                          <a:solidFill>
                            <a:srgbClr val="000000"/>
                          </a:solidFill>
                          <a:effectLst/>
                          <a:latin typeface="+mn-lt"/>
                          <a:ea typeface="+mn-lt"/>
                          <a:cs typeface="+mn-lt"/>
                        </a:rPr>
                        <a:t>Intelligent Routing &amp; Queue Management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FontTx/>
                      </a:pPr>
                      <a:r>
                        <a:rPr lang="en-US" sz="1200" b="0" i="0" u="none" strike="noStrike">
                          <a:solidFill>
                            <a:srgbClr val="000000"/>
                          </a:solidFill>
                          <a:effectLst/>
                          <a:latin typeface="+mn-lt"/>
                          <a:ea typeface="+mn-lt"/>
                          <a:cs typeface="+mn-lt"/>
                        </a:rPr>
                        <a:t>Use ML to predict volume spikes and automatically distribute workload for faster resolution.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1923858"/>
                  </a:ext>
                </a:extLst>
              </a:tr>
              <a:tr h="640298">
                <a:tc>
                  <a:txBody>
                    <a:bodyPr/>
                    <a:lstStyle/>
                    <a:p>
                      <a:pPr algn="ctr" fontAlgn="ctr">
                        <a:buFontTx/>
                      </a:pPr>
                      <a:r>
                        <a:rPr lang="en-US" sz="1200" b="0" i="1" u="none" strike="noStrike">
                          <a:solidFill>
                            <a:srgbClr val="000000"/>
                          </a:solidFill>
                          <a:effectLst/>
                          <a:latin typeface="+mn-lt"/>
                          <a:ea typeface="+mn-lt"/>
                          <a:cs typeface="+mn-lt"/>
                        </a:rPr>
                        <a:t>Knowledge bases are not centralized or updated regularly, leading to conflicting information for customers across touchpoints.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FontTx/>
                      </a:pPr>
                      <a:r>
                        <a:rPr lang="en-US" sz="1200" b="0" i="0" u="none" strike="noStrike">
                          <a:solidFill>
                            <a:srgbClr val="000000"/>
                          </a:solidFill>
                          <a:effectLst/>
                          <a:latin typeface="+mn-lt"/>
                          <a:ea typeface="+mn-lt"/>
                          <a:cs typeface="+mn-lt"/>
                        </a:rPr>
                        <a:t>Adaptive FAQ Chatbot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FontTx/>
                      </a:pPr>
                      <a:r>
                        <a:rPr lang="en-US" sz="1200" b="0" i="0" u="none" strike="noStrike">
                          <a:solidFill>
                            <a:srgbClr val="000000"/>
                          </a:solidFill>
                          <a:effectLst/>
                          <a:latin typeface="+mn-lt"/>
                          <a:ea typeface="+mn-lt"/>
                          <a:cs typeface="+mn-lt"/>
                        </a:rPr>
                        <a:t>Continuously learn from resolved queries to provide consistent, accurate answers.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2123471"/>
                  </a:ext>
                </a:extLst>
              </a:tr>
              <a:tr h="640298">
                <a:tc>
                  <a:txBody>
                    <a:bodyPr/>
                    <a:lstStyle/>
                    <a:p>
                      <a:pPr algn="ctr" fontAlgn="ctr">
                        <a:buFontTx/>
                      </a:pPr>
                      <a:r>
                        <a:rPr lang="en-US" sz="1200" b="0" i="1" u="none" strike="noStrike">
                          <a:solidFill>
                            <a:srgbClr val="000000"/>
                          </a:solidFill>
                          <a:effectLst/>
                          <a:latin typeface="+mn-lt"/>
                          <a:ea typeface="+mn-lt"/>
                          <a:cs typeface="+mn-lt"/>
                        </a:rPr>
                        <a:t>Recurring or emerging themes in support queries are not identified early, leading to overlooked systemic issues.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FontTx/>
                      </a:pPr>
                      <a:r>
                        <a:rPr lang="en-US" sz="1200" b="0" i="0" u="none" strike="noStrike">
                          <a:solidFill>
                            <a:srgbClr val="000000"/>
                          </a:solidFill>
                          <a:effectLst/>
                          <a:latin typeface="+mn-lt"/>
                          <a:ea typeface="+mn-lt"/>
                          <a:cs typeface="+mn-lt"/>
                        </a:rPr>
                        <a:t>Topic Modeling &amp; Trend Detection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FontTx/>
                      </a:pPr>
                      <a:r>
                        <a:rPr lang="en-US" sz="1200" b="0" i="0" u="none" strike="noStrike">
                          <a:solidFill>
                            <a:srgbClr val="000000"/>
                          </a:solidFill>
                          <a:effectLst/>
                          <a:latin typeface="+mn-lt"/>
                          <a:ea typeface="+mn-lt"/>
                          <a:cs typeface="+mn-lt"/>
                        </a:rPr>
                        <a:t>Use NLP to group similar inquiries and detect emerging issues quickly.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985281"/>
                  </a:ext>
                </a:extLst>
              </a:tr>
              <a:tr h="640298">
                <a:tc>
                  <a:txBody>
                    <a:bodyPr/>
                    <a:lstStyle/>
                    <a:p>
                      <a:pPr algn="ctr" fontAlgn="ctr">
                        <a:buFontTx/>
                      </a:pPr>
                      <a:r>
                        <a:rPr lang="en-US" sz="1200" b="0" i="1" u="none" strike="noStrike">
                          <a:solidFill>
                            <a:srgbClr val="000000"/>
                          </a:solidFill>
                          <a:effectLst/>
                          <a:latin typeface="+mn-lt"/>
                          <a:ea typeface="+mn-lt"/>
                          <a:cs typeface="+mn-lt"/>
                        </a:rPr>
                        <a:t>Low satisfaction drivers are not addressed thoroughly, leading to repeated dissatisfaction with speed or depth of resolutions.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FontTx/>
                      </a:pPr>
                      <a:r>
                        <a:rPr lang="en-US" sz="1200" b="0" i="0" u="none" strike="noStrike">
                          <a:solidFill>
                            <a:srgbClr val="000000"/>
                          </a:solidFill>
                          <a:effectLst/>
                          <a:latin typeface="+mn-lt"/>
                          <a:ea typeface="+mn-lt"/>
                          <a:cs typeface="+mn-lt"/>
                        </a:rPr>
                        <a:t>Agent Coaching Tools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FontTx/>
                      </a:pPr>
                      <a:r>
                        <a:rPr lang="en-US" sz="1200" b="0" i="0" u="none" strike="noStrike">
                          <a:solidFill>
                            <a:srgbClr val="000000"/>
                          </a:solidFill>
                          <a:effectLst/>
                          <a:latin typeface="+mn-lt"/>
                          <a:ea typeface="+mn-lt"/>
                          <a:cs typeface="+mn-lt"/>
                        </a:rPr>
                        <a:t>Provide real-time recommendations to help agents offer more complete and empathetic responses.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235698"/>
                  </a:ext>
                </a:extLst>
              </a:tr>
              <a:tr h="640298">
                <a:tc>
                  <a:txBody>
                    <a:bodyPr/>
                    <a:lstStyle/>
                    <a:p>
                      <a:pPr algn="ctr" fontAlgn="ctr">
                        <a:buFontTx/>
                      </a:pPr>
                      <a:r>
                        <a:rPr lang="en-US" sz="1200" b="0" i="1" u="none" strike="noStrike">
                          <a:solidFill>
                            <a:srgbClr val="000000"/>
                          </a:solidFill>
                          <a:effectLst/>
                          <a:latin typeface="+mn-lt"/>
                          <a:ea typeface="+mn-lt"/>
                          <a:cs typeface="+mn-lt"/>
                        </a:rPr>
                        <a:t>Lessons from past queries are not documented or shared, leading to repeated errors and missed opportunities.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FontTx/>
                      </a:pPr>
                      <a:r>
                        <a:rPr lang="en-US" sz="1200" b="0" i="0" u="none" strike="noStrike">
                          <a:solidFill>
                            <a:srgbClr val="000000"/>
                          </a:solidFill>
                          <a:effectLst/>
                          <a:latin typeface="+mn-lt"/>
                          <a:ea typeface="+mn-lt"/>
                          <a:cs typeface="+mn-lt"/>
                        </a:rPr>
                        <a:t>Adaptive Training Programs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FontTx/>
                      </a:pPr>
                      <a:r>
                        <a:rPr lang="en-US" sz="1200" b="0" i="0" u="none" strike="noStrike" dirty="0">
                          <a:solidFill>
                            <a:srgbClr val="000000"/>
                          </a:solidFill>
                          <a:effectLst/>
                          <a:latin typeface="+mn-lt"/>
                          <a:ea typeface="+mn-lt"/>
                          <a:cs typeface="+mn-lt"/>
                        </a:rPr>
                        <a:t>Provide personalized learning paths for agents based on performance trends.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3825778"/>
                  </a:ext>
                </a:extLst>
              </a:tr>
            </a:tbl>
          </a:graphicData>
        </a:graphic>
      </p:graphicFrame>
      <p:sp>
        <p:nvSpPr>
          <p:cNvPr id="6" name="TextBox 5">
            <a:extLst>
              <a:ext uri="{FF2B5EF4-FFF2-40B4-BE49-F238E27FC236}">
                <a16:creationId xmlns:a16="http://schemas.microsoft.com/office/drawing/2014/main" id="{3E51DF8D-FA26-B2FD-981F-3B1D96EDAADF}"/>
              </a:ext>
            </a:extLst>
          </p:cNvPr>
          <p:cNvSpPr txBox="1">
            <a:spLocks/>
          </p:cNvSpPr>
          <p:nvPr/>
        </p:nvSpPr>
        <p:spPr>
          <a:xfrm>
            <a:off x="336305" y="1816218"/>
            <a:ext cx="7229864" cy="346120"/>
          </a:xfrm>
          <a:prstGeom prst="rect">
            <a:avLst/>
          </a:prstGeom>
          <a:noFill/>
        </p:spPr>
        <p:txBody>
          <a:bodyPr wrap="none" rtlCol="0" anchor="ctr" anchorCtr="0">
            <a:spAutoFit/>
          </a:bodyPr>
          <a:lstStyle/>
          <a:p>
            <a:pPr defTabSz="554437">
              <a:lnSpc>
                <a:spcPct val="110000"/>
              </a:lnSpc>
              <a:defRPr/>
            </a:pPr>
            <a:r>
              <a:rPr lang="en-US" sz="1600">
                <a:solidFill>
                  <a:srgbClr val="F17926"/>
                </a:solidFill>
                <a:latin typeface="Montserrat SemiBold" pitchFamily="2" charset="77"/>
                <a:ea typeface="+mn-lt"/>
                <a:cs typeface="+mn-lt"/>
              </a:rPr>
              <a:t>Top five candidate use cases – Support &amp; query resolution example</a:t>
            </a:r>
          </a:p>
        </p:txBody>
      </p:sp>
    </p:spTree>
    <p:extLst>
      <p:ext uri="{BB962C8B-B14F-4D97-AF65-F5344CB8AC3E}">
        <p14:creationId xmlns:p14="http://schemas.microsoft.com/office/powerpoint/2010/main" val="29716867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33B1E-D192-7D1B-444A-480FEBBF075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ABE37C2-D539-EEEC-A3F5-E172300B4FC0}"/>
              </a:ext>
            </a:extLst>
          </p:cNvPr>
          <p:cNvSpPr>
            <a:spLocks noGrp="1"/>
          </p:cNvSpPr>
          <p:nvPr>
            <p:ph type="title"/>
          </p:nvPr>
        </p:nvSpPr>
        <p:spPr>
          <a:xfrm>
            <a:off x="354853" y="545146"/>
            <a:ext cx="6909311" cy="844229"/>
          </a:xfrm>
        </p:spPr>
        <p:txBody>
          <a:bodyPr/>
          <a:lstStyle/>
          <a:p>
            <a:r>
              <a:rPr lang="en-US" sz="3200">
                <a:solidFill>
                  <a:schemeClr val="accent1"/>
                </a:solidFill>
              </a:rPr>
              <a:t>1.1.2</a:t>
            </a:r>
            <a:r>
              <a:rPr lang="en-US" sz="3200"/>
              <a:t> Complete the CX capability diagnostic assessment</a:t>
            </a:r>
          </a:p>
        </p:txBody>
      </p:sp>
      <p:sp>
        <p:nvSpPr>
          <p:cNvPr id="12" name="Text Placeholder 6">
            <a:extLst>
              <a:ext uri="{FF2B5EF4-FFF2-40B4-BE49-F238E27FC236}">
                <a16:creationId xmlns:a16="http://schemas.microsoft.com/office/drawing/2014/main" id="{9C54E91C-F1AE-29B3-2795-03A61840F82D}"/>
              </a:ext>
            </a:extLst>
          </p:cNvPr>
          <p:cNvSpPr txBox="1">
            <a:spLocks/>
          </p:cNvSpPr>
          <p:nvPr/>
        </p:nvSpPr>
        <p:spPr>
          <a:xfrm>
            <a:off x="350625" y="1769605"/>
            <a:ext cx="6460544"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a:solidFill>
                  <a:srgbClr val="F17A26"/>
                </a:solidFill>
                <a:ea typeface="+mn-lt"/>
                <a:cs typeface="+mn-lt"/>
              </a:rPr>
              <a:t>Objective: Identify key areas of challenge or opportunity within your CX capabilities to align potential AI solutions to.</a:t>
            </a:r>
          </a:p>
        </p:txBody>
      </p:sp>
      <p:sp>
        <p:nvSpPr>
          <p:cNvPr id="4" name="Text Placeholder 3">
            <a:extLst>
              <a:ext uri="{FF2B5EF4-FFF2-40B4-BE49-F238E27FC236}">
                <a16:creationId xmlns:a16="http://schemas.microsoft.com/office/drawing/2014/main" id="{F02AE561-B0A6-387C-BAC9-A4320A378AB0}"/>
              </a:ext>
            </a:extLst>
          </p:cNvPr>
          <p:cNvSpPr>
            <a:spLocks noGrp="1"/>
          </p:cNvSpPr>
          <p:nvPr>
            <p:ph type="body" sz="quarter" idx="11"/>
          </p:nvPr>
        </p:nvSpPr>
        <p:spPr>
          <a:xfrm>
            <a:off x="350625" y="2473578"/>
            <a:ext cx="4115672" cy="269713"/>
          </a:xfrm>
        </p:spPr>
        <p:txBody>
          <a:bodyPr/>
          <a:lstStyle/>
          <a:p>
            <a:r>
              <a:rPr lang="en-US" sz="1600">
                <a:latin typeface="Exo" panose="02000503000000000000" pitchFamily="2" charset="77"/>
              </a:rPr>
              <a:t>3 hours</a:t>
            </a:r>
          </a:p>
        </p:txBody>
      </p:sp>
      <p:sp>
        <p:nvSpPr>
          <p:cNvPr id="5" name="Text Placeholder 4">
            <a:extLst>
              <a:ext uri="{FF2B5EF4-FFF2-40B4-BE49-F238E27FC236}">
                <a16:creationId xmlns:a16="http://schemas.microsoft.com/office/drawing/2014/main" id="{B13A707F-7E4E-8C37-A1EB-65CD884251B7}"/>
              </a:ext>
            </a:extLst>
          </p:cNvPr>
          <p:cNvSpPr>
            <a:spLocks noGrp="1"/>
          </p:cNvSpPr>
          <p:nvPr>
            <p:ph type="body" sz="quarter" idx="33"/>
          </p:nvPr>
        </p:nvSpPr>
        <p:spPr>
          <a:xfrm>
            <a:off x="350625" y="2914360"/>
            <a:ext cx="5910816" cy="2514891"/>
          </a:xfrm>
          <a:prstGeom prst="rect">
            <a:avLst/>
          </a:prstGeom>
        </p:spPr>
        <p:txBody>
          <a:bodyPr lIns="0" tIns="0" rIns="0" bIns="0" numCol="1" spcCol="292608" anchor="t"/>
          <a:lstStyle/>
          <a:p>
            <a:pPr marL="342866" indent="-342866">
              <a:buAutoNum type="arabicPeriod"/>
            </a:pPr>
            <a:r>
              <a:rPr lang="en-US" dirty="0">
                <a:latin typeface="+mn-lt"/>
              </a:rPr>
              <a:t>Open the </a:t>
            </a:r>
            <a:r>
              <a:rPr lang="en-US" i="1" dirty="0">
                <a:latin typeface="+mn-lt"/>
                <a:hlinkClick r:id="rId3"/>
              </a:rPr>
              <a:t>CX AI Use Case Discovery Tool</a:t>
            </a:r>
            <a:r>
              <a:rPr lang="en-US" dirty="0">
                <a:latin typeface="+mn-lt"/>
                <a:hlinkClick r:id="rId3"/>
              </a:rPr>
              <a:t> </a:t>
            </a:r>
            <a:r>
              <a:rPr lang="en-US" dirty="0">
                <a:latin typeface="+mn-lt"/>
              </a:rPr>
              <a:t>and read through the directive on how to assess each CX capability dimension against its customer experience impact and customer relevance. Follow the process that has been outlined in the slides included within this section. </a:t>
            </a:r>
          </a:p>
          <a:p>
            <a:pPr marL="342866" indent="-342866">
              <a:buAutoNum type="arabicPeriod"/>
            </a:pPr>
            <a:r>
              <a:rPr lang="en-US" dirty="0">
                <a:latin typeface="+mn-lt"/>
              </a:rPr>
              <a:t>For the five highest scores in the “Weighting” column, navigate to the relevant tab in tabs 4 through 8, identify the problem statement and use case that most closely aligns with your unique challenge. </a:t>
            </a:r>
          </a:p>
          <a:p>
            <a:pPr marL="342866" indent="-342866">
              <a:buFont typeface="Arial" panose="020B0604020202020204" pitchFamily="34" charset="0"/>
              <a:buAutoNum type="arabicPeriod"/>
            </a:pPr>
            <a:r>
              <a:rPr lang="en-US" dirty="0">
                <a:latin typeface="+mn-lt"/>
              </a:rPr>
              <a:t>Where applicable, denote the potentially relevant use case and add it to the “Long List” tab of the </a:t>
            </a:r>
            <a:r>
              <a:rPr lang="en-US" i="1" dirty="0">
                <a:latin typeface="+mn-lt"/>
                <a:hlinkClick r:id="rId4"/>
              </a:rPr>
              <a:t>AI Pilot Project Shortlisting Tool</a:t>
            </a:r>
            <a:r>
              <a:rPr lang="en-US" dirty="0">
                <a:latin typeface="+mn-lt"/>
              </a:rPr>
              <a:t> filling in all relevant information related to that use case.</a:t>
            </a:r>
          </a:p>
        </p:txBody>
      </p:sp>
      <p:sp>
        <p:nvSpPr>
          <p:cNvPr id="13" name="Rectangle 12">
            <a:extLst>
              <a:ext uri="{FF2B5EF4-FFF2-40B4-BE49-F238E27FC236}">
                <a16:creationId xmlns:a16="http://schemas.microsoft.com/office/drawing/2014/main" id="{7DF35B6F-1AD9-ACD8-3848-A44CA8A6FC4D}"/>
              </a:ext>
            </a:extLst>
          </p:cNvPr>
          <p:cNvSpPr>
            <a:spLocks/>
          </p:cNvSpPr>
          <p:nvPr/>
        </p:nvSpPr>
        <p:spPr>
          <a:xfrm>
            <a:off x="750310" y="5900216"/>
            <a:ext cx="280284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dirty="0">
                <a:solidFill>
                  <a:srgbClr val="FFFFFF"/>
                </a:solidFill>
                <a:latin typeface="Exo" panose="02000503000000000000" pitchFamily="2" charset="77"/>
                <a:ea typeface="+mn-lt"/>
                <a:cs typeface="+mn-lt"/>
              </a:rPr>
              <a:t>Download </a:t>
            </a:r>
            <a:r>
              <a:rPr lang="en-US" sz="1200" dirty="0">
                <a:solidFill>
                  <a:schemeClr val="bg1"/>
                </a:solidFill>
                <a:latin typeface="Exo" panose="02000503000000000000" pitchFamily="2" charset="77"/>
                <a:ea typeface="+mn-lt"/>
                <a:cs typeface="+mn-lt"/>
              </a:rPr>
              <a:t>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AI Use Case Discovery Tool</a:t>
            </a:r>
            <a:endParaRPr lang="en-US" sz="1200" dirty="0">
              <a:solidFill>
                <a:schemeClr val="bg1"/>
              </a:solidFill>
              <a:latin typeface="Exo" panose="02000503000000000000" pitchFamily="2" charset="77"/>
              <a:ea typeface="+mn-lt"/>
              <a:cs typeface="+mn-lt"/>
            </a:endParaRPr>
          </a:p>
        </p:txBody>
      </p:sp>
      <p:sp>
        <p:nvSpPr>
          <p:cNvPr id="14" name="Rectangle 13">
            <a:extLst>
              <a:ext uri="{FF2B5EF4-FFF2-40B4-BE49-F238E27FC236}">
                <a16:creationId xmlns:a16="http://schemas.microsoft.com/office/drawing/2014/main" id="{426EC644-E9DC-2A49-807E-69C762896CE7}"/>
              </a:ext>
              <a:ext uri="{C183D7F6-B498-43B3-948B-1728B52AA6E4}">
                <adec:decorative xmlns:adec="http://schemas.microsoft.com/office/drawing/2017/decorative" val="1"/>
              </a:ext>
            </a:extLst>
          </p:cNvPr>
          <p:cNvSpPr>
            <a:spLocks noChangeAspect="1"/>
          </p:cNvSpPr>
          <p:nvPr/>
        </p:nvSpPr>
        <p:spPr>
          <a:xfrm>
            <a:off x="454330" y="5900218"/>
            <a:ext cx="295981"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15" name="Picture 14">
            <a:extLst>
              <a:ext uri="{FF2B5EF4-FFF2-40B4-BE49-F238E27FC236}">
                <a16:creationId xmlns:a16="http://schemas.microsoft.com/office/drawing/2014/main" id="{E86EBDA8-E540-4177-56EB-E10F2D53016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71912" y="6029801"/>
            <a:ext cx="260815" cy="208707"/>
          </a:xfrm>
          <a:prstGeom prst="rect">
            <a:avLst/>
          </a:prstGeom>
        </p:spPr>
      </p:pic>
      <p:sp>
        <p:nvSpPr>
          <p:cNvPr id="17" name="Rectangle 16">
            <a:extLst>
              <a:ext uri="{FF2B5EF4-FFF2-40B4-BE49-F238E27FC236}">
                <a16:creationId xmlns:a16="http://schemas.microsoft.com/office/drawing/2014/main" id="{10262897-8BFD-95E5-DC15-99387AD6631A}"/>
              </a:ext>
            </a:extLst>
          </p:cNvPr>
          <p:cNvSpPr>
            <a:spLocks/>
          </p:cNvSpPr>
          <p:nvPr/>
        </p:nvSpPr>
        <p:spPr>
          <a:xfrm>
            <a:off x="4145118" y="5904778"/>
            <a:ext cx="280284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a:solidFill>
                  <a:srgbClr val="FFFFFF"/>
                </a:solidFill>
                <a:latin typeface="Exo" panose="02000503000000000000" pitchFamily="2" charset="77"/>
                <a:ea typeface="+mn-lt"/>
                <a:cs typeface="+mn-lt"/>
              </a:rPr>
              <a:t>Download the </a:t>
            </a:r>
            <a:r>
              <a:rPr lang="en-US" sz="1200" i="1">
                <a:solidFill>
                  <a:schemeClr val="bg1"/>
                </a:solidFill>
                <a:latin typeface="Exo" panose="02000503000000000000" pitchFamily="2" charset="77"/>
                <a:ea typeface="+mn-lt"/>
                <a:cs typeface="+mn-lt"/>
                <a:hlinkClick r:id="rId4">
                  <a:extLst>
                    <a:ext uri="{A12FA001-AC4F-418D-AE19-62706E023703}">
                      <ahyp:hlinkClr xmlns:ahyp="http://schemas.microsoft.com/office/drawing/2018/hyperlinkcolor" val="tx"/>
                    </a:ext>
                  </a:extLst>
                </a:hlinkClick>
              </a:rPr>
              <a:t>AI Pilot Project Shortlisting Tool</a:t>
            </a:r>
            <a:endParaRPr lang="en-US" sz="1200">
              <a:solidFill>
                <a:schemeClr val="bg1"/>
              </a:solidFill>
              <a:latin typeface="Exo" panose="02000503000000000000" pitchFamily="2" charset="77"/>
              <a:ea typeface="+mn-lt"/>
              <a:cs typeface="+mn-lt"/>
            </a:endParaRPr>
          </a:p>
        </p:txBody>
      </p:sp>
      <p:sp>
        <p:nvSpPr>
          <p:cNvPr id="18" name="Rectangle 17">
            <a:extLst>
              <a:ext uri="{FF2B5EF4-FFF2-40B4-BE49-F238E27FC236}">
                <a16:creationId xmlns:a16="http://schemas.microsoft.com/office/drawing/2014/main" id="{38232C96-AD0D-C1D1-EA5B-6EC055B39AF9}"/>
              </a:ext>
              <a:ext uri="{C183D7F6-B498-43B3-948B-1728B52AA6E4}">
                <adec:decorative xmlns:adec="http://schemas.microsoft.com/office/drawing/2017/decorative" val="1"/>
              </a:ext>
            </a:extLst>
          </p:cNvPr>
          <p:cNvSpPr>
            <a:spLocks noChangeAspect="1"/>
          </p:cNvSpPr>
          <p:nvPr/>
        </p:nvSpPr>
        <p:spPr>
          <a:xfrm>
            <a:off x="3849138" y="5904780"/>
            <a:ext cx="295981"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19" name="Picture 18">
            <a:extLst>
              <a:ext uri="{FF2B5EF4-FFF2-40B4-BE49-F238E27FC236}">
                <a16:creationId xmlns:a16="http://schemas.microsoft.com/office/drawing/2014/main" id="{52F4A8F4-DD45-822B-66C5-2C17B75650F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866720" y="6034363"/>
            <a:ext cx="260815" cy="208707"/>
          </a:xfrm>
          <a:prstGeom prst="rect">
            <a:avLst/>
          </a:prstGeom>
        </p:spPr>
      </p:pic>
      <p:sp>
        <p:nvSpPr>
          <p:cNvPr id="2" name="Rectangle 1">
            <a:extLst>
              <a:ext uri="{FF2B5EF4-FFF2-40B4-BE49-F238E27FC236}">
                <a16:creationId xmlns:a16="http://schemas.microsoft.com/office/drawing/2014/main" id="{BA5B6191-F0FC-1FD2-5DDB-4A2A27866888}"/>
              </a:ext>
              <a:ext uri="{C183D7F6-B498-43B3-948B-1728B52AA6E4}">
                <adec:decorative xmlns:adec="http://schemas.microsoft.com/office/drawing/2017/decorative" val="1"/>
              </a:ext>
            </a:extLst>
          </p:cNvPr>
          <p:cNvSpPr>
            <a:spLocks/>
          </p:cNvSpPr>
          <p:nvPr/>
        </p:nvSpPr>
        <p:spPr>
          <a:xfrm>
            <a:off x="730111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65A350D3-BCCA-7B9F-2274-06D9F2FF7214}"/>
              </a:ext>
            </a:extLst>
          </p:cNvPr>
          <p:cNvGraphicFramePr>
            <a:graphicFrameLocks/>
          </p:cNvGraphicFramePr>
          <p:nvPr>
            <p:extLst>
              <p:ext uri="{D42A27DB-BD31-4B8C-83A1-F6EECF244321}">
                <p14:modId xmlns:p14="http://schemas.microsoft.com/office/powerpoint/2010/main" val="4046273635"/>
              </p:ext>
            </p:extLst>
          </p:nvPr>
        </p:nvGraphicFramePr>
        <p:xfrm>
          <a:off x="7285762" y="936980"/>
          <a:ext cx="4453438" cy="5198945"/>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dirty="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mn-lt"/>
                          <a:ea typeface="+mn-lt"/>
                          <a:cs typeface="+mn-lt"/>
                          <a:hlinkClick r:id="rId3"/>
                        </a:rPr>
                        <a:t>CX AI Use Case Discovery Tool </a:t>
                      </a:r>
                      <a:r>
                        <a:rPr lang="en-US" sz="1200" b="0" i="0" u="none" strike="noStrike" baseline="0" dirty="0">
                          <a:solidFill>
                            <a:srgbClr val="000000"/>
                          </a:solidFill>
                          <a:latin typeface="+mn-lt"/>
                          <a:ea typeface="+mn-lt"/>
                          <a:cs typeface="+mn-lt"/>
                        </a:rPr>
                        <a:t>diagnostic results</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 candidate list of use cases to assess as part of a value-feasibility exercise to identify your highest impact CX AI use case.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mn-lt"/>
                          <a:ea typeface="+mn-lt"/>
                          <a:cs typeface="+mn-lt"/>
                          <a:hlinkClick r:id="rId3"/>
                        </a:rPr>
                        <a:t>CX AI Use Case Discovery Tool</a:t>
                      </a:r>
                      <a:endParaRPr lang="en-US" sz="1200" b="0" i="1" u="none" strike="noStrike" baseline="0" dirty="0">
                        <a:solidFill>
                          <a:srgbClr val="000000"/>
                        </a:solidFill>
                        <a:latin typeface="+mn-lt"/>
                        <a:ea typeface="+mn-lt"/>
                        <a:cs typeface="+mn-lt"/>
                      </a:endParaRPr>
                    </a:p>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mn-lt"/>
                          <a:ea typeface="+mn-lt"/>
                          <a:cs typeface="+mn-lt"/>
                          <a:hlinkClick r:id="rId4"/>
                        </a:rPr>
                        <a:t>AI Pilot Project Shortlisting Tool</a:t>
                      </a:r>
                      <a:endParaRPr lang="en-US" sz="1200" b="0" i="1" u="none" strike="noStrike" baseline="0" dirty="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2863989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854CB-73D1-1852-F1F7-D9556D850F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214B8D-FF98-6F79-31BE-EA60839298BD}"/>
              </a:ext>
            </a:extLst>
          </p:cNvPr>
          <p:cNvSpPr>
            <a:spLocks noGrp="1"/>
          </p:cNvSpPr>
          <p:nvPr>
            <p:ph type="title"/>
          </p:nvPr>
        </p:nvSpPr>
        <p:spPr/>
        <p:txBody>
          <a:bodyPr/>
          <a:lstStyle/>
          <a:p>
            <a:r>
              <a:rPr lang="en-US" sz="2800"/>
              <a:t>Step 1.2 – Rationalize your candidate use cases and select your top one</a:t>
            </a:r>
          </a:p>
        </p:txBody>
      </p:sp>
      <p:sp>
        <p:nvSpPr>
          <p:cNvPr id="3" name="Text Placeholder 2">
            <a:extLst>
              <a:ext uri="{FF2B5EF4-FFF2-40B4-BE49-F238E27FC236}">
                <a16:creationId xmlns:a16="http://schemas.microsoft.com/office/drawing/2014/main" id="{79C77A30-06F7-7F93-C3BD-A642A81E554D}"/>
              </a:ext>
            </a:extLst>
          </p:cNvPr>
          <p:cNvSpPr>
            <a:spLocks noGrp="1"/>
          </p:cNvSpPr>
          <p:nvPr>
            <p:ph type="body" sz="quarter" idx="11"/>
          </p:nvPr>
        </p:nvSpPr>
        <p:spPr>
          <a:xfrm>
            <a:off x="378865" y="1531736"/>
            <a:ext cx="7632073" cy="456696"/>
          </a:xfrm>
        </p:spPr>
        <p:txBody>
          <a:bodyPr/>
          <a:lstStyle/>
          <a:p>
            <a:r>
              <a:rPr lang="en-US" dirty="0"/>
              <a:t>Assess your shortlist of candidate use cases based on value and feasibility, and select your top CX AI project</a:t>
            </a:r>
          </a:p>
        </p:txBody>
      </p:sp>
      <p:sp>
        <p:nvSpPr>
          <p:cNvPr id="6" name="Text Placeholder 5">
            <a:extLst>
              <a:ext uri="{FF2B5EF4-FFF2-40B4-BE49-F238E27FC236}">
                <a16:creationId xmlns:a16="http://schemas.microsoft.com/office/drawing/2014/main" id="{814DDB27-BF8F-F072-A4A4-40E973162845}"/>
              </a:ext>
            </a:extLst>
          </p:cNvPr>
          <p:cNvSpPr>
            <a:spLocks noGrp="1"/>
          </p:cNvSpPr>
          <p:nvPr>
            <p:ph type="body" sz="quarter" idx="16"/>
          </p:nvPr>
        </p:nvSpPr>
        <p:spPr>
          <a:xfrm>
            <a:off x="375219" y="2353568"/>
            <a:ext cx="4528542" cy="371902"/>
          </a:xfrm>
        </p:spPr>
        <p:txBody>
          <a:bodyPr/>
          <a:lstStyle/>
          <a:p>
            <a:r>
              <a:rPr lang="en-US"/>
              <a:t>Activities</a:t>
            </a:r>
          </a:p>
        </p:txBody>
      </p:sp>
      <p:sp>
        <p:nvSpPr>
          <p:cNvPr id="10" name="Text Placeholder 9">
            <a:extLst>
              <a:ext uri="{FF2B5EF4-FFF2-40B4-BE49-F238E27FC236}">
                <a16:creationId xmlns:a16="http://schemas.microsoft.com/office/drawing/2014/main" id="{8DB8F86A-8D7F-1D49-6D55-0E5A9792E111}"/>
              </a:ext>
            </a:extLst>
          </p:cNvPr>
          <p:cNvSpPr>
            <a:spLocks noGrp="1"/>
          </p:cNvSpPr>
          <p:nvPr>
            <p:ph type="body" sz="quarter" idx="34"/>
          </p:nvPr>
        </p:nvSpPr>
        <p:spPr>
          <a:xfrm>
            <a:off x="364188" y="2927153"/>
            <a:ext cx="7509590" cy="1435121"/>
          </a:xfrm>
        </p:spPr>
        <p:txBody>
          <a:bodyPr/>
          <a:lstStyle/>
          <a:p>
            <a:r>
              <a:rPr lang="en-US">
                <a:solidFill>
                  <a:schemeClr val="tx1"/>
                </a:solidFill>
              </a:rPr>
              <a:t>1.2.1 Assess the value and feasibility of your candidate use cases.</a:t>
            </a:r>
          </a:p>
          <a:p>
            <a:r>
              <a:rPr lang="en-US">
                <a:solidFill>
                  <a:schemeClr val="tx1"/>
                </a:solidFill>
              </a:rPr>
              <a:t>1.2.2 Select your top use case for your pilot project.</a:t>
            </a:r>
          </a:p>
          <a:p>
            <a:endParaRPr lang="en-US">
              <a:solidFill>
                <a:schemeClr val="tx1"/>
              </a:solidFill>
            </a:endParaRPr>
          </a:p>
        </p:txBody>
      </p:sp>
      <p:sp>
        <p:nvSpPr>
          <p:cNvPr id="14" name="Text Placeholder 8">
            <a:extLst>
              <a:ext uri="{FF2B5EF4-FFF2-40B4-BE49-F238E27FC236}">
                <a16:creationId xmlns:a16="http://schemas.microsoft.com/office/drawing/2014/main" id="{AFB4744B-57DE-DB79-FFE9-68191CFAC95A}"/>
              </a:ext>
            </a:extLst>
          </p:cNvPr>
          <p:cNvSpPr>
            <a:spLocks noGrp="1"/>
          </p:cNvSpPr>
          <p:nvPr>
            <p:ph type="body" sz="quarter" idx="35"/>
          </p:nvPr>
        </p:nvSpPr>
        <p:spPr>
          <a:xfrm>
            <a:off x="336967" y="4603576"/>
            <a:ext cx="7069646" cy="354062"/>
          </a:xfrm>
        </p:spPr>
        <p:txBody>
          <a:bodyPr/>
          <a:lstStyle/>
          <a:p>
            <a:r>
              <a:rPr lang="en-US" sz="1800"/>
              <a:t>Identify the right “need-to-have” solution.</a:t>
            </a:r>
          </a:p>
        </p:txBody>
      </p:sp>
      <p:sp>
        <p:nvSpPr>
          <p:cNvPr id="19" name="Freeform: Shape 18">
            <a:extLst>
              <a:ext uri="{FF2B5EF4-FFF2-40B4-BE49-F238E27FC236}">
                <a16:creationId xmlns:a16="http://schemas.microsoft.com/office/drawing/2014/main" id="{A286C6B3-C763-DDF2-8586-CC6DB55E9A2E}"/>
              </a:ext>
            </a:extLst>
          </p:cNvPr>
          <p:cNvSpPr>
            <a:spLocks/>
          </p:cNvSpPr>
          <p:nvPr/>
        </p:nvSpPr>
        <p:spPr>
          <a:xfrm>
            <a:off x="336968" y="5317888"/>
            <a:ext cx="1681773" cy="674929"/>
          </a:xfrm>
          <a:custGeom>
            <a:avLst/>
            <a:gdLst>
              <a:gd name="connsiteX0" fmla="*/ 0 w 2016461"/>
              <a:gd name="connsiteY0" fmla="*/ 0 h 675017"/>
              <a:gd name="connsiteX1" fmla="*/ 1678953 w 2016461"/>
              <a:gd name="connsiteY1" fmla="*/ 0 h 675017"/>
              <a:gd name="connsiteX2" fmla="*/ 2016461 w 2016461"/>
              <a:gd name="connsiteY2" fmla="*/ 337509 h 675017"/>
              <a:gd name="connsiteX3" fmla="*/ 1678953 w 2016461"/>
              <a:gd name="connsiteY3" fmla="*/ 675017 h 675017"/>
              <a:gd name="connsiteX4" fmla="*/ 0 w 2016461"/>
              <a:gd name="connsiteY4" fmla="*/ 675017 h 675017"/>
              <a:gd name="connsiteX5" fmla="*/ 0 w 2016461"/>
              <a:gd name="connsiteY5" fmla="*/ 0 h 6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6461" h="675017">
                <a:moveTo>
                  <a:pt x="0" y="0"/>
                </a:moveTo>
                <a:lnTo>
                  <a:pt x="1678953" y="0"/>
                </a:lnTo>
                <a:lnTo>
                  <a:pt x="2016461" y="337509"/>
                </a:lnTo>
                <a:lnTo>
                  <a:pt x="1678953" y="675017"/>
                </a:lnTo>
                <a:lnTo>
                  <a:pt x="0" y="675017"/>
                </a:lnTo>
                <a:lnTo>
                  <a:pt x="0" y="0"/>
                </a:lnTo>
                <a:close/>
              </a:path>
            </a:pathLst>
          </a:custGeom>
          <a:solidFill>
            <a:srgbClr val="717171">
              <a:alpha val="80000"/>
            </a:srgbClr>
          </a:solidFill>
          <a:ln>
            <a:solidFill>
              <a:schemeClr val="lt1">
                <a:hueOff val="0"/>
                <a:satOff val="0"/>
                <a:lumOff val="0"/>
                <a:alpha val="2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01465" tIns="42666" rIns="358797" bIns="42666" numCol="1" spcCol="1270" anchor="ctr" anchorCtr="0">
            <a:noAutofit/>
          </a:bodyPr>
          <a:lstStyle/>
          <a:p>
            <a:pPr algn="ctr" defTabSz="711129">
              <a:lnSpc>
                <a:spcPct val="90000"/>
              </a:lnSpc>
              <a:spcBef>
                <a:spcPct val="0"/>
              </a:spcBef>
              <a:spcAft>
                <a:spcPct val="35000"/>
              </a:spcAft>
            </a:pPr>
            <a:r>
              <a:rPr lang="en-US" sz="1600">
                <a:solidFill>
                  <a:srgbClr val="FFFFFF"/>
                </a:solidFill>
                <a:latin typeface="Montserrat" pitchFamily="2" charset="77"/>
                <a:ea typeface="+mn-lt"/>
                <a:cs typeface="+mn-lt"/>
              </a:rPr>
              <a:t>Step 1.1</a:t>
            </a:r>
          </a:p>
        </p:txBody>
      </p:sp>
      <p:sp>
        <p:nvSpPr>
          <p:cNvPr id="20" name="Freeform: Shape 19">
            <a:extLst>
              <a:ext uri="{FF2B5EF4-FFF2-40B4-BE49-F238E27FC236}">
                <a16:creationId xmlns:a16="http://schemas.microsoft.com/office/drawing/2014/main" id="{DE9E5A99-AA1D-03B4-4B37-41B41FE4F8B9}"/>
              </a:ext>
            </a:extLst>
          </p:cNvPr>
          <p:cNvSpPr>
            <a:spLocks/>
          </p:cNvSpPr>
          <p:nvPr/>
        </p:nvSpPr>
        <p:spPr>
          <a:xfrm>
            <a:off x="1767870" y="5317886"/>
            <a:ext cx="1681773" cy="674929"/>
          </a:xfrm>
          <a:custGeom>
            <a:avLst/>
            <a:gdLst>
              <a:gd name="connsiteX0" fmla="*/ 0 w 2016461"/>
              <a:gd name="connsiteY0" fmla="*/ 0 h 675017"/>
              <a:gd name="connsiteX1" fmla="*/ 1678953 w 2016461"/>
              <a:gd name="connsiteY1" fmla="*/ 0 h 675017"/>
              <a:gd name="connsiteX2" fmla="*/ 2016461 w 2016461"/>
              <a:gd name="connsiteY2" fmla="*/ 337509 h 675017"/>
              <a:gd name="connsiteX3" fmla="*/ 1678953 w 2016461"/>
              <a:gd name="connsiteY3" fmla="*/ 675017 h 675017"/>
              <a:gd name="connsiteX4" fmla="*/ 0 w 2016461"/>
              <a:gd name="connsiteY4" fmla="*/ 675017 h 675017"/>
              <a:gd name="connsiteX5" fmla="*/ 337509 w 2016461"/>
              <a:gd name="connsiteY5" fmla="*/ 337509 h 675017"/>
              <a:gd name="connsiteX6" fmla="*/ 0 w 2016461"/>
              <a:gd name="connsiteY6" fmla="*/ 0 h 6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461" h="675017">
                <a:moveTo>
                  <a:pt x="0" y="0"/>
                </a:moveTo>
                <a:lnTo>
                  <a:pt x="1678953" y="0"/>
                </a:lnTo>
                <a:lnTo>
                  <a:pt x="2016461" y="337509"/>
                </a:lnTo>
                <a:lnTo>
                  <a:pt x="1678953" y="675017"/>
                </a:lnTo>
                <a:lnTo>
                  <a:pt x="0" y="675017"/>
                </a:lnTo>
                <a:lnTo>
                  <a:pt x="337509" y="337509"/>
                </a:lnTo>
                <a:lnTo>
                  <a:pt x="0" y="0"/>
                </a:lnTo>
                <a:close/>
              </a:path>
            </a:pathLst>
          </a:custGeom>
          <a:solidFill>
            <a:schemeClr val="accent1">
              <a:alpha val="80000"/>
            </a:schemeClr>
          </a:solidFill>
          <a:ln>
            <a:solidFill>
              <a:schemeClr val="lt1">
                <a:hueOff val="0"/>
                <a:satOff val="0"/>
                <a:lumOff val="0"/>
                <a:alpha val="2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01465" tIns="42666" rIns="358797" bIns="42666" numCol="1" spcCol="1270" anchor="ctr" anchorCtr="0">
            <a:noAutofit/>
          </a:bodyPr>
          <a:lstStyle/>
          <a:p>
            <a:pPr algn="ctr" defTabSz="711129">
              <a:lnSpc>
                <a:spcPct val="90000"/>
              </a:lnSpc>
              <a:spcBef>
                <a:spcPct val="0"/>
              </a:spcBef>
              <a:spcAft>
                <a:spcPct val="35000"/>
              </a:spcAft>
              <a:defRPr/>
            </a:pPr>
            <a:r>
              <a:rPr lang="en-US" sz="1600">
                <a:solidFill>
                  <a:srgbClr val="FFFFFF"/>
                </a:solidFill>
                <a:latin typeface="Montserrat" pitchFamily="2" charset="77"/>
                <a:ea typeface="+mn-lt"/>
                <a:cs typeface="+mn-lt"/>
              </a:rPr>
              <a:t>Step 1.2</a:t>
            </a:r>
          </a:p>
        </p:txBody>
      </p:sp>
      <p:sp>
        <p:nvSpPr>
          <p:cNvPr id="4" name="Text Placeholder 3">
            <a:extLst>
              <a:ext uri="{FF2B5EF4-FFF2-40B4-BE49-F238E27FC236}">
                <a16:creationId xmlns:a16="http://schemas.microsoft.com/office/drawing/2014/main" id="{DF5B4469-6AD8-3630-0C03-0DDDEE898A84}"/>
              </a:ext>
            </a:extLst>
          </p:cNvPr>
          <p:cNvSpPr>
            <a:spLocks noGrp="1"/>
          </p:cNvSpPr>
          <p:nvPr>
            <p:ph type="body" sz="quarter" idx="12"/>
          </p:nvPr>
        </p:nvSpPr>
        <p:spPr>
          <a:xfrm>
            <a:off x="9362365" y="662318"/>
            <a:ext cx="2531187" cy="2467381"/>
          </a:xfrm>
        </p:spPr>
        <p:txBody>
          <a:bodyPr/>
          <a:lstStyle/>
          <a:p>
            <a:r>
              <a:rPr lang="en-US" b="1" dirty="0"/>
              <a:t>This step will guide you through the following activities:</a:t>
            </a:r>
          </a:p>
          <a:p>
            <a:pPr marL="171450" indent="-171450">
              <a:buFont typeface="Arial" panose="020B0604020202020204" pitchFamily="34" charset="0"/>
              <a:buChar char="•"/>
            </a:pPr>
            <a:r>
              <a:rPr lang="en-US" dirty="0"/>
              <a:t>Assess your shortlist of candidate CX AI use cases based on a value and feasibility scoring metric.</a:t>
            </a:r>
          </a:p>
          <a:p>
            <a:pPr marL="171450" indent="-171450">
              <a:buFont typeface="Arial" panose="020B0604020202020204" pitchFamily="34" charset="0"/>
              <a:buChar char="•"/>
            </a:pPr>
            <a:r>
              <a:rPr lang="en-US" dirty="0"/>
              <a:t>Select your highest-impact CX AI use case that you will move forward to implement as a pilot project.</a:t>
            </a:r>
          </a:p>
        </p:txBody>
      </p:sp>
      <p:sp>
        <p:nvSpPr>
          <p:cNvPr id="12" name="object 19">
            <a:extLst>
              <a:ext uri="{FF2B5EF4-FFF2-40B4-BE49-F238E27FC236}">
                <a16:creationId xmlns:a16="http://schemas.microsoft.com/office/drawing/2014/main" id="{AD78036A-8BF3-5EE7-4FA1-623B9F38F6F2}"/>
              </a:ext>
              <a:ext uri="{C183D7F6-B498-43B3-948B-1728B52AA6E4}">
                <adec:decorative xmlns:adec="http://schemas.microsoft.com/office/drawing/2017/decorative" val="1"/>
              </a:ext>
            </a:extLst>
          </p:cNvPr>
          <p:cNvSpPr>
            <a:spLocks/>
          </p:cNvSpPr>
          <p:nvPr/>
        </p:nvSpPr>
        <p:spPr>
          <a:xfrm rot="5400000" flipH="1">
            <a:off x="10527532" y="3240457"/>
            <a:ext cx="72984" cy="2392630"/>
          </a:xfrm>
          <a:custGeom>
            <a:avLst/>
            <a:gdLst/>
            <a:ahLst/>
            <a:cxnLst/>
            <a:rect l="l" t="t" r="r" b="b"/>
            <a:pathLst>
              <a:path h="7791450">
                <a:moveTo>
                  <a:pt x="0" y="0"/>
                </a:moveTo>
                <a:lnTo>
                  <a:pt x="0" y="7790956"/>
                </a:lnTo>
              </a:path>
            </a:pathLst>
          </a:custGeom>
          <a:ln w="3175">
            <a:solidFill>
              <a:schemeClr val="bg1">
                <a:alpha val="40000"/>
              </a:schemeClr>
            </a:solidFill>
          </a:ln>
        </p:spPr>
        <p:txBody>
          <a:bodyPr wrap="square" lIns="0" tIns="0" rIns="0" bIns="0" rtlCol="0">
            <a:noAutofit/>
          </a:bodyPr>
          <a:lstStyle/>
          <a:p>
            <a:pPr defTabSz="554437">
              <a:defRPr/>
            </a:pPr>
            <a:endParaRPr lang="en-US" sz="662">
              <a:solidFill>
                <a:srgbClr val="494949"/>
              </a:solidFill>
              <a:latin typeface="Roboto Condensed Light" panose="02000000000000000000" pitchFamily="2" charset="0"/>
              <a:ea typeface="+mn-lt"/>
              <a:cs typeface="+mn-lt"/>
            </a:endParaRPr>
          </a:p>
        </p:txBody>
      </p:sp>
      <p:sp>
        <p:nvSpPr>
          <p:cNvPr id="7" name="Text Placeholder 6">
            <a:extLst>
              <a:ext uri="{FF2B5EF4-FFF2-40B4-BE49-F238E27FC236}">
                <a16:creationId xmlns:a16="http://schemas.microsoft.com/office/drawing/2014/main" id="{1AC3AE3F-4892-B853-EE3D-EF86DF7CC826}"/>
              </a:ext>
            </a:extLst>
          </p:cNvPr>
          <p:cNvSpPr>
            <a:spLocks noGrp="1"/>
          </p:cNvSpPr>
          <p:nvPr>
            <p:ph type="body" sz="quarter" idx="14"/>
          </p:nvPr>
        </p:nvSpPr>
        <p:spPr/>
        <p:txBody>
          <a:bodyPr/>
          <a:lstStyle/>
          <a:p>
            <a:r>
              <a:rPr lang="en-US"/>
              <a:t>Outcomes of this step</a:t>
            </a:r>
          </a:p>
        </p:txBody>
      </p:sp>
      <p:sp>
        <p:nvSpPr>
          <p:cNvPr id="13" name="Text Placeholder 12">
            <a:extLst>
              <a:ext uri="{FF2B5EF4-FFF2-40B4-BE49-F238E27FC236}">
                <a16:creationId xmlns:a16="http://schemas.microsoft.com/office/drawing/2014/main" id="{9D2E8477-585A-267A-D3CE-7060A7269B64}"/>
              </a:ext>
            </a:extLst>
          </p:cNvPr>
          <p:cNvSpPr>
            <a:spLocks noGrp="1"/>
          </p:cNvSpPr>
          <p:nvPr>
            <p:ph type="body" sz="quarter" idx="15"/>
          </p:nvPr>
        </p:nvSpPr>
        <p:spPr>
          <a:xfrm>
            <a:off x="9361939" y="5012486"/>
            <a:ext cx="2544466" cy="1324129"/>
          </a:xfrm>
        </p:spPr>
        <p:txBody>
          <a:bodyPr/>
          <a:lstStyle/>
          <a:p>
            <a:pPr marL="171450" indent="-171450">
              <a:buFont typeface="Arial" panose="020B0604020202020204" pitchFamily="34" charset="0"/>
              <a:buChar char="•"/>
            </a:pPr>
            <a:r>
              <a:rPr lang="en-US" dirty="0"/>
              <a:t>Identification of the highest-impact CX AI use case that scores the highest on a value-feasibility ranking, which will form the basis for your CX AI pilot project.</a:t>
            </a:r>
          </a:p>
        </p:txBody>
      </p:sp>
    </p:spTree>
    <p:extLst>
      <p:ext uri="{BB962C8B-B14F-4D97-AF65-F5344CB8AC3E}">
        <p14:creationId xmlns:p14="http://schemas.microsoft.com/office/powerpoint/2010/main" val="20978470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Box 82">
            <a:extLst>
              <a:ext uri="{FF2B5EF4-FFF2-40B4-BE49-F238E27FC236}">
                <a16:creationId xmlns:a16="http://schemas.microsoft.com/office/drawing/2014/main" id="{B52044A5-A7DB-493A-4B24-DDAD4BD42FDA}"/>
              </a:ext>
            </a:extLst>
          </p:cNvPr>
          <p:cNvSpPr txBox="1">
            <a:spLocks/>
          </p:cNvSpPr>
          <p:nvPr/>
        </p:nvSpPr>
        <p:spPr>
          <a:xfrm>
            <a:off x="610825" y="1376633"/>
            <a:ext cx="2116285" cy="307777"/>
          </a:xfrm>
          <a:prstGeom prst="rect">
            <a:avLst/>
          </a:prstGeom>
          <a:noFill/>
        </p:spPr>
        <p:txBody>
          <a:bodyPr wrap="none" rtlCol="0">
            <a:spAutoFit/>
          </a:bodyPr>
          <a:lstStyle/>
          <a:p>
            <a:pPr defTabSz="914309"/>
            <a:r>
              <a:rPr lang="en-US" sz="1400" b="1">
                <a:solidFill>
                  <a:srgbClr val="FFFFFF"/>
                </a:solidFill>
                <a:ea typeface="+mn-lt"/>
                <a:cs typeface="+mn-lt"/>
              </a:rPr>
              <a:t>Use the </a:t>
            </a:r>
            <a:r>
              <a:rPr lang="en-US" sz="1400" b="1" i="1">
                <a:solidFill>
                  <a:srgbClr val="FFFFFF"/>
                </a:solidFill>
                <a:ea typeface="+mn-lt"/>
                <a:cs typeface="+mn-lt"/>
              </a:rPr>
              <a:t>AI Evaluation Tool</a:t>
            </a:r>
            <a:r>
              <a:rPr lang="en-US" sz="1400" b="1">
                <a:solidFill>
                  <a:srgbClr val="FFFFFF"/>
                </a:solidFill>
                <a:ea typeface="+mn-lt"/>
                <a:cs typeface="+mn-lt"/>
              </a:rPr>
              <a:t> to:</a:t>
            </a:r>
          </a:p>
        </p:txBody>
      </p:sp>
      <p:sp>
        <p:nvSpPr>
          <p:cNvPr id="86" name="TextBox 85">
            <a:extLst>
              <a:ext uri="{FF2B5EF4-FFF2-40B4-BE49-F238E27FC236}">
                <a16:creationId xmlns:a16="http://schemas.microsoft.com/office/drawing/2014/main" id="{2F0723C9-580F-8C01-545D-9A7D6B1C72AC}"/>
              </a:ext>
            </a:extLst>
          </p:cNvPr>
          <p:cNvSpPr txBox="1">
            <a:spLocks/>
          </p:cNvSpPr>
          <p:nvPr/>
        </p:nvSpPr>
        <p:spPr>
          <a:xfrm>
            <a:off x="610827" y="2019856"/>
            <a:ext cx="269626" cy="307777"/>
          </a:xfrm>
          <a:prstGeom prst="rect">
            <a:avLst/>
          </a:prstGeom>
          <a:noFill/>
        </p:spPr>
        <p:txBody>
          <a:bodyPr wrap="none" rtlCol="0">
            <a:spAutoFit/>
          </a:bodyPr>
          <a:lstStyle/>
          <a:p>
            <a:pPr defTabSz="914309"/>
            <a:r>
              <a:rPr lang="en-US" sz="1400">
                <a:solidFill>
                  <a:srgbClr val="FFFFFF"/>
                </a:solidFill>
                <a:ea typeface="+mn-lt"/>
                <a:cs typeface="+mn-lt"/>
              </a:rPr>
              <a:t>1</a:t>
            </a:r>
          </a:p>
        </p:txBody>
      </p:sp>
      <p:cxnSp>
        <p:nvCxnSpPr>
          <p:cNvPr id="87" name="Straight Connector 86">
            <a:extLst>
              <a:ext uri="{FF2B5EF4-FFF2-40B4-BE49-F238E27FC236}">
                <a16:creationId xmlns:a16="http://schemas.microsoft.com/office/drawing/2014/main" id="{6F8BCD6B-8FD4-9934-B4DE-4E611D2561B0}"/>
              </a:ext>
              <a:ext uri="{C183D7F6-B498-43B3-948B-1728B52AA6E4}">
                <adec:decorative xmlns:adec="http://schemas.microsoft.com/office/drawing/2017/decorative" val="1"/>
              </a:ext>
            </a:extLst>
          </p:cNvPr>
          <p:cNvCxnSpPr>
            <a:cxnSpLocks/>
          </p:cNvCxnSpPr>
          <p:nvPr/>
        </p:nvCxnSpPr>
        <p:spPr>
          <a:xfrm>
            <a:off x="963816" y="1911207"/>
            <a:ext cx="0" cy="4457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6BA65A78-EBCF-8B8A-6665-73F35678BFEC}"/>
              </a:ext>
            </a:extLst>
          </p:cNvPr>
          <p:cNvSpPr txBox="1">
            <a:spLocks/>
          </p:cNvSpPr>
          <p:nvPr/>
        </p:nvSpPr>
        <p:spPr>
          <a:xfrm>
            <a:off x="1288057" y="1889142"/>
            <a:ext cx="2224702" cy="604958"/>
          </a:xfrm>
          <a:prstGeom prst="rect">
            <a:avLst/>
          </a:prstGeom>
          <a:ln>
            <a:noFill/>
          </a:ln>
        </p:spPr>
        <p:txBody>
          <a:bodyPr lIns="0" tIns="0" rIns="0" bIns="0"/>
          <a:lstStyle>
            <a:lvl1pPr indent="0">
              <a:lnSpc>
                <a:spcPct val="110000"/>
              </a:lnSpc>
              <a:spcBef>
                <a:spcPts val="1000"/>
              </a:spcBef>
              <a:spcAft>
                <a:spcPts val="1200"/>
              </a:spcAft>
              <a:buFont typeface="Arial" panose="020B0604020202020204" pitchFamily="34" charset="0"/>
              <a:buNone/>
              <a:tabLst/>
              <a:defRPr sz="1600" b="0" i="0">
                <a:solidFill>
                  <a:schemeClr val="accent1"/>
                </a:solidFill>
                <a:latin typeface="Roboto Light" panose="02000000000000000000" pitchFamily="2" charset="0"/>
                <a:ea typeface="Roboto Light" panose="02000000000000000000" pitchFamily="2" charset="0"/>
              </a:defRPr>
            </a:lvl1pPr>
            <a:lvl2pPr marL="0" indent="0">
              <a:lnSpc>
                <a:spcPct val="110000"/>
              </a:lnSpc>
              <a:spcBef>
                <a:spcPts val="500"/>
              </a:spcBef>
              <a:buFont typeface="Arial" panose="020B0604020202020204" pitchFamily="34" charset="0"/>
              <a:buNone/>
              <a:tabLst/>
              <a:defRPr sz="1600" b="0" i="0">
                <a:solidFill>
                  <a:srgbClr val="000000"/>
                </a:solidFill>
                <a:latin typeface="Roboto Light" panose="02000000000000000000" pitchFamily="2" charset="0"/>
                <a:ea typeface="Roboto Light" panose="02000000000000000000" pitchFamily="2" charset="0"/>
              </a:defRPr>
            </a:lvl2pPr>
            <a:lvl3pPr marL="0" indent="0">
              <a:lnSpc>
                <a:spcPct val="110000"/>
              </a:lnSpc>
              <a:spcBef>
                <a:spcPts val="500"/>
              </a:spcBef>
              <a:buFont typeface="Arial" panose="020B0604020202020204" pitchFamily="34" charset="0"/>
              <a:buNone/>
              <a:tabLst/>
              <a:defRPr sz="1600" b="0" i="0">
                <a:solidFill>
                  <a:srgbClr val="000000"/>
                </a:solidFill>
                <a:latin typeface="Roboto Light" panose="02000000000000000000" pitchFamily="2" charset="0"/>
                <a:ea typeface="Roboto Light" panose="02000000000000000000" pitchFamily="2" charset="0"/>
              </a:defRPr>
            </a:lvl3pPr>
            <a:lvl4pPr marL="185738" indent="-185738">
              <a:lnSpc>
                <a:spcPct val="110000"/>
              </a:lnSpc>
              <a:spcBef>
                <a:spcPts val="500"/>
              </a:spcBef>
              <a:buFont typeface="Arial" panose="020B0604020202020204" pitchFamily="34" charset="0"/>
              <a:buChar char="•"/>
              <a:tabLst/>
              <a:defRPr sz="1600" b="0" i="0">
                <a:solidFill>
                  <a:srgbClr val="000000"/>
                </a:solidFill>
                <a:latin typeface="Roboto Light" panose="02000000000000000000" pitchFamily="2" charset="0"/>
                <a:ea typeface="Roboto Light" panose="02000000000000000000" pitchFamily="2" charset="0"/>
              </a:defRPr>
            </a:lvl4pPr>
            <a:lvl5pPr marL="185738" indent="-185738">
              <a:lnSpc>
                <a:spcPct val="110000"/>
              </a:lnSpc>
              <a:spcBef>
                <a:spcPts val="500"/>
              </a:spcBef>
              <a:spcAft>
                <a:spcPts val="1200"/>
              </a:spcAft>
              <a:buFont typeface="Arial" panose="020B0604020202020204" pitchFamily="34" charset="0"/>
              <a:buChar char="•"/>
              <a:tabLst/>
              <a:defRPr sz="1600" b="0" i="0">
                <a:solidFill>
                  <a:srgbClr val="000000"/>
                </a:solidFill>
                <a:latin typeface="Roboto Light" panose="02000000000000000000" pitchFamily="2" charset="0"/>
                <a:ea typeface="Roboto Light" panose="020000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914309">
              <a:spcBef>
                <a:spcPts val="0"/>
              </a:spcBef>
              <a:buFontTx/>
            </a:pPr>
            <a:r>
              <a:rPr lang="en-US" sz="1400" dirty="0">
                <a:solidFill>
                  <a:srgbClr val="FFFFFF"/>
                </a:solidFill>
                <a:ea typeface="+mn-lt"/>
                <a:cs typeface="+mn-lt"/>
              </a:rPr>
              <a:t>Prioritize high-value and high-readiness initiatives</a:t>
            </a:r>
          </a:p>
        </p:txBody>
      </p:sp>
      <p:sp>
        <p:nvSpPr>
          <p:cNvPr id="91" name="TextBox 90">
            <a:extLst>
              <a:ext uri="{FF2B5EF4-FFF2-40B4-BE49-F238E27FC236}">
                <a16:creationId xmlns:a16="http://schemas.microsoft.com/office/drawing/2014/main" id="{8BD52E4A-C671-EAF5-904D-7234166F2CA1}"/>
              </a:ext>
            </a:extLst>
          </p:cNvPr>
          <p:cNvSpPr txBox="1">
            <a:spLocks/>
          </p:cNvSpPr>
          <p:nvPr/>
        </p:nvSpPr>
        <p:spPr>
          <a:xfrm>
            <a:off x="610826" y="2964978"/>
            <a:ext cx="269626" cy="307777"/>
          </a:xfrm>
          <a:prstGeom prst="rect">
            <a:avLst/>
          </a:prstGeom>
          <a:noFill/>
        </p:spPr>
        <p:txBody>
          <a:bodyPr wrap="none" rtlCol="0">
            <a:spAutoFit/>
          </a:bodyPr>
          <a:lstStyle/>
          <a:p>
            <a:pPr defTabSz="914309"/>
            <a:r>
              <a:rPr lang="en-US" sz="1400">
                <a:solidFill>
                  <a:srgbClr val="FFFFFF"/>
                </a:solidFill>
                <a:ea typeface="+mn-lt"/>
                <a:cs typeface="+mn-lt"/>
              </a:rPr>
              <a:t>2</a:t>
            </a:r>
          </a:p>
        </p:txBody>
      </p:sp>
      <p:cxnSp>
        <p:nvCxnSpPr>
          <p:cNvPr id="92" name="Straight Connector 91">
            <a:extLst>
              <a:ext uri="{FF2B5EF4-FFF2-40B4-BE49-F238E27FC236}">
                <a16:creationId xmlns:a16="http://schemas.microsoft.com/office/drawing/2014/main" id="{CB43EFD5-A7D4-8AF1-8278-33E29B82B78F}"/>
              </a:ext>
              <a:ext uri="{C183D7F6-B498-43B3-948B-1728B52AA6E4}">
                <adec:decorative xmlns:adec="http://schemas.microsoft.com/office/drawing/2017/decorative" val="1"/>
              </a:ext>
            </a:extLst>
          </p:cNvPr>
          <p:cNvCxnSpPr>
            <a:cxnSpLocks/>
          </p:cNvCxnSpPr>
          <p:nvPr/>
        </p:nvCxnSpPr>
        <p:spPr>
          <a:xfrm>
            <a:off x="980392" y="2895961"/>
            <a:ext cx="0" cy="4457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4A19D724-3733-AEC3-83AE-0F9FFD0C28D4}"/>
              </a:ext>
            </a:extLst>
          </p:cNvPr>
          <p:cNvSpPr txBox="1">
            <a:spLocks/>
          </p:cNvSpPr>
          <p:nvPr/>
        </p:nvSpPr>
        <p:spPr>
          <a:xfrm>
            <a:off x="1304634" y="2873896"/>
            <a:ext cx="1929382" cy="734062"/>
          </a:xfrm>
          <a:prstGeom prst="rect">
            <a:avLst/>
          </a:prstGeom>
          <a:ln>
            <a:noFill/>
          </a:ln>
        </p:spPr>
        <p:txBody>
          <a:bodyPr lIns="0" tIns="0" rIns="0" bIns="0"/>
          <a:lstStyle>
            <a:lvl1pPr indent="0">
              <a:lnSpc>
                <a:spcPct val="110000"/>
              </a:lnSpc>
              <a:spcBef>
                <a:spcPts val="1000"/>
              </a:spcBef>
              <a:spcAft>
                <a:spcPts val="1200"/>
              </a:spcAft>
              <a:buFont typeface="Arial" panose="020B0604020202020204" pitchFamily="34" charset="0"/>
              <a:buNone/>
              <a:tabLst/>
              <a:defRPr sz="1600" b="0" i="0">
                <a:solidFill>
                  <a:schemeClr val="accent1"/>
                </a:solidFill>
                <a:latin typeface="Roboto Light" panose="02000000000000000000" pitchFamily="2" charset="0"/>
                <a:ea typeface="Roboto Light" panose="02000000000000000000" pitchFamily="2" charset="0"/>
              </a:defRPr>
            </a:lvl1pPr>
            <a:lvl2pPr marL="0" indent="0">
              <a:lnSpc>
                <a:spcPct val="110000"/>
              </a:lnSpc>
              <a:spcBef>
                <a:spcPts val="500"/>
              </a:spcBef>
              <a:buFont typeface="Arial" panose="020B0604020202020204" pitchFamily="34" charset="0"/>
              <a:buNone/>
              <a:tabLst/>
              <a:defRPr sz="1600" b="0" i="0">
                <a:solidFill>
                  <a:srgbClr val="000000"/>
                </a:solidFill>
                <a:latin typeface="Roboto Light" panose="02000000000000000000" pitchFamily="2" charset="0"/>
                <a:ea typeface="Roboto Light" panose="02000000000000000000" pitchFamily="2" charset="0"/>
              </a:defRPr>
            </a:lvl2pPr>
            <a:lvl3pPr marL="0" indent="0">
              <a:lnSpc>
                <a:spcPct val="110000"/>
              </a:lnSpc>
              <a:spcBef>
                <a:spcPts val="500"/>
              </a:spcBef>
              <a:buFont typeface="Arial" panose="020B0604020202020204" pitchFamily="34" charset="0"/>
              <a:buNone/>
              <a:tabLst/>
              <a:defRPr sz="1600" b="0" i="0">
                <a:solidFill>
                  <a:srgbClr val="000000"/>
                </a:solidFill>
                <a:latin typeface="Roboto Light" panose="02000000000000000000" pitchFamily="2" charset="0"/>
                <a:ea typeface="Roboto Light" panose="02000000000000000000" pitchFamily="2" charset="0"/>
              </a:defRPr>
            </a:lvl3pPr>
            <a:lvl4pPr marL="185738" indent="-185738">
              <a:lnSpc>
                <a:spcPct val="110000"/>
              </a:lnSpc>
              <a:spcBef>
                <a:spcPts val="500"/>
              </a:spcBef>
              <a:buFont typeface="Arial" panose="020B0604020202020204" pitchFamily="34" charset="0"/>
              <a:buChar char="•"/>
              <a:tabLst/>
              <a:defRPr sz="1600" b="0" i="0">
                <a:solidFill>
                  <a:srgbClr val="000000"/>
                </a:solidFill>
                <a:latin typeface="Roboto Light" panose="02000000000000000000" pitchFamily="2" charset="0"/>
                <a:ea typeface="Roboto Light" panose="02000000000000000000" pitchFamily="2" charset="0"/>
              </a:defRPr>
            </a:lvl4pPr>
            <a:lvl5pPr marL="185738" indent="-185738">
              <a:lnSpc>
                <a:spcPct val="110000"/>
              </a:lnSpc>
              <a:spcBef>
                <a:spcPts val="500"/>
              </a:spcBef>
              <a:spcAft>
                <a:spcPts val="1200"/>
              </a:spcAft>
              <a:buFont typeface="Arial" panose="020B0604020202020204" pitchFamily="34" charset="0"/>
              <a:buChar char="•"/>
              <a:tabLst/>
              <a:defRPr sz="1600" b="0" i="0">
                <a:solidFill>
                  <a:srgbClr val="000000"/>
                </a:solidFill>
                <a:latin typeface="Roboto Light" panose="02000000000000000000" pitchFamily="2" charset="0"/>
                <a:ea typeface="Roboto Light" panose="020000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914309">
              <a:spcBef>
                <a:spcPts val="0"/>
              </a:spcBef>
              <a:buFontTx/>
            </a:pPr>
            <a:r>
              <a:rPr lang="en-US" sz="1400" dirty="0">
                <a:solidFill>
                  <a:srgbClr val="FFFFFF"/>
                </a:solidFill>
                <a:ea typeface="+mn-lt"/>
                <a:cs typeface="+mn-lt"/>
              </a:rPr>
              <a:t>Consider future initiatives with high value and low readiness</a:t>
            </a:r>
          </a:p>
        </p:txBody>
      </p:sp>
      <p:sp>
        <p:nvSpPr>
          <p:cNvPr id="96" name="TextBox 95">
            <a:extLst>
              <a:ext uri="{FF2B5EF4-FFF2-40B4-BE49-F238E27FC236}">
                <a16:creationId xmlns:a16="http://schemas.microsoft.com/office/drawing/2014/main" id="{AF23F280-68C8-5E0B-9FA0-1F4A7F3F1A2A}"/>
              </a:ext>
            </a:extLst>
          </p:cNvPr>
          <p:cNvSpPr txBox="1">
            <a:spLocks/>
          </p:cNvSpPr>
          <p:nvPr/>
        </p:nvSpPr>
        <p:spPr>
          <a:xfrm>
            <a:off x="566414" y="3989365"/>
            <a:ext cx="269626" cy="307777"/>
          </a:xfrm>
          <a:prstGeom prst="rect">
            <a:avLst/>
          </a:prstGeom>
          <a:noFill/>
        </p:spPr>
        <p:txBody>
          <a:bodyPr wrap="none" rtlCol="0">
            <a:spAutoFit/>
          </a:bodyPr>
          <a:lstStyle/>
          <a:p>
            <a:pPr defTabSz="914309"/>
            <a:r>
              <a:rPr lang="en-US" sz="1400">
                <a:solidFill>
                  <a:srgbClr val="FFFFFF"/>
                </a:solidFill>
                <a:ea typeface="+mn-lt"/>
                <a:cs typeface="+mn-lt"/>
              </a:rPr>
              <a:t>3</a:t>
            </a:r>
          </a:p>
        </p:txBody>
      </p:sp>
      <p:cxnSp>
        <p:nvCxnSpPr>
          <p:cNvPr id="97" name="Straight Connector 96">
            <a:extLst>
              <a:ext uri="{FF2B5EF4-FFF2-40B4-BE49-F238E27FC236}">
                <a16:creationId xmlns:a16="http://schemas.microsoft.com/office/drawing/2014/main" id="{FF090284-1CEC-C564-F1A2-E19BCE0992C9}"/>
              </a:ext>
              <a:ext uri="{C183D7F6-B498-43B3-948B-1728B52AA6E4}">
                <adec:decorative xmlns:adec="http://schemas.microsoft.com/office/drawing/2017/decorative" val="1"/>
              </a:ext>
            </a:extLst>
          </p:cNvPr>
          <p:cNvCxnSpPr>
            <a:cxnSpLocks/>
          </p:cNvCxnSpPr>
          <p:nvPr/>
        </p:nvCxnSpPr>
        <p:spPr>
          <a:xfrm>
            <a:off x="991271" y="3920348"/>
            <a:ext cx="0" cy="4457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4089F6BE-74F5-9FA3-BFE0-CFB85CE1994E}"/>
              </a:ext>
            </a:extLst>
          </p:cNvPr>
          <p:cNvSpPr txBox="1">
            <a:spLocks/>
          </p:cNvSpPr>
          <p:nvPr/>
        </p:nvSpPr>
        <p:spPr>
          <a:xfrm>
            <a:off x="1315513" y="3898283"/>
            <a:ext cx="2224703" cy="604958"/>
          </a:xfrm>
          <a:prstGeom prst="rect">
            <a:avLst/>
          </a:prstGeom>
          <a:ln>
            <a:noFill/>
          </a:ln>
        </p:spPr>
        <p:txBody>
          <a:bodyPr lIns="0" tIns="0" rIns="0" bIns="0"/>
          <a:lstStyle>
            <a:lvl1pPr indent="0">
              <a:lnSpc>
                <a:spcPct val="110000"/>
              </a:lnSpc>
              <a:spcBef>
                <a:spcPts val="1000"/>
              </a:spcBef>
              <a:spcAft>
                <a:spcPts val="1200"/>
              </a:spcAft>
              <a:buFont typeface="Arial" panose="020B0604020202020204" pitchFamily="34" charset="0"/>
              <a:buNone/>
              <a:tabLst/>
              <a:defRPr sz="1600" b="0" i="0">
                <a:solidFill>
                  <a:schemeClr val="accent1"/>
                </a:solidFill>
                <a:latin typeface="Roboto Light" panose="02000000000000000000" pitchFamily="2" charset="0"/>
                <a:ea typeface="Roboto Light" panose="02000000000000000000" pitchFamily="2" charset="0"/>
              </a:defRPr>
            </a:lvl1pPr>
            <a:lvl2pPr marL="0" indent="0">
              <a:lnSpc>
                <a:spcPct val="110000"/>
              </a:lnSpc>
              <a:spcBef>
                <a:spcPts val="500"/>
              </a:spcBef>
              <a:buFont typeface="Arial" panose="020B0604020202020204" pitchFamily="34" charset="0"/>
              <a:buNone/>
              <a:tabLst/>
              <a:defRPr sz="1600" b="0" i="0">
                <a:solidFill>
                  <a:srgbClr val="000000"/>
                </a:solidFill>
                <a:latin typeface="Roboto Light" panose="02000000000000000000" pitchFamily="2" charset="0"/>
                <a:ea typeface="Roboto Light" panose="02000000000000000000" pitchFamily="2" charset="0"/>
              </a:defRPr>
            </a:lvl2pPr>
            <a:lvl3pPr marL="0" indent="0">
              <a:lnSpc>
                <a:spcPct val="110000"/>
              </a:lnSpc>
              <a:spcBef>
                <a:spcPts val="500"/>
              </a:spcBef>
              <a:buFont typeface="Arial" panose="020B0604020202020204" pitchFamily="34" charset="0"/>
              <a:buNone/>
              <a:tabLst/>
              <a:defRPr sz="1600" b="0" i="0">
                <a:solidFill>
                  <a:srgbClr val="000000"/>
                </a:solidFill>
                <a:latin typeface="Roboto Light" panose="02000000000000000000" pitchFamily="2" charset="0"/>
                <a:ea typeface="Roboto Light" panose="02000000000000000000" pitchFamily="2" charset="0"/>
              </a:defRPr>
            </a:lvl3pPr>
            <a:lvl4pPr marL="185738" indent="-185738">
              <a:lnSpc>
                <a:spcPct val="110000"/>
              </a:lnSpc>
              <a:spcBef>
                <a:spcPts val="500"/>
              </a:spcBef>
              <a:buFont typeface="Arial" panose="020B0604020202020204" pitchFamily="34" charset="0"/>
              <a:buChar char="•"/>
              <a:tabLst/>
              <a:defRPr sz="1600" b="0" i="0">
                <a:solidFill>
                  <a:srgbClr val="000000"/>
                </a:solidFill>
                <a:latin typeface="Roboto Light" panose="02000000000000000000" pitchFamily="2" charset="0"/>
                <a:ea typeface="Roboto Light" panose="02000000000000000000" pitchFamily="2" charset="0"/>
              </a:defRPr>
            </a:lvl4pPr>
            <a:lvl5pPr marL="185738" indent="-185738">
              <a:lnSpc>
                <a:spcPct val="110000"/>
              </a:lnSpc>
              <a:spcBef>
                <a:spcPts val="500"/>
              </a:spcBef>
              <a:spcAft>
                <a:spcPts val="1200"/>
              </a:spcAft>
              <a:buFont typeface="Arial" panose="020B0604020202020204" pitchFamily="34" charset="0"/>
              <a:buChar char="•"/>
              <a:tabLst/>
              <a:defRPr sz="1600" b="0" i="0">
                <a:solidFill>
                  <a:srgbClr val="000000"/>
                </a:solidFill>
                <a:latin typeface="Roboto Light" panose="02000000000000000000" pitchFamily="2" charset="0"/>
                <a:ea typeface="Roboto Light" panose="020000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914309">
              <a:spcBef>
                <a:spcPts val="0"/>
              </a:spcBef>
              <a:buFontTx/>
            </a:pPr>
            <a:r>
              <a:rPr lang="en-US" sz="1400">
                <a:solidFill>
                  <a:srgbClr val="FFFFFF"/>
                </a:solidFill>
                <a:ea typeface="+mn-lt"/>
                <a:cs typeface="+mn-lt"/>
              </a:rPr>
              <a:t>Discuss initiatives with low value and high readiness</a:t>
            </a:r>
          </a:p>
        </p:txBody>
      </p:sp>
      <p:sp>
        <p:nvSpPr>
          <p:cNvPr id="101" name="TextBox 100">
            <a:extLst>
              <a:ext uri="{FF2B5EF4-FFF2-40B4-BE49-F238E27FC236}">
                <a16:creationId xmlns:a16="http://schemas.microsoft.com/office/drawing/2014/main" id="{0FB6BB59-6874-D7C3-9528-142EAFAEFEDE}"/>
              </a:ext>
            </a:extLst>
          </p:cNvPr>
          <p:cNvSpPr txBox="1">
            <a:spLocks/>
          </p:cNvSpPr>
          <p:nvPr/>
        </p:nvSpPr>
        <p:spPr>
          <a:xfrm>
            <a:off x="610828" y="4894856"/>
            <a:ext cx="269626" cy="307777"/>
          </a:xfrm>
          <a:prstGeom prst="rect">
            <a:avLst/>
          </a:prstGeom>
          <a:noFill/>
        </p:spPr>
        <p:txBody>
          <a:bodyPr wrap="none" rtlCol="0">
            <a:spAutoFit/>
          </a:bodyPr>
          <a:lstStyle/>
          <a:p>
            <a:pPr defTabSz="914309"/>
            <a:r>
              <a:rPr lang="en-US" sz="1400">
                <a:solidFill>
                  <a:srgbClr val="FFFFFF"/>
                </a:solidFill>
                <a:ea typeface="+mn-lt"/>
                <a:cs typeface="+mn-lt"/>
              </a:rPr>
              <a:t>4</a:t>
            </a:r>
          </a:p>
        </p:txBody>
      </p:sp>
      <p:cxnSp>
        <p:nvCxnSpPr>
          <p:cNvPr id="102" name="Straight Connector 101">
            <a:extLst>
              <a:ext uri="{FF2B5EF4-FFF2-40B4-BE49-F238E27FC236}">
                <a16:creationId xmlns:a16="http://schemas.microsoft.com/office/drawing/2014/main" id="{E9727768-AAB6-1749-5F44-6865DC764114}"/>
              </a:ext>
              <a:ext uri="{C183D7F6-B498-43B3-948B-1728B52AA6E4}">
                <adec:decorative xmlns:adec="http://schemas.microsoft.com/office/drawing/2017/decorative" val="1"/>
              </a:ext>
            </a:extLst>
          </p:cNvPr>
          <p:cNvCxnSpPr>
            <a:cxnSpLocks/>
          </p:cNvCxnSpPr>
          <p:nvPr/>
        </p:nvCxnSpPr>
        <p:spPr>
          <a:xfrm>
            <a:off x="980391" y="4865471"/>
            <a:ext cx="0" cy="4457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CF991BF4-1A98-959C-C7C9-AAB19E980600}"/>
              </a:ext>
            </a:extLst>
          </p:cNvPr>
          <p:cNvSpPr txBox="1">
            <a:spLocks/>
          </p:cNvSpPr>
          <p:nvPr/>
        </p:nvSpPr>
        <p:spPr>
          <a:xfrm>
            <a:off x="1304632" y="4843406"/>
            <a:ext cx="1929375" cy="604958"/>
          </a:xfrm>
          <a:prstGeom prst="rect">
            <a:avLst/>
          </a:prstGeom>
          <a:ln>
            <a:noFill/>
          </a:ln>
        </p:spPr>
        <p:txBody>
          <a:bodyPr lIns="0" tIns="0" rIns="0" bIns="0"/>
          <a:lstStyle>
            <a:lvl1pPr indent="0">
              <a:lnSpc>
                <a:spcPct val="110000"/>
              </a:lnSpc>
              <a:spcBef>
                <a:spcPts val="1000"/>
              </a:spcBef>
              <a:spcAft>
                <a:spcPts val="1200"/>
              </a:spcAft>
              <a:buFont typeface="Arial" panose="020B0604020202020204" pitchFamily="34" charset="0"/>
              <a:buNone/>
              <a:tabLst/>
              <a:defRPr sz="1600" b="0" i="0">
                <a:solidFill>
                  <a:schemeClr val="accent1"/>
                </a:solidFill>
                <a:latin typeface="Roboto Light" panose="02000000000000000000" pitchFamily="2" charset="0"/>
                <a:ea typeface="Roboto Light" panose="02000000000000000000" pitchFamily="2" charset="0"/>
              </a:defRPr>
            </a:lvl1pPr>
            <a:lvl2pPr marL="0" indent="0">
              <a:lnSpc>
                <a:spcPct val="110000"/>
              </a:lnSpc>
              <a:spcBef>
                <a:spcPts val="500"/>
              </a:spcBef>
              <a:buFont typeface="Arial" panose="020B0604020202020204" pitchFamily="34" charset="0"/>
              <a:buNone/>
              <a:tabLst/>
              <a:defRPr sz="1600" b="0" i="0">
                <a:solidFill>
                  <a:srgbClr val="000000"/>
                </a:solidFill>
                <a:latin typeface="Roboto Light" panose="02000000000000000000" pitchFamily="2" charset="0"/>
                <a:ea typeface="Roboto Light" panose="02000000000000000000" pitchFamily="2" charset="0"/>
              </a:defRPr>
            </a:lvl2pPr>
            <a:lvl3pPr marL="0" indent="0">
              <a:lnSpc>
                <a:spcPct val="110000"/>
              </a:lnSpc>
              <a:spcBef>
                <a:spcPts val="500"/>
              </a:spcBef>
              <a:buFont typeface="Arial" panose="020B0604020202020204" pitchFamily="34" charset="0"/>
              <a:buNone/>
              <a:tabLst/>
              <a:defRPr sz="1600" b="0" i="0">
                <a:solidFill>
                  <a:srgbClr val="000000"/>
                </a:solidFill>
                <a:latin typeface="Roboto Light" panose="02000000000000000000" pitchFamily="2" charset="0"/>
                <a:ea typeface="Roboto Light" panose="02000000000000000000" pitchFamily="2" charset="0"/>
              </a:defRPr>
            </a:lvl3pPr>
            <a:lvl4pPr marL="185738" indent="-185738">
              <a:lnSpc>
                <a:spcPct val="110000"/>
              </a:lnSpc>
              <a:spcBef>
                <a:spcPts val="500"/>
              </a:spcBef>
              <a:buFont typeface="Arial" panose="020B0604020202020204" pitchFamily="34" charset="0"/>
              <a:buChar char="•"/>
              <a:tabLst/>
              <a:defRPr sz="1600" b="0" i="0">
                <a:solidFill>
                  <a:srgbClr val="000000"/>
                </a:solidFill>
                <a:latin typeface="Roboto Light" panose="02000000000000000000" pitchFamily="2" charset="0"/>
                <a:ea typeface="Roboto Light" panose="02000000000000000000" pitchFamily="2" charset="0"/>
              </a:defRPr>
            </a:lvl4pPr>
            <a:lvl5pPr marL="185738" indent="-185738">
              <a:lnSpc>
                <a:spcPct val="110000"/>
              </a:lnSpc>
              <a:spcBef>
                <a:spcPts val="500"/>
              </a:spcBef>
              <a:spcAft>
                <a:spcPts val="1200"/>
              </a:spcAft>
              <a:buFont typeface="Arial" panose="020B0604020202020204" pitchFamily="34" charset="0"/>
              <a:buChar char="•"/>
              <a:tabLst/>
              <a:defRPr sz="1600" b="0" i="0">
                <a:solidFill>
                  <a:srgbClr val="000000"/>
                </a:solidFill>
                <a:latin typeface="Roboto Light" panose="02000000000000000000" pitchFamily="2" charset="0"/>
                <a:ea typeface="Roboto Light" panose="020000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914309">
              <a:spcBef>
                <a:spcPts val="0"/>
              </a:spcBef>
              <a:buFontTx/>
            </a:pPr>
            <a:r>
              <a:rPr lang="en-US" sz="1400" dirty="0">
                <a:solidFill>
                  <a:srgbClr val="FFFFFF"/>
                </a:solidFill>
                <a:ea typeface="+mn-lt"/>
                <a:cs typeface="+mn-lt"/>
              </a:rPr>
              <a:t>Eliminate low-value and low-readiness initiatives</a:t>
            </a:r>
          </a:p>
        </p:txBody>
      </p:sp>
      <p:sp>
        <p:nvSpPr>
          <p:cNvPr id="106" name="Title 14">
            <a:extLst>
              <a:ext uri="{FF2B5EF4-FFF2-40B4-BE49-F238E27FC236}">
                <a16:creationId xmlns:a16="http://schemas.microsoft.com/office/drawing/2014/main" id="{D98F5884-1D94-A947-BBD7-460BA4FD9838}"/>
              </a:ext>
            </a:extLst>
          </p:cNvPr>
          <p:cNvSpPr txBox="1">
            <a:spLocks/>
          </p:cNvSpPr>
          <p:nvPr/>
        </p:nvSpPr>
        <p:spPr>
          <a:xfrm>
            <a:off x="4851242" y="640184"/>
            <a:ext cx="6166252" cy="893902"/>
          </a:xfrm>
          <a:prstGeom prst="rect">
            <a:avLst/>
          </a:prstGeom>
        </p:spPr>
        <p:txBody>
          <a:bodyPr lIns="0" tIns="0" rIns="0" bIns="0"/>
          <a:lstStyle>
            <a:lvl1pPr algn="l" defTabSz="914309" rtl="0" eaLnBrk="1" latinLnBrk="0" hangingPunct="1">
              <a:lnSpc>
                <a:spcPct val="76000"/>
              </a:lnSpc>
              <a:spcBef>
                <a:spcPct val="0"/>
              </a:spcBef>
              <a:buNone/>
              <a:defRPr sz="4400" b="0" i="0" kern="1200">
                <a:solidFill>
                  <a:schemeClr val="tx1"/>
                </a:solidFill>
                <a:latin typeface="Montserrat Light" pitchFamily="2" charset="77"/>
                <a:ea typeface="+mj-ea"/>
                <a:cs typeface="+mj-cs"/>
              </a:defRPr>
            </a:lvl1pPr>
          </a:lstStyle>
          <a:p>
            <a:pPr>
              <a:defRPr/>
            </a:pPr>
            <a:r>
              <a:rPr lang="en-US" sz="3200" dirty="0">
                <a:solidFill>
                  <a:srgbClr val="2576B7"/>
                </a:solidFill>
                <a:latin typeface="Montserrat SemiBold"/>
                <a:ea typeface="+mj-lt"/>
                <a:cs typeface="+mj-lt"/>
              </a:rPr>
              <a:t>Prioritize high-value, high-readiness CX AI initiatives</a:t>
            </a:r>
          </a:p>
        </p:txBody>
      </p:sp>
      <p:sp>
        <p:nvSpPr>
          <p:cNvPr id="105" name="Content Placeholder 15">
            <a:extLst>
              <a:ext uri="{FF2B5EF4-FFF2-40B4-BE49-F238E27FC236}">
                <a16:creationId xmlns:a16="http://schemas.microsoft.com/office/drawing/2014/main" id="{8A769C35-6D48-1B59-309C-FB45B42F74D6}"/>
              </a:ext>
            </a:extLst>
          </p:cNvPr>
          <p:cNvSpPr txBox="1">
            <a:spLocks/>
          </p:cNvSpPr>
          <p:nvPr/>
        </p:nvSpPr>
        <p:spPr>
          <a:xfrm>
            <a:off x="4954788" y="1679545"/>
            <a:ext cx="6143227" cy="3768819"/>
          </a:xfrm>
          <a:prstGeom prst="rect">
            <a:avLst/>
          </a:prstGeom>
        </p:spPr>
        <p:txBody>
          <a:bodyPr lIns="0" tIns="0" rIns="0" bIns="0"/>
          <a:lstStyle>
            <a:lvl1pPr marL="0" indent="0" algn="l" defTabSz="914309" rtl="0" eaLnBrk="1" latinLnBrk="0" hangingPunct="1">
              <a:lnSpc>
                <a:spcPct val="110000"/>
              </a:lnSpc>
              <a:spcBef>
                <a:spcPts val="0"/>
              </a:spcBef>
              <a:spcAft>
                <a:spcPts val="500"/>
              </a:spcAft>
              <a:buFont typeface="Arial" panose="020B0604020202020204" pitchFamily="34" charset="0"/>
              <a:buNone/>
              <a:tabLst/>
              <a:defRPr sz="1600" b="0" i="0" kern="1200">
                <a:solidFill>
                  <a:srgbClr val="000000"/>
                </a:solidFill>
                <a:latin typeface="Roboto Light" panose="02000000000000000000" pitchFamily="2" charset="0"/>
                <a:ea typeface="Roboto Light" panose="02000000000000000000" pitchFamily="2" charset="0"/>
                <a:cs typeface="+mn-cs"/>
              </a:defRPr>
            </a:lvl1pPr>
            <a:lvl2pPr marL="0" indent="0" algn="l" defTabSz="914309" rtl="0" eaLnBrk="1" latinLnBrk="0" hangingPunct="1">
              <a:lnSpc>
                <a:spcPct val="110000"/>
              </a:lnSpc>
              <a:spcBef>
                <a:spcPts val="0"/>
              </a:spcBef>
              <a:spcAft>
                <a:spcPts val="500"/>
              </a:spcAft>
              <a:buFont typeface="Arial" panose="020B0604020202020204" pitchFamily="34" charset="0"/>
              <a:buNone/>
              <a:tabLst/>
              <a:defRPr sz="1600" b="0" i="0" kern="1200">
                <a:solidFill>
                  <a:srgbClr val="000000"/>
                </a:solidFill>
                <a:latin typeface="Roboto Light" panose="02000000000000000000" pitchFamily="2" charset="0"/>
                <a:ea typeface="Roboto Light" panose="02000000000000000000" pitchFamily="2" charset="0"/>
                <a:cs typeface="+mn-cs"/>
              </a:defRPr>
            </a:lvl2pPr>
            <a:lvl3pPr marL="0" indent="0" algn="l" defTabSz="914309" rtl="0" eaLnBrk="1" latinLnBrk="0" hangingPunct="1">
              <a:lnSpc>
                <a:spcPct val="110000"/>
              </a:lnSpc>
              <a:spcBef>
                <a:spcPts val="0"/>
              </a:spcBef>
              <a:spcAft>
                <a:spcPts val="500"/>
              </a:spcAft>
              <a:buFont typeface="Arial" panose="020B0604020202020204" pitchFamily="34" charset="0"/>
              <a:buNone/>
              <a:tabLst/>
              <a:defRPr sz="1600" b="0" i="0" kern="1200">
                <a:solidFill>
                  <a:srgbClr val="000000"/>
                </a:solidFill>
                <a:latin typeface="Roboto Light" panose="02000000000000000000" pitchFamily="2" charset="0"/>
                <a:ea typeface="Roboto Light" panose="02000000000000000000" pitchFamily="2" charset="0"/>
                <a:cs typeface="+mn-cs"/>
              </a:defRPr>
            </a:lvl3pPr>
            <a:lvl4pPr marL="185719" indent="-185719" algn="l" defTabSz="914309" rtl="0" eaLnBrk="1" latinLnBrk="0" hangingPunct="1">
              <a:lnSpc>
                <a:spcPct val="110000"/>
              </a:lnSpc>
              <a:spcBef>
                <a:spcPts val="0"/>
              </a:spcBef>
              <a:spcAft>
                <a:spcPts val="500"/>
              </a:spcAft>
              <a:buFont typeface="Arial" panose="020B0604020202020204" pitchFamily="34" charset="0"/>
              <a:buChar char="•"/>
              <a:tabLst/>
              <a:defRPr sz="1600" b="0" i="0" kern="1200">
                <a:solidFill>
                  <a:srgbClr val="000000"/>
                </a:solidFill>
                <a:latin typeface="Roboto Light" panose="02000000000000000000" pitchFamily="2" charset="0"/>
                <a:ea typeface="Roboto Light" panose="02000000000000000000" pitchFamily="2" charset="0"/>
                <a:cs typeface="+mn-cs"/>
              </a:defRPr>
            </a:lvl4pPr>
            <a:lvl5pPr marL="185719" indent="-185719" algn="l" defTabSz="914309" rtl="0" eaLnBrk="1" latinLnBrk="0" hangingPunct="1">
              <a:lnSpc>
                <a:spcPct val="110000"/>
              </a:lnSpc>
              <a:spcBef>
                <a:spcPts val="0"/>
              </a:spcBef>
              <a:spcAft>
                <a:spcPts val="500"/>
              </a:spcAft>
              <a:buFont typeface="Arial" panose="020B0604020202020204" pitchFamily="34" charset="0"/>
              <a:buChar char="•"/>
              <a:tabLst/>
              <a:defRPr sz="1600" b="0" i="0" kern="1200">
                <a:solidFill>
                  <a:srgbClr val="000000"/>
                </a:solidFill>
                <a:latin typeface="Roboto Light" panose="02000000000000000000" pitchFamily="2" charset="0"/>
                <a:ea typeface="Roboto Light" panose="02000000000000000000" pitchFamily="2" charset="0"/>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defRPr/>
            </a:pPr>
            <a:r>
              <a:rPr lang="en-US" b="1">
                <a:ea typeface="+mn-lt"/>
                <a:cs typeface="+mn-lt"/>
              </a:rPr>
              <a:t>Why high value?</a:t>
            </a:r>
          </a:p>
          <a:p>
            <a:pPr>
              <a:buFontTx/>
              <a:defRPr/>
            </a:pPr>
            <a:r>
              <a:rPr lang="en-US" sz="1400">
                <a:ea typeface="+mn-lt"/>
                <a:cs typeface="+mn-lt"/>
              </a:rPr>
              <a:t>AI initiatives with high value will be those that are most likely to increase revenue, decrease costs, or increase operational efficiency the most. Quantifying their potential impact provides a data-driven foundation for decision-making. We do this by assigning a value to each indicator, thereby quantifying qualitative data and turning it into a decision-making matrix.</a:t>
            </a:r>
          </a:p>
          <a:p>
            <a:pPr>
              <a:buFontTx/>
              <a:defRPr/>
            </a:pPr>
            <a:endParaRPr lang="en-US">
              <a:ea typeface="+mn-lt"/>
              <a:cs typeface="+mn-lt"/>
            </a:endParaRPr>
          </a:p>
          <a:p>
            <a:pPr>
              <a:buFontTx/>
              <a:defRPr/>
            </a:pPr>
            <a:r>
              <a:rPr lang="en-US" b="1">
                <a:ea typeface="+mn-lt"/>
                <a:cs typeface="+mn-lt"/>
              </a:rPr>
              <a:t>Why high readiness?</a:t>
            </a:r>
          </a:p>
          <a:p>
            <a:pPr>
              <a:buFontTx/>
              <a:defRPr/>
            </a:pPr>
            <a:r>
              <a:rPr lang="en-US" sz="1400">
                <a:ea typeface="+mn-lt"/>
                <a:cs typeface="+mn-lt"/>
              </a:rPr>
              <a:t>AI initiatives with a high readiness score are those that your organization is most ready to implement. Not all companies will be ready for a custom LLM; many are still struggling with their basic data management, and some are concerned about the implications of AI. A value-readiness approach accelerates the realization of the benefits of AI and successfully primes your organization for the optimal choice.</a:t>
            </a:r>
          </a:p>
        </p:txBody>
      </p:sp>
      <p:sp>
        <p:nvSpPr>
          <p:cNvPr id="110" name="Rectangle 109">
            <a:hlinkClick r:id="rId3"/>
            <a:extLst>
              <a:ext uri="{FF2B5EF4-FFF2-40B4-BE49-F238E27FC236}">
                <a16:creationId xmlns:a16="http://schemas.microsoft.com/office/drawing/2014/main" id="{D301C227-8311-5060-EAAC-E015F602D6B8}"/>
              </a:ext>
            </a:extLst>
          </p:cNvPr>
          <p:cNvSpPr>
            <a:spLocks/>
          </p:cNvSpPr>
          <p:nvPr/>
        </p:nvSpPr>
        <p:spPr>
          <a:xfrm>
            <a:off x="5320380" y="5719242"/>
            <a:ext cx="6194754" cy="4679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r>
              <a:rPr lang="en-US" sz="1200">
                <a:solidFill>
                  <a:srgbClr val="FFFFFF"/>
                </a:solidFill>
                <a:latin typeface="Exo" panose="02000503000000000000" pitchFamily="2" charset="77"/>
                <a:ea typeface="+mn-lt"/>
                <a:cs typeface="+mn-lt"/>
              </a:rPr>
              <a:t>Download </a:t>
            </a:r>
            <a:r>
              <a:rPr lang="en-US" sz="1200">
                <a:solidFill>
                  <a:schemeClr val="bg1"/>
                </a:solidFill>
                <a:latin typeface="Exo" panose="02000503000000000000" pitchFamily="2" charset="77"/>
                <a:ea typeface="+mn-lt"/>
                <a:cs typeface="+mn-lt"/>
              </a:rPr>
              <a:t>Info-Tech’s </a:t>
            </a:r>
            <a:r>
              <a:rPr lang="en-US" sz="1200" i="1">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AI Pilot Project Shortlisting Tool</a:t>
            </a:r>
            <a:endParaRPr lang="en-US" sz="1200">
              <a:solidFill>
                <a:schemeClr val="bg1"/>
              </a:solidFill>
              <a:latin typeface="Exo" panose="02000503000000000000" pitchFamily="2" charset="77"/>
              <a:ea typeface="+mn-lt"/>
              <a:cs typeface="+mn-lt"/>
            </a:endParaRPr>
          </a:p>
        </p:txBody>
      </p:sp>
      <p:sp>
        <p:nvSpPr>
          <p:cNvPr id="111" name="Rectangle 110">
            <a:extLst>
              <a:ext uri="{FF2B5EF4-FFF2-40B4-BE49-F238E27FC236}">
                <a16:creationId xmlns:a16="http://schemas.microsoft.com/office/drawing/2014/main" id="{9F17383A-25DC-94BB-83F5-EC2D5732C998}"/>
              </a:ext>
              <a:ext uri="{C183D7F6-B498-43B3-948B-1728B52AA6E4}">
                <adec:decorative xmlns:adec="http://schemas.microsoft.com/office/drawing/2017/decorative" val="1"/>
              </a:ext>
            </a:extLst>
          </p:cNvPr>
          <p:cNvSpPr>
            <a:spLocks noChangeAspect="1"/>
          </p:cNvSpPr>
          <p:nvPr/>
        </p:nvSpPr>
        <p:spPr>
          <a:xfrm>
            <a:off x="4851242" y="5719242"/>
            <a:ext cx="467939" cy="467939"/>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US" sz="1600">
              <a:solidFill>
                <a:srgbClr val="FFFFFF"/>
              </a:solidFill>
              <a:latin typeface="Exo" panose="02000503000000000000" pitchFamily="2" charset="77"/>
              <a:ea typeface="+mn-lt"/>
              <a:cs typeface="+mn-lt"/>
            </a:endParaRPr>
          </a:p>
        </p:txBody>
      </p:sp>
      <p:pic>
        <p:nvPicPr>
          <p:cNvPr id="109" name="Picture 108">
            <a:extLst>
              <a:ext uri="{FF2B5EF4-FFF2-40B4-BE49-F238E27FC236}">
                <a16:creationId xmlns:a16="http://schemas.microsoft.com/office/drawing/2014/main" id="{672877A9-1719-C73A-585A-82E72EEC76E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954788" y="5823497"/>
            <a:ext cx="260849" cy="260850"/>
          </a:xfrm>
          <a:prstGeom prst="rect">
            <a:avLst/>
          </a:prstGeom>
        </p:spPr>
      </p:pic>
    </p:spTree>
    <p:extLst>
      <p:ext uri="{BB962C8B-B14F-4D97-AF65-F5344CB8AC3E}">
        <p14:creationId xmlns:p14="http://schemas.microsoft.com/office/powerpoint/2010/main" val="772944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0CDC4C32-A926-4706-96AB-277F7ADAFAFC}"/>
              </a:ext>
            </a:extLst>
          </p:cNvPr>
          <p:cNvSpPr>
            <a:spLocks noGrp="1"/>
          </p:cNvSpPr>
          <p:nvPr>
            <p:ph type="title"/>
          </p:nvPr>
        </p:nvSpPr>
        <p:spPr>
          <a:xfrm>
            <a:off x="348156" y="437719"/>
            <a:ext cx="11303022" cy="680285"/>
          </a:xfrm>
        </p:spPr>
        <p:txBody>
          <a:bodyPr/>
          <a:lstStyle/>
          <a:p>
            <a:r>
              <a:rPr lang="en-US" sz="3800">
                <a:solidFill>
                  <a:schemeClr val="accent1"/>
                </a:solidFill>
                <a:latin typeface="Montserrat SemiBold"/>
              </a:rPr>
              <a:t>Define a scoring scale for business value</a:t>
            </a:r>
          </a:p>
        </p:txBody>
      </p:sp>
      <p:sp>
        <p:nvSpPr>
          <p:cNvPr id="5" name="TextBox 4">
            <a:extLst>
              <a:ext uri="{FF2B5EF4-FFF2-40B4-BE49-F238E27FC236}">
                <a16:creationId xmlns:a16="http://schemas.microsoft.com/office/drawing/2014/main" id="{043382F0-C67F-2A93-7155-03ADABEFC183}"/>
              </a:ext>
            </a:extLst>
          </p:cNvPr>
          <p:cNvSpPr txBox="1">
            <a:spLocks/>
          </p:cNvSpPr>
          <p:nvPr/>
        </p:nvSpPr>
        <p:spPr>
          <a:xfrm>
            <a:off x="354854" y="1263026"/>
            <a:ext cx="5220346" cy="5284603"/>
          </a:xfrm>
          <a:prstGeom prst="rect">
            <a:avLst/>
          </a:prstGeom>
          <a:solidFill>
            <a:schemeClr val="bg1">
              <a:lumMod val="85000"/>
              <a:alpha val="44000"/>
            </a:schemeClr>
          </a:solidFill>
        </p:spPr>
        <p:txBody>
          <a:bodyPr wrap="square" tIns="91428">
            <a:noAutofit/>
          </a:bodyPr>
          <a:lstStyle/>
          <a:p>
            <a:pPr algn="ctr" defTabSz="554437"/>
            <a:r>
              <a:rPr lang="en-US" sz="1800">
                <a:solidFill>
                  <a:srgbClr val="494949"/>
                </a:solidFill>
                <a:latin typeface="Montserrat Medium" panose="00000600000000000000" pitchFamily="2" charset="0"/>
                <a:ea typeface="+mn-lt"/>
                <a:cs typeface="+mn-lt"/>
              </a:rPr>
              <a:t>Value Criteria (Examples)</a:t>
            </a:r>
            <a:endParaRPr lang="en-US" sz="1600">
              <a:solidFill>
                <a:srgbClr val="494949"/>
              </a:solidFill>
              <a:latin typeface="Montserrat Medium" panose="00000600000000000000" pitchFamily="2" charset="0"/>
              <a:ea typeface="+mn-lt"/>
              <a:cs typeface="+mn-lt"/>
            </a:endParaRPr>
          </a:p>
        </p:txBody>
      </p:sp>
      <p:sp>
        <p:nvSpPr>
          <p:cNvPr id="4" name="Pentagon 20">
            <a:extLst>
              <a:ext uri="{FF2B5EF4-FFF2-40B4-BE49-F238E27FC236}">
                <a16:creationId xmlns:a16="http://schemas.microsoft.com/office/drawing/2014/main" id="{678C2B32-032F-9147-87BA-6C5C49111328}"/>
              </a:ext>
            </a:extLst>
          </p:cNvPr>
          <p:cNvSpPr>
            <a:spLocks/>
          </p:cNvSpPr>
          <p:nvPr/>
        </p:nvSpPr>
        <p:spPr>
          <a:xfrm>
            <a:off x="289937" y="1709685"/>
            <a:ext cx="5398293" cy="426436"/>
          </a:xfrm>
          <a:prstGeom prst="homePlate">
            <a:avLst/>
          </a:prstGeom>
          <a:solidFill>
            <a:schemeClr val="bg1"/>
          </a:solidFill>
          <a:ln>
            <a:solidFill>
              <a:schemeClr val="accent1"/>
            </a:solidFill>
          </a:ln>
          <a:effectLst>
            <a:outerShdw blurRad="12700" dist="127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defTabSz="554437"/>
            <a:r>
              <a:rPr lang="en-US" sz="1400" b="1">
                <a:solidFill>
                  <a:srgbClr val="494949"/>
                </a:solidFill>
                <a:ea typeface="+mn-lt"/>
                <a:cs typeface="+mn-lt"/>
              </a:rPr>
              <a:t>Improve Profitability</a:t>
            </a:r>
          </a:p>
        </p:txBody>
      </p:sp>
      <p:sp>
        <p:nvSpPr>
          <p:cNvPr id="6" name="TextBox 5">
            <a:extLst>
              <a:ext uri="{FF2B5EF4-FFF2-40B4-BE49-F238E27FC236}">
                <a16:creationId xmlns:a16="http://schemas.microsoft.com/office/drawing/2014/main" id="{3F182B3D-0017-2429-678A-818AA621D52D}"/>
              </a:ext>
            </a:extLst>
          </p:cNvPr>
          <p:cNvSpPr txBox="1">
            <a:spLocks/>
          </p:cNvSpPr>
          <p:nvPr/>
        </p:nvSpPr>
        <p:spPr>
          <a:xfrm>
            <a:off x="365413" y="2206387"/>
            <a:ext cx="5340265" cy="276987"/>
          </a:xfrm>
          <a:prstGeom prst="rect">
            <a:avLst/>
          </a:prstGeom>
        </p:spPr>
        <p:txBody>
          <a:bodyPr wrap="square" lIns="91428" tIns="45714" rIns="91428" bIns="45714" rtlCol="0" anchor="t">
            <a:spAutoFit/>
          </a:bodyPr>
          <a:lstStyle/>
          <a:p>
            <a:pPr defTabSz="554437"/>
            <a:r>
              <a:rPr lang="en-US" sz="1200">
                <a:solidFill>
                  <a:srgbClr val="494949"/>
                </a:solidFill>
                <a:ea typeface="+mn-lt"/>
                <a:cs typeface="+mn-lt"/>
              </a:rPr>
              <a:t>Will this use case increase your organization’s net earnings? </a:t>
            </a:r>
          </a:p>
        </p:txBody>
      </p:sp>
      <p:sp>
        <p:nvSpPr>
          <p:cNvPr id="32" name="Pentagon 14">
            <a:extLst>
              <a:ext uri="{FF2B5EF4-FFF2-40B4-BE49-F238E27FC236}">
                <a16:creationId xmlns:a16="http://schemas.microsoft.com/office/drawing/2014/main" id="{AA1AC65A-0A81-425F-809B-856BF4212373}"/>
              </a:ext>
            </a:extLst>
          </p:cNvPr>
          <p:cNvSpPr>
            <a:spLocks/>
          </p:cNvSpPr>
          <p:nvPr/>
        </p:nvSpPr>
        <p:spPr>
          <a:xfrm>
            <a:off x="319142" y="2526480"/>
            <a:ext cx="5398293" cy="405887"/>
          </a:xfrm>
          <a:prstGeom prst="homePlate">
            <a:avLst/>
          </a:prstGeom>
          <a:solidFill>
            <a:schemeClr val="bg1"/>
          </a:solidFill>
          <a:ln>
            <a:solidFill>
              <a:schemeClr val="accent1"/>
            </a:solidFill>
          </a:ln>
          <a:effectLst>
            <a:outerShdw blurRad="12700" dist="127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defTabSz="554437"/>
            <a:r>
              <a:rPr lang="en-US" sz="1400" b="1">
                <a:solidFill>
                  <a:srgbClr val="494949"/>
                </a:solidFill>
                <a:ea typeface="+mn-lt"/>
                <a:cs typeface="+mn-lt"/>
              </a:rPr>
              <a:t>Increase Revenue</a:t>
            </a:r>
          </a:p>
        </p:txBody>
      </p:sp>
      <p:sp>
        <p:nvSpPr>
          <p:cNvPr id="38" name="TextBox 37">
            <a:extLst>
              <a:ext uri="{FF2B5EF4-FFF2-40B4-BE49-F238E27FC236}">
                <a16:creationId xmlns:a16="http://schemas.microsoft.com/office/drawing/2014/main" id="{9E05157B-7486-4546-A03F-CBE776FD5A63}"/>
              </a:ext>
            </a:extLst>
          </p:cNvPr>
          <p:cNvSpPr txBox="1">
            <a:spLocks/>
          </p:cNvSpPr>
          <p:nvPr/>
        </p:nvSpPr>
        <p:spPr>
          <a:xfrm>
            <a:off x="376124" y="2994784"/>
            <a:ext cx="5255591" cy="276987"/>
          </a:xfrm>
          <a:prstGeom prst="rect">
            <a:avLst/>
          </a:prstGeom>
        </p:spPr>
        <p:txBody>
          <a:bodyPr wrap="square" lIns="91428" tIns="45714" rIns="91428" bIns="45714" rtlCol="0" anchor="t">
            <a:spAutoFit/>
          </a:bodyPr>
          <a:lstStyle/>
          <a:p>
            <a:pPr defTabSz="554437"/>
            <a:r>
              <a:rPr lang="en-US" sz="1200">
                <a:solidFill>
                  <a:srgbClr val="494949"/>
                </a:solidFill>
                <a:ea typeface="+mn-lt"/>
                <a:cs typeface="+mn-lt"/>
              </a:rPr>
              <a:t>What revenue increases do you expect?</a:t>
            </a:r>
          </a:p>
        </p:txBody>
      </p:sp>
      <p:sp>
        <p:nvSpPr>
          <p:cNvPr id="31" name="Pentagon 13">
            <a:extLst>
              <a:ext uri="{FF2B5EF4-FFF2-40B4-BE49-F238E27FC236}">
                <a16:creationId xmlns:a16="http://schemas.microsoft.com/office/drawing/2014/main" id="{4E5C3633-E799-4DF1-9C86-B860764854D3}"/>
              </a:ext>
            </a:extLst>
          </p:cNvPr>
          <p:cNvSpPr>
            <a:spLocks/>
          </p:cNvSpPr>
          <p:nvPr/>
        </p:nvSpPr>
        <p:spPr>
          <a:xfrm>
            <a:off x="319142" y="3302241"/>
            <a:ext cx="5398293" cy="405887"/>
          </a:xfrm>
          <a:prstGeom prst="homePlate">
            <a:avLst/>
          </a:prstGeom>
          <a:solidFill>
            <a:schemeClr val="bg1"/>
          </a:solidFill>
          <a:ln>
            <a:solidFill>
              <a:schemeClr val="accent1"/>
            </a:solidFill>
          </a:ln>
          <a:effectLst>
            <a:outerShdw blurRad="12700" dist="127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defTabSz="554437"/>
            <a:r>
              <a:rPr lang="en-US" sz="1400" b="1">
                <a:solidFill>
                  <a:srgbClr val="494949"/>
                </a:solidFill>
                <a:ea typeface="+mn-lt"/>
                <a:cs typeface="+mn-lt"/>
              </a:rPr>
              <a:t>Reduce Costs</a:t>
            </a:r>
          </a:p>
        </p:txBody>
      </p:sp>
      <p:sp>
        <p:nvSpPr>
          <p:cNvPr id="39" name="TextBox 38">
            <a:extLst>
              <a:ext uri="{FF2B5EF4-FFF2-40B4-BE49-F238E27FC236}">
                <a16:creationId xmlns:a16="http://schemas.microsoft.com/office/drawing/2014/main" id="{1B95005C-D6DE-4F69-9E15-E3CD355B1CE4}"/>
              </a:ext>
            </a:extLst>
          </p:cNvPr>
          <p:cNvSpPr txBox="1">
            <a:spLocks/>
          </p:cNvSpPr>
          <p:nvPr/>
        </p:nvSpPr>
        <p:spPr>
          <a:xfrm>
            <a:off x="348157" y="3781216"/>
            <a:ext cx="4984909" cy="276987"/>
          </a:xfrm>
          <a:prstGeom prst="rect">
            <a:avLst/>
          </a:prstGeom>
        </p:spPr>
        <p:txBody>
          <a:bodyPr wrap="square" lIns="91428" tIns="45714" rIns="91428" bIns="45714" rtlCol="0" anchor="t">
            <a:spAutoFit/>
          </a:bodyPr>
          <a:lstStyle/>
          <a:p>
            <a:pPr defTabSz="554437"/>
            <a:r>
              <a:rPr lang="en-US" sz="1200">
                <a:solidFill>
                  <a:srgbClr val="494949"/>
                </a:solidFill>
                <a:ea typeface="+mn-lt"/>
                <a:cs typeface="+mn-lt"/>
              </a:rPr>
              <a:t>What cost reductions do you expect?</a:t>
            </a:r>
          </a:p>
        </p:txBody>
      </p:sp>
      <p:sp>
        <p:nvSpPr>
          <p:cNvPr id="36" name="Pentagon 21">
            <a:extLst>
              <a:ext uri="{FF2B5EF4-FFF2-40B4-BE49-F238E27FC236}">
                <a16:creationId xmlns:a16="http://schemas.microsoft.com/office/drawing/2014/main" id="{A5406403-6985-4C57-8BE6-A96DC8CE3C6D}"/>
              </a:ext>
            </a:extLst>
          </p:cNvPr>
          <p:cNvSpPr>
            <a:spLocks/>
          </p:cNvSpPr>
          <p:nvPr/>
        </p:nvSpPr>
        <p:spPr>
          <a:xfrm>
            <a:off x="298380" y="4121197"/>
            <a:ext cx="5398293" cy="405887"/>
          </a:xfrm>
          <a:prstGeom prst="homePlate">
            <a:avLst/>
          </a:prstGeom>
          <a:solidFill>
            <a:schemeClr val="bg1"/>
          </a:solidFill>
          <a:ln>
            <a:solidFill>
              <a:schemeClr val="accent1"/>
            </a:solidFill>
          </a:ln>
          <a:effectLst>
            <a:outerShdw blurRad="12700" dist="127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defTabSz="554437"/>
            <a:r>
              <a:rPr lang="en-US" sz="1400" b="1">
                <a:solidFill>
                  <a:srgbClr val="494949"/>
                </a:solidFill>
                <a:ea typeface="+mn-lt"/>
                <a:cs typeface="+mn-lt"/>
              </a:rPr>
              <a:t>Improve CX Program Level Metrics</a:t>
            </a:r>
          </a:p>
        </p:txBody>
      </p:sp>
      <p:sp>
        <p:nvSpPr>
          <p:cNvPr id="40" name="TextBox 39">
            <a:extLst>
              <a:ext uri="{FF2B5EF4-FFF2-40B4-BE49-F238E27FC236}">
                <a16:creationId xmlns:a16="http://schemas.microsoft.com/office/drawing/2014/main" id="{3C0AA768-0505-4F82-A8AF-AC0080A2C182}"/>
              </a:ext>
            </a:extLst>
          </p:cNvPr>
          <p:cNvSpPr txBox="1">
            <a:spLocks/>
          </p:cNvSpPr>
          <p:nvPr/>
        </p:nvSpPr>
        <p:spPr>
          <a:xfrm>
            <a:off x="348156" y="4580037"/>
            <a:ext cx="5348516" cy="276987"/>
          </a:xfrm>
          <a:prstGeom prst="rect">
            <a:avLst/>
          </a:prstGeom>
        </p:spPr>
        <p:txBody>
          <a:bodyPr wrap="square" lIns="91428" tIns="45714" rIns="91428" bIns="45714" rtlCol="0" anchor="t">
            <a:spAutoFit/>
          </a:bodyPr>
          <a:lstStyle/>
          <a:p>
            <a:pPr defTabSz="554437"/>
            <a:r>
              <a:rPr lang="en-US" sz="1200">
                <a:solidFill>
                  <a:srgbClr val="494949"/>
                </a:solidFill>
                <a:ea typeface="+mn-lt"/>
                <a:cs typeface="+mn-lt"/>
              </a:rPr>
              <a:t>Can this application of AI improve customer experience or user satisfaction?</a:t>
            </a:r>
          </a:p>
        </p:txBody>
      </p:sp>
      <p:sp>
        <p:nvSpPr>
          <p:cNvPr id="7" name="Pentagon 20">
            <a:extLst>
              <a:ext uri="{FF2B5EF4-FFF2-40B4-BE49-F238E27FC236}">
                <a16:creationId xmlns:a16="http://schemas.microsoft.com/office/drawing/2014/main" id="{9FF4620A-0222-6323-6E4E-AEA0B366A5A8}"/>
              </a:ext>
            </a:extLst>
          </p:cNvPr>
          <p:cNvSpPr>
            <a:spLocks/>
          </p:cNvSpPr>
          <p:nvPr/>
        </p:nvSpPr>
        <p:spPr>
          <a:xfrm>
            <a:off x="307385" y="4937067"/>
            <a:ext cx="5398293" cy="426436"/>
          </a:xfrm>
          <a:prstGeom prst="homePlate">
            <a:avLst/>
          </a:prstGeom>
          <a:solidFill>
            <a:schemeClr val="bg1"/>
          </a:solidFill>
          <a:ln>
            <a:solidFill>
              <a:schemeClr val="accent1"/>
            </a:solidFill>
          </a:ln>
          <a:effectLst>
            <a:outerShdw blurRad="12700" dist="127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defTabSz="554437"/>
            <a:r>
              <a:rPr lang="en-US" sz="1400" b="1">
                <a:solidFill>
                  <a:srgbClr val="494949"/>
                </a:solidFill>
                <a:ea typeface="+mn-lt"/>
                <a:cs typeface="+mn-lt"/>
              </a:rPr>
              <a:t>Impact on Brand</a:t>
            </a:r>
          </a:p>
        </p:txBody>
      </p:sp>
      <p:sp>
        <p:nvSpPr>
          <p:cNvPr id="10" name="TextBox 9">
            <a:extLst>
              <a:ext uri="{FF2B5EF4-FFF2-40B4-BE49-F238E27FC236}">
                <a16:creationId xmlns:a16="http://schemas.microsoft.com/office/drawing/2014/main" id="{64F8B5F3-AF60-DB15-4F82-94AD2B2BBA1A}"/>
              </a:ext>
            </a:extLst>
          </p:cNvPr>
          <p:cNvSpPr txBox="1">
            <a:spLocks/>
          </p:cNvSpPr>
          <p:nvPr/>
        </p:nvSpPr>
        <p:spPr>
          <a:xfrm>
            <a:off x="348157" y="5421036"/>
            <a:ext cx="5340265" cy="276987"/>
          </a:xfrm>
          <a:prstGeom prst="rect">
            <a:avLst/>
          </a:prstGeom>
        </p:spPr>
        <p:txBody>
          <a:bodyPr wrap="square" lIns="91428" tIns="45714" rIns="91428" bIns="45714" rtlCol="0" anchor="t">
            <a:spAutoFit/>
          </a:bodyPr>
          <a:lstStyle/>
          <a:p>
            <a:pPr defTabSz="554437"/>
            <a:r>
              <a:rPr lang="en-US" sz="1200">
                <a:solidFill>
                  <a:srgbClr val="494949"/>
                </a:solidFill>
                <a:ea typeface="+mn-lt"/>
                <a:cs typeface="+mn-lt"/>
              </a:rPr>
              <a:t>Will you be able to better manage organizational risks?</a:t>
            </a:r>
          </a:p>
        </p:txBody>
      </p:sp>
      <p:sp>
        <p:nvSpPr>
          <p:cNvPr id="2" name="Pentagon 20">
            <a:extLst>
              <a:ext uri="{FF2B5EF4-FFF2-40B4-BE49-F238E27FC236}">
                <a16:creationId xmlns:a16="http://schemas.microsoft.com/office/drawing/2014/main" id="{6958D75F-14CB-D6EE-5CAC-F2B499E50D55}"/>
              </a:ext>
            </a:extLst>
          </p:cNvPr>
          <p:cNvSpPr>
            <a:spLocks/>
          </p:cNvSpPr>
          <p:nvPr/>
        </p:nvSpPr>
        <p:spPr>
          <a:xfrm>
            <a:off x="265881" y="5773487"/>
            <a:ext cx="5398293" cy="426436"/>
          </a:xfrm>
          <a:prstGeom prst="homePlate">
            <a:avLst/>
          </a:prstGeom>
          <a:solidFill>
            <a:schemeClr val="bg1"/>
          </a:solidFill>
          <a:ln>
            <a:solidFill>
              <a:schemeClr val="accent1"/>
            </a:solidFill>
          </a:ln>
          <a:effectLst>
            <a:outerShdw blurRad="12700" dist="127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defTabSz="554437"/>
            <a:r>
              <a:rPr lang="en-US" sz="1400" b="1">
                <a:solidFill>
                  <a:srgbClr val="494949"/>
                </a:solidFill>
                <a:ea typeface="+mn-lt"/>
                <a:cs typeface="+mn-lt"/>
              </a:rPr>
              <a:t>Time to Value</a:t>
            </a:r>
          </a:p>
        </p:txBody>
      </p:sp>
      <p:sp>
        <p:nvSpPr>
          <p:cNvPr id="9" name="TextBox 8">
            <a:extLst>
              <a:ext uri="{FF2B5EF4-FFF2-40B4-BE49-F238E27FC236}">
                <a16:creationId xmlns:a16="http://schemas.microsoft.com/office/drawing/2014/main" id="{C9488D32-A073-E65D-55A3-209273AA3639}"/>
              </a:ext>
            </a:extLst>
          </p:cNvPr>
          <p:cNvSpPr txBox="1">
            <a:spLocks/>
          </p:cNvSpPr>
          <p:nvPr/>
        </p:nvSpPr>
        <p:spPr>
          <a:xfrm>
            <a:off x="298380" y="6235172"/>
            <a:ext cx="5340265" cy="276987"/>
          </a:xfrm>
          <a:prstGeom prst="rect">
            <a:avLst/>
          </a:prstGeom>
        </p:spPr>
        <p:txBody>
          <a:bodyPr wrap="square" lIns="91428" tIns="45714" rIns="91428" bIns="45714" rtlCol="0" anchor="t">
            <a:spAutoFit/>
          </a:bodyPr>
          <a:lstStyle/>
          <a:p>
            <a:pPr defTabSz="554437"/>
            <a:r>
              <a:rPr lang="en-US" sz="1200">
                <a:solidFill>
                  <a:srgbClr val="494949"/>
                </a:solidFill>
                <a:ea typeface="+mn-lt"/>
                <a:cs typeface="+mn-lt"/>
              </a:rPr>
              <a:t>How quickly will this solution drive value for your customers and organization?</a:t>
            </a:r>
          </a:p>
        </p:txBody>
      </p:sp>
      <p:sp>
        <p:nvSpPr>
          <p:cNvPr id="8" name="Text Placeholder 7">
            <a:extLst>
              <a:ext uri="{FF2B5EF4-FFF2-40B4-BE49-F238E27FC236}">
                <a16:creationId xmlns:a16="http://schemas.microsoft.com/office/drawing/2014/main" id="{2513A8A1-48F3-6BA3-6A9E-EBA45EE128EF}"/>
              </a:ext>
            </a:extLst>
          </p:cNvPr>
          <p:cNvSpPr>
            <a:spLocks noGrp="1"/>
          </p:cNvSpPr>
          <p:nvPr>
            <p:ph type="body" sz="quarter" idx="33"/>
          </p:nvPr>
        </p:nvSpPr>
        <p:spPr>
          <a:xfrm>
            <a:off x="6096794" y="2047839"/>
            <a:ext cx="5645346" cy="2276301"/>
          </a:xfrm>
        </p:spPr>
        <p:txBody>
          <a:bodyPr/>
          <a:lstStyle/>
          <a:p>
            <a:r>
              <a:rPr lang="en-US" sz="1600">
                <a:latin typeface="+mn-lt"/>
              </a:rPr>
              <a:t>Refer to the criteria in the </a:t>
            </a:r>
            <a:r>
              <a:rPr lang="en-US" sz="1600" i="1">
                <a:latin typeface="+mn-lt"/>
                <a:hlinkClick r:id="rId3"/>
              </a:rPr>
              <a:t>AI Pilot Project Shortlisting Tool</a:t>
            </a:r>
            <a:r>
              <a:rPr lang="en-US" sz="1600">
                <a:latin typeface="+mn-lt"/>
              </a:rPr>
              <a:t>. </a:t>
            </a:r>
          </a:p>
          <a:p>
            <a:r>
              <a:rPr lang="en-US" sz="1600">
                <a:latin typeface="+mn-lt"/>
              </a:rPr>
              <a:t>Modify the criteria, definitions, and language on Tab 4, Scoring Scales, to align with </a:t>
            </a:r>
            <a:r>
              <a:rPr lang="en-US" sz="1600" b="1">
                <a:latin typeface="+mn-lt"/>
              </a:rPr>
              <a:t>your organization</a:t>
            </a:r>
            <a:r>
              <a:rPr lang="en-US" sz="1600">
                <a:latin typeface="+mn-lt"/>
              </a:rPr>
              <a:t>. </a:t>
            </a:r>
            <a:endParaRPr lang="en-US" sz="1600" b="1">
              <a:latin typeface="+mn-lt"/>
            </a:endParaRPr>
          </a:p>
          <a:p>
            <a:r>
              <a:rPr lang="en-US" sz="1600">
                <a:latin typeface="+mn-lt"/>
              </a:rPr>
              <a:t>Changes made on Tab 4 will propagate to Tab 5, Value-Readiness Scoring.</a:t>
            </a:r>
          </a:p>
          <a:p>
            <a:r>
              <a:rPr lang="en-US" sz="1600">
                <a:latin typeface="+mn-lt"/>
              </a:rPr>
              <a:t>In general, </a:t>
            </a:r>
            <a:r>
              <a:rPr lang="en-US" sz="1600" b="1">
                <a:latin typeface="+mn-lt"/>
              </a:rPr>
              <a:t>less is more</a:t>
            </a:r>
            <a:r>
              <a:rPr lang="en-US" sz="1600">
                <a:latin typeface="+mn-lt"/>
              </a:rPr>
              <a:t>. Focus on a few value criteria that are most important to your organization and remove the rest.</a:t>
            </a:r>
          </a:p>
        </p:txBody>
      </p:sp>
      <p:pic>
        <p:nvPicPr>
          <p:cNvPr id="11" name="Picture 10" descr="Value scoring scale from the shortlisting tool.">
            <a:extLst>
              <a:ext uri="{FF2B5EF4-FFF2-40B4-BE49-F238E27FC236}">
                <a16:creationId xmlns:a16="http://schemas.microsoft.com/office/drawing/2014/main" id="{03B2B248-10E1-20F8-6D69-B6511BA38431}"/>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45209" y="4469161"/>
            <a:ext cx="5348516" cy="894342"/>
          </a:xfrm>
          <a:prstGeom prst="rect">
            <a:avLst/>
          </a:prstGeom>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332646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DD9E5-9DFB-C62D-B19F-ABBEDD69CACF}"/>
            </a:ext>
          </a:extLst>
        </p:cNvPr>
        <p:cNvGrpSpPr/>
        <p:nvPr/>
      </p:nvGrpSpPr>
      <p:grpSpPr>
        <a:xfrm>
          <a:off x="0" y="0"/>
          <a:ext cx="0" cy="0"/>
          <a:chOff x="0" y="0"/>
          <a:chExt cx="0" cy="0"/>
        </a:xfrm>
      </p:grpSpPr>
      <p:sp>
        <p:nvSpPr>
          <p:cNvPr id="17" name="Title 2">
            <a:extLst>
              <a:ext uri="{FF2B5EF4-FFF2-40B4-BE49-F238E27FC236}">
                <a16:creationId xmlns:a16="http://schemas.microsoft.com/office/drawing/2014/main" id="{90B30C72-9032-6AD2-AD4A-ED0A1A813876}"/>
              </a:ext>
            </a:extLst>
          </p:cNvPr>
          <p:cNvSpPr>
            <a:spLocks noGrp="1"/>
          </p:cNvSpPr>
          <p:nvPr>
            <p:ph type="title"/>
          </p:nvPr>
        </p:nvSpPr>
        <p:spPr>
          <a:xfrm>
            <a:off x="192930" y="192766"/>
            <a:ext cx="11649023" cy="358616"/>
          </a:xfrm>
        </p:spPr>
        <p:txBody>
          <a:bodyPr/>
          <a:lstStyle/>
          <a:p>
            <a:r>
              <a:rPr lang="en-US" sz="3800">
                <a:solidFill>
                  <a:schemeClr val="accent1"/>
                </a:solidFill>
                <a:latin typeface="Montserrat SemiBold"/>
              </a:rPr>
              <a:t>Define a scoring scale for readiness</a:t>
            </a:r>
          </a:p>
        </p:txBody>
      </p:sp>
      <p:sp>
        <p:nvSpPr>
          <p:cNvPr id="5" name="TextBox 4">
            <a:extLst>
              <a:ext uri="{FF2B5EF4-FFF2-40B4-BE49-F238E27FC236}">
                <a16:creationId xmlns:a16="http://schemas.microsoft.com/office/drawing/2014/main" id="{8E791A7C-3F7B-C276-F371-6858EE32FB26}"/>
              </a:ext>
            </a:extLst>
          </p:cNvPr>
          <p:cNvSpPr txBox="1">
            <a:spLocks/>
          </p:cNvSpPr>
          <p:nvPr/>
        </p:nvSpPr>
        <p:spPr>
          <a:xfrm>
            <a:off x="194987" y="808524"/>
            <a:ext cx="5246974" cy="5856711"/>
          </a:xfrm>
          <a:prstGeom prst="rect">
            <a:avLst/>
          </a:prstGeom>
          <a:solidFill>
            <a:schemeClr val="bg1">
              <a:lumMod val="85000"/>
              <a:alpha val="44000"/>
            </a:schemeClr>
          </a:solidFill>
        </p:spPr>
        <p:txBody>
          <a:bodyPr wrap="square" tIns="91428">
            <a:noAutofit/>
          </a:bodyPr>
          <a:lstStyle/>
          <a:p>
            <a:pPr marL="0" marR="0" lvl="0" indent="0" algn="ctr" defTabSz="55443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94949"/>
                </a:solidFill>
                <a:effectLst/>
                <a:uLnTx/>
                <a:uFillTx/>
                <a:latin typeface="Montserrat Medium" panose="00000600000000000000" pitchFamily="2" charset="0"/>
                <a:ea typeface="+mn-lt"/>
                <a:cs typeface="+mn-lt"/>
              </a:rPr>
              <a:t>Readiness Criteria (Examples)</a:t>
            </a:r>
            <a:endParaRPr kumimoji="0" lang="en-US" sz="1600" b="0" i="0" u="none" strike="noStrike" kern="1200" cap="none" spc="0" normalizeH="0" baseline="0" noProof="0">
              <a:ln>
                <a:noFill/>
              </a:ln>
              <a:solidFill>
                <a:srgbClr val="494949"/>
              </a:solidFill>
              <a:effectLst/>
              <a:uLnTx/>
              <a:uFillTx/>
              <a:latin typeface="Montserrat Medium" panose="00000600000000000000" pitchFamily="2" charset="0"/>
              <a:ea typeface="+mn-lt"/>
              <a:cs typeface="+mn-lt"/>
            </a:endParaRPr>
          </a:p>
        </p:txBody>
      </p:sp>
      <p:sp>
        <p:nvSpPr>
          <p:cNvPr id="32" name="Pentagon 14">
            <a:extLst>
              <a:ext uri="{FF2B5EF4-FFF2-40B4-BE49-F238E27FC236}">
                <a16:creationId xmlns:a16="http://schemas.microsoft.com/office/drawing/2014/main" id="{2A82D74B-6024-CEB6-B531-372684864724}"/>
              </a:ext>
            </a:extLst>
          </p:cNvPr>
          <p:cNvSpPr>
            <a:spLocks/>
          </p:cNvSpPr>
          <p:nvPr/>
        </p:nvSpPr>
        <p:spPr>
          <a:xfrm>
            <a:off x="121209" y="1208359"/>
            <a:ext cx="5603989" cy="339684"/>
          </a:xfrm>
          <a:prstGeom prst="homePlate">
            <a:avLst/>
          </a:prstGeom>
          <a:solidFill>
            <a:schemeClr val="bg1"/>
          </a:solidFill>
          <a:ln>
            <a:solidFill>
              <a:schemeClr val="accent1"/>
            </a:solidFill>
          </a:ln>
          <a:effectLst>
            <a:outerShdw blurRad="12700" dist="127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94949"/>
                </a:solidFill>
                <a:effectLst/>
                <a:uLnTx/>
                <a:uFillTx/>
                <a:ea typeface="+mn-lt"/>
                <a:cs typeface="+mn-lt"/>
              </a:rPr>
              <a:t>Data Quality &amp; Management</a:t>
            </a:r>
          </a:p>
        </p:txBody>
      </p:sp>
      <p:sp>
        <p:nvSpPr>
          <p:cNvPr id="38" name="TextBox 37">
            <a:extLst>
              <a:ext uri="{FF2B5EF4-FFF2-40B4-BE49-F238E27FC236}">
                <a16:creationId xmlns:a16="http://schemas.microsoft.com/office/drawing/2014/main" id="{2B55E5E9-CB20-4D90-DF21-EF276CEE3513}"/>
              </a:ext>
            </a:extLst>
          </p:cNvPr>
          <p:cNvSpPr txBox="1">
            <a:spLocks/>
          </p:cNvSpPr>
          <p:nvPr/>
        </p:nvSpPr>
        <p:spPr>
          <a:xfrm>
            <a:off x="223074" y="1552689"/>
            <a:ext cx="5196805" cy="430831"/>
          </a:xfrm>
          <a:prstGeom prst="rect">
            <a:avLst/>
          </a:prstGeom>
        </p:spPr>
        <p:txBody>
          <a:bodyPr wrap="square" lIns="91428" tIns="45714" rIns="91428" bIns="45714" rtlCol="0" anchor="t">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94949"/>
                </a:solidFill>
                <a:effectLst/>
                <a:uLnTx/>
                <a:uFillTx/>
                <a:ea typeface="+mn-lt"/>
                <a:cs typeface="+mn-lt"/>
              </a:rPr>
              <a:t>How confident are we that the data needed is complete, accurate, relevant, and comprehensive? Can we manage the data flow required for the solution?</a:t>
            </a:r>
          </a:p>
        </p:txBody>
      </p:sp>
      <p:sp>
        <p:nvSpPr>
          <p:cNvPr id="31" name="Pentagon 13">
            <a:extLst>
              <a:ext uri="{FF2B5EF4-FFF2-40B4-BE49-F238E27FC236}">
                <a16:creationId xmlns:a16="http://schemas.microsoft.com/office/drawing/2014/main" id="{83A13976-7B02-D909-96B8-CD457CFD1001}"/>
              </a:ext>
            </a:extLst>
          </p:cNvPr>
          <p:cNvSpPr>
            <a:spLocks/>
          </p:cNvSpPr>
          <p:nvPr/>
        </p:nvSpPr>
        <p:spPr>
          <a:xfrm>
            <a:off x="121209" y="1961656"/>
            <a:ext cx="5603989" cy="339685"/>
          </a:xfrm>
          <a:prstGeom prst="homePlate">
            <a:avLst/>
          </a:prstGeom>
          <a:solidFill>
            <a:schemeClr val="bg1"/>
          </a:solidFill>
          <a:ln>
            <a:solidFill>
              <a:schemeClr val="accent1"/>
            </a:solidFill>
          </a:ln>
          <a:effectLst>
            <a:outerShdw blurRad="12700" dist="127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94949"/>
                </a:solidFill>
                <a:effectLst/>
                <a:uLnTx/>
                <a:uFillTx/>
                <a:ea typeface="+mn-lt"/>
                <a:cs typeface="+mn-lt"/>
              </a:rPr>
              <a:t>Solution Complexity &amp; Time to Value</a:t>
            </a:r>
          </a:p>
        </p:txBody>
      </p:sp>
      <p:sp>
        <p:nvSpPr>
          <p:cNvPr id="39" name="TextBox 38">
            <a:extLst>
              <a:ext uri="{FF2B5EF4-FFF2-40B4-BE49-F238E27FC236}">
                <a16:creationId xmlns:a16="http://schemas.microsoft.com/office/drawing/2014/main" id="{C4D70FC3-739C-2E0E-C51C-516CD8938619}"/>
              </a:ext>
            </a:extLst>
          </p:cNvPr>
          <p:cNvSpPr txBox="1">
            <a:spLocks/>
          </p:cNvSpPr>
          <p:nvPr/>
        </p:nvSpPr>
        <p:spPr>
          <a:xfrm>
            <a:off x="223076" y="2365230"/>
            <a:ext cx="5218886" cy="276963"/>
          </a:xfrm>
          <a:prstGeom prst="rect">
            <a:avLst/>
          </a:prstGeom>
        </p:spPr>
        <p:txBody>
          <a:bodyPr wrap="square" lIns="91428" tIns="45714" rIns="91428" bIns="45714" rtlCol="0" anchor="t">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94949"/>
                </a:solidFill>
                <a:effectLst/>
                <a:uLnTx/>
                <a:uFillTx/>
                <a:ea typeface="+mn-lt"/>
                <a:cs typeface="+mn-lt"/>
              </a:rPr>
              <a:t>How complex is this solution to build and how long will it take?</a:t>
            </a:r>
          </a:p>
        </p:txBody>
      </p:sp>
      <p:sp>
        <p:nvSpPr>
          <p:cNvPr id="36" name="Pentagon 21">
            <a:extLst>
              <a:ext uri="{FF2B5EF4-FFF2-40B4-BE49-F238E27FC236}">
                <a16:creationId xmlns:a16="http://schemas.microsoft.com/office/drawing/2014/main" id="{32EBA96A-4B2F-113F-5757-B67FA32F2D90}"/>
              </a:ext>
            </a:extLst>
          </p:cNvPr>
          <p:cNvSpPr>
            <a:spLocks/>
          </p:cNvSpPr>
          <p:nvPr/>
        </p:nvSpPr>
        <p:spPr>
          <a:xfrm>
            <a:off x="121209" y="2714952"/>
            <a:ext cx="5603989" cy="339685"/>
          </a:xfrm>
          <a:prstGeom prst="homePlate">
            <a:avLst/>
          </a:prstGeom>
          <a:solidFill>
            <a:schemeClr val="bg1"/>
          </a:solidFill>
          <a:ln>
            <a:solidFill>
              <a:schemeClr val="accent1"/>
            </a:solidFill>
          </a:ln>
          <a:effectLst>
            <a:outerShdw blurRad="12700" dist="127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94949"/>
                </a:solidFill>
                <a:effectLst/>
                <a:uLnTx/>
                <a:uFillTx/>
                <a:ea typeface="+mn-lt"/>
                <a:cs typeface="+mn-lt"/>
              </a:rPr>
              <a:t>Skills Availability</a:t>
            </a:r>
          </a:p>
        </p:txBody>
      </p:sp>
      <p:sp>
        <p:nvSpPr>
          <p:cNvPr id="40" name="TextBox 39">
            <a:extLst>
              <a:ext uri="{FF2B5EF4-FFF2-40B4-BE49-F238E27FC236}">
                <a16:creationId xmlns:a16="http://schemas.microsoft.com/office/drawing/2014/main" id="{2E69F7A7-F8E8-6C99-DF50-6869460EA9CA}"/>
              </a:ext>
            </a:extLst>
          </p:cNvPr>
          <p:cNvSpPr txBox="1">
            <a:spLocks/>
          </p:cNvSpPr>
          <p:nvPr/>
        </p:nvSpPr>
        <p:spPr>
          <a:xfrm>
            <a:off x="223076" y="3121426"/>
            <a:ext cx="5196804" cy="276963"/>
          </a:xfrm>
          <a:prstGeom prst="rect">
            <a:avLst/>
          </a:prstGeom>
        </p:spPr>
        <p:txBody>
          <a:bodyPr wrap="square" lIns="91428" tIns="45714" rIns="91428" bIns="45714" rtlCol="0" anchor="t">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94949"/>
                </a:solidFill>
                <a:effectLst/>
                <a:uLnTx/>
                <a:uFillTx/>
                <a:ea typeface="+mn-lt"/>
                <a:cs typeface="+mn-lt"/>
              </a:rPr>
              <a:t>How confident are we that we have access to needed skills?</a:t>
            </a:r>
          </a:p>
        </p:txBody>
      </p:sp>
      <p:sp>
        <p:nvSpPr>
          <p:cNvPr id="35" name="Pentagon 20">
            <a:extLst>
              <a:ext uri="{FF2B5EF4-FFF2-40B4-BE49-F238E27FC236}">
                <a16:creationId xmlns:a16="http://schemas.microsoft.com/office/drawing/2014/main" id="{6B5A5255-2ED9-1489-0EEC-F53853D40336}"/>
              </a:ext>
            </a:extLst>
          </p:cNvPr>
          <p:cNvSpPr>
            <a:spLocks/>
          </p:cNvSpPr>
          <p:nvPr/>
        </p:nvSpPr>
        <p:spPr>
          <a:xfrm>
            <a:off x="121209" y="3468247"/>
            <a:ext cx="5603988" cy="339684"/>
          </a:xfrm>
          <a:prstGeom prst="homePlate">
            <a:avLst/>
          </a:prstGeom>
          <a:solidFill>
            <a:schemeClr val="bg1"/>
          </a:solidFill>
          <a:ln>
            <a:solidFill>
              <a:schemeClr val="accent1"/>
            </a:solidFill>
          </a:ln>
          <a:effectLst>
            <a:outerShdw blurRad="12700" dist="127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94949"/>
                </a:solidFill>
                <a:effectLst/>
                <a:uLnTx/>
                <a:uFillTx/>
                <a:ea typeface="+mn-lt"/>
                <a:cs typeface="+mn-lt"/>
              </a:rPr>
              <a:t>Tools &amp; Infrastructure</a:t>
            </a:r>
          </a:p>
        </p:txBody>
      </p:sp>
      <p:sp>
        <p:nvSpPr>
          <p:cNvPr id="41" name="TextBox 40">
            <a:extLst>
              <a:ext uri="{FF2B5EF4-FFF2-40B4-BE49-F238E27FC236}">
                <a16:creationId xmlns:a16="http://schemas.microsoft.com/office/drawing/2014/main" id="{27F298D8-967D-A747-27E2-5CF334DE3B86}"/>
              </a:ext>
            </a:extLst>
          </p:cNvPr>
          <p:cNvSpPr txBox="1">
            <a:spLocks/>
          </p:cNvSpPr>
          <p:nvPr/>
        </p:nvSpPr>
        <p:spPr>
          <a:xfrm>
            <a:off x="223076" y="3871822"/>
            <a:ext cx="5218886" cy="276963"/>
          </a:xfrm>
          <a:prstGeom prst="rect">
            <a:avLst/>
          </a:prstGeom>
        </p:spPr>
        <p:txBody>
          <a:bodyPr wrap="square" lIns="91428" tIns="45714" rIns="91428" bIns="45714" rtlCol="0" anchor="t">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94949"/>
                </a:solidFill>
                <a:effectLst/>
                <a:uLnTx/>
                <a:uFillTx/>
                <a:ea typeface="+mn-lt"/>
                <a:cs typeface="+mn-lt"/>
              </a:rPr>
              <a:t>How confident are we that we have access to needed infrastructure and tools?</a:t>
            </a:r>
          </a:p>
        </p:txBody>
      </p:sp>
      <p:sp>
        <p:nvSpPr>
          <p:cNvPr id="2" name="Pentagon 20">
            <a:extLst>
              <a:ext uri="{FF2B5EF4-FFF2-40B4-BE49-F238E27FC236}">
                <a16:creationId xmlns:a16="http://schemas.microsoft.com/office/drawing/2014/main" id="{6B5C7940-91A2-0E7C-B922-EBB5FE466151}"/>
              </a:ext>
            </a:extLst>
          </p:cNvPr>
          <p:cNvSpPr>
            <a:spLocks/>
          </p:cNvSpPr>
          <p:nvPr/>
        </p:nvSpPr>
        <p:spPr>
          <a:xfrm>
            <a:off x="121209" y="4221543"/>
            <a:ext cx="5603988" cy="339684"/>
          </a:xfrm>
          <a:prstGeom prst="homePlate">
            <a:avLst/>
          </a:prstGeom>
          <a:solidFill>
            <a:schemeClr val="bg1"/>
          </a:solidFill>
          <a:ln>
            <a:solidFill>
              <a:schemeClr val="accent1"/>
            </a:solidFill>
          </a:ln>
          <a:effectLst>
            <a:outerShdw blurRad="12700" dist="127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94949"/>
                </a:solidFill>
                <a:effectLst/>
                <a:uLnTx/>
                <a:uFillTx/>
                <a:ea typeface="+mn-lt"/>
                <a:cs typeface="+mn-lt"/>
              </a:rPr>
              <a:t>AI Governance</a:t>
            </a:r>
          </a:p>
        </p:txBody>
      </p:sp>
      <p:sp>
        <p:nvSpPr>
          <p:cNvPr id="3" name="TextBox 2">
            <a:extLst>
              <a:ext uri="{FF2B5EF4-FFF2-40B4-BE49-F238E27FC236}">
                <a16:creationId xmlns:a16="http://schemas.microsoft.com/office/drawing/2014/main" id="{499A7051-22EE-5D1C-EC40-10D1EA338B1D}"/>
              </a:ext>
            </a:extLst>
          </p:cNvPr>
          <p:cNvSpPr txBox="1">
            <a:spLocks/>
          </p:cNvSpPr>
          <p:nvPr/>
        </p:nvSpPr>
        <p:spPr>
          <a:xfrm>
            <a:off x="223076" y="4631865"/>
            <a:ext cx="5218886" cy="276963"/>
          </a:xfrm>
          <a:prstGeom prst="rect">
            <a:avLst/>
          </a:prstGeom>
        </p:spPr>
        <p:txBody>
          <a:bodyPr wrap="square" lIns="91428" tIns="45714" rIns="91428" bIns="45714" rtlCol="0" anchor="t">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94949"/>
                </a:solidFill>
                <a:effectLst/>
                <a:uLnTx/>
                <a:uFillTx/>
                <a:ea typeface="+mn-lt"/>
                <a:cs typeface="+mn-lt"/>
              </a:rPr>
              <a:t>Does the use case align with responsible AI principles? Is there an identified owner?</a:t>
            </a:r>
          </a:p>
        </p:txBody>
      </p:sp>
      <p:sp>
        <p:nvSpPr>
          <p:cNvPr id="6" name="Pentagon 20">
            <a:extLst>
              <a:ext uri="{FF2B5EF4-FFF2-40B4-BE49-F238E27FC236}">
                <a16:creationId xmlns:a16="http://schemas.microsoft.com/office/drawing/2014/main" id="{4CEE6A3B-7A60-C98F-ACBB-9C1921B55A75}"/>
              </a:ext>
            </a:extLst>
          </p:cNvPr>
          <p:cNvSpPr>
            <a:spLocks/>
          </p:cNvSpPr>
          <p:nvPr/>
        </p:nvSpPr>
        <p:spPr>
          <a:xfrm>
            <a:off x="121209" y="5020234"/>
            <a:ext cx="5603988" cy="343081"/>
          </a:xfrm>
          <a:prstGeom prst="homePlate">
            <a:avLst/>
          </a:prstGeom>
          <a:solidFill>
            <a:schemeClr val="bg1"/>
          </a:solidFill>
          <a:ln>
            <a:solidFill>
              <a:schemeClr val="accent1"/>
            </a:solidFill>
          </a:ln>
          <a:effectLst>
            <a:outerShdw blurRad="12700" dist="127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94949"/>
                </a:solidFill>
                <a:effectLst/>
                <a:uLnTx/>
                <a:uFillTx/>
                <a:ea typeface="+mn-lt"/>
                <a:cs typeface="+mn-lt"/>
              </a:rPr>
              <a:t>Risk Assessment</a:t>
            </a:r>
          </a:p>
        </p:txBody>
      </p:sp>
      <p:sp>
        <p:nvSpPr>
          <p:cNvPr id="9" name="TextBox 8">
            <a:extLst>
              <a:ext uri="{FF2B5EF4-FFF2-40B4-BE49-F238E27FC236}">
                <a16:creationId xmlns:a16="http://schemas.microsoft.com/office/drawing/2014/main" id="{0BA0D9B4-CF94-20D5-23F7-BCB15B380EF3}"/>
              </a:ext>
            </a:extLst>
          </p:cNvPr>
          <p:cNvSpPr txBox="1">
            <a:spLocks/>
          </p:cNvSpPr>
          <p:nvPr/>
        </p:nvSpPr>
        <p:spPr>
          <a:xfrm>
            <a:off x="223076" y="5401411"/>
            <a:ext cx="5218886" cy="276963"/>
          </a:xfrm>
          <a:prstGeom prst="rect">
            <a:avLst/>
          </a:prstGeom>
        </p:spPr>
        <p:txBody>
          <a:bodyPr wrap="square" lIns="91428" tIns="45714" rIns="91428" bIns="45714" rtlCol="0" anchor="t">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94949"/>
                </a:solidFill>
                <a:effectLst/>
                <a:uLnTx/>
                <a:uFillTx/>
                <a:ea typeface="+mn-lt"/>
                <a:cs typeface="+mn-lt"/>
              </a:rPr>
              <a:t>Are risks documented? Is accountability for risks assigned and understood?</a:t>
            </a:r>
          </a:p>
        </p:txBody>
      </p:sp>
      <p:sp>
        <p:nvSpPr>
          <p:cNvPr id="7" name="Pentagon 20">
            <a:extLst>
              <a:ext uri="{FF2B5EF4-FFF2-40B4-BE49-F238E27FC236}">
                <a16:creationId xmlns:a16="http://schemas.microsoft.com/office/drawing/2014/main" id="{53143AA5-F582-89CB-9628-40BF3BCC853B}"/>
              </a:ext>
            </a:extLst>
          </p:cNvPr>
          <p:cNvSpPr>
            <a:spLocks/>
          </p:cNvSpPr>
          <p:nvPr/>
        </p:nvSpPr>
        <p:spPr>
          <a:xfrm>
            <a:off x="121209" y="5737704"/>
            <a:ext cx="5603988" cy="339684"/>
          </a:xfrm>
          <a:prstGeom prst="homePlate">
            <a:avLst/>
          </a:prstGeom>
          <a:solidFill>
            <a:schemeClr val="bg1"/>
          </a:solidFill>
          <a:ln>
            <a:solidFill>
              <a:schemeClr val="accent1"/>
            </a:solidFill>
          </a:ln>
          <a:effectLst>
            <a:outerShdw blurRad="12700" dist="127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94949"/>
                </a:solidFill>
                <a:effectLst/>
                <a:uLnTx/>
                <a:uFillTx/>
                <a:ea typeface="+mn-lt"/>
                <a:cs typeface="+mn-lt"/>
              </a:rPr>
              <a:t>Stakeholders &amp; Organization </a:t>
            </a:r>
          </a:p>
        </p:txBody>
      </p:sp>
      <p:sp>
        <p:nvSpPr>
          <p:cNvPr id="10" name="TextBox 9">
            <a:extLst>
              <a:ext uri="{FF2B5EF4-FFF2-40B4-BE49-F238E27FC236}">
                <a16:creationId xmlns:a16="http://schemas.microsoft.com/office/drawing/2014/main" id="{68C20ABC-A9F8-4590-6A23-6DEDD0E2CB4D}"/>
              </a:ext>
            </a:extLst>
          </p:cNvPr>
          <p:cNvSpPr txBox="1">
            <a:spLocks/>
          </p:cNvSpPr>
          <p:nvPr/>
        </p:nvSpPr>
        <p:spPr>
          <a:xfrm>
            <a:off x="223075" y="6136631"/>
            <a:ext cx="5218886" cy="276963"/>
          </a:xfrm>
          <a:prstGeom prst="rect">
            <a:avLst/>
          </a:prstGeom>
        </p:spPr>
        <p:txBody>
          <a:bodyPr wrap="square" lIns="91428" tIns="45714" rIns="91428" bIns="45714" rtlCol="0" anchor="t">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94949"/>
                </a:solidFill>
                <a:effectLst/>
                <a:uLnTx/>
                <a:uFillTx/>
                <a:ea typeface="+mn-lt"/>
                <a:cs typeface="+mn-lt"/>
              </a:rPr>
              <a:t>Are stakeholders committed, and is funding available?</a:t>
            </a:r>
          </a:p>
        </p:txBody>
      </p:sp>
      <p:sp>
        <p:nvSpPr>
          <p:cNvPr id="45" name="Text Placeholder 3">
            <a:extLst>
              <a:ext uri="{FF2B5EF4-FFF2-40B4-BE49-F238E27FC236}">
                <a16:creationId xmlns:a16="http://schemas.microsoft.com/office/drawing/2014/main" id="{64EE50AF-7A95-1022-F5D8-CD99018C9028}"/>
              </a:ext>
            </a:extLst>
          </p:cNvPr>
          <p:cNvSpPr>
            <a:spLocks noGrp="1"/>
          </p:cNvSpPr>
          <p:nvPr>
            <p:ph type="body" sz="quarter" idx="11"/>
          </p:nvPr>
        </p:nvSpPr>
        <p:spPr>
          <a:xfrm>
            <a:off x="6288727" y="1768103"/>
            <a:ext cx="5196803" cy="1427148"/>
          </a:xfrm>
        </p:spPr>
        <p:txBody>
          <a:bodyPr lIns="0" tIns="0" rIns="0" bIns="0" anchor="t">
            <a:noAutofit/>
          </a:bodyPr>
          <a:lstStyle/>
          <a:p>
            <a:r>
              <a:rPr lang="en-US" sz="2400">
                <a:solidFill>
                  <a:schemeClr val="tx1"/>
                </a:solidFill>
                <a:latin typeface="+mn-lt"/>
              </a:rPr>
              <a:t>Refer to the criteria in the </a:t>
            </a:r>
            <a:r>
              <a:rPr lang="en-US" sz="2400" i="1">
                <a:solidFill>
                  <a:schemeClr val="tx1"/>
                </a:solidFill>
                <a:latin typeface="+mn-lt"/>
                <a:hlinkClick r:id="rId3"/>
              </a:rPr>
              <a:t>AI Pilot Project Shortlisting Tool</a:t>
            </a:r>
            <a:r>
              <a:rPr lang="en-US" sz="2400">
                <a:solidFill>
                  <a:schemeClr val="tx1"/>
                </a:solidFill>
                <a:latin typeface="+mn-lt"/>
              </a:rPr>
              <a:t>. </a:t>
            </a:r>
          </a:p>
          <a:p>
            <a:r>
              <a:rPr lang="en-US" sz="2400">
                <a:solidFill>
                  <a:schemeClr val="tx1"/>
                </a:solidFill>
                <a:latin typeface="+mn-lt"/>
              </a:rPr>
              <a:t>Modify the criteria and definitions as needed to align with your own standards for AI readiness.</a:t>
            </a:r>
          </a:p>
        </p:txBody>
      </p:sp>
      <p:pic>
        <p:nvPicPr>
          <p:cNvPr id="13" name="Picture 12" descr="Readiness scoring scale from the shortlisting tool.">
            <a:extLst>
              <a:ext uri="{FF2B5EF4-FFF2-40B4-BE49-F238E27FC236}">
                <a16:creationId xmlns:a16="http://schemas.microsoft.com/office/drawing/2014/main" id="{9E047122-60FB-6D45-60EA-27372A998B5E}"/>
              </a:ext>
              <a:ext uri="{C183D7F6-B498-43B3-948B-1728B52AA6E4}">
                <adec:decorative xmlns:adec="http://schemas.microsoft.com/office/drawing/2017/decorative" val="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79" b="460"/>
          <a:stretch/>
        </p:blipFill>
        <p:spPr>
          <a:xfrm>
            <a:off x="6096794" y="4062386"/>
            <a:ext cx="5773214" cy="99768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206272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16BB3-CE15-8647-A7D5-86A2645FE998}"/>
              </a:ext>
            </a:extLst>
          </p:cNvPr>
          <p:cNvSpPr>
            <a:spLocks noGrp="1"/>
          </p:cNvSpPr>
          <p:nvPr>
            <p:ph type="title"/>
          </p:nvPr>
        </p:nvSpPr>
        <p:spPr>
          <a:xfrm>
            <a:off x="367549" y="130503"/>
            <a:ext cx="11077973" cy="1130188"/>
          </a:xfrm>
        </p:spPr>
        <p:txBody>
          <a:bodyPr/>
          <a:lstStyle/>
          <a:p>
            <a:r>
              <a:rPr lang="en-US" sz="3600" b="0" i="1">
                <a:solidFill>
                  <a:srgbClr val="2576B7"/>
                </a:solidFill>
              </a:rPr>
              <a:t>Technical interlude: </a:t>
            </a:r>
            <a:r>
              <a:rPr lang="en-US" sz="3600" b="0">
                <a:solidFill>
                  <a:srgbClr val="2576B7"/>
                </a:solidFill>
              </a:rPr>
              <a:t>Are you ready for AI?</a:t>
            </a:r>
          </a:p>
        </p:txBody>
      </p:sp>
      <p:sp>
        <p:nvSpPr>
          <p:cNvPr id="5" name="Text Placeholder 4">
            <a:extLst>
              <a:ext uri="{FF2B5EF4-FFF2-40B4-BE49-F238E27FC236}">
                <a16:creationId xmlns:a16="http://schemas.microsoft.com/office/drawing/2014/main" id="{7ED80274-6A07-104B-98BE-9956C11F52D8}"/>
              </a:ext>
            </a:extLst>
          </p:cNvPr>
          <p:cNvSpPr>
            <a:spLocks noGrp="1"/>
          </p:cNvSpPr>
          <p:nvPr>
            <p:ph type="body" sz="quarter" idx="4294967295"/>
          </p:nvPr>
        </p:nvSpPr>
        <p:spPr>
          <a:xfrm>
            <a:off x="0" y="1098550"/>
            <a:ext cx="10699750" cy="357188"/>
          </a:xfrm>
        </p:spPr>
        <p:txBody>
          <a:bodyPr>
            <a:noAutofit/>
          </a:bodyPr>
          <a:lstStyle/>
          <a:p>
            <a:pPr marL="0" indent="0">
              <a:buFontTx/>
              <a:buNone/>
            </a:pPr>
            <a:r>
              <a:rPr lang="en-US" sz="1600">
                <a:solidFill>
                  <a:schemeClr val="tx1">
                    <a:lumMod val="50000"/>
                  </a:schemeClr>
                </a:solidFill>
              </a:rPr>
              <a:t>AI requires a certain level of maturity in data management, enterprise architecture, infrastructure, and governance.</a:t>
            </a:r>
          </a:p>
        </p:txBody>
      </p:sp>
      <p:pic>
        <p:nvPicPr>
          <p:cNvPr id="6" name="Picture 5">
            <a:extLst>
              <a:ext uri="{FF2B5EF4-FFF2-40B4-BE49-F238E27FC236}">
                <a16:creationId xmlns:a16="http://schemas.microsoft.com/office/drawing/2014/main" id="{554891AF-5B36-325E-3F03-4D809C9862E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9294" y="1362890"/>
            <a:ext cx="635000" cy="635000"/>
          </a:xfrm>
          <a:prstGeom prst="rect">
            <a:avLst/>
          </a:prstGeom>
        </p:spPr>
      </p:pic>
      <p:sp>
        <p:nvSpPr>
          <p:cNvPr id="40" name="TextBox 39">
            <a:extLst>
              <a:ext uri="{FF2B5EF4-FFF2-40B4-BE49-F238E27FC236}">
                <a16:creationId xmlns:a16="http://schemas.microsoft.com/office/drawing/2014/main" id="{DF12996E-5F6D-E145-9908-CABF21B2B3F1}"/>
              </a:ext>
            </a:extLst>
          </p:cNvPr>
          <p:cNvSpPr txBox="1">
            <a:spLocks/>
          </p:cNvSpPr>
          <p:nvPr/>
        </p:nvSpPr>
        <p:spPr>
          <a:xfrm>
            <a:off x="5332083" y="1927236"/>
            <a:ext cx="1529424" cy="470594"/>
          </a:xfrm>
          <a:prstGeom prst="rect">
            <a:avLst/>
          </a:prstGeom>
          <a:solidFill>
            <a:srgbClr val="2576B7"/>
          </a:solidFill>
          <a:ln/>
        </p:spPr>
        <p:txBody>
          <a:bodyPr wrap="none" rtlCol="0" anchor="ctr" anchorCtr="0">
            <a:no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ontserrat SemiBold" pitchFamily="2" charset="77"/>
                <a:ea typeface="+mn-lt"/>
                <a:cs typeface="+mn-lt"/>
              </a:rPr>
              <a:t>Data</a:t>
            </a:r>
          </a:p>
        </p:txBody>
      </p:sp>
      <p:sp>
        <p:nvSpPr>
          <p:cNvPr id="19" name="Shape 24472">
            <a:extLst>
              <a:ext uri="{FF2B5EF4-FFF2-40B4-BE49-F238E27FC236}">
                <a16:creationId xmlns:a16="http://schemas.microsoft.com/office/drawing/2014/main" id="{9AC61DC9-AA5A-2849-BCB1-D67C00E50451}"/>
              </a:ext>
              <a:ext uri="{C183D7F6-B498-43B3-948B-1728B52AA6E4}">
                <adec:decorative xmlns:adec="http://schemas.microsoft.com/office/drawing/2017/decorative" val="1"/>
              </a:ext>
            </a:extLst>
          </p:cNvPr>
          <p:cNvSpPr>
            <a:spLocks/>
          </p:cNvSpPr>
          <p:nvPr/>
        </p:nvSpPr>
        <p:spPr>
          <a:xfrm flipH="1" flipV="1">
            <a:off x="4261718" y="2162531"/>
            <a:ext cx="999548" cy="0"/>
          </a:xfrm>
          <a:prstGeom prst="line">
            <a:avLst/>
          </a:prstGeom>
          <a:noFill/>
          <a:ln w="63500" cap="flat">
            <a:solidFill>
              <a:schemeClr val="tx1">
                <a:lumMod val="50000"/>
                <a:lumOff val="50000"/>
              </a:schemeClr>
            </a:solidFill>
            <a:prstDash val="solid"/>
            <a:miter lim="400000"/>
          </a:ln>
          <a:effectLst/>
        </p:spPr>
        <p:txBody>
          <a:bodyPr wrap="square" lIns="35719" tIns="35719" rIns="35719" bIns="35719" numCol="1" anchor="ctr">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endParaRPr kumimoji="0" lang="en-US" sz="2532"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endParaRPr>
          </a:p>
        </p:txBody>
      </p:sp>
      <p:sp>
        <p:nvSpPr>
          <p:cNvPr id="56" name="TextBox 55">
            <a:extLst>
              <a:ext uri="{FF2B5EF4-FFF2-40B4-BE49-F238E27FC236}">
                <a16:creationId xmlns:a16="http://schemas.microsoft.com/office/drawing/2014/main" id="{E59314F3-433B-E447-8C96-AC16EF4E2ACB}"/>
              </a:ext>
            </a:extLst>
          </p:cNvPr>
          <p:cNvSpPr txBox="1">
            <a:spLocks/>
          </p:cNvSpPr>
          <p:nvPr/>
        </p:nvSpPr>
        <p:spPr>
          <a:xfrm>
            <a:off x="369015" y="1659289"/>
            <a:ext cx="4007605" cy="360676"/>
          </a:xfrm>
          <a:prstGeom prst="rect">
            <a:avLst/>
          </a:prstGeom>
          <a:noFill/>
        </p:spPr>
        <p:txBody>
          <a:bodyPr wrap="square" lIns="0" tIns="0" rIns="0" bIns="0" rtlCol="0" anchor="ctr" anchorCtr="0">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100" i="0" u="none" strike="noStrike" kern="1200" cap="none" spc="0" normalizeH="0" baseline="0" noProof="0">
                <a:ln>
                  <a:noFill/>
                </a:ln>
                <a:solidFill>
                  <a:schemeClr val="tx1">
                    <a:lumMod val="50000"/>
                  </a:schemeClr>
                </a:solidFill>
                <a:effectLst/>
                <a:uLnTx/>
                <a:uFillTx/>
                <a:latin typeface="Montserrat SemiBold" pitchFamily="2" charset="77"/>
                <a:ea typeface="+mn-lt"/>
                <a:cs typeface="+mn-lt"/>
              </a:rPr>
              <a:t>Do you have enough data to train your AI, and how good is it?</a:t>
            </a:r>
          </a:p>
        </p:txBody>
      </p:sp>
      <p:sp>
        <p:nvSpPr>
          <p:cNvPr id="57" name="Subtitle 2">
            <a:extLst>
              <a:ext uri="{FF2B5EF4-FFF2-40B4-BE49-F238E27FC236}">
                <a16:creationId xmlns:a16="http://schemas.microsoft.com/office/drawing/2014/main" id="{5A9B5D68-DEA2-DF4A-918D-C2D76CF2096B}"/>
              </a:ext>
            </a:extLst>
          </p:cNvPr>
          <p:cNvSpPr txBox="1">
            <a:spLocks/>
          </p:cNvSpPr>
          <p:nvPr/>
        </p:nvSpPr>
        <p:spPr>
          <a:xfrm>
            <a:off x="367549" y="2084774"/>
            <a:ext cx="3795616" cy="2189254"/>
          </a:xfrm>
          <a:prstGeom prst="rect">
            <a:avLst/>
          </a:prstGeom>
        </p:spPr>
        <p:txBody>
          <a:bodyPr vert="horz" wrap="square" lIns="0" tIns="0" rIns="0" bIns="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10000"/>
              </a:lnSpc>
              <a:spcBef>
                <a:spcPct val="20000"/>
              </a:spcBef>
              <a:spcAft>
                <a:spcPts val="0"/>
              </a:spcAft>
              <a:buClrTx/>
              <a:buSzTx/>
              <a:buFontTx/>
              <a:buNone/>
              <a:tabLst/>
              <a:defRPr/>
            </a:pP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Data is what fuels AI. You need a large quantity of data that is varied and of a reasonable quality. </a:t>
            </a:r>
          </a:p>
          <a:p>
            <a:pPr marL="171450" marR="0" lvl="0" indent="-171450" algn="l" defTabSz="554437" rtl="0" eaLnBrk="1" fontAlgn="auto" latinLnBrk="0" hangingPunct="1">
              <a:lnSpc>
                <a:spcPct val="120000"/>
              </a:lnSpc>
              <a:spcBef>
                <a:spcPct val="2000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Do you have </a:t>
            </a:r>
            <a:r>
              <a:rPr kumimoji="0" lang="en-US" sz="1200" b="1" i="0" u="none" strike="noStrike" kern="1200" cap="none" spc="0" normalizeH="0" baseline="0" noProof="0">
                <a:ln>
                  <a:noFill/>
                </a:ln>
                <a:solidFill>
                  <a:schemeClr val="tx1">
                    <a:lumMod val="75000"/>
                  </a:schemeClr>
                </a:solidFill>
                <a:effectLst/>
                <a:uLnTx/>
                <a:uFillTx/>
                <a:latin typeface="+mn-lt"/>
                <a:ea typeface="+mn-lt"/>
                <a:cs typeface="+mn-lt"/>
              </a:rPr>
              <a:t>enough?</a:t>
            </a: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 (And is it digital?)</a:t>
            </a:r>
          </a:p>
          <a:p>
            <a:pPr marL="171450" marR="0" lvl="0" indent="-171450" algn="l" defTabSz="554437" rtl="0" eaLnBrk="1" fontAlgn="auto" latinLnBrk="0" hangingPunct="1">
              <a:lnSpc>
                <a:spcPct val="120000"/>
              </a:lnSpc>
              <a:spcBef>
                <a:spcPct val="2000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What’s the </a:t>
            </a:r>
            <a:r>
              <a:rPr kumimoji="0" lang="en-US" sz="1200" b="1" i="0" u="none" strike="noStrike" kern="1200" cap="none" spc="0" normalizeH="0" baseline="0" noProof="0">
                <a:ln>
                  <a:noFill/>
                </a:ln>
                <a:solidFill>
                  <a:schemeClr val="tx1">
                    <a:lumMod val="75000"/>
                  </a:schemeClr>
                </a:solidFill>
                <a:effectLst/>
                <a:uLnTx/>
                <a:uFillTx/>
                <a:latin typeface="+mn-lt"/>
                <a:ea typeface="+mn-lt"/>
                <a:cs typeface="+mn-lt"/>
              </a:rPr>
              <a:t>quality</a:t>
            </a: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 of the data? Do you need to clean data, enrich it, etc., before you feed it to AI? </a:t>
            </a:r>
          </a:p>
          <a:p>
            <a:pPr marL="171450" marR="0" lvl="0" indent="-171450" algn="l" defTabSz="554437" rtl="0" eaLnBrk="1" fontAlgn="auto" latinLnBrk="0" hangingPunct="1">
              <a:lnSpc>
                <a:spcPct val="120000"/>
              </a:lnSpc>
              <a:spcBef>
                <a:spcPct val="2000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If you don’t have the data you need, </a:t>
            </a:r>
            <a:r>
              <a:rPr kumimoji="0" lang="en-US" sz="1200" b="1" i="0" u="none" strike="noStrike" kern="1200" cap="none" spc="0" normalizeH="0" baseline="0" noProof="0">
                <a:ln>
                  <a:noFill/>
                </a:ln>
                <a:solidFill>
                  <a:schemeClr val="tx1">
                    <a:lumMod val="75000"/>
                  </a:schemeClr>
                </a:solidFill>
                <a:effectLst/>
                <a:uLnTx/>
                <a:uFillTx/>
                <a:latin typeface="+mn-lt"/>
                <a:ea typeface="+mn-lt"/>
                <a:cs typeface="+mn-lt"/>
              </a:rPr>
              <a:t>should you start collecting it? </a:t>
            </a: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What would be required to do that? How long will it take? Can you obtain it somewhere else? </a:t>
            </a:r>
          </a:p>
          <a:p>
            <a:pPr marL="0" marR="0" lvl="0" indent="0" algn="r" defTabSz="1087636" rtl="0" eaLnBrk="1" fontAlgn="auto" latinLnBrk="0" hangingPunct="1">
              <a:lnSpc>
                <a:spcPct val="110000"/>
              </a:lnSpc>
              <a:spcBef>
                <a:spcPct val="20000"/>
              </a:spcBef>
              <a:spcAft>
                <a:spcPts val="0"/>
              </a:spcAft>
              <a:buClrTx/>
              <a:buSzTx/>
              <a:buFont typeface="Arial"/>
              <a:buNone/>
              <a:tabLst/>
              <a:defRPr/>
            </a:pPr>
            <a:endParaRPr kumimoji="0" lang="en-US" sz="1200" b="0" i="0" u="none" strike="noStrike" kern="1200" cap="none" spc="0" normalizeH="0" baseline="0" noProof="0">
              <a:ln>
                <a:noFill/>
              </a:ln>
              <a:solidFill>
                <a:schemeClr val="tx1">
                  <a:lumMod val="75000"/>
                </a:schemeClr>
              </a:solidFill>
              <a:effectLst/>
              <a:uLnTx/>
              <a:uFillTx/>
              <a:latin typeface="+mn-lt"/>
              <a:ea typeface="+mn-lt"/>
              <a:cs typeface="+mn-lt"/>
            </a:endParaRPr>
          </a:p>
        </p:txBody>
      </p:sp>
      <p:pic>
        <p:nvPicPr>
          <p:cNvPr id="4" name="Picture 3">
            <a:extLst>
              <a:ext uri="{FF2B5EF4-FFF2-40B4-BE49-F238E27FC236}">
                <a16:creationId xmlns:a16="http://schemas.microsoft.com/office/drawing/2014/main" id="{5E9B57C2-CB25-9147-1710-25A3F3678A61}"/>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a:ext>
            </a:extLst>
          </a:blip>
          <a:stretch>
            <a:fillRect/>
          </a:stretch>
        </p:blipFill>
        <p:spPr>
          <a:xfrm>
            <a:off x="5779294" y="2661413"/>
            <a:ext cx="635000" cy="635000"/>
          </a:xfrm>
          <a:prstGeom prst="rect">
            <a:avLst/>
          </a:prstGeom>
        </p:spPr>
      </p:pic>
      <p:sp>
        <p:nvSpPr>
          <p:cNvPr id="41" name="TextBox 40">
            <a:extLst>
              <a:ext uri="{FF2B5EF4-FFF2-40B4-BE49-F238E27FC236}">
                <a16:creationId xmlns:a16="http://schemas.microsoft.com/office/drawing/2014/main" id="{978845CD-226E-2D47-8149-04550BFCC083}"/>
              </a:ext>
            </a:extLst>
          </p:cNvPr>
          <p:cNvSpPr txBox="1">
            <a:spLocks/>
          </p:cNvSpPr>
          <p:nvPr/>
        </p:nvSpPr>
        <p:spPr>
          <a:xfrm>
            <a:off x="5332082" y="3217440"/>
            <a:ext cx="1529424" cy="470594"/>
          </a:xfrm>
          <a:prstGeom prst="rect">
            <a:avLst/>
          </a:prstGeom>
          <a:solidFill>
            <a:srgbClr val="5090C4"/>
          </a:solidFill>
          <a:ln/>
        </p:spPr>
        <p:txBody>
          <a:bodyPr wrap="none" rtlCol="0" anchor="ctr" anchorCtr="0">
            <a:no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ontserrat SemiBold" pitchFamily="2" charset="77"/>
                <a:ea typeface="+mn-lt"/>
                <a:cs typeface="+mn-lt"/>
              </a:rPr>
              <a:t>Infrastructure</a:t>
            </a:r>
          </a:p>
        </p:txBody>
      </p:sp>
      <p:sp>
        <p:nvSpPr>
          <p:cNvPr id="33" name="Shape 24456">
            <a:extLst>
              <a:ext uri="{FF2B5EF4-FFF2-40B4-BE49-F238E27FC236}">
                <a16:creationId xmlns:a16="http://schemas.microsoft.com/office/drawing/2014/main" id="{6E948E00-58CA-FB46-859C-492F17DB3C68}"/>
              </a:ext>
              <a:ext uri="{C183D7F6-B498-43B3-948B-1728B52AA6E4}">
                <adec:decorative xmlns:adec="http://schemas.microsoft.com/office/drawing/2017/decorative" val="1"/>
              </a:ext>
            </a:extLst>
          </p:cNvPr>
          <p:cNvSpPr>
            <a:spLocks/>
          </p:cNvSpPr>
          <p:nvPr/>
        </p:nvSpPr>
        <p:spPr>
          <a:xfrm flipV="1">
            <a:off x="6932322" y="3452736"/>
            <a:ext cx="999548" cy="0"/>
          </a:xfrm>
          <a:prstGeom prst="line">
            <a:avLst/>
          </a:prstGeom>
          <a:noFill/>
          <a:ln w="63500" cap="flat">
            <a:solidFill>
              <a:schemeClr val="tx1">
                <a:lumMod val="50000"/>
                <a:lumOff val="50000"/>
              </a:schemeClr>
            </a:solidFill>
            <a:prstDash val="solid"/>
            <a:miter lim="400000"/>
          </a:ln>
          <a:effectLst/>
        </p:spPr>
        <p:txBody>
          <a:bodyPr wrap="square" lIns="35719" tIns="35719" rIns="35719" bIns="35719" numCol="1" anchor="ctr">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endParaRPr kumimoji="0" lang="en-US" sz="2532"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endParaRPr>
          </a:p>
        </p:txBody>
      </p:sp>
      <p:sp>
        <p:nvSpPr>
          <p:cNvPr id="48" name="TextBox 47">
            <a:extLst>
              <a:ext uri="{FF2B5EF4-FFF2-40B4-BE49-F238E27FC236}">
                <a16:creationId xmlns:a16="http://schemas.microsoft.com/office/drawing/2014/main" id="{AE0445C3-52C6-FB48-B6AB-451DB01E8CB2}"/>
              </a:ext>
            </a:extLst>
          </p:cNvPr>
          <p:cNvSpPr txBox="1">
            <a:spLocks/>
          </p:cNvSpPr>
          <p:nvPr/>
        </p:nvSpPr>
        <p:spPr>
          <a:xfrm>
            <a:off x="8060524" y="2151020"/>
            <a:ext cx="3203229" cy="360676"/>
          </a:xfrm>
          <a:prstGeom prst="rect">
            <a:avLst/>
          </a:prstGeom>
          <a:noFill/>
        </p:spPr>
        <p:txBody>
          <a:bodyPr wrap="square" lIns="0" tIns="0" rIns="0" bIns="0" rtlCol="0" anchor="ctr" anchorCtr="0">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100" i="0" u="none" strike="noStrike" kern="1200" cap="none" spc="0" normalizeH="0" baseline="0" noProof="0">
                <a:ln>
                  <a:noFill/>
                </a:ln>
                <a:solidFill>
                  <a:schemeClr val="tx1">
                    <a:lumMod val="50000"/>
                  </a:schemeClr>
                </a:solidFill>
                <a:effectLst/>
                <a:uLnTx/>
                <a:uFillTx/>
                <a:latin typeface="Montserrat SemiBold" pitchFamily="2" charset="77"/>
                <a:ea typeface="+mn-lt"/>
                <a:cs typeface="+mn-lt"/>
              </a:rPr>
              <a:t>Do you have the appropriate infrastructure in place?</a:t>
            </a:r>
          </a:p>
        </p:txBody>
      </p:sp>
      <p:sp>
        <p:nvSpPr>
          <p:cNvPr id="49" name="Subtitle 2">
            <a:extLst>
              <a:ext uri="{FF2B5EF4-FFF2-40B4-BE49-F238E27FC236}">
                <a16:creationId xmlns:a16="http://schemas.microsoft.com/office/drawing/2014/main" id="{7E5771AE-E8CF-1844-9141-F6B631E2B773}"/>
              </a:ext>
            </a:extLst>
          </p:cNvPr>
          <p:cNvSpPr txBox="1">
            <a:spLocks/>
          </p:cNvSpPr>
          <p:nvPr/>
        </p:nvSpPr>
        <p:spPr>
          <a:xfrm>
            <a:off x="8060524" y="2576505"/>
            <a:ext cx="3849618" cy="1076641"/>
          </a:xfrm>
          <a:prstGeom prst="rect">
            <a:avLst/>
          </a:prstGeom>
        </p:spPr>
        <p:txBody>
          <a:bodyPr vert="horz" wrap="square" lIns="0" tIns="0" rIns="0" bIns="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10000"/>
              </a:lnSpc>
              <a:spcBef>
                <a:spcPct val="20000"/>
              </a:spcBef>
              <a:spcAft>
                <a:spcPts val="0"/>
              </a:spcAft>
              <a:buClrTx/>
              <a:buSzTx/>
              <a:buFontTx/>
              <a:buNone/>
              <a:tabLst/>
              <a:defRPr/>
            </a:pP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All that data needs to be easily accessible, often in real time. </a:t>
            </a:r>
          </a:p>
          <a:p>
            <a:pPr marL="171450" marR="0" lvl="0" indent="-171450" algn="l" defTabSz="1087636" rtl="0" eaLnBrk="1" fontAlgn="auto" latinLnBrk="0" hangingPunct="1">
              <a:lnSpc>
                <a:spcPct val="11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What does your </a:t>
            </a:r>
            <a:r>
              <a:rPr kumimoji="0" lang="en-US" sz="1200" b="1" i="0" u="none" strike="noStrike" kern="1200" cap="none" spc="0" normalizeH="0" baseline="0" noProof="0">
                <a:ln>
                  <a:noFill/>
                </a:ln>
                <a:solidFill>
                  <a:schemeClr val="tx1">
                    <a:lumMod val="75000"/>
                  </a:schemeClr>
                </a:solidFill>
                <a:effectLst/>
                <a:uLnTx/>
                <a:uFillTx/>
                <a:latin typeface="+mn-lt"/>
                <a:ea typeface="+mn-lt"/>
                <a:cs typeface="+mn-lt"/>
              </a:rPr>
              <a:t>big data architecture </a:t>
            </a: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look like? Can it support your use cases and beyond? Is it </a:t>
            </a:r>
            <a:r>
              <a:rPr kumimoji="0" lang="en-US" sz="1200" b="1" i="0" u="none" strike="noStrike" kern="1200" cap="none" spc="0" normalizeH="0" baseline="0" noProof="0">
                <a:ln>
                  <a:noFill/>
                </a:ln>
                <a:solidFill>
                  <a:schemeClr val="tx1">
                    <a:lumMod val="75000"/>
                  </a:schemeClr>
                </a:solidFill>
                <a:effectLst/>
                <a:uLnTx/>
                <a:uFillTx/>
                <a:latin typeface="+mn-lt"/>
                <a:ea typeface="+mn-lt"/>
                <a:cs typeface="+mn-lt"/>
              </a:rPr>
              <a:t>scalable?</a:t>
            </a: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 Flexible? </a:t>
            </a:r>
          </a:p>
          <a:p>
            <a:pPr marL="171450" marR="0" lvl="0" indent="-171450" algn="l" defTabSz="1087636" rtl="0" eaLnBrk="1" fontAlgn="auto" latinLnBrk="0" hangingPunct="1">
              <a:lnSpc>
                <a:spcPct val="11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Which </a:t>
            </a:r>
            <a:r>
              <a:rPr kumimoji="0" lang="en-US" sz="1200" b="1" i="0" u="none" strike="noStrike" kern="1200" cap="none" spc="0" normalizeH="0" baseline="0" noProof="0">
                <a:ln>
                  <a:noFill/>
                </a:ln>
                <a:solidFill>
                  <a:schemeClr val="tx1">
                    <a:lumMod val="75000"/>
                  </a:schemeClr>
                </a:solidFill>
                <a:effectLst/>
                <a:uLnTx/>
                <a:uFillTx/>
                <a:latin typeface="+mn-lt"/>
                <a:ea typeface="+mn-lt"/>
                <a:cs typeface="+mn-lt"/>
              </a:rPr>
              <a:t>AI frameworks and tools </a:t>
            </a: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will you be using? Will you build, buy, rent, or use open source?</a:t>
            </a:r>
          </a:p>
        </p:txBody>
      </p:sp>
      <p:pic>
        <p:nvPicPr>
          <p:cNvPr id="3" name="Picture 2">
            <a:extLst>
              <a:ext uri="{FF2B5EF4-FFF2-40B4-BE49-F238E27FC236}">
                <a16:creationId xmlns:a16="http://schemas.microsoft.com/office/drawing/2014/main" id="{46930C13-528B-74BB-B6BC-0475D49A0DFD}"/>
              </a:ext>
              <a:ext uri="{C183D7F6-B498-43B3-948B-1728B52AA6E4}">
                <adec:decorative xmlns:adec="http://schemas.microsoft.com/office/drawing/2017/decorative" val="1"/>
              </a:ext>
            </a:extLst>
          </p:cNvPr>
          <p:cNvPicPr>
            <a:picLocks noChangeAspect="1"/>
          </p:cNvPicPr>
          <p:nvPr/>
        </p:nvPicPr>
        <p:blipFill>
          <a:blip r:embed="rId6" cstate="screen">
            <a:biLevel thresh="75000"/>
            <a:extLst>
              <a:ext uri="{28A0092B-C50C-407E-A947-70E740481C1C}">
                <a14:useLocalDpi xmlns:a14="http://schemas.microsoft.com/office/drawing/2010/main"/>
              </a:ext>
            </a:extLst>
          </a:blip>
          <a:stretch>
            <a:fillRect/>
          </a:stretch>
        </p:blipFill>
        <p:spPr>
          <a:xfrm>
            <a:off x="5779294" y="3934880"/>
            <a:ext cx="635000" cy="635000"/>
          </a:xfrm>
          <a:prstGeom prst="rect">
            <a:avLst/>
          </a:prstGeom>
        </p:spPr>
      </p:pic>
      <p:sp>
        <p:nvSpPr>
          <p:cNvPr id="42" name="TextBox 41">
            <a:extLst>
              <a:ext uri="{FF2B5EF4-FFF2-40B4-BE49-F238E27FC236}">
                <a16:creationId xmlns:a16="http://schemas.microsoft.com/office/drawing/2014/main" id="{C0B4F2EB-824C-C04B-9BFA-61481019BF99}"/>
              </a:ext>
            </a:extLst>
          </p:cNvPr>
          <p:cNvSpPr txBox="1">
            <a:spLocks/>
          </p:cNvSpPr>
          <p:nvPr/>
        </p:nvSpPr>
        <p:spPr>
          <a:xfrm>
            <a:off x="5332082" y="4507644"/>
            <a:ext cx="1529424" cy="470594"/>
          </a:xfrm>
          <a:prstGeom prst="rect">
            <a:avLst/>
          </a:prstGeom>
          <a:solidFill>
            <a:srgbClr val="15466D"/>
          </a:solidFill>
          <a:ln/>
        </p:spPr>
        <p:txBody>
          <a:bodyPr wrap="none" rtlCol="0" anchor="ctr" anchorCtr="0">
            <a:no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ontserrat SemiBold" pitchFamily="2" charset="77"/>
                <a:ea typeface="+mn-lt"/>
                <a:cs typeface="+mn-lt"/>
              </a:rPr>
              <a:t>Integrations</a:t>
            </a:r>
          </a:p>
        </p:txBody>
      </p:sp>
      <p:sp>
        <p:nvSpPr>
          <p:cNvPr id="12" name="Shape 24480">
            <a:extLst>
              <a:ext uri="{FF2B5EF4-FFF2-40B4-BE49-F238E27FC236}">
                <a16:creationId xmlns:a16="http://schemas.microsoft.com/office/drawing/2014/main" id="{CC919D35-2044-634F-B507-D1EBB386040A}"/>
              </a:ext>
              <a:ext uri="{C183D7F6-B498-43B3-948B-1728B52AA6E4}">
                <adec:decorative xmlns:adec="http://schemas.microsoft.com/office/drawing/2017/decorative" val="1"/>
              </a:ext>
            </a:extLst>
          </p:cNvPr>
          <p:cNvSpPr>
            <a:spLocks/>
          </p:cNvSpPr>
          <p:nvPr/>
        </p:nvSpPr>
        <p:spPr>
          <a:xfrm flipH="1" flipV="1">
            <a:off x="4261718" y="4742940"/>
            <a:ext cx="999548" cy="0"/>
          </a:xfrm>
          <a:prstGeom prst="line">
            <a:avLst/>
          </a:prstGeom>
          <a:noFill/>
          <a:ln w="63500" cap="flat">
            <a:solidFill>
              <a:schemeClr val="tx1">
                <a:lumMod val="50000"/>
                <a:lumOff val="50000"/>
              </a:schemeClr>
            </a:solidFill>
            <a:prstDash val="solid"/>
            <a:miter lim="400000"/>
          </a:ln>
          <a:effectLst/>
        </p:spPr>
        <p:txBody>
          <a:bodyPr wrap="square" lIns="35719" tIns="35719" rIns="35719" bIns="35719" numCol="1" anchor="ctr">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endParaRPr kumimoji="0" lang="en-US" sz="2532"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endParaRPr>
          </a:p>
        </p:txBody>
      </p:sp>
      <p:sp>
        <p:nvSpPr>
          <p:cNvPr id="59" name="TextBox 58">
            <a:extLst>
              <a:ext uri="{FF2B5EF4-FFF2-40B4-BE49-F238E27FC236}">
                <a16:creationId xmlns:a16="http://schemas.microsoft.com/office/drawing/2014/main" id="{8B5536A7-6164-5845-8A08-2488DBA0B3D7}"/>
              </a:ext>
            </a:extLst>
          </p:cNvPr>
          <p:cNvSpPr txBox="1">
            <a:spLocks/>
          </p:cNvSpPr>
          <p:nvPr/>
        </p:nvSpPr>
        <p:spPr>
          <a:xfrm>
            <a:off x="367740" y="4385533"/>
            <a:ext cx="3823160" cy="174471"/>
          </a:xfrm>
          <a:prstGeom prst="rect">
            <a:avLst/>
          </a:prstGeom>
          <a:noFill/>
        </p:spPr>
        <p:txBody>
          <a:bodyPr wrap="square" lIns="0" tIns="0" rIns="0" bIns="0" rtlCol="0" anchor="ctr" anchorCtr="0">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100" i="0" u="none" strike="noStrike" kern="1200" cap="none" spc="0" normalizeH="0" baseline="0" noProof="0">
                <a:ln>
                  <a:noFill/>
                </a:ln>
                <a:solidFill>
                  <a:schemeClr val="tx1">
                    <a:lumMod val="50000"/>
                  </a:schemeClr>
                </a:solidFill>
                <a:effectLst/>
                <a:uLnTx/>
                <a:uFillTx/>
                <a:latin typeface="Montserrat SemiBold" pitchFamily="2" charset="77"/>
                <a:ea typeface="+mn-lt"/>
                <a:cs typeface="+mn-lt"/>
              </a:rPr>
              <a:t>Have you considered the “last mile”? </a:t>
            </a:r>
          </a:p>
        </p:txBody>
      </p:sp>
      <p:sp>
        <p:nvSpPr>
          <p:cNvPr id="60" name="Subtitle 2">
            <a:extLst>
              <a:ext uri="{FF2B5EF4-FFF2-40B4-BE49-F238E27FC236}">
                <a16:creationId xmlns:a16="http://schemas.microsoft.com/office/drawing/2014/main" id="{C247180D-7D0B-9C4B-8EB4-D053F771816B}"/>
              </a:ext>
            </a:extLst>
          </p:cNvPr>
          <p:cNvSpPr txBox="1">
            <a:spLocks/>
          </p:cNvSpPr>
          <p:nvPr/>
        </p:nvSpPr>
        <p:spPr>
          <a:xfrm>
            <a:off x="367740" y="4671509"/>
            <a:ext cx="3823158" cy="2127698"/>
          </a:xfrm>
          <a:prstGeom prst="rect">
            <a:avLst/>
          </a:prstGeom>
        </p:spPr>
        <p:txBody>
          <a:bodyPr vert="horz" wrap="square" lIns="0" tIns="0" rIns="0" bIns="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54437" rtl="0" eaLnBrk="1" fontAlgn="auto" latinLnBrk="0" hangingPunct="1">
              <a:lnSpc>
                <a:spcPct val="120000"/>
              </a:lnSpc>
              <a:spcBef>
                <a:spcPct val="20000"/>
              </a:spcBef>
              <a:spcAft>
                <a:spcPts val="300"/>
              </a:spcAft>
              <a:buClrTx/>
              <a:buSzTx/>
              <a:buFontTx/>
              <a:buNone/>
              <a:tabLst/>
              <a:defRPr/>
            </a:pP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To deliver maximum value, AI-enabled insights need to be </a:t>
            </a:r>
            <a:r>
              <a:rPr kumimoji="0" lang="en-US" sz="1200" b="1" i="0" u="none" strike="noStrike" kern="1200" cap="none" spc="0" normalizeH="0" baseline="0" noProof="0">
                <a:ln>
                  <a:noFill/>
                </a:ln>
                <a:solidFill>
                  <a:schemeClr val="tx1">
                    <a:lumMod val="75000"/>
                  </a:schemeClr>
                </a:solidFill>
                <a:effectLst/>
                <a:uLnTx/>
                <a:uFillTx/>
                <a:latin typeface="+mn-lt"/>
                <a:ea typeface="+mn-lt"/>
                <a:cs typeface="+mn-lt"/>
              </a:rPr>
              <a:t>integrated with the business processes, systems, and tools </a:t>
            </a: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that people use to make decisions and take actions every day.</a:t>
            </a:r>
          </a:p>
          <a:p>
            <a:pPr marL="171450" marR="0" lvl="0" indent="-171450" algn="l" defTabSz="554437" rtl="0" eaLnBrk="1" fontAlgn="auto" latinLnBrk="0" hangingPunct="1">
              <a:lnSpc>
                <a:spcPct val="120000"/>
              </a:lnSpc>
              <a:spcBef>
                <a:spcPct val="2000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How successful have you been at </a:t>
            </a:r>
            <a:r>
              <a:rPr kumimoji="0" lang="en-US" sz="1200" b="1" i="0" u="none" strike="noStrike" kern="1200" cap="none" spc="0" normalizeH="0" baseline="0" noProof="0">
                <a:ln>
                  <a:noFill/>
                </a:ln>
                <a:solidFill>
                  <a:schemeClr val="tx1">
                    <a:lumMod val="75000"/>
                  </a:schemeClr>
                </a:solidFill>
                <a:effectLst/>
                <a:uLnTx/>
                <a:uFillTx/>
                <a:latin typeface="+mn-lt"/>
                <a:ea typeface="+mn-lt"/>
                <a:cs typeface="+mn-lt"/>
              </a:rPr>
              <a:t>embedding analytical content into intuitive workflows </a:t>
            </a: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and business applications so that users don’t need to step out of whatever tool they are using to gain insights? They should be able to gain those insights and take actions in the same interface. </a:t>
            </a:r>
          </a:p>
          <a:p>
            <a:pPr marL="0" marR="0" lvl="0" indent="0" algn="l" defTabSz="554437" rtl="0" eaLnBrk="1" fontAlgn="auto" latinLnBrk="0" hangingPunct="1">
              <a:lnSpc>
                <a:spcPct val="120000"/>
              </a:lnSpc>
              <a:spcBef>
                <a:spcPct val="20000"/>
              </a:spcBef>
              <a:spcAft>
                <a:spcPts val="300"/>
              </a:spcAft>
              <a:buClrTx/>
              <a:buSzTx/>
              <a:buFont typeface="Arial"/>
              <a:buNone/>
              <a:tabLst/>
              <a:defRPr/>
            </a:pPr>
            <a:endParaRPr kumimoji="0" lang="en-US" sz="1200" b="0" i="0" u="none" strike="noStrike" kern="1200" cap="none" spc="0" normalizeH="0" baseline="0" noProof="0">
              <a:ln>
                <a:noFill/>
              </a:ln>
              <a:solidFill>
                <a:schemeClr val="tx1">
                  <a:lumMod val="75000"/>
                </a:schemeClr>
              </a:solidFill>
              <a:effectLst/>
              <a:uLnTx/>
              <a:uFillTx/>
              <a:latin typeface="+mn-lt"/>
              <a:ea typeface="+mn-lt"/>
              <a:cs typeface="+mn-lt"/>
            </a:endParaRPr>
          </a:p>
        </p:txBody>
      </p:sp>
      <p:pic>
        <p:nvPicPr>
          <p:cNvPr id="7" name="Picture 6">
            <a:extLst>
              <a:ext uri="{FF2B5EF4-FFF2-40B4-BE49-F238E27FC236}">
                <a16:creationId xmlns:a16="http://schemas.microsoft.com/office/drawing/2014/main" id="{0CDBC813-A7EA-6283-4888-C1C9EA2CB2BA}"/>
              </a:ext>
              <a:ext uri="{C183D7F6-B498-43B3-948B-1728B52AA6E4}">
                <adec:decorative xmlns:adec="http://schemas.microsoft.com/office/drawing/2017/decorative" val="1"/>
              </a:ext>
            </a:extLst>
          </p:cNvPr>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808212" y="5253209"/>
            <a:ext cx="635000" cy="635000"/>
          </a:xfrm>
          <a:prstGeom prst="rect">
            <a:avLst/>
          </a:prstGeom>
        </p:spPr>
      </p:pic>
      <p:sp>
        <p:nvSpPr>
          <p:cNvPr id="43" name="TextBox 42">
            <a:extLst>
              <a:ext uri="{FF2B5EF4-FFF2-40B4-BE49-F238E27FC236}">
                <a16:creationId xmlns:a16="http://schemas.microsoft.com/office/drawing/2014/main" id="{90FB7891-9CC9-4245-A5A8-A6FC4379F84B}"/>
              </a:ext>
            </a:extLst>
          </p:cNvPr>
          <p:cNvSpPr txBox="1">
            <a:spLocks/>
          </p:cNvSpPr>
          <p:nvPr/>
        </p:nvSpPr>
        <p:spPr>
          <a:xfrm>
            <a:off x="5332082" y="5797849"/>
            <a:ext cx="1529424" cy="470594"/>
          </a:xfrm>
          <a:prstGeom prst="rect">
            <a:avLst/>
          </a:prstGeom>
          <a:solidFill>
            <a:srgbClr val="299C47"/>
          </a:solidFill>
          <a:ln/>
        </p:spPr>
        <p:txBody>
          <a:bodyPr wrap="none" rtlCol="0" anchor="ctr" anchorCtr="0">
            <a:no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ontserrat SemiBold" pitchFamily="2" charset="77"/>
                <a:ea typeface="+mn-lt"/>
                <a:cs typeface="+mn-lt"/>
              </a:rPr>
              <a:t>Governance</a:t>
            </a:r>
          </a:p>
        </p:txBody>
      </p:sp>
      <p:sp>
        <p:nvSpPr>
          <p:cNvPr id="26" name="Shape 24464">
            <a:extLst>
              <a:ext uri="{FF2B5EF4-FFF2-40B4-BE49-F238E27FC236}">
                <a16:creationId xmlns:a16="http://schemas.microsoft.com/office/drawing/2014/main" id="{F08325C2-965A-F642-BD2F-9386D4189308}"/>
              </a:ext>
              <a:ext uri="{C183D7F6-B498-43B3-948B-1728B52AA6E4}">
                <adec:decorative xmlns:adec="http://schemas.microsoft.com/office/drawing/2017/decorative" val="1"/>
              </a:ext>
            </a:extLst>
          </p:cNvPr>
          <p:cNvSpPr>
            <a:spLocks/>
          </p:cNvSpPr>
          <p:nvPr/>
        </p:nvSpPr>
        <p:spPr>
          <a:xfrm flipV="1">
            <a:off x="6932322" y="6033144"/>
            <a:ext cx="999548" cy="0"/>
          </a:xfrm>
          <a:prstGeom prst="line">
            <a:avLst/>
          </a:prstGeom>
          <a:noFill/>
          <a:ln w="63500" cap="flat">
            <a:solidFill>
              <a:schemeClr val="tx1">
                <a:lumMod val="50000"/>
                <a:lumOff val="50000"/>
              </a:schemeClr>
            </a:solidFill>
            <a:prstDash val="solid"/>
            <a:miter lim="400000"/>
          </a:ln>
          <a:effectLst/>
        </p:spPr>
        <p:txBody>
          <a:bodyPr wrap="square" lIns="35719" tIns="35719" rIns="35719" bIns="35719" numCol="1" anchor="ctr">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endParaRPr kumimoji="0" lang="en-US" sz="2532"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endParaRPr>
          </a:p>
        </p:txBody>
      </p:sp>
      <p:sp>
        <p:nvSpPr>
          <p:cNvPr id="53" name="TextBox 52">
            <a:extLst>
              <a:ext uri="{FF2B5EF4-FFF2-40B4-BE49-F238E27FC236}">
                <a16:creationId xmlns:a16="http://schemas.microsoft.com/office/drawing/2014/main" id="{AE5E1C6C-51C5-E248-9E00-D996E90B3090}"/>
              </a:ext>
            </a:extLst>
          </p:cNvPr>
          <p:cNvSpPr txBox="1">
            <a:spLocks/>
          </p:cNvSpPr>
          <p:nvPr/>
        </p:nvSpPr>
        <p:spPr>
          <a:xfrm>
            <a:off x="8060524" y="4024857"/>
            <a:ext cx="3498927" cy="360676"/>
          </a:xfrm>
          <a:prstGeom prst="rect">
            <a:avLst/>
          </a:prstGeom>
          <a:noFill/>
        </p:spPr>
        <p:txBody>
          <a:bodyPr wrap="square" lIns="0" tIns="0" rIns="0" bIns="0" rtlCol="0" anchor="ctr" anchorCtr="0">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100" i="0" u="none" strike="noStrike" kern="1200" cap="none" spc="0" normalizeH="0" baseline="0" noProof="0">
                <a:ln>
                  <a:noFill/>
                </a:ln>
                <a:solidFill>
                  <a:schemeClr val="tx1">
                    <a:lumMod val="50000"/>
                  </a:schemeClr>
                </a:solidFill>
                <a:effectLst/>
                <a:uLnTx/>
                <a:uFillTx/>
                <a:latin typeface="Montserrat SemiBold" pitchFamily="2" charset="77"/>
                <a:ea typeface="+mn-lt"/>
                <a:cs typeface="+mn-lt"/>
              </a:rPr>
              <a:t>Where are you with governance and foundational AI principles?</a:t>
            </a:r>
          </a:p>
        </p:txBody>
      </p:sp>
      <p:sp>
        <p:nvSpPr>
          <p:cNvPr id="54" name="Subtitle 2">
            <a:extLst>
              <a:ext uri="{FF2B5EF4-FFF2-40B4-BE49-F238E27FC236}">
                <a16:creationId xmlns:a16="http://schemas.microsoft.com/office/drawing/2014/main" id="{CD66258F-FA70-1849-BC7B-97858903D0DA}"/>
              </a:ext>
            </a:extLst>
          </p:cNvPr>
          <p:cNvSpPr txBox="1">
            <a:spLocks/>
          </p:cNvSpPr>
          <p:nvPr/>
        </p:nvSpPr>
        <p:spPr>
          <a:xfrm>
            <a:off x="8060524" y="4450342"/>
            <a:ext cx="3849618" cy="1999971"/>
          </a:xfrm>
          <a:prstGeom prst="rect">
            <a:avLst/>
          </a:prstGeom>
        </p:spPr>
        <p:txBody>
          <a:bodyPr vert="horz" wrap="square" lIns="0" tIns="0" rIns="0" bIns="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10000"/>
              </a:lnSpc>
              <a:spcBef>
                <a:spcPct val="20000"/>
              </a:spcBef>
              <a:spcAft>
                <a:spcPts val="0"/>
              </a:spcAft>
              <a:buClrTx/>
              <a:buSzTx/>
              <a:buFontTx/>
              <a:buNone/>
              <a:tabLst/>
              <a:defRPr/>
            </a:pP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For AI, you should at minimum consider governing these three factors: </a:t>
            </a:r>
            <a:r>
              <a:rPr kumimoji="0" lang="en-US" sz="1200" b="1" i="0" u="none" strike="noStrike" kern="1200" cap="none" spc="0" normalizeH="0" baseline="0" noProof="0">
                <a:ln>
                  <a:noFill/>
                </a:ln>
                <a:solidFill>
                  <a:schemeClr val="tx1">
                    <a:lumMod val="75000"/>
                  </a:schemeClr>
                </a:solidFill>
                <a:effectLst/>
                <a:uLnTx/>
                <a:uFillTx/>
                <a:latin typeface="+mn-lt"/>
                <a:ea typeface="+mn-lt"/>
                <a:cs typeface="+mn-lt"/>
              </a:rPr>
              <a:t>data</a:t>
            </a: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 </a:t>
            </a:r>
            <a:r>
              <a:rPr kumimoji="0" lang="en-US" sz="1200" b="1" i="0" u="none" strike="noStrike" kern="1200" cap="none" spc="0" normalizeH="0" baseline="0" noProof="0">
                <a:ln>
                  <a:noFill/>
                </a:ln>
                <a:solidFill>
                  <a:schemeClr val="tx1">
                    <a:lumMod val="75000"/>
                  </a:schemeClr>
                </a:solidFill>
                <a:effectLst/>
                <a:uLnTx/>
                <a:uFillTx/>
                <a:latin typeface="+mn-lt"/>
                <a:ea typeface="+mn-lt"/>
                <a:cs typeface="+mn-lt"/>
              </a:rPr>
              <a:t>models,</a:t>
            </a: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 and </a:t>
            </a:r>
            <a:r>
              <a:rPr kumimoji="0" lang="en-US" sz="1200" b="1" i="0" u="none" strike="noStrike" kern="1200" cap="none" spc="0" normalizeH="0" baseline="0" noProof="0">
                <a:ln>
                  <a:noFill/>
                </a:ln>
                <a:solidFill>
                  <a:schemeClr val="tx1">
                    <a:lumMod val="75000"/>
                  </a:schemeClr>
                </a:solidFill>
                <a:effectLst/>
                <a:uLnTx/>
                <a:uFillTx/>
                <a:latin typeface="+mn-lt"/>
                <a:ea typeface="+mn-lt"/>
                <a:cs typeface="+mn-lt"/>
              </a:rPr>
              <a:t>decisions</a:t>
            </a: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a:t>
            </a:r>
          </a:p>
          <a:p>
            <a:pPr marL="0" marR="0" lvl="0" indent="0" algn="l" defTabSz="1087636" rtl="0" eaLnBrk="1" fontAlgn="auto" latinLnBrk="0" hangingPunct="1">
              <a:lnSpc>
                <a:spcPct val="110000"/>
              </a:lnSpc>
              <a:spcBef>
                <a:spcPct val="20000"/>
              </a:spcBef>
              <a:spcAft>
                <a:spcPts val="0"/>
              </a:spcAft>
              <a:buClrTx/>
              <a:buSzTx/>
              <a:buFontTx/>
              <a:buNone/>
              <a:tabLst/>
              <a:defRPr/>
            </a:pP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Can you answer the following questions when requested?</a:t>
            </a:r>
          </a:p>
          <a:p>
            <a:pPr marL="171450" marR="0" lvl="0" indent="-171450" algn="l" defTabSz="1087636" rtl="0" eaLnBrk="1" fontAlgn="auto" latinLnBrk="0" hangingPunct="1">
              <a:lnSpc>
                <a:spcPct val="11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What data was used and where did it come from? </a:t>
            </a:r>
          </a:p>
          <a:p>
            <a:pPr marL="171450" marR="0" lvl="0" indent="-171450" algn="l" defTabSz="1087636" rtl="0" eaLnBrk="1" fontAlgn="auto" latinLnBrk="0" hangingPunct="1">
              <a:lnSpc>
                <a:spcPct val="11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How was the decision made? How did the system arrive at a particular conclusion? Which model version was used (explainability, decision rationale, model history)?</a:t>
            </a:r>
          </a:p>
          <a:p>
            <a:pPr marL="171450" marR="0" lvl="0" indent="-171450" algn="l" defTabSz="1087636" rtl="0" eaLnBrk="1" fontAlgn="auto" latinLnBrk="0" hangingPunct="1">
              <a:lnSpc>
                <a:spcPct val="11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75000"/>
                  </a:schemeClr>
                </a:solidFill>
                <a:effectLst/>
                <a:uLnTx/>
                <a:uFillTx/>
                <a:latin typeface="+mn-lt"/>
                <a:ea typeface="+mn-lt"/>
                <a:cs typeface="+mn-lt"/>
              </a:rPr>
              <a:t>How is accountability divided between humans and machines? </a:t>
            </a:r>
          </a:p>
          <a:p>
            <a:pPr marL="0" marR="0" lvl="0" indent="0" algn="l" defTabSz="1087636" rtl="0" eaLnBrk="1" fontAlgn="auto" latinLnBrk="0" hangingPunct="1">
              <a:lnSpc>
                <a:spcPct val="110000"/>
              </a:lnSpc>
              <a:spcBef>
                <a:spcPct val="20000"/>
              </a:spcBef>
              <a:spcAft>
                <a:spcPts val="0"/>
              </a:spcAft>
              <a:buClrTx/>
              <a:buSzTx/>
              <a:buFont typeface="Arial"/>
              <a:buNone/>
              <a:tabLst/>
              <a:defRPr/>
            </a:pPr>
            <a:endParaRPr kumimoji="0" lang="en-US" sz="1200" b="0" i="0" u="none" strike="noStrike" kern="1200" cap="none" spc="0" normalizeH="0" baseline="0" noProof="0">
              <a:ln>
                <a:noFill/>
              </a:ln>
              <a:solidFill>
                <a:schemeClr val="tx1">
                  <a:lumMod val="75000"/>
                </a:schemeClr>
              </a:solidFill>
              <a:effectLst/>
              <a:uLnTx/>
              <a:uFillTx/>
              <a:latin typeface="+mn-lt"/>
              <a:ea typeface="+mn-lt"/>
              <a:cs typeface="+mn-lt"/>
            </a:endParaRPr>
          </a:p>
        </p:txBody>
      </p:sp>
    </p:spTree>
    <p:extLst>
      <p:ext uri="{BB962C8B-B14F-4D97-AF65-F5344CB8AC3E}">
        <p14:creationId xmlns:p14="http://schemas.microsoft.com/office/powerpoint/2010/main" val="1966173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89876-F349-DAB0-FEFF-ABAF1820EAD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98574C0-6028-1200-D0D7-E48C350DE77E}"/>
              </a:ext>
            </a:extLst>
          </p:cNvPr>
          <p:cNvSpPr>
            <a:spLocks noGrp="1"/>
          </p:cNvSpPr>
          <p:nvPr>
            <p:ph type="title"/>
          </p:nvPr>
        </p:nvSpPr>
        <p:spPr>
          <a:xfrm>
            <a:off x="371474" y="455593"/>
            <a:ext cx="4848089" cy="1130188"/>
          </a:xfrm>
        </p:spPr>
        <p:txBody>
          <a:bodyPr/>
          <a:lstStyle/>
          <a:p>
            <a:r>
              <a:rPr lang="en-US">
                <a:solidFill>
                  <a:srgbClr val="2576B7"/>
                </a:solidFill>
              </a:rPr>
              <a:t>Your challenge</a:t>
            </a:r>
          </a:p>
        </p:txBody>
      </p:sp>
      <p:sp>
        <p:nvSpPr>
          <p:cNvPr id="7" name="Text Placeholder 6">
            <a:extLst>
              <a:ext uri="{FF2B5EF4-FFF2-40B4-BE49-F238E27FC236}">
                <a16:creationId xmlns:a16="http://schemas.microsoft.com/office/drawing/2014/main" id="{D01EAB04-753D-F998-8E98-01470E0AA9D3}"/>
              </a:ext>
            </a:extLst>
          </p:cNvPr>
          <p:cNvSpPr txBox="1">
            <a:spLocks/>
          </p:cNvSpPr>
          <p:nvPr/>
        </p:nvSpPr>
        <p:spPr>
          <a:xfrm>
            <a:off x="371474" y="1095115"/>
            <a:ext cx="7474078"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4A4A4A"/>
                </a:solidFill>
                <a:effectLst/>
                <a:uLnTx/>
                <a:uFillTx/>
                <a:ea typeface="+mn-lt"/>
                <a:cs typeface="+mn-lt"/>
              </a:rPr>
              <a:t>As organizations rush to integrate AI into their customer experience (CX) strategies, they often encounter significant obstacles that can undercut real value. From data fragmentation to real-time data latency, and from insufficient oversight to maintaining reliable AI models at scale, each obstacle can undermine the seamless experiences today’s customers expect.</a:t>
            </a:r>
          </a:p>
        </p:txBody>
      </p:sp>
      <p:sp>
        <p:nvSpPr>
          <p:cNvPr id="8" name="Text Placeholder 7">
            <a:extLst>
              <a:ext uri="{FF2B5EF4-FFF2-40B4-BE49-F238E27FC236}">
                <a16:creationId xmlns:a16="http://schemas.microsoft.com/office/drawing/2014/main" id="{B0BD7EFF-34E8-F5A6-EB36-421ADAC782A8}"/>
              </a:ext>
            </a:extLst>
          </p:cNvPr>
          <p:cNvSpPr txBox="1">
            <a:spLocks/>
          </p:cNvSpPr>
          <p:nvPr/>
        </p:nvSpPr>
        <p:spPr>
          <a:xfrm>
            <a:off x="371474" y="2830384"/>
            <a:ext cx="7159626" cy="3729037"/>
          </a:xfrm>
          <a:prstGeom prst="rect">
            <a:avLst/>
          </a:prstGeom>
        </p:spPr>
        <p:txBody>
          <a:bodyPr lIns="90000" tIns="0" rIns="9000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300">
                <a:effectLst/>
                <a:latin typeface="+mn-lt"/>
                <a:ea typeface="+mn-lt"/>
                <a:cs typeface="+mn-lt"/>
              </a:rPr>
              <a:t>AI’s promise in CX hinges on delivering interactions that reflect each customer’s history, preferences, and real-time context. However, inconsistent or siloed data often leads to generic or irrelevant responses. Furthermore, customers expect seamless experiences across chat, email, social, voice, and even in-person touchpoints. Yet behind the scenes, each channel may run on separate technologies, APIs, or data structures, making it hard for AI systems to unify interactions in real time.</a:t>
            </a:r>
            <a:endParaRPr lang="en-US" sz="1300">
              <a:latin typeface="+mn-lt"/>
              <a:ea typeface="+mn-lt"/>
              <a:cs typeface="+mn-lt"/>
            </a:endParaRPr>
          </a:p>
          <a:p>
            <a:pPr marL="285750" marR="0" lvl="0" indent="-2857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300">
                <a:effectLst/>
                <a:latin typeface="+mn-lt"/>
                <a:ea typeface="+mn-lt"/>
                <a:cs typeface="+mn-lt"/>
              </a:rPr>
              <a:t>AI models thrive on comprehensive, high-quality data, but capturing and sharing it securely across multiple systems is no small feat. Weak encryption, inadequate data governance, and immature integration architectures can expose sensitive customer information to breaches or misuse. These challenges grow as AI tools multiply and compliance requirements intensify, demanding rigorous oversight, robust APIs, and enterprise-wide security policies.</a:t>
            </a:r>
          </a:p>
          <a:p>
            <a:pPr marL="285750" marR="0" lvl="0" indent="-2857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300">
                <a:effectLst/>
                <a:latin typeface="+mn-lt"/>
                <a:ea typeface="+mn-lt"/>
                <a:cs typeface="+mn-lt"/>
              </a:rPr>
              <a:t>While black-box AI can produce rapid results, it often leaves both agents and customers in the dark about how decisions are made. This lack of transparency can breed distrust, hinder compliance efforts, and impede effective troubleshooting when errors arise. Building in mechanisms for explainability – such as interpretable model outputs and clear escalation paths – helps maintain user confidence and ensures that AI-driven insights remain actionable rather than mysterious.</a:t>
            </a:r>
            <a:endParaRPr kumimoji="0" lang="en-US" sz="1300" b="0" i="0" u="none" strike="noStrike" kern="1200" cap="none" spc="0" normalizeH="0" baseline="0" noProof="0">
              <a:ln>
                <a:noFill/>
              </a:ln>
              <a:solidFill>
                <a:srgbClr val="000000"/>
              </a:solidFill>
              <a:effectLst/>
              <a:uLnTx/>
              <a:uFillTx/>
              <a:latin typeface="+mn-lt"/>
              <a:ea typeface="+mn-lt"/>
              <a:cs typeface="+mn-lt"/>
            </a:endParaRPr>
          </a:p>
        </p:txBody>
      </p:sp>
      <p:sp>
        <p:nvSpPr>
          <p:cNvPr id="9" name="TextBox 8">
            <a:extLst>
              <a:ext uri="{FF2B5EF4-FFF2-40B4-BE49-F238E27FC236}">
                <a16:creationId xmlns:a16="http://schemas.microsoft.com/office/drawing/2014/main" id="{486B3BE1-60AB-7F62-DE0F-E60D08CB5D40}"/>
              </a:ext>
            </a:extLst>
          </p:cNvPr>
          <p:cNvSpPr txBox="1">
            <a:spLocks/>
          </p:cNvSpPr>
          <p:nvPr/>
        </p:nvSpPr>
        <p:spPr>
          <a:xfrm>
            <a:off x="8350871" y="1424583"/>
            <a:ext cx="3048783" cy="2044342"/>
          </a:xfrm>
          <a:prstGeom prst="rect">
            <a:avLst/>
          </a:prstGeom>
          <a:noFill/>
        </p:spPr>
        <p:txBody>
          <a:bodyPr wrap="square">
            <a:spAutoFit/>
          </a:bodyPr>
          <a:lstStyle/>
          <a:p>
            <a:pPr marL="0" marR="0" lvl="0" indent="0" defTabSz="914400" rtl="0" eaLnBrk="1" fontAlgn="auto" latinLnBrk="0" hangingPunct="1">
              <a:lnSpc>
                <a:spcPts val="1800"/>
              </a:lnSpc>
              <a:spcBef>
                <a:spcPts val="1000"/>
              </a:spcBef>
              <a:spcAft>
                <a:spcPts val="0"/>
              </a:spcAft>
              <a:buClrTx/>
              <a:buSzTx/>
              <a:buFontTx/>
              <a:buNone/>
              <a:tabLst/>
              <a:defRPr/>
            </a:pPr>
            <a:r>
              <a:rPr lang="en-US" sz="1400">
                <a:solidFill>
                  <a:srgbClr val="171616"/>
                </a:solidFill>
                <a:latin typeface="Montserrat Medium" panose="00000600000000000000" pitchFamily="2" charset="0"/>
                <a:ea typeface="+mn-lt"/>
                <a:cs typeface="+mn-lt"/>
              </a:rPr>
              <a:t>“While </a:t>
            </a:r>
            <a:r>
              <a:rPr lang="en-US" sz="1400" b="1">
                <a:solidFill>
                  <a:schemeClr val="accent1"/>
                </a:solidFill>
                <a:latin typeface="Montserrat Medium" panose="00000600000000000000" pitchFamily="2" charset="0"/>
                <a:ea typeface="+mn-lt"/>
                <a:cs typeface="+mn-lt"/>
              </a:rPr>
              <a:t>99%</a:t>
            </a:r>
            <a:r>
              <a:rPr lang="en-US" sz="1400">
                <a:solidFill>
                  <a:srgbClr val="171616"/>
                </a:solidFill>
                <a:latin typeface="Montserrat Medium" panose="00000600000000000000" pitchFamily="2" charset="0"/>
                <a:ea typeface="+mn-lt"/>
                <a:cs typeface="+mn-lt"/>
              </a:rPr>
              <a:t> of respondents recognize the positive impacts generative AI can have on their organization, </a:t>
            </a:r>
            <a:r>
              <a:rPr lang="en-US" sz="1400" b="1">
                <a:solidFill>
                  <a:schemeClr val="accent1"/>
                </a:solidFill>
                <a:latin typeface="Montserrat Medium" panose="00000600000000000000" pitchFamily="2" charset="0"/>
                <a:ea typeface="+mn-lt"/>
                <a:cs typeface="+mn-lt"/>
              </a:rPr>
              <a:t>89% </a:t>
            </a:r>
            <a:r>
              <a:rPr lang="en-US" sz="1400">
                <a:solidFill>
                  <a:srgbClr val="171616"/>
                </a:solidFill>
                <a:latin typeface="Montserrat Medium" panose="00000600000000000000" pitchFamily="2" charset="0"/>
                <a:ea typeface="+mn-lt"/>
                <a:cs typeface="+mn-lt"/>
              </a:rPr>
              <a:t>of respondents report that their use of generative AI is being slowed.”</a:t>
            </a:r>
          </a:p>
          <a:p>
            <a:pPr defTabSz="914400">
              <a:lnSpc>
                <a:spcPts val="1800"/>
              </a:lnSpc>
              <a:spcBef>
                <a:spcPts val="1000"/>
              </a:spcBef>
              <a:defRPr/>
            </a:pPr>
            <a:r>
              <a:rPr kumimoji="0" lang="en-US" sz="1100" b="0" u="none" strike="noStrike" kern="1200" cap="none" spc="0" normalizeH="0" baseline="0" noProof="0">
                <a:ln>
                  <a:noFill/>
                </a:ln>
                <a:solidFill>
                  <a:srgbClr val="333333"/>
                </a:solidFill>
                <a:effectLst/>
                <a:uLnTx/>
                <a:uFillTx/>
                <a:ea typeface="+mn-lt"/>
                <a:cs typeface="+mn-lt"/>
              </a:rPr>
              <a:t>Source: Elastic, </a:t>
            </a:r>
            <a:r>
              <a:rPr kumimoji="0" lang="en-US" sz="1100" b="0" u="none" strike="noStrike" kern="1200" cap="none" spc="0" normalizeH="0" baseline="0" noProof="0">
                <a:ln>
                  <a:noFill/>
                </a:ln>
                <a:solidFill>
                  <a:prstClr val="black">
                    <a:lumMod val="85000"/>
                    <a:lumOff val="15000"/>
                  </a:prstClr>
                </a:solidFill>
                <a:effectLst/>
                <a:uLnTx/>
                <a:uFillTx/>
                <a:ea typeface="+mn-lt"/>
                <a:cs typeface="+mn-lt"/>
              </a:rPr>
              <a:t>2024. </a:t>
            </a:r>
            <a:endParaRPr kumimoji="0" lang="en-US" sz="1100" b="0" i="0" u="none" strike="noStrike" kern="1200" cap="none" spc="0" normalizeH="0" baseline="0" noProof="0">
              <a:ln>
                <a:noFill/>
              </a:ln>
              <a:solidFill>
                <a:srgbClr val="4A4A4A"/>
              </a:solidFill>
              <a:effectLst/>
              <a:uLnTx/>
              <a:uFillTx/>
              <a:latin typeface="Montserrat Medium" pitchFamily="2" charset="77"/>
              <a:ea typeface="+mn-lt"/>
              <a:cs typeface="+mn-lt"/>
            </a:endParaRPr>
          </a:p>
        </p:txBody>
      </p:sp>
      <p:sp>
        <p:nvSpPr>
          <p:cNvPr id="15" name="TextBox 14">
            <a:extLst>
              <a:ext uri="{FF2B5EF4-FFF2-40B4-BE49-F238E27FC236}">
                <a16:creationId xmlns:a16="http://schemas.microsoft.com/office/drawing/2014/main" id="{3E120785-5842-F705-16FE-5BDB8C63741E}"/>
              </a:ext>
            </a:extLst>
          </p:cNvPr>
          <p:cNvSpPr txBox="1">
            <a:spLocks/>
          </p:cNvSpPr>
          <p:nvPr/>
        </p:nvSpPr>
        <p:spPr>
          <a:xfrm>
            <a:off x="8350871" y="3694335"/>
            <a:ext cx="3382997" cy="2354491"/>
          </a:xfrm>
          <a:prstGeom prst="rect">
            <a:avLst/>
          </a:prstGeom>
          <a:noFill/>
        </p:spPr>
        <p:txBody>
          <a:bodyPr wrap="square">
            <a:spAutoFit/>
          </a:bodyPr>
          <a:lstStyle/>
          <a:p>
            <a:pPr lvl="0" defTabSz="914400">
              <a:spcAft>
                <a:spcPts val="1200"/>
              </a:spcAft>
              <a:defRPr/>
            </a:pPr>
            <a:r>
              <a:rPr kumimoji="0" lang="en-US" sz="1400" b="0" i="0" u="none" strike="noStrike" kern="1200" cap="none" spc="0" normalizeH="0" baseline="0" noProof="0" dirty="0">
                <a:ln>
                  <a:noFill/>
                </a:ln>
                <a:solidFill>
                  <a:srgbClr val="171616"/>
                </a:solidFill>
                <a:effectLst/>
                <a:uLnTx/>
                <a:uFillTx/>
                <a:latin typeface="Montserrat Medium" panose="00000600000000000000" pitchFamily="2" charset="0"/>
                <a:ea typeface="+mn-lt"/>
                <a:cs typeface="+mn-lt"/>
                <a:sym typeface="Roboto Condensed"/>
              </a:rPr>
              <a:t>“</a:t>
            </a:r>
            <a:r>
              <a:rPr lang="en-US" sz="1400" dirty="0">
                <a:solidFill>
                  <a:srgbClr val="171616"/>
                </a:solidFill>
                <a:latin typeface="Montserrat Medium" panose="00000600000000000000" pitchFamily="2" charset="0"/>
                <a:ea typeface="+mn-lt"/>
                <a:cs typeface="+mn-lt"/>
              </a:rPr>
              <a:t>The model [ChatGPT 3.5] was trained using text databases from the internet. This included a whopping </a:t>
            </a:r>
            <a:r>
              <a:rPr lang="en-US" sz="1400" b="1" dirty="0">
                <a:solidFill>
                  <a:schemeClr val="accent1"/>
                </a:solidFill>
                <a:latin typeface="Montserrat Medium" panose="00000600000000000000" pitchFamily="2" charset="0"/>
                <a:ea typeface="+mn-lt"/>
                <a:cs typeface="+mn-lt"/>
              </a:rPr>
              <a:t>570GB of data</a:t>
            </a:r>
            <a:r>
              <a:rPr lang="en-US" sz="1400" dirty="0">
                <a:solidFill>
                  <a:srgbClr val="171616"/>
                </a:solidFill>
                <a:latin typeface="Montserrat Medium" panose="00000600000000000000" pitchFamily="2" charset="0"/>
                <a:ea typeface="+mn-lt"/>
                <a:cs typeface="+mn-lt"/>
              </a:rPr>
              <a:t> obtained from books, web texts, Wikipedia, articles and other pieces of writing on the internet. To be even more exact, </a:t>
            </a:r>
            <a:r>
              <a:rPr lang="en-US" sz="1400" b="1" dirty="0">
                <a:solidFill>
                  <a:schemeClr val="accent1"/>
                </a:solidFill>
                <a:latin typeface="Montserrat Medium" panose="00000600000000000000" pitchFamily="2" charset="0"/>
                <a:ea typeface="+mn-lt"/>
                <a:cs typeface="+mn-lt"/>
              </a:rPr>
              <a:t>300 billion words </a:t>
            </a:r>
            <a:r>
              <a:rPr lang="en-US" sz="1400" dirty="0">
                <a:solidFill>
                  <a:srgbClr val="171616"/>
                </a:solidFill>
                <a:latin typeface="Montserrat Medium" panose="00000600000000000000" pitchFamily="2" charset="0"/>
                <a:ea typeface="+mn-lt"/>
                <a:cs typeface="+mn-lt"/>
              </a:rPr>
              <a:t>were fed into the system.”</a:t>
            </a:r>
            <a:endParaRPr lang="en-US" sz="1400" dirty="0">
              <a:solidFill>
                <a:srgbClr val="171616"/>
              </a:solidFill>
              <a:latin typeface="Montserrat Medium" panose="00000600000000000000" pitchFamily="2" charset="0"/>
              <a:ea typeface="+mn-lt"/>
              <a:cs typeface="+mn-lt"/>
              <a:sym typeface="Roboto Condensed"/>
            </a:endParaRPr>
          </a:p>
          <a:p>
            <a:pPr defTabSz="914400">
              <a:defRPr/>
            </a:pPr>
            <a:r>
              <a:rPr lang="en-US" sz="1100" dirty="0">
                <a:solidFill>
                  <a:srgbClr val="333333"/>
                </a:solidFill>
                <a:ea typeface="+mn-lt"/>
                <a:cs typeface="+mn-lt"/>
                <a:sym typeface="Roboto Condensed"/>
              </a:rPr>
              <a:t>Source: BBC Science Focus, 2023.</a:t>
            </a:r>
            <a:endParaRPr kumimoji="0" lang="en-US" sz="1400" b="0" i="0" u="none" strike="noStrike" kern="1200" cap="none" spc="0" normalizeH="0" baseline="0" noProof="0" dirty="0">
              <a:ln>
                <a:noFill/>
              </a:ln>
              <a:solidFill>
                <a:srgbClr val="000000"/>
              </a:solidFill>
              <a:effectLst/>
              <a:uLnTx/>
              <a:uFillTx/>
              <a:latin typeface="Montserrat Medium" panose="00000600000000000000" pitchFamily="2" charset="0"/>
              <a:ea typeface="+mn-lt"/>
              <a:cs typeface="+mn-lt"/>
            </a:endParaRPr>
          </a:p>
        </p:txBody>
      </p:sp>
    </p:spTree>
    <p:extLst>
      <p:ext uri="{BB962C8B-B14F-4D97-AF65-F5344CB8AC3E}">
        <p14:creationId xmlns:p14="http://schemas.microsoft.com/office/powerpoint/2010/main" val="12061608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3A1BD7BD-697A-FC49-062B-DF2355A4881B}"/>
              </a:ext>
            </a:extLst>
          </p:cNvPr>
          <p:cNvSpPr>
            <a:spLocks noGrp="1"/>
          </p:cNvSpPr>
          <p:nvPr>
            <p:ph type="title"/>
          </p:nvPr>
        </p:nvSpPr>
        <p:spPr>
          <a:xfrm>
            <a:off x="385568" y="317067"/>
            <a:ext cx="11277501" cy="565094"/>
          </a:xfrm>
        </p:spPr>
        <p:txBody>
          <a:bodyPr>
            <a:normAutofit fontScale="90000"/>
          </a:bodyPr>
          <a:lstStyle/>
          <a:p>
            <a:r>
              <a:rPr lang="en-US" sz="3600" i="1">
                <a:solidFill>
                  <a:schemeClr val="accent1"/>
                </a:solidFill>
              </a:rPr>
              <a:t>Technical interlude:</a:t>
            </a:r>
            <a:r>
              <a:rPr lang="en-US" sz="3600">
                <a:solidFill>
                  <a:schemeClr val="accent1"/>
                </a:solidFill>
              </a:rPr>
              <a:t> Data readiness for CX</a:t>
            </a:r>
          </a:p>
        </p:txBody>
      </p:sp>
      <p:sp>
        <p:nvSpPr>
          <p:cNvPr id="7" name="TextBox 6">
            <a:extLst>
              <a:ext uri="{FF2B5EF4-FFF2-40B4-BE49-F238E27FC236}">
                <a16:creationId xmlns:a16="http://schemas.microsoft.com/office/drawing/2014/main" id="{3827F82F-E03F-1D11-1177-CE242AE393A6}"/>
              </a:ext>
            </a:extLst>
          </p:cNvPr>
          <p:cNvSpPr txBox="1">
            <a:spLocks/>
          </p:cNvSpPr>
          <p:nvPr/>
        </p:nvSpPr>
        <p:spPr>
          <a:xfrm>
            <a:off x="385568" y="885538"/>
            <a:ext cx="10946731" cy="584775"/>
          </a:xfrm>
          <a:prstGeom prst="rect">
            <a:avLst/>
          </a:prstGeom>
          <a:noFill/>
        </p:spPr>
        <p:txBody>
          <a:bodyPr wrap="square">
            <a:spAutoFit/>
          </a:bodyPr>
          <a:lstStyle/>
          <a:p>
            <a:pPr defTabSz="914400"/>
            <a:r>
              <a:rPr lang="en-US" sz="1600">
                <a:solidFill>
                  <a:prstClr val="black"/>
                </a:solidFill>
                <a:latin typeface="Exo" pitchFamily="2" charset="0"/>
                <a:ea typeface="+mn-lt"/>
                <a:cs typeface="+mn-lt"/>
              </a:rPr>
              <a:t>Building AI/ML for CX means navigating real-time interactions, high customer expectations, and diverse data sources – text, voice, images, and behavior – all adding layers of complexity that demand a thoughtful approach.</a:t>
            </a:r>
          </a:p>
        </p:txBody>
      </p:sp>
      <p:sp>
        <p:nvSpPr>
          <p:cNvPr id="49" name="Rectangle 48">
            <a:extLst>
              <a:ext uri="{FF2B5EF4-FFF2-40B4-BE49-F238E27FC236}">
                <a16:creationId xmlns:a16="http://schemas.microsoft.com/office/drawing/2014/main" id="{686FD8B3-6E19-7342-A5C7-A039323B3820}"/>
              </a:ext>
            </a:extLst>
          </p:cNvPr>
          <p:cNvSpPr>
            <a:spLocks/>
          </p:cNvSpPr>
          <p:nvPr/>
        </p:nvSpPr>
        <p:spPr>
          <a:xfrm>
            <a:off x="372967" y="1865621"/>
            <a:ext cx="4487486" cy="4707394"/>
          </a:xfrm>
          <a:prstGeom prst="rect">
            <a:avLst/>
          </a:prstGeom>
          <a:gradFill>
            <a:gsLst>
              <a:gs pos="57000">
                <a:schemeClr val="accent1">
                  <a:lumMod val="20000"/>
                  <a:lumOff val="80000"/>
                  <a:alpha val="0"/>
                </a:schemeClr>
              </a:gs>
              <a:gs pos="0">
                <a:schemeClr val="accent1">
                  <a:lumMod val="20000"/>
                  <a:lumOff val="80000"/>
                </a:schemeClr>
              </a:gs>
            </a:gsLst>
            <a:lin ang="2700000" scaled="0"/>
          </a:gradFill>
          <a:ln/>
        </p:spPr>
        <p:txBody>
          <a:bodyPr wrap="square" lIns="72000" tIns="90000" rIns="72000" bIns="90000">
            <a:noAutofit/>
          </a:bodyPr>
          <a:lstStyle/>
          <a:p>
            <a:pPr algn="ctr" defTabSz="914218">
              <a:spcAft>
                <a:spcPts val="3000"/>
              </a:spcAft>
            </a:pPr>
            <a:r>
              <a:rPr lang="en-US" sz="1600" b="1" dirty="0">
                <a:solidFill>
                  <a:srgbClr val="A02B93">
                    <a:lumMod val="50000"/>
                  </a:srgbClr>
                </a:solidFill>
                <a:latin typeface="Montserrat" pitchFamily="2" charset="77"/>
                <a:ea typeface="+mn-lt"/>
                <a:cs typeface="+mn-lt"/>
              </a:rPr>
              <a:t>Data Characteristics for CX AI Solutions</a:t>
            </a:r>
            <a:endParaRPr lang="en-US" sz="1400" b="1" dirty="0">
              <a:solidFill>
                <a:srgbClr val="A02B93">
                  <a:lumMod val="50000"/>
                </a:srgbClr>
              </a:solidFill>
              <a:latin typeface="Montserrat" pitchFamily="2" charset="77"/>
              <a:ea typeface="+mn-lt"/>
              <a:cs typeface="+mn-lt"/>
            </a:endParaRPr>
          </a:p>
          <a:p>
            <a:pPr marL="0" marR="0" lvl="0" indent="0" algn="l" defTabSz="914400" rtl="0" eaLnBrk="1" fontAlgn="ctr" latinLnBrk="0" hangingPunct="1">
              <a:lnSpc>
                <a:spcPct val="100000"/>
              </a:lnSpc>
              <a:spcBef>
                <a:spcPts val="0"/>
              </a:spcBef>
              <a:spcAft>
                <a:spcPts val="600"/>
              </a:spcAft>
              <a:buClrTx/>
              <a:buSzTx/>
              <a:buFontTx/>
              <a:buNone/>
              <a:tabLst/>
              <a:defRPr/>
            </a:pPr>
            <a:r>
              <a:rPr kumimoji="0" lang="en-US" sz="1300" b="1" i="0" u="none" strike="noStrike" kern="1200" cap="none" spc="0" normalizeH="0" baseline="0" noProof="0" dirty="0">
                <a:ln>
                  <a:noFill/>
                </a:ln>
                <a:solidFill>
                  <a:srgbClr val="156082"/>
                </a:solidFill>
                <a:effectLst/>
                <a:uLnTx/>
                <a:uFillTx/>
                <a:latin typeface="Roboto Condensed Light"/>
                <a:ea typeface="+mn-lt"/>
                <a:cs typeface="+mn-lt"/>
              </a:rPr>
              <a:t>Real-Time Availability:</a:t>
            </a:r>
            <a:r>
              <a:rPr kumimoji="0" lang="en-US" sz="1300" b="0" i="0" u="none" strike="noStrike" kern="1200" cap="none" spc="0" normalizeH="0" baseline="0" noProof="0" dirty="0">
                <a:ln>
                  <a:noFill/>
                </a:ln>
                <a:solidFill>
                  <a:srgbClr val="156082"/>
                </a:solidFill>
                <a:effectLst/>
                <a:uLnTx/>
                <a:uFillTx/>
                <a:latin typeface="Roboto Condensed Light"/>
                <a:ea typeface="+mn-lt"/>
                <a:cs typeface="+mn-lt"/>
              </a:rPr>
              <a:t> </a:t>
            </a:r>
            <a:r>
              <a:rPr kumimoji="0" lang="en-US" sz="1300" b="0" i="0" u="none" strike="noStrike" kern="1200" cap="none" spc="0" normalizeH="0" baseline="0" noProof="0" dirty="0">
                <a:ln>
                  <a:noFill/>
                </a:ln>
                <a:solidFill>
                  <a:prstClr val="black"/>
                </a:solidFill>
                <a:effectLst/>
                <a:uLnTx/>
                <a:uFillTx/>
                <a:latin typeface="Roboto Condensed Light"/>
                <a:ea typeface="+mn-lt"/>
                <a:cs typeface="+mn-lt"/>
              </a:rPr>
              <a:t>Data often needs to be processed in near real-time for live interactions.</a:t>
            </a:r>
          </a:p>
          <a:p>
            <a:pPr marL="0" marR="0" lvl="0" indent="0" algn="l" defTabSz="914400" rtl="0" eaLnBrk="1" fontAlgn="ctr" latinLnBrk="0" hangingPunct="1">
              <a:lnSpc>
                <a:spcPct val="100000"/>
              </a:lnSpc>
              <a:spcBef>
                <a:spcPts val="0"/>
              </a:spcBef>
              <a:spcAft>
                <a:spcPts val="600"/>
              </a:spcAft>
              <a:buClrTx/>
              <a:buSzTx/>
              <a:buFontTx/>
              <a:buNone/>
              <a:tabLst/>
              <a:defRPr/>
            </a:pPr>
            <a:r>
              <a:rPr kumimoji="0" lang="en-US" sz="1300" b="1" i="0" u="none" strike="noStrike" kern="1200" cap="none" spc="0" normalizeH="0" baseline="0" noProof="0" dirty="0">
                <a:ln>
                  <a:noFill/>
                </a:ln>
                <a:solidFill>
                  <a:srgbClr val="156082"/>
                </a:solidFill>
                <a:effectLst/>
                <a:uLnTx/>
                <a:uFillTx/>
                <a:latin typeface="Roboto Condensed Light"/>
                <a:ea typeface="+mn-lt"/>
                <a:cs typeface="+mn-lt"/>
              </a:rPr>
              <a:t>Multimodal Nature:</a:t>
            </a:r>
            <a:r>
              <a:rPr kumimoji="0" lang="en-US" sz="1300" b="0" i="0" u="none" strike="noStrike" kern="1200" cap="none" spc="0" normalizeH="0" baseline="0" noProof="0" dirty="0">
                <a:ln>
                  <a:noFill/>
                </a:ln>
                <a:solidFill>
                  <a:srgbClr val="156082"/>
                </a:solidFill>
                <a:effectLst/>
                <a:uLnTx/>
                <a:uFillTx/>
                <a:latin typeface="Roboto Condensed Light"/>
                <a:ea typeface="+mn-lt"/>
                <a:cs typeface="+mn-lt"/>
              </a:rPr>
              <a:t> </a:t>
            </a:r>
            <a:r>
              <a:rPr kumimoji="0" lang="en-US" sz="1300" b="0" i="0" u="none" strike="noStrike" kern="1200" cap="none" spc="0" normalizeH="0" baseline="0" noProof="0" dirty="0">
                <a:ln>
                  <a:noFill/>
                </a:ln>
                <a:solidFill>
                  <a:prstClr val="black"/>
                </a:solidFill>
                <a:effectLst/>
                <a:uLnTx/>
                <a:uFillTx/>
                <a:latin typeface="Roboto Condensed Light"/>
                <a:ea typeface="+mn-lt"/>
                <a:cs typeface="+mn-lt"/>
              </a:rPr>
              <a:t>CX systems often rely on text (chatbots), audio (voice calls), images (product support visuals), and behavioral data (clickstream analytics).</a:t>
            </a:r>
          </a:p>
          <a:p>
            <a:pPr marL="0" marR="0" lvl="0" indent="0" algn="l" defTabSz="914400" rtl="0" eaLnBrk="1" fontAlgn="ctr" latinLnBrk="0" hangingPunct="1">
              <a:lnSpc>
                <a:spcPct val="100000"/>
              </a:lnSpc>
              <a:spcBef>
                <a:spcPts val="0"/>
              </a:spcBef>
              <a:spcAft>
                <a:spcPts val="600"/>
              </a:spcAft>
              <a:buClrTx/>
              <a:buSzTx/>
              <a:buFontTx/>
              <a:buNone/>
              <a:tabLst/>
              <a:defRPr/>
            </a:pPr>
            <a:r>
              <a:rPr kumimoji="0" lang="en-US" sz="1300" b="1" i="0" u="none" strike="noStrike" kern="1200" cap="none" spc="0" normalizeH="0" baseline="0" noProof="0" dirty="0">
                <a:ln>
                  <a:noFill/>
                </a:ln>
                <a:solidFill>
                  <a:srgbClr val="156082"/>
                </a:solidFill>
                <a:effectLst/>
                <a:uLnTx/>
                <a:uFillTx/>
                <a:latin typeface="Roboto Condensed Light"/>
                <a:ea typeface="+mn-lt"/>
                <a:cs typeface="+mn-lt"/>
              </a:rPr>
              <a:t>High Variability:</a:t>
            </a:r>
            <a:r>
              <a:rPr kumimoji="0" lang="en-US" sz="1300" b="0" i="0" u="none" strike="noStrike" kern="1200" cap="none" spc="0" normalizeH="0" baseline="0" noProof="0" dirty="0">
                <a:ln>
                  <a:noFill/>
                </a:ln>
                <a:solidFill>
                  <a:srgbClr val="156082"/>
                </a:solidFill>
                <a:effectLst/>
                <a:uLnTx/>
                <a:uFillTx/>
                <a:latin typeface="Roboto Condensed Light"/>
                <a:ea typeface="+mn-lt"/>
                <a:cs typeface="+mn-lt"/>
              </a:rPr>
              <a:t> </a:t>
            </a:r>
            <a:r>
              <a:rPr kumimoji="0" lang="en-US" sz="1300" b="0" i="0" u="none" strike="noStrike" kern="1200" cap="none" spc="0" normalizeH="0" baseline="0" noProof="0" dirty="0">
                <a:ln>
                  <a:noFill/>
                </a:ln>
                <a:solidFill>
                  <a:prstClr val="black"/>
                </a:solidFill>
                <a:effectLst/>
                <a:uLnTx/>
                <a:uFillTx/>
                <a:latin typeface="Roboto Condensed Light"/>
                <a:ea typeface="+mn-lt"/>
                <a:cs typeface="+mn-lt"/>
              </a:rPr>
              <a:t>Data can come from different customer touchpoints, systems, and platforms.</a:t>
            </a:r>
            <a:endParaRPr kumimoji="0" lang="en-US" sz="1300" b="1" i="0" u="none" strike="noStrike" kern="1200" cap="none" spc="0" normalizeH="0" baseline="0" noProof="0" dirty="0">
              <a:ln>
                <a:noFill/>
              </a:ln>
              <a:solidFill>
                <a:prstClr val="black"/>
              </a:solidFill>
              <a:effectLst/>
              <a:uLnTx/>
              <a:uFillTx/>
              <a:latin typeface="Roboto Condensed Light"/>
              <a:ea typeface="+mn-lt"/>
              <a:cs typeface="+mn-lt"/>
            </a:endParaRPr>
          </a:p>
          <a:p>
            <a:pPr marL="0" marR="0" lvl="0" indent="0" algn="l" defTabSz="914400" rtl="0" eaLnBrk="1" fontAlgn="ctr" latinLnBrk="0" hangingPunct="1">
              <a:lnSpc>
                <a:spcPct val="100000"/>
              </a:lnSpc>
              <a:spcBef>
                <a:spcPts val="0"/>
              </a:spcBef>
              <a:spcAft>
                <a:spcPts val="600"/>
              </a:spcAft>
              <a:buClrTx/>
              <a:buSzTx/>
              <a:buFontTx/>
              <a:buNone/>
              <a:tabLst/>
              <a:defRPr/>
            </a:pPr>
            <a:r>
              <a:rPr kumimoji="0" lang="en-US" sz="1300" b="1" i="0" u="none" strike="noStrike" kern="1200" cap="none" spc="0" normalizeH="0" baseline="0" noProof="0" dirty="0">
                <a:ln>
                  <a:noFill/>
                </a:ln>
                <a:solidFill>
                  <a:srgbClr val="156082"/>
                </a:solidFill>
                <a:effectLst/>
                <a:uLnTx/>
                <a:uFillTx/>
                <a:latin typeface="Roboto Condensed Light"/>
                <a:ea typeface="+mn-lt"/>
                <a:cs typeface="+mn-lt"/>
              </a:rPr>
              <a:t>Privacy and Compliance:</a:t>
            </a:r>
            <a:r>
              <a:rPr kumimoji="0" lang="en-US" sz="1300" b="0" i="0" u="none" strike="noStrike" kern="1200" cap="none" spc="0" normalizeH="0" baseline="0" noProof="0" dirty="0">
                <a:ln>
                  <a:noFill/>
                </a:ln>
                <a:solidFill>
                  <a:srgbClr val="156082"/>
                </a:solidFill>
                <a:effectLst/>
                <a:uLnTx/>
                <a:uFillTx/>
                <a:latin typeface="Roboto Condensed Light"/>
                <a:ea typeface="+mn-lt"/>
                <a:cs typeface="+mn-lt"/>
              </a:rPr>
              <a:t> </a:t>
            </a:r>
            <a:r>
              <a:rPr kumimoji="0" lang="en-US" sz="1300" b="0" i="0" u="none" strike="noStrike" kern="1200" cap="none" spc="0" normalizeH="0" baseline="0" noProof="0" dirty="0">
                <a:ln>
                  <a:noFill/>
                </a:ln>
                <a:solidFill>
                  <a:prstClr val="black"/>
                </a:solidFill>
                <a:effectLst/>
                <a:uLnTx/>
                <a:uFillTx/>
                <a:latin typeface="Roboto Condensed Light"/>
                <a:ea typeface="+mn-lt"/>
                <a:cs typeface="+mn-lt"/>
              </a:rPr>
              <a:t>CX data often includes personally identifiable information (PII) and must adhere to GDPR, HIPAA, and CCPA.</a:t>
            </a:r>
            <a:endParaRPr kumimoji="0" lang="en-US" sz="600" b="1" i="0" u="none" strike="noStrike" kern="1200" cap="none" spc="0" normalizeH="0" baseline="0" noProof="0" dirty="0">
              <a:ln>
                <a:noFill/>
              </a:ln>
              <a:solidFill>
                <a:srgbClr val="156082"/>
              </a:solidFill>
              <a:effectLst/>
              <a:uLnTx/>
              <a:uFillTx/>
              <a:latin typeface="Roboto Condensed Light"/>
              <a:ea typeface="+mn-lt"/>
              <a:cs typeface="+mn-lt"/>
            </a:endParaRPr>
          </a:p>
          <a:p>
            <a:pPr marL="0" marR="0" lvl="0" indent="0" algn="l" defTabSz="914400" rtl="0" eaLnBrk="1" fontAlgn="ctr" latinLnBrk="0" hangingPunct="1">
              <a:lnSpc>
                <a:spcPct val="100000"/>
              </a:lnSpc>
              <a:spcBef>
                <a:spcPts val="0"/>
              </a:spcBef>
              <a:spcAft>
                <a:spcPts val="600"/>
              </a:spcAft>
              <a:buClrTx/>
              <a:buSzTx/>
              <a:buFontTx/>
              <a:buNone/>
              <a:tabLst/>
              <a:defRPr/>
            </a:pPr>
            <a:r>
              <a:rPr kumimoji="0" lang="en-US" sz="1300" b="1" i="0" u="none" strike="noStrike" kern="1200" cap="none" spc="0" normalizeH="0" baseline="0" noProof="0" dirty="0">
                <a:ln>
                  <a:noFill/>
                </a:ln>
                <a:solidFill>
                  <a:srgbClr val="156082"/>
                </a:solidFill>
                <a:effectLst/>
                <a:uLnTx/>
                <a:uFillTx/>
                <a:latin typeface="Roboto Condensed Light"/>
                <a:ea typeface="+mn-lt"/>
                <a:cs typeface="+mn-lt"/>
              </a:rPr>
              <a:t>Sentiment and Emotion Sensitivity:</a:t>
            </a:r>
            <a:r>
              <a:rPr kumimoji="0" lang="en-US" sz="1300" b="0" i="0" u="none" strike="noStrike" kern="1200" cap="none" spc="0" normalizeH="0" baseline="0" noProof="0" dirty="0">
                <a:ln>
                  <a:noFill/>
                </a:ln>
                <a:solidFill>
                  <a:srgbClr val="156082"/>
                </a:solidFill>
                <a:effectLst/>
                <a:uLnTx/>
                <a:uFillTx/>
                <a:latin typeface="Roboto Condensed Light"/>
                <a:ea typeface="+mn-lt"/>
                <a:cs typeface="+mn-lt"/>
              </a:rPr>
              <a:t> </a:t>
            </a:r>
            <a:r>
              <a:rPr kumimoji="0" lang="en-US" sz="1300" b="0" i="0" u="none" strike="noStrike" kern="1200" cap="none" spc="0" normalizeH="0" baseline="0" noProof="0" dirty="0">
                <a:ln>
                  <a:noFill/>
                </a:ln>
                <a:solidFill>
                  <a:prstClr val="black"/>
                </a:solidFill>
                <a:effectLst/>
                <a:uLnTx/>
                <a:uFillTx/>
                <a:latin typeface="Roboto Condensed Light"/>
                <a:ea typeface="+mn-lt"/>
                <a:cs typeface="+mn-lt"/>
              </a:rPr>
              <a:t>Emotion and sentiment detection are critical for identifying frustrated or satisfied customers.</a:t>
            </a:r>
            <a:endParaRPr kumimoji="0" lang="en-US" sz="1300" b="1" i="0" u="none" strike="noStrike" kern="1200" cap="none" spc="0" normalizeH="0" baseline="0" noProof="0" dirty="0">
              <a:ln>
                <a:noFill/>
              </a:ln>
              <a:solidFill>
                <a:prstClr val="black"/>
              </a:solidFill>
              <a:effectLst/>
              <a:uLnTx/>
              <a:uFillTx/>
              <a:latin typeface="Roboto Condensed Light"/>
              <a:ea typeface="+mn-lt"/>
              <a:cs typeface="+mn-lt"/>
            </a:endParaRPr>
          </a:p>
          <a:p>
            <a:pPr marL="0" marR="0" lvl="0" indent="0" algn="l" defTabSz="914400" rtl="0" eaLnBrk="1" fontAlgn="ctr" latinLnBrk="0" hangingPunct="1">
              <a:lnSpc>
                <a:spcPct val="100000"/>
              </a:lnSpc>
              <a:spcBef>
                <a:spcPts val="0"/>
              </a:spcBef>
              <a:spcAft>
                <a:spcPts val="600"/>
              </a:spcAft>
              <a:buClrTx/>
              <a:buSzTx/>
              <a:buFontTx/>
              <a:buNone/>
              <a:tabLst/>
              <a:defRPr/>
            </a:pPr>
            <a:r>
              <a:rPr kumimoji="0" lang="en-US" sz="1300" b="1" i="0" u="none" strike="noStrike" kern="1200" cap="none" spc="0" normalizeH="0" baseline="0" noProof="0" dirty="0">
                <a:ln>
                  <a:noFill/>
                </a:ln>
                <a:solidFill>
                  <a:srgbClr val="156082"/>
                </a:solidFill>
                <a:effectLst/>
                <a:uLnTx/>
                <a:uFillTx/>
                <a:latin typeface="Roboto Condensed Light"/>
                <a:ea typeface="+mn-lt"/>
                <a:cs typeface="+mn-lt"/>
              </a:rPr>
              <a:t>Time Sensitivity:</a:t>
            </a:r>
            <a:r>
              <a:rPr kumimoji="0" lang="en-US" sz="1300" b="0" i="0" u="none" strike="noStrike" kern="1200" cap="none" spc="0" normalizeH="0" baseline="0" noProof="0" dirty="0">
                <a:ln>
                  <a:noFill/>
                </a:ln>
                <a:solidFill>
                  <a:srgbClr val="156082"/>
                </a:solidFill>
                <a:effectLst/>
                <a:uLnTx/>
                <a:uFillTx/>
                <a:latin typeface="Roboto Condensed Light"/>
                <a:ea typeface="+mn-lt"/>
                <a:cs typeface="+mn-lt"/>
              </a:rPr>
              <a:t> </a:t>
            </a:r>
            <a:r>
              <a:rPr kumimoji="0" lang="en-US" sz="1300" b="0" i="0" u="none" strike="noStrike" kern="1200" cap="none" spc="0" normalizeH="0" baseline="0" noProof="0" dirty="0">
                <a:ln>
                  <a:noFill/>
                </a:ln>
                <a:solidFill>
                  <a:prstClr val="black"/>
                </a:solidFill>
                <a:effectLst/>
                <a:uLnTx/>
                <a:uFillTx/>
                <a:latin typeface="Roboto Condensed Light"/>
                <a:ea typeface="+mn-lt"/>
                <a:cs typeface="+mn-lt"/>
              </a:rPr>
              <a:t>Customer behavior data (e.g. web session data) may have a short window of relevance.</a:t>
            </a:r>
            <a:endParaRPr kumimoji="0" lang="en-US" sz="1300" b="1" i="0" u="none" strike="noStrike" kern="1200" cap="none" spc="0" normalizeH="0" baseline="0" noProof="0" dirty="0">
              <a:ln>
                <a:noFill/>
              </a:ln>
              <a:solidFill>
                <a:prstClr val="black"/>
              </a:solidFill>
              <a:effectLst/>
              <a:uLnTx/>
              <a:uFillTx/>
              <a:latin typeface="Roboto Condensed Light"/>
              <a:ea typeface="+mn-lt"/>
              <a:cs typeface="+mn-lt"/>
            </a:endParaRPr>
          </a:p>
          <a:p>
            <a:pPr marL="0" marR="0" lvl="0" indent="0" algn="l" defTabSz="914400" rtl="0" eaLnBrk="1" fontAlgn="ctr" latinLnBrk="0" hangingPunct="1">
              <a:lnSpc>
                <a:spcPct val="100000"/>
              </a:lnSpc>
              <a:spcBef>
                <a:spcPts val="0"/>
              </a:spcBef>
              <a:spcAft>
                <a:spcPts val="600"/>
              </a:spcAft>
              <a:buClrTx/>
              <a:buSzTx/>
              <a:buFontTx/>
              <a:buNone/>
              <a:tabLst/>
              <a:defRPr/>
            </a:pPr>
            <a:r>
              <a:rPr kumimoji="0" lang="en-US" sz="1300" b="1" i="0" u="none" strike="noStrike" kern="1200" cap="none" spc="0" normalizeH="0" baseline="0" noProof="0" dirty="0">
                <a:ln>
                  <a:noFill/>
                </a:ln>
                <a:solidFill>
                  <a:srgbClr val="156082"/>
                </a:solidFill>
                <a:effectLst/>
                <a:uLnTx/>
                <a:uFillTx/>
                <a:latin typeface="Roboto Condensed Light"/>
                <a:ea typeface="+mn-lt"/>
                <a:cs typeface="+mn-lt"/>
              </a:rPr>
              <a:t>Integration Across Touchpoints:</a:t>
            </a:r>
            <a:r>
              <a:rPr kumimoji="0" lang="en-US" sz="1300" b="0" i="0" u="none" strike="noStrike" kern="1200" cap="none" spc="0" normalizeH="0" baseline="0" noProof="0" dirty="0">
                <a:ln>
                  <a:noFill/>
                </a:ln>
                <a:solidFill>
                  <a:srgbClr val="156082"/>
                </a:solidFill>
                <a:effectLst/>
                <a:uLnTx/>
                <a:uFillTx/>
                <a:latin typeface="Roboto Condensed Light"/>
                <a:ea typeface="+mn-lt"/>
                <a:cs typeface="+mn-lt"/>
              </a:rPr>
              <a:t> </a:t>
            </a:r>
            <a:r>
              <a:rPr kumimoji="0" lang="en-US" sz="1300" b="0" i="0" u="none" strike="noStrike" kern="1200" cap="none" spc="0" normalizeH="0" baseline="0" noProof="0" dirty="0">
                <a:ln>
                  <a:noFill/>
                </a:ln>
                <a:solidFill>
                  <a:prstClr val="black"/>
                </a:solidFill>
                <a:effectLst/>
                <a:uLnTx/>
                <a:uFillTx/>
                <a:latin typeface="Roboto Condensed Light"/>
                <a:ea typeface="+mn-lt"/>
                <a:cs typeface="+mn-lt"/>
              </a:rPr>
              <a:t>Data must be aggregated across web, mobile, email, social media, and live interactions.</a:t>
            </a:r>
          </a:p>
        </p:txBody>
      </p:sp>
      <p:sp>
        <p:nvSpPr>
          <p:cNvPr id="3" name="Pentagon 2">
            <a:extLst>
              <a:ext uri="{FF2B5EF4-FFF2-40B4-BE49-F238E27FC236}">
                <a16:creationId xmlns:a16="http://schemas.microsoft.com/office/drawing/2014/main" id="{1DA35C63-608B-2C46-A5E5-D59B480AC36B}"/>
              </a:ext>
              <a:ext uri="{C183D7F6-B498-43B3-948B-1728B52AA6E4}">
                <adec:decorative xmlns:adec="http://schemas.microsoft.com/office/drawing/2017/decorative" val="1"/>
              </a:ext>
            </a:extLst>
          </p:cNvPr>
          <p:cNvSpPr>
            <a:spLocks/>
          </p:cNvSpPr>
          <p:nvPr/>
        </p:nvSpPr>
        <p:spPr>
          <a:xfrm>
            <a:off x="5046539" y="2596152"/>
            <a:ext cx="1156272" cy="623629"/>
          </a:xfrm>
          <a:prstGeom prst="homePlate">
            <a:avLst>
              <a:gd name="adj" fmla="val 46392"/>
            </a:avLst>
          </a:prstGeom>
          <a:gradFill>
            <a:gsLst>
              <a:gs pos="0">
                <a:schemeClr val="accent1">
                  <a:alpha val="0"/>
                </a:schemeClr>
              </a:gs>
              <a:gs pos="99000">
                <a:schemeClr val="accent1">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800">
              <a:solidFill>
                <a:prstClr val="white"/>
              </a:solidFill>
              <a:latin typeface="Roboto Light" panose="02000000000000000000" pitchFamily="2" charset="0"/>
              <a:ea typeface="+mn-lt"/>
              <a:cs typeface="+mn-lt"/>
            </a:endParaRPr>
          </a:p>
        </p:txBody>
      </p:sp>
      <p:sp>
        <p:nvSpPr>
          <p:cNvPr id="26" name="Pentagon 25">
            <a:extLst>
              <a:ext uri="{FF2B5EF4-FFF2-40B4-BE49-F238E27FC236}">
                <a16:creationId xmlns:a16="http://schemas.microsoft.com/office/drawing/2014/main" id="{A8B1C3A1-D441-A042-A45B-7C8B03C9C60B}"/>
              </a:ext>
              <a:ext uri="{C183D7F6-B498-43B3-948B-1728B52AA6E4}">
                <adec:decorative xmlns:adec="http://schemas.microsoft.com/office/drawing/2017/decorative" val="1"/>
              </a:ext>
            </a:extLst>
          </p:cNvPr>
          <p:cNvSpPr>
            <a:spLocks/>
          </p:cNvSpPr>
          <p:nvPr/>
        </p:nvSpPr>
        <p:spPr>
          <a:xfrm>
            <a:off x="5044375" y="4423423"/>
            <a:ext cx="1194880" cy="623629"/>
          </a:xfrm>
          <a:prstGeom prst="homePlate">
            <a:avLst>
              <a:gd name="adj" fmla="val 47986"/>
            </a:avLst>
          </a:prstGeom>
          <a:gradFill>
            <a:gsLst>
              <a:gs pos="0">
                <a:schemeClr val="accent1">
                  <a:alpha val="0"/>
                </a:schemeClr>
              </a:gs>
              <a:gs pos="99000">
                <a:schemeClr val="accent1">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800">
              <a:solidFill>
                <a:prstClr val="white"/>
              </a:solidFill>
              <a:latin typeface="Roboto Light" panose="02000000000000000000" pitchFamily="2" charset="0"/>
              <a:ea typeface="+mn-lt"/>
              <a:cs typeface="+mn-lt"/>
            </a:endParaRPr>
          </a:p>
        </p:txBody>
      </p:sp>
      <p:sp>
        <p:nvSpPr>
          <p:cNvPr id="54" name="Rectangle 53">
            <a:extLst>
              <a:ext uri="{FF2B5EF4-FFF2-40B4-BE49-F238E27FC236}">
                <a16:creationId xmlns:a16="http://schemas.microsoft.com/office/drawing/2014/main" id="{DEF32BB4-8C03-374A-854C-4456DA79C826}"/>
              </a:ext>
            </a:extLst>
          </p:cNvPr>
          <p:cNvSpPr>
            <a:spLocks/>
          </p:cNvSpPr>
          <p:nvPr/>
        </p:nvSpPr>
        <p:spPr>
          <a:xfrm>
            <a:off x="6302204" y="1895188"/>
            <a:ext cx="5622471" cy="4511609"/>
          </a:xfrm>
          <a:prstGeom prst="rect">
            <a:avLst/>
          </a:prstGeom>
          <a:gradFill>
            <a:gsLst>
              <a:gs pos="57000">
                <a:schemeClr val="accent1">
                  <a:lumMod val="20000"/>
                  <a:lumOff val="80000"/>
                  <a:alpha val="0"/>
                </a:schemeClr>
              </a:gs>
              <a:gs pos="0">
                <a:schemeClr val="accent1">
                  <a:lumMod val="20000"/>
                  <a:lumOff val="80000"/>
                </a:schemeClr>
              </a:gs>
            </a:gsLst>
            <a:lin ang="2700000" scaled="0"/>
          </a:gradFill>
          <a:ln/>
        </p:spPr>
        <p:txBody>
          <a:bodyPr wrap="square" lIns="72000" tIns="90000" rIns="72000" bIns="90000">
            <a:noAutofit/>
          </a:bodyPr>
          <a:lstStyle/>
          <a:p>
            <a:pPr algn="ctr" defTabSz="914218"/>
            <a:r>
              <a:rPr lang="en-US" sz="1600" b="1">
                <a:solidFill>
                  <a:srgbClr val="A02B93">
                    <a:lumMod val="50000"/>
                  </a:srgbClr>
                </a:solidFill>
                <a:latin typeface="Montserrat" pitchFamily="2" charset="77"/>
                <a:ea typeface="+mn-lt"/>
                <a:cs typeface="+mn-lt"/>
              </a:rPr>
              <a:t>CX vs. Standard AI Use Case</a:t>
            </a:r>
          </a:p>
        </p:txBody>
      </p:sp>
      <p:graphicFrame>
        <p:nvGraphicFramePr>
          <p:cNvPr id="10" name="Table 9">
            <a:extLst>
              <a:ext uri="{FF2B5EF4-FFF2-40B4-BE49-F238E27FC236}">
                <a16:creationId xmlns:a16="http://schemas.microsoft.com/office/drawing/2014/main" id="{D53D42E9-7497-C55E-1298-B8082752CA5A}"/>
              </a:ext>
            </a:extLst>
          </p:cNvPr>
          <p:cNvGraphicFramePr>
            <a:graphicFrameLocks/>
          </p:cNvGraphicFramePr>
          <p:nvPr>
            <p:extLst>
              <p:ext uri="{D42A27DB-BD31-4B8C-83A1-F6EECF244321}">
                <p14:modId xmlns:p14="http://schemas.microsoft.com/office/powerpoint/2010/main" val="923055255"/>
              </p:ext>
            </p:extLst>
          </p:nvPr>
        </p:nvGraphicFramePr>
        <p:xfrm>
          <a:off x="6650968" y="2411173"/>
          <a:ext cx="4681331" cy="3835480"/>
        </p:xfrm>
        <a:graphic>
          <a:graphicData uri="http://schemas.openxmlformats.org/drawingml/2006/table">
            <a:tbl>
              <a:tblPr>
                <a:tableStyleId>{3B4B98B0-60AC-42C2-AFA5-B58CD77FA1E5}</a:tableStyleId>
              </a:tblPr>
              <a:tblGrid>
                <a:gridCol w="1336811">
                  <a:extLst>
                    <a:ext uri="{9D8B030D-6E8A-4147-A177-3AD203B41FA5}">
                      <a16:colId xmlns:a16="http://schemas.microsoft.com/office/drawing/2014/main" val="3046861577"/>
                    </a:ext>
                  </a:extLst>
                </a:gridCol>
                <a:gridCol w="1799745">
                  <a:extLst>
                    <a:ext uri="{9D8B030D-6E8A-4147-A177-3AD203B41FA5}">
                      <a16:colId xmlns:a16="http://schemas.microsoft.com/office/drawing/2014/main" val="3203152329"/>
                    </a:ext>
                  </a:extLst>
                </a:gridCol>
                <a:gridCol w="1544775">
                  <a:extLst>
                    <a:ext uri="{9D8B030D-6E8A-4147-A177-3AD203B41FA5}">
                      <a16:colId xmlns:a16="http://schemas.microsoft.com/office/drawing/2014/main" val="1083694041"/>
                    </a:ext>
                  </a:extLst>
                </a:gridCol>
              </a:tblGrid>
              <a:tr h="292189">
                <a:tc>
                  <a:txBody>
                    <a:bodyPr/>
                    <a:lstStyle/>
                    <a:p>
                      <a:pPr marL="0" marR="0" algn="ctr" fontAlgn="t">
                        <a:buFontTx/>
                      </a:pPr>
                      <a:r>
                        <a:rPr lang="en-US" sz="1100" b="1">
                          <a:solidFill>
                            <a:schemeClr val="bg1"/>
                          </a:solidFill>
                          <a:effectLst/>
                          <a:ea typeface="+mn-lt"/>
                          <a:cs typeface="+mn-lt"/>
                        </a:rPr>
                        <a:t>Consideration</a:t>
                      </a:r>
                      <a:endParaRPr lang="en-US" sz="1100">
                        <a:solidFill>
                          <a:schemeClr val="bg1"/>
                        </a:solidFill>
                        <a:effectLst/>
                        <a:latin typeface="Roboto Condensed Light" panose="02000000000000000000" pitchFamily="2" charset="0"/>
                        <a:ea typeface="+mn-lt"/>
                        <a:cs typeface="+mn-lt"/>
                      </a:endParaRPr>
                    </a:p>
                  </a:txBody>
                  <a:tcPr marL="50800" marR="50800" marT="50800" marB="50800">
                    <a:solidFill>
                      <a:schemeClr val="tx2">
                        <a:lumMod val="75000"/>
                        <a:lumOff val="25000"/>
                      </a:schemeClr>
                    </a:solidFill>
                  </a:tcPr>
                </a:tc>
                <a:tc>
                  <a:txBody>
                    <a:bodyPr/>
                    <a:lstStyle/>
                    <a:p>
                      <a:pPr marL="0" marR="0" algn="ctr" fontAlgn="t">
                        <a:buFontTx/>
                      </a:pPr>
                      <a:r>
                        <a:rPr lang="en-US" sz="1100" b="1">
                          <a:solidFill>
                            <a:schemeClr val="bg1"/>
                          </a:solidFill>
                          <a:effectLst/>
                          <a:ea typeface="+mn-lt"/>
                          <a:cs typeface="+mn-lt"/>
                        </a:rPr>
                        <a:t>CX Use Cases</a:t>
                      </a:r>
                      <a:endParaRPr lang="en-US" sz="1100">
                        <a:solidFill>
                          <a:schemeClr val="bg1"/>
                        </a:solidFill>
                        <a:effectLst/>
                        <a:latin typeface="Roboto Condensed Light" panose="02000000000000000000" pitchFamily="2" charset="0"/>
                        <a:ea typeface="+mn-lt"/>
                        <a:cs typeface="+mn-lt"/>
                      </a:endParaRPr>
                    </a:p>
                  </a:txBody>
                  <a:tcPr marL="50800" marR="50800" marT="50800" marB="50800">
                    <a:solidFill>
                      <a:schemeClr val="tx2">
                        <a:lumMod val="75000"/>
                        <a:lumOff val="25000"/>
                      </a:schemeClr>
                    </a:solidFill>
                  </a:tcPr>
                </a:tc>
                <a:tc>
                  <a:txBody>
                    <a:bodyPr/>
                    <a:lstStyle/>
                    <a:p>
                      <a:pPr marL="0" marR="0" algn="ctr" fontAlgn="t">
                        <a:buFontTx/>
                      </a:pPr>
                      <a:r>
                        <a:rPr lang="en-US" sz="1100" b="1">
                          <a:solidFill>
                            <a:schemeClr val="bg1"/>
                          </a:solidFill>
                          <a:effectLst/>
                          <a:ea typeface="+mn-lt"/>
                          <a:cs typeface="+mn-lt"/>
                        </a:rPr>
                        <a:t>Standard AI Use Cases</a:t>
                      </a:r>
                      <a:endParaRPr lang="en-US" sz="1100">
                        <a:solidFill>
                          <a:schemeClr val="bg1"/>
                        </a:solidFill>
                        <a:effectLst/>
                        <a:latin typeface="Roboto Condensed Light" panose="02000000000000000000" pitchFamily="2" charset="0"/>
                        <a:ea typeface="+mn-lt"/>
                        <a:cs typeface="+mn-lt"/>
                      </a:endParaRPr>
                    </a:p>
                  </a:txBody>
                  <a:tcPr marL="50800" marR="50800" marT="50800" marB="50800">
                    <a:solidFill>
                      <a:schemeClr val="tx2">
                        <a:lumMod val="75000"/>
                        <a:lumOff val="25000"/>
                      </a:schemeClr>
                    </a:solidFill>
                  </a:tcPr>
                </a:tc>
                <a:extLst>
                  <a:ext uri="{0D108BD9-81ED-4DB2-BD59-A6C34878D82A}">
                    <a16:rowId xmlns:a16="http://schemas.microsoft.com/office/drawing/2014/main" val="476997662"/>
                  </a:ext>
                </a:extLst>
              </a:tr>
              <a:tr h="474117">
                <a:tc>
                  <a:txBody>
                    <a:bodyPr/>
                    <a:lstStyle/>
                    <a:p>
                      <a:pPr marL="0" marR="0" algn="ctr" fontAlgn="t">
                        <a:buFontTx/>
                      </a:pPr>
                      <a:r>
                        <a:rPr lang="en-US" sz="1000" b="1">
                          <a:solidFill>
                            <a:schemeClr val="tx1">
                              <a:lumMod val="75000"/>
                              <a:lumOff val="25000"/>
                            </a:schemeClr>
                          </a:solidFill>
                          <a:effectLst/>
                          <a:latin typeface="+mj-lt"/>
                          <a:ea typeface="+mn-lt"/>
                          <a:cs typeface="+mn-lt"/>
                        </a:rPr>
                        <a:t>Latency</a:t>
                      </a:r>
                      <a:endParaRPr lang="en-US" sz="1000">
                        <a:solidFill>
                          <a:schemeClr val="tx1">
                            <a:lumMod val="75000"/>
                            <a:lumOff val="25000"/>
                          </a:schemeClr>
                        </a:solidFill>
                        <a:effectLst/>
                        <a:latin typeface="+mj-lt"/>
                        <a:ea typeface="+mn-lt"/>
                        <a:cs typeface="+mn-lt"/>
                      </a:endParaRPr>
                    </a:p>
                  </a:txBody>
                  <a:tcPr marL="50800" marR="50800" marT="50800" marB="50800" anchor="ctr"/>
                </a:tc>
                <a:tc>
                  <a:txBody>
                    <a:bodyPr/>
                    <a:lstStyle/>
                    <a:p>
                      <a:pPr marL="0" marR="0" algn="ctr" fontAlgn="t">
                        <a:buFontTx/>
                      </a:pPr>
                      <a:r>
                        <a:rPr lang="en-US" sz="1000">
                          <a:effectLst/>
                          <a:latin typeface="+mn-lt"/>
                          <a:ea typeface="+mn-lt"/>
                          <a:cs typeface="+mn-lt"/>
                        </a:rPr>
                        <a:t>Real-time or near real-time</a:t>
                      </a:r>
                    </a:p>
                  </a:txBody>
                  <a:tcPr marL="50800" marR="50800" marT="50800" marB="50800" anchor="ctr"/>
                </a:tc>
                <a:tc>
                  <a:txBody>
                    <a:bodyPr/>
                    <a:lstStyle/>
                    <a:p>
                      <a:pPr marL="0" marR="0" algn="ctr" fontAlgn="t">
                        <a:buFontTx/>
                      </a:pPr>
                      <a:r>
                        <a:rPr lang="en-US" sz="1000">
                          <a:effectLst/>
                          <a:latin typeface="+mn-lt"/>
                          <a:ea typeface="+mn-lt"/>
                          <a:cs typeface="+mn-lt"/>
                        </a:rPr>
                        <a:t>Batch processing often sufficient</a:t>
                      </a:r>
                    </a:p>
                  </a:txBody>
                  <a:tcPr marL="50800" marR="50800" marT="50800" marB="50800" anchor="ctr"/>
                </a:tc>
                <a:extLst>
                  <a:ext uri="{0D108BD9-81ED-4DB2-BD59-A6C34878D82A}">
                    <a16:rowId xmlns:a16="http://schemas.microsoft.com/office/drawing/2014/main" val="202360002"/>
                  </a:ext>
                </a:extLst>
              </a:tr>
              <a:tr h="474117">
                <a:tc>
                  <a:txBody>
                    <a:bodyPr/>
                    <a:lstStyle/>
                    <a:p>
                      <a:pPr marL="0" marR="0" algn="ctr" fontAlgn="t">
                        <a:buFontTx/>
                      </a:pPr>
                      <a:r>
                        <a:rPr lang="en-US" sz="1000" b="1">
                          <a:solidFill>
                            <a:schemeClr val="tx1">
                              <a:lumMod val="75000"/>
                              <a:lumOff val="25000"/>
                            </a:schemeClr>
                          </a:solidFill>
                          <a:effectLst/>
                          <a:latin typeface="+mj-lt"/>
                          <a:ea typeface="+mn-lt"/>
                          <a:cs typeface="+mn-lt"/>
                        </a:rPr>
                        <a:t>Data Sources</a:t>
                      </a:r>
                      <a:endParaRPr lang="en-US" sz="1000">
                        <a:solidFill>
                          <a:schemeClr val="tx1">
                            <a:lumMod val="75000"/>
                            <a:lumOff val="25000"/>
                          </a:schemeClr>
                        </a:solidFill>
                        <a:effectLst/>
                        <a:latin typeface="+mj-lt"/>
                        <a:ea typeface="+mn-lt"/>
                        <a:cs typeface="+mn-lt"/>
                      </a:endParaRPr>
                    </a:p>
                  </a:txBody>
                  <a:tcPr marL="50800" marR="50800" marT="50800" marB="50800" anchor="ctr"/>
                </a:tc>
                <a:tc>
                  <a:txBody>
                    <a:bodyPr/>
                    <a:lstStyle/>
                    <a:p>
                      <a:pPr marL="0" marR="0" algn="ctr" fontAlgn="t">
                        <a:buFontTx/>
                      </a:pPr>
                      <a:r>
                        <a:rPr lang="en-US" sz="1000">
                          <a:effectLst/>
                          <a:latin typeface="+mn-lt"/>
                          <a:ea typeface="+mn-lt"/>
                          <a:cs typeface="+mn-lt"/>
                        </a:rPr>
                        <a:t>Multimodal: text, voice, images</a:t>
                      </a:r>
                    </a:p>
                  </a:txBody>
                  <a:tcPr marL="50800" marR="50800" marT="50800" marB="50800" anchor="ctr"/>
                </a:tc>
                <a:tc>
                  <a:txBody>
                    <a:bodyPr/>
                    <a:lstStyle/>
                    <a:p>
                      <a:pPr marL="0" marR="0" algn="ctr" fontAlgn="t">
                        <a:buFontTx/>
                      </a:pPr>
                      <a:r>
                        <a:rPr lang="en-US" sz="1000">
                          <a:effectLst/>
                          <a:latin typeface="+mn-lt"/>
                          <a:ea typeface="+mn-lt"/>
                          <a:cs typeface="+mn-lt"/>
                        </a:rPr>
                        <a:t>Primarily single-mode (e.g. text)</a:t>
                      </a:r>
                    </a:p>
                  </a:txBody>
                  <a:tcPr marL="50800" marR="50800" marT="50800" marB="50800" anchor="ctr"/>
                </a:tc>
                <a:extLst>
                  <a:ext uri="{0D108BD9-81ED-4DB2-BD59-A6C34878D82A}">
                    <a16:rowId xmlns:a16="http://schemas.microsoft.com/office/drawing/2014/main" val="439618954"/>
                  </a:ext>
                </a:extLst>
              </a:tr>
              <a:tr h="474117">
                <a:tc>
                  <a:txBody>
                    <a:bodyPr/>
                    <a:lstStyle/>
                    <a:p>
                      <a:pPr marL="0" marR="0" algn="ctr" fontAlgn="t">
                        <a:buFontTx/>
                      </a:pPr>
                      <a:r>
                        <a:rPr lang="en-US" sz="1000" b="1">
                          <a:solidFill>
                            <a:schemeClr val="tx1">
                              <a:lumMod val="75000"/>
                              <a:lumOff val="25000"/>
                            </a:schemeClr>
                          </a:solidFill>
                          <a:effectLst/>
                          <a:latin typeface="+mj-lt"/>
                          <a:ea typeface="+mn-lt"/>
                          <a:cs typeface="+mn-lt"/>
                        </a:rPr>
                        <a:t>Privacy</a:t>
                      </a:r>
                      <a:endParaRPr lang="en-US" sz="1000">
                        <a:solidFill>
                          <a:schemeClr val="tx1">
                            <a:lumMod val="75000"/>
                            <a:lumOff val="25000"/>
                          </a:schemeClr>
                        </a:solidFill>
                        <a:effectLst/>
                        <a:latin typeface="+mj-lt"/>
                        <a:ea typeface="+mn-lt"/>
                        <a:cs typeface="+mn-lt"/>
                      </a:endParaRPr>
                    </a:p>
                  </a:txBody>
                  <a:tcPr marL="50800" marR="50800" marT="50800" marB="50800" anchor="ctr"/>
                </a:tc>
                <a:tc>
                  <a:txBody>
                    <a:bodyPr/>
                    <a:lstStyle/>
                    <a:p>
                      <a:pPr marL="0" marR="0" algn="ctr" fontAlgn="t">
                        <a:buFontTx/>
                      </a:pPr>
                      <a:r>
                        <a:rPr lang="en-US" sz="1000">
                          <a:effectLst/>
                          <a:latin typeface="+mn-lt"/>
                          <a:ea typeface="+mn-lt"/>
                          <a:cs typeface="+mn-lt"/>
                        </a:rPr>
                        <a:t>Strict (e.g. GDPR, HIPAA, CCPA)</a:t>
                      </a:r>
                    </a:p>
                  </a:txBody>
                  <a:tcPr marL="50800" marR="50800" marT="50800" marB="50800" anchor="ctr"/>
                </a:tc>
                <a:tc>
                  <a:txBody>
                    <a:bodyPr/>
                    <a:lstStyle/>
                    <a:p>
                      <a:pPr marL="0" marR="0" algn="ctr" fontAlgn="t">
                        <a:buFontTx/>
                      </a:pPr>
                      <a:r>
                        <a:rPr lang="en-US" sz="1000">
                          <a:effectLst/>
                          <a:latin typeface="+mn-lt"/>
                          <a:ea typeface="+mn-lt"/>
                          <a:cs typeface="+mn-lt"/>
                        </a:rPr>
                        <a:t>Varies by domain</a:t>
                      </a:r>
                    </a:p>
                  </a:txBody>
                  <a:tcPr marL="50800" marR="50800" marT="50800" marB="50800" anchor="ctr"/>
                </a:tc>
                <a:extLst>
                  <a:ext uri="{0D108BD9-81ED-4DB2-BD59-A6C34878D82A}">
                    <a16:rowId xmlns:a16="http://schemas.microsoft.com/office/drawing/2014/main" val="1415481677"/>
                  </a:ext>
                </a:extLst>
              </a:tr>
              <a:tr h="292189">
                <a:tc>
                  <a:txBody>
                    <a:bodyPr/>
                    <a:lstStyle/>
                    <a:p>
                      <a:pPr marL="0" marR="0" algn="ctr" fontAlgn="t">
                        <a:buFontTx/>
                      </a:pPr>
                      <a:r>
                        <a:rPr lang="en-US" sz="1000" b="1">
                          <a:solidFill>
                            <a:schemeClr val="tx1">
                              <a:lumMod val="75000"/>
                              <a:lumOff val="25000"/>
                            </a:schemeClr>
                          </a:solidFill>
                          <a:effectLst/>
                          <a:latin typeface="+mj-lt"/>
                          <a:ea typeface="+mn-lt"/>
                          <a:cs typeface="+mn-lt"/>
                        </a:rPr>
                        <a:t>Data Variability</a:t>
                      </a:r>
                      <a:endParaRPr lang="en-US" sz="1000">
                        <a:solidFill>
                          <a:schemeClr val="tx1">
                            <a:lumMod val="75000"/>
                            <a:lumOff val="25000"/>
                          </a:schemeClr>
                        </a:solidFill>
                        <a:effectLst/>
                        <a:latin typeface="+mj-lt"/>
                        <a:ea typeface="+mn-lt"/>
                        <a:cs typeface="+mn-lt"/>
                      </a:endParaRPr>
                    </a:p>
                  </a:txBody>
                  <a:tcPr marL="50800" marR="50800" marT="50800" marB="50800" anchor="ctr"/>
                </a:tc>
                <a:tc>
                  <a:txBody>
                    <a:bodyPr/>
                    <a:lstStyle/>
                    <a:p>
                      <a:pPr marL="0" marR="0" algn="ctr" fontAlgn="t">
                        <a:buFontTx/>
                      </a:pPr>
                      <a:r>
                        <a:rPr lang="en-US" sz="1000">
                          <a:effectLst/>
                          <a:latin typeface="+mn-lt"/>
                          <a:ea typeface="+mn-lt"/>
                          <a:cs typeface="+mn-lt"/>
                        </a:rPr>
                        <a:t>High (diverse sources)</a:t>
                      </a:r>
                    </a:p>
                  </a:txBody>
                  <a:tcPr marL="50800" marR="50800" marT="50800" marB="50800" anchor="ctr"/>
                </a:tc>
                <a:tc>
                  <a:txBody>
                    <a:bodyPr/>
                    <a:lstStyle/>
                    <a:p>
                      <a:pPr marL="0" marR="0" algn="ctr" fontAlgn="t">
                        <a:buFontTx/>
                      </a:pPr>
                      <a:r>
                        <a:rPr lang="en-US" sz="1000">
                          <a:effectLst/>
                          <a:latin typeface="+mn-lt"/>
                          <a:ea typeface="+mn-lt"/>
                          <a:cs typeface="+mn-lt"/>
                        </a:rPr>
                        <a:t>Often uniform data sets</a:t>
                      </a:r>
                    </a:p>
                  </a:txBody>
                  <a:tcPr marL="50800" marR="50800" marT="50800" marB="50800" anchor="ctr"/>
                </a:tc>
                <a:extLst>
                  <a:ext uri="{0D108BD9-81ED-4DB2-BD59-A6C34878D82A}">
                    <a16:rowId xmlns:a16="http://schemas.microsoft.com/office/drawing/2014/main" val="3804538084"/>
                  </a:ext>
                </a:extLst>
              </a:tr>
              <a:tr h="474117">
                <a:tc>
                  <a:txBody>
                    <a:bodyPr/>
                    <a:lstStyle/>
                    <a:p>
                      <a:pPr marL="0" marR="0" algn="ctr" fontAlgn="t">
                        <a:buFontTx/>
                      </a:pPr>
                      <a:r>
                        <a:rPr lang="en-US" sz="1000" b="1">
                          <a:solidFill>
                            <a:schemeClr val="tx1">
                              <a:lumMod val="75000"/>
                              <a:lumOff val="25000"/>
                            </a:schemeClr>
                          </a:solidFill>
                          <a:effectLst/>
                          <a:latin typeface="+mj-lt"/>
                          <a:ea typeface="+mn-lt"/>
                          <a:cs typeface="+mn-lt"/>
                        </a:rPr>
                        <a:t>Volume</a:t>
                      </a:r>
                      <a:endParaRPr lang="en-US" sz="1000">
                        <a:solidFill>
                          <a:schemeClr val="tx1">
                            <a:lumMod val="75000"/>
                            <a:lumOff val="25000"/>
                          </a:schemeClr>
                        </a:solidFill>
                        <a:effectLst/>
                        <a:latin typeface="+mj-lt"/>
                        <a:ea typeface="+mn-lt"/>
                        <a:cs typeface="+mn-lt"/>
                      </a:endParaRPr>
                    </a:p>
                  </a:txBody>
                  <a:tcPr marL="50800" marR="50800" marT="50800" marB="50800" anchor="ctr"/>
                </a:tc>
                <a:tc>
                  <a:txBody>
                    <a:bodyPr/>
                    <a:lstStyle/>
                    <a:p>
                      <a:pPr marL="0" marR="0" algn="ctr" fontAlgn="t">
                        <a:buFontTx/>
                      </a:pPr>
                      <a:r>
                        <a:rPr lang="en-US" sz="1000">
                          <a:effectLst/>
                          <a:latin typeface="+mn-lt"/>
                          <a:ea typeface="+mn-lt"/>
                          <a:cs typeface="+mn-lt"/>
                        </a:rPr>
                        <a:t>Dynamic spikes (e.g. seasonal peaks)</a:t>
                      </a:r>
                    </a:p>
                  </a:txBody>
                  <a:tcPr marL="50800" marR="50800" marT="50800" marB="50800" anchor="ctr"/>
                </a:tc>
                <a:tc>
                  <a:txBody>
                    <a:bodyPr/>
                    <a:lstStyle/>
                    <a:p>
                      <a:pPr marL="0" marR="0" algn="ctr" fontAlgn="t">
                        <a:buFontTx/>
                      </a:pPr>
                      <a:r>
                        <a:rPr lang="en-US" sz="1000">
                          <a:effectLst/>
                          <a:latin typeface="+mn-lt"/>
                          <a:ea typeface="+mn-lt"/>
                          <a:cs typeface="+mn-lt"/>
                        </a:rPr>
                        <a:t>Generally steady flows</a:t>
                      </a:r>
                    </a:p>
                  </a:txBody>
                  <a:tcPr marL="50800" marR="50800" marT="50800" marB="50800" anchor="ctr"/>
                </a:tc>
                <a:extLst>
                  <a:ext uri="{0D108BD9-81ED-4DB2-BD59-A6C34878D82A}">
                    <a16:rowId xmlns:a16="http://schemas.microsoft.com/office/drawing/2014/main" val="2486538852"/>
                  </a:ext>
                </a:extLst>
              </a:tr>
              <a:tr h="292189">
                <a:tc>
                  <a:txBody>
                    <a:bodyPr/>
                    <a:lstStyle/>
                    <a:p>
                      <a:pPr marL="0" marR="0" algn="ctr" fontAlgn="t">
                        <a:buFontTx/>
                      </a:pPr>
                      <a:r>
                        <a:rPr lang="en-US" sz="1000" b="1">
                          <a:solidFill>
                            <a:schemeClr val="tx1">
                              <a:lumMod val="75000"/>
                              <a:lumOff val="25000"/>
                            </a:schemeClr>
                          </a:solidFill>
                          <a:effectLst/>
                          <a:latin typeface="+mj-lt"/>
                          <a:ea typeface="+mn-lt"/>
                          <a:cs typeface="+mn-lt"/>
                        </a:rPr>
                        <a:t>Sentiment Detection</a:t>
                      </a:r>
                      <a:endParaRPr lang="en-US" sz="1000">
                        <a:solidFill>
                          <a:schemeClr val="tx1">
                            <a:lumMod val="75000"/>
                            <a:lumOff val="25000"/>
                          </a:schemeClr>
                        </a:solidFill>
                        <a:effectLst/>
                        <a:latin typeface="+mj-lt"/>
                        <a:ea typeface="+mn-lt"/>
                        <a:cs typeface="+mn-lt"/>
                      </a:endParaRPr>
                    </a:p>
                  </a:txBody>
                  <a:tcPr marL="50800" marR="50800" marT="50800" marB="50800" anchor="ctr"/>
                </a:tc>
                <a:tc>
                  <a:txBody>
                    <a:bodyPr/>
                    <a:lstStyle/>
                    <a:p>
                      <a:pPr marL="0" marR="0" algn="ctr" fontAlgn="t">
                        <a:buFontTx/>
                      </a:pPr>
                      <a:r>
                        <a:rPr lang="en-US" sz="1000">
                          <a:effectLst/>
                          <a:latin typeface="+mn-lt"/>
                          <a:ea typeface="+mn-lt"/>
                          <a:cs typeface="+mn-lt"/>
                        </a:rPr>
                        <a:t>Critical for personalization</a:t>
                      </a:r>
                    </a:p>
                  </a:txBody>
                  <a:tcPr marL="50800" marR="50800" marT="50800" marB="50800" anchor="ctr"/>
                </a:tc>
                <a:tc>
                  <a:txBody>
                    <a:bodyPr/>
                    <a:lstStyle/>
                    <a:p>
                      <a:pPr marL="0" marR="0" algn="ctr" fontAlgn="t">
                        <a:buFontTx/>
                      </a:pPr>
                      <a:r>
                        <a:rPr lang="en-US" sz="1000">
                          <a:effectLst/>
                          <a:latin typeface="+mn-lt"/>
                          <a:ea typeface="+mn-lt"/>
                          <a:cs typeface="+mn-lt"/>
                        </a:rPr>
                        <a:t>Rarely considered</a:t>
                      </a:r>
                    </a:p>
                  </a:txBody>
                  <a:tcPr marL="50800" marR="50800" marT="50800" marB="50800" anchor="ctr"/>
                </a:tc>
                <a:extLst>
                  <a:ext uri="{0D108BD9-81ED-4DB2-BD59-A6C34878D82A}">
                    <a16:rowId xmlns:a16="http://schemas.microsoft.com/office/drawing/2014/main" val="3823016554"/>
                  </a:ext>
                </a:extLst>
              </a:tr>
              <a:tr h="474117">
                <a:tc>
                  <a:txBody>
                    <a:bodyPr/>
                    <a:lstStyle/>
                    <a:p>
                      <a:pPr marL="0" marR="0" algn="ctr" fontAlgn="t">
                        <a:buFontTx/>
                      </a:pPr>
                      <a:r>
                        <a:rPr lang="en-US" sz="1000" b="1">
                          <a:solidFill>
                            <a:schemeClr val="tx1">
                              <a:lumMod val="75000"/>
                              <a:lumOff val="25000"/>
                            </a:schemeClr>
                          </a:solidFill>
                          <a:effectLst/>
                          <a:latin typeface="+mj-lt"/>
                          <a:ea typeface="+mn-lt"/>
                          <a:cs typeface="+mn-lt"/>
                        </a:rPr>
                        <a:t>Data Treatment</a:t>
                      </a:r>
                      <a:endParaRPr lang="en-US" sz="1000">
                        <a:solidFill>
                          <a:schemeClr val="tx1">
                            <a:lumMod val="75000"/>
                            <a:lumOff val="25000"/>
                          </a:schemeClr>
                        </a:solidFill>
                        <a:effectLst/>
                        <a:latin typeface="+mj-lt"/>
                        <a:ea typeface="+mn-lt"/>
                        <a:cs typeface="+mn-lt"/>
                      </a:endParaRPr>
                    </a:p>
                  </a:txBody>
                  <a:tcPr marL="50800" marR="50800" marT="50800" marB="50800" anchor="ctr"/>
                </a:tc>
                <a:tc>
                  <a:txBody>
                    <a:bodyPr/>
                    <a:lstStyle/>
                    <a:p>
                      <a:pPr marL="0" marR="0" algn="ctr" fontAlgn="t">
                        <a:buFontTx/>
                      </a:pPr>
                      <a:r>
                        <a:rPr lang="en-US" sz="1000">
                          <a:effectLst/>
                          <a:latin typeface="+mn-lt"/>
                          <a:ea typeface="+mn-lt"/>
                          <a:cs typeface="+mn-lt"/>
                        </a:rPr>
                        <a:t>Standardization across channels</a:t>
                      </a:r>
                    </a:p>
                  </a:txBody>
                  <a:tcPr marL="50800" marR="50800" marT="50800" marB="50800" anchor="ctr"/>
                </a:tc>
                <a:tc>
                  <a:txBody>
                    <a:bodyPr/>
                    <a:lstStyle/>
                    <a:p>
                      <a:pPr marL="0" marR="0" algn="ctr" fontAlgn="t">
                        <a:buFontTx/>
                      </a:pPr>
                      <a:r>
                        <a:rPr lang="en-US" sz="1000">
                          <a:effectLst/>
                          <a:latin typeface="+mn-lt"/>
                          <a:ea typeface="+mn-lt"/>
                          <a:cs typeface="+mn-lt"/>
                        </a:rPr>
                        <a:t>Usually simpler transformations</a:t>
                      </a:r>
                    </a:p>
                  </a:txBody>
                  <a:tcPr marL="50800" marR="50800" marT="50800" marB="50800" anchor="ctr"/>
                </a:tc>
                <a:extLst>
                  <a:ext uri="{0D108BD9-81ED-4DB2-BD59-A6C34878D82A}">
                    <a16:rowId xmlns:a16="http://schemas.microsoft.com/office/drawing/2014/main" val="3903927226"/>
                  </a:ext>
                </a:extLst>
              </a:tr>
              <a:tr h="474117">
                <a:tc>
                  <a:txBody>
                    <a:bodyPr/>
                    <a:lstStyle/>
                    <a:p>
                      <a:pPr marL="0" marR="0" algn="ctr" fontAlgn="t">
                        <a:buFontTx/>
                      </a:pPr>
                      <a:r>
                        <a:rPr lang="en-US" sz="1000" b="1">
                          <a:solidFill>
                            <a:schemeClr val="tx1">
                              <a:lumMod val="75000"/>
                              <a:lumOff val="25000"/>
                            </a:schemeClr>
                          </a:solidFill>
                          <a:effectLst/>
                          <a:latin typeface="+mj-lt"/>
                          <a:ea typeface="+mn-lt"/>
                          <a:cs typeface="+mn-lt"/>
                        </a:rPr>
                        <a:t>Customer Feedback Loops</a:t>
                      </a:r>
                      <a:endParaRPr lang="en-US" sz="1000">
                        <a:solidFill>
                          <a:schemeClr val="tx1">
                            <a:lumMod val="75000"/>
                            <a:lumOff val="25000"/>
                          </a:schemeClr>
                        </a:solidFill>
                        <a:effectLst/>
                        <a:latin typeface="+mj-lt"/>
                        <a:ea typeface="+mn-lt"/>
                        <a:cs typeface="+mn-lt"/>
                      </a:endParaRPr>
                    </a:p>
                  </a:txBody>
                  <a:tcPr marL="50800" marR="50800" marT="50800" marB="50800" anchor="ctr"/>
                </a:tc>
                <a:tc>
                  <a:txBody>
                    <a:bodyPr/>
                    <a:lstStyle/>
                    <a:p>
                      <a:pPr marL="0" marR="0" algn="ctr" fontAlgn="t">
                        <a:buFontTx/>
                      </a:pPr>
                      <a:r>
                        <a:rPr lang="en-US" sz="1000">
                          <a:effectLst/>
                          <a:latin typeface="+mn-lt"/>
                          <a:ea typeface="+mn-lt"/>
                          <a:cs typeface="+mn-lt"/>
                        </a:rPr>
                        <a:t>Must be rapid &amp; real-time</a:t>
                      </a:r>
                    </a:p>
                  </a:txBody>
                  <a:tcPr marL="50800" marR="50800" marT="50800" marB="50800" anchor="ctr"/>
                </a:tc>
                <a:tc>
                  <a:txBody>
                    <a:bodyPr/>
                    <a:lstStyle/>
                    <a:p>
                      <a:pPr marL="0" marR="0" algn="ctr" fontAlgn="t">
                        <a:buFontTx/>
                      </a:pPr>
                      <a:r>
                        <a:rPr lang="en-US" sz="1000" dirty="0">
                          <a:effectLst/>
                          <a:latin typeface="+mn-lt"/>
                          <a:ea typeface="+mn-lt"/>
                          <a:cs typeface="+mn-lt"/>
                        </a:rPr>
                        <a:t>Often periodic feedback updates</a:t>
                      </a:r>
                    </a:p>
                  </a:txBody>
                  <a:tcPr marL="50800" marR="50800" marT="50800" marB="50800" anchor="ctr"/>
                </a:tc>
                <a:extLst>
                  <a:ext uri="{0D108BD9-81ED-4DB2-BD59-A6C34878D82A}">
                    <a16:rowId xmlns:a16="http://schemas.microsoft.com/office/drawing/2014/main" val="3075540141"/>
                  </a:ext>
                </a:extLst>
              </a:tr>
            </a:tbl>
          </a:graphicData>
        </a:graphic>
      </p:graphicFrame>
    </p:spTree>
    <p:extLst>
      <p:ext uri="{BB962C8B-B14F-4D97-AF65-F5344CB8AC3E}">
        <p14:creationId xmlns:p14="http://schemas.microsoft.com/office/powerpoint/2010/main" val="39034087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52A36-53EE-F918-BBF0-A7DD4C2D2D94}"/>
            </a:ext>
          </a:extLst>
        </p:cNvPr>
        <p:cNvGrpSpPr/>
        <p:nvPr/>
      </p:nvGrpSpPr>
      <p:grpSpPr>
        <a:xfrm>
          <a:off x="0" y="0"/>
          <a:ext cx="0" cy="0"/>
          <a:chOff x="0" y="0"/>
          <a:chExt cx="0" cy="0"/>
        </a:xfrm>
      </p:grpSpPr>
      <p:sp>
        <p:nvSpPr>
          <p:cNvPr id="6" name="Title 3">
            <a:extLst>
              <a:ext uri="{FF2B5EF4-FFF2-40B4-BE49-F238E27FC236}">
                <a16:creationId xmlns:a16="http://schemas.microsoft.com/office/drawing/2014/main" id="{6314FAFE-222C-80C1-EEDE-4853BD4A7333}"/>
              </a:ext>
            </a:extLst>
          </p:cNvPr>
          <p:cNvSpPr>
            <a:spLocks noGrp="1"/>
          </p:cNvSpPr>
          <p:nvPr>
            <p:ph type="title"/>
          </p:nvPr>
        </p:nvSpPr>
        <p:spPr>
          <a:xfrm>
            <a:off x="323807" y="226417"/>
            <a:ext cx="11277501" cy="565094"/>
          </a:xfrm>
        </p:spPr>
        <p:txBody>
          <a:bodyPr>
            <a:normAutofit fontScale="90000"/>
          </a:bodyPr>
          <a:lstStyle/>
          <a:p>
            <a:r>
              <a:rPr lang="en-US" sz="3600" i="1">
                <a:solidFill>
                  <a:schemeClr val="accent1"/>
                </a:solidFill>
              </a:rPr>
              <a:t>Technical interlude:</a:t>
            </a:r>
            <a:r>
              <a:rPr lang="en-US" sz="3600">
                <a:solidFill>
                  <a:schemeClr val="accent1"/>
                </a:solidFill>
              </a:rPr>
              <a:t> Data readiness for CX</a:t>
            </a:r>
          </a:p>
        </p:txBody>
      </p:sp>
      <p:sp>
        <p:nvSpPr>
          <p:cNvPr id="30" name="TextBox 29">
            <a:extLst>
              <a:ext uri="{FF2B5EF4-FFF2-40B4-BE49-F238E27FC236}">
                <a16:creationId xmlns:a16="http://schemas.microsoft.com/office/drawing/2014/main" id="{163E83E2-2E15-B596-A869-28FB10C02911}"/>
              </a:ext>
            </a:extLst>
          </p:cNvPr>
          <p:cNvSpPr txBox="1">
            <a:spLocks/>
          </p:cNvSpPr>
          <p:nvPr/>
        </p:nvSpPr>
        <p:spPr>
          <a:xfrm>
            <a:off x="323807" y="791512"/>
            <a:ext cx="10946731" cy="584775"/>
          </a:xfrm>
          <a:prstGeom prst="rect">
            <a:avLst/>
          </a:prstGeom>
          <a:noFill/>
        </p:spPr>
        <p:txBody>
          <a:bodyPr wrap="square">
            <a:spAutoFit/>
          </a:bodyPr>
          <a:lstStyle/>
          <a:p>
            <a:pPr defTabSz="914400"/>
            <a:r>
              <a:rPr lang="en-US" sz="1600">
                <a:solidFill>
                  <a:prstClr val="black"/>
                </a:solidFill>
                <a:latin typeface="Exo" pitchFamily="2" charset="0"/>
                <a:ea typeface="+mn-lt"/>
                <a:cs typeface="+mn-lt"/>
              </a:rPr>
              <a:t>When implementing AI/ML for CX, ensuring thoughtful data collection, curation, and preparation is essential – even when leveraging vendors or outsourcing development.</a:t>
            </a:r>
          </a:p>
        </p:txBody>
      </p:sp>
      <p:sp>
        <p:nvSpPr>
          <p:cNvPr id="17" name="Shape 51126">
            <a:extLst>
              <a:ext uri="{FF2B5EF4-FFF2-40B4-BE49-F238E27FC236}">
                <a16:creationId xmlns:a16="http://schemas.microsoft.com/office/drawing/2014/main" id="{63A19F21-F343-5D4B-2D6A-33A303BF3660}"/>
              </a:ext>
              <a:ext uri="{C183D7F6-B498-43B3-948B-1728B52AA6E4}">
                <adec:decorative xmlns:adec="http://schemas.microsoft.com/office/drawing/2017/decorative" val="1"/>
              </a:ext>
            </a:extLst>
          </p:cNvPr>
          <p:cNvSpPr>
            <a:spLocks/>
          </p:cNvSpPr>
          <p:nvPr/>
        </p:nvSpPr>
        <p:spPr>
          <a:xfrm>
            <a:off x="1677357" y="1522392"/>
            <a:ext cx="1028599" cy="1028599"/>
          </a:xfrm>
          <a:prstGeom prst="ellipse">
            <a:avLst/>
          </a:prstGeom>
          <a:solidFill>
            <a:srgbClr val="2576B7"/>
          </a:solidFill>
          <a:ln w="12700" cap="flat">
            <a:noFill/>
            <a:miter lim="400000"/>
          </a:ln>
          <a:effectLst/>
        </p:spPr>
        <p:txBody>
          <a:bodyPr wrap="square" lIns="0" tIns="0" rIns="0" bIns="0" numCol="1" anchor="t">
            <a:noAutofit/>
          </a:bodyPr>
          <a:lstStyle/>
          <a:p>
            <a:pPr defTabSz="554437">
              <a:lnSpc>
                <a:spcPct val="110000"/>
              </a:lnSpc>
              <a:defRPr/>
            </a:pPr>
            <a:endParaRPr lang="en-US" sz="2532" kern="0">
              <a:solidFill>
                <a:srgbClr val="494949"/>
              </a:solidFill>
              <a:latin typeface="Roboto Condensed Light" panose="02000000000000000000" pitchFamily="2" charset="0"/>
              <a:ea typeface="+mn-lt"/>
              <a:cs typeface="+mn-lt"/>
            </a:endParaRPr>
          </a:p>
        </p:txBody>
      </p:sp>
      <p:pic>
        <p:nvPicPr>
          <p:cNvPr id="22" name="Graphic 21">
            <a:extLst>
              <a:ext uri="{FF2B5EF4-FFF2-40B4-BE49-F238E27FC236}">
                <a16:creationId xmlns:a16="http://schemas.microsoft.com/office/drawing/2014/main" id="{05DAD228-4C0B-5063-E43E-B4A6063969CF}"/>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82703" y="1579167"/>
            <a:ext cx="817906" cy="817906"/>
          </a:xfrm>
          <a:prstGeom prst="rect">
            <a:avLst/>
          </a:prstGeom>
        </p:spPr>
      </p:pic>
      <p:pic>
        <p:nvPicPr>
          <p:cNvPr id="20" name="Picture 19">
            <a:extLst>
              <a:ext uri="{FF2B5EF4-FFF2-40B4-BE49-F238E27FC236}">
                <a16:creationId xmlns:a16="http://schemas.microsoft.com/office/drawing/2014/main" id="{6A859101-25B1-8213-AB7A-1A961C75452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5856" y="2497542"/>
            <a:ext cx="3511600" cy="4133446"/>
          </a:xfrm>
          <a:prstGeom prst="rect">
            <a:avLst/>
          </a:prstGeom>
        </p:spPr>
      </p:pic>
      <p:sp>
        <p:nvSpPr>
          <p:cNvPr id="23" name="TextBox 22">
            <a:extLst>
              <a:ext uri="{FF2B5EF4-FFF2-40B4-BE49-F238E27FC236}">
                <a16:creationId xmlns:a16="http://schemas.microsoft.com/office/drawing/2014/main" id="{CAD005F3-2436-5F4E-8A7E-517FCB534B0F}"/>
              </a:ext>
            </a:extLst>
          </p:cNvPr>
          <p:cNvSpPr txBox="1">
            <a:spLocks/>
          </p:cNvSpPr>
          <p:nvPr/>
        </p:nvSpPr>
        <p:spPr>
          <a:xfrm>
            <a:off x="934785" y="3182500"/>
            <a:ext cx="2513742" cy="300070"/>
          </a:xfrm>
          <a:prstGeom prst="rect">
            <a:avLst/>
          </a:prstGeom>
        </p:spPr>
        <p:txBody>
          <a:bodyPr wrap="square" lIns="0" tIns="0" rIns="0" bIns="0" numCol="1" spcCol="360000" rtlCol="0">
            <a:noAutofit/>
          </a:bodyPr>
          <a:lstStyle/>
          <a:p>
            <a:pPr algn="ctr" defTabSz="554437">
              <a:lnSpc>
                <a:spcPct val="110000"/>
              </a:lnSpc>
            </a:pPr>
            <a:r>
              <a:rPr lang="en-US" sz="1400" b="1">
                <a:solidFill>
                  <a:srgbClr val="FFFFFF"/>
                </a:solidFill>
                <a:latin typeface="Montserrat" pitchFamily="2" charset="0"/>
                <a:ea typeface="+mn-lt"/>
                <a:cs typeface="+mn-lt"/>
              </a:rPr>
              <a:t>Data Collection Tasks</a:t>
            </a:r>
          </a:p>
        </p:txBody>
      </p:sp>
      <p:sp>
        <p:nvSpPr>
          <p:cNvPr id="29" name="TextBox 28">
            <a:extLst>
              <a:ext uri="{FF2B5EF4-FFF2-40B4-BE49-F238E27FC236}">
                <a16:creationId xmlns:a16="http://schemas.microsoft.com/office/drawing/2014/main" id="{FE453667-1D9C-D1B4-D27A-CB59BBD458EE}"/>
              </a:ext>
            </a:extLst>
          </p:cNvPr>
          <p:cNvSpPr txBox="1">
            <a:spLocks/>
          </p:cNvSpPr>
          <p:nvPr/>
        </p:nvSpPr>
        <p:spPr>
          <a:xfrm>
            <a:off x="543379" y="3485946"/>
            <a:ext cx="3296554" cy="3139321"/>
          </a:xfrm>
          <a:prstGeom prst="rect">
            <a:avLst/>
          </a:prstGeom>
          <a:noFill/>
        </p:spPr>
        <p:txBody>
          <a:bodyPr wrap="square">
            <a:spAutoFit/>
          </a:bodyPr>
          <a:lstStyle/>
          <a:p>
            <a:pPr defTabSz="914400" fontAlgn="ctr">
              <a:spcAft>
                <a:spcPts val="600"/>
              </a:spcAft>
            </a:pPr>
            <a:r>
              <a:rPr lang="en-US" sz="1200" b="1">
                <a:solidFill>
                  <a:srgbClr val="FFFFFF"/>
                </a:solidFill>
                <a:ea typeface="+mn-lt"/>
                <a:cs typeface="+mn-lt"/>
              </a:rPr>
              <a:t>Customer Interaction Data:</a:t>
            </a:r>
            <a:r>
              <a:rPr lang="en-US" sz="1200">
                <a:solidFill>
                  <a:srgbClr val="FFFFFF"/>
                </a:solidFill>
                <a:ea typeface="+mn-lt"/>
                <a:cs typeface="+mn-lt"/>
              </a:rPr>
              <a:t> Collect text-based chat logs, voice call recordings, and customer emails.</a:t>
            </a:r>
          </a:p>
          <a:p>
            <a:pPr defTabSz="914400" fontAlgn="ctr">
              <a:spcAft>
                <a:spcPts val="600"/>
              </a:spcAft>
            </a:pPr>
            <a:r>
              <a:rPr lang="en-US" sz="1200" b="1">
                <a:solidFill>
                  <a:srgbClr val="FFFFFF"/>
                </a:solidFill>
                <a:ea typeface="+mn-lt"/>
                <a:cs typeface="+mn-lt"/>
              </a:rPr>
              <a:t>Behavioral Data:</a:t>
            </a:r>
            <a:r>
              <a:rPr lang="en-US" sz="1200">
                <a:solidFill>
                  <a:srgbClr val="FFFFFF"/>
                </a:solidFill>
                <a:ea typeface="+mn-lt"/>
                <a:cs typeface="+mn-lt"/>
              </a:rPr>
              <a:t> Aggregate website clickstreams, heatmaps, session durations, and browsing patterns.</a:t>
            </a:r>
          </a:p>
          <a:p>
            <a:pPr defTabSz="914400" fontAlgn="ctr">
              <a:spcAft>
                <a:spcPts val="600"/>
              </a:spcAft>
            </a:pPr>
            <a:r>
              <a:rPr lang="en-US" sz="1200" b="1">
                <a:solidFill>
                  <a:srgbClr val="FFFFFF"/>
                </a:solidFill>
                <a:ea typeface="+mn-lt"/>
                <a:cs typeface="+mn-lt"/>
              </a:rPr>
              <a:t>Transaction Data:</a:t>
            </a:r>
            <a:r>
              <a:rPr lang="en-US" sz="1200">
                <a:solidFill>
                  <a:srgbClr val="FFFFFF"/>
                </a:solidFill>
                <a:ea typeface="+mn-lt"/>
                <a:cs typeface="+mn-lt"/>
              </a:rPr>
              <a:t> Extract purchase history, cart abandonment details, and refund logs.</a:t>
            </a:r>
          </a:p>
          <a:p>
            <a:pPr defTabSz="914400" fontAlgn="ctr">
              <a:spcAft>
                <a:spcPts val="600"/>
              </a:spcAft>
            </a:pPr>
            <a:r>
              <a:rPr lang="en-US" sz="1200" b="1">
                <a:solidFill>
                  <a:srgbClr val="FFFFFF"/>
                </a:solidFill>
                <a:ea typeface="+mn-lt"/>
                <a:cs typeface="+mn-lt"/>
              </a:rPr>
              <a:t>Support Data:</a:t>
            </a:r>
            <a:r>
              <a:rPr lang="en-US" sz="1200">
                <a:solidFill>
                  <a:srgbClr val="FFFFFF"/>
                </a:solidFill>
                <a:ea typeface="+mn-lt"/>
                <a:cs typeface="+mn-lt"/>
              </a:rPr>
              <a:t> Gather issue tickets, resolutions, and escalation workflows.</a:t>
            </a:r>
          </a:p>
          <a:p>
            <a:pPr defTabSz="914400" fontAlgn="ctr">
              <a:spcAft>
                <a:spcPts val="600"/>
              </a:spcAft>
            </a:pPr>
            <a:r>
              <a:rPr lang="en-US" sz="1200" b="1">
                <a:solidFill>
                  <a:srgbClr val="FFFFFF"/>
                </a:solidFill>
                <a:ea typeface="+mn-lt"/>
                <a:cs typeface="+mn-lt"/>
              </a:rPr>
              <a:t>Survey and Feedback Data:</a:t>
            </a:r>
            <a:r>
              <a:rPr lang="en-US" sz="1200">
                <a:solidFill>
                  <a:srgbClr val="FFFFFF"/>
                </a:solidFill>
                <a:ea typeface="+mn-lt"/>
                <a:cs typeface="+mn-lt"/>
              </a:rPr>
              <a:t> Capture NPS, </a:t>
            </a:r>
            <a:r>
              <a:rPr lang="en-US" sz="1200" err="1">
                <a:solidFill>
                  <a:srgbClr val="FFFFFF"/>
                </a:solidFill>
                <a:ea typeface="+mn-lt"/>
                <a:cs typeface="+mn-lt"/>
              </a:rPr>
              <a:t>CSAT</a:t>
            </a:r>
            <a:r>
              <a:rPr lang="en-US" sz="1200">
                <a:solidFill>
                  <a:srgbClr val="FFFFFF"/>
                </a:solidFill>
                <a:ea typeface="+mn-lt"/>
                <a:cs typeface="+mn-lt"/>
              </a:rPr>
              <a:t>, and feedback form results.</a:t>
            </a:r>
          </a:p>
          <a:p>
            <a:pPr defTabSz="914400" fontAlgn="ctr">
              <a:spcAft>
                <a:spcPts val="600"/>
              </a:spcAft>
            </a:pPr>
            <a:r>
              <a:rPr lang="en-US" sz="1200" b="1">
                <a:solidFill>
                  <a:srgbClr val="FFFFFF"/>
                </a:solidFill>
                <a:ea typeface="+mn-lt"/>
                <a:cs typeface="+mn-lt"/>
              </a:rPr>
              <a:t>Social Media Data:</a:t>
            </a:r>
            <a:r>
              <a:rPr lang="en-US" sz="1200">
                <a:solidFill>
                  <a:srgbClr val="FFFFFF"/>
                </a:solidFill>
                <a:ea typeface="+mn-lt"/>
                <a:cs typeface="+mn-lt"/>
              </a:rPr>
              <a:t> Pull brand mentions, comments, and sentiment on social platforms.</a:t>
            </a:r>
          </a:p>
          <a:p>
            <a:pPr defTabSz="914400" fontAlgn="ctr">
              <a:spcAft>
                <a:spcPts val="600"/>
              </a:spcAft>
            </a:pPr>
            <a:r>
              <a:rPr lang="en-US" sz="1200" b="1">
                <a:solidFill>
                  <a:srgbClr val="FFFFFF"/>
                </a:solidFill>
                <a:ea typeface="+mn-lt"/>
                <a:cs typeface="+mn-lt"/>
              </a:rPr>
              <a:t>Third-Party Data:</a:t>
            </a:r>
            <a:r>
              <a:rPr lang="en-US" sz="1200">
                <a:solidFill>
                  <a:srgbClr val="FFFFFF"/>
                </a:solidFill>
                <a:ea typeface="+mn-lt"/>
                <a:cs typeface="+mn-lt"/>
              </a:rPr>
              <a:t> Integrate market research or customer demographic data set.</a:t>
            </a:r>
          </a:p>
        </p:txBody>
      </p:sp>
      <p:sp>
        <p:nvSpPr>
          <p:cNvPr id="18" name="Shape 51129">
            <a:extLst>
              <a:ext uri="{FF2B5EF4-FFF2-40B4-BE49-F238E27FC236}">
                <a16:creationId xmlns:a16="http://schemas.microsoft.com/office/drawing/2014/main" id="{A1ACED62-DF4D-A4B8-5FFD-B2A10CBAE9FD}"/>
              </a:ext>
              <a:ext uri="{C183D7F6-B498-43B3-948B-1728B52AA6E4}">
                <adec:decorative xmlns:adec="http://schemas.microsoft.com/office/drawing/2017/decorative" val="1"/>
              </a:ext>
            </a:extLst>
          </p:cNvPr>
          <p:cNvSpPr>
            <a:spLocks/>
          </p:cNvSpPr>
          <p:nvPr/>
        </p:nvSpPr>
        <p:spPr>
          <a:xfrm>
            <a:off x="5750804" y="1522061"/>
            <a:ext cx="1028600" cy="1028599"/>
          </a:xfrm>
          <a:prstGeom prst="ellipse">
            <a:avLst/>
          </a:prstGeom>
          <a:solidFill>
            <a:schemeClr val="tx2">
              <a:lumMod val="90000"/>
              <a:lumOff val="10000"/>
            </a:schemeClr>
          </a:solidFill>
          <a:ln w="12700" cap="flat">
            <a:noFill/>
            <a:miter lim="400000"/>
          </a:ln>
          <a:effectLst/>
        </p:spPr>
        <p:txBody>
          <a:bodyPr wrap="square" lIns="0" tIns="0" rIns="0" bIns="0" numCol="1" anchor="t">
            <a:noAutofit/>
          </a:bodyPr>
          <a:lstStyle/>
          <a:p>
            <a:pPr defTabSz="554437">
              <a:lnSpc>
                <a:spcPct val="110000"/>
              </a:lnSpc>
              <a:defRPr/>
            </a:pPr>
            <a:endParaRPr lang="en-US" sz="2532" kern="0">
              <a:solidFill>
                <a:srgbClr val="494949"/>
              </a:solidFill>
              <a:latin typeface="Roboto Condensed Light" panose="02000000000000000000" pitchFamily="2" charset="0"/>
              <a:ea typeface="+mn-lt"/>
              <a:cs typeface="+mn-lt"/>
            </a:endParaRPr>
          </a:p>
        </p:txBody>
      </p:sp>
      <p:pic>
        <p:nvPicPr>
          <p:cNvPr id="41" name="Graphic 40">
            <a:extLst>
              <a:ext uri="{FF2B5EF4-FFF2-40B4-BE49-F238E27FC236}">
                <a16:creationId xmlns:a16="http://schemas.microsoft.com/office/drawing/2014/main" id="{FBF2418E-7DF3-35DE-728F-308B05535282}"/>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74820" y="1606648"/>
            <a:ext cx="780569" cy="780569"/>
          </a:xfrm>
          <a:prstGeom prst="rect">
            <a:avLst/>
          </a:prstGeom>
        </p:spPr>
      </p:pic>
      <p:pic>
        <p:nvPicPr>
          <p:cNvPr id="32" name="Picture 31">
            <a:extLst>
              <a:ext uri="{FF2B5EF4-FFF2-40B4-BE49-F238E27FC236}">
                <a16:creationId xmlns:a16="http://schemas.microsoft.com/office/drawing/2014/main" id="{07194F82-3756-DF1B-7850-02C86F45A0A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487966" y="2471804"/>
            <a:ext cx="3554276" cy="4145639"/>
          </a:xfrm>
          <a:prstGeom prst="rect">
            <a:avLst/>
          </a:prstGeom>
        </p:spPr>
      </p:pic>
      <p:sp>
        <p:nvSpPr>
          <p:cNvPr id="24" name="TextBox 23">
            <a:extLst>
              <a:ext uri="{FF2B5EF4-FFF2-40B4-BE49-F238E27FC236}">
                <a16:creationId xmlns:a16="http://schemas.microsoft.com/office/drawing/2014/main" id="{FC63C51F-764D-ED07-90EB-9AA78BC4FD04}"/>
              </a:ext>
            </a:extLst>
          </p:cNvPr>
          <p:cNvSpPr txBox="1">
            <a:spLocks/>
          </p:cNvSpPr>
          <p:nvPr/>
        </p:nvSpPr>
        <p:spPr>
          <a:xfrm>
            <a:off x="5210431" y="3182500"/>
            <a:ext cx="2109347" cy="300070"/>
          </a:xfrm>
          <a:prstGeom prst="rect">
            <a:avLst/>
          </a:prstGeom>
        </p:spPr>
        <p:txBody>
          <a:bodyPr wrap="square" lIns="0" tIns="0" rIns="0" bIns="0" numCol="1" spcCol="360000" rtlCol="0">
            <a:noAutofit/>
          </a:bodyPr>
          <a:lstStyle/>
          <a:p>
            <a:pPr algn="ctr" defTabSz="554437">
              <a:lnSpc>
                <a:spcPct val="110000"/>
              </a:lnSpc>
            </a:pPr>
            <a:r>
              <a:rPr lang="en-US" sz="1400" b="1">
                <a:solidFill>
                  <a:srgbClr val="FFFFFF"/>
                </a:solidFill>
                <a:latin typeface="Montserrat" pitchFamily="2" charset="0"/>
                <a:ea typeface="+mn-lt"/>
                <a:cs typeface="+mn-lt"/>
              </a:rPr>
              <a:t>Data Curation Tasks</a:t>
            </a:r>
          </a:p>
        </p:txBody>
      </p:sp>
      <p:sp>
        <p:nvSpPr>
          <p:cNvPr id="27" name="TextBox 26">
            <a:extLst>
              <a:ext uri="{FF2B5EF4-FFF2-40B4-BE49-F238E27FC236}">
                <a16:creationId xmlns:a16="http://schemas.microsoft.com/office/drawing/2014/main" id="{3CD616EB-FA5A-3FC2-4E49-2EFC5506F43E}"/>
              </a:ext>
            </a:extLst>
          </p:cNvPr>
          <p:cNvSpPr txBox="1">
            <a:spLocks/>
          </p:cNvSpPr>
          <p:nvPr/>
        </p:nvSpPr>
        <p:spPr>
          <a:xfrm>
            <a:off x="4655694" y="3485946"/>
            <a:ext cx="3218820" cy="2122138"/>
          </a:xfrm>
          <a:prstGeom prst="rect">
            <a:avLst/>
          </a:prstGeom>
        </p:spPr>
        <p:txBody>
          <a:bodyPr wrap="square" lIns="0" tIns="0" rIns="0" bIns="0" numCol="1" spcCol="360000" rtlCol="0">
            <a:noAutofit/>
          </a:bodyPr>
          <a:lstStyle/>
          <a:p>
            <a:pPr defTabSz="914400" fontAlgn="ctr">
              <a:spcAft>
                <a:spcPts val="600"/>
              </a:spcAft>
            </a:pPr>
            <a:r>
              <a:rPr lang="en-US" sz="1200" b="1" dirty="0">
                <a:solidFill>
                  <a:prstClr val="white"/>
                </a:solidFill>
                <a:latin typeface="Roboto Condensed Light"/>
                <a:ea typeface="+mn-lt"/>
                <a:cs typeface="+mn-lt"/>
              </a:rPr>
              <a:t>Data Annotation:</a:t>
            </a:r>
            <a:r>
              <a:rPr lang="en-US" sz="1200" dirty="0">
                <a:solidFill>
                  <a:prstClr val="white"/>
                </a:solidFill>
                <a:latin typeface="Roboto Condensed Light"/>
                <a:ea typeface="+mn-lt"/>
                <a:cs typeface="+mn-lt"/>
              </a:rPr>
              <a:t> Annotate data sets for intent recognition, sentiment labels, and escalation triggers.</a:t>
            </a:r>
          </a:p>
          <a:p>
            <a:pPr defTabSz="914400" fontAlgn="ctr">
              <a:spcAft>
                <a:spcPts val="600"/>
              </a:spcAft>
            </a:pPr>
            <a:r>
              <a:rPr lang="en-US" sz="1200" b="1" dirty="0">
                <a:solidFill>
                  <a:prstClr val="white"/>
                </a:solidFill>
                <a:latin typeface="Roboto Condensed Light"/>
                <a:ea typeface="+mn-lt"/>
                <a:cs typeface="+mn-lt"/>
              </a:rPr>
              <a:t>Text Normalization:</a:t>
            </a:r>
            <a:r>
              <a:rPr lang="en-US" sz="1200" dirty="0">
                <a:solidFill>
                  <a:prstClr val="white"/>
                </a:solidFill>
                <a:latin typeface="Roboto Condensed Light"/>
                <a:ea typeface="+mn-lt"/>
                <a:cs typeface="+mn-lt"/>
              </a:rPr>
              <a:t> Remove </a:t>
            </a:r>
            <a:r>
              <a:rPr lang="en-US" sz="1200" dirty="0" err="1">
                <a:solidFill>
                  <a:prstClr val="white"/>
                </a:solidFill>
                <a:latin typeface="Roboto Condensed Light"/>
                <a:ea typeface="+mn-lt"/>
                <a:cs typeface="+mn-lt"/>
              </a:rPr>
              <a:t>stopwords</a:t>
            </a:r>
            <a:r>
              <a:rPr lang="en-US" sz="1200" dirty="0">
                <a:solidFill>
                  <a:prstClr val="white"/>
                </a:solidFill>
                <a:latin typeface="Roboto Condensed Light"/>
                <a:ea typeface="+mn-lt"/>
                <a:cs typeface="+mn-lt"/>
              </a:rPr>
              <a:t>, punctuation, and spelling errors.</a:t>
            </a:r>
          </a:p>
          <a:p>
            <a:pPr defTabSz="914400" fontAlgn="ctr">
              <a:spcAft>
                <a:spcPts val="600"/>
              </a:spcAft>
            </a:pPr>
            <a:r>
              <a:rPr lang="en-US" sz="1200" b="1" dirty="0">
                <a:solidFill>
                  <a:prstClr val="white"/>
                </a:solidFill>
                <a:latin typeface="Roboto Condensed Light"/>
                <a:ea typeface="+mn-lt"/>
                <a:cs typeface="+mn-lt"/>
              </a:rPr>
              <a:t>Audio Processing:</a:t>
            </a:r>
            <a:r>
              <a:rPr lang="en-US" sz="1200" dirty="0">
                <a:solidFill>
                  <a:prstClr val="white"/>
                </a:solidFill>
                <a:latin typeface="Roboto Condensed Light"/>
                <a:ea typeface="+mn-lt"/>
                <a:cs typeface="+mn-lt"/>
              </a:rPr>
              <a:t> Transcribe voice calls, clean background noise, and timestamp key events.</a:t>
            </a:r>
          </a:p>
          <a:p>
            <a:pPr defTabSz="914400" fontAlgn="ctr">
              <a:spcAft>
                <a:spcPts val="600"/>
              </a:spcAft>
            </a:pPr>
            <a:r>
              <a:rPr lang="en-US" sz="1200" b="1" dirty="0">
                <a:solidFill>
                  <a:prstClr val="white"/>
                </a:solidFill>
                <a:latin typeface="Roboto Condensed Light"/>
                <a:ea typeface="+mn-lt"/>
                <a:cs typeface="+mn-lt"/>
              </a:rPr>
              <a:t>Image Preprocessing:</a:t>
            </a:r>
            <a:r>
              <a:rPr lang="en-US" sz="1200" dirty="0">
                <a:solidFill>
                  <a:prstClr val="white"/>
                </a:solidFill>
                <a:latin typeface="Roboto Condensed Light"/>
                <a:ea typeface="+mn-lt"/>
                <a:cs typeface="+mn-lt"/>
              </a:rPr>
              <a:t> Standardize image resolution, remove noise, and apply optical character recognition (OCR).</a:t>
            </a:r>
          </a:p>
          <a:p>
            <a:pPr defTabSz="914400" fontAlgn="ctr">
              <a:spcAft>
                <a:spcPts val="600"/>
              </a:spcAft>
            </a:pPr>
            <a:r>
              <a:rPr lang="en-US" sz="1200" b="1" dirty="0">
                <a:solidFill>
                  <a:prstClr val="white"/>
                </a:solidFill>
                <a:latin typeface="Roboto Condensed Light"/>
                <a:ea typeface="+mn-lt"/>
                <a:cs typeface="+mn-lt"/>
              </a:rPr>
              <a:t>Session Data Aggregation:</a:t>
            </a:r>
            <a:r>
              <a:rPr lang="en-US" sz="1200" dirty="0">
                <a:solidFill>
                  <a:prstClr val="white"/>
                </a:solidFill>
                <a:latin typeface="Roboto Condensed Light"/>
                <a:ea typeface="+mn-lt"/>
                <a:cs typeface="+mn-lt"/>
              </a:rPr>
              <a:t> Merge fragmented clickstream data into coherent session profiles.</a:t>
            </a:r>
          </a:p>
          <a:p>
            <a:pPr defTabSz="914400" fontAlgn="ctr">
              <a:spcAft>
                <a:spcPts val="600"/>
              </a:spcAft>
            </a:pPr>
            <a:r>
              <a:rPr lang="en-US" sz="1200" b="1" dirty="0">
                <a:solidFill>
                  <a:prstClr val="white"/>
                </a:solidFill>
                <a:latin typeface="Roboto Condensed Light"/>
                <a:ea typeface="+mn-lt"/>
                <a:cs typeface="+mn-lt"/>
              </a:rPr>
              <a:t>Cross-Channel Alignment: </a:t>
            </a:r>
            <a:r>
              <a:rPr lang="en-US" sz="1200" dirty="0">
                <a:solidFill>
                  <a:prstClr val="white"/>
                </a:solidFill>
                <a:latin typeface="Roboto Condensed Light"/>
                <a:ea typeface="+mn-lt"/>
                <a:cs typeface="+mn-lt"/>
              </a:rPr>
              <a:t>Standardize timestamps and IDs across data sets from different channels.</a:t>
            </a:r>
          </a:p>
        </p:txBody>
      </p:sp>
      <p:sp>
        <p:nvSpPr>
          <p:cNvPr id="19" name="Shape 51135">
            <a:extLst>
              <a:ext uri="{FF2B5EF4-FFF2-40B4-BE49-F238E27FC236}">
                <a16:creationId xmlns:a16="http://schemas.microsoft.com/office/drawing/2014/main" id="{862838D0-4EB4-04F8-39EF-F32A71E3F47D}"/>
              </a:ext>
              <a:ext uri="{C183D7F6-B498-43B3-948B-1728B52AA6E4}">
                <adec:decorative xmlns:adec="http://schemas.microsoft.com/office/drawing/2017/decorative" val="1"/>
              </a:ext>
            </a:extLst>
          </p:cNvPr>
          <p:cNvSpPr>
            <a:spLocks/>
          </p:cNvSpPr>
          <p:nvPr/>
        </p:nvSpPr>
        <p:spPr>
          <a:xfrm>
            <a:off x="9649147" y="1522699"/>
            <a:ext cx="1028600" cy="1028599"/>
          </a:xfrm>
          <a:prstGeom prst="ellipse">
            <a:avLst/>
          </a:prstGeom>
          <a:solidFill>
            <a:schemeClr val="bg2">
              <a:lumMod val="25000"/>
            </a:schemeClr>
          </a:solidFill>
          <a:ln w="12700" cap="flat">
            <a:noFill/>
            <a:miter lim="400000"/>
          </a:ln>
          <a:effectLst/>
        </p:spPr>
        <p:txBody>
          <a:bodyPr wrap="square" lIns="0" tIns="0" rIns="0" bIns="0" numCol="1" anchor="t">
            <a:noAutofit/>
          </a:bodyPr>
          <a:lstStyle/>
          <a:p>
            <a:pPr defTabSz="554437">
              <a:lnSpc>
                <a:spcPct val="110000"/>
              </a:lnSpc>
              <a:defRPr/>
            </a:pPr>
            <a:endParaRPr lang="en-US" sz="2532" kern="0">
              <a:solidFill>
                <a:srgbClr val="494949"/>
              </a:solidFill>
              <a:latin typeface="Roboto Condensed Light" panose="02000000000000000000" pitchFamily="2" charset="0"/>
              <a:ea typeface="+mn-lt"/>
              <a:cs typeface="+mn-lt"/>
            </a:endParaRPr>
          </a:p>
        </p:txBody>
      </p:sp>
      <p:pic>
        <p:nvPicPr>
          <p:cNvPr id="39" name="Graphic 38">
            <a:extLst>
              <a:ext uri="{FF2B5EF4-FFF2-40B4-BE49-F238E27FC236}">
                <a16:creationId xmlns:a16="http://schemas.microsoft.com/office/drawing/2014/main" id="{70F87D95-C527-6169-8C6D-D9025679CC72}"/>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76709" y="1663345"/>
            <a:ext cx="773476" cy="773476"/>
          </a:xfrm>
          <a:prstGeom prst="rect">
            <a:avLst/>
          </a:prstGeom>
        </p:spPr>
      </p:pic>
      <p:pic>
        <p:nvPicPr>
          <p:cNvPr id="36" name="Picture 35">
            <a:extLst>
              <a:ext uri="{FF2B5EF4-FFF2-40B4-BE49-F238E27FC236}">
                <a16:creationId xmlns:a16="http://schemas.microsoft.com/office/drawing/2014/main" id="{4E3DEC71-8AE4-97DF-4AF7-40AF7BDF8D8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514336" y="2464011"/>
            <a:ext cx="3298222" cy="4200508"/>
          </a:xfrm>
          <a:prstGeom prst="rect">
            <a:avLst/>
          </a:prstGeom>
        </p:spPr>
      </p:pic>
      <p:sp>
        <p:nvSpPr>
          <p:cNvPr id="25" name="TextBox 24">
            <a:extLst>
              <a:ext uri="{FF2B5EF4-FFF2-40B4-BE49-F238E27FC236}">
                <a16:creationId xmlns:a16="http://schemas.microsoft.com/office/drawing/2014/main" id="{946F4980-865F-3A96-0EE3-E317B01FF37E}"/>
              </a:ext>
            </a:extLst>
          </p:cNvPr>
          <p:cNvSpPr txBox="1">
            <a:spLocks/>
          </p:cNvSpPr>
          <p:nvPr/>
        </p:nvSpPr>
        <p:spPr>
          <a:xfrm>
            <a:off x="8955465" y="3182500"/>
            <a:ext cx="2415964" cy="300070"/>
          </a:xfrm>
          <a:prstGeom prst="rect">
            <a:avLst/>
          </a:prstGeom>
        </p:spPr>
        <p:txBody>
          <a:bodyPr wrap="square" lIns="0" tIns="0" rIns="0" bIns="0" numCol="1" spcCol="360000" rtlCol="0">
            <a:noAutofit/>
          </a:bodyPr>
          <a:lstStyle/>
          <a:p>
            <a:pPr algn="ctr" defTabSz="554437">
              <a:lnSpc>
                <a:spcPct val="110000"/>
              </a:lnSpc>
            </a:pPr>
            <a:r>
              <a:rPr lang="en-US" sz="1400" b="1">
                <a:solidFill>
                  <a:srgbClr val="FFFFFF"/>
                </a:solidFill>
                <a:latin typeface="Montserrat" pitchFamily="2" charset="0"/>
                <a:ea typeface="+mn-lt"/>
                <a:cs typeface="+mn-lt"/>
              </a:rPr>
              <a:t>Data Preparation Tasks</a:t>
            </a:r>
          </a:p>
        </p:txBody>
      </p:sp>
      <p:sp>
        <p:nvSpPr>
          <p:cNvPr id="28" name="TextBox 27">
            <a:extLst>
              <a:ext uri="{FF2B5EF4-FFF2-40B4-BE49-F238E27FC236}">
                <a16:creationId xmlns:a16="http://schemas.microsoft.com/office/drawing/2014/main" id="{1704BA7E-0ABF-C0F3-E120-A2B585192C41}"/>
              </a:ext>
            </a:extLst>
          </p:cNvPr>
          <p:cNvSpPr txBox="1">
            <a:spLocks/>
          </p:cNvSpPr>
          <p:nvPr/>
        </p:nvSpPr>
        <p:spPr>
          <a:xfrm>
            <a:off x="8607088" y="3485946"/>
            <a:ext cx="3112719" cy="2376154"/>
          </a:xfrm>
          <a:prstGeom prst="rect">
            <a:avLst/>
          </a:prstGeom>
        </p:spPr>
        <p:txBody>
          <a:bodyPr wrap="square" lIns="0" tIns="0" rIns="0" bIns="0" numCol="1" spcCol="360000" rtlCol="0">
            <a:noAutofit/>
          </a:bodyPr>
          <a:lstStyle/>
          <a:p>
            <a:pPr defTabSz="914400" fontAlgn="ctr">
              <a:spcAft>
                <a:spcPts val="600"/>
              </a:spcAft>
            </a:pPr>
            <a:r>
              <a:rPr lang="en-US" sz="1200" b="1">
                <a:solidFill>
                  <a:prstClr val="white"/>
                </a:solidFill>
                <a:latin typeface="Roboto Condensed Light"/>
                <a:ea typeface="+mn-lt"/>
                <a:cs typeface="+mn-lt"/>
              </a:rPr>
              <a:t>Data Splitting:</a:t>
            </a:r>
            <a:r>
              <a:rPr lang="en-US" sz="1200">
                <a:solidFill>
                  <a:prstClr val="white"/>
                </a:solidFill>
                <a:latin typeface="Roboto Condensed Light"/>
                <a:ea typeface="+mn-lt"/>
                <a:cs typeface="+mn-lt"/>
              </a:rPr>
              <a:t> Divide data into training, validation, and test sets.</a:t>
            </a:r>
          </a:p>
          <a:p>
            <a:pPr defTabSz="914400" fontAlgn="ctr">
              <a:spcAft>
                <a:spcPts val="600"/>
              </a:spcAft>
            </a:pPr>
            <a:r>
              <a:rPr lang="en-US" sz="1200" b="1">
                <a:solidFill>
                  <a:prstClr val="white"/>
                </a:solidFill>
                <a:latin typeface="Roboto Condensed Light"/>
                <a:ea typeface="+mn-lt"/>
                <a:cs typeface="+mn-lt"/>
              </a:rPr>
              <a:t>Tokenization (for text data):</a:t>
            </a:r>
            <a:r>
              <a:rPr lang="en-US" sz="1200">
                <a:solidFill>
                  <a:prstClr val="white"/>
                </a:solidFill>
                <a:latin typeface="Roboto Condensed Light"/>
                <a:ea typeface="+mn-lt"/>
                <a:cs typeface="+mn-lt"/>
              </a:rPr>
              <a:t> Use tokenizer libraries (e.g. </a:t>
            </a:r>
            <a:r>
              <a:rPr lang="en-US" sz="1200" err="1">
                <a:solidFill>
                  <a:prstClr val="white"/>
                </a:solidFill>
                <a:latin typeface="Roboto Condensed Light"/>
                <a:ea typeface="+mn-lt"/>
                <a:cs typeface="+mn-lt"/>
              </a:rPr>
              <a:t>HuggingFace</a:t>
            </a:r>
            <a:r>
              <a:rPr lang="en-US" sz="1200">
                <a:solidFill>
                  <a:prstClr val="white"/>
                </a:solidFill>
                <a:latin typeface="Roboto Condensed Light"/>
                <a:ea typeface="+mn-lt"/>
                <a:cs typeface="+mn-lt"/>
              </a:rPr>
              <a:t> Tokenizers).</a:t>
            </a:r>
          </a:p>
          <a:p>
            <a:pPr defTabSz="914400" fontAlgn="ctr">
              <a:spcAft>
                <a:spcPts val="600"/>
              </a:spcAft>
            </a:pPr>
            <a:r>
              <a:rPr lang="en-US" sz="1200" b="1">
                <a:solidFill>
                  <a:prstClr val="white"/>
                </a:solidFill>
                <a:latin typeface="Roboto Condensed Light"/>
                <a:ea typeface="+mn-lt"/>
                <a:cs typeface="+mn-lt"/>
              </a:rPr>
              <a:t>Embedding Generation:</a:t>
            </a:r>
            <a:r>
              <a:rPr lang="en-US" sz="1200">
                <a:solidFill>
                  <a:prstClr val="white"/>
                </a:solidFill>
                <a:latin typeface="Roboto Condensed Light"/>
                <a:ea typeface="+mn-lt"/>
                <a:cs typeface="+mn-lt"/>
              </a:rPr>
              <a:t> Convert text, audio, and image data into embeddings.</a:t>
            </a:r>
          </a:p>
          <a:p>
            <a:pPr defTabSz="914400" fontAlgn="ctr">
              <a:spcAft>
                <a:spcPts val="600"/>
              </a:spcAft>
            </a:pPr>
            <a:r>
              <a:rPr lang="en-US" sz="1200" b="1">
                <a:solidFill>
                  <a:prstClr val="white"/>
                </a:solidFill>
                <a:latin typeface="Roboto Condensed Light"/>
                <a:ea typeface="+mn-lt"/>
                <a:cs typeface="+mn-lt"/>
              </a:rPr>
              <a:t>Anonymization:</a:t>
            </a:r>
            <a:r>
              <a:rPr lang="en-US" sz="1200">
                <a:solidFill>
                  <a:prstClr val="white"/>
                </a:solidFill>
                <a:latin typeface="Roboto Condensed Light"/>
                <a:ea typeface="+mn-lt"/>
                <a:cs typeface="+mn-lt"/>
              </a:rPr>
              <a:t> Apply </a:t>
            </a:r>
            <a:r>
              <a:rPr lang="en-US" sz="1200" b="1">
                <a:solidFill>
                  <a:prstClr val="white"/>
                </a:solidFill>
                <a:latin typeface="Roboto Condensed Light"/>
                <a:ea typeface="+mn-lt"/>
                <a:cs typeface="+mn-lt"/>
              </a:rPr>
              <a:t>hashing</a:t>
            </a:r>
            <a:r>
              <a:rPr lang="en-US" sz="1200">
                <a:solidFill>
                  <a:prstClr val="white"/>
                </a:solidFill>
                <a:latin typeface="Roboto Condensed Light"/>
                <a:ea typeface="+mn-lt"/>
                <a:cs typeface="+mn-lt"/>
              </a:rPr>
              <a:t>, </a:t>
            </a:r>
            <a:r>
              <a:rPr lang="en-US" sz="1200" b="1">
                <a:solidFill>
                  <a:prstClr val="white"/>
                </a:solidFill>
                <a:latin typeface="Roboto Condensed Light"/>
                <a:ea typeface="+mn-lt"/>
                <a:cs typeface="+mn-lt"/>
              </a:rPr>
              <a:t>masking</a:t>
            </a:r>
            <a:r>
              <a:rPr lang="en-US" sz="1200">
                <a:solidFill>
                  <a:prstClr val="white"/>
                </a:solidFill>
                <a:latin typeface="Roboto Condensed Light"/>
                <a:ea typeface="+mn-lt"/>
                <a:cs typeface="+mn-lt"/>
              </a:rPr>
              <a:t>, or </a:t>
            </a:r>
            <a:r>
              <a:rPr lang="en-US" sz="1200" b="1">
                <a:solidFill>
                  <a:prstClr val="white"/>
                </a:solidFill>
                <a:latin typeface="Roboto Condensed Light"/>
                <a:ea typeface="+mn-lt"/>
                <a:cs typeface="+mn-lt"/>
              </a:rPr>
              <a:t>tokenization</a:t>
            </a:r>
            <a:r>
              <a:rPr lang="en-US" sz="1200">
                <a:solidFill>
                  <a:prstClr val="white"/>
                </a:solidFill>
                <a:latin typeface="Roboto Condensed Light"/>
                <a:ea typeface="+mn-lt"/>
                <a:cs typeface="+mn-lt"/>
              </a:rPr>
              <a:t> to PII.</a:t>
            </a:r>
          </a:p>
          <a:p>
            <a:pPr defTabSz="914400" fontAlgn="ctr">
              <a:spcAft>
                <a:spcPts val="600"/>
              </a:spcAft>
            </a:pPr>
            <a:r>
              <a:rPr lang="en-US" sz="1200" b="1">
                <a:solidFill>
                  <a:prstClr val="white"/>
                </a:solidFill>
                <a:latin typeface="Roboto Condensed Light"/>
                <a:ea typeface="+mn-lt"/>
                <a:cs typeface="+mn-lt"/>
              </a:rPr>
              <a:t>Bias Detection and Correction:</a:t>
            </a:r>
            <a:r>
              <a:rPr lang="en-US" sz="1200">
                <a:solidFill>
                  <a:prstClr val="white"/>
                </a:solidFill>
                <a:latin typeface="Roboto Condensed Light"/>
                <a:ea typeface="+mn-lt"/>
                <a:cs typeface="+mn-lt"/>
              </a:rPr>
              <a:t> Use tools like </a:t>
            </a:r>
            <a:r>
              <a:rPr lang="en-US" sz="1200" b="1" err="1">
                <a:solidFill>
                  <a:prstClr val="white"/>
                </a:solidFill>
                <a:latin typeface="Roboto Condensed Light"/>
                <a:ea typeface="+mn-lt"/>
                <a:cs typeface="+mn-lt"/>
              </a:rPr>
              <a:t>Fairlearn</a:t>
            </a:r>
            <a:r>
              <a:rPr lang="en-US" sz="1200">
                <a:solidFill>
                  <a:prstClr val="white"/>
                </a:solidFill>
                <a:latin typeface="Roboto Condensed Light"/>
                <a:ea typeface="+mn-lt"/>
                <a:cs typeface="+mn-lt"/>
              </a:rPr>
              <a:t> to address biases.</a:t>
            </a:r>
          </a:p>
          <a:p>
            <a:pPr defTabSz="914400" fontAlgn="ctr">
              <a:spcAft>
                <a:spcPts val="600"/>
              </a:spcAft>
            </a:pPr>
            <a:r>
              <a:rPr lang="en-US" sz="1200" b="1">
                <a:solidFill>
                  <a:prstClr val="white"/>
                </a:solidFill>
                <a:latin typeface="Roboto Condensed Light"/>
                <a:ea typeface="+mn-lt"/>
                <a:cs typeface="+mn-lt"/>
              </a:rPr>
              <a:t>Temporal Adjustments:</a:t>
            </a:r>
            <a:r>
              <a:rPr lang="en-US" sz="1200">
                <a:solidFill>
                  <a:prstClr val="white"/>
                </a:solidFill>
                <a:latin typeface="Roboto Condensed Light"/>
                <a:ea typeface="+mn-lt"/>
                <a:cs typeface="+mn-lt"/>
              </a:rPr>
              <a:t> Align data with time zones and seasonal patterns.</a:t>
            </a:r>
          </a:p>
        </p:txBody>
      </p:sp>
    </p:spTree>
    <p:extLst>
      <p:ext uri="{BB962C8B-B14F-4D97-AF65-F5344CB8AC3E}">
        <p14:creationId xmlns:p14="http://schemas.microsoft.com/office/powerpoint/2010/main" val="11408291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F40BA-38C8-FB39-67C8-1BF320C4C66D}"/>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D3E9D8AC-ADD3-9F29-D434-366E63995397}"/>
              </a:ext>
            </a:extLst>
          </p:cNvPr>
          <p:cNvSpPr>
            <a:spLocks noGrp="1"/>
          </p:cNvSpPr>
          <p:nvPr>
            <p:ph type="title"/>
          </p:nvPr>
        </p:nvSpPr>
        <p:spPr>
          <a:xfrm>
            <a:off x="320392" y="323878"/>
            <a:ext cx="11552805" cy="444014"/>
          </a:xfrm>
        </p:spPr>
        <p:txBody>
          <a:bodyPr>
            <a:normAutofit fontScale="90000"/>
          </a:bodyPr>
          <a:lstStyle/>
          <a:p>
            <a:r>
              <a:rPr lang="en-US" sz="2600" i="1">
                <a:solidFill>
                  <a:schemeClr val="accent1"/>
                </a:solidFill>
              </a:rPr>
              <a:t>Technical interlude: </a:t>
            </a:r>
            <a:r>
              <a:rPr lang="en-US" sz="2600">
                <a:solidFill>
                  <a:schemeClr val="accent1"/>
                </a:solidFill>
              </a:rPr>
              <a:t>Data sources, types, and treatment for CX use cases</a:t>
            </a:r>
          </a:p>
        </p:txBody>
      </p:sp>
      <p:sp>
        <p:nvSpPr>
          <p:cNvPr id="12" name="TextBox 11">
            <a:extLst>
              <a:ext uri="{FF2B5EF4-FFF2-40B4-BE49-F238E27FC236}">
                <a16:creationId xmlns:a16="http://schemas.microsoft.com/office/drawing/2014/main" id="{6D5E4448-1E54-01C2-3C4D-582B8A3C1331}"/>
              </a:ext>
            </a:extLst>
          </p:cNvPr>
          <p:cNvSpPr txBox="1">
            <a:spLocks/>
          </p:cNvSpPr>
          <p:nvPr/>
        </p:nvSpPr>
        <p:spPr>
          <a:xfrm>
            <a:off x="320391" y="767893"/>
            <a:ext cx="11157156" cy="307777"/>
          </a:xfrm>
          <a:prstGeom prst="rect">
            <a:avLst/>
          </a:prstGeom>
          <a:noFill/>
        </p:spPr>
        <p:txBody>
          <a:bodyPr wrap="square">
            <a:spAutoFit/>
          </a:bodyPr>
          <a:lstStyle/>
          <a:p>
            <a:pPr defTabSz="914400"/>
            <a:r>
              <a:rPr lang="en-US" sz="1400" dirty="0">
                <a:solidFill>
                  <a:prstClr val="black"/>
                </a:solidFill>
                <a:latin typeface="Exo" pitchFamily="2" charset="0"/>
                <a:ea typeface="+mn-lt"/>
                <a:cs typeface="+mn-lt"/>
              </a:rPr>
              <a:t>Working with CX-related data presents challenges and adds complexity to your project – understand what’s required before you start.</a:t>
            </a:r>
          </a:p>
        </p:txBody>
      </p:sp>
      <p:sp>
        <p:nvSpPr>
          <p:cNvPr id="17" name="Shape 43969">
            <a:extLst>
              <a:ext uri="{FF2B5EF4-FFF2-40B4-BE49-F238E27FC236}">
                <a16:creationId xmlns:a16="http://schemas.microsoft.com/office/drawing/2014/main" id="{B8348A0C-E7EF-27FE-B683-285BCEF49C7D}"/>
              </a:ext>
              <a:ext uri="{C183D7F6-B498-43B3-948B-1728B52AA6E4}">
                <adec:decorative xmlns:adec="http://schemas.microsoft.com/office/drawing/2017/decorative" val="1"/>
              </a:ext>
            </a:extLst>
          </p:cNvPr>
          <p:cNvSpPr>
            <a:spLocks/>
          </p:cNvSpPr>
          <p:nvPr/>
        </p:nvSpPr>
        <p:spPr>
          <a:xfrm>
            <a:off x="282262" y="1261601"/>
            <a:ext cx="716940" cy="885874"/>
          </a:xfrm>
          <a:custGeom>
            <a:avLst/>
            <a:gdLst/>
            <a:ahLst/>
            <a:cxnLst>
              <a:cxn ang="0">
                <a:pos x="wd2" y="hd2"/>
              </a:cxn>
              <a:cxn ang="5400000">
                <a:pos x="wd2" y="hd2"/>
              </a:cxn>
              <a:cxn ang="10800000">
                <a:pos x="wd2" y="hd2"/>
              </a:cxn>
              <a:cxn ang="16200000">
                <a:pos x="wd2" y="hd2"/>
              </a:cxn>
            </a:cxnLst>
            <a:rect l="0" t="0" r="r" b="b"/>
            <a:pathLst>
              <a:path w="21600" h="21600" extrusionOk="0">
                <a:moveTo>
                  <a:pt x="0" y="9340"/>
                </a:moveTo>
                <a:lnTo>
                  <a:pt x="21600" y="0"/>
                </a:lnTo>
                <a:lnTo>
                  <a:pt x="21600" y="21600"/>
                </a:lnTo>
                <a:lnTo>
                  <a:pt x="0" y="21600"/>
                </a:lnTo>
                <a:lnTo>
                  <a:pt x="0" y="9340"/>
                </a:lnTo>
                <a:close/>
              </a:path>
            </a:pathLst>
          </a:custGeom>
          <a:solidFill>
            <a:srgbClr val="2576B7">
              <a:lumMod val="75000"/>
            </a:srgbClr>
          </a:solidFill>
          <a:ln w="12700" cap="flat">
            <a:noFill/>
            <a:miter lim="400000"/>
          </a:ln>
          <a:effectLst/>
        </p:spPr>
        <p:txBody>
          <a:bodyPr wrap="square" lIns="0" tIns="0" rIns="0" bIns="0" numCol="1" anchor="t">
            <a:noAutofit/>
          </a:bodyPr>
          <a:lstStyle/>
          <a:p>
            <a:pPr defTabSz="914400">
              <a:lnSpc>
                <a:spcPct val="110000"/>
              </a:lnSpc>
              <a:defRPr/>
            </a:pPr>
            <a:endParaRPr lang="en-US" sz="2532" kern="0">
              <a:solidFill>
                <a:srgbClr val="494949"/>
              </a:solidFill>
              <a:latin typeface="Roboto Condensed Light" panose="02000000000000000000" pitchFamily="2" charset="0"/>
              <a:ea typeface="+mn-lt"/>
              <a:cs typeface="+mn-lt"/>
            </a:endParaRPr>
          </a:p>
        </p:txBody>
      </p:sp>
      <p:sp>
        <p:nvSpPr>
          <p:cNvPr id="18" name="Shape 43970">
            <a:extLst>
              <a:ext uri="{FF2B5EF4-FFF2-40B4-BE49-F238E27FC236}">
                <a16:creationId xmlns:a16="http://schemas.microsoft.com/office/drawing/2014/main" id="{3D5E9DDE-7959-FBAC-9D2F-C49391909C63}"/>
              </a:ext>
              <a:ext uri="{C183D7F6-B498-43B3-948B-1728B52AA6E4}">
                <adec:decorative xmlns:adec="http://schemas.microsoft.com/office/drawing/2017/decorative" val="1"/>
              </a:ext>
            </a:extLst>
          </p:cNvPr>
          <p:cNvSpPr>
            <a:spLocks/>
          </p:cNvSpPr>
          <p:nvPr/>
        </p:nvSpPr>
        <p:spPr>
          <a:xfrm flipH="1">
            <a:off x="3612417" y="1261601"/>
            <a:ext cx="716940" cy="885874"/>
          </a:xfrm>
          <a:custGeom>
            <a:avLst/>
            <a:gdLst/>
            <a:ahLst/>
            <a:cxnLst>
              <a:cxn ang="0">
                <a:pos x="wd2" y="hd2"/>
              </a:cxn>
              <a:cxn ang="5400000">
                <a:pos x="wd2" y="hd2"/>
              </a:cxn>
              <a:cxn ang="10800000">
                <a:pos x="wd2" y="hd2"/>
              </a:cxn>
              <a:cxn ang="16200000">
                <a:pos x="wd2" y="hd2"/>
              </a:cxn>
            </a:cxnLst>
            <a:rect l="0" t="0" r="r" b="b"/>
            <a:pathLst>
              <a:path w="21600" h="21600" extrusionOk="0">
                <a:moveTo>
                  <a:pt x="0" y="9340"/>
                </a:moveTo>
                <a:lnTo>
                  <a:pt x="21600" y="0"/>
                </a:lnTo>
                <a:lnTo>
                  <a:pt x="21600" y="21600"/>
                </a:lnTo>
                <a:lnTo>
                  <a:pt x="0" y="21600"/>
                </a:lnTo>
                <a:lnTo>
                  <a:pt x="0" y="9340"/>
                </a:lnTo>
                <a:close/>
              </a:path>
            </a:pathLst>
          </a:custGeom>
          <a:solidFill>
            <a:srgbClr val="2576B7">
              <a:lumMod val="75000"/>
            </a:srgbClr>
          </a:solidFill>
          <a:ln w="12700" cap="flat">
            <a:noFill/>
            <a:miter lim="400000"/>
          </a:ln>
          <a:effectLst/>
        </p:spPr>
        <p:txBody>
          <a:bodyPr wrap="square" lIns="0" tIns="0" rIns="0" bIns="0" numCol="1" anchor="t">
            <a:noAutofit/>
          </a:bodyPr>
          <a:lstStyle/>
          <a:p>
            <a:pPr defTabSz="914400">
              <a:lnSpc>
                <a:spcPct val="110000"/>
              </a:lnSpc>
              <a:defRPr/>
            </a:pPr>
            <a:endParaRPr lang="en-US" sz="2532" kern="0">
              <a:solidFill>
                <a:srgbClr val="494949"/>
              </a:solidFill>
              <a:latin typeface="Roboto Condensed Light" panose="02000000000000000000" pitchFamily="2" charset="0"/>
              <a:ea typeface="+mn-lt"/>
              <a:cs typeface="+mn-lt"/>
            </a:endParaRPr>
          </a:p>
        </p:txBody>
      </p:sp>
      <p:sp>
        <p:nvSpPr>
          <p:cNvPr id="22" name="TextBox 21">
            <a:extLst>
              <a:ext uri="{FF2B5EF4-FFF2-40B4-BE49-F238E27FC236}">
                <a16:creationId xmlns:a16="http://schemas.microsoft.com/office/drawing/2014/main" id="{C2808380-2602-A2C7-12EB-56330E554868}"/>
              </a:ext>
            </a:extLst>
          </p:cNvPr>
          <p:cNvSpPr txBox="1">
            <a:spLocks/>
          </p:cNvSpPr>
          <p:nvPr/>
        </p:nvSpPr>
        <p:spPr>
          <a:xfrm>
            <a:off x="282262" y="1644678"/>
            <a:ext cx="4047094" cy="4889444"/>
          </a:xfrm>
          <a:prstGeom prst="rect">
            <a:avLst/>
          </a:prstGeom>
          <a:solidFill>
            <a:srgbClr val="0B76A0"/>
          </a:solidFill>
          <a:ln/>
        </p:spPr>
        <p:txBody>
          <a:bodyPr wrap="square" lIns="144000" tIns="180000" rIns="144000" bIns="144000">
            <a:noAutofit/>
          </a:bodyPr>
          <a:lstStyle/>
          <a:p>
            <a:pPr marL="0" marR="0" lvl="0" indent="0" algn="ctr" defTabSz="554492" rtl="0" eaLnBrk="1" fontAlgn="auto" latinLnBrk="0" hangingPunct="1">
              <a:lnSpc>
                <a:spcPct val="110000"/>
              </a:lnSpc>
              <a:spcBef>
                <a:spcPts val="0"/>
              </a:spcBef>
              <a:spcAft>
                <a:spcPts val="240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ontserrat" pitchFamily="2" charset="77"/>
                <a:ea typeface="+mn-lt"/>
                <a:cs typeface="+mn-lt"/>
              </a:rPr>
              <a:t>Key Observations</a:t>
            </a:r>
            <a:endParaRPr lang="en-US" sz="1150" b="1">
              <a:solidFill>
                <a:prstClr val="white"/>
              </a:solidFill>
              <a:latin typeface="+mj-lt"/>
              <a:ea typeface="+mn-lt"/>
              <a:cs typeface="+mn-lt"/>
            </a:endParaRPr>
          </a:p>
          <a:p>
            <a:pPr defTabSz="914400">
              <a:spcAft>
                <a:spcPts val="300"/>
              </a:spcAft>
            </a:pPr>
            <a:r>
              <a:rPr lang="en-US" sz="1150" b="1">
                <a:solidFill>
                  <a:prstClr val="white"/>
                </a:solidFill>
                <a:latin typeface="+mj-lt"/>
                <a:ea typeface="+mn-lt"/>
                <a:cs typeface="+mn-lt"/>
              </a:rPr>
              <a:t>Structured vs. Unstructured Data:</a:t>
            </a:r>
          </a:p>
          <a:p>
            <a:pPr marL="171450" indent="-171450" defTabSz="914400" fontAlgn="ctr">
              <a:spcAft>
                <a:spcPts val="300"/>
              </a:spcAft>
              <a:buFont typeface="Arial" panose="020B0604020202020204" pitchFamily="34" charset="0"/>
              <a:buChar char="•"/>
            </a:pPr>
            <a:r>
              <a:rPr lang="en-US" sz="1150" b="1">
                <a:solidFill>
                  <a:prstClr val="white"/>
                </a:solidFill>
                <a:latin typeface="Roboto Condensed Light" panose="02000000000000000000" pitchFamily="2" charset="0"/>
                <a:ea typeface="+mn-lt"/>
                <a:cs typeface="+mn-lt"/>
              </a:rPr>
              <a:t>Structured Data:</a:t>
            </a:r>
            <a:r>
              <a:rPr lang="en-US" sz="1150">
                <a:solidFill>
                  <a:prstClr val="white"/>
                </a:solidFill>
                <a:latin typeface="Roboto Condensed Light" panose="02000000000000000000" pitchFamily="2" charset="0"/>
                <a:ea typeface="+mn-lt"/>
                <a:cs typeface="+mn-lt"/>
              </a:rPr>
              <a:t> Easier to preprocess and analyze. Typically stored in relational databases. Examples include transaction records and customer survey scores.</a:t>
            </a:r>
          </a:p>
          <a:p>
            <a:pPr marL="171450" indent="-171450" defTabSz="914400" fontAlgn="ctr">
              <a:spcAft>
                <a:spcPts val="300"/>
              </a:spcAft>
              <a:buFont typeface="Arial" panose="020B0604020202020204" pitchFamily="34" charset="0"/>
              <a:buChar char="•"/>
            </a:pPr>
            <a:r>
              <a:rPr lang="en-US" sz="1150" b="1">
                <a:solidFill>
                  <a:prstClr val="white"/>
                </a:solidFill>
                <a:latin typeface="Roboto Condensed Light" panose="02000000000000000000" pitchFamily="2" charset="0"/>
                <a:ea typeface="+mn-lt"/>
                <a:cs typeface="+mn-lt"/>
              </a:rPr>
              <a:t>Unstructured Data:</a:t>
            </a:r>
            <a:r>
              <a:rPr lang="en-US" sz="1150">
                <a:solidFill>
                  <a:prstClr val="white"/>
                </a:solidFill>
                <a:latin typeface="Roboto Condensed Light" panose="02000000000000000000" pitchFamily="2" charset="0"/>
                <a:ea typeface="+mn-lt"/>
                <a:cs typeface="+mn-lt"/>
              </a:rPr>
              <a:t> Requires complex preprocessing like OCR, transcription, or NLP parsing. Examples include chat logs, audio recordings, and product images.</a:t>
            </a:r>
          </a:p>
          <a:p>
            <a:pPr defTabSz="914400">
              <a:spcAft>
                <a:spcPts val="300"/>
              </a:spcAft>
            </a:pPr>
            <a:r>
              <a:rPr lang="en-US" sz="1150" b="1">
                <a:solidFill>
                  <a:prstClr val="white"/>
                </a:solidFill>
                <a:latin typeface="+mj-lt"/>
                <a:ea typeface="+mn-lt"/>
                <a:cs typeface="+mn-lt"/>
              </a:rPr>
              <a:t>Multimodal Alignment:</a:t>
            </a:r>
          </a:p>
          <a:p>
            <a:pPr marL="171450" indent="-171450" defTabSz="914400" fontAlgn="ctr">
              <a:spcAft>
                <a:spcPts val="300"/>
              </a:spcAft>
              <a:buFont typeface="Arial" panose="020B0604020202020204" pitchFamily="34" charset="0"/>
              <a:buChar char="•"/>
            </a:pPr>
            <a:r>
              <a:rPr lang="en-US" sz="1150">
                <a:solidFill>
                  <a:prstClr val="white"/>
                </a:solidFill>
                <a:latin typeface="Roboto Condensed Light" panose="02000000000000000000" pitchFamily="2" charset="0"/>
                <a:ea typeface="+mn-lt"/>
                <a:cs typeface="+mn-lt"/>
              </a:rPr>
              <a:t>Synchronization of timestamps across audio, text, and behavioral data is critical.</a:t>
            </a:r>
          </a:p>
          <a:p>
            <a:pPr marL="171450" indent="-171450" defTabSz="914400" fontAlgn="ctr">
              <a:spcAft>
                <a:spcPts val="300"/>
              </a:spcAft>
              <a:buFont typeface="Arial" panose="020B0604020202020204" pitchFamily="34" charset="0"/>
              <a:buChar char="•"/>
            </a:pPr>
            <a:r>
              <a:rPr lang="en-US" sz="1150">
                <a:solidFill>
                  <a:prstClr val="white"/>
                </a:solidFill>
                <a:latin typeface="Roboto Condensed Light" panose="02000000000000000000" pitchFamily="2" charset="0"/>
                <a:ea typeface="+mn-lt"/>
                <a:cs typeface="+mn-lt"/>
              </a:rPr>
              <a:t>Metadata alignment ensures consistency across sessions.</a:t>
            </a:r>
          </a:p>
          <a:p>
            <a:pPr defTabSz="914400">
              <a:spcAft>
                <a:spcPts val="300"/>
              </a:spcAft>
            </a:pPr>
            <a:r>
              <a:rPr lang="en-US" sz="1150" b="1">
                <a:solidFill>
                  <a:prstClr val="white"/>
                </a:solidFill>
                <a:latin typeface="+mj-lt"/>
                <a:ea typeface="+mn-lt"/>
                <a:cs typeface="+mn-lt"/>
              </a:rPr>
              <a:t>Privacy Concerns:</a:t>
            </a:r>
          </a:p>
          <a:p>
            <a:pPr marL="171450" indent="-171450" defTabSz="914400" fontAlgn="ctr">
              <a:spcAft>
                <a:spcPts val="300"/>
              </a:spcAft>
              <a:buFont typeface="Arial" panose="020B0604020202020204" pitchFamily="34" charset="0"/>
              <a:buChar char="•"/>
            </a:pPr>
            <a:r>
              <a:rPr lang="en-US" sz="1150">
                <a:solidFill>
                  <a:prstClr val="white"/>
                </a:solidFill>
                <a:latin typeface="Roboto Condensed Light" panose="02000000000000000000" pitchFamily="2" charset="0"/>
                <a:ea typeface="+mn-lt"/>
                <a:cs typeface="+mn-lt"/>
              </a:rPr>
              <a:t>Transaction data, voice data, and text data often contain PII (e.g. names, phone numbers).</a:t>
            </a:r>
          </a:p>
          <a:p>
            <a:pPr marL="171450" indent="-171450" defTabSz="914400" fontAlgn="ctr">
              <a:spcAft>
                <a:spcPts val="300"/>
              </a:spcAft>
              <a:buFont typeface="Arial" panose="020B0604020202020204" pitchFamily="34" charset="0"/>
              <a:buChar char="•"/>
            </a:pPr>
            <a:r>
              <a:rPr lang="en-US" sz="1150">
                <a:solidFill>
                  <a:prstClr val="white"/>
                </a:solidFill>
                <a:latin typeface="Roboto Condensed Light" panose="02000000000000000000" pitchFamily="2" charset="0"/>
                <a:ea typeface="+mn-lt"/>
                <a:cs typeface="+mn-lt"/>
              </a:rPr>
              <a:t>Use data masking, anonymization, and encryption when processing or storing such data.</a:t>
            </a:r>
          </a:p>
          <a:p>
            <a:pPr defTabSz="914400">
              <a:spcAft>
                <a:spcPts val="300"/>
              </a:spcAft>
            </a:pPr>
            <a:r>
              <a:rPr lang="en-US" sz="1150" b="1">
                <a:solidFill>
                  <a:prstClr val="white"/>
                </a:solidFill>
                <a:latin typeface="+mj-lt"/>
                <a:ea typeface="+mn-lt"/>
                <a:cs typeface="+mn-lt"/>
              </a:rPr>
              <a:t>Event-Based Data Treatment:</a:t>
            </a:r>
          </a:p>
          <a:p>
            <a:pPr marL="171450" indent="-171450" defTabSz="914400" fontAlgn="ctr">
              <a:spcAft>
                <a:spcPts val="300"/>
              </a:spcAft>
              <a:buFont typeface="Arial" panose="020B0604020202020204" pitchFamily="34" charset="0"/>
              <a:buChar char="•"/>
            </a:pPr>
            <a:r>
              <a:rPr lang="en-US" sz="1150">
                <a:solidFill>
                  <a:prstClr val="white"/>
                </a:solidFill>
                <a:latin typeface="Roboto Condensed Light" panose="02000000000000000000" pitchFamily="2" charset="0"/>
                <a:ea typeface="+mn-lt"/>
                <a:cs typeface="+mn-lt"/>
              </a:rPr>
              <a:t>Behavioral data and clickstream logs require event aggregation and pattern detection before becoming model-ready.</a:t>
            </a:r>
          </a:p>
        </p:txBody>
      </p:sp>
      <p:graphicFrame>
        <p:nvGraphicFramePr>
          <p:cNvPr id="2" name="Table 1">
            <a:extLst>
              <a:ext uri="{FF2B5EF4-FFF2-40B4-BE49-F238E27FC236}">
                <a16:creationId xmlns:a16="http://schemas.microsoft.com/office/drawing/2014/main" id="{BF7717FE-18A9-BD52-BA72-44D176E04964}"/>
              </a:ext>
            </a:extLst>
          </p:cNvPr>
          <p:cNvGraphicFramePr>
            <a:graphicFrameLocks/>
          </p:cNvGraphicFramePr>
          <p:nvPr>
            <p:extLst>
              <p:ext uri="{D42A27DB-BD31-4B8C-83A1-F6EECF244321}">
                <p14:modId xmlns:p14="http://schemas.microsoft.com/office/powerpoint/2010/main" val="343764323"/>
              </p:ext>
            </p:extLst>
          </p:nvPr>
        </p:nvGraphicFramePr>
        <p:xfrm>
          <a:off x="4549086" y="1211238"/>
          <a:ext cx="7332903" cy="5299632"/>
        </p:xfrm>
        <a:graphic>
          <a:graphicData uri="http://schemas.openxmlformats.org/drawingml/2006/table">
            <a:tbl>
              <a:tblPr>
                <a:effectLst>
                  <a:outerShdw blurRad="50800" dist="38100" dir="5400000" algn="t" rotWithShape="0">
                    <a:prstClr val="black">
                      <a:alpha val="40000"/>
                    </a:prstClr>
                  </a:outerShdw>
                </a:effectLst>
                <a:tableStyleId>{00A15C55-8517-42AA-B614-E9B94910E393}</a:tableStyleId>
              </a:tblPr>
              <a:tblGrid>
                <a:gridCol w="1550852">
                  <a:extLst>
                    <a:ext uri="{9D8B030D-6E8A-4147-A177-3AD203B41FA5}">
                      <a16:colId xmlns:a16="http://schemas.microsoft.com/office/drawing/2014/main" val="2401640663"/>
                    </a:ext>
                  </a:extLst>
                </a:gridCol>
                <a:gridCol w="1204795">
                  <a:extLst>
                    <a:ext uri="{9D8B030D-6E8A-4147-A177-3AD203B41FA5}">
                      <a16:colId xmlns:a16="http://schemas.microsoft.com/office/drawing/2014/main" val="1330396261"/>
                    </a:ext>
                  </a:extLst>
                </a:gridCol>
                <a:gridCol w="1675817">
                  <a:extLst>
                    <a:ext uri="{9D8B030D-6E8A-4147-A177-3AD203B41FA5}">
                      <a16:colId xmlns:a16="http://schemas.microsoft.com/office/drawing/2014/main" val="786047538"/>
                    </a:ext>
                  </a:extLst>
                </a:gridCol>
                <a:gridCol w="2901439">
                  <a:extLst>
                    <a:ext uri="{9D8B030D-6E8A-4147-A177-3AD203B41FA5}">
                      <a16:colId xmlns:a16="http://schemas.microsoft.com/office/drawing/2014/main" val="1062941611"/>
                    </a:ext>
                  </a:extLst>
                </a:gridCol>
              </a:tblGrid>
              <a:tr h="209264">
                <a:tc>
                  <a:txBody>
                    <a:bodyPr/>
                    <a:lstStyle/>
                    <a:p>
                      <a:pPr marL="0" marR="0" algn="ctr" fontAlgn="t">
                        <a:buFontTx/>
                      </a:pPr>
                      <a:r>
                        <a:rPr lang="en-US" sz="1000" b="1">
                          <a:solidFill>
                            <a:schemeClr val="bg1"/>
                          </a:solidFill>
                          <a:effectLst/>
                          <a:latin typeface="+mj-lt"/>
                          <a:ea typeface="+mn-lt"/>
                          <a:cs typeface="+mn-lt"/>
                        </a:rPr>
                        <a:t>Data Source</a:t>
                      </a:r>
                      <a:endParaRPr lang="en-US" sz="1000">
                        <a:solidFill>
                          <a:schemeClr val="bg1"/>
                        </a:solidFill>
                        <a:effectLst/>
                        <a:latin typeface="+mj-lt"/>
                        <a:ea typeface="+mn-lt"/>
                        <a:cs typeface="+mn-lt"/>
                      </a:endParaRPr>
                    </a:p>
                  </a:txBody>
                  <a:tcPr marL="34209" marR="34209" marT="34209" marB="34209">
                    <a:solidFill>
                      <a:schemeClr val="accent1"/>
                    </a:solidFill>
                  </a:tcPr>
                </a:tc>
                <a:tc>
                  <a:txBody>
                    <a:bodyPr/>
                    <a:lstStyle/>
                    <a:p>
                      <a:pPr marL="0" marR="0" algn="ctr" fontAlgn="t">
                        <a:buFontTx/>
                      </a:pPr>
                      <a:r>
                        <a:rPr lang="en-US" sz="1000" b="1">
                          <a:solidFill>
                            <a:schemeClr val="bg1"/>
                          </a:solidFill>
                          <a:effectLst/>
                          <a:latin typeface="+mj-lt"/>
                          <a:ea typeface="+mn-lt"/>
                          <a:cs typeface="+mn-lt"/>
                        </a:rPr>
                        <a:t>Data Type</a:t>
                      </a:r>
                      <a:endParaRPr lang="en-US" sz="1000">
                        <a:solidFill>
                          <a:schemeClr val="bg1"/>
                        </a:solidFill>
                        <a:effectLst/>
                        <a:latin typeface="+mj-lt"/>
                        <a:ea typeface="+mn-lt"/>
                        <a:cs typeface="+mn-lt"/>
                      </a:endParaRPr>
                    </a:p>
                  </a:txBody>
                  <a:tcPr marL="34209" marR="34209" marT="34209" marB="34209">
                    <a:solidFill>
                      <a:schemeClr val="accent1"/>
                    </a:solidFill>
                  </a:tcPr>
                </a:tc>
                <a:tc>
                  <a:txBody>
                    <a:bodyPr/>
                    <a:lstStyle/>
                    <a:p>
                      <a:pPr marL="0" marR="0" algn="ctr" fontAlgn="t">
                        <a:buFontTx/>
                      </a:pPr>
                      <a:r>
                        <a:rPr lang="en-US" sz="1000" b="1">
                          <a:solidFill>
                            <a:schemeClr val="bg1"/>
                          </a:solidFill>
                          <a:effectLst/>
                          <a:latin typeface="+mj-lt"/>
                          <a:ea typeface="+mn-lt"/>
                          <a:cs typeface="+mn-lt"/>
                        </a:rPr>
                        <a:t>Examples</a:t>
                      </a:r>
                      <a:endParaRPr lang="en-US" sz="1000">
                        <a:solidFill>
                          <a:schemeClr val="bg1"/>
                        </a:solidFill>
                        <a:effectLst/>
                        <a:latin typeface="+mj-lt"/>
                        <a:ea typeface="+mn-lt"/>
                        <a:cs typeface="+mn-lt"/>
                      </a:endParaRPr>
                    </a:p>
                  </a:txBody>
                  <a:tcPr marL="34209" marR="34209" marT="34209" marB="34209">
                    <a:solidFill>
                      <a:schemeClr val="accent1"/>
                    </a:solidFill>
                  </a:tcPr>
                </a:tc>
                <a:tc>
                  <a:txBody>
                    <a:bodyPr/>
                    <a:lstStyle/>
                    <a:p>
                      <a:pPr marL="0" marR="0" algn="ctr" fontAlgn="t">
                        <a:buFontTx/>
                      </a:pPr>
                      <a:r>
                        <a:rPr lang="en-US" sz="1000" b="1">
                          <a:solidFill>
                            <a:schemeClr val="bg1"/>
                          </a:solidFill>
                          <a:effectLst/>
                          <a:latin typeface="+mj-lt"/>
                          <a:ea typeface="+mn-lt"/>
                          <a:cs typeface="+mn-lt"/>
                        </a:rPr>
                        <a:t>Treatment Steps</a:t>
                      </a:r>
                      <a:endParaRPr lang="en-US" sz="1000">
                        <a:solidFill>
                          <a:schemeClr val="bg1"/>
                        </a:solidFill>
                        <a:effectLst/>
                        <a:latin typeface="+mj-lt"/>
                        <a:ea typeface="+mn-lt"/>
                        <a:cs typeface="+mn-lt"/>
                      </a:endParaRPr>
                    </a:p>
                  </a:txBody>
                  <a:tcPr marL="34209" marR="34209" marT="34209" marB="34209">
                    <a:solidFill>
                      <a:schemeClr val="accent1"/>
                    </a:solidFill>
                  </a:tcPr>
                </a:tc>
                <a:extLst>
                  <a:ext uri="{0D108BD9-81ED-4DB2-BD59-A6C34878D82A}">
                    <a16:rowId xmlns:a16="http://schemas.microsoft.com/office/drawing/2014/main" val="3357872422"/>
                  </a:ext>
                </a:extLst>
              </a:tr>
              <a:tr h="209264">
                <a:tc rowSpan="3">
                  <a:txBody>
                    <a:bodyPr/>
                    <a:lstStyle/>
                    <a:p>
                      <a:pPr marL="0" marR="0" algn="ctr" fontAlgn="t">
                        <a:buFontTx/>
                      </a:pPr>
                      <a:endParaRPr lang="en-US" sz="1000" b="1">
                        <a:solidFill>
                          <a:schemeClr val="bg1"/>
                        </a:solidFill>
                        <a:effectLst/>
                        <a:latin typeface="+mj-lt"/>
                        <a:ea typeface="+mn-lt"/>
                        <a:cs typeface="+mn-lt"/>
                      </a:endParaRPr>
                    </a:p>
                    <a:p>
                      <a:pPr marL="0" marR="0" algn="ctr" fontAlgn="t">
                        <a:buFontTx/>
                      </a:pPr>
                      <a:r>
                        <a:rPr lang="en-US" sz="1000" b="1">
                          <a:solidFill>
                            <a:schemeClr val="bg1"/>
                          </a:solidFill>
                          <a:effectLst/>
                          <a:latin typeface="+mj-lt"/>
                          <a:ea typeface="+mn-lt"/>
                          <a:cs typeface="+mn-lt"/>
                        </a:rPr>
                        <a:t>Text Data</a:t>
                      </a:r>
                    </a:p>
                    <a:p>
                      <a:pPr marL="0" marR="0" algn="ctr" fontAlgn="t">
                        <a:buFontTx/>
                      </a:pPr>
                      <a:r>
                        <a:rPr lang="en-US" sz="1000">
                          <a:solidFill>
                            <a:schemeClr val="bg1"/>
                          </a:solidFill>
                          <a:effectLst/>
                          <a:latin typeface="+mj-lt"/>
                          <a:ea typeface="+mn-lt"/>
                          <a:cs typeface="+mn-lt"/>
                        </a:rPr>
                        <a:t> </a:t>
                      </a:r>
                    </a:p>
                  </a:txBody>
                  <a:tcPr marL="34209" marR="34209" marT="34209" marB="34209" anchor="ctr">
                    <a:solidFill>
                      <a:schemeClr val="accent4">
                        <a:lumMod val="75000"/>
                      </a:schemeClr>
                    </a:solidFill>
                  </a:tcPr>
                </a:tc>
                <a:tc>
                  <a:txBody>
                    <a:bodyPr/>
                    <a:lstStyle/>
                    <a:p>
                      <a:pPr marL="0" marR="0" algn="ctr" fontAlgn="t">
                        <a:buFontTx/>
                      </a:pPr>
                      <a:r>
                        <a:rPr lang="en-US" sz="1000">
                          <a:effectLst/>
                          <a:ea typeface="+mn-lt"/>
                          <a:cs typeface="+mn-lt"/>
                        </a:rPr>
                        <a:t>Structured</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FAQ databases, CRM entries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Tokenization, normalization, deduplication</a:t>
                      </a:r>
                      <a:endParaRPr lang="en-US" sz="1000">
                        <a:effectLst/>
                        <a:latin typeface="+mn-lt"/>
                        <a:ea typeface="+mn-lt"/>
                        <a:cs typeface="+mn-lt"/>
                      </a:endParaRPr>
                    </a:p>
                  </a:txBody>
                  <a:tcPr marL="34209" marR="34209" marT="34209" marB="34209"/>
                </a:tc>
                <a:extLst>
                  <a:ext uri="{0D108BD9-81ED-4DB2-BD59-A6C34878D82A}">
                    <a16:rowId xmlns:a16="http://schemas.microsoft.com/office/drawing/2014/main" val="2589947439"/>
                  </a:ext>
                </a:extLst>
              </a:tr>
              <a:tr h="209264">
                <a:tc vMerge="1">
                  <a:txBody>
                    <a:bodyPr/>
                    <a:lstStyle/>
                    <a:p>
                      <a:endParaRPr/>
                    </a:p>
                  </a:txBody>
                  <a:tcPr marL="34209" marR="34209" marT="34209" marB="34209"/>
                </a:tc>
                <a:tc>
                  <a:txBody>
                    <a:bodyPr/>
                    <a:lstStyle/>
                    <a:p>
                      <a:pPr marL="0" marR="0" algn="ctr" fontAlgn="t">
                        <a:buFontTx/>
                      </a:pPr>
                      <a:r>
                        <a:rPr lang="en-US" sz="1000">
                          <a:effectLst/>
                          <a:ea typeface="+mn-lt"/>
                          <a:cs typeface="+mn-lt"/>
                        </a:rPr>
                        <a:t>Unstructured</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Chat logs, emails, SMS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Sentiment tagging, keyword extraction, intent detection</a:t>
                      </a:r>
                      <a:endParaRPr lang="en-US" sz="1000">
                        <a:effectLst/>
                        <a:latin typeface="+mn-lt"/>
                        <a:ea typeface="+mn-lt"/>
                        <a:cs typeface="+mn-lt"/>
                      </a:endParaRPr>
                    </a:p>
                  </a:txBody>
                  <a:tcPr marL="34209" marR="34209" marT="34209" marB="34209"/>
                </a:tc>
                <a:extLst>
                  <a:ext uri="{0D108BD9-81ED-4DB2-BD59-A6C34878D82A}">
                    <a16:rowId xmlns:a16="http://schemas.microsoft.com/office/drawing/2014/main" val="3522059930"/>
                  </a:ext>
                </a:extLst>
              </a:tr>
              <a:tr h="209264">
                <a:tc vMerge="1">
                  <a:txBody>
                    <a:bodyPr/>
                    <a:lstStyle/>
                    <a:p>
                      <a:endParaRPr/>
                    </a:p>
                  </a:txBody>
                  <a:tcPr marL="34209" marR="34209" marT="34209" marB="34209"/>
                </a:tc>
                <a:tc>
                  <a:txBody>
                    <a:bodyPr/>
                    <a:lstStyle/>
                    <a:p>
                      <a:pPr marL="0" marR="0" algn="ctr" fontAlgn="t">
                        <a:buFontTx/>
                      </a:pPr>
                      <a:r>
                        <a:rPr lang="en-US" sz="1000">
                          <a:effectLst/>
                          <a:ea typeface="+mn-lt"/>
                          <a:cs typeface="+mn-lt"/>
                        </a:rPr>
                        <a:t>Semi-Structured</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JSON/XML APIs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Parsing, schema validation</a:t>
                      </a:r>
                      <a:endParaRPr lang="en-US" sz="1000">
                        <a:effectLst/>
                        <a:latin typeface="+mn-lt"/>
                        <a:ea typeface="+mn-lt"/>
                        <a:cs typeface="+mn-lt"/>
                      </a:endParaRPr>
                    </a:p>
                  </a:txBody>
                  <a:tcPr marL="34209" marR="34209" marT="34209" marB="34209"/>
                </a:tc>
                <a:extLst>
                  <a:ext uri="{0D108BD9-81ED-4DB2-BD59-A6C34878D82A}">
                    <a16:rowId xmlns:a16="http://schemas.microsoft.com/office/drawing/2014/main" val="4180975794"/>
                  </a:ext>
                </a:extLst>
              </a:tr>
              <a:tr h="209264">
                <a:tc rowSpan="2">
                  <a:txBody>
                    <a:bodyPr/>
                    <a:lstStyle/>
                    <a:p>
                      <a:pPr marL="0" marR="0" algn="ctr" fontAlgn="t">
                        <a:buFontTx/>
                      </a:pPr>
                      <a:r>
                        <a:rPr lang="en-US" sz="1000" b="1">
                          <a:solidFill>
                            <a:schemeClr val="bg1"/>
                          </a:solidFill>
                          <a:effectLst/>
                          <a:latin typeface="+mj-lt"/>
                          <a:ea typeface="+mn-lt"/>
                          <a:cs typeface="+mn-lt"/>
                        </a:rPr>
                        <a:t>Voice Data</a:t>
                      </a:r>
                      <a:r>
                        <a:rPr lang="en-US" sz="1000">
                          <a:solidFill>
                            <a:schemeClr val="bg1"/>
                          </a:solidFill>
                          <a:effectLst/>
                          <a:latin typeface="+mj-lt"/>
                          <a:ea typeface="+mn-lt"/>
                          <a:cs typeface="+mn-lt"/>
                        </a:rPr>
                        <a:t> </a:t>
                      </a:r>
                    </a:p>
                  </a:txBody>
                  <a:tcPr marL="34209" marR="34209" marT="34209" marB="34209" anchor="ctr">
                    <a:solidFill>
                      <a:schemeClr val="accent4">
                        <a:lumMod val="75000"/>
                      </a:schemeClr>
                    </a:solidFill>
                  </a:tcPr>
                </a:tc>
                <a:tc>
                  <a:txBody>
                    <a:bodyPr/>
                    <a:lstStyle/>
                    <a:p>
                      <a:pPr marL="0" marR="0" algn="ctr" fontAlgn="t">
                        <a:buFontTx/>
                      </a:pPr>
                      <a:r>
                        <a:rPr lang="en-US" sz="1000">
                          <a:effectLst/>
                          <a:ea typeface="+mn-lt"/>
                          <a:cs typeface="+mn-lt"/>
                        </a:rPr>
                        <a:t>Audio Waveforms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Call recordings, </a:t>
                      </a:r>
                      <a:r>
                        <a:rPr lang="en-US" sz="1000" err="1">
                          <a:effectLst/>
                          <a:ea typeface="+mn-lt"/>
                          <a:cs typeface="+mn-lt"/>
                        </a:rPr>
                        <a:t>IVR</a:t>
                      </a:r>
                      <a:r>
                        <a:rPr lang="en-US" sz="1000">
                          <a:effectLst/>
                          <a:ea typeface="+mn-lt"/>
                          <a:cs typeface="+mn-lt"/>
                        </a:rPr>
                        <a:t> logs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Noise reduction, transcription, segmentation</a:t>
                      </a:r>
                      <a:endParaRPr lang="en-US" sz="1000">
                        <a:effectLst/>
                        <a:latin typeface="+mn-lt"/>
                        <a:ea typeface="+mn-lt"/>
                        <a:cs typeface="+mn-lt"/>
                      </a:endParaRPr>
                    </a:p>
                  </a:txBody>
                  <a:tcPr marL="34209" marR="34209" marT="34209" marB="34209"/>
                </a:tc>
                <a:extLst>
                  <a:ext uri="{0D108BD9-81ED-4DB2-BD59-A6C34878D82A}">
                    <a16:rowId xmlns:a16="http://schemas.microsoft.com/office/drawing/2014/main" val="2149779994"/>
                  </a:ext>
                </a:extLst>
              </a:tr>
              <a:tr h="209264">
                <a:tc vMerge="1">
                  <a:txBody>
                    <a:bodyPr/>
                    <a:lstStyle/>
                    <a:p>
                      <a:endParaRPr/>
                    </a:p>
                  </a:txBody>
                  <a:tcPr marL="34209" marR="34209" marT="34209" marB="34209"/>
                </a:tc>
                <a:tc>
                  <a:txBody>
                    <a:bodyPr/>
                    <a:lstStyle/>
                    <a:p>
                      <a:pPr marL="0" marR="0" algn="ctr" fontAlgn="t">
                        <a:buFontTx/>
                      </a:pPr>
                      <a:r>
                        <a:rPr lang="en-US" sz="1000">
                          <a:effectLst/>
                          <a:ea typeface="+mn-lt"/>
                          <a:cs typeface="+mn-lt"/>
                        </a:rPr>
                        <a:t>Transcribed Text</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Transcriptions from audio</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Sentiment tagging, keyword extraction</a:t>
                      </a:r>
                      <a:endParaRPr lang="en-US" sz="1000">
                        <a:effectLst/>
                        <a:latin typeface="+mn-lt"/>
                        <a:ea typeface="+mn-lt"/>
                        <a:cs typeface="+mn-lt"/>
                      </a:endParaRPr>
                    </a:p>
                  </a:txBody>
                  <a:tcPr marL="34209" marR="34209" marT="34209" marB="34209"/>
                </a:tc>
                <a:extLst>
                  <a:ext uri="{0D108BD9-81ED-4DB2-BD59-A6C34878D82A}">
                    <a16:rowId xmlns:a16="http://schemas.microsoft.com/office/drawing/2014/main" val="1834144471"/>
                  </a:ext>
                </a:extLst>
              </a:tr>
              <a:tr h="209264">
                <a:tc rowSpan="2">
                  <a:txBody>
                    <a:bodyPr/>
                    <a:lstStyle/>
                    <a:p>
                      <a:pPr marL="0" marR="0" algn="ctr" fontAlgn="t">
                        <a:buFontTx/>
                      </a:pPr>
                      <a:r>
                        <a:rPr lang="en-US" sz="1000" b="1">
                          <a:solidFill>
                            <a:schemeClr val="bg1"/>
                          </a:solidFill>
                          <a:effectLst/>
                          <a:latin typeface="+mj-lt"/>
                          <a:ea typeface="+mn-lt"/>
                          <a:cs typeface="+mn-lt"/>
                        </a:rPr>
                        <a:t>Image Data</a:t>
                      </a:r>
                      <a:r>
                        <a:rPr lang="en-US" sz="1000">
                          <a:solidFill>
                            <a:schemeClr val="bg1"/>
                          </a:solidFill>
                          <a:effectLst/>
                          <a:latin typeface="+mj-lt"/>
                          <a:ea typeface="+mn-lt"/>
                          <a:cs typeface="+mn-lt"/>
                        </a:rPr>
                        <a:t> </a:t>
                      </a:r>
                    </a:p>
                  </a:txBody>
                  <a:tcPr marL="34209" marR="34209" marT="34209" marB="34209" anchor="ctr">
                    <a:solidFill>
                      <a:schemeClr val="accent4">
                        <a:lumMod val="75000"/>
                      </a:schemeClr>
                    </a:solidFill>
                  </a:tcPr>
                </a:tc>
                <a:tc>
                  <a:txBody>
                    <a:bodyPr/>
                    <a:lstStyle/>
                    <a:p>
                      <a:pPr marL="0" marR="0" algn="ctr" fontAlgn="t">
                        <a:buFontTx/>
                      </a:pPr>
                      <a:r>
                        <a:rPr lang="en-US" sz="1000">
                          <a:effectLst/>
                          <a:ea typeface="+mn-lt"/>
                          <a:cs typeface="+mn-lt"/>
                        </a:rPr>
                        <a:t>Structured</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Product catalogs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Standardization, metadata tagging</a:t>
                      </a:r>
                      <a:endParaRPr lang="en-US" sz="1000">
                        <a:effectLst/>
                        <a:latin typeface="+mn-lt"/>
                        <a:ea typeface="+mn-lt"/>
                        <a:cs typeface="+mn-lt"/>
                      </a:endParaRPr>
                    </a:p>
                  </a:txBody>
                  <a:tcPr marL="34209" marR="34209" marT="34209" marB="34209"/>
                </a:tc>
                <a:extLst>
                  <a:ext uri="{0D108BD9-81ED-4DB2-BD59-A6C34878D82A}">
                    <a16:rowId xmlns:a16="http://schemas.microsoft.com/office/drawing/2014/main" val="508265561"/>
                  </a:ext>
                </a:extLst>
              </a:tr>
              <a:tr h="209264">
                <a:tc vMerge="1">
                  <a:txBody>
                    <a:bodyPr/>
                    <a:lstStyle/>
                    <a:p>
                      <a:endParaRPr/>
                    </a:p>
                  </a:txBody>
                  <a:tcPr marL="34209" marR="34209" marT="34209" marB="34209"/>
                </a:tc>
                <a:tc>
                  <a:txBody>
                    <a:bodyPr/>
                    <a:lstStyle/>
                    <a:p>
                      <a:pPr marL="0" marR="0" algn="ctr" fontAlgn="t">
                        <a:buFontTx/>
                      </a:pPr>
                      <a:r>
                        <a:rPr lang="en-US" sz="1000">
                          <a:effectLst/>
                          <a:ea typeface="+mn-lt"/>
                          <a:cs typeface="+mn-lt"/>
                        </a:rPr>
                        <a:t>Unstructured</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Product photos, screenshots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OCR, feature extraction, noise removal</a:t>
                      </a:r>
                      <a:endParaRPr lang="en-US" sz="1000">
                        <a:effectLst/>
                        <a:latin typeface="+mn-lt"/>
                        <a:ea typeface="+mn-lt"/>
                        <a:cs typeface="+mn-lt"/>
                      </a:endParaRPr>
                    </a:p>
                  </a:txBody>
                  <a:tcPr marL="34209" marR="34209" marT="34209" marB="34209"/>
                </a:tc>
                <a:extLst>
                  <a:ext uri="{0D108BD9-81ED-4DB2-BD59-A6C34878D82A}">
                    <a16:rowId xmlns:a16="http://schemas.microsoft.com/office/drawing/2014/main" val="4254856644"/>
                  </a:ext>
                </a:extLst>
              </a:tr>
              <a:tr h="209264">
                <a:tc rowSpan="2">
                  <a:txBody>
                    <a:bodyPr/>
                    <a:lstStyle/>
                    <a:p>
                      <a:pPr marL="0" marR="0" algn="ctr" fontAlgn="t">
                        <a:buFontTx/>
                      </a:pPr>
                      <a:r>
                        <a:rPr lang="en-US" sz="1000" b="1">
                          <a:solidFill>
                            <a:schemeClr val="bg1"/>
                          </a:solidFill>
                          <a:effectLst/>
                          <a:latin typeface="+mj-lt"/>
                          <a:ea typeface="+mn-lt"/>
                          <a:cs typeface="+mn-lt"/>
                        </a:rPr>
                        <a:t>Video Data</a:t>
                      </a:r>
                      <a:r>
                        <a:rPr lang="en-US" sz="1000">
                          <a:solidFill>
                            <a:schemeClr val="bg1"/>
                          </a:solidFill>
                          <a:effectLst/>
                          <a:latin typeface="+mj-lt"/>
                          <a:ea typeface="+mn-lt"/>
                          <a:cs typeface="+mn-lt"/>
                        </a:rPr>
                        <a:t> </a:t>
                      </a:r>
                    </a:p>
                  </a:txBody>
                  <a:tcPr marL="34209" marR="34209" marT="34209" marB="34209" anchor="ctr">
                    <a:solidFill>
                      <a:schemeClr val="accent4">
                        <a:lumMod val="75000"/>
                      </a:schemeClr>
                    </a:solidFill>
                  </a:tcPr>
                </a:tc>
                <a:tc>
                  <a:txBody>
                    <a:bodyPr/>
                    <a:lstStyle/>
                    <a:p>
                      <a:pPr marL="0" marR="0" algn="ctr" fontAlgn="t">
                        <a:buFontTx/>
                      </a:pPr>
                      <a:r>
                        <a:rPr lang="en-US" sz="1000">
                          <a:effectLst/>
                          <a:ea typeface="+mn-lt"/>
                          <a:cs typeface="+mn-lt"/>
                        </a:rPr>
                        <a:t>Unstructured</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Customer service video calls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Frame extraction, speech-to-text, transcription</a:t>
                      </a:r>
                      <a:endParaRPr lang="en-US" sz="1000">
                        <a:effectLst/>
                        <a:latin typeface="+mn-lt"/>
                        <a:ea typeface="+mn-lt"/>
                        <a:cs typeface="+mn-lt"/>
                      </a:endParaRPr>
                    </a:p>
                  </a:txBody>
                  <a:tcPr marL="34209" marR="34209" marT="34209" marB="34209"/>
                </a:tc>
                <a:extLst>
                  <a:ext uri="{0D108BD9-81ED-4DB2-BD59-A6C34878D82A}">
                    <a16:rowId xmlns:a16="http://schemas.microsoft.com/office/drawing/2014/main" val="3143950564"/>
                  </a:ext>
                </a:extLst>
              </a:tr>
              <a:tr h="209264">
                <a:tc vMerge="1">
                  <a:txBody>
                    <a:bodyPr/>
                    <a:lstStyle/>
                    <a:p>
                      <a:endParaRPr/>
                    </a:p>
                  </a:txBody>
                  <a:tcPr marL="34209" marR="34209" marT="34209" marB="34209"/>
                </a:tc>
                <a:tc>
                  <a:txBody>
                    <a:bodyPr/>
                    <a:lstStyle/>
                    <a:p>
                      <a:pPr marL="0" marR="0" algn="ctr" fontAlgn="t">
                        <a:buFontTx/>
                      </a:pPr>
                      <a:r>
                        <a:rPr lang="en-US" sz="1000">
                          <a:effectLst/>
                          <a:ea typeface="+mn-lt"/>
                          <a:cs typeface="+mn-lt"/>
                        </a:rPr>
                        <a:t>Metadata</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Timestamps, camera angles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Synchronization, metadata alignment</a:t>
                      </a:r>
                      <a:endParaRPr lang="en-US" sz="1000">
                        <a:effectLst/>
                        <a:latin typeface="+mn-lt"/>
                        <a:ea typeface="+mn-lt"/>
                        <a:cs typeface="+mn-lt"/>
                      </a:endParaRPr>
                    </a:p>
                  </a:txBody>
                  <a:tcPr marL="34209" marR="34209" marT="34209" marB="34209"/>
                </a:tc>
                <a:extLst>
                  <a:ext uri="{0D108BD9-81ED-4DB2-BD59-A6C34878D82A}">
                    <a16:rowId xmlns:a16="http://schemas.microsoft.com/office/drawing/2014/main" val="3277046438"/>
                  </a:ext>
                </a:extLst>
              </a:tr>
              <a:tr h="209264">
                <a:tc rowSpan="3">
                  <a:txBody>
                    <a:bodyPr/>
                    <a:lstStyle/>
                    <a:p>
                      <a:pPr marL="0" marR="0" algn="ctr" fontAlgn="t">
                        <a:buFontTx/>
                      </a:pPr>
                      <a:endParaRPr lang="en-US" sz="1000" b="1">
                        <a:solidFill>
                          <a:schemeClr val="bg1"/>
                        </a:solidFill>
                        <a:effectLst/>
                        <a:latin typeface="+mj-lt"/>
                        <a:ea typeface="+mn-lt"/>
                        <a:cs typeface="+mn-lt"/>
                      </a:endParaRPr>
                    </a:p>
                    <a:p>
                      <a:pPr marL="0" marR="0" algn="ctr" fontAlgn="t">
                        <a:buFontTx/>
                      </a:pPr>
                      <a:r>
                        <a:rPr lang="en-US" sz="1000" b="1">
                          <a:solidFill>
                            <a:schemeClr val="bg1"/>
                          </a:solidFill>
                          <a:effectLst/>
                          <a:latin typeface="+mj-lt"/>
                          <a:ea typeface="+mn-lt"/>
                          <a:cs typeface="+mn-lt"/>
                        </a:rPr>
                        <a:t>Behavioral Data</a:t>
                      </a:r>
                      <a:r>
                        <a:rPr lang="en-US" sz="1000">
                          <a:solidFill>
                            <a:schemeClr val="bg1"/>
                          </a:solidFill>
                          <a:effectLst/>
                          <a:latin typeface="+mj-lt"/>
                          <a:ea typeface="+mn-lt"/>
                          <a:cs typeface="+mn-lt"/>
                        </a:rPr>
                        <a:t> </a:t>
                      </a:r>
                    </a:p>
                    <a:p>
                      <a:pPr marL="0" marR="0" algn="ctr" fontAlgn="t">
                        <a:buFontTx/>
                      </a:pPr>
                      <a:r>
                        <a:rPr lang="en-US" sz="1000">
                          <a:solidFill>
                            <a:schemeClr val="bg1"/>
                          </a:solidFill>
                          <a:effectLst/>
                          <a:latin typeface="+mj-lt"/>
                          <a:ea typeface="+mn-lt"/>
                          <a:cs typeface="+mn-lt"/>
                        </a:rPr>
                        <a:t> </a:t>
                      </a:r>
                    </a:p>
                  </a:txBody>
                  <a:tcPr marL="34209" marR="34209" marT="34209" marB="34209" anchor="ctr">
                    <a:solidFill>
                      <a:schemeClr val="accent4">
                        <a:lumMod val="75000"/>
                      </a:schemeClr>
                    </a:solidFill>
                  </a:tcPr>
                </a:tc>
                <a:tc>
                  <a:txBody>
                    <a:bodyPr/>
                    <a:lstStyle/>
                    <a:p>
                      <a:pPr marL="0" marR="0" algn="ctr" fontAlgn="t">
                        <a:buFontTx/>
                      </a:pPr>
                      <a:r>
                        <a:rPr lang="en-US" sz="1000">
                          <a:effectLst/>
                          <a:ea typeface="+mn-lt"/>
                          <a:cs typeface="+mn-lt"/>
                        </a:rPr>
                        <a:t>Clickstream Logs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Page clicks, browsing paths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Session merging, anomaly detection</a:t>
                      </a:r>
                      <a:endParaRPr lang="en-US" sz="1000">
                        <a:effectLst/>
                        <a:latin typeface="+mn-lt"/>
                        <a:ea typeface="+mn-lt"/>
                        <a:cs typeface="+mn-lt"/>
                      </a:endParaRPr>
                    </a:p>
                  </a:txBody>
                  <a:tcPr marL="34209" marR="34209" marT="34209" marB="34209"/>
                </a:tc>
                <a:extLst>
                  <a:ext uri="{0D108BD9-81ED-4DB2-BD59-A6C34878D82A}">
                    <a16:rowId xmlns:a16="http://schemas.microsoft.com/office/drawing/2014/main" val="3871879432"/>
                  </a:ext>
                </a:extLst>
              </a:tr>
              <a:tr h="209264">
                <a:tc vMerge="1">
                  <a:txBody>
                    <a:bodyPr/>
                    <a:lstStyle/>
                    <a:p>
                      <a:endParaRPr/>
                    </a:p>
                  </a:txBody>
                  <a:tcPr marL="34209" marR="34209" marT="34209" marB="34209"/>
                </a:tc>
                <a:tc>
                  <a:txBody>
                    <a:bodyPr/>
                    <a:lstStyle/>
                    <a:p>
                      <a:pPr marL="0" marR="0" algn="ctr" fontAlgn="t">
                        <a:buFontTx/>
                      </a:pPr>
                      <a:r>
                        <a:rPr lang="en-US" sz="1000">
                          <a:effectLst/>
                          <a:ea typeface="+mn-lt"/>
                          <a:cs typeface="+mn-lt"/>
                        </a:rPr>
                        <a:t>Event Data</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Abandoned carts, pop-ups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Event aggregation, anomaly tagging</a:t>
                      </a:r>
                      <a:endParaRPr lang="en-US" sz="1000">
                        <a:effectLst/>
                        <a:latin typeface="+mn-lt"/>
                        <a:ea typeface="+mn-lt"/>
                        <a:cs typeface="+mn-lt"/>
                      </a:endParaRPr>
                    </a:p>
                  </a:txBody>
                  <a:tcPr marL="34209" marR="34209" marT="34209" marB="34209"/>
                </a:tc>
                <a:extLst>
                  <a:ext uri="{0D108BD9-81ED-4DB2-BD59-A6C34878D82A}">
                    <a16:rowId xmlns:a16="http://schemas.microsoft.com/office/drawing/2014/main" val="2716967491"/>
                  </a:ext>
                </a:extLst>
              </a:tr>
              <a:tr h="209264">
                <a:tc vMerge="1">
                  <a:txBody>
                    <a:bodyPr/>
                    <a:lstStyle/>
                    <a:p>
                      <a:endParaRPr/>
                    </a:p>
                  </a:txBody>
                  <a:tcPr marL="34209" marR="34209" marT="34209" marB="34209"/>
                </a:tc>
                <a:tc>
                  <a:txBody>
                    <a:bodyPr/>
                    <a:lstStyle/>
                    <a:p>
                      <a:pPr marL="0" marR="0" algn="ctr" fontAlgn="t">
                        <a:buFontTx/>
                      </a:pPr>
                      <a:r>
                        <a:rPr lang="en-US" sz="1000">
                          <a:effectLst/>
                          <a:ea typeface="+mn-lt"/>
                          <a:cs typeface="+mn-lt"/>
                        </a:rPr>
                        <a:t>Heatmap Data</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Mouse tracking, scroll maps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Pattern extraction, feature tagging</a:t>
                      </a:r>
                      <a:endParaRPr lang="en-US" sz="1000">
                        <a:effectLst/>
                        <a:latin typeface="+mn-lt"/>
                        <a:ea typeface="+mn-lt"/>
                        <a:cs typeface="+mn-lt"/>
                      </a:endParaRPr>
                    </a:p>
                  </a:txBody>
                  <a:tcPr marL="34209" marR="34209" marT="34209" marB="34209"/>
                </a:tc>
                <a:extLst>
                  <a:ext uri="{0D108BD9-81ED-4DB2-BD59-A6C34878D82A}">
                    <a16:rowId xmlns:a16="http://schemas.microsoft.com/office/drawing/2014/main" val="70304051"/>
                  </a:ext>
                </a:extLst>
              </a:tr>
              <a:tr h="209264">
                <a:tc rowSpan="2">
                  <a:txBody>
                    <a:bodyPr/>
                    <a:lstStyle/>
                    <a:p>
                      <a:pPr marL="0" marR="0" algn="ctr" fontAlgn="t">
                        <a:buFontTx/>
                      </a:pPr>
                      <a:r>
                        <a:rPr lang="en-US" sz="1000" b="1">
                          <a:solidFill>
                            <a:schemeClr val="bg1"/>
                          </a:solidFill>
                          <a:effectLst/>
                          <a:latin typeface="+mj-lt"/>
                          <a:ea typeface="+mn-lt"/>
                          <a:cs typeface="+mn-lt"/>
                        </a:rPr>
                        <a:t>Survey Data</a:t>
                      </a:r>
                      <a:r>
                        <a:rPr lang="en-US" sz="1000">
                          <a:solidFill>
                            <a:schemeClr val="bg1"/>
                          </a:solidFill>
                          <a:effectLst/>
                          <a:latin typeface="+mj-lt"/>
                          <a:ea typeface="+mn-lt"/>
                          <a:cs typeface="+mn-lt"/>
                        </a:rPr>
                        <a:t> </a:t>
                      </a:r>
                    </a:p>
                  </a:txBody>
                  <a:tcPr marL="34209" marR="34209" marT="34209" marB="34209" anchor="ctr">
                    <a:solidFill>
                      <a:schemeClr val="accent4">
                        <a:lumMod val="75000"/>
                      </a:schemeClr>
                    </a:solidFill>
                  </a:tcPr>
                </a:tc>
                <a:tc>
                  <a:txBody>
                    <a:bodyPr/>
                    <a:lstStyle/>
                    <a:p>
                      <a:pPr marL="0" marR="0" algn="ctr" fontAlgn="t">
                        <a:buFontTx/>
                      </a:pPr>
                      <a:r>
                        <a:rPr lang="en-US" sz="1000">
                          <a:effectLst/>
                          <a:ea typeface="+mn-lt"/>
                          <a:cs typeface="+mn-lt"/>
                        </a:rPr>
                        <a:t>Structured</a:t>
                      </a:r>
                      <a:endParaRPr lang="en-US" sz="1000">
                        <a:effectLst/>
                        <a:latin typeface="+mn-lt"/>
                        <a:ea typeface="+mn-lt"/>
                        <a:cs typeface="+mn-lt"/>
                      </a:endParaRPr>
                    </a:p>
                  </a:txBody>
                  <a:tcPr marL="34209" marR="34209" marT="34209" marB="34209"/>
                </a:tc>
                <a:tc>
                  <a:txBody>
                    <a:bodyPr/>
                    <a:lstStyle/>
                    <a:p>
                      <a:pPr marL="0" marR="0" algn="ctr" fontAlgn="t">
                        <a:buFontTx/>
                      </a:pPr>
                      <a:r>
                        <a:rPr lang="en-US" sz="1000" err="1">
                          <a:effectLst/>
                          <a:ea typeface="+mn-lt"/>
                          <a:cs typeface="+mn-lt"/>
                        </a:rPr>
                        <a:t>CSAT</a:t>
                      </a:r>
                      <a:r>
                        <a:rPr lang="en-US" sz="1000">
                          <a:effectLst/>
                          <a:ea typeface="+mn-lt"/>
                          <a:cs typeface="+mn-lt"/>
                        </a:rPr>
                        <a:t>, NPS, CES scores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Aggregation, sentiment tagging</a:t>
                      </a:r>
                      <a:endParaRPr lang="en-US" sz="1000">
                        <a:effectLst/>
                        <a:latin typeface="+mn-lt"/>
                        <a:ea typeface="+mn-lt"/>
                        <a:cs typeface="+mn-lt"/>
                      </a:endParaRPr>
                    </a:p>
                  </a:txBody>
                  <a:tcPr marL="34209" marR="34209" marT="34209" marB="34209"/>
                </a:tc>
                <a:extLst>
                  <a:ext uri="{0D108BD9-81ED-4DB2-BD59-A6C34878D82A}">
                    <a16:rowId xmlns:a16="http://schemas.microsoft.com/office/drawing/2014/main" val="2994830527"/>
                  </a:ext>
                </a:extLst>
              </a:tr>
              <a:tr h="209264">
                <a:tc vMerge="1">
                  <a:txBody>
                    <a:bodyPr/>
                    <a:lstStyle/>
                    <a:p>
                      <a:endParaRPr/>
                    </a:p>
                  </a:txBody>
                  <a:tcPr marL="34209" marR="34209" marT="34209" marB="34209"/>
                </a:tc>
                <a:tc>
                  <a:txBody>
                    <a:bodyPr/>
                    <a:lstStyle/>
                    <a:p>
                      <a:pPr marL="0" marR="0" algn="ctr" fontAlgn="t">
                        <a:buFontTx/>
                      </a:pPr>
                      <a:r>
                        <a:rPr lang="en-US" sz="1000">
                          <a:effectLst/>
                          <a:ea typeface="+mn-lt"/>
                          <a:cs typeface="+mn-lt"/>
                        </a:rPr>
                        <a:t>Unstructured</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Open-ended feedback forms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Text normalization, keyword extraction</a:t>
                      </a:r>
                      <a:endParaRPr lang="en-US" sz="1000">
                        <a:effectLst/>
                        <a:latin typeface="+mn-lt"/>
                        <a:ea typeface="+mn-lt"/>
                        <a:cs typeface="+mn-lt"/>
                      </a:endParaRPr>
                    </a:p>
                  </a:txBody>
                  <a:tcPr marL="34209" marR="34209" marT="34209" marB="34209"/>
                </a:tc>
                <a:extLst>
                  <a:ext uri="{0D108BD9-81ED-4DB2-BD59-A6C34878D82A}">
                    <a16:rowId xmlns:a16="http://schemas.microsoft.com/office/drawing/2014/main" val="610009624"/>
                  </a:ext>
                </a:extLst>
              </a:tr>
              <a:tr h="209264">
                <a:tc rowSpan="3">
                  <a:txBody>
                    <a:bodyPr/>
                    <a:lstStyle/>
                    <a:p>
                      <a:pPr marL="0" marR="0" algn="ctr" fontAlgn="t">
                        <a:buFontTx/>
                      </a:pPr>
                      <a:endParaRPr lang="en-US" sz="1000" b="1">
                        <a:solidFill>
                          <a:schemeClr val="bg1"/>
                        </a:solidFill>
                        <a:effectLst/>
                        <a:latin typeface="+mj-lt"/>
                        <a:ea typeface="+mn-lt"/>
                        <a:cs typeface="+mn-lt"/>
                      </a:endParaRPr>
                    </a:p>
                    <a:p>
                      <a:pPr marL="0" marR="0" algn="ctr" fontAlgn="t">
                        <a:buFontTx/>
                      </a:pPr>
                      <a:r>
                        <a:rPr lang="en-US" sz="1000" b="1">
                          <a:solidFill>
                            <a:schemeClr val="bg1"/>
                          </a:solidFill>
                          <a:effectLst/>
                          <a:latin typeface="+mj-lt"/>
                          <a:ea typeface="+mn-lt"/>
                          <a:cs typeface="+mn-lt"/>
                        </a:rPr>
                        <a:t>Social Media Data</a:t>
                      </a:r>
                    </a:p>
                    <a:p>
                      <a:pPr marL="0" marR="0" algn="ctr" fontAlgn="t">
                        <a:buFontTx/>
                      </a:pPr>
                      <a:r>
                        <a:rPr lang="en-US" sz="1000">
                          <a:solidFill>
                            <a:schemeClr val="bg1"/>
                          </a:solidFill>
                          <a:effectLst/>
                          <a:latin typeface="+mj-lt"/>
                          <a:ea typeface="+mn-lt"/>
                          <a:cs typeface="+mn-lt"/>
                        </a:rPr>
                        <a:t> </a:t>
                      </a:r>
                    </a:p>
                  </a:txBody>
                  <a:tcPr marL="34209" marR="34209" marT="34209" marB="34209" anchor="ctr">
                    <a:solidFill>
                      <a:schemeClr val="accent4">
                        <a:lumMod val="75000"/>
                      </a:schemeClr>
                    </a:solidFill>
                  </a:tcPr>
                </a:tc>
                <a:tc>
                  <a:txBody>
                    <a:bodyPr/>
                    <a:lstStyle/>
                    <a:p>
                      <a:pPr marL="0" marR="0" algn="ctr" fontAlgn="t">
                        <a:buFontTx/>
                      </a:pPr>
                      <a:r>
                        <a:rPr lang="en-US" sz="1000">
                          <a:effectLst/>
                          <a:ea typeface="+mn-lt"/>
                          <a:cs typeface="+mn-lt"/>
                        </a:rPr>
                        <a:t>Unstructured Text</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Comments, direct messages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Sentiment analysis, trend extraction</a:t>
                      </a:r>
                      <a:endParaRPr lang="en-US" sz="1000">
                        <a:effectLst/>
                        <a:latin typeface="+mn-lt"/>
                        <a:ea typeface="+mn-lt"/>
                        <a:cs typeface="+mn-lt"/>
                      </a:endParaRPr>
                    </a:p>
                  </a:txBody>
                  <a:tcPr marL="34209" marR="34209" marT="34209" marB="34209"/>
                </a:tc>
                <a:extLst>
                  <a:ext uri="{0D108BD9-81ED-4DB2-BD59-A6C34878D82A}">
                    <a16:rowId xmlns:a16="http://schemas.microsoft.com/office/drawing/2014/main" val="1558532279"/>
                  </a:ext>
                </a:extLst>
              </a:tr>
              <a:tr h="209264">
                <a:tc vMerge="1">
                  <a:txBody>
                    <a:bodyPr/>
                    <a:lstStyle/>
                    <a:p>
                      <a:endParaRPr/>
                    </a:p>
                  </a:txBody>
                  <a:tcPr marL="34209" marR="34209" marT="34209" marB="34209"/>
                </a:tc>
                <a:tc>
                  <a:txBody>
                    <a:bodyPr/>
                    <a:lstStyle/>
                    <a:p>
                      <a:pPr marL="0" marR="0" algn="ctr" fontAlgn="t">
                        <a:buFontTx/>
                      </a:pPr>
                      <a:r>
                        <a:rPr lang="en-US" sz="1000">
                          <a:effectLst/>
                          <a:ea typeface="+mn-lt"/>
                          <a:cs typeface="+mn-lt"/>
                        </a:rPr>
                        <a:t>Engagement Metrics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Likes, shares, mentions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Aggregation, feature creation</a:t>
                      </a:r>
                      <a:endParaRPr lang="en-US" sz="1000">
                        <a:effectLst/>
                        <a:latin typeface="+mn-lt"/>
                        <a:ea typeface="+mn-lt"/>
                        <a:cs typeface="+mn-lt"/>
                      </a:endParaRPr>
                    </a:p>
                  </a:txBody>
                  <a:tcPr marL="34209" marR="34209" marT="34209" marB="34209"/>
                </a:tc>
                <a:extLst>
                  <a:ext uri="{0D108BD9-81ED-4DB2-BD59-A6C34878D82A}">
                    <a16:rowId xmlns:a16="http://schemas.microsoft.com/office/drawing/2014/main" val="843304674"/>
                  </a:ext>
                </a:extLst>
              </a:tr>
              <a:tr h="209264">
                <a:tc vMerge="1">
                  <a:txBody>
                    <a:bodyPr/>
                    <a:lstStyle/>
                    <a:p>
                      <a:endParaRPr/>
                    </a:p>
                  </a:txBody>
                  <a:tcPr marL="34209" marR="34209" marT="34209" marB="34209"/>
                </a:tc>
                <a:tc>
                  <a:txBody>
                    <a:bodyPr/>
                    <a:lstStyle/>
                    <a:p>
                      <a:pPr marL="0" marR="0" algn="ctr" fontAlgn="t">
                        <a:buFontTx/>
                      </a:pPr>
                      <a:r>
                        <a:rPr lang="en-US" sz="1000">
                          <a:effectLst/>
                          <a:ea typeface="+mn-lt"/>
                          <a:cs typeface="+mn-lt"/>
                        </a:rPr>
                        <a:t>Multimedia Content</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User-generated images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OCR, feature tagging, metadata alignment</a:t>
                      </a:r>
                      <a:endParaRPr lang="en-US" sz="1000">
                        <a:effectLst/>
                        <a:latin typeface="+mn-lt"/>
                        <a:ea typeface="+mn-lt"/>
                        <a:cs typeface="+mn-lt"/>
                      </a:endParaRPr>
                    </a:p>
                  </a:txBody>
                  <a:tcPr marL="34209" marR="34209" marT="34209" marB="34209"/>
                </a:tc>
                <a:extLst>
                  <a:ext uri="{0D108BD9-81ED-4DB2-BD59-A6C34878D82A}">
                    <a16:rowId xmlns:a16="http://schemas.microsoft.com/office/drawing/2014/main" val="752997113"/>
                  </a:ext>
                </a:extLst>
              </a:tr>
              <a:tr h="209264">
                <a:tc rowSpan="2">
                  <a:txBody>
                    <a:bodyPr/>
                    <a:lstStyle/>
                    <a:p>
                      <a:pPr marL="0" marR="0" algn="ctr" fontAlgn="t">
                        <a:buFontTx/>
                      </a:pPr>
                      <a:r>
                        <a:rPr lang="en-US" sz="1000" b="1">
                          <a:solidFill>
                            <a:schemeClr val="bg1"/>
                          </a:solidFill>
                          <a:effectLst/>
                          <a:latin typeface="+mj-lt"/>
                          <a:ea typeface="+mn-lt"/>
                          <a:cs typeface="+mn-lt"/>
                        </a:rPr>
                        <a:t>Support Data</a:t>
                      </a:r>
                      <a:endParaRPr lang="en-US" sz="1000">
                        <a:solidFill>
                          <a:schemeClr val="bg1"/>
                        </a:solidFill>
                        <a:effectLst/>
                        <a:latin typeface="+mj-lt"/>
                        <a:ea typeface="+mn-lt"/>
                        <a:cs typeface="+mn-lt"/>
                      </a:endParaRPr>
                    </a:p>
                  </a:txBody>
                  <a:tcPr marL="34209" marR="34209" marT="34209" marB="34209" anchor="ctr">
                    <a:solidFill>
                      <a:schemeClr val="accent4">
                        <a:lumMod val="75000"/>
                      </a:schemeClr>
                    </a:solidFill>
                  </a:tcPr>
                </a:tc>
                <a:tc>
                  <a:txBody>
                    <a:bodyPr/>
                    <a:lstStyle/>
                    <a:p>
                      <a:pPr marL="0" marR="0" algn="ctr" fontAlgn="t">
                        <a:buFontTx/>
                      </a:pPr>
                      <a:r>
                        <a:rPr lang="en-US" sz="1000">
                          <a:effectLst/>
                          <a:ea typeface="+mn-lt"/>
                          <a:cs typeface="+mn-lt"/>
                        </a:rPr>
                        <a:t>Structured</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Ticket IDs, resolution codes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Schema validation, aggregation</a:t>
                      </a:r>
                      <a:endParaRPr lang="en-US" sz="1000">
                        <a:effectLst/>
                        <a:latin typeface="+mn-lt"/>
                        <a:ea typeface="+mn-lt"/>
                        <a:cs typeface="+mn-lt"/>
                      </a:endParaRPr>
                    </a:p>
                  </a:txBody>
                  <a:tcPr marL="34209" marR="34209" marT="34209" marB="34209"/>
                </a:tc>
                <a:extLst>
                  <a:ext uri="{0D108BD9-81ED-4DB2-BD59-A6C34878D82A}">
                    <a16:rowId xmlns:a16="http://schemas.microsoft.com/office/drawing/2014/main" val="2649114817"/>
                  </a:ext>
                </a:extLst>
              </a:tr>
              <a:tr h="209264">
                <a:tc vMerge="1">
                  <a:txBody>
                    <a:bodyPr/>
                    <a:lstStyle/>
                    <a:p>
                      <a:endParaRPr/>
                    </a:p>
                  </a:txBody>
                  <a:tcPr marL="34209" marR="34209" marT="34209" marB="34209"/>
                </a:tc>
                <a:tc>
                  <a:txBody>
                    <a:bodyPr/>
                    <a:lstStyle/>
                    <a:p>
                      <a:pPr marL="0" marR="0" algn="ctr" fontAlgn="t">
                        <a:buFontTx/>
                      </a:pPr>
                      <a:r>
                        <a:rPr lang="en-US" sz="1000">
                          <a:effectLst/>
                          <a:ea typeface="+mn-lt"/>
                          <a:cs typeface="+mn-lt"/>
                        </a:rPr>
                        <a:t>Unstructured Text</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Escalation notes, case logs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Intent detection, keyword extraction</a:t>
                      </a:r>
                      <a:endParaRPr lang="en-US" sz="1000">
                        <a:effectLst/>
                        <a:latin typeface="+mn-lt"/>
                        <a:ea typeface="+mn-lt"/>
                        <a:cs typeface="+mn-lt"/>
                      </a:endParaRPr>
                    </a:p>
                  </a:txBody>
                  <a:tcPr marL="34209" marR="34209" marT="34209" marB="34209"/>
                </a:tc>
                <a:extLst>
                  <a:ext uri="{0D108BD9-81ED-4DB2-BD59-A6C34878D82A}">
                    <a16:rowId xmlns:a16="http://schemas.microsoft.com/office/drawing/2014/main" val="2748479770"/>
                  </a:ext>
                </a:extLst>
              </a:tr>
              <a:tr h="209264">
                <a:tc rowSpan="2">
                  <a:txBody>
                    <a:bodyPr/>
                    <a:lstStyle/>
                    <a:p>
                      <a:pPr marL="0" marR="0" algn="ctr" fontAlgn="t">
                        <a:buFontTx/>
                      </a:pPr>
                      <a:r>
                        <a:rPr lang="en-US" sz="1000" b="1">
                          <a:solidFill>
                            <a:schemeClr val="bg1"/>
                          </a:solidFill>
                          <a:effectLst/>
                          <a:latin typeface="+mj-lt"/>
                          <a:ea typeface="+mn-lt"/>
                          <a:cs typeface="+mn-lt"/>
                        </a:rPr>
                        <a:t>Transaction Data</a:t>
                      </a:r>
                      <a:r>
                        <a:rPr lang="en-US" sz="1000">
                          <a:solidFill>
                            <a:schemeClr val="bg1"/>
                          </a:solidFill>
                          <a:effectLst/>
                          <a:latin typeface="+mj-lt"/>
                          <a:ea typeface="+mn-lt"/>
                          <a:cs typeface="+mn-lt"/>
                        </a:rPr>
                        <a:t> </a:t>
                      </a:r>
                    </a:p>
                  </a:txBody>
                  <a:tcPr marL="34209" marR="34209" marT="34209" marB="34209" anchor="ctr">
                    <a:solidFill>
                      <a:schemeClr val="accent4">
                        <a:lumMod val="75000"/>
                      </a:schemeClr>
                    </a:solidFill>
                  </a:tcPr>
                </a:tc>
                <a:tc>
                  <a:txBody>
                    <a:bodyPr/>
                    <a:lstStyle/>
                    <a:p>
                      <a:pPr marL="0" marR="0" algn="ctr" fontAlgn="t">
                        <a:buFontTx/>
                      </a:pPr>
                      <a:r>
                        <a:rPr lang="en-US" sz="1000">
                          <a:effectLst/>
                          <a:ea typeface="+mn-lt"/>
                          <a:cs typeface="+mn-lt"/>
                        </a:rPr>
                        <a:t>Structured</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Purchase records, receipts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Schema alignment, fraud detection</a:t>
                      </a:r>
                      <a:endParaRPr lang="en-US" sz="1000">
                        <a:effectLst/>
                        <a:latin typeface="+mn-lt"/>
                        <a:ea typeface="+mn-lt"/>
                        <a:cs typeface="+mn-lt"/>
                      </a:endParaRPr>
                    </a:p>
                  </a:txBody>
                  <a:tcPr marL="34209" marR="34209" marT="34209" marB="34209"/>
                </a:tc>
                <a:extLst>
                  <a:ext uri="{0D108BD9-81ED-4DB2-BD59-A6C34878D82A}">
                    <a16:rowId xmlns:a16="http://schemas.microsoft.com/office/drawing/2014/main" val="2482102925"/>
                  </a:ext>
                </a:extLst>
              </a:tr>
              <a:tr h="209264">
                <a:tc vMerge="1">
                  <a:txBody>
                    <a:bodyPr/>
                    <a:lstStyle/>
                    <a:p>
                      <a:endParaRPr/>
                    </a:p>
                  </a:txBody>
                  <a:tcPr marL="34209" marR="34209" marT="34209" marB="34209"/>
                </a:tc>
                <a:tc>
                  <a:txBody>
                    <a:bodyPr/>
                    <a:lstStyle/>
                    <a:p>
                      <a:pPr marL="0" marR="0" algn="ctr" fontAlgn="t">
                        <a:buFontTx/>
                      </a:pPr>
                      <a:r>
                        <a:rPr lang="en-US" sz="1000">
                          <a:effectLst/>
                          <a:ea typeface="+mn-lt"/>
                          <a:cs typeface="+mn-lt"/>
                        </a:rPr>
                        <a:t>Event Logs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Abandoned carts, refunds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Anomaly detection, aggregation</a:t>
                      </a:r>
                      <a:endParaRPr lang="en-US" sz="1000">
                        <a:effectLst/>
                        <a:latin typeface="+mn-lt"/>
                        <a:ea typeface="+mn-lt"/>
                        <a:cs typeface="+mn-lt"/>
                      </a:endParaRPr>
                    </a:p>
                  </a:txBody>
                  <a:tcPr marL="34209" marR="34209" marT="34209" marB="34209"/>
                </a:tc>
                <a:extLst>
                  <a:ext uri="{0D108BD9-81ED-4DB2-BD59-A6C34878D82A}">
                    <a16:rowId xmlns:a16="http://schemas.microsoft.com/office/drawing/2014/main" val="1071364670"/>
                  </a:ext>
                </a:extLst>
              </a:tr>
              <a:tr h="208304">
                <a:tc rowSpan="2">
                  <a:txBody>
                    <a:bodyPr/>
                    <a:lstStyle/>
                    <a:p>
                      <a:pPr marL="0" marR="0" algn="ctr" fontAlgn="t">
                        <a:buFontTx/>
                      </a:pPr>
                      <a:r>
                        <a:rPr lang="en-US" sz="1000" b="1">
                          <a:solidFill>
                            <a:schemeClr val="bg1"/>
                          </a:solidFill>
                          <a:effectLst/>
                          <a:latin typeface="+mj-lt"/>
                          <a:ea typeface="+mn-lt"/>
                          <a:cs typeface="+mn-lt"/>
                        </a:rPr>
                        <a:t>Device and Telemetry Data</a:t>
                      </a:r>
                      <a:r>
                        <a:rPr lang="en-US" sz="1000">
                          <a:solidFill>
                            <a:schemeClr val="bg1"/>
                          </a:solidFill>
                          <a:effectLst/>
                          <a:latin typeface="+mj-lt"/>
                          <a:ea typeface="+mn-lt"/>
                          <a:cs typeface="+mn-lt"/>
                        </a:rPr>
                        <a:t> </a:t>
                      </a:r>
                    </a:p>
                  </a:txBody>
                  <a:tcPr marL="34209" marR="34209" marT="34209" marB="34209" anchor="ctr">
                    <a:solidFill>
                      <a:schemeClr val="accent4">
                        <a:lumMod val="75000"/>
                      </a:schemeClr>
                    </a:solidFill>
                  </a:tcPr>
                </a:tc>
                <a:tc>
                  <a:txBody>
                    <a:bodyPr/>
                    <a:lstStyle/>
                    <a:p>
                      <a:pPr marL="0" marR="0" algn="ctr" fontAlgn="t">
                        <a:buFontTx/>
                      </a:pPr>
                      <a:r>
                        <a:rPr lang="en-US" sz="1000">
                          <a:effectLst/>
                          <a:ea typeface="+mn-lt"/>
                          <a:cs typeface="+mn-lt"/>
                        </a:rPr>
                        <a:t>Structured</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IoT sensor logs, app metrics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Parsing, schema validation, aggregation</a:t>
                      </a:r>
                      <a:endParaRPr lang="en-US" sz="1000">
                        <a:effectLst/>
                        <a:latin typeface="+mn-lt"/>
                        <a:ea typeface="+mn-lt"/>
                        <a:cs typeface="+mn-lt"/>
                      </a:endParaRPr>
                    </a:p>
                  </a:txBody>
                  <a:tcPr marL="34209" marR="34209" marT="34209" marB="34209"/>
                </a:tc>
                <a:extLst>
                  <a:ext uri="{0D108BD9-81ED-4DB2-BD59-A6C34878D82A}">
                    <a16:rowId xmlns:a16="http://schemas.microsoft.com/office/drawing/2014/main" val="1987724804"/>
                  </a:ext>
                </a:extLst>
              </a:tr>
              <a:tr h="209264">
                <a:tc vMerge="1">
                  <a:txBody>
                    <a:bodyPr/>
                    <a:lstStyle/>
                    <a:p>
                      <a:endParaRPr/>
                    </a:p>
                  </a:txBody>
                  <a:tcPr marL="34209" marR="34209" marT="34209" marB="34209"/>
                </a:tc>
                <a:tc>
                  <a:txBody>
                    <a:bodyPr/>
                    <a:lstStyle/>
                    <a:p>
                      <a:pPr marL="0" marR="0" algn="ctr" fontAlgn="t">
                        <a:buFontTx/>
                      </a:pPr>
                      <a:r>
                        <a:rPr lang="en-US" sz="1000">
                          <a:effectLst/>
                          <a:ea typeface="+mn-lt"/>
                          <a:cs typeface="+mn-lt"/>
                        </a:rPr>
                        <a:t>Metadata</a:t>
                      </a:r>
                      <a:endParaRPr lang="en-US" sz="1000">
                        <a:effectLst/>
                        <a:latin typeface="+mn-lt"/>
                        <a:ea typeface="+mn-lt"/>
                        <a:cs typeface="+mn-lt"/>
                      </a:endParaRPr>
                    </a:p>
                  </a:txBody>
                  <a:tcPr marL="34209" marR="34209" marT="34209" marB="34209"/>
                </a:tc>
                <a:tc>
                  <a:txBody>
                    <a:bodyPr/>
                    <a:lstStyle/>
                    <a:p>
                      <a:pPr marL="0" marR="0" algn="ctr" fontAlgn="t">
                        <a:buFontTx/>
                      </a:pPr>
                      <a:r>
                        <a:rPr lang="en-US" sz="1000">
                          <a:effectLst/>
                          <a:ea typeface="+mn-lt"/>
                          <a:cs typeface="+mn-lt"/>
                        </a:rPr>
                        <a:t>Device ID, session timestamps</a:t>
                      </a:r>
                      <a:endParaRPr lang="en-US" sz="1000">
                        <a:effectLst/>
                        <a:latin typeface="+mn-lt"/>
                        <a:ea typeface="+mn-lt"/>
                        <a:cs typeface="+mn-lt"/>
                      </a:endParaRPr>
                    </a:p>
                  </a:txBody>
                  <a:tcPr marL="34209" marR="34209" marT="34209" marB="34209"/>
                </a:tc>
                <a:tc>
                  <a:txBody>
                    <a:bodyPr/>
                    <a:lstStyle/>
                    <a:p>
                      <a:pPr marL="0" marR="0" algn="ctr" fontAlgn="t">
                        <a:buFontTx/>
                      </a:pPr>
                      <a:r>
                        <a:rPr lang="en-US" sz="1000" dirty="0">
                          <a:effectLst/>
                          <a:ea typeface="+mn-lt"/>
                          <a:cs typeface="+mn-lt"/>
                        </a:rPr>
                        <a:t>Synchronization, event matching</a:t>
                      </a:r>
                      <a:endParaRPr lang="en-US" sz="1000" dirty="0">
                        <a:effectLst/>
                        <a:latin typeface="+mn-lt"/>
                        <a:ea typeface="+mn-lt"/>
                        <a:cs typeface="+mn-lt"/>
                      </a:endParaRPr>
                    </a:p>
                  </a:txBody>
                  <a:tcPr marL="34209" marR="34209" marT="34209" marB="34209"/>
                </a:tc>
                <a:extLst>
                  <a:ext uri="{0D108BD9-81ED-4DB2-BD59-A6C34878D82A}">
                    <a16:rowId xmlns:a16="http://schemas.microsoft.com/office/drawing/2014/main" val="3437319302"/>
                  </a:ext>
                </a:extLst>
              </a:tr>
            </a:tbl>
          </a:graphicData>
        </a:graphic>
      </p:graphicFrame>
    </p:spTree>
    <p:extLst>
      <p:ext uri="{BB962C8B-B14F-4D97-AF65-F5344CB8AC3E}">
        <p14:creationId xmlns:p14="http://schemas.microsoft.com/office/powerpoint/2010/main" val="11888885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C3603-C500-E251-46F1-E84A567D5488}"/>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47430744-921C-B970-2673-576F8B7FB879}"/>
              </a:ext>
            </a:extLst>
          </p:cNvPr>
          <p:cNvSpPr>
            <a:spLocks noGrp="1"/>
          </p:cNvSpPr>
          <p:nvPr>
            <p:ph type="title"/>
          </p:nvPr>
        </p:nvSpPr>
        <p:spPr>
          <a:xfrm>
            <a:off x="316362" y="333710"/>
            <a:ext cx="11277501" cy="565094"/>
          </a:xfrm>
        </p:spPr>
        <p:txBody>
          <a:bodyPr/>
          <a:lstStyle/>
          <a:p>
            <a:r>
              <a:rPr lang="en-US" sz="2800" i="1">
                <a:solidFill>
                  <a:schemeClr val="accent1"/>
                </a:solidFill>
              </a:rPr>
              <a:t>Technical interlude: </a:t>
            </a:r>
            <a:r>
              <a:rPr lang="en-US" sz="2800">
                <a:solidFill>
                  <a:schemeClr val="accent1"/>
                </a:solidFill>
              </a:rPr>
              <a:t>Multimodal data alignment for CX</a:t>
            </a:r>
          </a:p>
        </p:txBody>
      </p:sp>
      <p:sp>
        <p:nvSpPr>
          <p:cNvPr id="6" name="TextBox 5">
            <a:extLst>
              <a:ext uri="{FF2B5EF4-FFF2-40B4-BE49-F238E27FC236}">
                <a16:creationId xmlns:a16="http://schemas.microsoft.com/office/drawing/2014/main" id="{276F5A4D-B594-3F6A-3390-21CD996DED9E}"/>
              </a:ext>
            </a:extLst>
          </p:cNvPr>
          <p:cNvSpPr txBox="1">
            <a:spLocks/>
          </p:cNvSpPr>
          <p:nvPr/>
        </p:nvSpPr>
        <p:spPr>
          <a:xfrm>
            <a:off x="402785" y="898804"/>
            <a:ext cx="11113789" cy="523220"/>
          </a:xfrm>
          <a:prstGeom prst="rect">
            <a:avLst/>
          </a:prstGeom>
          <a:noFill/>
        </p:spPr>
        <p:txBody>
          <a:bodyPr wrap="square">
            <a:spAutoFit/>
          </a:bodyPr>
          <a:lstStyle/>
          <a:p>
            <a:pPr defTabSz="914400"/>
            <a:r>
              <a:rPr lang="en-US" sz="1400">
                <a:solidFill>
                  <a:prstClr val="black"/>
                </a:solidFill>
                <a:latin typeface="Exo" pitchFamily="2" charset="0"/>
                <a:ea typeface="+mn-lt"/>
                <a:cs typeface="+mn-lt"/>
              </a:rPr>
              <a:t>Delivering seamless, insight-driven CX with AI/ML means aligning text, audio, images, and behavioral data. Real-time interactions, customer expectations, and diverse data streams demand smart synchronization, consistency, and fusion to create real value.</a:t>
            </a:r>
          </a:p>
        </p:txBody>
      </p:sp>
      <p:sp>
        <p:nvSpPr>
          <p:cNvPr id="23" name="TextBox 22">
            <a:extLst>
              <a:ext uri="{FF2B5EF4-FFF2-40B4-BE49-F238E27FC236}">
                <a16:creationId xmlns:a16="http://schemas.microsoft.com/office/drawing/2014/main" id="{F3A618D9-7A11-38E7-FDB5-BFB357811141}"/>
              </a:ext>
            </a:extLst>
          </p:cNvPr>
          <p:cNvSpPr txBox="1">
            <a:spLocks/>
          </p:cNvSpPr>
          <p:nvPr/>
        </p:nvSpPr>
        <p:spPr>
          <a:xfrm>
            <a:off x="363027" y="1569737"/>
            <a:ext cx="4487486" cy="3101655"/>
          </a:xfrm>
          <a:prstGeom prst="rect">
            <a:avLst/>
          </a:prstGeom>
          <a:gradFill>
            <a:gsLst>
              <a:gs pos="57000">
                <a:schemeClr val="accent1">
                  <a:lumMod val="20000"/>
                  <a:lumOff val="80000"/>
                  <a:alpha val="0"/>
                </a:schemeClr>
              </a:gs>
              <a:gs pos="0">
                <a:schemeClr val="accent1">
                  <a:lumMod val="20000"/>
                  <a:lumOff val="80000"/>
                </a:schemeClr>
              </a:gs>
            </a:gsLst>
            <a:lin ang="2700000" scaled="0"/>
          </a:gradFill>
          <a:ln/>
        </p:spPr>
        <p:txBody>
          <a:bodyPr wrap="square" tIns="108000">
            <a:noAutofit/>
          </a:bodyPr>
          <a:lstStyle/>
          <a:p>
            <a:pPr algn="ctr" defTabSz="914400" fontAlgn="ctr">
              <a:spcAft>
                <a:spcPts val="1200"/>
              </a:spcAft>
            </a:pPr>
            <a:r>
              <a:rPr kumimoji="0" lang="en-US" sz="1400" b="1" i="0" u="none" strike="noStrike" kern="1200" cap="none" spc="0" normalizeH="0" baseline="0" noProof="0">
                <a:ln>
                  <a:noFill/>
                </a:ln>
                <a:solidFill>
                  <a:srgbClr val="A02B93">
                    <a:lumMod val="50000"/>
                  </a:srgbClr>
                </a:solidFill>
                <a:effectLst/>
                <a:uLnTx/>
                <a:uFillTx/>
                <a:latin typeface="Montserrat SemiBold"/>
                <a:ea typeface="+mn-lt"/>
                <a:cs typeface="+mn-lt"/>
              </a:rPr>
              <a:t>Challenges With Multimodal Data</a:t>
            </a:r>
            <a:endParaRPr lang="en-US" sz="1300" b="1">
              <a:solidFill>
                <a:srgbClr val="156082"/>
              </a:solidFill>
              <a:latin typeface="Roboto Condensed Light"/>
              <a:ea typeface="+mn-lt"/>
              <a:cs typeface="+mn-lt"/>
            </a:endParaRPr>
          </a:p>
          <a:p>
            <a:pPr defTabSz="914400" fontAlgn="ctr">
              <a:spcAft>
                <a:spcPts val="600"/>
              </a:spcAft>
            </a:pPr>
            <a:r>
              <a:rPr lang="en-US" sz="1300" b="1">
                <a:solidFill>
                  <a:srgbClr val="156082"/>
                </a:solidFill>
                <a:latin typeface="Roboto Condensed Light"/>
                <a:ea typeface="+mn-lt"/>
                <a:cs typeface="+mn-lt"/>
              </a:rPr>
              <a:t>Data Synchronization:</a:t>
            </a:r>
            <a:r>
              <a:rPr lang="en-US" sz="1300">
                <a:solidFill>
                  <a:srgbClr val="156082"/>
                </a:solidFill>
                <a:latin typeface="Roboto Condensed Light"/>
                <a:ea typeface="+mn-lt"/>
                <a:cs typeface="+mn-lt"/>
              </a:rPr>
              <a:t> </a:t>
            </a:r>
            <a:r>
              <a:rPr lang="en-US" sz="1300">
                <a:solidFill>
                  <a:prstClr val="black"/>
                </a:solidFill>
                <a:latin typeface="Roboto Condensed Light"/>
                <a:ea typeface="+mn-lt"/>
                <a:cs typeface="+mn-lt"/>
              </a:rPr>
              <a:t>Align timestamps across text, audio, and video streams.</a:t>
            </a:r>
          </a:p>
          <a:p>
            <a:pPr defTabSz="914400" fontAlgn="ctr">
              <a:spcAft>
                <a:spcPts val="600"/>
              </a:spcAft>
            </a:pPr>
            <a:r>
              <a:rPr lang="en-US" sz="1300" b="1">
                <a:solidFill>
                  <a:srgbClr val="156082"/>
                </a:solidFill>
                <a:latin typeface="Roboto Condensed Light"/>
                <a:ea typeface="+mn-lt"/>
                <a:cs typeface="+mn-lt"/>
              </a:rPr>
              <a:t>Representation Consistency:</a:t>
            </a:r>
            <a:r>
              <a:rPr lang="en-US" sz="1300">
                <a:solidFill>
                  <a:srgbClr val="156082"/>
                </a:solidFill>
                <a:latin typeface="Roboto Condensed Light"/>
                <a:ea typeface="+mn-lt"/>
                <a:cs typeface="+mn-lt"/>
              </a:rPr>
              <a:t> </a:t>
            </a:r>
            <a:r>
              <a:rPr lang="en-US" sz="1300">
                <a:solidFill>
                  <a:prstClr val="black"/>
                </a:solidFill>
                <a:latin typeface="Roboto Condensed Light"/>
                <a:ea typeface="+mn-lt"/>
                <a:cs typeface="+mn-lt"/>
              </a:rPr>
              <a:t>Ensure embeddings across modalities are aligned in the same vector space.</a:t>
            </a:r>
          </a:p>
          <a:p>
            <a:pPr defTabSz="914400" fontAlgn="ctr">
              <a:spcAft>
                <a:spcPts val="600"/>
              </a:spcAft>
            </a:pPr>
            <a:r>
              <a:rPr lang="en-US" sz="1300" b="1">
                <a:solidFill>
                  <a:srgbClr val="156082"/>
                </a:solidFill>
                <a:latin typeface="Roboto Condensed Light"/>
                <a:ea typeface="+mn-lt"/>
                <a:cs typeface="+mn-lt"/>
              </a:rPr>
              <a:t>Feature Fusion:</a:t>
            </a:r>
            <a:r>
              <a:rPr lang="en-US" sz="1300">
                <a:solidFill>
                  <a:srgbClr val="156082"/>
                </a:solidFill>
                <a:latin typeface="Roboto Condensed Light"/>
                <a:ea typeface="+mn-lt"/>
                <a:cs typeface="+mn-lt"/>
              </a:rPr>
              <a:t> </a:t>
            </a:r>
            <a:r>
              <a:rPr lang="en-US" sz="1300">
                <a:solidFill>
                  <a:prstClr val="black"/>
                </a:solidFill>
                <a:latin typeface="Roboto Condensed Light"/>
                <a:ea typeface="+mn-lt"/>
                <a:cs typeface="+mn-lt"/>
              </a:rPr>
              <a:t>Integrate extracted features from different modalities meaningfully.</a:t>
            </a:r>
          </a:p>
          <a:p>
            <a:pPr defTabSz="914400" fontAlgn="ctr">
              <a:spcAft>
                <a:spcPts val="600"/>
              </a:spcAft>
            </a:pPr>
            <a:r>
              <a:rPr lang="en-US" sz="1300" b="1">
                <a:solidFill>
                  <a:srgbClr val="156082"/>
                </a:solidFill>
                <a:latin typeface="Roboto Condensed Light"/>
                <a:ea typeface="+mn-lt"/>
                <a:cs typeface="+mn-lt"/>
              </a:rPr>
              <a:t>Cross-Modal Attention Mechanisms:</a:t>
            </a:r>
            <a:r>
              <a:rPr lang="en-US" sz="1300">
                <a:solidFill>
                  <a:srgbClr val="156082"/>
                </a:solidFill>
                <a:latin typeface="Roboto Condensed Light"/>
                <a:ea typeface="+mn-lt"/>
                <a:cs typeface="+mn-lt"/>
              </a:rPr>
              <a:t> </a:t>
            </a:r>
            <a:r>
              <a:rPr lang="en-US" sz="1300">
                <a:solidFill>
                  <a:prstClr val="black"/>
                </a:solidFill>
                <a:latin typeface="Roboto Condensed Light"/>
                <a:ea typeface="+mn-lt"/>
                <a:cs typeface="+mn-lt"/>
              </a:rPr>
              <a:t>Enable models to understand relationships between data types (e.g. audio tone and text sentiment).</a:t>
            </a:r>
          </a:p>
          <a:p>
            <a:pPr defTabSz="914400" fontAlgn="ctr">
              <a:spcAft>
                <a:spcPts val="600"/>
              </a:spcAft>
            </a:pPr>
            <a:r>
              <a:rPr lang="en-US" sz="1300" b="1">
                <a:solidFill>
                  <a:srgbClr val="156082"/>
                </a:solidFill>
                <a:latin typeface="Roboto Condensed Light"/>
                <a:ea typeface="+mn-lt"/>
                <a:cs typeface="+mn-lt"/>
              </a:rPr>
              <a:t>Storage and Query Efficiency:</a:t>
            </a:r>
            <a:r>
              <a:rPr lang="en-US" sz="1300">
                <a:solidFill>
                  <a:srgbClr val="156082"/>
                </a:solidFill>
                <a:latin typeface="Roboto Condensed Light"/>
                <a:ea typeface="+mn-lt"/>
                <a:cs typeface="+mn-lt"/>
              </a:rPr>
              <a:t> </a:t>
            </a:r>
            <a:r>
              <a:rPr lang="en-US" sz="1300">
                <a:solidFill>
                  <a:prstClr val="black"/>
                </a:solidFill>
                <a:latin typeface="Roboto Condensed Light"/>
                <a:ea typeface="+mn-lt"/>
                <a:cs typeface="+mn-lt"/>
              </a:rPr>
              <a:t>Use hybrid databases (e.g. Elasticsearch for text, vector databases for embeddings).</a:t>
            </a:r>
            <a:endParaRPr lang="en-US" sz="1300" b="1">
              <a:solidFill>
                <a:prstClr val="black"/>
              </a:solidFill>
              <a:latin typeface="Roboto Condensed Light"/>
              <a:ea typeface="+mn-lt"/>
              <a:cs typeface="+mn-lt"/>
            </a:endParaRPr>
          </a:p>
        </p:txBody>
      </p:sp>
      <p:sp>
        <p:nvSpPr>
          <p:cNvPr id="13" name="Pentagon 2">
            <a:extLst>
              <a:ext uri="{FF2B5EF4-FFF2-40B4-BE49-F238E27FC236}">
                <a16:creationId xmlns:a16="http://schemas.microsoft.com/office/drawing/2014/main" id="{CBD7F76C-1257-4FF5-70BF-93CD19933645}"/>
              </a:ext>
              <a:ext uri="{C183D7F6-B498-43B3-948B-1728B52AA6E4}">
                <adec:decorative xmlns:adec="http://schemas.microsoft.com/office/drawing/2017/decorative" val="1"/>
              </a:ext>
            </a:extLst>
          </p:cNvPr>
          <p:cNvSpPr>
            <a:spLocks/>
          </p:cNvSpPr>
          <p:nvPr/>
        </p:nvSpPr>
        <p:spPr>
          <a:xfrm>
            <a:off x="5036600" y="2300267"/>
            <a:ext cx="1156272" cy="623629"/>
          </a:xfrm>
          <a:prstGeom prst="homePlate">
            <a:avLst>
              <a:gd name="adj" fmla="val 41611"/>
            </a:avLst>
          </a:prstGeom>
          <a:gradFill>
            <a:gsLst>
              <a:gs pos="0">
                <a:schemeClr val="accent1">
                  <a:alpha val="0"/>
                </a:schemeClr>
              </a:gs>
              <a:gs pos="99000">
                <a:schemeClr val="accent1">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800">
              <a:solidFill>
                <a:prstClr val="white"/>
              </a:solidFill>
              <a:latin typeface="Roboto Light" panose="02000000000000000000" pitchFamily="2" charset="0"/>
              <a:ea typeface="+mn-lt"/>
              <a:cs typeface="+mn-lt"/>
            </a:endParaRPr>
          </a:p>
        </p:txBody>
      </p:sp>
      <p:sp>
        <p:nvSpPr>
          <p:cNvPr id="14" name="Pentagon 25">
            <a:extLst>
              <a:ext uri="{FF2B5EF4-FFF2-40B4-BE49-F238E27FC236}">
                <a16:creationId xmlns:a16="http://schemas.microsoft.com/office/drawing/2014/main" id="{DA6FB995-DBE9-38E6-912E-2B253F2F5AF8}"/>
              </a:ext>
              <a:ext uri="{C183D7F6-B498-43B3-948B-1728B52AA6E4}">
                <adec:decorative xmlns:adec="http://schemas.microsoft.com/office/drawing/2017/decorative" val="1"/>
              </a:ext>
            </a:extLst>
          </p:cNvPr>
          <p:cNvSpPr>
            <a:spLocks/>
          </p:cNvSpPr>
          <p:nvPr/>
        </p:nvSpPr>
        <p:spPr>
          <a:xfrm>
            <a:off x="4997992" y="3299805"/>
            <a:ext cx="1194880" cy="623629"/>
          </a:xfrm>
          <a:prstGeom prst="homePlate">
            <a:avLst>
              <a:gd name="adj" fmla="val 44799"/>
            </a:avLst>
          </a:prstGeom>
          <a:gradFill>
            <a:gsLst>
              <a:gs pos="0">
                <a:schemeClr val="accent1">
                  <a:alpha val="0"/>
                </a:schemeClr>
              </a:gs>
              <a:gs pos="99000">
                <a:schemeClr val="accent1">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800">
              <a:solidFill>
                <a:prstClr val="white"/>
              </a:solidFill>
              <a:latin typeface="Roboto Light" panose="02000000000000000000" pitchFamily="2" charset="0"/>
              <a:ea typeface="+mn-lt"/>
              <a:cs typeface="+mn-lt"/>
            </a:endParaRPr>
          </a:p>
        </p:txBody>
      </p:sp>
      <p:sp>
        <p:nvSpPr>
          <p:cNvPr id="10" name="Rectangle 9">
            <a:extLst>
              <a:ext uri="{FF2B5EF4-FFF2-40B4-BE49-F238E27FC236}">
                <a16:creationId xmlns:a16="http://schemas.microsoft.com/office/drawing/2014/main" id="{BC7BBF5F-D9BE-ECF2-B646-AFEC99DB2C3B}"/>
              </a:ext>
            </a:extLst>
          </p:cNvPr>
          <p:cNvSpPr>
            <a:spLocks/>
          </p:cNvSpPr>
          <p:nvPr/>
        </p:nvSpPr>
        <p:spPr>
          <a:xfrm>
            <a:off x="6292265" y="1599303"/>
            <a:ext cx="5622471" cy="3072089"/>
          </a:xfrm>
          <a:prstGeom prst="rect">
            <a:avLst/>
          </a:prstGeom>
          <a:gradFill>
            <a:gsLst>
              <a:gs pos="57000">
                <a:schemeClr val="accent1">
                  <a:lumMod val="20000"/>
                  <a:lumOff val="80000"/>
                  <a:alpha val="0"/>
                </a:schemeClr>
              </a:gs>
              <a:gs pos="0">
                <a:schemeClr val="accent1">
                  <a:lumMod val="20000"/>
                  <a:lumOff val="80000"/>
                </a:schemeClr>
              </a:gs>
            </a:gsLst>
            <a:lin ang="2700000" scaled="0"/>
          </a:gradFill>
          <a:ln/>
        </p:spPr>
        <p:txBody>
          <a:bodyPr wrap="square" lIns="0" tIns="108000" rIns="0" bIns="0">
            <a:noAutofit/>
          </a:bodyPr>
          <a:lstStyle/>
          <a:p>
            <a:pPr algn="ctr" defTabSz="914218"/>
            <a:r>
              <a:rPr lang="en-US" sz="1400" b="1">
                <a:solidFill>
                  <a:srgbClr val="A02B93">
                    <a:lumMod val="50000"/>
                  </a:srgbClr>
                </a:solidFill>
                <a:latin typeface="Montserrat SemiBold"/>
                <a:ea typeface="+mn-lt"/>
                <a:cs typeface="+mn-lt"/>
              </a:rPr>
              <a:t>CX vs. Standard AI Use Case</a:t>
            </a:r>
          </a:p>
        </p:txBody>
      </p:sp>
      <p:graphicFrame>
        <p:nvGraphicFramePr>
          <p:cNvPr id="16" name="Table 15">
            <a:extLst>
              <a:ext uri="{FF2B5EF4-FFF2-40B4-BE49-F238E27FC236}">
                <a16:creationId xmlns:a16="http://schemas.microsoft.com/office/drawing/2014/main" id="{62C4C85D-8E6D-609E-D1DF-592D875C691C}"/>
              </a:ext>
            </a:extLst>
          </p:cNvPr>
          <p:cNvGraphicFramePr>
            <a:graphicFrameLocks/>
          </p:cNvGraphicFramePr>
          <p:nvPr>
            <p:extLst>
              <p:ext uri="{D42A27DB-BD31-4B8C-83A1-F6EECF244321}">
                <p14:modId xmlns:p14="http://schemas.microsoft.com/office/powerpoint/2010/main" val="737189542"/>
              </p:ext>
            </p:extLst>
          </p:nvPr>
        </p:nvGraphicFramePr>
        <p:xfrm>
          <a:off x="6560593" y="2059382"/>
          <a:ext cx="4761765" cy="2433321"/>
        </p:xfrm>
        <a:graphic>
          <a:graphicData uri="http://schemas.openxmlformats.org/drawingml/2006/table">
            <a:tbl>
              <a:tblPr>
                <a:tableStyleId>{3B4B98B0-60AC-42C2-AFA5-B58CD77FA1E5}</a:tableStyleId>
              </a:tblPr>
              <a:tblGrid>
                <a:gridCol w="1461080">
                  <a:extLst>
                    <a:ext uri="{9D8B030D-6E8A-4147-A177-3AD203B41FA5}">
                      <a16:colId xmlns:a16="http://schemas.microsoft.com/office/drawing/2014/main" val="3046861577"/>
                    </a:ext>
                  </a:extLst>
                </a:gridCol>
                <a:gridCol w="1858618">
                  <a:extLst>
                    <a:ext uri="{9D8B030D-6E8A-4147-A177-3AD203B41FA5}">
                      <a16:colId xmlns:a16="http://schemas.microsoft.com/office/drawing/2014/main" val="3203152329"/>
                    </a:ext>
                  </a:extLst>
                </a:gridCol>
                <a:gridCol w="1442067">
                  <a:extLst>
                    <a:ext uri="{9D8B030D-6E8A-4147-A177-3AD203B41FA5}">
                      <a16:colId xmlns:a16="http://schemas.microsoft.com/office/drawing/2014/main" val="1083694041"/>
                    </a:ext>
                  </a:extLst>
                </a:gridCol>
              </a:tblGrid>
              <a:tr h="270597">
                <a:tc>
                  <a:txBody>
                    <a:bodyPr/>
                    <a:lstStyle/>
                    <a:p>
                      <a:pPr marL="0" marR="0" algn="ctr" fontAlgn="t">
                        <a:buFontTx/>
                      </a:pPr>
                      <a:r>
                        <a:rPr lang="en-US" sz="1000" b="1">
                          <a:solidFill>
                            <a:schemeClr val="bg1"/>
                          </a:solidFill>
                          <a:effectLst/>
                          <a:latin typeface="+mj-lt"/>
                          <a:ea typeface="+mn-lt"/>
                          <a:cs typeface="+mn-lt"/>
                        </a:rPr>
                        <a:t>Use Case</a:t>
                      </a:r>
                      <a:endParaRPr lang="en-US" sz="1000">
                        <a:solidFill>
                          <a:schemeClr val="bg1"/>
                        </a:solidFill>
                        <a:effectLst/>
                        <a:latin typeface="+mj-lt"/>
                        <a:ea typeface="+mn-lt"/>
                        <a:cs typeface="+mn-lt"/>
                      </a:endParaRPr>
                    </a:p>
                  </a:txBody>
                  <a:tcPr marL="50800" marR="50800" marT="50800" marB="50800">
                    <a:solidFill>
                      <a:schemeClr val="tx2">
                        <a:lumMod val="75000"/>
                        <a:lumOff val="25000"/>
                      </a:schemeClr>
                    </a:solidFill>
                  </a:tcPr>
                </a:tc>
                <a:tc>
                  <a:txBody>
                    <a:bodyPr/>
                    <a:lstStyle/>
                    <a:p>
                      <a:pPr marL="0" marR="0" algn="ctr" fontAlgn="t">
                        <a:buFontTx/>
                      </a:pPr>
                      <a:r>
                        <a:rPr lang="en-US" sz="1000" b="1">
                          <a:solidFill>
                            <a:schemeClr val="bg1"/>
                          </a:solidFill>
                          <a:effectLst/>
                          <a:latin typeface="+mj-lt"/>
                          <a:ea typeface="+mn-lt"/>
                          <a:cs typeface="+mn-lt"/>
                        </a:rPr>
                        <a:t>Data Sources</a:t>
                      </a:r>
                      <a:endParaRPr lang="en-US" sz="1000">
                        <a:solidFill>
                          <a:schemeClr val="bg1"/>
                        </a:solidFill>
                        <a:effectLst/>
                        <a:latin typeface="+mj-lt"/>
                        <a:ea typeface="+mn-lt"/>
                        <a:cs typeface="+mn-lt"/>
                      </a:endParaRPr>
                    </a:p>
                  </a:txBody>
                  <a:tcPr marL="50800" marR="50800" marT="50800" marB="50800">
                    <a:solidFill>
                      <a:schemeClr val="tx2">
                        <a:lumMod val="75000"/>
                        <a:lumOff val="25000"/>
                      </a:schemeClr>
                    </a:solidFill>
                  </a:tcPr>
                </a:tc>
                <a:tc>
                  <a:txBody>
                    <a:bodyPr/>
                    <a:lstStyle/>
                    <a:p>
                      <a:pPr marL="0" marR="0" algn="ctr" fontAlgn="t">
                        <a:buFontTx/>
                      </a:pPr>
                      <a:r>
                        <a:rPr lang="en-US" sz="1000" b="1">
                          <a:solidFill>
                            <a:schemeClr val="bg1"/>
                          </a:solidFill>
                          <a:effectLst/>
                          <a:latin typeface="+mj-lt"/>
                          <a:ea typeface="+mn-lt"/>
                          <a:cs typeface="+mn-lt"/>
                        </a:rPr>
                        <a:t>Data Treatment</a:t>
                      </a:r>
                      <a:endParaRPr lang="en-US" sz="1000">
                        <a:solidFill>
                          <a:schemeClr val="bg1"/>
                        </a:solidFill>
                        <a:effectLst/>
                        <a:latin typeface="+mj-lt"/>
                        <a:ea typeface="+mn-lt"/>
                        <a:cs typeface="+mn-lt"/>
                      </a:endParaRPr>
                    </a:p>
                  </a:txBody>
                  <a:tcPr marL="50800" marR="50800" marT="50800" marB="50800">
                    <a:solidFill>
                      <a:schemeClr val="tx2">
                        <a:lumMod val="75000"/>
                        <a:lumOff val="25000"/>
                      </a:schemeClr>
                    </a:solidFill>
                  </a:tcPr>
                </a:tc>
                <a:extLst>
                  <a:ext uri="{0D108BD9-81ED-4DB2-BD59-A6C34878D82A}">
                    <a16:rowId xmlns:a16="http://schemas.microsoft.com/office/drawing/2014/main" val="476997662"/>
                  </a:ext>
                </a:extLst>
              </a:tr>
              <a:tr h="439081">
                <a:tc>
                  <a:txBody>
                    <a:bodyPr/>
                    <a:lstStyle/>
                    <a:p>
                      <a:pPr marL="0" marR="0" algn="ctr" fontAlgn="t">
                        <a:buFontTx/>
                      </a:pPr>
                      <a:r>
                        <a:rPr lang="en-US" sz="1000" b="1">
                          <a:solidFill>
                            <a:schemeClr val="tx1">
                              <a:lumMod val="75000"/>
                              <a:lumOff val="25000"/>
                            </a:schemeClr>
                          </a:solidFill>
                          <a:effectLst/>
                          <a:latin typeface="+mj-lt"/>
                          <a:ea typeface="+mn-lt"/>
                          <a:cs typeface="+mn-lt"/>
                        </a:rPr>
                        <a:t>Customer Support Bot</a:t>
                      </a:r>
                      <a:endParaRPr lang="en-US" sz="1000">
                        <a:solidFill>
                          <a:schemeClr val="tx1">
                            <a:lumMod val="75000"/>
                            <a:lumOff val="25000"/>
                          </a:schemeClr>
                        </a:solidFill>
                        <a:effectLst/>
                        <a:latin typeface="+mj-lt"/>
                        <a:ea typeface="+mn-lt"/>
                        <a:cs typeface="+mn-lt"/>
                      </a:endParaRPr>
                    </a:p>
                  </a:txBody>
                  <a:tcPr marL="50800" marR="50800" marT="50800" marB="50800"/>
                </a:tc>
                <a:tc>
                  <a:txBody>
                    <a:bodyPr/>
                    <a:lstStyle/>
                    <a:p>
                      <a:pPr marL="0" marR="0" algn="ctr" fontAlgn="t">
                        <a:buFontTx/>
                      </a:pPr>
                      <a:r>
                        <a:rPr lang="en-US" sz="1000">
                          <a:effectLst/>
                          <a:latin typeface="+mn-lt"/>
                          <a:ea typeface="+mn-lt"/>
                          <a:cs typeface="+mn-lt"/>
                        </a:rPr>
                        <a:t>Text (chat logs), voice (</a:t>
                      </a:r>
                      <a:r>
                        <a:rPr lang="en-US" sz="1000" err="1">
                          <a:effectLst/>
                          <a:latin typeface="+mn-lt"/>
                          <a:ea typeface="+mn-lt"/>
                          <a:cs typeface="+mn-lt"/>
                        </a:rPr>
                        <a:t>IVR</a:t>
                      </a:r>
                      <a:r>
                        <a:rPr lang="en-US" sz="1000">
                          <a:effectLst/>
                          <a:latin typeface="+mn-lt"/>
                          <a:ea typeface="+mn-lt"/>
                          <a:cs typeface="+mn-lt"/>
                        </a:rPr>
                        <a:t>)</a:t>
                      </a:r>
                    </a:p>
                  </a:txBody>
                  <a:tcPr marL="50800" marR="50800" marT="50800" marB="50800"/>
                </a:tc>
                <a:tc>
                  <a:txBody>
                    <a:bodyPr/>
                    <a:lstStyle/>
                    <a:p>
                      <a:pPr marL="0" marR="0" algn="ctr" fontAlgn="t">
                        <a:buFontTx/>
                      </a:pPr>
                      <a:r>
                        <a:rPr lang="en-US" sz="1000">
                          <a:effectLst/>
                          <a:latin typeface="+mn-lt"/>
                          <a:ea typeface="+mn-lt"/>
                          <a:cs typeface="+mn-lt"/>
                        </a:rPr>
                        <a:t>Transcription, tokenization, fusion</a:t>
                      </a:r>
                    </a:p>
                  </a:txBody>
                  <a:tcPr marL="50800" marR="50800" marT="50800" marB="50800"/>
                </a:tc>
                <a:extLst>
                  <a:ext uri="{0D108BD9-81ED-4DB2-BD59-A6C34878D82A}">
                    <a16:rowId xmlns:a16="http://schemas.microsoft.com/office/drawing/2014/main" val="202360002"/>
                  </a:ext>
                </a:extLst>
              </a:tr>
              <a:tr h="439081">
                <a:tc>
                  <a:txBody>
                    <a:bodyPr/>
                    <a:lstStyle/>
                    <a:p>
                      <a:pPr marL="0" marR="0" algn="ctr" fontAlgn="t">
                        <a:buFontTx/>
                      </a:pPr>
                      <a:r>
                        <a:rPr lang="en-US" sz="1000" b="1">
                          <a:solidFill>
                            <a:schemeClr val="tx1">
                              <a:lumMod val="75000"/>
                              <a:lumOff val="25000"/>
                            </a:schemeClr>
                          </a:solidFill>
                          <a:effectLst/>
                          <a:latin typeface="+mj-lt"/>
                          <a:ea typeface="+mn-lt"/>
                          <a:cs typeface="+mn-lt"/>
                        </a:rPr>
                        <a:t>Sentiment Analysis</a:t>
                      </a:r>
                      <a:endParaRPr lang="en-US" sz="1000">
                        <a:solidFill>
                          <a:schemeClr val="tx1">
                            <a:lumMod val="75000"/>
                            <a:lumOff val="25000"/>
                          </a:schemeClr>
                        </a:solidFill>
                        <a:effectLst/>
                        <a:latin typeface="+mj-lt"/>
                        <a:ea typeface="+mn-lt"/>
                        <a:cs typeface="+mn-lt"/>
                      </a:endParaRPr>
                    </a:p>
                  </a:txBody>
                  <a:tcPr marL="50800" marR="50800" marT="50800" marB="50800"/>
                </a:tc>
                <a:tc>
                  <a:txBody>
                    <a:bodyPr/>
                    <a:lstStyle/>
                    <a:p>
                      <a:pPr marL="0" marR="0" algn="ctr" fontAlgn="t">
                        <a:buFontTx/>
                      </a:pPr>
                      <a:r>
                        <a:rPr lang="en-US" sz="1000">
                          <a:effectLst/>
                          <a:latin typeface="+mn-lt"/>
                          <a:ea typeface="+mn-lt"/>
                          <a:cs typeface="+mn-lt"/>
                        </a:rPr>
                        <a:t>Text, voice, behavioral patterns</a:t>
                      </a:r>
                    </a:p>
                  </a:txBody>
                  <a:tcPr marL="50800" marR="50800" marT="50800" marB="50800"/>
                </a:tc>
                <a:tc>
                  <a:txBody>
                    <a:bodyPr/>
                    <a:lstStyle/>
                    <a:p>
                      <a:pPr marL="0" marR="0" algn="ctr" fontAlgn="t">
                        <a:buFontTx/>
                      </a:pPr>
                      <a:r>
                        <a:rPr lang="en-US" sz="1000">
                          <a:effectLst/>
                          <a:latin typeface="+mn-lt"/>
                          <a:ea typeface="+mn-lt"/>
                          <a:cs typeface="+mn-lt"/>
                        </a:rPr>
                        <a:t>Sentiment tagging, synchronization</a:t>
                      </a:r>
                    </a:p>
                  </a:txBody>
                  <a:tcPr marL="50800" marR="50800" marT="50800" marB="50800"/>
                </a:tc>
                <a:extLst>
                  <a:ext uri="{0D108BD9-81ED-4DB2-BD59-A6C34878D82A}">
                    <a16:rowId xmlns:a16="http://schemas.microsoft.com/office/drawing/2014/main" val="439618954"/>
                  </a:ext>
                </a:extLst>
              </a:tr>
              <a:tr h="439081">
                <a:tc>
                  <a:txBody>
                    <a:bodyPr/>
                    <a:lstStyle/>
                    <a:p>
                      <a:pPr marL="0" marR="0" algn="ctr" fontAlgn="t">
                        <a:buFontTx/>
                      </a:pPr>
                      <a:r>
                        <a:rPr lang="en-US" sz="1000" b="1">
                          <a:solidFill>
                            <a:schemeClr val="tx1">
                              <a:lumMod val="75000"/>
                              <a:lumOff val="25000"/>
                            </a:schemeClr>
                          </a:solidFill>
                          <a:effectLst/>
                          <a:latin typeface="+mj-lt"/>
                          <a:ea typeface="+mn-lt"/>
                          <a:cs typeface="+mn-lt"/>
                        </a:rPr>
                        <a:t>Product Recommendations</a:t>
                      </a:r>
                      <a:endParaRPr lang="en-US" sz="1000">
                        <a:solidFill>
                          <a:schemeClr val="tx1">
                            <a:lumMod val="75000"/>
                            <a:lumOff val="25000"/>
                          </a:schemeClr>
                        </a:solidFill>
                        <a:effectLst/>
                        <a:latin typeface="+mj-lt"/>
                        <a:ea typeface="+mn-lt"/>
                        <a:cs typeface="+mn-lt"/>
                      </a:endParaRPr>
                    </a:p>
                  </a:txBody>
                  <a:tcPr marL="50800" marR="50800" marT="50800" marB="50800"/>
                </a:tc>
                <a:tc>
                  <a:txBody>
                    <a:bodyPr/>
                    <a:lstStyle/>
                    <a:p>
                      <a:pPr marL="0" marR="0" algn="ctr" fontAlgn="t">
                        <a:buFontTx/>
                      </a:pPr>
                      <a:r>
                        <a:rPr lang="en-US" sz="1000">
                          <a:effectLst/>
                          <a:latin typeface="+mn-lt"/>
                          <a:ea typeface="+mn-lt"/>
                          <a:cs typeface="+mn-lt"/>
                        </a:rPr>
                        <a:t>Text (queries), image (screenshots)</a:t>
                      </a:r>
                    </a:p>
                  </a:txBody>
                  <a:tcPr marL="50800" marR="50800" marT="50800" marB="50800"/>
                </a:tc>
                <a:tc>
                  <a:txBody>
                    <a:bodyPr/>
                    <a:lstStyle/>
                    <a:p>
                      <a:pPr marL="0" marR="0" algn="ctr" fontAlgn="t">
                        <a:buFontTx/>
                      </a:pPr>
                      <a:r>
                        <a:rPr lang="en-US" sz="1000">
                          <a:effectLst/>
                          <a:latin typeface="+mn-lt"/>
                          <a:ea typeface="+mn-lt"/>
                          <a:cs typeface="+mn-lt"/>
                        </a:rPr>
                        <a:t>Embedding alignment, OCR</a:t>
                      </a:r>
                    </a:p>
                  </a:txBody>
                  <a:tcPr marL="50800" marR="50800" marT="50800" marB="50800"/>
                </a:tc>
                <a:extLst>
                  <a:ext uri="{0D108BD9-81ED-4DB2-BD59-A6C34878D82A}">
                    <a16:rowId xmlns:a16="http://schemas.microsoft.com/office/drawing/2014/main" val="1415481677"/>
                  </a:ext>
                </a:extLst>
              </a:tr>
              <a:tr h="376368">
                <a:tc>
                  <a:txBody>
                    <a:bodyPr/>
                    <a:lstStyle/>
                    <a:p>
                      <a:pPr marL="0" marR="0" algn="ctr" fontAlgn="t">
                        <a:buFontTx/>
                      </a:pPr>
                      <a:r>
                        <a:rPr lang="en-US" sz="1000" b="1">
                          <a:solidFill>
                            <a:schemeClr val="tx1">
                              <a:lumMod val="75000"/>
                              <a:lumOff val="25000"/>
                            </a:schemeClr>
                          </a:solidFill>
                          <a:effectLst/>
                          <a:latin typeface="+mj-lt"/>
                          <a:ea typeface="+mn-lt"/>
                          <a:cs typeface="+mn-lt"/>
                        </a:rPr>
                        <a:t>Voice Assistant</a:t>
                      </a:r>
                      <a:endParaRPr lang="en-US" sz="1000">
                        <a:solidFill>
                          <a:schemeClr val="tx1">
                            <a:lumMod val="75000"/>
                            <a:lumOff val="25000"/>
                          </a:schemeClr>
                        </a:solidFill>
                        <a:effectLst/>
                        <a:latin typeface="+mj-lt"/>
                        <a:ea typeface="+mn-lt"/>
                        <a:cs typeface="+mn-lt"/>
                      </a:endParaRPr>
                    </a:p>
                  </a:txBody>
                  <a:tcPr marL="50800" marR="50800" marT="50800" marB="50800"/>
                </a:tc>
                <a:tc>
                  <a:txBody>
                    <a:bodyPr/>
                    <a:lstStyle/>
                    <a:p>
                      <a:pPr marL="0" marR="0" algn="ctr" fontAlgn="t">
                        <a:buFontTx/>
                      </a:pPr>
                      <a:r>
                        <a:rPr lang="en-US" sz="1000">
                          <a:effectLst/>
                          <a:latin typeface="+mn-lt"/>
                          <a:ea typeface="+mn-lt"/>
                          <a:cs typeface="+mn-lt"/>
                        </a:rPr>
                        <a:t>Voice, behavioral patterns</a:t>
                      </a:r>
                    </a:p>
                  </a:txBody>
                  <a:tcPr marL="50800" marR="50800" marT="50800" marB="50800"/>
                </a:tc>
                <a:tc>
                  <a:txBody>
                    <a:bodyPr/>
                    <a:lstStyle/>
                    <a:p>
                      <a:pPr marL="0" marR="0" algn="ctr" fontAlgn="t">
                        <a:buFontTx/>
                      </a:pPr>
                      <a:r>
                        <a:rPr lang="en-US" sz="1000">
                          <a:effectLst/>
                          <a:latin typeface="+mn-lt"/>
                          <a:ea typeface="+mn-lt"/>
                          <a:cs typeface="+mn-lt"/>
                        </a:rPr>
                        <a:t>Noise removal, intent classification</a:t>
                      </a:r>
                    </a:p>
                  </a:txBody>
                  <a:tcPr marL="50800" marR="50800" marT="50800" marB="50800"/>
                </a:tc>
                <a:extLst>
                  <a:ext uri="{0D108BD9-81ED-4DB2-BD59-A6C34878D82A}">
                    <a16:rowId xmlns:a16="http://schemas.microsoft.com/office/drawing/2014/main" val="3804538084"/>
                  </a:ext>
                </a:extLst>
              </a:tr>
              <a:tr h="439081">
                <a:tc>
                  <a:txBody>
                    <a:bodyPr/>
                    <a:lstStyle/>
                    <a:p>
                      <a:pPr marL="0" marR="0" algn="ctr" fontAlgn="t">
                        <a:buFontTx/>
                      </a:pPr>
                      <a:r>
                        <a:rPr lang="en-US" sz="1000" b="1">
                          <a:solidFill>
                            <a:schemeClr val="tx1">
                              <a:lumMod val="75000"/>
                              <a:lumOff val="25000"/>
                            </a:schemeClr>
                          </a:solidFill>
                          <a:effectLst/>
                          <a:latin typeface="+mj-lt"/>
                          <a:ea typeface="+mn-lt"/>
                          <a:cs typeface="+mn-lt"/>
                        </a:rPr>
                        <a:t>Customer Escalation</a:t>
                      </a:r>
                      <a:endParaRPr lang="en-US" sz="1000">
                        <a:solidFill>
                          <a:schemeClr val="tx1">
                            <a:lumMod val="75000"/>
                            <a:lumOff val="25000"/>
                          </a:schemeClr>
                        </a:solidFill>
                        <a:effectLst/>
                        <a:latin typeface="+mj-lt"/>
                        <a:ea typeface="+mn-lt"/>
                        <a:cs typeface="+mn-lt"/>
                      </a:endParaRPr>
                    </a:p>
                  </a:txBody>
                  <a:tcPr marL="50800" marR="50800" marT="50800" marB="50800"/>
                </a:tc>
                <a:tc>
                  <a:txBody>
                    <a:bodyPr/>
                    <a:lstStyle/>
                    <a:p>
                      <a:pPr marL="0" marR="0" algn="ctr" fontAlgn="t">
                        <a:buFontTx/>
                      </a:pPr>
                      <a:r>
                        <a:rPr lang="en-US" sz="1000">
                          <a:effectLst/>
                          <a:latin typeface="+mn-lt"/>
                          <a:ea typeface="+mn-lt"/>
                          <a:cs typeface="+mn-lt"/>
                        </a:rPr>
                        <a:t>Text, voice, sentiment labels</a:t>
                      </a:r>
                    </a:p>
                  </a:txBody>
                  <a:tcPr marL="50800" marR="50800" marT="50800" marB="50800"/>
                </a:tc>
                <a:tc>
                  <a:txBody>
                    <a:bodyPr/>
                    <a:lstStyle/>
                    <a:p>
                      <a:pPr marL="0" marR="0" algn="ctr" fontAlgn="t">
                        <a:buFontTx/>
                      </a:pPr>
                      <a:r>
                        <a:rPr lang="en-US" sz="1000" dirty="0">
                          <a:effectLst/>
                          <a:latin typeface="+mn-lt"/>
                          <a:ea typeface="+mn-lt"/>
                          <a:cs typeface="+mn-lt"/>
                        </a:rPr>
                        <a:t>Escalation rule tagging</a:t>
                      </a:r>
                    </a:p>
                  </a:txBody>
                  <a:tcPr marL="50800" marR="50800" marT="50800" marB="50800"/>
                </a:tc>
                <a:extLst>
                  <a:ext uri="{0D108BD9-81ED-4DB2-BD59-A6C34878D82A}">
                    <a16:rowId xmlns:a16="http://schemas.microsoft.com/office/drawing/2014/main" val="2486538852"/>
                  </a:ext>
                </a:extLst>
              </a:tr>
            </a:tbl>
          </a:graphicData>
        </a:graphic>
      </p:graphicFrame>
      <p:sp>
        <p:nvSpPr>
          <p:cNvPr id="24" name="TextBox 23">
            <a:extLst>
              <a:ext uri="{FF2B5EF4-FFF2-40B4-BE49-F238E27FC236}">
                <a16:creationId xmlns:a16="http://schemas.microsoft.com/office/drawing/2014/main" id="{F524B605-2DD1-4420-4A83-4AF682B8035F}"/>
              </a:ext>
            </a:extLst>
          </p:cNvPr>
          <p:cNvSpPr txBox="1">
            <a:spLocks/>
          </p:cNvSpPr>
          <p:nvPr/>
        </p:nvSpPr>
        <p:spPr>
          <a:xfrm>
            <a:off x="313879" y="4777002"/>
            <a:ext cx="4747690" cy="1882214"/>
          </a:xfrm>
          <a:prstGeom prst="rect">
            <a:avLst/>
          </a:prstGeom>
          <a:gradFill>
            <a:gsLst>
              <a:gs pos="57000">
                <a:schemeClr val="accent1">
                  <a:lumMod val="20000"/>
                  <a:lumOff val="80000"/>
                  <a:alpha val="0"/>
                </a:schemeClr>
              </a:gs>
              <a:gs pos="0">
                <a:schemeClr val="accent1">
                  <a:lumMod val="20000"/>
                  <a:lumOff val="80000"/>
                </a:schemeClr>
              </a:gs>
            </a:gsLst>
            <a:lin ang="2700000" scaled="0"/>
          </a:gradFill>
          <a:ln/>
        </p:spPr>
        <p:txBody>
          <a:bodyPr wrap="square">
            <a:noAutofit/>
          </a:bodyPr>
          <a:lstStyle/>
          <a:p>
            <a:pPr algn="ctr" defTabSz="914400">
              <a:spcAft>
                <a:spcPts val="600"/>
              </a:spcAft>
            </a:pPr>
            <a:r>
              <a:rPr lang="en-US" sz="1400" b="1">
                <a:solidFill>
                  <a:srgbClr val="A02B93">
                    <a:lumMod val="50000"/>
                  </a:srgbClr>
                </a:solidFill>
                <a:latin typeface="Montserrat SemiBold"/>
                <a:ea typeface="+mn-lt"/>
                <a:cs typeface="+mn-lt"/>
              </a:rPr>
              <a:t>Steps for Multimodal Standardization</a:t>
            </a:r>
            <a:endParaRPr lang="en-US" sz="800">
              <a:solidFill>
                <a:srgbClr val="156082"/>
              </a:solidFill>
              <a:latin typeface="Montserrat SemiBold"/>
              <a:ea typeface="+mn-lt"/>
              <a:cs typeface="+mn-lt"/>
            </a:endParaRPr>
          </a:p>
          <a:p>
            <a:pPr marL="228600" indent="-228600" defTabSz="914400" fontAlgn="ctr">
              <a:buFont typeface="+mj-lt"/>
              <a:buAutoNum type="arabicPeriod"/>
            </a:pPr>
            <a:r>
              <a:rPr lang="en-US" sz="1200" b="1">
                <a:solidFill>
                  <a:srgbClr val="156082"/>
                </a:solidFill>
                <a:latin typeface="Roboto Condensed Light"/>
                <a:ea typeface="+mn-lt"/>
                <a:cs typeface="+mn-lt"/>
              </a:rPr>
              <a:t>Embedding Representation:</a:t>
            </a:r>
            <a:r>
              <a:rPr lang="en-US" sz="1200">
                <a:solidFill>
                  <a:srgbClr val="156082"/>
                </a:solidFill>
                <a:latin typeface="Roboto Condensed Light"/>
                <a:ea typeface="+mn-lt"/>
                <a:cs typeface="+mn-lt"/>
              </a:rPr>
              <a:t> </a:t>
            </a:r>
            <a:r>
              <a:rPr lang="en-US" sz="1200">
                <a:solidFill>
                  <a:prstClr val="black"/>
                </a:solidFill>
                <a:latin typeface="Roboto Condensed Light"/>
                <a:ea typeface="+mn-lt"/>
                <a:cs typeface="+mn-lt"/>
              </a:rPr>
              <a:t>Convert text, audio, and images into standardized embeddings.</a:t>
            </a:r>
            <a:endParaRPr lang="en-US" sz="1200" b="1">
              <a:solidFill>
                <a:prstClr val="black"/>
              </a:solidFill>
              <a:latin typeface="Roboto Condensed Light"/>
              <a:ea typeface="+mn-lt"/>
              <a:cs typeface="+mn-lt"/>
            </a:endParaRPr>
          </a:p>
          <a:p>
            <a:pPr marL="228600" indent="-228600" defTabSz="914400" fontAlgn="ctr">
              <a:buFont typeface="+mj-lt"/>
              <a:buAutoNum type="arabicPeriod"/>
            </a:pPr>
            <a:r>
              <a:rPr lang="en-US" sz="1200" b="1">
                <a:solidFill>
                  <a:srgbClr val="156082"/>
                </a:solidFill>
                <a:latin typeface="Roboto Condensed Light"/>
                <a:ea typeface="+mn-lt"/>
                <a:cs typeface="+mn-lt"/>
              </a:rPr>
              <a:t>Normalization:</a:t>
            </a:r>
            <a:r>
              <a:rPr lang="en-US" sz="1200">
                <a:solidFill>
                  <a:srgbClr val="156082"/>
                </a:solidFill>
                <a:latin typeface="Roboto Condensed Light"/>
                <a:ea typeface="+mn-lt"/>
                <a:cs typeface="+mn-lt"/>
              </a:rPr>
              <a:t> </a:t>
            </a:r>
            <a:r>
              <a:rPr lang="en-US" sz="1200">
                <a:solidFill>
                  <a:prstClr val="black"/>
                </a:solidFill>
                <a:latin typeface="Roboto Condensed Light"/>
                <a:ea typeface="+mn-lt"/>
                <a:cs typeface="+mn-lt"/>
              </a:rPr>
              <a:t>Ensure similar ranges and vector lengths across embeddings.</a:t>
            </a:r>
            <a:endParaRPr lang="en-US" sz="1200" b="1">
              <a:solidFill>
                <a:prstClr val="black"/>
              </a:solidFill>
              <a:latin typeface="Roboto Condensed Light"/>
              <a:ea typeface="+mn-lt"/>
              <a:cs typeface="+mn-lt"/>
            </a:endParaRPr>
          </a:p>
          <a:p>
            <a:pPr marL="228600" indent="-228600" defTabSz="914400" fontAlgn="ctr">
              <a:buFont typeface="+mj-lt"/>
              <a:buAutoNum type="arabicPeriod"/>
            </a:pPr>
            <a:r>
              <a:rPr lang="en-US" sz="1200" b="1">
                <a:solidFill>
                  <a:srgbClr val="156082"/>
                </a:solidFill>
                <a:latin typeface="Roboto Condensed Light"/>
                <a:ea typeface="+mn-lt"/>
                <a:cs typeface="+mn-lt"/>
              </a:rPr>
              <a:t>Temporal Alignment:</a:t>
            </a:r>
            <a:r>
              <a:rPr lang="en-US" sz="1200">
                <a:solidFill>
                  <a:srgbClr val="156082"/>
                </a:solidFill>
                <a:latin typeface="Roboto Condensed Light"/>
                <a:ea typeface="+mn-lt"/>
                <a:cs typeface="+mn-lt"/>
              </a:rPr>
              <a:t> </a:t>
            </a:r>
            <a:r>
              <a:rPr lang="en-US" sz="1200">
                <a:solidFill>
                  <a:prstClr val="black"/>
                </a:solidFill>
                <a:latin typeface="Roboto Condensed Light"/>
                <a:ea typeface="+mn-lt"/>
                <a:cs typeface="+mn-lt"/>
              </a:rPr>
              <a:t>Synchronize timestamps for accurate event matching.</a:t>
            </a:r>
            <a:endParaRPr lang="en-US" sz="1200" b="1">
              <a:solidFill>
                <a:prstClr val="black"/>
              </a:solidFill>
              <a:latin typeface="Roboto Condensed Light"/>
              <a:ea typeface="+mn-lt"/>
              <a:cs typeface="+mn-lt"/>
            </a:endParaRPr>
          </a:p>
          <a:p>
            <a:pPr marL="228600" indent="-228600" defTabSz="914400" fontAlgn="ctr">
              <a:buFont typeface="+mj-lt"/>
              <a:buAutoNum type="arabicPeriod"/>
            </a:pPr>
            <a:r>
              <a:rPr lang="en-US" sz="1200" b="1">
                <a:solidFill>
                  <a:srgbClr val="156082"/>
                </a:solidFill>
                <a:latin typeface="Roboto Condensed Light"/>
                <a:ea typeface="+mn-lt"/>
                <a:cs typeface="+mn-lt"/>
              </a:rPr>
              <a:t>Metadata Integration:</a:t>
            </a:r>
            <a:r>
              <a:rPr lang="en-US" sz="1200">
                <a:solidFill>
                  <a:srgbClr val="156082"/>
                </a:solidFill>
                <a:latin typeface="Roboto Condensed Light"/>
                <a:ea typeface="+mn-lt"/>
                <a:cs typeface="+mn-lt"/>
              </a:rPr>
              <a:t> </a:t>
            </a:r>
            <a:r>
              <a:rPr lang="en-US" sz="1200">
                <a:solidFill>
                  <a:prstClr val="black"/>
                </a:solidFill>
                <a:latin typeface="Roboto Condensed Light"/>
                <a:ea typeface="+mn-lt"/>
                <a:cs typeface="+mn-lt"/>
              </a:rPr>
              <a:t>Use unique session IDs to combine data streams.</a:t>
            </a:r>
            <a:endParaRPr lang="en-US" sz="1200" b="1">
              <a:solidFill>
                <a:prstClr val="black"/>
              </a:solidFill>
              <a:latin typeface="Roboto Condensed Light"/>
              <a:ea typeface="+mn-lt"/>
              <a:cs typeface="+mn-lt"/>
            </a:endParaRPr>
          </a:p>
          <a:p>
            <a:pPr marL="228600" indent="-228600" defTabSz="914400" fontAlgn="ctr">
              <a:buFont typeface="+mj-lt"/>
              <a:buAutoNum type="arabicPeriod"/>
            </a:pPr>
            <a:r>
              <a:rPr lang="en-US" sz="1200" b="1">
                <a:solidFill>
                  <a:srgbClr val="156082"/>
                </a:solidFill>
                <a:latin typeface="Roboto Condensed Light"/>
                <a:ea typeface="+mn-lt"/>
                <a:cs typeface="+mn-lt"/>
              </a:rPr>
              <a:t>Hybrid Storage:</a:t>
            </a:r>
            <a:r>
              <a:rPr lang="en-US" sz="1200">
                <a:solidFill>
                  <a:srgbClr val="156082"/>
                </a:solidFill>
                <a:latin typeface="Roboto Condensed Light"/>
                <a:ea typeface="+mn-lt"/>
                <a:cs typeface="+mn-lt"/>
              </a:rPr>
              <a:t> </a:t>
            </a:r>
            <a:r>
              <a:rPr lang="en-US" sz="1200">
                <a:solidFill>
                  <a:prstClr val="black"/>
                </a:solidFill>
                <a:latin typeface="Roboto Condensed Light"/>
                <a:ea typeface="+mn-lt"/>
                <a:cs typeface="+mn-lt"/>
              </a:rPr>
              <a:t>Use vector databases for embeddings and traditional databases for metadata.</a:t>
            </a:r>
            <a:endParaRPr lang="en-US" sz="1200" b="1">
              <a:solidFill>
                <a:prstClr val="black"/>
              </a:solidFill>
              <a:latin typeface="Roboto Condensed Light"/>
              <a:ea typeface="+mn-lt"/>
              <a:cs typeface="+mn-lt"/>
            </a:endParaRPr>
          </a:p>
        </p:txBody>
      </p:sp>
      <p:sp>
        <p:nvSpPr>
          <p:cNvPr id="26" name="Pentagon 25">
            <a:extLst>
              <a:ext uri="{FF2B5EF4-FFF2-40B4-BE49-F238E27FC236}">
                <a16:creationId xmlns:a16="http://schemas.microsoft.com/office/drawing/2014/main" id="{3CE0A125-AB6D-6F9E-83AB-3FDB0F417FD3}"/>
              </a:ext>
              <a:ext uri="{C183D7F6-B498-43B3-948B-1728B52AA6E4}">
                <adec:decorative xmlns:adec="http://schemas.microsoft.com/office/drawing/2017/decorative" val="1"/>
              </a:ext>
            </a:extLst>
          </p:cNvPr>
          <p:cNvSpPr>
            <a:spLocks/>
          </p:cNvSpPr>
          <p:nvPr/>
        </p:nvSpPr>
        <p:spPr>
          <a:xfrm>
            <a:off x="5061569" y="5334190"/>
            <a:ext cx="1194880" cy="623629"/>
          </a:xfrm>
          <a:prstGeom prst="homePlate">
            <a:avLst>
              <a:gd name="adj" fmla="val 49580"/>
            </a:avLst>
          </a:prstGeom>
          <a:gradFill>
            <a:gsLst>
              <a:gs pos="0">
                <a:schemeClr val="accent1">
                  <a:alpha val="0"/>
                </a:schemeClr>
              </a:gs>
              <a:gs pos="99000">
                <a:schemeClr val="accent1">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800">
              <a:solidFill>
                <a:prstClr val="white"/>
              </a:solidFill>
              <a:latin typeface="Roboto Light" panose="02000000000000000000" pitchFamily="2" charset="0"/>
              <a:ea typeface="+mn-lt"/>
              <a:cs typeface="+mn-lt"/>
            </a:endParaRPr>
          </a:p>
        </p:txBody>
      </p:sp>
      <p:sp>
        <p:nvSpPr>
          <p:cNvPr id="29" name="TextBox 28">
            <a:extLst>
              <a:ext uri="{FF2B5EF4-FFF2-40B4-BE49-F238E27FC236}">
                <a16:creationId xmlns:a16="http://schemas.microsoft.com/office/drawing/2014/main" id="{BCB5E448-0716-D426-C685-64DDCEEF65E5}"/>
              </a:ext>
            </a:extLst>
          </p:cNvPr>
          <p:cNvSpPr txBox="1">
            <a:spLocks/>
          </p:cNvSpPr>
          <p:nvPr/>
        </p:nvSpPr>
        <p:spPr>
          <a:xfrm>
            <a:off x="6303866" y="4958278"/>
            <a:ext cx="5212707" cy="1700938"/>
          </a:xfrm>
          <a:prstGeom prst="rect">
            <a:avLst/>
          </a:prstGeom>
          <a:gradFill>
            <a:gsLst>
              <a:gs pos="57000">
                <a:schemeClr val="accent1">
                  <a:lumMod val="20000"/>
                  <a:lumOff val="80000"/>
                  <a:alpha val="0"/>
                </a:schemeClr>
              </a:gs>
              <a:gs pos="0">
                <a:schemeClr val="accent1">
                  <a:lumMod val="20000"/>
                  <a:lumOff val="80000"/>
                </a:schemeClr>
              </a:gs>
            </a:gsLst>
            <a:lin ang="2700000" scaled="0"/>
          </a:gradFill>
          <a:ln/>
        </p:spPr>
        <p:txBody>
          <a:bodyPr wrap="square">
            <a:noAutofit/>
          </a:bodyPr>
          <a:lstStyle/>
          <a:p>
            <a:pPr algn="ctr" defTabSz="914400">
              <a:spcAft>
                <a:spcPts val="600"/>
              </a:spcAft>
            </a:pPr>
            <a:r>
              <a:rPr lang="en-US" sz="1400" b="1" dirty="0">
                <a:solidFill>
                  <a:srgbClr val="A02B93">
                    <a:lumMod val="50000"/>
                  </a:srgbClr>
                </a:solidFill>
                <a:latin typeface="Montserrat SemiBold"/>
                <a:ea typeface="+mn-lt"/>
                <a:cs typeface="+mn-lt"/>
              </a:rPr>
              <a:t>Multimodal Processing Pipeline Example</a:t>
            </a:r>
            <a:endParaRPr lang="en-US" sz="800" dirty="0">
              <a:solidFill>
                <a:srgbClr val="156082"/>
              </a:solidFill>
              <a:latin typeface="Montserrat SemiBold"/>
              <a:ea typeface="+mn-lt"/>
              <a:cs typeface="+mn-lt"/>
            </a:endParaRPr>
          </a:p>
          <a:p>
            <a:pPr marL="228600" indent="-228600" defTabSz="914400" fontAlgn="ctr">
              <a:buFont typeface="+mj-lt"/>
              <a:buAutoNum type="arabicPeriod"/>
            </a:pPr>
            <a:r>
              <a:rPr lang="en-US" sz="1200" b="1" dirty="0">
                <a:solidFill>
                  <a:srgbClr val="156082"/>
                </a:solidFill>
                <a:latin typeface="Roboto Condensed Light"/>
                <a:ea typeface="+mn-lt"/>
                <a:cs typeface="+mn-lt"/>
              </a:rPr>
              <a:t>Text:</a:t>
            </a:r>
            <a:r>
              <a:rPr lang="en-US" sz="1200" dirty="0">
                <a:solidFill>
                  <a:srgbClr val="156082"/>
                </a:solidFill>
                <a:latin typeface="Roboto Condensed Light"/>
                <a:ea typeface="+mn-lt"/>
                <a:cs typeface="+mn-lt"/>
              </a:rPr>
              <a:t> </a:t>
            </a:r>
            <a:r>
              <a:rPr lang="en-US" sz="1200" dirty="0">
                <a:solidFill>
                  <a:prstClr val="black"/>
                </a:solidFill>
                <a:latin typeface="Roboto Condensed Light"/>
                <a:ea typeface="+mn-lt"/>
                <a:cs typeface="+mn-lt"/>
              </a:rPr>
              <a:t>Tokenize → Normalize → Generate Text Embeddings</a:t>
            </a:r>
            <a:endParaRPr lang="en-US" sz="1200" b="1" dirty="0">
              <a:solidFill>
                <a:prstClr val="black"/>
              </a:solidFill>
              <a:latin typeface="Roboto Condensed Light"/>
              <a:ea typeface="+mn-lt"/>
              <a:cs typeface="+mn-lt"/>
            </a:endParaRPr>
          </a:p>
          <a:p>
            <a:pPr marL="228600" indent="-228600" defTabSz="914400" fontAlgn="ctr">
              <a:buFont typeface="+mj-lt"/>
              <a:buAutoNum type="arabicPeriod"/>
            </a:pPr>
            <a:r>
              <a:rPr lang="en-US" sz="1200" b="1" dirty="0">
                <a:solidFill>
                  <a:srgbClr val="156082"/>
                </a:solidFill>
                <a:latin typeface="Roboto Condensed Light"/>
                <a:ea typeface="+mn-lt"/>
                <a:cs typeface="+mn-lt"/>
              </a:rPr>
              <a:t>Audio:</a:t>
            </a:r>
            <a:r>
              <a:rPr lang="en-US" sz="1200" dirty="0">
                <a:solidFill>
                  <a:srgbClr val="156082"/>
                </a:solidFill>
                <a:latin typeface="Roboto Condensed Light"/>
                <a:ea typeface="+mn-lt"/>
                <a:cs typeface="+mn-lt"/>
              </a:rPr>
              <a:t> </a:t>
            </a:r>
            <a:r>
              <a:rPr lang="en-US" sz="1200" dirty="0">
                <a:solidFill>
                  <a:prstClr val="black"/>
                </a:solidFill>
                <a:latin typeface="Roboto Condensed Light"/>
                <a:ea typeface="+mn-lt"/>
                <a:cs typeface="+mn-lt"/>
              </a:rPr>
              <a:t>Noise Reduction → Transcription → Text Processing → Generate Embeddings</a:t>
            </a:r>
            <a:endParaRPr lang="en-US" sz="1200" b="1" dirty="0">
              <a:solidFill>
                <a:prstClr val="black"/>
              </a:solidFill>
              <a:latin typeface="Roboto Condensed Light"/>
              <a:ea typeface="+mn-lt"/>
              <a:cs typeface="+mn-lt"/>
            </a:endParaRPr>
          </a:p>
          <a:p>
            <a:pPr marL="228600" indent="-228600" defTabSz="914400" fontAlgn="ctr">
              <a:buFont typeface="+mj-lt"/>
              <a:buAutoNum type="arabicPeriod"/>
            </a:pPr>
            <a:r>
              <a:rPr lang="en-US" sz="1200" b="1" dirty="0">
                <a:solidFill>
                  <a:srgbClr val="156082"/>
                </a:solidFill>
                <a:latin typeface="Roboto Condensed Light"/>
                <a:ea typeface="+mn-lt"/>
                <a:cs typeface="+mn-lt"/>
              </a:rPr>
              <a:t>Image:</a:t>
            </a:r>
            <a:r>
              <a:rPr lang="en-US" sz="1200" dirty="0">
                <a:solidFill>
                  <a:srgbClr val="156082"/>
                </a:solidFill>
                <a:latin typeface="Roboto Condensed Light"/>
                <a:ea typeface="+mn-lt"/>
                <a:cs typeface="+mn-lt"/>
              </a:rPr>
              <a:t> </a:t>
            </a:r>
            <a:r>
              <a:rPr lang="en-US" sz="1200" dirty="0">
                <a:solidFill>
                  <a:prstClr val="black"/>
                </a:solidFill>
                <a:latin typeface="Roboto Condensed Light"/>
                <a:ea typeface="+mn-lt"/>
                <a:cs typeface="+mn-lt"/>
              </a:rPr>
              <a:t>OCR (if needed) → Feature Extraction → Generate Embeddings</a:t>
            </a:r>
            <a:endParaRPr lang="en-US" sz="1200" b="1" dirty="0">
              <a:solidFill>
                <a:prstClr val="black"/>
              </a:solidFill>
              <a:latin typeface="Roboto Condensed Light"/>
              <a:ea typeface="+mn-lt"/>
              <a:cs typeface="+mn-lt"/>
            </a:endParaRPr>
          </a:p>
          <a:p>
            <a:pPr marL="228600" indent="-228600" defTabSz="914400" fontAlgn="ctr">
              <a:buFont typeface="+mj-lt"/>
              <a:buAutoNum type="arabicPeriod"/>
            </a:pPr>
            <a:r>
              <a:rPr lang="en-US" sz="1200" b="1" dirty="0">
                <a:solidFill>
                  <a:srgbClr val="156082"/>
                </a:solidFill>
                <a:latin typeface="Roboto Condensed Light"/>
                <a:ea typeface="+mn-lt"/>
                <a:cs typeface="+mn-lt"/>
              </a:rPr>
              <a:t>Alignment: </a:t>
            </a:r>
            <a:r>
              <a:rPr lang="en-US" sz="1200" dirty="0">
                <a:solidFill>
                  <a:prstClr val="black"/>
                </a:solidFill>
                <a:latin typeface="Roboto Condensed Light"/>
                <a:ea typeface="+mn-lt"/>
                <a:cs typeface="+mn-lt"/>
              </a:rPr>
              <a:t>Align embeddings across modalities using attention layers</a:t>
            </a:r>
          </a:p>
          <a:p>
            <a:pPr marL="228600" indent="-228600" defTabSz="914400" fontAlgn="ctr">
              <a:buFont typeface="+mj-lt"/>
              <a:buAutoNum type="arabicPeriod"/>
            </a:pPr>
            <a:r>
              <a:rPr lang="en-US" sz="1200" b="1" dirty="0">
                <a:solidFill>
                  <a:srgbClr val="156082"/>
                </a:solidFill>
                <a:latin typeface="Roboto Condensed Light"/>
                <a:ea typeface="+mn-lt"/>
                <a:cs typeface="+mn-lt"/>
              </a:rPr>
              <a:t>Fusion: </a:t>
            </a:r>
            <a:r>
              <a:rPr lang="en-US" sz="1200" dirty="0">
                <a:solidFill>
                  <a:prstClr val="black"/>
                </a:solidFill>
                <a:latin typeface="Roboto Condensed Light"/>
                <a:ea typeface="+mn-lt"/>
                <a:cs typeface="+mn-lt"/>
              </a:rPr>
              <a:t>Combine embeddings into unified feature vectors</a:t>
            </a:r>
          </a:p>
        </p:txBody>
      </p:sp>
    </p:spTree>
    <p:extLst>
      <p:ext uri="{BB962C8B-B14F-4D97-AF65-F5344CB8AC3E}">
        <p14:creationId xmlns:p14="http://schemas.microsoft.com/office/powerpoint/2010/main" val="19261417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6AC6C-380E-25A0-C118-4230AC22209D}"/>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F19A1631-105E-3C26-BC83-352388012ACB}"/>
              </a:ext>
            </a:extLst>
          </p:cNvPr>
          <p:cNvSpPr>
            <a:spLocks noGrp="1"/>
          </p:cNvSpPr>
          <p:nvPr>
            <p:ph type="title"/>
          </p:nvPr>
        </p:nvSpPr>
        <p:spPr>
          <a:xfrm>
            <a:off x="291975" y="438182"/>
            <a:ext cx="10967904" cy="354882"/>
          </a:xfrm>
        </p:spPr>
        <p:txBody>
          <a:bodyPr/>
          <a:lstStyle/>
          <a:p>
            <a:r>
              <a:rPr lang="en-US" sz="3200" i="1" dirty="0"/>
              <a:t>Technical interlude: </a:t>
            </a:r>
            <a:r>
              <a:rPr lang="en-US" sz="3200" dirty="0"/>
              <a:t>Governance, risk &amp; compliance considerations for CX AI</a:t>
            </a:r>
          </a:p>
        </p:txBody>
      </p:sp>
      <p:sp>
        <p:nvSpPr>
          <p:cNvPr id="24" name="Oval 23">
            <a:extLst>
              <a:ext uri="{FF2B5EF4-FFF2-40B4-BE49-F238E27FC236}">
                <a16:creationId xmlns:a16="http://schemas.microsoft.com/office/drawing/2014/main" id="{D71AB307-DD20-2CFF-EF84-EB8DC9BFB77D}"/>
              </a:ext>
              <a:ext uri="{C183D7F6-B498-43B3-948B-1728B52AA6E4}">
                <adec:decorative xmlns:adec="http://schemas.microsoft.com/office/drawing/2017/decorative" val="1"/>
              </a:ext>
            </a:extLst>
          </p:cNvPr>
          <p:cNvSpPr>
            <a:spLocks/>
          </p:cNvSpPr>
          <p:nvPr/>
        </p:nvSpPr>
        <p:spPr>
          <a:xfrm>
            <a:off x="223358" y="1738116"/>
            <a:ext cx="1212158" cy="1268058"/>
          </a:xfrm>
          <a:prstGeom prst="ellipse">
            <a:avLst/>
          </a:prstGeom>
          <a:solidFill>
            <a:srgbClr val="2576B7"/>
          </a:solidFill>
          <a:ln w="12700" cap="flat" cmpd="sng" algn="ctr">
            <a:noFill/>
            <a:prstDash val="solid"/>
            <a:miter lim="800000"/>
          </a:ln>
          <a:effectLst/>
        </p:spPr>
        <p:txBody>
          <a:bodyPr rtlCol="0" anchor="ctr"/>
          <a:lstStyle/>
          <a:p>
            <a:pPr algn="ctr">
              <a:defRPr/>
            </a:pPr>
            <a:endParaRPr lang="en-US" sz="900" kern="0">
              <a:solidFill>
                <a:srgbClr val="FFFFFF"/>
              </a:solidFill>
              <a:latin typeface="Roboto Condensed Light" panose="02000000000000000000" pitchFamily="2" charset="0"/>
              <a:ea typeface="+mn-lt"/>
              <a:cs typeface="+mn-lt"/>
            </a:endParaRPr>
          </a:p>
        </p:txBody>
      </p:sp>
      <p:sp>
        <p:nvSpPr>
          <p:cNvPr id="30" name="TextBox 29">
            <a:extLst>
              <a:ext uri="{FF2B5EF4-FFF2-40B4-BE49-F238E27FC236}">
                <a16:creationId xmlns:a16="http://schemas.microsoft.com/office/drawing/2014/main" id="{C75F8CA6-9322-8873-E7D7-9C1082A0AEEC}"/>
              </a:ext>
            </a:extLst>
          </p:cNvPr>
          <p:cNvSpPr txBox="1">
            <a:spLocks/>
          </p:cNvSpPr>
          <p:nvPr/>
        </p:nvSpPr>
        <p:spPr>
          <a:xfrm>
            <a:off x="902116" y="1906038"/>
            <a:ext cx="6730218" cy="978216"/>
          </a:xfrm>
          <a:prstGeom prst="rect">
            <a:avLst/>
          </a:prstGeom>
          <a:solidFill>
            <a:srgbClr val="FFFFFF">
              <a:alpha val="0"/>
            </a:srgbClr>
          </a:solidFill>
          <a:ln w="57150">
            <a:solidFill>
              <a:srgbClr val="2576B7"/>
            </a:solidFill>
          </a:ln>
        </p:spPr>
        <p:txBody>
          <a:bodyPr wrap="square" lIns="720000" rtlCol="0" anchor="ctr" anchorCtr="0">
            <a:noAutofit/>
          </a:bodyPr>
          <a:lstStyle/>
          <a:p>
            <a:pPr defTabSz="914400" fontAlgn="ctr"/>
            <a:r>
              <a:rPr lang="en-US" sz="1400" b="1">
                <a:solidFill>
                  <a:srgbClr val="494949"/>
                </a:solidFill>
                <a:latin typeface="Montserrat" pitchFamily="2" charset="0"/>
                <a:ea typeface="+mn-lt"/>
                <a:cs typeface="+mn-lt"/>
              </a:rPr>
              <a:t>Direct Customer Impact: </a:t>
            </a:r>
            <a:r>
              <a:rPr lang="en-US" sz="1400">
                <a:solidFill>
                  <a:srgbClr val="494949"/>
                </a:solidFill>
                <a:latin typeface="Montserrat" pitchFamily="2" charset="0"/>
                <a:ea typeface="+mn-lt"/>
                <a:cs typeface="+mn-lt"/>
              </a:rPr>
              <a:t>Errors, biases, or data breaches affect customer trust and can lead to legal action or regulatory fines.</a:t>
            </a:r>
            <a:endParaRPr lang="en-US" sz="1400" b="1">
              <a:solidFill>
                <a:srgbClr val="494949"/>
              </a:solidFill>
              <a:latin typeface="Montserrat" pitchFamily="2" charset="0"/>
              <a:ea typeface="+mn-lt"/>
              <a:cs typeface="+mn-lt"/>
            </a:endParaRPr>
          </a:p>
        </p:txBody>
      </p:sp>
      <p:pic>
        <p:nvPicPr>
          <p:cNvPr id="6" name="Picture 5">
            <a:extLst>
              <a:ext uri="{FF2B5EF4-FFF2-40B4-BE49-F238E27FC236}">
                <a16:creationId xmlns:a16="http://schemas.microsoft.com/office/drawing/2014/main" id="{E3447537-8891-FE96-B84F-37FCA6EFF53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853" y="1906038"/>
            <a:ext cx="907168" cy="907168"/>
          </a:xfrm>
          <a:prstGeom prst="rect">
            <a:avLst/>
          </a:prstGeom>
        </p:spPr>
      </p:pic>
      <p:sp>
        <p:nvSpPr>
          <p:cNvPr id="26" name="Oval 25">
            <a:extLst>
              <a:ext uri="{FF2B5EF4-FFF2-40B4-BE49-F238E27FC236}">
                <a16:creationId xmlns:a16="http://schemas.microsoft.com/office/drawing/2014/main" id="{2C1D6CE8-DAB0-6BAD-BBF6-E03E5550D7B4}"/>
              </a:ext>
              <a:ext uri="{C183D7F6-B498-43B3-948B-1728B52AA6E4}">
                <adec:decorative xmlns:adec="http://schemas.microsoft.com/office/drawing/2017/decorative" val="1"/>
              </a:ext>
            </a:extLst>
          </p:cNvPr>
          <p:cNvSpPr>
            <a:spLocks/>
          </p:cNvSpPr>
          <p:nvPr/>
        </p:nvSpPr>
        <p:spPr>
          <a:xfrm>
            <a:off x="223358" y="3221884"/>
            <a:ext cx="1198297" cy="1291245"/>
          </a:xfrm>
          <a:prstGeom prst="ellipse">
            <a:avLst/>
          </a:prstGeom>
          <a:solidFill>
            <a:srgbClr val="5090C4"/>
          </a:solidFill>
          <a:ln w="12700" cap="flat" cmpd="sng" algn="ctr">
            <a:noFill/>
            <a:prstDash val="solid"/>
            <a:miter lim="800000"/>
          </a:ln>
          <a:effectLst/>
        </p:spPr>
        <p:txBody>
          <a:bodyPr rtlCol="0" anchor="ctr"/>
          <a:lstStyle/>
          <a:p>
            <a:pPr algn="ctr">
              <a:defRPr/>
            </a:pPr>
            <a:endParaRPr lang="en-US" sz="900" kern="0">
              <a:solidFill>
                <a:srgbClr val="FFFFFF"/>
              </a:solidFill>
              <a:latin typeface="Roboto Condensed Light" panose="02000000000000000000" pitchFamily="2" charset="0"/>
              <a:ea typeface="+mn-lt"/>
              <a:cs typeface="+mn-lt"/>
            </a:endParaRPr>
          </a:p>
        </p:txBody>
      </p:sp>
      <p:sp>
        <p:nvSpPr>
          <p:cNvPr id="31" name="TextBox 30">
            <a:extLst>
              <a:ext uri="{FF2B5EF4-FFF2-40B4-BE49-F238E27FC236}">
                <a16:creationId xmlns:a16="http://schemas.microsoft.com/office/drawing/2014/main" id="{38019134-4DD2-A60A-0BC1-0A262178276A}"/>
              </a:ext>
            </a:extLst>
          </p:cNvPr>
          <p:cNvSpPr txBox="1">
            <a:spLocks/>
          </p:cNvSpPr>
          <p:nvPr/>
        </p:nvSpPr>
        <p:spPr>
          <a:xfrm>
            <a:off x="939177" y="3351193"/>
            <a:ext cx="6693159" cy="978216"/>
          </a:xfrm>
          <a:prstGeom prst="rect">
            <a:avLst/>
          </a:prstGeom>
          <a:solidFill>
            <a:srgbClr val="FFFFFF">
              <a:alpha val="0"/>
            </a:srgbClr>
          </a:solidFill>
          <a:ln w="57150">
            <a:solidFill>
              <a:srgbClr val="5090C4"/>
            </a:solidFill>
          </a:ln>
        </p:spPr>
        <p:txBody>
          <a:bodyPr wrap="square" lIns="720000" rtlCol="0" anchor="ctr" anchorCtr="0">
            <a:noAutofit/>
          </a:bodyPr>
          <a:lstStyle/>
          <a:p>
            <a:pPr defTabSz="914400" fontAlgn="ctr"/>
            <a:r>
              <a:rPr lang="en-US" sz="1400" b="1">
                <a:solidFill>
                  <a:srgbClr val="494949"/>
                </a:solidFill>
                <a:latin typeface="Montserrat" pitchFamily="2" charset="0"/>
                <a:ea typeface="+mn-lt"/>
                <a:cs typeface="+mn-lt"/>
              </a:rPr>
              <a:t>Reputational Sensitivity: </a:t>
            </a:r>
            <a:r>
              <a:rPr lang="en-US" sz="1400">
                <a:solidFill>
                  <a:srgbClr val="494949"/>
                </a:solidFill>
                <a:latin typeface="Montserrat" pitchFamily="2" charset="0"/>
                <a:ea typeface="+mn-lt"/>
                <a:cs typeface="+mn-lt"/>
              </a:rPr>
              <a:t>A negative customer experience quickly amplifies via social media and can damage brand reputation.</a:t>
            </a:r>
            <a:endParaRPr lang="en-US" sz="1400" b="1">
              <a:solidFill>
                <a:srgbClr val="494949"/>
              </a:solidFill>
              <a:latin typeface="Montserrat" pitchFamily="2" charset="0"/>
              <a:ea typeface="+mn-lt"/>
              <a:cs typeface="+mn-lt"/>
            </a:endParaRPr>
          </a:p>
        </p:txBody>
      </p:sp>
      <p:sp>
        <p:nvSpPr>
          <p:cNvPr id="29" name="Freeform 61">
            <a:extLst>
              <a:ext uri="{FF2B5EF4-FFF2-40B4-BE49-F238E27FC236}">
                <a16:creationId xmlns:a16="http://schemas.microsoft.com/office/drawing/2014/main" id="{5CAC3D92-5635-4236-5761-5D333CB15554}"/>
              </a:ext>
              <a:ext uri="{C183D7F6-B498-43B3-948B-1728B52AA6E4}">
                <adec:decorative xmlns:adec="http://schemas.microsoft.com/office/drawing/2017/decorative" val="1"/>
              </a:ext>
            </a:extLst>
          </p:cNvPr>
          <p:cNvSpPr>
            <a:spLocks/>
          </p:cNvSpPr>
          <p:nvPr/>
        </p:nvSpPr>
        <p:spPr bwMode="auto">
          <a:xfrm>
            <a:off x="510555" y="3517291"/>
            <a:ext cx="623900" cy="614676"/>
          </a:xfrm>
          <a:custGeom>
            <a:avLst/>
            <a:gdLst>
              <a:gd name="T0" fmla="*/ 2397 w 2400"/>
              <a:gd name="T1" fmla="*/ 544 h 2427"/>
              <a:gd name="T2" fmla="*/ 639 w 2400"/>
              <a:gd name="T3" fmla="*/ 1270 h 2427"/>
              <a:gd name="T4" fmla="*/ 639 w 2400"/>
              <a:gd name="T5" fmla="*/ 1579 h 2427"/>
              <a:gd name="T6" fmla="*/ 752 w 2400"/>
              <a:gd name="T7" fmla="*/ 1113 h 2427"/>
              <a:gd name="T8" fmla="*/ 796 w 2400"/>
              <a:gd name="T9" fmla="*/ 1117 h 2427"/>
              <a:gd name="T10" fmla="*/ 956 w 2400"/>
              <a:gd name="T11" fmla="*/ 1174 h 2427"/>
              <a:gd name="T12" fmla="*/ 939 w 2400"/>
              <a:gd name="T13" fmla="*/ 1284 h 2427"/>
              <a:gd name="T14" fmla="*/ 1013 w 2400"/>
              <a:gd name="T15" fmla="*/ 1333 h 2427"/>
              <a:gd name="T16" fmla="*/ 1015 w 2400"/>
              <a:gd name="T17" fmla="*/ 1517 h 2427"/>
              <a:gd name="T18" fmla="*/ 949 w 2400"/>
              <a:gd name="T19" fmla="*/ 1538 h 2427"/>
              <a:gd name="T20" fmla="*/ 969 w 2400"/>
              <a:gd name="T21" fmla="*/ 1628 h 2427"/>
              <a:gd name="T22" fmla="*/ 888 w 2400"/>
              <a:gd name="T23" fmla="*/ 1742 h 2427"/>
              <a:gd name="T24" fmla="*/ 762 w 2400"/>
              <a:gd name="T25" fmla="*/ 1727 h 2427"/>
              <a:gd name="T26" fmla="*/ 728 w 2400"/>
              <a:gd name="T27" fmla="*/ 1802 h 2427"/>
              <a:gd name="T28" fmla="*/ 615 w 2400"/>
              <a:gd name="T29" fmla="*/ 1828 h 2427"/>
              <a:gd name="T30" fmla="*/ 525 w 2400"/>
              <a:gd name="T31" fmla="*/ 1735 h 2427"/>
              <a:gd name="T32" fmla="*/ 435 w 2400"/>
              <a:gd name="T33" fmla="*/ 1755 h 2427"/>
              <a:gd name="T34" fmla="*/ 322 w 2400"/>
              <a:gd name="T35" fmla="*/ 1675 h 2427"/>
              <a:gd name="T36" fmla="*/ 337 w 2400"/>
              <a:gd name="T37" fmla="*/ 1549 h 2427"/>
              <a:gd name="T38" fmla="*/ 238 w 2400"/>
              <a:gd name="T39" fmla="*/ 1469 h 2427"/>
              <a:gd name="T40" fmla="*/ 235 w 2400"/>
              <a:gd name="T41" fmla="*/ 1423 h 2427"/>
              <a:gd name="T42" fmla="*/ 309 w 2400"/>
              <a:gd name="T43" fmla="*/ 1315 h 2427"/>
              <a:gd name="T44" fmla="*/ 340 w 2400"/>
              <a:gd name="T45" fmla="*/ 1282 h 2427"/>
              <a:gd name="T46" fmla="*/ 324 w 2400"/>
              <a:gd name="T47" fmla="*/ 1172 h 2427"/>
              <a:gd name="T48" fmla="*/ 438 w 2400"/>
              <a:gd name="T49" fmla="*/ 1092 h 2427"/>
              <a:gd name="T50" fmla="*/ 528 w 2400"/>
              <a:gd name="T51" fmla="*/ 1112 h 2427"/>
              <a:gd name="T52" fmla="*/ 616 w 2400"/>
              <a:gd name="T53" fmla="*/ 1021 h 2427"/>
              <a:gd name="T54" fmla="*/ 663 w 2400"/>
              <a:gd name="T55" fmla="*/ 1021 h 2427"/>
              <a:gd name="T56" fmla="*/ 752 w 2400"/>
              <a:gd name="T57" fmla="*/ 1113 h 2427"/>
              <a:gd name="T58" fmla="*/ 1813 w 2400"/>
              <a:gd name="T59" fmla="*/ 1296 h 2427"/>
              <a:gd name="T60" fmla="*/ 1846 w 2400"/>
              <a:gd name="T61" fmla="*/ 1601 h 2427"/>
              <a:gd name="T62" fmla="*/ 1910 w 2400"/>
              <a:gd name="T63" fmla="*/ 1127 h 2427"/>
              <a:gd name="T64" fmla="*/ 1954 w 2400"/>
              <a:gd name="T65" fmla="*/ 1126 h 2427"/>
              <a:gd name="T66" fmla="*/ 2120 w 2400"/>
              <a:gd name="T67" fmla="*/ 1163 h 2427"/>
              <a:gd name="T68" fmla="*/ 2116 w 2400"/>
              <a:gd name="T69" fmla="*/ 1273 h 2427"/>
              <a:gd name="T70" fmla="*/ 2195 w 2400"/>
              <a:gd name="T71" fmla="*/ 1312 h 2427"/>
              <a:gd name="T72" fmla="*/ 2216 w 2400"/>
              <a:gd name="T73" fmla="*/ 1494 h 2427"/>
              <a:gd name="T74" fmla="*/ 2152 w 2400"/>
              <a:gd name="T75" fmla="*/ 1523 h 2427"/>
              <a:gd name="T76" fmla="*/ 2181 w 2400"/>
              <a:gd name="T77" fmla="*/ 1608 h 2427"/>
              <a:gd name="T78" fmla="*/ 2112 w 2400"/>
              <a:gd name="T79" fmla="*/ 1731 h 2427"/>
              <a:gd name="T80" fmla="*/ 1984 w 2400"/>
              <a:gd name="T81" fmla="*/ 1732 h 2427"/>
              <a:gd name="T82" fmla="*/ 1958 w 2400"/>
              <a:gd name="T83" fmla="*/ 1811 h 2427"/>
              <a:gd name="T84" fmla="*/ 1848 w 2400"/>
              <a:gd name="T85" fmla="*/ 1850 h 2427"/>
              <a:gd name="T86" fmla="*/ 1749 w 2400"/>
              <a:gd name="T87" fmla="*/ 1770 h 2427"/>
              <a:gd name="T88" fmla="*/ 1661 w 2400"/>
              <a:gd name="T89" fmla="*/ 1800 h 2427"/>
              <a:gd name="T90" fmla="*/ 1539 w 2400"/>
              <a:gd name="T91" fmla="*/ 1735 h 2427"/>
              <a:gd name="T92" fmla="*/ 1541 w 2400"/>
              <a:gd name="T93" fmla="*/ 1609 h 2427"/>
              <a:gd name="T94" fmla="*/ 1433 w 2400"/>
              <a:gd name="T95" fmla="*/ 1543 h 2427"/>
              <a:gd name="T96" fmla="*/ 1426 w 2400"/>
              <a:gd name="T97" fmla="*/ 1497 h 2427"/>
              <a:gd name="T98" fmla="*/ 1488 w 2400"/>
              <a:gd name="T99" fmla="*/ 1382 h 2427"/>
              <a:gd name="T100" fmla="*/ 1516 w 2400"/>
              <a:gd name="T101" fmla="*/ 1345 h 2427"/>
              <a:gd name="T102" fmla="*/ 1488 w 2400"/>
              <a:gd name="T103" fmla="*/ 1238 h 2427"/>
              <a:gd name="T104" fmla="*/ 1595 w 2400"/>
              <a:gd name="T105" fmla="*/ 1146 h 2427"/>
              <a:gd name="T106" fmla="*/ 1686 w 2400"/>
              <a:gd name="T107" fmla="*/ 1154 h 2427"/>
              <a:gd name="T108" fmla="*/ 1765 w 2400"/>
              <a:gd name="T109" fmla="*/ 1053 h 2427"/>
              <a:gd name="T110" fmla="*/ 1812 w 2400"/>
              <a:gd name="T111" fmla="*/ 1048 h 2427"/>
              <a:gd name="T112" fmla="*/ 1910 w 2400"/>
              <a:gd name="T113" fmla="*/ 1127 h 2427"/>
              <a:gd name="T114" fmla="*/ 2360 w 2400"/>
              <a:gd name="T115" fmla="*/ 451 h 2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00" h="2427">
                <a:moveTo>
                  <a:pt x="1150" y="2426"/>
                </a:moveTo>
                <a:lnTo>
                  <a:pt x="1150" y="999"/>
                </a:lnTo>
                <a:lnTo>
                  <a:pt x="0" y="551"/>
                </a:lnTo>
                <a:lnTo>
                  <a:pt x="0" y="1941"/>
                </a:lnTo>
                <a:lnTo>
                  <a:pt x="0" y="1975"/>
                </a:lnTo>
                <a:lnTo>
                  <a:pt x="32" y="1987"/>
                </a:lnTo>
                <a:lnTo>
                  <a:pt x="1150" y="2426"/>
                </a:lnTo>
                <a:close/>
                <a:moveTo>
                  <a:pt x="2397" y="544"/>
                </a:moveTo>
                <a:lnTo>
                  <a:pt x="1249" y="999"/>
                </a:lnTo>
                <a:lnTo>
                  <a:pt x="1249" y="2426"/>
                </a:lnTo>
                <a:lnTo>
                  <a:pt x="2368" y="1987"/>
                </a:lnTo>
                <a:lnTo>
                  <a:pt x="2399" y="1975"/>
                </a:lnTo>
                <a:lnTo>
                  <a:pt x="2399" y="1941"/>
                </a:lnTo>
                <a:lnTo>
                  <a:pt x="2397" y="544"/>
                </a:lnTo>
                <a:close/>
                <a:moveTo>
                  <a:pt x="639" y="1270"/>
                </a:moveTo>
                <a:lnTo>
                  <a:pt x="639" y="1270"/>
                </a:lnTo>
                <a:cubicBezTo>
                  <a:pt x="596" y="1270"/>
                  <a:pt x="558" y="1287"/>
                  <a:pt x="529" y="1315"/>
                </a:cubicBezTo>
                <a:lnTo>
                  <a:pt x="529" y="1315"/>
                </a:lnTo>
                <a:cubicBezTo>
                  <a:pt x="501" y="1343"/>
                  <a:pt x="484" y="1382"/>
                  <a:pt x="484" y="1425"/>
                </a:cubicBezTo>
                <a:lnTo>
                  <a:pt x="484" y="1425"/>
                </a:lnTo>
                <a:cubicBezTo>
                  <a:pt x="484" y="1467"/>
                  <a:pt x="501" y="1506"/>
                  <a:pt x="529" y="1534"/>
                </a:cubicBezTo>
                <a:lnTo>
                  <a:pt x="529" y="1534"/>
                </a:lnTo>
                <a:cubicBezTo>
                  <a:pt x="558" y="1562"/>
                  <a:pt x="596" y="1579"/>
                  <a:pt x="639" y="1579"/>
                </a:cubicBezTo>
                <a:lnTo>
                  <a:pt x="639" y="1579"/>
                </a:lnTo>
                <a:cubicBezTo>
                  <a:pt x="681" y="1579"/>
                  <a:pt x="720" y="1562"/>
                  <a:pt x="748" y="1534"/>
                </a:cubicBezTo>
                <a:lnTo>
                  <a:pt x="748" y="1534"/>
                </a:lnTo>
                <a:cubicBezTo>
                  <a:pt x="776" y="1506"/>
                  <a:pt x="793" y="1467"/>
                  <a:pt x="793" y="1425"/>
                </a:cubicBezTo>
                <a:lnTo>
                  <a:pt x="793" y="1425"/>
                </a:lnTo>
                <a:cubicBezTo>
                  <a:pt x="793" y="1382"/>
                  <a:pt x="776" y="1343"/>
                  <a:pt x="748" y="1315"/>
                </a:cubicBezTo>
                <a:lnTo>
                  <a:pt x="748" y="1315"/>
                </a:lnTo>
                <a:cubicBezTo>
                  <a:pt x="720" y="1287"/>
                  <a:pt x="681" y="1270"/>
                  <a:pt x="639" y="1270"/>
                </a:cubicBezTo>
                <a:close/>
                <a:moveTo>
                  <a:pt x="752" y="1113"/>
                </a:moveTo>
                <a:lnTo>
                  <a:pt x="752" y="1113"/>
                </a:lnTo>
                <a:cubicBezTo>
                  <a:pt x="755" y="1118"/>
                  <a:pt x="759" y="1122"/>
                  <a:pt x="764" y="1124"/>
                </a:cubicBezTo>
                <a:lnTo>
                  <a:pt x="764" y="1124"/>
                </a:lnTo>
                <a:lnTo>
                  <a:pt x="764" y="1124"/>
                </a:lnTo>
                <a:cubicBezTo>
                  <a:pt x="769" y="1126"/>
                  <a:pt x="775" y="1126"/>
                  <a:pt x="781" y="1125"/>
                </a:cubicBezTo>
                <a:lnTo>
                  <a:pt x="781" y="1125"/>
                </a:lnTo>
                <a:cubicBezTo>
                  <a:pt x="787" y="1124"/>
                  <a:pt x="792" y="1121"/>
                  <a:pt x="796" y="1117"/>
                </a:cubicBezTo>
                <a:lnTo>
                  <a:pt x="796" y="1117"/>
                </a:lnTo>
                <a:lnTo>
                  <a:pt x="796" y="1117"/>
                </a:lnTo>
                <a:cubicBezTo>
                  <a:pt x="808" y="1103"/>
                  <a:pt x="825" y="1096"/>
                  <a:pt x="842" y="1094"/>
                </a:cubicBezTo>
                <a:lnTo>
                  <a:pt x="842" y="1094"/>
                </a:lnTo>
                <a:cubicBezTo>
                  <a:pt x="859" y="1093"/>
                  <a:pt x="877" y="1098"/>
                  <a:pt x="892" y="1110"/>
                </a:cubicBezTo>
                <a:lnTo>
                  <a:pt x="892" y="1110"/>
                </a:lnTo>
                <a:cubicBezTo>
                  <a:pt x="903" y="1119"/>
                  <a:pt x="915" y="1129"/>
                  <a:pt x="925" y="1140"/>
                </a:cubicBezTo>
                <a:lnTo>
                  <a:pt x="925" y="1140"/>
                </a:lnTo>
                <a:cubicBezTo>
                  <a:pt x="936" y="1151"/>
                  <a:pt x="946" y="1163"/>
                  <a:pt x="956" y="1174"/>
                </a:cubicBezTo>
                <a:lnTo>
                  <a:pt x="955" y="1174"/>
                </a:lnTo>
                <a:lnTo>
                  <a:pt x="955" y="1174"/>
                </a:lnTo>
                <a:cubicBezTo>
                  <a:pt x="967" y="1189"/>
                  <a:pt x="972" y="1206"/>
                  <a:pt x="971" y="1223"/>
                </a:cubicBezTo>
                <a:lnTo>
                  <a:pt x="971" y="1223"/>
                </a:lnTo>
                <a:cubicBezTo>
                  <a:pt x="969" y="1240"/>
                  <a:pt x="962" y="1257"/>
                  <a:pt x="948" y="1270"/>
                </a:cubicBezTo>
                <a:lnTo>
                  <a:pt x="948" y="1270"/>
                </a:lnTo>
                <a:cubicBezTo>
                  <a:pt x="943" y="1274"/>
                  <a:pt x="941" y="1278"/>
                  <a:pt x="939" y="1284"/>
                </a:cubicBezTo>
                <a:lnTo>
                  <a:pt x="939" y="1284"/>
                </a:lnTo>
                <a:cubicBezTo>
                  <a:pt x="938" y="1290"/>
                  <a:pt x="939" y="1295"/>
                  <a:pt x="941" y="1301"/>
                </a:cubicBezTo>
                <a:lnTo>
                  <a:pt x="941" y="1301"/>
                </a:lnTo>
                <a:lnTo>
                  <a:pt x="941" y="1301"/>
                </a:lnTo>
                <a:cubicBezTo>
                  <a:pt x="943" y="1305"/>
                  <a:pt x="946" y="1309"/>
                  <a:pt x="951" y="1313"/>
                </a:cubicBezTo>
                <a:lnTo>
                  <a:pt x="951" y="1313"/>
                </a:lnTo>
                <a:cubicBezTo>
                  <a:pt x="955" y="1315"/>
                  <a:pt x="961" y="1317"/>
                  <a:pt x="967" y="1317"/>
                </a:cubicBezTo>
                <a:lnTo>
                  <a:pt x="967" y="1317"/>
                </a:lnTo>
                <a:cubicBezTo>
                  <a:pt x="983" y="1317"/>
                  <a:pt x="1000" y="1323"/>
                  <a:pt x="1013" y="1333"/>
                </a:cubicBezTo>
                <a:lnTo>
                  <a:pt x="1013" y="1333"/>
                </a:lnTo>
                <a:cubicBezTo>
                  <a:pt x="1027" y="1344"/>
                  <a:pt x="1038" y="1360"/>
                  <a:pt x="1040" y="1380"/>
                </a:cubicBezTo>
                <a:lnTo>
                  <a:pt x="1040" y="1380"/>
                </a:lnTo>
                <a:cubicBezTo>
                  <a:pt x="1042" y="1394"/>
                  <a:pt x="1043" y="1409"/>
                  <a:pt x="1043" y="1426"/>
                </a:cubicBezTo>
                <a:lnTo>
                  <a:pt x="1043" y="1426"/>
                </a:lnTo>
                <a:cubicBezTo>
                  <a:pt x="1042" y="1442"/>
                  <a:pt x="1042" y="1457"/>
                  <a:pt x="1040" y="1472"/>
                </a:cubicBezTo>
                <a:lnTo>
                  <a:pt x="1040" y="1472"/>
                </a:lnTo>
                <a:cubicBezTo>
                  <a:pt x="1037" y="1490"/>
                  <a:pt x="1028" y="1506"/>
                  <a:pt x="1015" y="1517"/>
                </a:cubicBezTo>
                <a:lnTo>
                  <a:pt x="1015" y="1517"/>
                </a:lnTo>
                <a:cubicBezTo>
                  <a:pt x="1002" y="1529"/>
                  <a:pt x="983" y="1535"/>
                  <a:pt x="965" y="1533"/>
                </a:cubicBezTo>
                <a:lnTo>
                  <a:pt x="965" y="1533"/>
                </a:lnTo>
                <a:lnTo>
                  <a:pt x="965" y="1533"/>
                </a:lnTo>
                <a:lnTo>
                  <a:pt x="965" y="1533"/>
                </a:lnTo>
                <a:lnTo>
                  <a:pt x="965" y="1533"/>
                </a:lnTo>
                <a:cubicBezTo>
                  <a:pt x="959" y="1533"/>
                  <a:pt x="953" y="1535"/>
                  <a:pt x="949" y="1538"/>
                </a:cubicBezTo>
                <a:lnTo>
                  <a:pt x="949" y="1538"/>
                </a:lnTo>
                <a:cubicBezTo>
                  <a:pt x="945" y="1541"/>
                  <a:pt x="941" y="1545"/>
                  <a:pt x="939" y="1550"/>
                </a:cubicBezTo>
                <a:lnTo>
                  <a:pt x="939" y="1550"/>
                </a:lnTo>
                <a:lnTo>
                  <a:pt x="939" y="1550"/>
                </a:lnTo>
                <a:cubicBezTo>
                  <a:pt x="937" y="1556"/>
                  <a:pt x="936" y="1561"/>
                  <a:pt x="938" y="1567"/>
                </a:cubicBezTo>
                <a:lnTo>
                  <a:pt x="938" y="1567"/>
                </a:lnTo>
                <a:cubicBezTo>
                  <a:pt x="939" y="1572"/>
                  <a:pt x="942" y="1577"/>
                  <a:pt x="946" y="1581"/>
                </a:cubicBezTo>
                <a:lnTo>
                  <a:pt x="946" y="1581"/>
                </a:lnTo>
                <a:cubicBezTo>
                  <a:pt x="960" y="1594"/>
                  <a:pt x="968" y="1611"/>
                  <a:pt x="969" y="1628"/>
                </a:cubicBezTo>
                <a:lnTo>
                  <a:pt x="969" y="1628"/>
                </a:lnTo>
                <a:cubicBezTo>
                  <a:pt x="971" y="1645"/>
                  <a:pt x="965" y="1663"/>
                  <a:pt x="953" y="1677"/>
                </a:cubicBezTo>
                <a:lnTo>
                  <a:pt x="953" y="1677"/>
                </a:lnTo>
                <a:cubicBezTo>
                  <a:pt x="944" y="1690"/>
                  <a:pt x="933" y="1701"/>
                  <a:pt x="923" y="1712"/>
                </a:cubicBezTo>
                <a:lnTo>
                  <a:pt x="923" y="1712"/>
                </a:lnTo>
                <a:cubicBezTo>
                  <a:pt x="912" y="1722"/>
                  <a:pt x="901" y="1732"/>
                  <a:pt x="888" y="1742"/>
                </a:cubicBezTo>
                <a:lnTo>
                  <a:pt x="888" y="1742"/>
                </a:lnTo>
                <a:lnTo>
                  <a:pt x="888" y="1742"/>
                </a:lnTo>
                <a:cubicBezTo>
                  <a:pt x="873" y="1753"/>
                  <a:pt x="856" y="1758"/>
                  <a:pt x="839" y="1757"/>
                </a:cubicBezTo>
                <a:lnTo>
                  <a:pt x="839" y="1757"/>
                </a:lnTo>
                <a:cubicBezTo>
                  <a:pt x="822" y="1755"/>
                  <a:pt x="806" y="1748"/>
                  <a:pt x="793" y="1734"/>
                </a:cubicBezTo>
                <a:lnTo>
                  <a:pt x="793" y="1734"/>
                </a:lnTo>
                <a:lnTo>
                  <a:pt x="793" y="1734"/>
                </a:lnTo>
                <a:cubicBezTo>
                  <a:pt x="790" y="1730"/>
                  <a:pt x="784" y="1728"/>
                  <a:pt x="778" y="1726"/>
                </a:cubicBezTo>
                <a:lnTo>
                  <a:pt x="778" y="1726"/>
                </a:lnTo>
                <a:cubicBezTo>
                  <a:pt x="772" y="1725"/>
                  <a:pt x="767" y="1725"/>
                  <a:pt x="762" y="1727"/>
                </a:cubicBezTo>
                <a:lnTo>
                  <a:pt x="762" y="1727"/>
                </a:lnTo>
                <a:cubicBezTo>
                  <a:pt x="757" y="1729"/>
                  <a:pt x="753" y="1732"/>
                  <a:pt x="750" y="1737"/>
                </a:cubicBezTo>
                <a:lnTo>
                  <a:pt x="750" y="1737"/>
                </a:lnTo>
                <a:cubicBezTo>
                  <a:pt x="747" y="1742"/>
                  <a:pt x="745" y="1748"/>
                  <a:pt x="745" y="1753"/>
                </a:cubicBezTo>
                <a:lnTo>
                  <a:pt x="745" y="1753"/>
                </a:lnTo>
                <a:lnTo>
                  <a:pt x="745" y="1753"/>
                </a:lnTo>
                <a:cubicBezTo>
                  <a:pt x="746" y="1772"/>
                  <a:pt x="739" y="1789"/>
                  <a:pt x="728" y="1802"/>
                </a:cubicBezTo>
                <a:lnTo>
                  <a:pt x="728" y="1802"/>
                </a:lnTo>
                <a:cubicBezTo>
                  <a:pt x="717" y="1815"/>
                  <a:pt x="701" y="1824"/>
                  <a:pt x="683" y="1826"/>
                </a:cubicBezTo>
                <a:lnTo>
                  <a:pt x="683" y="1826"/>
                </a:lnTo>
                <a:cubicBezTo>
                  <a:pt x="676" y="1827"/>
                  <a:pt x="668" y="1828"/>
                  <a:pt x="660" y="1828"/>
                </a:cubicBezTo>
                <a:lnTo>
                  <a:pt x="660" y="1828"/>
                </a:lnTo>
                <a:cubicBezTo>
                  <a:pt x="652" y="1828"/>
                  <a:pt x="644" y="1829"/>
                  <a:pt x="638" y="1829"/>
                </a:cubicBezTo>
                <a:lnTo>
                  <a:pt x="638" y="1829"/>
                </a:lnTo>
                <a:cubicBezTo>
                  <a:pt x="632" y="1829"/>
                  <a:pt x="624" y="1828"/>
                  <a:pt x="615" y="1828"/>
                </a:cubicBezTo>
                <a:lnTo>
                  <a:pt x="615" y="1828"/>
                </a:lnTo>
                <a:cubicBezTo>
                  <a:pt x="607" y="1827"/>
                  <a:pt x="599" y="1826"/>
                  <a:pt x="592" y="1826"/>
                </a:cubicBezTo>
                <a:lnTo>
                  <a:pt x="592" y="1826"/>
                </a:lnTo>
                <a:cubicBezTo>
                  <a:pt x="574" y="1823"/>
                  <a:pt x="557" y="1814"/>
                  <a:pt x="546" y="1801"/>
                </a:cubicBezTo>
                <a:lnTo>
                  <a:pt x="546" y="1801"/>
                </a:lnTo>
                <a:cubicBezTo>
                  <a:pt x="535" y="1788"/>
                  <a:pt x="529" y="1771"/>
                  <a:pt x="530" y="1752"/>
                </a:cubicBezTo>
                <a:lnTo>
                  <a:pt x="530" y="1752"/>
                </a:lnTo>
                <a:cubicBezTo>
                  <a:pt x="530" y="1746"/>
                  <a:pt x="528" y="1740"/>
                  <a:pt x="525" y="1735"/>
                </a:cubicBezTo>
                <a:lnTo>
                  <a:pt x="525" y="1735"/>
                </a:lnTo>
                <a:cubicBezTo>
                  <a:pt x="522" y="1731"/>
                  <a:pt x="518" y="1727"/>
                  <a:pt x="513" y="1725"/>
                </a:cubicBezTo>
                <a:lnTo>
                  <a:pt x="513" y="1725"/>
                </a:lnTo>
                <a:lnTo>
                  <a:pt x="513" y="1725"/>
                </a:lnTo>
                <a:cubicBezTo>
                  <a:pt x="508" y="1723"/>
                  <a:pt x="503" y="1722"/>
                  <a:pt x="496" y="1724"/>
                </a:cubicBezTo>
                <a:lnTo>
                  <a:pt x="496" y="1724"/>
                </a:lnTo>
                <a:cubicBezTo>
                  <a:pt x="491" y="1725"/>
                  <a:pt x="485" y="1728"/>
                  <a:pt x="482" y="1732"/>
                </a:cubicBezTo>
                <a:lnTo>
                  <a:pt x="482" y="1732"/>
                </a:lnTo>
                <a:cubicBezTo>
                  <a:pt x="469" y="1746"/>
                  <a:pt x="453" y="1753"/>
                  <a:pt x="435" y="1755"/>
                </a:cubicBezTo>
                <a:lnTo>
                  <a:pt x="435" y="1755"/>
                </a:lnTo>
                <a:cubicBezTo>
                  <a:pt x="418" y="1756"/>
                  <a:pt x="400" y="1751"/>
                  <a:pt x="386" y="1739"/>
                </a:cubicBezTo>
                <a:lnTo>
                  <a:pt x="386" y="1739"/>
                </a:lnTo>
                <a:cubicBezTo>
                  <a:pt x="374" y="1730"/>
                  <a:pt x="363" y="1719"/>
                  <a:pt x="352" y="1709"/>
                </a:cubicBezTo>
                <a:lnTo>
                  <a:pt x="352" y="1709"/>
                </a:lnTo>
                <a:cubicBezTo>
                  <a:pt x="341" y="1698"/>
                  <a:pt x="331" y="1687"/>
                  <a:pt x="322" y="1675"/>
                </a:cubicBezTo>
                <a:lnTo>
                  <a:pt x="322" y="1675"/>
                </a:lnTo>
                <a:lnTo>
                  <a:pt x="322" y="1675"/>
                </a:lnTo>
                <a:cubicBezTo>
                  <a:pt x="310" y="1660"/>
                  <a:pt x="306" y="1642"/>
                  <a:pt x="307" y="1626"/>
                </a:cubicBezTo>
                <a:lnTo>
                  <a:pt x="307" y="1626"/>
                </a:lnTo>
                <a:cubicBezTo>
                  <a:pt x="309" y="1608"/>
                  <a:pt x="316" y="1592"/>
                  <a:pt x="330" y="1580"/>
                </a:cubicBezTo>
                <a:lnTo>
                  <a:pt x="330" y="1580"/>
                </a:lnTo>
                <a:cubicBezTo>
                  <a:pt x="334" y="1576"/>
                  <a:pt x="337" y="1570"/>
                  <a:pt x="338" y="1565"/>
                </a:cubicBezTo>
                <a:lnTo>
                  <a:pt x="338" y="1565"/>
                </a:lnTo>
                <a:cubicBezTo>
                  <a:pt x="339" y="1560"/>
                  <a:pt x="339" y="1554"/>
                  <a:pt x="337" y="1549"/>
                </a:cubicBezTo>
                <a:lnTo>
                  <a:pt x="337" y="1549"/>
                </a:lnTo>
                <a:cubicBezTo>
                  <a:pt x="334" y="1543"/>
                  <a:pt x="331" y="1539"/>
                  <a:pt x="326" y="1536"/>
                </a:cubicBezTo>
                <a:lnTo>
                  <a:pt x="326" y="1536"/>
                </a:lnTo>
                <a:cubicBezTo>
                  <a:pt x="322" y="1533"/>
                  <a:pt x="317" y="1531"/>
                  <a:pt x="312" y="1531"/>
                </a:cubicBezTo>
                <a:lnTo>
                  <a:pt x="311" y="1532"/>
                </a:lnTo>
                <a:lnTo>
                  <a:pt x="311" y="1532"/>
                </a:lnTo>
                <a:cubicBezTo>
                  <a:pt x="295" y="1532"/>
                  <a:pt x="278" y="1526"/>
                  <a:pt x="265" y="1516"/>
                </a:cubicBezTo>
                <a:lnTo>
                  <a:pt x="265" y="1516"/>
                </a:lnTo>
                <a:cubicBezTo>
                  <a:pt x="251" y="1505"/>
                  <a:pt x="240" y="1489"/>
                  <a:pt x="238" y="1469"/>
                </a:cubicBezTo>
                <a:lnTo>
                  <a:pt x="238" y="1469"/>
                </a:lnTo>
                <a:cubicBezTo>
                  <a:pt x="237" y="1462"/>
                  <a:pt x="236" y="1455"/>
                  <a:pt x="236" y="1447"/>
                </a:cubicBezTo>
                <a:lnTo>
                  <a:pt x="236" y="1447"/>
                </a:lnTo>
                <a:cubicBezTo>
                  <a:pt x="235" y="1441"/>
                  <a:pt x="235" y="1434"/>
                  <a:pt x="235" y="1425"/>
                </a:cubicBezTo>
                <a:lnTo>
                  <a:pt x="234" y="1425"/>
                </a:lnTo>
                <a:lnTo>
                  <a:pt x="234" y="1423"/>
                </a:lnTo>
                <a:lnTo>
                  <a:pt x="235" y="1423"/>
                </a:lnTo>
                <a:lnTo>
                  <a:pt x="235" y="1423"/>
                </a:lnTo>
                <a:cubicBezTo>
                  <a:pt x="235" y="1414"/>
                  <a:pt x="235" y="1406"/>
                  <a:pt x="236" y="1400"/>
                </a:cubicBezTo>
                <a:lnTo>
                  <a:pt x="236" y="1400"/>
                </a:lnTo>
                <a:cubicBezTo>
                  <a:pt x="236" y="1392"/>
                  <a:pt x="237" y="1385"/>
                  <a:pt x="238" y="1378"/>
                </a:cubicBezTo>
                <a:lnTo>
                  <a:pt x="238" y="1378"/>
                </a:lnTo>
                <a:lnTo>
                  <a:pt x="238" y="1378"/>
                </a:lnTo>
                <a:cubicBezTo>
                  <a:pt x="240" y="1359"/>
                  <a:pt x="249" y="1344"/>
                  <a:pt x="262" y="1332"/>
                </a:cubicBezTo>
                <a:lnTo>
                  <a:pt x="262" y="1332"/>
                </a:lnTo>
                <a:cubicBezTo>
                  <a:pt x="274" y="1321"/>
                  <a:pt x="290" y="1315"/>
                  <a:pt x="309" y="1315"/>
                </a:cubicBezTo>
                <a:lnTo>
                  <a:pt x="309" y="1315"/>
                </a:lnTo>
                <a:lnTo>
                  <a:pt x="309" y="1315"/>
                </a:lnTo>
                <a:cubicBezTo>
                  <a:pt x="316" y="1315"/>
                  <a:pt x="323" y="1314"/>
                  <a:pt x="329" y="1310"/>
                </a:cubicBezTo>
                <a:lnTo>
                  <a:pt x="329" y="1310"/>
                </a:lnTo>
                <a:cubicBezTo>
                  <a:pt x="333" y="1307"/>
                  <a:pt x="336" y="1303"/>
                  <a:pt x="339" y="1299"/>
                </a:cubicBezTo>
                <a:lnTo>
                  <a:pt x="339" y="1299"/>
                </a:lnTo>
                <a:lnTo>
                  <a:pt x="339" y="1299"/>
                </a:lnTo>
                <a:cubicBezTo>
                  <a:pt x="341" y="1293"/>
                  <a:pt x="341" y="1287"/>
                  <a:pt x="340" y="1282"/>
                </a:cubicBezTo>
                <a:lnTo>
                  <a:pt x="340" y="1282"/>
                </a:lnTo>
                <a:cubicBezTo>
                  <a:pt x="339" y="1277"/>
                  <a:pt x="335" y="1271"/>
                  <a:pt x="332" y="1268"/>
                </a:cubicBezTo>
                <a:lnTo>
                  <a:pt x="332" y="1268"/>
                </a:lnTo>
                <a:lnTo>
                  <a:pt x="332" y="1268"/>
                </a:lnTo>
                <a:cubicBezTo>
                  <a:pt x="317" y="1255"/>
                  <a:pt x="310" y="1238"/>
                  <a:pt x="309" y="1222"/>
                </a:cubicBezTo>
                <a:lnTo>
                  <a:pt x="309" y="1221"/>
                </a:lnTo>
                <a:lnTo>
                  <a:pt x="309" y="1221"/>
                </a:lnTo>
                <a:cubicBezTo>
                  <a:pt x="307" y="1204"/>
                  <a:pt x="312" y="1186"/>
                  <a:pt x="324" y="1172"/>
                </a:cubicBezTo>
                <a:lnTo>
                  <a:pt x="324" y="1172"/>
                </a:lnTo>
                <a:cubicBezTo>
                  <a:pt x="333" y="1160"/>
                  <a:pt x="344" y="1149"/>
                  <a:pt x="355" y="1137"/>
                </a:cubicBezTo>
                <a:lnTo>
                  <a:pt x="355" y="1137"/>
                </a:lnTo>
                <a:cubicBezTo>
                  <a:pt x="366" y="1126"/>
                  <a:pt x="377" y="1116"/>
                  <a:pt x="389" y="1107"/>
                </a:cubicBezTo>
                <a:lnTo>
                  <a:pt x="389" y="1107"/>
                </a:lnTo>
                <a:lnTo>
                  <a:pt x="389" y="1107"/>
                </a:lnTo>
                <a:cubicBezTo>
                  <a:pt x="404" y="1096"/>
                  <a:pt x="421" y="1091"/>
                  <a:pt x="438" y="1092"/>
                </a:cubicBezTo>
                <a:lnTo>
                  <a:pt x="438" y="1092"/>
                </a:lnTo>
                <a:cubicBezTo>
                  <a:pt x="455" y="1093"/>
                  <a:pt x="472" y="1101"/>
                  <a:pt x="485" y="1115"/>
                </a:cubicBezTo>
                <a:lnTo>
                  <a:pt x="485" y="1115"/>
                </a:lnTo>
                <a:cubicBezTo>
                  <a:pt x="488" y="1119"/>
                  <a:pt x="493" y="1122"/>
                  <a:pt x="499" y="1123"/>
                </a:cubicBezTo>
                <a:lnTo>
                  <a:pt x="499" y="1123"/>
                </a:lnTo>
                <a:cubicBezTo>
                  <a:pt x="505" y="1124"/>
                  <a:pt x="511" y="1124"/>
                  <a:pt x="515" y="1122"/>
                </a:cubicBezTo>
                <a:lnTo>
                  <a:pt x="515" y="1122"/>
                </a:lnTo>
                <a:lnTo>
                  <a:pt x="515" y="1122"/>
                </a:lnTo>
                <a:cubicBezTo>
                  <a:pt x="521" y="1120"/>
                  <a:pt x="525" y="1116"/>
                  <a:pt x="528" y="1112"/>
                </a:cubicBezTo>
                <a:lnTo>
                  <a:pt x="528" y="1112"/>
                </a:lnTo>
                <a:cubicBezTo>
                  <a:pt x="531" y="1107"/>
                  <a:pt x="532" y="1101"/>
                  <a:pt x="532" y="1095"/>
                </a:cubicBezTo>
                <a:lnTo>
                  <a:pt x="532" y="1095"/>
                </a:lnTo>
                <a:cubicBezTo>
                  <a:pt x="532" y="1077"/>
                  <a:pt x="538" y="1060"/>
                  <a:pt x="549" y="1047"/>
                </a:cubicBezTo>
                <a:lnTo>
                  <a:pt x="549" y="1047"/>
                </a:lnTo>
                <a:cubicBezTo>
                  <a:pt x="560" y="1034"/>
                  <a:pt x="576" y="1025"/>
                  <a:pt x="595" y="1023"/>
                </a:cubicBezTo>
                <a:lnTo>
                  <a:pt x="595" y="1023"/>
                </a:lnTo>
                <a:cubicBezTo>
                  <a:pt x="602" y="1022"/>
                  <a:pt x="609" y="1022"/>
                  <a:pt x="616" y="1021"/>
                </a:cubicBezTo>
                <a:lnTo>
                  <a:pt x="616" y="1021"/>
                </a:lnTo>
                <a:cubicBezTo>
                  <a:pt x="623" y="1021"/>
                  <a:pt x="630" y="1021"/>
                  <a:pt x="638" y="1021"/>
                </a:cubicBezTo>
                <a:lnTo>
                  <a:pt x="638" y="1021"/>
                </a:lnTo>
                <a:lnTo>
                  <a:pt x="640" y="1021"/>
                </a:lnTo>
                <a:lnTo>
                  <a:pt x="640" y="1021"/>
                </a:lnTo>
                <a:lnTo>
                  <a:pt x="640" y="1021"/>
                </a:lnTo>
                <a:cubicBezTo>
                  <a:pt x="649" y="1021"/>
                  <a:pt x="657" y="1021"/>
                  <a:pt x="663" y="1021"/>
                </a:cubicBezTo>
                <a:lnTo>
                  <a:pt x="663" y="1021"/>
                </a:lnTo>
                <a:cubicBezTo>
                  <a:pt x="671" y="1022"/>
                  <a:pt x="679" y="1022"/>
                  <a:pt x="686" y="1023"/>
                </a:cubicBezTo>
                <a:lnTo>
                  <a:pt x="686" y="1023"/>
                </a:lnTo>
                <a:cubicBezTo>
                  <a:pt x="704" y="1025"/>
                  <a:pt x="720" y="1035"/>
                  <a:pt x="731" y="1048"/>
                </a:cubicBezTo>
                <a:lnTo>
                  <a:pt x="731" y="1048"/>
                </a:lnTo>
                <a:lnTo>
                  <a:pt x="731" y="1048"/>
                </a:lnTo>
                <a:cubicBezTo>
                  <a:pt x="743" y="1062"/>
                  <a:pt x="749" y="1079"/>
                  <a:pt x="748" y="1098"/>
                </a:cubicBezTo>
                <a:lnTo>
                  <a:pt x="748" y="1098"/>
                </a:lnTo>
                <a:cubicBezTo>
                  <a:pt x="747" y="1103"/>
                  <a:pt x="749" y="1109"/>
                  <a:pt x="752" y="1113"/>
                </a:cubicBezTo>
                <a:close/>
                <a:moveTo>
                  <a:pt x="748" y="1098"/>
                </a:moveTo>
                <a:lnTo>
                  <a:pt x="748" y="1098"/>
                </a:lnTo>
                <a:close/>
                <a:moveTo>
                  <a:pt x="948" y="1270"/>
                </a:moveTo>
                <a:lnTo>
                  <a:pt x="948" y="1270"/>
                </a:lnTo>
                <a:close/>
                <a:moveTo>
                  <a:pt x="530" y="1752"/>
                </a:moveTo>
                <a:lnTo>
                  <a:pt x="530" y="1752"/>
                </a:lnTo>
                <a:close/>
                <a:moveTo>
                  <a:pt x="1813" y="1296"/>
                </a:moveTo>
                <a:lnTo>
                  <a:pt x="1813" y="1296"/>
                </a:lnTo>
                <a:cubicBezTo>
                  <a:pt x="1771" y="1301"/>
                  <a:pt x="1734" y="1323"/>
                  <a:pt x="1709" y="1354"/>
                </a:cubicBezTo>
                <a:lnTo>
                  <a:pt x="1709" y="1354"/>
                </a:lnTo>
                <a:cubicBezTo>
                  <a:pt x="1683" y="1385"/>
                  <a:pt x="1671" y="1426"/>
                  <a:pt x="1675" y="1468"/>
                </a:cubicBezTo>
                <a:lnTo>
                  <a:pt x="1675" y="1468"/>
                </a:lnTo>
                <a:cubicBezTo>
                  <a:pt x="1679" y="1510"/>
                  <a:pt x="1700" y="1546"/>
                  <a:pt x="1732" y="1570"/>
                </a:cubicBezTo>
                <a:lnTo>
                  <a:pt x="1732" y="1570"/>
                </a:lnTo>
                <a:cubicBezTo>
                  <a:pt x="1762" y="1594"/>
                  <a:pt x="1803" y="1607"/>
                  <a:pt x="1846" y="1601"/>
                </a:cubicBezTo>
                <a:lnTo>
                  <a:pt x="1846" y="1601"/>
                </a:lnTo>
                <a:cubicBezTo>
                  <a:pt x="1889" y="1596"/>
                  <a:pt x="1925" y="1574"/>
                  <a:pt x="1950" y="1543"/>
                </a:cubicBezTo>
                <a:lnTo>
                  <a:pt x="1950" y="1543"/>
                </a:lnTo>
                <a:cubicBezTo>
                  <a:pt x="1975" y="1512"/>
                  <a:pt x="1989" y="1472"/>
                  <a:pt x="1984" y="1429"/>
                </a:cubicBezTo>
                <a:lnTo>
                  <a:pt x="1984" y="1429"/>
                </a:lnTo>
                <a:cubicBezTo>
                  <a:pt x="1980" y="1388"/>
                  <a:pt x="1958" y="1351"/>
                  <a:pt x="1928" y="1327"/>
                </a:cubicBezTo>
                <a:lnTo>
                  <a:pt x="1928" y="1327"/>
                </a:lnTo>
                <a:cubicBezTo>
                  <a:pt x="1897" y="1303"/>
                  <a:pt x="1856" y="1291"/>
                  <a:pt x="1813" y="1296"/>
                </a:cubicBezTo>
                <a:close/>
                <a:moveTo>
                  <a:pt x="1910" y="1127"/>
                </a:moveTo>
                <a:lnTo>
                  <a:pt x="1910" y="1127"/>
                </a:lnTo>
                <a:cubicBezTo>
                  <a:pt x="1914" y="1132"/>
                  <a:pt x="1918" y="1135"/>
                  <a:pt x="1924" y="1137"/>
                </a:cubicBezTo>
                <a:lnTo>
                  <a:pt x="1924" y="1137"/>
                </a:lnTo>
                <a:lnTo>
                  <a:pt x="1924" y="1137"/>
                </a:lnTo>
                <a:cubicBezTo>
                  <a:pt x="1929" y="1138"/>
                  <a:pt x="1935" y="1137"/>
                  <a:pt x="1941" y="1136"/>
                </a:cubicBezTo>
                <a:lnTo>
                  <a:pt x="1941" y="1136"/>
                </a:lnTo>
                <a:cubicBezTo>
                  <a:pt x="1946" y="1133"/>
                  <a:pt x="1951" y="1130"/>
                  <a:pt x="1954" y="1126"/>
                </a:cubicBezTo>
                <a:lnTo>
                  <a:pt x="1954" y="1126"/>
                </a:lnTo>
                <a:lnTo>
                  <a:pt x="1954" y="1126"/>
                </a:lnTo>
                <a:cubicBezTo>
                  <a:pt x="1965" y="1111"/>
                  <a:pt x="1981" y="1101"/>
                  <a:pt x="1998" y="1098"/>
                </a:cubicBezTo>
                <a:lnTo>
                  <a:pt x="1998" y="1098"/>
                </a:lnTo>
                <a:cubicBezTo>
                  <a:pt x="2015" y="1094"/>
                  <a:pt x="2034" y="1097"/>
                  <a:pt x="2049" y="1106"/>
                </a:cubicBezTo>
                <a:lnTo>
                  <a:pt x="2049" y="1106"/>
                </a:lnTo>
                <a:cubicBezTo>
                  <a:pt x="2062" y="1114"/>
                  <a:pt x="2075" y="1123"/>
                  <a:pt x="2086" y="1132"/>
                </a:cubicBezTo>
                <a:lnTo>
                  <a:pt x="2086" y="1132"/>
                </a:lnTo>
                <a:cubicBezTo>
                  <a:pt x="2099" y="1142"/>
                  <a:pt x="2110" y="1152"/>
                  <a:pt x="2120" y="1163"/>
                </a:cubicBezTo>
                <a:lnTo>
                  <a:pt x="2120" y="1163"/>
                </a:lnTo>
                <a:lnTo>
                  <a:pt x="2120" y="1163"/>
                </a:lnTo>
                <a:cubicBezTo>
                  <a:pt x="2133" y="1175"/>
                  <a:pt x="2140" y="1192"/>
                  <a:pt x="2140" y="1209"/>
                </a:cubicBezTo>
                <a:lnTo>
                  <a:pt x="2140" y="1209"/>
                </a:lnTo>
                <a:cubicBezTo>
                  <a:pt x="2141" y="1226"/>
                  <a:pt x="2135" y="1244"/>
                  <a:pt x="2122" y="1258"/>
                </a:cubicBezTo>
                <a:lnTo>
                  <a:pt x="2122" y="1258"/>
                </a:lnTo>
                <a:cubicBezTo>
                  <a:pt x="2119" y="1262"/>
                  <a:pt x="2116" y="1267"/>
                  <a:pt x="2116" y="1273"/>
                </a:cubicBezTo>
                <a:lnTo>
                  <a:pt x="2116" y="1273"/>
                </a:lnTo>
                <a:cubicBezTo>
                  <a:pt x="2115" y="1278"/>
                  <a:pt x="2116" y="1284"/>
                  <a:pt x="2119" y="1289"/>
                </a:cubicBezTo>
                <a:lnTo>
                  <a:pt x="2119" y="1289"/>
                </a:lnTo>
                <a:lnTo>
                  <a:pt x="2119" y="1289"/>
                </a:lnTo>
                <a:cubicBezTo>
                  <a:pt x="2121" y="1294"/>
                  <a:pt x="2125" y="1297"/>
                  <a:pt x="2130" y="1300"/>
                </a:cubicBezTo>
                <a:lnTo>
                  <a:pt x="2130" y="1300"/>
                </a:lnTo>
                <a:cubicBezTo>
                  <a:pt x="2135" y="1302"/>
                  <a:pt x="2140" y="1303"/>
                  <a:pt x="2147" y="1302"/>
                </a:cubicBezTo>
                <a:lnTo>
                  <a:pt x="2147" y="1302"/>
                </a:lnTo>
                <a:cubicBezTo>
                  <a:pt x="2163" y="1300"/>
                  <a:pt x="2180" y="1304"/>
                  <a:pt x="2195" y="1312"/>
                </a:cubicBezTo>
                <a:lnTo>
                  <a:pt x="2195" y="1312"/>
                </a:lnTo>
                <a:cubicBezTo>
                  <a:pt x="2210" y="1321"/>
                  <a:pt x="2222" y="1336"/>
                  <a:pt x="2226" y="1355"/>
                </a:cubicBezTo>
                <a:lnTo>
                  <a:pt x="2226" y="1355"/>
                </a:lnTo>
                <a:cubicBezTo>
                  <a:pt x="2229" y="1369"/>
                  <a:pt x="2232" y="1384"/>
                  <a:pt x="2233" y="1400"/>
                </a:cubicBezTo>
                <a:lnTo>
                  <a:pt x="2233" y="1400"/>
                </a:lnTo>
                <a:cubicBezTo>
                  <a:pt x="2235" y="1416"/>
                  <a:pt x="2236" y="1431"/>
                  <a:pt x="2236" y="1445"/>
                </a:cubicBezTo>
                <a:lnTo>
                  <a:pt x="2236" y="1445"/>
                </a:lnTo>
                <a:cubicBezTo>
                  <a:pt x="2236" y="1464"/>
                  <a:pt x="2228" y="1481"/>
                  <a:pt x="2216" y="1494"/>
                </a:cubicBezTo>
                <a:lnTo>
                  <a:pt x="2216" y="1494"/>
                </a:lnTo>
                <a:cubicBezTo>
                  <a:pt x="2203" y="1507"/>
                  <a:pt x="2186" y="1515"/>
                  <a:pt x="2167" y="1516"/>
                </a:cubicBezTo>
                <a:lnTo>
                  <a:pt x="2167" y="1516"/>
                </a:lnTo>
                <a:lnTo>
                  <a:pt x="2167" y="1516"/>
                </a:lnTo>
                <a:lnTo>
                  <a:pt x="2167" y="1516"/>
                </a:lnTo>
                <a:lnTo>
                  <a:pt x="2167" y="1516"/>
                </a:lnTo>
                <a:cubicBezTo>
                  <a:pt x="2161" y="1517"/>
                  <a:pt x="2156" y="1519"/>
                  <a:pt x="2152" y="1523"/>
                </a:cubicBezTo>
                <a:lnTo>
                  <a:pt x="2152" y="1523"/>
                </a:lnTo>
                <a:cubicBezTo>
                  <a:pt x="2147" y="1526"/>
                  <a:pt x="2145" y="1530"/>
                  <a:pt x="2143" y="1536"/>
                </a:cubicBezTo>
                <a:lnTo>
                  <a:pt x="2143" y="1536"/>
                </a:lnTo>
                <a:lnTo>
                  <a:pt x="2143" y="1536"/>
                </a:lnTo>
                <a:cubicBezTo>
                  <a:pt x="2141" y="1541"/>
                  <a:pt x="2142" y="1547"/>
                  <a:pt x="2143" y="1552"/>
                </a:cubicBezTo>
                <a:lnTo>
                  <a:pt x="2143" y="1552"/>
                </a:lnTo>
                <a:cubicBezTo>
                  <a:pt x="2145" y="1557"/>
                  <a:pt x="2148" y="1562"/>
                  <a:pt x="2153" y="1566"/>
                </a:cubicBezTo>
                <a:lnTo>
                  <a:pt x="2153" y="1566"/>
                </a:lnTo>
                <a:cubicBezTo>
                  <a:pt x="2168" y="1576"/>
                  <a:pt x="2178" y="1592"/>
                  <a:pt x="2181" y="1608"/>
                </a:cubicBezTo>
                <a:lnTo>
                  <a:pt x="2181" y="1608"/>
                </a:lnTo>
                <a:cubicBezTo>
                  <a:pt x="2184" y="1626"/>
                  <a:pt x="2181" y="1644"/>
                  <a:pt x="2171" y="1660"/>
                </a:cubicBezTo>
                <a:lnTo>
                  <a:pt x="2171" y="1660"/>
                </a:lnTo>
                <a:cubicBezTo>
                  <a:pt x="2162" y="1672"/>
                  <a:pt x="2153" y="1685"/>
                  <a:pt x="2143" y="1697"/>
                </a:cubicBezTo>
                <a:lnTo>
                  <a:pt x="2143" y="1697"/>
                </a:lnTo>
                <a:cubicBezTo>
                  <a:pt x="2134" y="1709"/>
                  <a:pt x="2123" y="1720"/>
                  <a:pt x="2112" y="1731"/>
                </a:cubicBezTo>
                <a:lnTo>
                  <a:pt x="2112" y="1731"/>
                </a:lnTo>
                <a:lnTo>
                  <a:pt x="2112" y="1731"/>
                </a:lnTo>
                <a:cubicBezTo>
                  <a:pt x="2098" y="1744"/>
                  <a:pt x="2082" y="1751"/>
                  <a:pt x="2065" y="1752"/>
                </a:cubicBezTo>
                <a:lnTo>
                  <a:pt x="2065" y="1752"/>
                </a:lnTo>
                <a:cubicBezTo>
                  <a:pt x="2047" y="1752"/>
                  <a:pt x="2030" y="1747"/>
                  <a:pt x="2016" y="1735"/>
                </a:cubicBezTo>
                <a:lnTo>
                  <a:pt x="2016" y="1735"/>
                </a:lnTo>
                <a:lnTo>
                  <a:pt x="2016" y="1735"/>
                </a:lnTo>
                <a:cubicBezTo>
                  <a:pt x="2012" y="1732"/>
                  <a:pt x="2006" y="1730"/>
                  <a:pt x="2001" y="1729"/>
                </a:cubicBezTo>
                <a:lnTo>
                  <a:pt x="2001" y="1729"/>
                </a:lnTo>
                <a:cubicBezTo>
                  <a:pt x="1994" y="1729"/>
                  <a:pt x="1988" y="1729"/>
                  <a:pt x="1984" y="1732"/>
                </a:cubicBezTo>
                <a:lnTo>
                  <a:pt x="1984" y="1732"/>
                </a:lnTo>
                <a:cubicBezTo>
                  <a:pt x="1980" y="1735"/>
                  <a:pt x="1975" y="1739"/>
                  <a:pt x="1973" y="1744"/>
                </a:cubicBezTo>
                <a:lnTo>
                  <a:pt x="1973" y="1744"/>
                </a:lnTo>
                <a:cubicBezTo>
                  <a:pt x="1971" y="1749"/>
                  <a:pt x="1970" y="1755"/>
                  <a:pt x="1970" y="1761"/>
                </a:cubicBezTo>
                <a:lnTo>
                  <a:pt x="1970" y="1761"/>
                </a:lnTo>
                <a:lnTo>
                  <a:pt x="1970" y="1761"/>
                </a:lnTo>
                <a:cubicBezTo>
                  <a:pt x="1972" y="1779"/>
                  <a:pt x="1968" y="1796"/>
                  <a:pt x="1958" y="1811"/>
                </a:cubicBezTo>
                <a:lnTo>
                  <a:pt x="1958" y="1811"/>
                </a:lnTo>
                <a:cubicBezTo>
                  <a:pt x="1948" y="1824"/>
                  <a:pt x="1933" y="1835"/>
                  <a:pt x="1915" y="1839"/>
                </a:cubicBezTo>
                <a:lnTo>
                  <a:pt x="1915" y="1839"/>
                </a:lnTo>
                <a:cubicBezTo>
                  <a:pt x="1908" y="1841"/>
                  <a:pt x="1901" y="1843"/>
                  <a:pt x="1893" y="1844"/>
                </a:cubicBezTo>
                <a:lnTo>
                  <a:pt x="1893" y="1844"/>
                </a:lnTo>
                <a:cubicBezTo>
                  <a:pt x="1884" y="1846"/>
                  <a:pt x="1877" y="1847"/>
                  <a:pt x="1871" y="1848"/>
                </a:cubicBezTo>
                <a:lnTo>
                  <a:pt x="1871" y="1848"/>
                </a:lnTo>
                <a:cubicBezTo>
                  <a:pt x="1865" y="1848"/>
                  <a:pt x="1857" y="1849"/>
                  <a:pt x="1848" y="1850"/>
                </a:cubicBezTo>
                <a:lnTo>
                  <a:pt x="1848" y="1850"/>
                </a:lnTo>
                <a:cubicBezTo>
                  <a:pt x="1839" y="1851"/>
                  <a:pt x="1831" y="1851"/>
                  <a:pt x="1824" y="1851"/>
                </a:cubicBezTo>
                <a:lnTo>
                  <a:pt x="1824" y="1851"/>
                </a:lnTo>
                <a:cubicBezTo>
                  <a:pt x="1806" y="1851"/>
                  <a:pt x="1789" y="1843"/>
                  <a:pt x="1776" y="1832"/>
                </a:cubicBezTo>
                <a:lnTo>
                  <a:pt x="1776" y="1832"/>
                </a:lnTo>
                <a:cubicBezTo>
                  <a:pt x="1763" y="1820"/>
                  <a:pt x="1755" y="1803"/>
                  <a:pt x="1754" y="1785"/>
                </a:cubicBezTo>
                <a:lnTo>
                  <a:pt x="1754" y="1785"/>
                </a:lnTo>
                <a:cubicBezTo>
                  <a:pt x="1754" y="1779"/>
                  <a:pt x="1752" y="1774"/>
                  <a:pt x="1749" y="1770"/>
                </a:cubicBezTo>
                <a:lnTo>
                  <a:pt x="1749" y="1770"/>
                </a:lnTo>
                <a:cubicBezTo>
                  <a:pt x="1745" y="1765"/>
                  <a:pt x="1740" y="1762"/>
                  <a:pt x="1735" y="1761"/>
                </a:cubicBezTo>
                <a:lnTo>
                  <a:pt x="1735" y="1761"/>
                </a:lnTo>
                <a:lnTo>
                  <a:pt x="1735" y="1761"/>
                </a:lnTo>
                <a:cubicBezTo>
                  <a:pt x="1730" y="1759"/>
                  <a:pt x="1724" y="1760"/>
                  <a:pt x="1719" y="1762"/>
                </a:cubicBezTo>
                <a:lnTo>
                  <a:pt x="1719" y="1762"/>
                </a:lnTo>
                <a:cubicBezTo>
                  <a:pt x="1713" y="1764"/>
                  <a:pt x="1708" y="1768"/>
                  <a:pt x="1705" y="1771"/>
                </a:cubicBezTo>
                <a:lnTo>
                  <a:pt x="1705" y="1771"/>
                </a:lnTo>
                <a:cubicBezTo>
                  <a:pt x="1693" y="1787"/>
                  <a:pt x="1678" y="1796"/>
                  <a:pt x="1661" y="1800"/>
                </a:cubicBezTo>
                <a:lnTo>
                  <a:pt x="1661" y="1800"/>
                </a:lnTo>
                <a:cubicBezTo>
                  <a:pt x="1643" y="1803"/>
                  <a:pt x="1625" y="1801"/>
                  <a:pt x="1609" y="1791"/>
                </a:cubicBezTo>
                <a:lnTo>
                  <a:pt x="1609" y="1791"/>
                </a:lnTo>
                <a:cubicBezTo>
                  <a:pt x="1597" y="1783"/>
                  <a:pt x="1584" y="1774"/>
                  <a:pt x="1572" y="1765"/>
                </a:cubicBezTo>
                <a:lnTo>
                  <a:pt x="1572" y="1765"/>
                </a:lnTo>
                <a:cubicBezTo>
                  <a:pt x="1560" y="1755"/>
                  <a:pt x="1549" y="1745"/>
                  <a:pt x="1538" y="1735"/>
                </a:cubicBezTo>
                <a:lnTo>
                  <a:pt x="1539" y="1735"/>
                </a:lnTo>
                <a:lnTo>
                  <a:pt x="1539" y="1735"/>
                </a:lnTo>
                <a:cubicBezTo>
                  <a:pt x="1526" y="1722"/>
                  <a:pt x="1519" y="1705"/>
                  <a:pt x="1518" y="1688"/>
                </a:cubicBezTo>
                <a:lnTo>
                  <a:pt x="1518" y="1688"/>
                </a:lnTo>
                <a:cubicBezTo>
                  <a:pt x="1518" y="1671"/>
                  <a:pt x="1524" y="1654"/>
                  <a:pt x="1537" y="1640"/>
                </a:cubicBezTo>
                <a:lnTo>
                  <a:pt x="1537" y="1640"/>
                </a:lnTo>
                <a:cubicBezTo>
                  <a:pt x="1540" y="1636"/>
                  <a:pt x="1542" y="1630"/>
                  <a:pt x="1544" y="1625"/>
                </a:cubicBezTo>
                <a:lnTo>
                  <a:pt x="1544" y="1625"/>
                </a:lnTo>
                <a:cubicBezTo>
                  <a:pt x="1544" y="1619"/>
                  <a:pt x="1543" y="1614"/>
                  <a:pt x="1541" y="1609"/>
                </a:cubicBezTo>
                <a:lnTo>
                  <a:pt x="1541" y="1609"/>
                </a:lnTo>
                <a:cubicBezTo>
                  <a:pt x="1538" y="1604"/>
                  <a:pt x="1534" y="1600"/>
                  <a:pt x="1529" y="1598"/>
                </a:cubicBezTo>
                <a:lnTo>
                  <a:pt x="1529" y="1598"/>
                </a:lnTo>
                <a:cubicBezTo>
                  <a:pt x="1524" y="1595"/>
                  <a:pt x="1519" y="1594"/>
                  <a:pt x="1514" y="1595"/>
                </a:cubicBezTo>
                <a:lnTo>
                  <a:pt x="1513" y="1596"/>
                </a:lnTo>
                <a:lnTo>
                  <a:pt x="1513" y="1596"/>
                </a:lnTo>
                <a:cubicBezTo>
                  <a:pt x="1497" y="1597"/>
                  <a:pt x="1480" y="1594"/>
                  <a:pt x="1466" y="1586"/>
                </a:cubicBezTo>
                <a:lnTo>
                  <a:pt x="1466" y="1586"/>
                </a:lnTo>
                <a:cubicBezTo>
                  <a:pt x="1450" y="1577"/>
                  <a:pt x="1437" y="1562"/>
                  <a:pt x="1433" y="1543"/>
                </a:cubicBezTo>
                <a:lnTo>
                  <a:pt x="1433" y="1543"/>
                </a:lnTo>
                <a:cubicBezTo>
                  <a:pt x="1432" y="1536"/>
                  <a:pt x="1430" y="1529"/>
                  <a:pt x="1428" y="1521"/>
                </a:cubicBezTo>
                <a:lnTo>
                  <a:pt x="1428" y="1521"/>
                </a:lnTo>
                <a:cubicBezTo>
                  <a:pt x="1428" y="1515"/>
                  <a:pt x="1427" y="1508"/>
                  <a:pt x="1426" y="1499"/>
                </a:cubicBezTo>
                <a:lnTo>
                  <a:pt x="1426" y="1499"/>
                </a:lnTo>
                <a:lnTo>
                  <a:pt x="1426" y="1497"/>
                </a:lnTo>
                <a:lnTo>
                  <a:pt x="1426" y="1497"/>
                </a:lnTo>
                <a:lnTo>
                  <a:pt x="1426" y="1497"/>
                </a:lnTo>
                <a:cubicBezTo>
                  <a:pt x="1425" y="1489"/>
                  <a:pt x="1425" y="1481"/>
                  <a:pt x="1424" y="1475"/>
                </a:cubicBezTo>
                <a:lnTo>
                  <a:pt x="1424" y="1475"/>
                </a:lnTo>
                <a:cubicBezTo>
                  <a:pt x="1423" y="1466"/>
                  <a:pt x="1423" y="1459"/>
                  <a:pt x="1423" y="1452"/>
                </a:cubicBezTo>
                <a:lnTo>
                  <a:pt x="1423" y="1452"/>
                </a:lnTo>
                <a:lnTo>
                  <a:pt x="1423" y="1452"/>
                </a:lnTo>
                <a:cubicBezTo>
                  <a:pt x="1424" y="1434"/>
                  <a:pt x="1431" y="1417"/>
                  <a:pt x="1443" y="1404"/>
                </a:cubicBezTo>
                <a:lnTo>
                  <a:pt x="1443" y="1404"/>
                </a:lnTo>
                <a:cubicBezTo>
                  <a:pt x="1455" y="1392"/>
                  <a:pt x="1470" y="1384"/>
                  <a:pt x="1488" y="1382"/>
                </a:cubicBezTo>
                <a:lnTo>
                  <a:pt x="1488" y="1382"/>
                </a:lnTo>
                <a:lnTo>
                  <a:pt x="1488" y="1382"/>
                </a:lnTo>
                <a:cubicBezTo>
                  <a:pt x="1496" y="1381"/>
                  <a:pt x="1502" y="1378"/>
                  <a:pt x="1507" y="1374"/>
                </a:cubicBezTo>
                <a:lnTo>
                  <a:pt x="1507" y="1374"/>
                </a:lnTo>
                <a:cubicBezTo>
                  <a:pt x="1511" y="1371"/>
                  <a:pt x="1515" y="1366"/>
                  <a:pt x="1516" y="1362"/>
                </a:cubicBezTo>
                <a:lnTo>
                  <a:pt x="1516" y="1362"/>
                </a:lnTo>
                <a:lnTo>
                  <a:pt x="1516" y="1362"/>
                </a:lnTo>
                <a:cubicBezTo>
                  <a:pt x="1518" y="1356"/>
                  <a:pt x="1518" y="1350"/>
                  <a:pt x="1516" y="1345"/>
                </a:cubicBezTo>
                <a:lnTo>
                  <a:pt x="1516" y="1345"/>
                </a:lnTo>
                <a:cubicBezTo>
                  <a:pt x="1514" y="1340"/>
                  <a:pt x="1511" y="1335"/>
                  <a:pt x="1506" y="1332"/>
                </a:cubicBezTo>
                <a:lnTo>
                  <a:pt x="1506" y="1332"/>
                </a:lnTo>
                <a:lnTo>
                  <a:pt x="1506" y="1332"/>
                </a:lnTo>
                <a:cubicBezTo>
                  <a:pt x="1491" y="1321"/>
                  <a:pt x="1481" y="1306"/>
                  <a:pt x="1478" y="1289"/>
                </a:cubicBezTo>
                <a:lnTo>
                  <a:pt x="1478" y="1289"/>
                </a:lnTo>
                <a:lnTo>
                  <a:pt x="1478" y="1289"/>
                </a:lnTo>
                <a:cubicBezTo>
                  <a:pt x="1475" y="1272"/>
                  <a:pt x="1478" y="1254"/>
                  <a:pt x="1488" y="1238"/>
                </a:cubicBezTo>
                <a:lnTo>
                  <a:pt x="1488" y="1238"/>
                </a:lnTo>
                <a:cubicBezTo>
                  <a:pt x="1497" y="1225"/>
                  <a:pt x="1506" y="1213"/>
                  <a:pt x="1516" y="1200"/>
                </a:cubicBezTo>
                <a:lnTo>
                  <a:pt x="1516" y="1200"/>
                </a:lnTo>
                <a:cubicBezTo>
                  <a:pt x="1526" y="1189"/>
                  <a:pt x="1536" y="1177"/>
                  <a:pt x="1547" y="1166"/>
                </a:cubicBezTo>
                <a:lnTo>
                  <a:pt x="1547" y="1166"/>
                </a:lnTo>
                <a:lnTo>
                  <a:pt x="1547" y="1166"/>
                </a:lnTo>
                <a:cubicBezTo>
                  <a:pt x="1561" y="1153"/>
                  <a:pt x="1578" y="1146"/>
                  <a:pt x="1595" y="1146"/>
                </a:cubicBezTo>
                <a:lnTo>
                  <a:pt x="1595" y="1146"/>
                </a:lnTo>
                <a:cubicBezTo>
                  <a:pt x="1612" y="1145"/>
                  <a:pt x="1629" y="1150"/>
                  <a:pt x="1643" y="1162"/>
                </a:cubicBezTo>
                <a:lnTo>
                  <a:pt x="1643" y="1162"/>
                </a:lnTo>
                <a:cubicBezTo>
                  <a:pt x="1647" y="1165"/>
                  <a:pt x="1652" y="1167"/>
                  <a:pt x="1658" y="1168"/>
                </a:cubicBezTo>
                <a:lnTo>
                  <a:pt x="1658" y="1168"/>
                </a:lnTo>
                <a:cubicBezTo>
                  <a:pt x="1665" y="1169"/>
                  <a:pt x="1671" y="1168"/>
                  <a:pt x="1675" y="1165"/>
                </a:cubicBezTo>
                <a:lnTo>
                  <a:pt x="1675" y="1165"/>
                </a:lnTo>
                <a:lnTo>
                  <a:pt x="1675" y="1165"/>
                </a:lnTo>
                <a:cubicBezTo>
                  <a:pt x="1679" y="1163"/>
                  <a:pt x="1683" y="1159"/>
                  <a:pt x="1686" y="1154"/>
                </a:cubicBezTo>
                <a:lnTo>
                  <a:pt x="1686" y="1154"/>
                </a:lnTo>
                <a:cubicBezTo>
                  <a:pt x="1689" y="1149"/>
                  <a:pt x="1690" y="1143"/>
                  <a:pt x="1689" y="1137"/>
                </a:cubicBezTo>
                <a:lnTo>
                  <a:pt x="1689" y="1137"/>
                </a:lnTo>
                <a:cubicBezTo>
                  <a:pt x="1687" y="1119"/>
                  <a:pt x="1691" y="1102"/>
                  <a:pt x="1701" y="1087"/>
                </a:cubicBezTo>
                <a:lnTo>
                  <a:pt x="1701" y="1087"/>
                </a:lnTo>
                <a:cubicBezTo>
                  <a:pt x="1711" y="1073"/>
                  <a:pt x="1726" y="1062"/>
                  <a:pt x="1744" y="1058"/>
                </a:cubicBezTo>
                <a:lnTo>
                  <a:pt x="1744" y="1058"/>
                </a:lnTo>
                <a:cubicBezTo>
                  <a:pt x="1750" y="1056"/>
                  <a:pt x="1758" y="1054"/>
                  <a:pt x="1765" y="1053"/>
                </a:cubicBezTo>
                <a:lnTo>
                  <a:pt x="1765" y="1053"/>
                </a:lnTo>
                <a:cubicBezTo>
                  <a:pt x="1772" y="1052"/>
                  <a:pt x="1779" y="1051"/>
                  <a:pt x="1787" y="1051"/>
                </a:cubicBezTo>
                <a:lnTo>
                  <a:pt x="1787" y="1050"/>
                </a:lnTo>
                <a:lnTo>
                  <a:pt x="1789" y="1050"/>
                </a:lnTo>
                <a:lnTo>
                  <a:pt x="1789" y="1050"/>
                </a:lnTo>
                <a:lnTo>
                  <a:pt x="1789" y="1050"/>
                </a:lnTo>
                <a:cubicBezTo>
                  <a:pt x="1798" y="1049"/>
                  <a:pt x="1806" y="1048"/>
                  <a:pt x="1812" y="1048"/>
                </a:cubicBezTo>
                <a:lnTo>
                  <a:pt x="1812" y="1048"/>
                </a:lnTo>
                <a:cubicBezTo>
                  <a:pt x="1820" y="1048"/>
                  <a:pt x="1828" y="1047"/>
                  <a:pt x="1835" y="1047"/>
                </a:cubicBezTo>
                <a:lnTo>
                  <a:pt x="1835" y="1047"/>
                </a:lnTo>
                <a:cubicBezTo>
                  <a:pt x="1853" y="1047"/>
                  <a:pt x="1871" y="1054"/>
                  <a:pt x="1883" y="1066"/>
                </a:cubicBezTo>
                <a:lnTo>
                  <a:pt x="1883" y="1066"/>
                </a:lnTo>
                <a:lnTo>
                  <a:pt x="1883" y="1066"/>
                </a:lnTo>
                <a:cubicBezTo>
                  <a:pt x="1895" y="1078"/>
                  <a:pt x="1904" y="1094"/>
                  <a:pt x="1904" y="1112"/>
                </a:cubicBezTo>
                <a:lnTo>
                  <a:pt x="1904" y="1112"/>
                </a:lnTo>
                <a:cubicBezTo>
                  <a:pt x="1905" y="1118"/>
                  <a:pt x="1907" y="1123"/>
                  <a:pt x="1910" y="1127"/>
                </a:cubicBezTo>
                <a:lnTo>
                  <a:pt x="1904" y="1112"/>
                </a:lnTo>
                <a:lnTo>
                  <a:pt x="1910" y="1127"/>
                </a:lnTo>
                <a:close/>
                <a:moveTo>
                  <a:pt x="2122" y="1258"/>
                </a:moveTo>
                <a:lnTo>
                  <a:pt x="2122" y="1258"/>
                </a:lnTo>
                <a:close/>
                <a:moveTo>
                  <a:pt x="1754" y="1785"/>
                </a:moveTo>
                <a:lnTo>
                  <a:pt x="1754" y="1785"/>
                </a:lnTo>
                <a:close/>
                <a:moveTo>
                  <a:pt x="1218" y="0"/>
                </a:moveTo>
                <a:lnTo>
                  <a:pt x="2360" y="451"/>
                </a:lnTo>
                <a:lnTo>
                  <a:pt x="1200" y="912"/>
                </a:lnTo>
                <a:lnTo>
                  <a:pt x="31" y="455"/>
                </a:lnTo>
                <a:lnTo>
                  <a:pt x="31" y="455"/>
                </a:lnTo>
                <a:lnTo>
                  <a:pt x="36" y="453"/>
                </a:lnTo>
                <a:lnTo>
                  <a:pt x="1182" y="0"/>
                </a:lnTo>
                <a:lnTo>
                  <a:pt x="1218" y="0"/>
                </a:lnTo>
                <a:close/>
              </a:path>
            </a:pathLst>
          </a:custGeom>
          <a:solidFill>
            <a:srgbClr val="FFFFFF"/>
          </a:solidFill>
          <a:ln>
            <a:noFill/>
          </a:ln>
          <a:effectLst/>
        </p:spPr>
        <p:txBody>
          <a:bodyPr wrap="none" anchor="ctr"/>
          <a:lstStyle/>
          <a:p>
            <a:pPr>
              <a:defRPr/>
            </a:pPr>
            <a:endParaRPr lang="en-US" sz="900" kern="0">
              <a:solidFill>
                <a:srgbClr val="494949"/>
              </a:solidFill>
              <a:latin typeface="Roboto Condensed Light" panose="02000000000000000000" pitchFamily="2" charset="0"/>
              <a:ea typeface="+mn-lt"/>
              <a:cs typeface="+mn-lt"/>
            </a:endParaRPr>
          </a:p>
        </p:txBody>
      </p:sp>
      <p:sp>
        <p:nvSpPr>
          <p:cNvPr id="28" name="Oval 27">
            <a:extLst>
              <a:ext uri="{FF2B5EF4-FFF2-40B4-BE49-F238E27FC236}">
                <a16:creationId xmlns:a16="http://schemas.microsoft.com/office/drawing/2014/main" id="{D49EF88B-E4BD-C7E3-533F-707DF2780112}"/>
              </a:ext>
              <a:ext uri="{C183D7F6-B498-43B3-948B-1728B52AA6E4}">
                <adec:decorative xmlns:adec="http://schemas.microsoft.com/office/drawing/2017/decorative" val="1"/>
              </a:ext>
            </a:extLst>
          </p:cNvPr>
          <p:cNvSpPr>
            <a:spLocks/>
          </p:cNvSpPr>
          <p:nvPr/>
        </p:nvSpPr>
        <p:spPr>
          <a:xfrm>
            <a:off x="209496" y="4737969"/>
            <a:ext cx="1212158" cy="1291245"/>
          </a:xfrm>
          <a:prstGeom prst="ellipse">
            <a:avLst/>
          </a:prstGeom>
          <a:solidFill>
            <a:srgbClr val="15466D"/>
          </a:solidFill>
          <a:ln w="12700" cap="flat" cmpd="sng" algn="ctr">
            <a:noFill/>
            <a:prstDash val="solid"/>
            <a:miter lim="800000"/>
          </a:ln>
          <a:effectLst/>
        </p:spPr>
        <p:txBody>
          <a:bodyPr rtlCol="0" anchor="ctr"/>
          <a:lstStyle/>
          <a:p>
            <a:pPr algn="ctr">
              <a:defRPr/>
            </a:pPr>
            <a:endParaRPr lang="en-US" sz="900" kern="0">
              <a:solidFill>
                <a:srgbClr val="FFFFFF"/>
              </a:solidFill>
              <a:latin typeface="Roboto Condensed Light" panose="02000000000000000000" pitchFamily="2" charset="0"/>
              <a:ea typeface="+mn-lt"/>
              <a:cs typeface="+mn-lt"/>
            </a:endParaRPr>
          </a:p>
        </p:txBody>
      </p:sp>
      <p:sp>
        <p:nvSpPr>
          <p:cNvPr id="32" name="TextBox 31">
            <a:extLst>
              <a:ext uri="{FF2B5EF4-FFF2-40B4-BE49-F238E27FC236}">
                <a16:creationId xmlns:a16="http://schemas.microsoft.com/office/drawing/2014/main" id="{83C44AED-97E4-CEB3-55CA-8A38FB5AFCD7}"/>
              </a:ext>
            </a:extLst>
          </p:cNvPr>
          <p:cNvSpPr txBox="1">
            <a:spLocks/>
          </p:cNvSpPr>
          <p:nvPr/>
        </p:nvSpPr>
        <p:spPr>
          <a:xfrm>
            <a:off x="888255" y="4867277"/>
            <a:ext cx="6744080" cy="1077218"/>
          </a:xfrm>
          <a:prstGeom prst="rect">
            <a:avLst/>
          </a:prstGeom>
          <a:solidFill>
            <a:srgbClr val="FFFFFF">
              <a:alpha val="0"/>
            </a:srgbClr>
          </a:solidFill>
          <a:ln w="57150">
            <a:solidFill>
              <a:srgbClr val="15466D"/>
            </a:solidFill>
          </a:ln>
        </p:spPr>
        <p:txBody>
          <a:bodyPr wrap="square" lIns="720000" rtlCol="0" anchor="ctr" anchorCtr="0">
            <a:noAutofit/>
          </a:bodyPr>
          <a:lstStyle/>
          <a:p>
            <a:pPr defTabSz="914400" fontAlgn="ctr"/>
            <a:r>
              <a:rPr lang="en-US" sz="1400" b="1">
                <a:solidFill>
                  <a:srgbClr val="494949"/>
                </a:solidFill>
                <a:latin typeface="Montserrat" pitchFamily="2" charset="0"/>
                <a:ea typeface="+mn-lt"/>
                <a:cs typeface="+mn-lt"/>
              </a:rPr>
              <a:t>Heavy Regulatory Scrutiny: </a:t>
            </a:r>
            <a:r>
              <a:rPr lang="en-US" sz="1400">
                <a:solidFill>
                  <a:srgbClr val="494949"/>
                </a:solidFill>
                <a:latin typeface="Montserrat" pitchFamily="2" charset="0"/>
                <a:ea typeface="+mn-lt"/>
                <a:cs typeface="+mn-lt"/>
              </a:rPr>
              <a:t>Customer-facing processes (marketing, support, personalization) often intersect with global data privacy laws such as GDPR, CCPA, HIPAA, and emerging AI-specific regulations.</a:t>
            </a:r>
            <a:endParaRPr lang="en-US" sz="1400" b="1">
              <a:solidFill>
                <a:srgbClr val="494949"/>
              </a:solidFill>
              <a:latin typeface="Montserrat" pitchFamily="2" charset="0"/>
              <a:ea typeface="+mn-lt"/>
              <a:cs typeface="+mn-lt"/>
            </a:endParaRPr>
          </a:p>
        </p:txBody>
      </p:sp>
      <p:sp>
        <p:nvSpPr>
          <p:cNvPr id="34" name="Freeform 954">
            <a:extLst>
              <a:ext uri="{FF2B5EF4-FFF2-40B4-BE49-F238E27FC236}">
                <a16:creationId xmlns:a16="http://schemas.microsoft.com/office/drawing/2014/main" id="{43172599-2259-D539-6D3F-36CC1F1B93F7}"/>
              </a:ext>
              <a:ext uri="{C183D7F6-B498-43B3-948B-1728B52AA6E4}">
                <adec:decorative xmlns:adec="http://schemas.microsoft.com/office/drawing/2017/decorative" val="1"/>
              </a:ext>
            </a:extLst>
          </p:cNvPr>
          <p:cNvSpPr>
            <a:spLocks noChangeAspect="1"/>
          </p:cNvSpPr>
          <p:nvPr/>
        </p:nvSpPr>
        <p:spPr bwMode="auto">
          <a:xfrm>
            <a:off x="599923" y="5071171"/>
            <a:ext cx="544731" cy="624838"/>
          </a:xfrm>
          <a:custGeom>
            <a:avLst/>
            <a:gdLst>
              <a:gd name="T0" fmla="*/ 2453975 w 283805"/>
              <a:gd name="T1" fmla="*/ 8432546 h 283804"/>
              <a:gd name="T2" fmla="*/ 4424983 w 283805"/>
              <a:gd name="T3" fmla="*/ 6448347 h 283804"/>
              <a:gd name="T4" fmla="*/ 4790451 w 283805"/>
              <a:gd name="T5" fmla="*/ 6813900 h 283804"/>
              <a:gd name="T6" fmla="*/ 10155741 w 283805"/>
              <a:gd name="T7" fmla="*/ 4960701 h 283804"/>
              <a:gd name="T8" fmla="*/ 6212717 w 283805"/>
              <a:gd name="T9" fmla="*/ 5237155 h 283804"/>
              <a:gd name="T10" fmla="*/ 5978320 w 283805"/>
              <a:gd name="T11" fmla="*/ 3015310 h 283804"/>
              <a:gd name="T12" fmla="*/ 6356860 w 283805"/>
              <a:gd name="T13" fmla="*/ 3380870 h 283804"/>
              <a:gd name="T14" fmla="*/ 4617686 w 283805"/>
              <a:gd name="T15" fmla="*/ 2711152 h 283804"/>
              <a:gd name="T16" fmla="*/ 1598931 w 283805"/>
              <a:gd name="T17" fmla="*/ 3043324 h 283804"/>
              <a:gd name="T18" fmla="*/ 3259251 w 283805"/>
              <a:gd name="T19" fmla="*/ 1672744 h 283804"/>
              <a:gd name="T20" fmla="*/ 5885836 w 283805"/>
              <a:gd name="T21" fmla="*/ 1949182 h 283804"/>
              <a:gd name="T22" fmla="*/ 3259251 w 283805"/>
              <a:gd name="T23" fmla="*/ 1672744 h 283804"/>
              <a:gd name="T24" fmla="*/ 2582739 w 283805"/>
              <a:gd name="T25" fmla="*/ 1805027 h 283804"/>
              <a:gd name="T26" fmla="*/ 1441996 w 283805"/>
              <a:gd name="T27" fmla="*/ 1805027 h 283804"/>
              <a:gd name="T28" fmla="*/ 7492411 w 283805"/>
              <a:gd name="T29" fmla="*/ 1292257 h 283804"/>
              <a:gd name="T30" fmla="*/ 7857921 w 283805"/>
              <a:gd name="T31" fmla="*/ 926706 h 283804"/>
              <a:gd name="T32" fmla="*/ 6043633 w 283805"/>
              <a:gd name="T33" fmla="*/ 721020 h 283804"/>
              <a:gd name="T34" fmla="*/ 4441470 w 283805"/>
              <a:gd name="T35" fmla="*/ 721020 h 283804"/>
              <a:gd name="T36" fmla="*/ 3750821 w 283805"/>
              <a:gd name="T37" fmla="*/ 576793 h 283804"/>
              <a:gd name="T38" fmla="*/ 1600421 w 283805"/>
              <a:gd name="T39" fmla="*/ 853275 h 283804"/>
              <a:gd name="T40" fmla="*/ 783087 w 283805"/>
              <a:gd name="T41" fmla="*/ 0 h 283804"/>
              <a:gd name="T42" fmla="*/ 1788215 w 283805"/>
              <a:gd name="T43" fmla="*/ 7910345 h 283804"/>
              <a:gd name="T44" fmla="*/ 3798455 w 283805"/>
              <a:gd name="T45" fmla="*/ 7035783 h 283804"/>
              <a:gd name="T46" fmla="*/ 4555514 w 283805"/>
              <a:gd name="T47" fmla="*/ 6161185 h 283804"/>
              <a:gd name="T48" fmla="*/ 1461977 w 283805"/>
              <a:gd name="T49" fmla="*/ 5156126 h 283804"/>
              <a:gd name="T50" fmla="*/ 5573661 w 283805"/>
              <a:gd name="T51" fmla="*/ 3916089 h 283804"/>
              <a:gd name="T52" fmla="*/ 6304617 w 283805"/>
              <a:gd name="T53" fmla="*/ 2780361 h 283804"/>
              <a:gd name="T54" fmla="*/ 7857921 w 283805"/>
              <a:gd name="T55" fmla="*/ 613396 h 283804"/>
              <a:gd name="T56" fmla="*/ 9476480 w 283805"/>
              <a:gd name="T57" fmla="*/ 900592 h 283804"/>
              <a:gd name="T58" fmla="*/ 9476480 w 283805"/>
              <a:gd name="T59" fmla="*/ 1448980 h 283804"/>
              <a:gd name="T60" fmla="*/ 7544668 w 283805"/>
              <a:gd name="T61" fmla="*/ 1879746 h 283804"/>
              <a:gd name="T62" fmla="*/ 5978320 w 283805"/>
              <a:gd name="T63" fmla="*/ 4046520 h 283804"/>
              <a:gd name="T64" fmla="*/ 5103711 w 283805"/>
              <a:gd name="T65" fmla="*/ 6813900 h 283804"/>
              <a:gd name="T66" fmla="*/ 3080486 w 283805"/>
              <a:gd name="T67" fmla="*/ 7845063 h 283804"/>
              <a:gd name="T68" fmla="*/ 1788215 w 283805"/>
              <a:gd name="T69" fmla="*/ 8223643 h 283804"/>
              <a:gd name="T70" fmla="*/ 10155248 w 283805"/>
              <a:gd name="T71" fmla="*/ 9372340 h 283804"/>
              <a:gd name="T72" fmla="*/ 9685340 w 283805"/>
              <a:gd name="T73" fmla="*/ 9685614 h 283804"/>
              <a:gd name="T74" fmla="*/ 9372041 w 283805"/>
              <a:gd name="T75" fmla="*/ 10155567 h 283804"/>
              <a:gd name="T76" fmla="*/ 8223396 w 283805"/>
              <a:gd name="T77" fmla="*/ 10155567 h 283804"/>
              <a:gd name="T78" fmla="*/ 7910137 w 283805"/>
              <a:gd name="T79" fmla="*/ 9685614 h 283804"/>
              <a:gd name="T80" fmla="*/ 6617899 w 283805"/>
              <a:gd name="T81" fmla="*/ 10312174 h 283804"/>
              <a:gd name="T82" fmla="*/ 5312575 w 283805"/>
              <a:gd name="T83" fmla="*/ 9685614 h 283804"/>
              <a:gd name="T84" fmla="*/ 4999317 w 283805"/>
              <a:gd name="T85" fmla="*/ 10155567 h 283804"/>
              <a:gd name="T86" fmla="*/ 3850675 w 283805"/>
              <a:gd name="T87" fmla="*/ 10155567 h 283804"/>
              <a:gd name="T88" fmla="*/ 3537369 w 283805"/>
              <a:gd name="T89" fmla="*/ 9685614 h 283804"/>
              <a:gd name="T90" fmla="*/ 2245078 w 283805"/>
              <a:gd name="T91" fmla="*/ 10312174 h 283804"/>
              <a:gd name="T92" fmla="*/ 939854 w 283805"/>
              <a:gd name="T93" fmla="*/ 9685614 h 283804"/>
              <a:gd name="T94" fmla="*/ 626585 w 283805"/>
              <a:gd name="T95" fmla="*/ 10155567 h 283804"/>
              <a:gd name="T96" fmla="*/ 0 w 283805"/>
              <a:gd name="T97" fmla="*/ 9528982 h 283804"/>
              <a:gd name="T98" fmla="*/ 626585 w 283805"/>
              <a:gd name="T99" fmla="*/ 8223643 h 283804"/>
              <a:gd name="T100" fmla="*/ 156546 w 283805"/>
              <a:gd name="T101" fmla="*/ 7910345 h 283804"/>
              <a:gd name="T102" fmla="*/ 156546 w 283805"/>
              <a:gd name="T103" fmla="*/ 6774696 h 283804"/>
              <a:gd name="T104" fmla="*/ 626585 w 283805"/>
              <a:gd name="T105" fmla="*/ 6448347 h 283804"/>
              <a:gd name="T106" fmla="*/ 0 w 283805"/>
              <a:gd name="T107" fmla="*/ 5156126 h 283804"/>
              <a:gd name="T108" fmla="*/ 626585 w 283805"/>
              <a:gd name="T109" fmla="*/ 3850741 h 283804"/>
              <a:gd name="T110" fmla="*/ 156546 w 283805"/>
              <a:gd name="T111" fmla="*/ 3537476 h 283804"/>
              <a:gd name="T112" fmla="*/ 156546 w 283805"/>
              <a:gd name="T113" fmla="*/ 2388694 h 283804"/>
              <a:gd name="T114" fmla="*/ 626585 w 283805"/>
              <a:gd name="T115" fmla="*/ 2075485 h 283804"/>
              <a:gd name="T116" fmla="*/ 0 w 283805"/>
              <a:gd name="T117" fmla="*/ 783146 h 283804"/>
              <a:gd name="T118" fmla="*/ 626585 w 283805"/>
              <a:gd name="T119" fmla="*/ 156554 h 2838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3805" h="283804">
                <a:moveTo>
                  <a:pt x="67538" y="211955"/>
                </a:moveTo>
                <a:cubicBezTo>
                  <a:pt x="61790" y="211955"/>
                  <a:pt x="57479" y="216625"/>
                  <a:pt x="57479" y="222014"/>
                </a:cubicBezTo>
                <a:cubicBezTo>
                  <a:pt x="57479" y="227762"/>
                  <a:pt x="61790" y="232073"/>
                  <a:pt x="67538" y="232073"/>
                </a:cubicBezTo>
                <a:cubicBezTo>
                  <a:pt x="72927" y="232073"/>
                  <a:pt x="77238" y="227762"/>
                  <a:pt x="77238" y="222014"/>
                </a:cubicBezTo>
                <a:cubicBezTo>
                  <a:pt x="77238" y="216625"/>
                  <a:pt x="72927" y="211955"/>
                  <a:pt x="67538" y="211955"/>
                </a:cubicBezTo>
                <a:close/>
                <a:moveTo>
                  <a:pt x="121784" y="177467"/>
                </a:moveTo>
                <a:cubicBezTo>
                  <a:pt x="116396" y="177467"/>
                  <a:pt x="111726" y="182137"/>
                  <a:pt x="111726" y="187526"/>
                </a:cubicBezTo>
                <a:cubicBezTo>
                  <a:pt x="111726" y="193274"/>
                  <a:pt x="116396" y="197585"/>
                  <a:pt x="121784" y="197585"/>
                </a:cubicBezTo>
                <a:cubicBezTo>
                  <a:pt x="127173" y="197585"/>
                  <a:pt x="131843" y="193274"/>
                  <a:pt x="131843" y="187526"/>
                </a:cubicBezTo>
                <a:cubicBezTo>
                  <a:pt x="131843" y="182137"/>
                  <a:pt x="127173" y="177467"/>
                  <a:pt x="121784" y="177467"/>
                </a:cubicBezTo>
                <a:close/>
                <a:moveTo>
                  <a:pt x="170986" y="136525"/>
                </a:moveTo>
                <a:lnTo>
                  <a:pt x="279507" y="136525"/>
                </a:lnTo>
                <a:cubicBezTo>
                  <a:pt x="281656" y="136525"/>
                  <a:pt x="283805" y="138179"/>
                  <a:pt x="283805" y="140494"/>
                </a:cubicBezTo>
                <a:cubicBezTo>
                  <a:pt x="283805" y="142479"/>
                  <a:pt x="281656" y="144132"/>
                  <a:pt x="279507" y="144132"/>
                </a:cubicBezTo>
                <a:lnTo>
                  <a:pt x="170986" y="144132"/>
                </a:lnTo>
                <a:cubicBezTo>
                  <a:pt x="168479" y="144132"/>
                  <a:pt x="166688" y="142479"/>
                  <a:pt x="166688" y="140494"/>
                </a:cubicBezTo>
                <a:cubicBezTo>
                  <a:pt x="166688" y="138179"/>
                  <a:pt x="168479" y="136525"/>
                  <a:pt x="170986" y="136525"/>
                </a:cubicBezTo>
                <a:close/>
                <a:moveTo>
                  <a:pt x="164535" y="82986"/>
                </a:moveTo>
                <a:cubicBezTo>
                  <a:pt x="159146" y="82986"/>
                  <a:pt x="154835" y="87297"/>
                  <a:pt x="154835" y="93045"/>
                </a:cubicBezTo>
                <a:cubicBezTo>
                  <a:pt x="154835" y="98433"/>
                  <a:pt x="159146" y="103103"/>
                  <a:pt x="164535" y="103103"/>
                </a:cubicBezTo>
                <a:cubicBezTo>
                  <a:pt x="170282" y="103103"/>
                  <a:pt x="174953" y="98433"/>
                  <a:pt x="174953" y="93045"/>
                </a:cubicBezTo>
                <a:cubicBezTo>
                  <a:pt x="174953" y="87297"/>
                  <a:pt x="170282" y="82986"/>
                  <a:pt x="164535" y="82986"/>
                </a:cubicBezTo>
                <a:close/>
                <a:moveTo>
                  <a:pt x="44004" y="74613"/>
                </a:moveTo>
                <a:lnTo>
                  <a:pt x="127088" y="74613"/>
                </a:lnTo>
                <a:cubicBezTo>
                  <a:pt x="129605" y="74613"/>
                  <a:pt x="131404" y="76518"/>
                  <a:pt x="131404" y="79185"/>
                </a:cubicBezTo>
                <a:cubicBezTo>
                  <a:pt x="131404" y="81852"/>
                  <a:pt x="129605" y="83757"/>
                  <a:pt x="127088" y="83757"/>
                </a:cubicBezTo>
                <a:lnTo>
                  <a:pt x="44004" y="83757"/>
                </a:lnTo>
                <a:cubicBezTo>
                  <a:pt x="41487" y="83757"/>
                  <a:pt x="39688" y="81852"/>
                  <a:pt x="39688" y="79185"/>
                </a:cubicBezTo>
                <a:cubicBezTo>
                  <a:pt x="39688" y="76518"/>
                  <a:pt x="41487" y="74613"/>
                  <a:pt x="44004" y="74613"/>
                </a:cubicBezTo>
                <a:close/>
                <a:moveTo>
                  <a:pt x="89701" y="46038"/>
                </a:moveTo>
                <a:lnTo>
                  <a:pt x="161990" y="46038"/>
                </a:lnTo>
                <a:cubicBezTo>
                  <a:pt x="164158" y="46038"/>
                  <a:pt x="166327" y="47691"/>
                  <a:pt x="166327" y="50006"/>
                </a:cubicBezTo>
                <a:cubicBezTo>
                  <a:pt x="166327" y="51991"/>
                  <a:pt x="164158" y="53644"/>
                  <a:pt x="161990" y="53644"/>
                </a:cubicBezTo>
                <a:lnTo>
                  <a:pt x="89701" y="53644"/>
                </a:lnTo>
                <a:cubicBezTo>
                  <a:pt x="87532" y="53644"/>
                  <a:pt x="85725" y="51991"/>
                  <a:pt x="85725" y="50006"/>
                </a:cubicBezTo>
                <a:cubicBezTo>
                  <a:pt x="85725" y="47691"/>
                  <a:pt x="87532" y="46038"/>
                  <a:pt x="89701" y="46038"/>
                </a:cubicBezTo>
                <a:close/>
                <a:moveTo>
                  <a:pt x="43969" y="46038"/>
                </a:moveTo>
                <a:lnTo>
                  <a:pt x="66801" y="46038"/>
                </a:lnTo>
                <a:cubicBezTo>
                  <a:pt x="68941" y="46038"/>
                  <a:pt x="71082" y="47691"/>
                  <a:pt x="71082" y="49676"/>
                </a:cubicBezTo>
                <a:cubicBezTo>
                  <a:pt x="71082" y="51991"/>
                  <a:pt x="68941" y="53644"/>
                  <a:pt x="66801" y="53644"/>
                </a:cubicBezTo>
                <a:lnTo>
                  <a:pt x="43969" y="53644"/>
                </a:lnTo>
                <a:cubicBezTo>
                  <a:pt x="41472" y="53644"/>
                  <a:pt x="39688" y="51991"/>
                  <a:pt x="39688" y="49676"/>
                </a:cubicBezTo>
                <a:cubicBezTo>
                  <a:pt x="39688" y="47691"/>
                  <a:pt x="41472" y="46038"/>
                  <a:pt x="43969" y="46038"/>
                </a:cubicBezTo>
                <a:close/>
                <a:moveTo>
                  <a:pt x="216266" y="25506"/>
                </a:moveTo>
                <a:cubicBezTo>
                  <a:pt x="210877" y="25506"/>
                  <a:pt x="206207" y="29817"/>
                  <a:pt x="206207" y="35565"/>
                </a:cubicBezTo>
                <a:cubicBezTo>
                  <a:pt x="206207" y="41313"/>
                  <a:pt x="210877" y="45624"/>
                  <a:pt x="216266" y="45624"/>
                </a:cubicBezTo>
                <a:cubicBezTo>
                  <a:pt x="222014" y="45624"/>
                  <a:pt x="226325" y="41313"/>
                  <a:pt x="226325" y="35565"/>
                </a:cubicBezTo>
                <a:cubicBezTo>
                  <a:pt x="226325" y="29817"/>
                  <a:pt x="222014" y="25506"/>
                  <a:pt x="216266" y="25506"/>
                </a:cubicBezTo>
                <a:close/>
                <a:moveTo>
                  <a:pt x="126505" y="15875"/>
                </a:moveTo>
                <a:lnTo>
                  <a:pt x="162065" y="15875"/>
                </a:lnTo>
                <a:cubicBezTo>
                  <a:pt x="164199" y="15875"/>
                  <a:pt x="166333" y="17529"/>
                  <a:pt x="166333" y="19844"/>
                </a:cubicBezTo>
                <a:cubicBezTo>
                  <a:pt x="166333" y="21828"/>
                  <a:pt x="164199" y="23482"/>
                  <a:pt x="162065" y="23482"/>
                </a:cubicBezTo>
                <a:lnTo>
                  <a:pt x="126505" y="23482"/>
                </a:lnTo>
                <a:cubicBezTo>
                  <a:pt x="124016" y="23482"/>
                  <a:pt x="122238" y="21828"/>
                  <a:pt x="122238" y="19844"/>
                </a:cubicBezTo>
                <a:cubicBezTo>
                  <a:pt x="122238" y="17529"/>
                  <a:pt x="124016" y="15875"/>
                  <a:pt x="126505" y="15875"/>
                </a:cubicBezTo>
                <a:close/>
                <a:moveTo>
                  <a:pt x="44045" y="15875"/>
                </a:moveTo>
                <a:lnTo>
                  <a:pt x="103230" y="15875"/>
                </a:lnTo>
                <a:cubicBezTo>
                  <a:pt x="105772" y="15875"/>
                  <a:pt x="107587" y="17529"/>
                  <a:pt x="107587" y="19844"/>
                </a:cubicBezTo>
                <a:cubicBezTo>
                  <a:pt x="107587" y="21828"/>
                  <a:pt x="105772" y="23482"/>
                  <a:pt x="103230" y="23482"/>
                </a:cubicBezTo>
                <a:lnTo>
                  <a:pt x="44045" y="23482"/>
                </a:lnTo>
                <a:cubicBezTo>
                  <a:pt x="41504" y="23482"/>
                  <a:pt x="39688" y="21828"/>
                  <a:pt x="39688" y="19844"/>
                </a:cubicBezTo>
                <a:cubicBezTo>
                  <a:pt x="39688" y="17529"/>
                  <a:pt x="41504" y="15875"/>
                  <a:pt x="44045" y="15875"/>
                </a:cubicBezTo>
                <a:close/>
                <a:moveTo>
                  <a:pt x="21554" y="0"/>
                </a:moveTo>
                <a:cubicBezTo>
                  <a:pt x="24069" y="0"/>
                  <a:pt x="25865" y="1796"/>
                  <a:pt x="25865" y="4311"/>
                </a:cubicBezTo>
                <a:lnTo>
                  <a:pt x="25865" y="217703"/>
                </a:lnTo>
                <a:lnTo>
                  <a:pt x="49217" y="217703"/>
                </a:lnTo>
                <a:cubicBezTo>
                  <a:pt x="51013" y="209440"/>
                  <a:pt x="58557" y="203333"/>
                  <a:pt x="67538" y="203333"/>
                </a:cubicBezTo>
                <a:cubicBezTo>
                  <a:pt x="72568" y="203333"/>
                  <a:pt x="76879" y="205488"/>
                  <a:pt x="80112" y="208722"/>
                </a:cubicBezTo>
                <a:lnTo>
                  <a:pt x="104541" y="193633"/>
                </a:lnTo>
                <a:cubicBezTo>
                  <a:pt x="103822" y="191837"/>
                  <a:pt x="103104" y="189682"/>
                  <a:pt x="103104" y="187526"/>
                </a:cubicBezTo>
                <a:cubicBezTo>
                  <a:pt x="103104" y="177467"/>
                  <a:pt x="111726" y="169205"/>
                  <a:pt x="121784" y="169205"/>
                </a:cubicBezTo>
                <a:cubicBezTo>
                  <a:pt x="123221" y="169205"/>
                  <a:pt x="124299" y="169205"/>
                  <a:pt x="125377" y="169564"/>
                </a:cubicBezTo>
                <a:lnTo>
                  <a:pt x="136154" y="145854"/>
                </a:lnTo>
                <a:lnTo>
                  <a:pt x="44547" y="145854"/>
                </a:lnTo>
                <a:cubicBezTo>
                  <a:pt x="42032" y="145854"/>
                  <a:pt x="40236" y="144057"/>
                  <a:pt x="40236" y="141902"/>
                </a:cubicBezTo>
                <a:cubicBezTo>
                  <a:pt x="40236" y="139387"/>
                  <a:pt x="42032" y="137591"/>
                  <a:pt x="44547" y="137591"/>
                </a:cubicBezTo>
                <a:lnTo>
                  <a:pt x="139747" y="137591"/>
                </a:lnTo>
                <a:lnTo>
                  <a:pt x="153398" y="107774"/>
                </a:lnTo>
                <a:cubicBezTo>
                  <a:pt x="149087" y="104181"/>
                  <a:pt x="146213" y="98793"/>
                  <a:pt x="146213" y="93045"/>
                </a:cubicBezTo>
                <a:cubicBezTo>
                  <a:pt x="146213" y="82626"/>
                  <a:pt x="154476" y="74364"/>
                  <a:pt x="164535" y="74364"/>
                </a:cubicBezTo>
                <a:cubicBezTo>
                  <a:pt x="168127" y="74364"/>
                  <a:pt x="171001" y="75082"/>
                  <a:pt x="173516" y="76519"/>
                </a:cubicBezTo>
                <a:lnTo>
                  <a:pt x="200818" y="45983"/>
                </a:lnTo>
                <a:cubicBezTo>
                  <a:pt x="199022" y="43109"/>
                  <a:pt x="197944" y="39517"/>
                  <a:pt x="197944" y="35565"/>
                </a:cubicBezTo>
                <a:cubicBezTo>
                  <a:pt x="197944" y="25147"/>
                  <a:pt x="206207" y="16884"/>
                  <a:pt x="216266" y="16884"/>
                </a:cubicBezTo>
                <a:cubicBezTo>
                  <a:pt x="225247" y="16884"/>
                  <a:pt x="232432" y="22992"/>
                  <a:pt x="234587" y="31254"/>
                </a:cubicBezTo>
                <a:lnTo>
                  <a:pt x="260812" y="31254"/>
                </a:lnTo>
                <a:lnTo>
                  <a:pt x="260812" y="24788"/>
                </a:lnTo>
                <a:lnTo>
                  <a:pt x="279493" y="35565"/>
                </a:lnTo>
                <a:lnTo>
                  <a:pt x="260812" y="46343"/>
                </a:lnTo>
                <a:lnTo>
                  <a:pt x="260812" y="39876"/>
                </a:lnTo>
                <a:lnTo>
                  <a:pt x="234587" y="39876"/>
                </a:lnTo>
                <a:cubicBezTo>
                  <a:pt x="232432" y="48139"/>
                  <a:pt x="225247" y="54246"/>
                  <a:pt x="216266" y="54246"/>
                </a:cubicBezTo>
                <a:cubicBezTo>
                  <a:pt x="213392" y="54246"/>
                  <a:pt x="210159" y="53168"/>
                  <a:pt x="207644" y="51731"/>
                </a:cubicBezTo>
                <a:lnTo>
                  <a:pt x="179982" y="82267"/>
                </a:lnTo>
                <a:cubicBezTo>
                  <a:pt x="182138" y="85141"/>
                  <a:pt x="183575" y="88734"/>
                  <a:pt x="183575" y="93045"/>
                </a:cubicBezTo>
                <a:cubicBezTo>
                  <a:pt x="183575" y="103103"/>
                  <a:pt x="174953" y="111366"/>
                  <a:pt x="164535" y="111366"/>
                </a:cubicBezTo>
                <a:cubicBezTo>
                  <a:pt x="163457" y="111366"/>
                  <a:pt x="162379" y="111366"/>
                  <a:pt x="161301" y="111366"/>
                </a:cubicBezTo>
                <a:lnTo>
                  <a:pt x="133280" y="173156"/>
                </a:lnTo>
                <a:cubicBezTo>
                  <a:pt x="137591" y="176389"/>
                  <a:pt x="140465" y="181778"/>
                  <a:pt x="140465" y="187526"/>
                </a:cubicBezTo>
                <a:cubicBezTo>
                  <a:pt x="140465" y="197944"/>
                  <a:pt x="131843" y="206207"/>
                  <a:pt x="121784" y="206207"/>
                </a:cubicBezTo>
                <a:cubicBezTo>
                  <a:pt x="116755" y="206207"/>
                  <a:pt x="112085" y="204051"/>
                  <a:pt x="108852" y="200818"/>
                </a:cubicBezTo>
                <a:lnTo>
                  <a:pt x="84782" y="215906"/>
                </a:lnTo>
                <a:cubicBezTo>
                  <a:pt x="85501" y="218062"/>
                  <a:pt x="86219" y="219858"/>
                  <a:pt x="86219" y="222014"/>
                </a:cubicBezTo>
                <a:cubicBezTo>
                  <a:pt x="86219" y="232432"/>
                  <a:pt x="77597" y="240694"/>
                  <a:pt x="67538" y="240694"/>
                </a:cubicBezTo>
                <a:cubicBezTo>
                  <a:pt x="58557" y="240694"/>
                  <a:pt x="51013" y="234587"/>
                  <a:pt x="49217" y="226325"/>
                </a:cubicBezTo>
                <a:lnTo>
                  <a:pt x="25865" y="226325"/>
                </a:lnTo>
                <a:lnTo>
                  <a:pt x="25865" y="257938"/>
                </a:lnTo>
                <a:lnTo>
                  <a:pt x="279493" y="257938"/>
                </a:lnTo>
                <a:cubicBezTo>
                  <a:pt x="281649" y="257938"/>
                  <a:pt x="283804" y="259734"/>
                  <a:pt x="283804" y="262249"/>
                </a:cubicBezTo>
                <a:cubicBezTo>
                  <a:pt x="283804" y="264764"/>
                  <a:pt x="281649" y="266560"/>
                  <a:pt x="279493" y="266560"/>
                </a:cubicBezTo>
                <a:lnTo>
                  <a:pt x="266560" y="266560"/>
                </a:lnTo>
                <a:lnTo>
                  <a:pt x="266560" y="279493"/>
                </a:lnTo>
                <a:cubicBezTo>
                  <a:pt x="266560" y="281648"/>
                  <a:pt x="264764" y="283804"/>
                  <a:pt x="262249" y="283804"/>
                </a:cubicBezTo>
                <a:cubicBezTo>
                  <a:pt x="259735" y="283804"/>
                  <a:pt x="257938" y="281648"/>
                  <a:pt x="257938" y="279493"/>
                </a:cubicBezTo>
                <a:lnTo>
                  <a:pt x="257938" y="266560"/>
                </a:lnTo>
                <a:lnTo>
                  <a:pt x="226325" y="266560"/>
                </a:lnTo>
                <a:lnTo>
                  <a:pt x="226325" y="279493"/>
                </a:lnTo>
                <a:cubicBezTo>
                  <a:pt x="226325" y="281648"/>
                  <a:pt x="224529" y="283804"/>
                  <a:pt x="222014" y="283804"/>
                </a:cubicBezTo>
                <a:cubicBezTo>
                  <a:pt x="219858" y="283804"/>
                  <a:pt x="217703" y="281648"/>
                  <a:pt x="217703" y="279493"/>
                </a:cubicBezTo>
                <a:lnTo>
                  <a:pt x="217703" y="266560"/>
                </a:lnTo>
                <a:lnTo>
                  <a:pt x="186089" y="266560"/>
                </a:lnTo>
                <a:lnTo>
                  <a:pt x="186089" y="279493"/>
                </a:lnTo>
                <a:cubicBezTo>
                  <a:pt x="186089" y="281648"/>
                  <a:pt x="184293" y="283804"/>
                  <a:pt x="182138" y="283804"/>
                </a:cubicBezTo>
                <a:cubicBezTo>
                  <a:pt x="179623" y="283804"/>
                  <a:pt x="177827" y="281648"/>
                  <a:pt x="177827" y="279493"/>
                </a:cubicBezTo>
                <a:lnTo>
                  <a:pt x="177827" y="266560"/>
                </a:lnTo>
                <a:lnTo>
                  <a:pt x="146213" y="266560"/>
                </a:lnTo>
                <a:lnTo>
                  <a:pt x="146213" y="279493"/>
                </a:lnTo>
                <a:cubicBezTo>
                  <a:pt x="146213" y="281648"/>
                  <a:pt x="144417" y="283804"/>
                  <a:pt x="141902" y="283804"/>
                </a:cubicBezTo>
                <a:cubicBezTo>
                  <a:pt x="139747" y="283804"/>
                  <a:pt x="137591" y="281648"/>
                  <a:pt x="137591" y="279493"/>
                </a:cubicBezTo>
                <a:lnTo>
                  <a:pt x="137591" y="266560"/>
                </a:lnTo>
                <a:lnTo>
                  <a:pt x="105978" y="266560"/>
                </a:lnTo>
                <a:lnTo>
                  <a:pt x="105978" y="279493"/>
                </a:lnTo>
                <a:cubicBezTo>
                  <a:pt x="105978" y="281648"/>
                  <a:pt x="104181" y="283804"/>
                  <a:pt x="101667" y="283804"/>
                </a:cubicBezTo>
                <a:cubicBezTo>
                  <a:pt x="99152" y="283804"/>
                  <a:pt x="97356" y="281648"/>
                  <a:pt x="97356" y="279493"/>
                </a:cubicBezTo>
                <a:lnTo>
                  <a:pt x="97356" y="266560"/>
                </a:lnTo>
                <a:lnTo>
                  <a:pt x="65742" y="266560"/>
                </a:lnTo>
                <a:lnTo>
                  <a:pt x="65742" y="279493"/>
                </a:lnTo>
                <a:cubicBezTo>
                  <a:pt x="65742" y="281648"/>
                  <a:pt x="63946" y="283804"/>
                  <a:pt x="61790" y="283804"/>
                </a:cubicBezTo>
                <a:cubicBezTo>
                  <a:pt x="59276" y="283804"/>
                  <a:pt x="57479" y="281648"/>
                  <a:pt x="57479" y="279493"/>
                </a:cubicBezTo>
                <a:lnTo>
                  <a:pt x="57479" y="266560"/>
                </a:lnTo>
                <a:lnTo>
                  <a:pt x="25865" y="266560"/>
                </a:lnTo>
                <a:lnTo>
                  <a:pt x="25865" y="279493"/>
                </a:lnTo>
                <a:cubicBezTo>
                  <a:pt x="25865" y="281648"/>
                  <a:pt x="24069" y="283804"/>
                  <a:pt x="21554" y="283804"/>
                </a:cubicBezTo>
                <a:cubicBezTo>
                  <a:pt x="19040" y="283804"/>
                  <a:pt x="17244" y="281648"/>
                  <a:pt x="17244" y="279493"/>
                </a:cubicBezTo>
                <a:lnTo>
                  <a:pt x="17244" y="266560"/>
                </a:lnTo>
                <a:lnTo>
                  <a:pt x="4311" y="266560"/>
                </a:lnTo>
                <a:cubicBezTo>
                  <a:pt x="2155" y="266560"/>
                  <a:pt x="0" y="264764"/>
                  <a:pt x="0" y="262249"/>
                </a:cubicBezTo>
                <a:cubicBezTo>
                  <a:pt x="0" y="259734"/>
                  <a:pt x="2155" y="257938"/>
                  <a:pt x="4311" y="257938"/>
                </a:cubicBezTo>
                <a:lnTo>
                  <a:pt x="17244" y="257938"/>
                </a:lnTo>
                <a:lnTo>
                  <a:pt x="17244" y="226325"/>
                </a:lnTo>
                <a:lnTo>
                  <a:pt x="4311" y="226325"/>
                </a:lnTo>
                <a:cubicBezTo>
                  <a:pt x="2155" y="226325"/>
                  <a:pt x="0" y="224528"/>
                  <a:pt x="0" y="222014"/>
                </a:cubicBezTo>
                <a:cubicBezTo>
                  <a:pt x="0" y="219499"/>
                  <a:pt x="2155" y="217703"/>
                  <a:pt x="4311" y="217703"/>
                </a:cubicBezTo>
                <a:lnTo>
                  <a:pt x="17244" y="217703"/>
                </a:lnTo>
                <a:lnTo>
                  <a:pt x="17244" y="186448"/>
                </a:lnTo>
                <a:lnTo>
                  <a:pt x="4311" y="186448"/>
                </a:lnTo>
                <a:cubicBezTo>
                  <a:pt x="2155" y="186448"/>
                  <a:pt x="0" y="184293"/>
                  <a:pt x="0" y="181778"/>
                </a:cubicBezTo>
                <a:cubicBezTo>
                  <a:pt x="0" y="179623"/>
                  <a:pt x="2155" y="177467"/>
                  <a:pt x="4311" y="177467"/>
                </a:cubicBezTo>
                <a:lnTo>
                  <a:pt x="17244" y="177467"/>
                </a:lnTo>
                <a:lnTo>
                  <a:pt x="17244" y="145854"/>
                </a:lnTo>
                <a:lnTo>
                  <a:pt x="4311" y="145854"/>
                </a:lnTo>
                <a:cubicBezTo>
                  <a:pt x="2155" y="145854"/>
                  <a:pt x="0" y="144057"/>
                  <a:pt x="0" y="141902"/>
                </a:cubicBezTo>
                <a:cubicBezTo>
                  <a:pt x="0" y="139387"/>
                  <a:pt x="2155" y="137591"/>
                  <a:pt x="4311" y="137591"/>
                </a:cubicBezTo>
                <a:lnTo>
                  <a:pt x="17244" y="137591"/>
                </a:lnTo>
                <a:lnTo>
                  <a:pt x="17244" y="105977"/>
                </a:lnTo>
                <a:lnTo>
                  <a:pt x="4311" y="105977"/>
                </a:lnTo>
                <a:cubicBezTo>
                  <a:pt x="2155" y="105977"/>
                  <a:pt x="0" y="104181"/>
                  <a:pt x="0" y="101666"/>
                </a:cubicBezTo>
                <a:cubicBezTo>
                  <a:pt x="0" y="99511"/>
                  <a:pt x="2155" y="97356"/>
                  <a:pt x="4311" y="97356"/>
                </a:cubicBezTo>
                <a:lnTo>
                  <a:pt x="17244" y="97356"/>
                </a:lnTo>
                <a:lnTo>
                  <a:pt x="17244" y="65742"/>
                </a:lnTo>
                <a:lnTo>
                  <a:pt x="4311" y="65742"/>
                </a:lnTo>
                <a:cubicBezTo>
                  <a:pt x="2155" y="65742"/>
                  <a:pt x="0" y="63946"/>
                  <a:pt x="0" y="61431"/>
                </a:cubicBezTo>
                <a:cubicBezTo>
                  <a:pt x="0" y="59275"/>
                  <a:pt x="2155" y="57120"/>
                  <a:pt x="4311" y="57120"/>
                </a:cubicBezTo>
                <a:lnTo>
                  <a:pt x="17244" y="57120"/>
                </a:lnTo>
                <a:lnTo>
                  <a:pt x="17244" y="25506"/>
                </a:lnTo>
                <a:lnTo>
                  <a:pt x="4311" y="25506"/>
                </a:lnTo>
                <a:cubicBezTo>
                  <a:pt x="2155" y="25506"/>
                  <a:pt x="0" y="23710"/>
                  <a:pt x="0" y="21555"/>
                </a:cubicBezTo>
                <a:cubicBezTo>
                  <a:pt x="0" y="19040"/>
                  <a:pt x="2155" y="17244"/>
                  <a:pt x="4311" y="17244"/>
                </a:cubicBezTo>
                <a:lnTo>
                  <a:pt x="17244" y="17244"/>
                </a:lnTo>
                <a:lnTo>
                  <a:pt x="17244" y="4311"/>
                </a:lnTo>
                <a:cubicBezTo>
                  <a:pt x="17244" y="1796"/>
                  <a:pt x="19040" y="0"/>
                  <a:pt x="21554" y="0"/>
                </a:cubicBezTo>
                <a:close/>
              </a:path>
            </a:pathLst>
          </a:custGeom>
          <a:solidFill>
            <a:schemeClr val="bg1"/>
          </a:solidFill>
          <a:ln>
            <a:noFill/>
          </a:ln>
        </p:spPr>
        <p:txBody>
          <a:bodyPr anchor="ctr"/>
          <a:lstStyle/>
          <a:p>
            <a:pPr defTabSz="914400">
              <a:defRPr/>
            </a:pPr>
            <a:endParaRPr lang="en-US" sz="1801">
              <a:solidFill>
                <a:srgbClr val="000000"/>
              </a:solidFill>
              <a:latin typeface="Roboto Condensed Light" panose="02000000000000000000" pitchFamily="2" charset="0"/>
              <a:ea typeface="+mn-lt"/>
              <a:cs typeface="+mn-lt"/>
            </a:endParaRPr>
          </a:p>
        </p:txBody>
      </p:sp>
      <p:sp>
        <p:nvSpPr>
          <p:cNvPr id="39" name="Content Placeholder 5">
            <a:extLst>
              <a:ext uri="{FF2B5EF4-FFF2-40B4-BE49-F238E27FC236}">
                <a16:creationId xmlns:a16="http://schemas.microsoft.com/office/drawing/2014/main" id="{78EEC8BE-AFEE-A0E2-E1C1-E1831DC313B3}"/>
              </a:ext>
            </a:extLst>
          </p:cNvPr>
          <p:cNvSpPr txBox="1">
            <a:spLocks/>
          </p:cNvSpPr>
          <p:nvPr/>
        </p:nvSpPr>
        <p:spPr>
          <a:xfrm>
            <a:off x="8342460" y="1787925"/>
            <a:ext cx="3432425" cy="1168438"/>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defRPr/>
            </a:pPr>
            <a:r>
              <a:rPr lang="en-US" sz="2000">
                <a:solidFill>
                  <a:srgbClr val="5E3391"/>
                </a:solidFill>
                <a:latin typeface="Exo SemiBold" pitchFamily="2" charset="0"/>
                <a:ea typeface="+mn-lt"/>
                <a:cs typeface="+mn-lt"/>
              </a:rPr>
              <a:t>Understand critical risks to your solution before you invest significant resources.</a:t>
            </a:r>
          </a:p>
        </p:txBody>
      </p:sp>
      <p:sp>
        <p:nvSpPr>
          <p:cNvPr id="40" name="Content Placeholder 7">
            <a:extLst>
              <a:ext uri="{FF2B5EF4-FFF2-40B4-BE49-F238E27FC236}">
                <a16:creationId xmlns:a16="http://schemas.microsoft.com/office/drawing/2014/main" id="{3497934D-6622-F71A-C643-C9C19ED2C780}"/>
              </a:ext>
            </a:extLst>
          </p:cNvPr>
          <p:cNvSpPr txBox="1">
            <a:spLocks/>
          </p:cNvSpPr>
          <p:nvPr/>
        </p:nvSpPr>
        <p:spPr>
          <a:xfrm>
            <a:off x="8342459" y="3306601"/>
            <a:ext cx="3490580" cy="2722613"/>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1600"/>
              </a:spcBef>
              <a:defRPr/>
            </a:pPr>
            <a:r>
              <a:rPr lang="en-US" sz="1400" dirty="0">
                <a:solidFill>
                  <a:srgbClr val="494949">
                    <a:lumMod val="50000"/>
                  </a:srgbClr>
                </a:solidFill>
                <a:ea typeface="+mn-lt"/>
                <a:cs typeface="+mn-lt"/>
              </a:rPr>
              <a:t>Understanding the risks of your potential CX AI solution before decisioning its development is critical to making the right decision on whether to proceed with your use case.</a:t>
            </a:r>
          </a:p>
          <a:p>
            <a:pPr>
              <a:lnSpc>
                <a:spcPct val="110000"/>
              </a:lnSpc>
              <a:spcBef>
                <a:spcPts val="1600"/>
              </a:spcBef>
              <a:defRPr/>
            </a:pPr>
            <a:r>
              <a:rPr lang="en-US" sz="1400" dirty="0">
                <a:solidFill>
                  <a:srgbClr val="494949">
                    <a:lumMod val="50000"/>
                  </a:srgbClr>
                </a:solidFill>
                <a:ea typeface="+mn-lt"/>
                <a:cs typeface="+mn-lt"/>
              </a:rPr>
              <a:t>Different solutions carry varying levels of risk. Understanding your ability to mitigate and manage these risks is crucial to ensuring that your solution performs as intended.</a:t>
            </a:r>
          </a:p>
        </p:txBody>
      </p:sp>
    </p:spTree>
    <p:extLst>
      <p:ext uri="{BB962C8B-B14F-4D97-AF65-F5344CB8AC3E}">
        <p14:creationId xmlns:p14="http://schemas.microsoft.com/office/powerpoint/2010/main" val="26041060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8C7A0-15A4-FEDF-3EF7-C616E98AB49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2B2D267-4028-75D4-9A8A-4DB568083905}"/>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9446582" y="0"/>
            <a:ext cx="2746212" cy="2746212"/>
          </a:xfrm>
          <a:prstGeom prst="rect">
            <a:avLst/>
          </a:prstGeom>
        </p:spPr>
      </p:pic>
      <p:sp>
        <p:nvSpPr>
          <p:cNvPr id="3" name="Title 2">
            <a:extLst>
              <a:ext uri="{FF2B5EF4-FFF2-40B4-BE49-F238E27FC236}">
                <a16:creationId xmlns:a16="http://schemas.microsoft.com/office/drawing/2014/main" id="{2C6584F1-252D-B557-FC8C-3AE27CBAB1A0}"/>
              </a:ext>
            </a:extLst>
          </p:cNvPr>
          <p:cNvSpPr>
            <a:spLocks noGrp="1"/>
          </p:cNvSpPr>
          <p:nvPr>
            <p:ph type="title"/>
          </p:nvPr>
        </p:nvSpPr>
        <p:spPr>
          <a:xfrm>
            <a:off x="332601" y="490552"/>
            <a:ext cx="10903024" cy="1022959"/>
          </a:xfrm>
        </p:spPr>
        <p:txBody>
          <a:bodyPr/>
          <a:lstStyle/>
          <a:p>
            <a:r>
              <a:rPr lang="en-US" sz="3200">
                <a:solidFill>
                  <a:schemeClr val="accent5"/>
                </a:solidFill>
                <a:latin typeface="Montserrat SemiBold"/>
              </a:rPr>
              <a:t>Stop! </a:t>
            </a:r>
            <a:r>
              <a:rPr lang="en-US" sz="3200">
                <a:latin typeface="Montserrat SemiBold"/>
              </a:rPr>
              <a:t>Ensure you understand the value and risks of AI technologies before you get started</a:t>
            </a:r>
            <a:endParaRPr lang="en-US" sz="3200"/>
          </a:p>
        </p:txBody>
      </p:sp>
      <p:sp>
        <p:nvSpPr>
          <p:cNvPr id="4" name="Text Placeholder 3">
            <a:extLst>
              <a:ext uri="{FF2B5EF4-FFF2-40B4-BE49-F238E27FC236}">
                <a16:creationId xmlns:a16="http://schemas.microsoft.com/office/drawing/2014/main" id="{E6021E65-17EB-3E2D-B4AE-25D4760E60FC}"/>
              </a:ext>
            </a:extLst>
          </p:cNvPr>
          <p:cNvSpPr>
            <a:spLocks noGrp="1"/>
          </p:cNvSpPr>
          <p:nvPr>
            <p:ph type="body" sz="quarter" idx="11"/>
          </p:nvPr>
        </p:nvSpPr>
        <p:spPr>
          <a:xfrm>
            <a:off x="332602" y="1513511"/>
            <a:ext cx="11478217" cy="669891"/>
          </a:xfrm>
        </p:spPr>
        <p:txBody>
          <a:bodyPr/>
          <a:lstStyle/>
          <a:p>
            <a:r>
              <a:rPr lang="en-US">
                <a:latin typeface="Exo" pitchFamily="2" charset="0"/>
              </a:rPr>
              <a:t>Use Info-Tech’s research to define your responsible AI principles and learn about AI capabilities, opportunities, and risks before you start running AI pilots.</a:t>
            </a:r>
            <a:endParaRPr lang="en-US" strike="sngStrike">
              <a:latin typeface="Exo" pitchFamily="2" charset="0"/>
            </a:endParaRPr>
          </a:p>
          <a:p>
            <a:endParaRPr lang="en-US"/>
          </a:p>
        </p:txBody>
      </p:sp>
      <p:sp>
        <p:nvSpPr>
          <p:cNvPr id="5" name="Text Placeholder 4">
            <a:extLst>
              <a:ext uri="{FF2B5EF4-FFF2-40B4-BE49-F238E27FC236}">
                <a16:creationId xmlns:a16="http://schemas.microsoft.com/office/drawing/2014/main" id="{E89D54BD-8B84-F2F3-FC70-5FE8F790EBD7}"/>
              </a:ext>
            </a:extLst>
          </p:cNvPr>
          <p:cNvSpPr>
            <a:spLocks noGrp="1"/>
          </p:cNvSpPr>
          <p:nvPr>
            <p:ph type="body" sz="quarter" idx="33"/>
          </p:nvPr>
        </p:nvSpPr>
        <p:spPr>
          <a:xfrm>
            <a:off x="338575" y="2433349"/>
            <a:ext cx="10005023" cy="2337571"/>
          </a:xfrm>
        </p:spPr>
        <p:txBody>
          <a:bodyPr/>
          <a:lstStyle/>
          <a:p>
            <a:r>
              <a:rPr lang="en-US" dirty="0">
                <a:latin typeface="Montserrat SemiBold" panose="00000700000000000000" pitchFamily="2" charset="0"/>
                <a:hlinkClick r:id="rId4"/>
              </a:rPr>
              <a:t>An AI Primer for Business Leaders</a:t>
            </a:r>
            <a:r>
              <a:rPr lang="en-US" dirty="0">
                <a:latin typeface="Montserrat SemiBold" panose="00000700000000000000" pitchFamily="2" charset="0"/>
              </a:rPr>
              <a:t>:</a:t>
            </a:r>
            <a:r>
              <a:rPr lang="en-US" b="1" dirty="0">
                <a:latin typeface="Montserrat Medium" panose="00000600000000000000" pitchFamily="2" charset="0"/>
              </a:rPr>
              <a:t> </a:t>
            </a:r>
            <a:r>
              <a:rPr lang="en-US" dirty="0"/>
              <a:t>As a business leader, you are preparing your organization to thrive through the AI revolution. But most people were caught flat-footed when generative AI rose to prominence in early 2023. Your effectiveness will depend on your ability to rapidly gain a solid foundation of knowledge and insights as you build your generative AI action plan.</a:t>
            </a:r>
          </a:p>
          <a:p>
            <a:r>
              <a:rPr lang="en-US" dirty="0">
                <a:latin typeface="Montserrat SemiBold" panose="00000700000000000000" pitchFamily="2" charset="0"/>
                <a:hlinkClick r:id="rId5"/>
              </a:rPr>
              <a:t>Develop Responsible AI Guiding Principles</a:t>
            </a:r>
            <a:r>
              <a:rPr lang="en-US" dirty="0">
                <a:latin typeface="Montserrat SemiBold" panose="00000700000000000000" pitchFamily="2" charset="0"/>
              </a:rPr>
              <a:t>: </a:t>
            </a:r>
            <a:r>
              <a:rPr lang="en-US" dirty="0"/>
              <a:t>Within this guide are responsible AI guiding principles that are foundational, providing a framework to set safeguards for technical and nontechnical staff when working with AI technologies, so the organization can leverage their innovative potential while protecting shareholder value from risk. </a:t>
            </a:r>
          </a:p>
          <a:p>
            <a:r>
              <a:rPr lang="en-US" dirty="0">
                <a:solidFill>
                  <a:schemeClr val="tx1">
                    <a:lumMod val="50000"/>
                  </a:schemeClr>
                </a:solidFill>
                <a:latin typeface="Montserrat SemiBold" panose="00000700000000000000" pitchFamily="2" charset="0"/>
                <a:hlinkClick r:id="rId6"/>
              </a:rPr>
              <a:t>Govern the Use of AI Responsibly With a Fit-for-Purpose Structure</a:t>
            </a:r>
            <a:r>
              <a:rPr lang="en-US" dirty="0">
                <a:solidFill>
                  <a:schemeClr val="tx1">
                    <a:lumMod val="50000"/>
                  </a:schemeClr>
                </a:solidFill>
                <a:latin typeface="Montserrat SemiBold" panose="00000700000000000000" pitchFamily="2" charset="0"/>
              </a:rPr>
              <a:t>:</a:t>
            </a:r>
            <a:r>
              <a:rPr lang="en-US" dirty="0">
                <a:solidFill>
                  <a:schemeClr val="accent1"/>
                </a:solidFill>
                <a:latin typeface="Montserrat SemiBold" panose="00000700000000000000" pitchFamily="2" charset="0"/>
              </a:rPr>
              <a:t> </a:t>
            </a:r>
            <a:r>
              <a:rPr kumimoji="0" lang="en-US" sz="1400" b="0" i="0" u="none" strike="noStrike" kern="1200" cap="none" spc="0" normalizeH="0" baseline="0" noProof="0" dirty="0">
                <a:ln>
                  <a:noFill/>
                </a:ln>
                <a:solidFill>
                  <a:srgbClr val="494949">
                    <a:lumMod val="50000"/>
                  </a:srgbClr>
                </a:solidFill>
                <a:effectLst/>
                <a:uLnTx/>
                <a:uFillTx/>
                <a:latin typeface="+mn-lt"/>
              </a:rPr>
              <a:t>Whether you’re going to market to buy AI-enabled applications, partnering with an integrator, or building models from scratch, you need effective AI governance to ensure you’re using the technology in the best interests of the organization. You can buy an AI solution, but you can’t outsource accountability.</a:t>
            </a:r>
          </a:p>
        </p:txBody>
      </p:sp>
      <p:sp>
        <p:nvSpPr>
          <p:cNvPr id="25" name="Rectangle 24">
            <a:extLst>
              <a:ext uri="{FF2B5EF4-FFF2-40B4-BE49-F238E27FC236}">
                <a16:creationId xmlns:a16="http://schemas.microsoft.com/office/drawing/2014/main" id="{02126211-8CF2-16CF-2251-2E01AB5570B7}"/>
              </a:ext>
            </a:extLst>
          </p:cNvPr>
          <p:cNvSpPr>
            <a:spLocks/>
          </p:cNvSpPr>
          <p:nvPr/>
        </p:nvSpPr>
        <p:spPr>
          <a:xfrm>
            <a:off x="332601" y="4943739"/>
            <a:ext cx="11461943" cy="1372725"/>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r>
              <a:rPr lang="en-US" sz="1600">
                <a:solidFill>
                  <a:srgbClr val="FFFFFF"/>
                </a:solidFill>
                <a:latin typeface="Montserrat Medium"/>
                <a:ea typeface="+mn-lt"/>
                <a:cs typeface="+mn-lt"/>
              </a:rPr>
              <a:t>Info-Tech Insight</a:t>
            </a:r>
          </a:p>
          <a:p>
            <a:pPr defTabSz="554437">
              <a:lnSpc>
                <a:spcPts val="1800"/>
              </a:lnSpc>
              <a:spcBef>
                <a:spcPts val="800"/>
              </a:spcBef>
            </a:pPr>
            <a:r>
              <a:rPr lang="en-US" sz="1400">
                <a:solidFill>
                  <a:srgbClr val="FFFFFF"/>
                </a:solidFill>
                <a:ea typeface="+mn-lt"/>
                <a:cs typeface="+mn-lt"/>
              </a:rPr>
              <a:t>AI is powerful but can carry significant risks if deployed without foresight, planning, governance, and intention. Ensure all working group members have a shared general understanding of AI capabilities, opportunities, and risks before you start selecting pilot projects in earnest.</a:t>
            </a:r>
          </a:p>
        </p:txBody>
      </p:sp>
      <p:sp>
        <p:nvSpPr>
          <p:cNvPr id="26" name="Rectangle 25">
            <a:extLst>
              <a:ext uri="{FF2B5EF4-FFF2-40B4-BE49-F238E27FC236}">
                <a16:creationId xmlns:a16="http://schemas.microsoft.com/office/drawing/2014/main" id="{5C89F5E7-33A4-BBBA-3C56-7A8DC3126C19}"/>
              </a:ext>
              <a:ext uri="{C183D7F6-B498-43B3-948B-1728B52AA6E4}">
                <adec:decorative xmlns:adec="http://schemas.microsoft.com/office/drawing/2017/decorative" val="1"/>
              </a:ext>
            </a:extLst>
          </p:cNvPr>
          <p:cNvSpPr>
            <a:spLocks/>
          </p:cNvSpPr>
          <p:nvPr/>
        </p:nvSpPr>
        <p:spPr>
          <a:xfrm>
            <a:off x="335586" y="4950918"/>
            <a:ext cx="11461943" cy="1357842"/>
          </a:xfrm>
          <a:prstGeom prst="rect">
            <a:avLst/>
          </a:prstGeom>
          <a:noFill/>
          <a:ln w="3175" cmpd="thinThick">
            <a:gradFill>
              <a:gsLst>
                <a:gs pos="0">
                  <a:srgbClr val="2576B7"/>
                </a:gs>
                <a:gs pos="50000">
                  <a:srgbClr val="2576B7">
                    <a:alpha val="0"/>
                  </a:srgbClr>
                </a:gs>
                <a:gs pos="99000">
                  <a:srgbClr val="2576B7"/>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400">
              <a:solidFill>
                <a:srgbClr val="2576B7"/>
              </a:solidFill>
              <a:ea typeface="+mn-lt"/>
              <a:cs typeface="+mn-lt"/>
            </a:endParaRPr>
          </a:p>
        </p:txBody>
      </p:sp>
    </p:spTree>
    <p:extLst>
      <p:ext uri="{BB962C8B-B14F-4D97-AF65-F5344CB8AC3E}">
        <p14:creationId xmlns:p14="http://schemas.microsoft.com/office/powerpoint/2010/main" val="26762848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5603" y="530399"/>
            <a:ext cx="10061400" cy="1130041"/>
          </a:xfrm>
        </p:spPr>
        <p:txBody>
          <a:bodyPr/>
          <a:lstStyle/>
          <a:p>
            <a:r>
              <a:rPr lang="en-US" sz="3000">
                <a:solidFill>
                  <a:srgbClr val="2576B7"/>
                </a:solidFill>
              </a:rPr>
              <a:t>The benefits of implementing responsible AI principles are multiple</a:t>
            </a:r>
          </a:p>
        </p:txBody>
      </p:sp>
      <p:sp>
        <p:nvSpPr>
          <p:cNvPr id="24" name="Text Placeholder 23">
            <a:extLst>
              <a:ext uri="{FF2B5EF4-FFF2-40B4-BE49-F238E27FC236}">
                <a16:creationId xmlns:a16="http://schemas.microsoft.com/office/drawing/2014/main" id="{1A6E38B5-D8C2-E241-8738-63018B4D1A7C}"/>
              </a:ext>
            </a:extLst>
          </p:cNvPr>
          <p:cNvSpPr>
            <a:spLocks noGrp="1"/>
          </p:cNvSpPr>
          <p:nvPr>
            <p:ph type="body" sz="quarter" idx="11"/>
          </p:nvPr>
        </p:nvSpPr>
        <p:spPr>
          <a:xfrm>
            <a:off x="355603" y="1628072"/>
            <a:ext cx="10812130" cy="418183"/>
          </a:xfrm>
        </p:spPr>
        <p:txBody>
          <a:bodyPr/>
          <a:lstStyle/>
          <a:p>
            <a:r>
              <a:rPr lang="en-US">
                <a:solidFill>
                  <a:schemeClr val="accent1"/>
                </a:solidFill>
                <a:latin typeface="Exo" pitchFamily="2" charset="0"/>
              </a:rPr>
              <a:t>Avoid </a:t>
            </a:r>
            <a:r>
              <a:rPr lang="en-US">
                <a:solidFill>
                  <a:schemeClr val="accent1"/>
                </a:solidFill>
                <a:latin typeface="Exo" pitchFamily="2" charset="0"/>
                <a:hlinkClick r:id="rId3" action="ppaction://hlinksldjump">
                  <a:extLst>
                    <a:ext uri="{A12FA001-AC4F-418D-AE19-62706E023703}">
                      <ahyp:hlinkClr xmlns:ahyp="http://schemas.microsoft.com/office/drawing/2018/hyperlinkcolor" val="tx"/>
                    </a:ext>
                  </a:extLst>
                </a:hlinkClick>
              </a:rPr>
              <a:t>the costs of AI failures</a:t>
            </a:r>
            <a:r>
              <a:rPr lang="en-US">
                <a:solidFill>
                  <a:schemeClr val="accent1"/>
                </a:solidFill>
                <a:latin typeface="Exo" pitchFamily="2" charset="0"/>
              </a:rPr>
              <a:t> and leverage the benefits of responsible AI.</a:t>
            </a:r>
          </a:p>
        </p:txBody>
      </p:sp>
      <p:sp>
        <p:nvSpPr>
          <p:cNvPr id="26" name="Rectangle 25">
            <a:extLst>
              <a:ext uri="{FF2B5EF4-FFF2-40B4-BE49-F238E27FC236}">
                <a16:creationId xmlns:a16="http://schemas.microsoft.com/office/drawing/2014/main" id="{79F849E3-958A-AE4B-AD2E-2927DBB4C8F2}"/>
              </a:ext>
              <a:ext uri="{C183D7F6-B498-43B3-948B-1728B52AA6E4}">
                <adec:decorative xmlns:adec="http://schemas.microsoft.com/office/drawing/2017/decorative" val="1"/>
              </a:ext>
            </a:extLst>
          </p:cNvPr>
          <p:cNvSpPr>
            <a:spLocks/>
          </p:cNvSpPr>
          <p:nvPr/>
        </p:nvSpPr>
        <p:spPr>
          <a:xfrm>
            <a:off x="1589" y="2167587"/>
            <a:ext cx="12190413" cy="4014552"/>
          </a:xfrm>
          <a:prstGeom prst="rect">
            <a:avLst/>
          </a:prstGeom>
          <a:gradFill>
            <a:gsLst>
              <a:gs pos="15000">
                <a:schemeClr val="bg1"/>
              </a:gs>
              <a:gs pos="85000">
                <a:schemeClr val="bg1">
                  <a:lumMod val="85000"/>
                  <a:alpha val="6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US">
              <a:solidFill>
                <a:srgbClr val="FFFFFF"/>
              </a:solidFill>
              <a:latin typeface="Roboto Condensed Light"/>
              <a:ea typeface="+mn-lt"/>
              <a:cs typeface="+mn-lt"/>
            </a:endParaRPr>
          </a:p>
        </p:txBody>
      </p:sp>
      <p:sp>
        <p:nvSpPr>
          <p:cNvPr id="2" name="Text Placeholder 1">
            <a:extLst>
              <a:ext uri="{FF2B5EF4-FFF2-40B4-BE49-F238E27FC236}">
                <a16:creationId xmlns:a16="http://schemas.microsoft.com/office/drawing/2014/main" id="{BF97A1CA-3064-1C45-82E4-E03EE6BD1911}"/>
              </a:ext>
            </a:extLst>
          </p:cNvPr>
          <p:cNvSpPr>
            <a:spLocks noGrp="1"/>
          </p:cNvSpPr>
          <p:nvPr>
            <p:ph type="body" sz="quarter" idx="33"/>
          </p:nvPr>
        </p:nvSpPr>
        <p:spPr>
          <a:xfrm>
            <a:off x="369496" y="2321753"/>
            <a:ext cx="11178156" cy="587134"/>
          </a:xfrm>
          <a:noFill/>
        </p:spPr>
        <p:txBody>
          <a:bodyPr/>
          <a:lstStyle/>
          <a:p>
            <a:pPr marL="0" indent="0">
              <a:buFontTx/>
              <a:buNone/>
            </a:pPr>
            <a:r>
              <a:rPr lang="en-US"/>
              <a:t>The business case for implementing responsible AI principles is clear. With just a little bit of internal effort, organizations can establish safeguards that will help them more effectively navigate the risks associated with AI implementations and maximize the value of business outcomes.</a:t>
            </a:r>
          </a:p>
        </p:txBody>
      </p:sp>
      <p:sp>
        <p:nvSpPr>
          <p:cNvPr id="14" name="Text Placeholder 23">
            <a:extLst>
              <a:ext uri="{FF2B5EF4-FFF2-40B4-BE49-F238E27FC236}">
                <a16:creationId xmlns:a16="http://schemas.microsoft.com/office/drawing/2014/main" id="{E9FC839C-6CB5-FA8B-9C6B-1B403B00EC06}"/>
              </a:ext>
            </a:extLst>
          </p:cNvPr>
          <p:cNvSpPr txBox="1">
            <a:spLocks/>
          </p:cNvSpPr>
          <p:nvPr/>
        </p:nvSpPr>
        <p:spPr>
          <a:xfrm>
            <a:off x="369496" y="2888433"/>
            <a:ext cx="3498196" cy="453152"/>
          </a:xfrm>
          <a:prstGeom prst="rect">
            <a:avLst/>
          </a:prstGeom>
          <a:noFill/>
        </p:spPr>
        <p:txBody>
          <a:bodyPr lIns="0" tIns="0" rIns="0" bIns="0" anchor="ctr">
            <a:noAutofit/>
          </a:bodyPr>
          <a:lstStyle>
            <a:lvl1pPr marL="0" indent="0" algn="l" defTabSz="914309" rtl="0" eaLnBrk="1" latinLnBrk="0" hangingPunct="1">
              <a:lnSpc>
                <a:spcPct val="1100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154"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309"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463"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617" indent="0" algn="l" defTabSz="914309"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2702" defTabSz="914218">
              <a:buFontTx/>
            </a:pPr>
            <a:r>
              <a:rPr lang="en-US" sz="1600" b="1">
                <a:solidFill>
                  <a:srgbClr val="F17926"/>
                </a:solidFill>
                <a:latin typeface="Exo" panose="02000303000000000000" pitchFamily="2" charset="0"/>
                <a:ea typeface="+mn-lt"/>
                <a:cs typeface="+mn-lt"/>
              </a:rPr>
              <a:t>Benefits include:</a:t>
            </a:r>
          </a:p>
        </p:txBody>
      </p:sp>
      <p:pic>
        <p:nvPicPr>
          <p:cNvPr id="3" name="Picture 2">
            <a:extLst>
              <a:ext uri="{FF2B5EF4-FFF2-40B4-BE49-F238E27FC236}">
                <a16:creationId xmlns:a16="http://schemas.microsoft.com/office/drawing/2014/main" id="{774EFC85-8BDE-D5F7-58F0-5B6E89BD6F4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13271" y="3370983"/>
            <a:ext cx="634917" cy="634917"/>
          </a:xfrm>
          <a:prstGeom prst="rect">
            <a:avLst/>
          </a:prstGeom>
        </p:spPr>
      </p:pic>
      <p:sp>
        <p:nvSpPr>
          <p:cNvPr id="13" name="TextBox 12">
            <a:extLst>
              <a:ext uri="{FF2B5EF4-FFF2-40B4-BE49-F238E27FC236}">
                <a16:creationId xmlns:a16="http://schemas.microsoft.com/office/drawing/2014/main" id="{FF4E92FA-6C75-1147-B331-CACBCA24F696}"/>
              </a:ext>
            </a:extLst>
          </p:cNvPr>
          <p:cNvSpPr txBox="1">
            <a:spLocks/>
          </p:cNvSpPr>
          <p:nvPr/>
        </p:nvSpPr>
        <p:spPr>
          <a:xfrm>
            <a:off x="489727" y="4035267"/>
            <a:ext cx="3282004" cy="615473"/>
          </a:xfrm>
          <a:prstGeom prst="rect">
            <a:avLst/>
          </a:prstGeom>
        </p:spPr>
        <p:txBody>
          <a:bodyPr vert="horz" wrap="square" lIns="0" tIns="0" rIns="0" bIns="0" rtlCol="0">
            <a:spAutoFit/>
          </a:bodyPr>
          <a:lstStyle/>
          <a:p>
            <a:pPr marL="289888" marR="242927" lvl="1" algn="ctr" defTabSz="554437">
              <a:spcBef>
                <a:spcPts val="55"/>
              </a:spcBef>
            </a:pPr>
            <a:r>
              <a:rPr lang="en-US" sz="2000" spc="-30">
                <a:solidFill>
                  <a:srgbClr val="2576B7"/>
                </a:solidFill>
                <a:latin typeface="Montserrat" pitchFamily="2" charset="77"/>
                <a:ea typeface="+mn-lt"/>
                <a:cs typeface="+mn-lt"/>
              </a:rPr>
              <a:t>Improved end-user confidence and trust</a:t>
            </a:r>
          </a:p>
        </p:txBody>
      </p:sp>
      <p:sp>
        <p:nvSpPr>
          <p:cNvPr id="18" name="Text Placeholder 7">
            <a:extLst>
              <a:ext uri="{FF2B5EF4-FFF2-40B4-BE49-F238E27FC236}">
                <a16:creationId xmlns:a16="http://schemas.microsoft.com/office/drawing/2014/main" id="{6AA867C5-EFF8-6D47-A450-0A2EEDAF523F}"/>
              </a:ext>
            </a:extLst>
          </p:cNvPr>
          <p:cNvSpPr txBox="1">
            <a:spLocks/>
          </p:cNvSpPr>
          <p:nvPr/>
        </p:nvSpPr>
        <p:spPr>
          <a:xfrm>
            <a:off x="550322" y="4760049"/>
            <a:ext cx="3160814" cy="923210"/>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14309">
              <a:lnSpc>
                <a:spcPts val="2000"/>
              </a:lnSpc>
              <a:buFontTx/>
            </a:pPr>
            <a:r>
              <a:rPr lang="en-US" kern="0">
                <a:solidFill>
                  <a:srgbClr val="000000">
                    <a:lumMod val="85000"/>
                    <a:lumOff val="15000"/>
                  </a:srgbClr>
                </a:solidFill>
                <a:ea typeface="+mn-lt"/>
                <a:cs typeface="+mn-lt"/>
              </a:rPr>
              <a:t>Improving the trust-level of the AI application improves the adoption of the application by users and customers. </a:t>
            </a:r>
            <a:endParaRPr lang="en-US" kern="0">
              <a:solidFill>
                <a:srgbClr val="FF0000"/>
              </a:solidFill>
              <a:ea typeface="+mn-lt"/>
              <a:cs typeface="+mn-lt"/>
            </a:endParaRPr>
          </a:p>
        </p:txBody>
      </p:sp>
      <p:pic>
        <p:nvPicPr>
          <p:cNvPr id="4" name="Picture 3">
            <a:extLst>
              <a:ext uri="{FF2B5EF4-FFF2-40B4-BE49-F238E27FC236}">
                <a16:creationId xmlns:a16="http://schemas.microsoft.com/office/drawing/2014/main" id="{2D56C7AD-E80C-4B64-1BF2-D2988474668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57129" y="3370983"/>
            <a:ext cx="634917" cy="634917"/>
          </a:xfrm>
          <a:prstGeom prst="rect">
            <a:avLst/>
          </a:prstGeom>
        </p:spPr>
      </p:pic>
      <p:sp>
        <p:nvSpPr>
          <p:cNvPr id="20" name="TextBox 19">
            <a:extLst>
              <a:ext uri="{FF2B5EF4-FFF2-40B4-BE49-F238E27FC236}">
                <a16:creationId xmlns:a16="http://schemas.microsoft.com/office/drawing/2014/main" id="{CB7857C9-1C1B-F046-B227-979B5CD23703}"/>
              </a:ext>
            </a:extLst>
          </p:cNvPr>
          <p:cNvSpPr txBox="1">
            <a:spLocks/>
          </p:cNvSpPr>
          <p:nvPr/>
        </p:nvSpPr>
        <p:spPr>
          <a:xfrm>
            <a:off x="4047998" y="4035267"/>
            <a:ext cx="3653179" cy="615473"/>
          </a:xfrm>
          <a:prstGeom prst="rect">
            <a:avLst/>
          </a:prstGeom>
        </p:spPr>
        <p:txBody>
          <a:bodyPr vert="horz" wrap="square" lIns="0" tIns="0" rIns="0" bIns="0" rtlCol="0">
            <a:spAutoFit/>
          </a:bodyPr>
          <a:lstStyle/>
          <a:p>
            <a:pPr marL="289888" marR="242927" lvl="1" algn="ctr" defTabSz="554437">
              <a:spcBef>
                <a:spcPts val="55"/>
              </a:spcBef>
            </a:pPr>
            <a:r>
              <a:rPr lang="en-US" sz="2000" spc="-30">
                <a:solidFill>
                  <a:srgbClr val="2576B7"/>
                </a:solidFill>
                <a:latin typeface="Montserrat" pitchFamily="2" charset="77"/>
                <a:ea typeface="+mn-lt"/>
                <a:cs typeface="+mn-lt"/>
              </a:rPr>
              <a:t>Improved risk awareness and oversight</a:t>
            </a:r>
          </a:p>
        </p:txBody>
      </p:sp>
      <p:sp>
        <p:nvSpPr>
          <p:cNvPr id="21" name="Text Placeholder 7">
            <a:extLst>
              <a:ext uri="{FF2B5EF4-FFF2-40B4-BE49-F238E27FC236}">
                <a16:creationId xmlns:a16="http://schemas.microsoft.com/office/drawing/2014/main" id="{31D594A1-4DFD-B34A-913D-C7B18155AFA3}"/>
              </a:ext>
            </a:extLst>
          </p:cNvPr>
          <p:cNvSpPr txBox="1">
            <a:spLocks/>
          </p:cNvSpPr>
          <p:nvPr/>
        </p:nvSpPr>
        <p:spPr>
          <a:xfrm>
            <a:off x="4222315" y="4760049"/>
            <a:ext cx="3304544" cy="1143058"/>
          </a:xfrm>
          <a:prstGeom prst="rect">
            <a:avLst/>
          </a:prstGeom>
        </p:spPr>
        <p:txBody>
          <a:bodyPr lIns="0" tIns="0" rIns="0" bIns="0" numCol="1" spcCol="360000">
            <a:noAutofit/>
          </a:bodyPr>
          <a:lstStyle>
            <a:defPPr>
              <a:defRPr lang="en-US"/>
            </a:defPPr>
            <a:lvl1pPr indent="0" algn="ctr">
              <a:lnSpc>
                <a:spcPts val="2000"/>
              </a:lnSpc>
              <a:spcBef>
                <a:spcPts val="1000"/>
              </a:spcBef>
              <a:buFont typeface="Arial" panose="020B0604020202020204" pitchFamily="34" charset="0"/>
              <a:buNone/>
              <a:defRPr kumimoji="0" sz="1400" b="0" i="0" u="none" strike="noStrike" kern="0" cap="none" spc="0" normalizeH="0" baseline="0">
                <a:ln>
                  <a:noFill/>
                </a:ln>
                <a:solidFill>
                  <a:srgbClr val="000000">
                    <a:lumMod val="85000"/>
                    <a:lumOff val="15000"/>
                  </a:srgbClr>
                </a:solidFill>
                <a:effectLst/>
                <a:uLnTx/>
                <a:uFillTx/>
                <a:latin typeface="Roboto Condensed Light" panose="02000000000000000000" pitchFamily="2" charset="0"/>
                <a:ea typeface="Roboto" panose="02000000000000000000" pitchFamily="2" charset="0"/>
              </a:defRPr>
            </a:lvl1pPr>
            <a:lvl2pPr indent="0">
              <a:lnSpc>
                <a:spcPts val="1700"/>
              </a:lnSpc>
              <a:spcBef>
                <a:spcPts val="500"/>
              </a:spcBef>
              <a:buFont typeface="Arial" panose="020B0604020202020204" pitchFamily="34" charset="0"/>
              <a:buNone/>
              <a:defRPr sz="1400">
                <a:solidFill>
                  <a:srgbClr val="4B4B4B"/>
                </a:solidFill>
                <a:latin typeface="Arial" panose="020B0604020202020204" pitchFamily="34" charset="0"/>
                <a:cs typeface="Arial" panose="020B0604020202020204" pitchFamily="34" charset="0"/>
              </a:defRPr>
            </a:lvl2pPr>
            <a:lvl3pPr indent="0">
              <a:lnSpc>
                <a:spcPts val="1700"/>
              </a:lnSpc>
              <a:spcBef>
                <a:spcPts val="500"/>
              </a:spcBef>
              <a:buFont typeface="Arial" panose="020B0604020202020204" pitchFamily="34" charset="0"/>
              <a:buNone/>
              <a:defRPr sz="1400">
                <a:solidFill>
                  <a:srgbClr val="4B4B4B"/>
                </a:solidFill>
                <a:latin typeface="Arial" panose="020B0604020202020204" pitchFamily="34" charset="0"/>
                <a:cs typeface="Arial" panose="020B0604020202020204" pitchFamily="34" charset="0"/>
              </a:defRPr>
            </a:lvl3pPr>
            <a:lvl4pPr indent="0">
              <a:lnSpc>
                <a:spcPts val="1700"/>
              </a:lnSpc>
              <a:spcBef>
                <a:spcPts val="500"/>
              </a:spcBef>
              <a:buFont typeface="Arial" panose="020B0604020202020204" pitchFamily="34" charset="0"/>
              <a:buNone/>
              <a:defRPr sz="1400">
                <a:solidFill>
                  <a:srgbClr val="4B4B4B"/>
                </a:solidFill>
                <a:latin typeface="Arial" panose="020B0604020202020204" pitchFamily="34" charset="0"/>
                <a:cs typeface="Arial" panose="020B0604020202020204" pitchFamily="34" charset="0"/>
              </a:defRPr>
            </a:lvl4pPr>
            <a:lvl5pPr indent="0">
              <a:lnSpc>
                <a:spcPts val="1700"/>
              </a:lnSpc>
              <a:spcBef>
                <a:spcPts val="500"/>
              </a:spcBef>
              <a:buFont typeface="Arial" panose="020B0604020202020204" pitchFamily="34" charset="0"/>
              <a:buNone/>
              <a:defRPr sz="1400">
                <a:solidFill>
                  <a:srgbClr val="4B4B4B"/>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554437">
              <a:buFontTx/>
            </a:pPr>
            <a:r>
              <a:rPr lang="en-US">
                <a:ea typeface="+mn-lt"/>
                <a:cs typeface="+mn-lt"/>
              </a:rPr>
              <a:t>AI principles improve the understanding of AI risks and provide structure to your governance and risk management practices. </a:t>
            </a:r>
          </a:p>
        </p:txBody>
      </p:sp>
      <p:pic>
        <p:nvPicPr>
          <p:cNvPr id="5" name="Picture 4">
            <a:extLst>
              <a:ext uri="{FF2B5EF4-FFF2-40B4-BE49-F238E27FC236}">
                <a16:creationId xmlns:a16="http://schemas.microsoft.com/office/drawing/2014/main" id="{EB548D82-319E-D2C8-1034-2ABBE6D1358F}"/>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83965" y="3370983"/>
            <a:ext cx="634917" cy="634917"/>
          </a:xfrm>
          <a:prstGeom prst="rect">
            <a:avLst/>
          </a:prstGeom>
        </p:spPr>
      </p:pic>
      <p:sp>
        <p:nvSpPr>
          <p:cNvPr id="22" name="TextBox 21">
            <a:extLst>
              <a:ext uri="{FF2B5EF4-FFF2-40B4-BE49-F238E27FC236}">
                <a16:creationId xmlns:a16="http://schemas.microsoft.com/office/drawing/2014/main" id="{54A60402-4C28-C04F-8515-F977FE5E8C9C}"/>
              </a:ext>
            </a:extLst>
          </p:cNvPr>
          <p:cNvSpPr txBox="1">
            <a:spLocks/>
          </p:cNvSpPr>
          <p:nvPr/>
        </p:nvSpPr>
        <p:spPr>
          <a:xfrm>
            <a:off x="8520030" y="4035267"/>
            <a:ext cx="2762786" cy="615473"/>
          </a:xfrm>
          <a:prstGeom prst="rect">
            <a:avLst/>
          </a:prstGeom>
        </p:spPr>
        <p:txBody>
          <a:bodyPr vert="horz" wrap="square" lIns="0" tIns="0" rIns="0" bIns="0" rtlCol="0">
            <a:spAutoFit/>
          </a:bodyPr>
          <a:lstStyle/>
          <a:p>
            <a:pPr marL="289888" marR="242927" lvl="1" algn="ctr" defTabSz="554437">
              <a:spcBef>
                <a:spcPts val="55"/>
              </a:spcBef>
            </a:pPr>
            <a:r>
              <a:rPr lang="en-US" sz="2000" spc="-30" dirty="0">
                <a:solidFill>
                  <a:srgbClr val="2576B7"/>
                </a:solidFill>
                <a:latin typeface="Montserrat" pitchFamily="2" charset="77"/>
                <a:ea typeface="+mn-lt"/>
                <a:cs typeface="+mn-lt"/>
              </a:rPr>
              <a:t>Improved decision-making</a:t>
            </a:r>
          </a:p>
        </p:txBody>
      </p:sp>
      <p:sp>
        <p:nvSpPr>
          <p:cNvPr id="25" name="Text Placeholder 7">
            <a:extLst>
              <a:ext uri="{FF2B5EF4-FFF2-40B4-BE49-F238E27FC236}">
                <a16:creationId xmlns:a16="http://schemas.microsoft.com/office/drawing/2014/main" id="{A17174E7-0720-2B4A-9000-655897A1E542}"/>
              </a:ext>
            </a:extLst>
          </p:cNvPr>
          <p:cNvSpPr txBox="1">
            <a:spLocks/>
          </p:cNvSpPr>
          <p:nvPr/>
        </p:nvSpPr>
        <p:spPr>
          <a:xfrm>
            <a:off x="7948816" y="4760049"/>
            <a:ext cx="3905214" cy="1035755"/>
          </a:xfrm>
          <a:prstGeom prst="rect">
            <a:avLst/>
          </a:prstGeom>
        </p:spPr>
        <p:txBody>
          <a:bodyPr lIns="0" tIns="0" rIns="0" bIns="0" numCol="1" spcCol="360000" anchor="t">
            <a:noAutofit/>
          </a:bodyPr>
          <a:lstStyle>
            <a:defPPr>
              <a:defRPr lang="en-US"/>
            </a:defPPr>
            <a:lvl1pPr indent="0" algn="ctr">
              <a:lnSpc>
                <a:spcPts val="2000"/>
              </a:lnSpc>
              <a:spcBef>
                <a:spcPts val="1000"/>
              </a:spcBef>
              <a:buFont typeface="Arial" panose="020B0604020202020204" pitchFamily="34" charset="0"/>
              <a:buNone/>
              <a:defRPr kumimoji="0" sz="1400" b="0" i="0" u="none" strike="noStrike" kern="0" cap="none" spc="0" normalizeH="0" baseline="0">
                <a:ln>
                  <a:noFill/>
                </a:ln>
                <a:solidFill>
                  <a:srgbClr val="000000">
                    <a:lumMod val="85000"/>
                    <a:lumOff val="15000"/>
                  </a:srgbClr>
                </a:solidFill>
                <a:effectLst/>
                <a:uLnTx/>
                <a:uFillTx/>
                <a:latin typeface="Roboto Condensed Light" panose="02000000000000000000" pitchFamily="2" charset="0"/>
                <a:ea typeface="Roboto" panose="02000000000000000000" pitchFamily="2" charset="0"/>
              </a:defRPr>
            </a:lvl1pPr>
            <a:lvl2pPr indent="0">
              <a:lnSpc>
                <a:spcPts val="1700"/>
              </a:lnSpc>
              <a:spcBef>
                <a:spcPts val="500"/>
              </a:spcBef>
              <a:buFont typeface="Arial" panose="020B0604020202020204" pitchFamily="34" charset="0"/>
              <a:buNone/>
              <a:defRPr sz="1400">
                <a:solidFill>
                  <a:srgbClr val="4B4B4B"/>
                </a:solidFill>
                <a:latin typeface="Arial" panose="020B0604020202020204" pitchFamily="34" charset="0"/>
                <a:cs typeface="Arial" panose="020B0604020202020204" pitchFamily="34" charset="0"/>
              </a:defRPr>
            </a:lvl2pPr>
            <a:lvl3pPr indent="0">
              <a:lnSpc>
                <a:spcPts val="1700"/>
              </a:lnSpc>
              <a:spcBef>
                <a:spcPts val="500"/>
              </a:spcBef>
              <a:buFont typeface="Arial" panose="020B0604020202020204" pitchFamily="34" charset="0"/>
              <a:buNone/>
              <a:defRPr sz="1400">
                <a:solidFill>
                  <a:srgbClr val="4B4B4B"/>
                </a:solidFill>
                <a:latin typeface="Arial" panose="020B0604020202020204" pitchFamily="34" charset="0"/>
                <a:cs typeface="Arial" panose="020B0604020202020204" pitchFamily="34" charset="0"/>
              </a:defRPr>
            </a:lvl3pPr>
            <a:lvl4pPr indent="0">
              <a:lnSpc>
                <a:spcPts val="1700"/>
              </a:lnSpc>
              <a:spcBef>
                <a:spcPts val="500"/>
              </a:spcBef>
              <a:buFont typeface="Arial" panose="020B0604020202020204" pitchFamily="34" charset="0"/>
              <a:buNone/>
              <a:defRPr sz="1400">
                <a:solidFill>
                  <a:srgbClr val="4B4B4B"/>
                </a:solidFill>
                <a:latin typeface="Arial" panose="020B0604020202020204" pitchFamily="34" charset="0"/>
                <a:cs typeface="Arial" panose="020B0604020202020204" pitchFamily="34" charset="0"/>
              </a:defRPr>
            </a:lvl4pPr>
            <a:lvl5pPr indent="0">
              <a:lnSpc>
                <a:spcPts val="1700"/>
              </a:lnSpc>
              <a:spcBef>
                <a:spcPts val="500"/>
              </a:spcBef>
              <a:buFont typeface="Arial" panose="020B0604020202020204" pitchFamily="34" charset="0"/>
              <a:buNone/>
              <a:defRPr sz="1400">
                <a:solidFill>
                  <a:srgbClr val="4B4B4B"/>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554437">
              <a:buFontTx/>
            </a:pPr>
            <a:r>
              <a:rPr lang="en-US" dirty="0">
                <a:latin typeface="Roboto Condensed Light"/>
                <a:ea typeface="+mn-lt"/>
                <a:cs typeface="+mn-lt"/>
              </a:rPr>
              <a:t>By incorporating AI principles such as accuracy, reliability, transparency, and fairness into the model/system development lifecycle, it will improve model outcomes enabling more effective decision-making. </a:t>
            </a:r>
            <a:endParaRPr lang="en-US" dirty="0">
              <a:ea typeface="+mn-lt"/>
              <a:cs typeface="+mn-lt"/>
            </a:endParaRPr>
          </a:p>
        </p:txBody>
      </p:sp>
    </p:spTree>
    <p:extLst>
      <p:ext uri="{BB962C8B-B14F-4D97-AF65-F5344CB8AC3E}">
        <p14:creationId xmlns:p14="http://schemas.microsoft.com/office/powerpoint/2010/main" val="25567038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204118E-B0E5-4218-F23A-19C4DD84835C}"/>
              </a:ext>
            </a:extLst>
          </p:cNvPr>
          <p:cNvSpPr>
            <a:spLocks noGrp="1"/>
          </p:cNvSpPr>
          <p:nvPr>
            <p:ph type="title"/>
          </p:nvPr>
        </p:nvSpPr>
        <p:spPr>
          <a:xfrm>
            <a:off x="235585" y="326342"/>
            <a:ext cx="11277501" cy="354882"/>
          </a:xfrm>
        </p:spPr>
        <p:txBody>
          <a:bodyPr/>
          <a:lstStyle/>
          <a:p>
            <a:r>
              <a:rPr lang="en-US" sz="2800" i="1" dirty="0"/>
              <a:t>Technical interlude: </a:t>
            </a:r>
            <a:r>
              <a:rPr lang="en-US" sz="2800" dirty="0"/>
              <a:t>Risk &amp; governance for CX AI</a:t>
            </a:r>
          </a:p>
        </p:txBody>
      </p:sp>
      <p:sp>
        <p:nvSpPr>
          <p:cNvPr id="4" name="TextBox 3">
            <a:extLst>
              <a:ext uri="{FF2B5EF4-FFF2-40B4-BE49-F238E27FC236}">
                <a16:creationId xmlns:a16="http://schemas.microsoft.com/office/drawing/2014/main" id="{C43DC0D1-AAE7-1D81-94B3-E24E1F3E0DF5}"/>
              </a:ext>
            </a:extLst>
          </p:cNvPr>
          <p:cNvSpPr txBox="1">
            <a:spLocks/>
          </p:cNvSpPr>
          <p:nvPr/>
        </p:nvSpPr>
        <p:spPr>
          <a:xfrm>
            <a:off x="235584" y="809201"/>
            <a:ext cx="11453310" cy="830997"/>
          </a:xfrm>
          <a:prstGeom prst="rect">
            <a:avLst/>
          </a:prstGeom>
          <a:noFill/>
        </p:spPr>
        <p:txBody>
          <a:bodyPr wrap="square">
            <a:spAutoFit/>
          </a:bodyPr>
          <a:lstStyle/>
          <a:p>
            <a:pPr defTabSz="914400"/>
            <a:r>
              <a:rPr lang="en-US" sz="1600">
                <a:solidFill>
                  <a:srgbClr val="2576B7"/>
                </a:solidFill>
                <a:latin typeface="Exo" pitchFamily="2" charset="0"/>
                <a:ea typeface="+mn-lt"/>
                <a:cs typeface="+mn-lt"/>
              </a:rPr>
              <a:t>AI-driven CX solutions often involve the collection, processing, and analysis of large volumes of customer data. Because these solutions directly impact end users, the associated risks – reputational, regulatory, ethical – are significantly heightened compared to internal or back-office AI deployments. </a:t>
            </a:r>
          </a:p>
        </p:txBody>
      </p:sp>
      <p:sp>
        <p:nvSpPr>
          <p:cNvPr id="5" name="TextBox 4">
            <a:extLst>
              <a:ext uri="{FF2B5EF4-FFF2-40B4-BE49-F238E27FC236}">
                <a16:creationId xmlns:a16="http://schemas.microsoft.com/office/drawing/2014/main" id="{517C7702-9E88-F373-DE92-F69AC8F658AA}"/>
              </a:ext>
            </a:extLst>
          </p:cNvPr>
          <p:cNvSpPr txBox="1">
            <a:spLocks/>
          </p:cNvSpPr>
          <p:nvPr/>
        </p:nvSpPr>
        <p:spPr>
          <a:xfrm>
            <a:off x="385733" y="2003542"/>
            <a:ext cx="6089495" cy="400110"/>
          </a:xfrm>
          <a:prstGeom prst="rect">
            <a:avLst/>
          </a:prstGeom>
          <a:noFill/>
        </p:spPr>
        <p:txBody>
          <a:bodyPr wrap="square">
            <a:spAutoFit/>
          </a:bodyPr>
          <a:lstStyle/>
          <a:p>
            <a:pPr defTabSz="914400"/>
            <a:r>
              <a:rPr lang="en-US" sz="2000" dirty="0">
                <a:solidFill>
                  <a:srgbClr val="494949"/>
                </a:solidFill>
                <a:latin typeface="Montserrat SemiBold"/>
                <a:ea typeface="+mn-lt"/>
                <a:cs typeface="+mn-lt"/>
              </a:rPr>
              <a:t>Risk Assessment and Mitigation for CX AI</a:t>
            </a:r>
          </a:p>
        </p:txBody>
      </p:sp>
      <p:graphicFrame>
        <p:nvGraphicFramePr>
          <p:cNvPr id="6" name="Table 5">
            <a:extLst>
              <a:ext uri="{FF2B5EF4-FFF2-40B4-BE49-F238E27FC236}">
                <a16:creationId xmlns:a16="http://schemas.microsoft.com/office/drawing/2014/main" id="{6D7859DA-8B0E-6106-09EF-B30BB424EAD4}"/>
              </a:ext>
            </a:extLst>
          </p:cNvPr>
          <p:cNvGraphicFramePr>
            <a:graphicFrameLocks/>
          </p:cNvGraphicFramePr>
          <p:nvPr>
            <p:extLst>
              <p:ext uri="{D42A27DB-BD31-4B8C-83A1-F6EECF244321}">
                <p14:modId xmlns:p14="http://schemas.microsoft.com/office/powerpoint/2010/main" val="1998699242"/>
              </p:ext>
            </p:extLst>
          </p:nvPr>
        </p:nvGraphicFramePr>
        <p:xfrm>
          <a:off x="481132" y="2525162"/>
          <a:ext cx="6441212" cy="3551481"/>
        </p:xfrm>
        <a:graphic>
          <a:graphicData uri="http://schemas.openxmlformats.org/drawingml/2006/table">
            <a:tbl>
              <a:tblPr/>
              <a:tblGrid>
                <a:gridCol w="1248468">
                  <a:extLst>
                    <a:ext uri="{9D8B030D-6E8A-4147-A177-3AD203B41FA5}">
                      <a16:colId xmlns:a16="http://schemas.microsoft.com/office/drawing/2014/main" val="3030082282"/>
                    </a:ext>
                  </a:extLst>
                </a:gridCol>
                <a:gridCol w="1624113">
                  <a:extLst>
                    <a:ext uri="{9D8B030D-6E8A-4147-A177-3AD203B41FA5}">
                      <a16:colId xmlns:a16="http://schemas.microsoft.com/office/drawing/2014/main" val="2174235705"/>
                    </a:ext>
                  </a:extLst>
                </a:gridCol>
                <a:gridCol w="1269695">
                  <a:extLst>
                    <a:ext uri="{9D8B030D-6E8A-4147-A177-3AD203B41FA5}">
                      <a16:colId xmlns:a16="http://schemas.microsoft.com/office/drawing/2014/main" val="4219621871"/>
                    </a:ext>
                  </a:extLst>
                </a:gridCol>
                <a:gridCol w="2298936">
                  <a:extLst>
                    <a:ext uri="{9D8B030D-6E8A-4147-A177-3AD203B41FA5}">
                      <a16:colId xmlns:a16="http://schemas.microsoft.com/office/drawing/2014/main" val="1400909861"/>
                    </a:ext>
                  </a:extLst>
                </a:gridCol>
              </a:tblGrid>
              <a:tr h="236016">
                <a:tc>
                  <a:txBody>
                    <a:bodyPr/>
                    <a:lstStyle/>
                    <a:p>
                      <a:pPr algn="ctr" fontAlgn="b">
                        <a:buFontTx/>
                      </a:pPr>
                      <a:r>
                        <a:rPr lang="en-US" sz="1000" b="1" i="0" u="none" strike="noStrike">
                          <a:solidFill>
                            <a:srgbClr val="FFFFFF"/>
                          </a:solidFill>
                          <a:effectLst/>
                          <a:latin typeface="Montserrat" panose="00000500000000000000" pitchFamily="2" charset="0"/>
                          <a:ea typeface="+mn-lt"/>
                          <a:cs typeface="+mn-lt"/>
                        </a:rPr>
                        <a:t>Risk Category</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0E2841"/>
                    </a:solidFill>
                  </a:tcPr>
                </a:tc>
                <a:tc>
                  <a:txBody>
                    <a:bodyPr/>
                    <a:lstStyle/>
                    <a:p>
                      <a:pPr algn="ctr" fontAlgn="b">
                        <a:buFontTx/>
                      </a:pPr>
                      <a:r>
                        <a:rPr lang="en-US" sz="1000" b="1" i="0" u="none" strike="noStrike">
                          <a:solidFill>
                            <a:srgbClr val="FFFFFF"/>
                          </a:solidFill>
                          <a:effectLst/>
                          <a:latin typeface="Montserrat" panose="00000500000000000000" pitchFamily="2" charset="0"/>
                          <a:ea typeface="+mn-lt"/>
                          <a:cs typeface="+mn-lt"/>
                        </a:rPr>
                        <a:t>Definition</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0E2841"/>
                    </a:solidFill>
                  </a:tcPr>
                </a:tc>
                <a:tc>
                  <a:txBody>
                    <a:bodyPr/>
                    <a:lstStyle/>
                    <a:p>
                      <a:pPr algn="ctr" fontAlgn="b">
                        <a:buFontTx/>
                      </a:pPr>
                      <a:r>
                        <a:rPr lang="en-US" sz="1000" b="1" i="0" u="none" strike="noStrike">
                          <a:solidFill>
                            <a:srgbClr val="FFFFFF"/>
                          </a:solidFill>
                          <a:effectLst/>
                          <a:latin typeface="Montserrat" panose="00000500000000000000" pitchFamily="2" charset="0"/>
                          <a:ea typeface="+mn-lt"/>
                          <a:cs typeface="+mn-lt"/>
                        </a:rPr>
                        <a:t>Impact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0E2841"/>
                    </a:solidFill>
                  </a:tcPr>
                </a:tc>
                <a:tc>
                  <a:txBody>
                    <a:bodyPr/>
                    <a:lstStyle/>
                    <a:p>
                      <a:pPr algn="ctr" fontAlgn="b">
                        <a:buFontTx/>
                      </a:pPr>
                      <a:r>
                        <a:rPr lang="en-US" sz="1000" b="1" i="0" u="none" strike="noStrike">
                          <a:solidFill>
                            <a:srgbClr val="FFFFFF"/>
                          </a:solidFill>
                          <a:effectLst/>
                          <a:latin typeface="Montserrat" panose="00000500000000000000" pitchFamily="2" charset="0"/>
                          <a:ea typeface="+mn-lt"/>
                          <a:cs typeface="+mn-lt"/>
                        </a:rPr>
                        <a:t>Mitigation</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0E2841"/>
                    </a:solidFill>
                  </a:tcPr>
                </a:tc>
                <a:extLst>
                  <a:ext uri="{0D108BD9-81ED-4DB2-BD59-A6C34878D82A}">
                    <a16:rowId xmlns:a16="http://schemas.microsoft.com/office/drawing/2014/main" val="3079169974"/>
                  </a:ext>
                </a:extLst>
              </a:tr>
              <a:tr h="730526">
                <a:tc>
                  <a:txBody>
                    <a:bodyPr/>
                    <a:lstStyle/>
                    <a:p>
                      <a:pPr algn="ctr" fontAlgn="ctr">
                        <a:buFontTx/>
                      </a:pPr>
                      <a:r>
                        <a:rPr lang="en-US" sz="900" b="1" i="0" u="none" strike="noStrike">
                          <a:solidFill>
                            <a:srgbClr val="FFFFFF"/>
                          </a:solidFill>
                          <a:effectLst/>
                          <a:latin typeface="Montserrat" panose="00000500000000000000" pitchFamily="2" charset="0"/>
                          <a:ea typeface="+mn-lt"/>
                          <a:cs typeface="+mn-lt"/>
                        </a:rPr>
                        <a:t>Data Privacy &amp; Security Risk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C769E"/>
                    </a:solidFill>
                  </a:tcPr>
                </a:tc>
                <a:tc>
                  <a:txBody>
                    <a:bodyPr/>
                    <a:lstStyle/>
                    <a:p>
                      <a:pPr algn="ctr" fontAlgn="ctr">
                        <a:buFontTx/>
                      </a:pPr>
                      <a:r>
                        <a:rPr lang="en-US" sz="1000" b="0" i="0" u="none" strike="noStrike">
                          <a:solidFill>
                            <a:srgbClr val="000000"/>
                          </a:solidFill>
                          <a:effectLst/>
                          <a:latin typeface="Roboto Condensed Light" panose="02000000000000000000" pitchFamily="2" charset="0"/>
                          <a:ea typeface="+mn-lt"/>
                          <a:cs typeface="+mn-lt"/>
                        </a:rPr>
                        <a:t>Unauthorized access or processing of PII and sensitive customer data.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FontTx/>
                      </a:pPr>
                      <a:r>
                        <a:rPr lang="en-US" sz="1000" b="0" i="0" u="none" strike="noStrike">
                          <a:solidFill>
                            <a:srgbClr val="000000"/>
                          </a:solidFill>
                          <a:effectLst/>
                          <a:latin typeface="Roboto Condensed Light" panose="02000000000000000000" pitchFamily="2" charset="0"/>
                          <a:ea typeface="+mn-lt"/>
                          <a:cs typeface="+mn-lt"/>
                        </a:rPr>
                        <a:t>Legal penalties (e.g. fines under GDPR Article 83), customer trust erosion.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FontTx/>
                      </a:pPr>
                      <a:r>
                        <a:rPr lang="en-US" sz="1000" b="0" i="0" u="none" strike="noStrike">
                          <a:solidFill>
                            <a:srgbClr val="000000"/>
                          </a:solidFill>
                          <a:effectLst/>
                          <a:latin typeface="Roboto Condensed Light" panose="02000000000000000000" pitchFamily="2" charset="0"/>
                          <a:ea typeface="+mn-lt"/>
                          <a:cs typeface="+mn-lt"/>
                        </a:rPr>
                        <a:t>Implement privacy by design (Article 25 of GDPR), encryption at rest and in transit, rigorous access controls.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9887927"/>
                  </a:ext>
                </a:extLst>
              </a:tr>
              <a:tr h="910348">
                <a:tc>
                  <a:txBody>
                    <a:bodyPr/>
                    <a:lstStyle/>
                    <a:p>
                      <a:pPr algn="ctr" fontAlgn="ctr">
                        <a:buFontTx/>
                      </a:pPr>
                      <a:r>
                        <a:rPr lang="en-US" sz="900" b="1" i="0" u="none" strike="noStrike">
                          <a:solidFill>
                            <a:srgbClr val="FFFFFF"/>
                          </a:solidFill>
                          <a:effectLst/>
                          <a:latin typeface="Montserrat" panose="00000500000000000000" pitchFamily="2" charset="0"/>
                          <a:ea typeface="+mn-lt"/>
                          <a:cs typeface="+mn-lt"/>
                        </a:rPr>
                        <a:t>Regulatory &amp; Compliance Risk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C769E"/>
                    </a:solidFill>
                  </a:tcPr>
                </a:tc>
                <a:tc>
                  <a:txBody>
                    <a:bodyPr/>
                    <a:lstStyle/>
                    <a:p>
                      <a:pPr algn="ctr" fontAlgn="ctr">
                        <a:buFontTx/>
                      </a:pPr>
                      <a:r>
                        <a:rPr lang="en-US" sz="1000" b="0" i="0" u="none" strike="noStrike">
                          <a:solidFill>
                            <a:srgbClr val="000000"/>
                          </a:solidFill>
                          <a:effectLst/>
                          <a:latin typeface="Roboto Condensed Light" panose="02000000000000000000" pitchFamily="2" charset="0"/>
                          <a:ea typeface="+mn-lt"/>
                          <a:cs typeface="+mn-lt"/>
                        </a:rPr>
                        <a:t>Noncompliance with data protection laws, industry-specific mandates (e.g. HIPAA for healthcare, PCI-DSS for payment data).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FontTx/>
                      </a:pPr>
                      <a:r>
                        <a:rPr lang="en-US" sz="1000" b="0" i="0" u="none" strike="noStrike">
                          <a:solidFill>
                            <a:srgbClr val="000000"/>
                          </a:solidFill>
                          <a:effectLst/>
                          <a:latin typeface="Roboto Condensed Light" panose="02000000000000000000" pitchFamily="2" charset="0"/>
                          <a:ea typeface="+mn-lt"/>
                          <a:cs typeface="+mn-lt"/>
                        </a:rPr>
                        <a:t>Fines, lawsuits, injunctions, brand damage.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FontTx/>
                      </a:pPr>
                      <a:r>
                        <a:rPr lang="en-US" sz="1000" b="0" i="0" u="none" strike="noStrike">
                          <a:solidFill>
                            <a:srgbClr val="000000"/>
                          </a:solidFill>
                          <a:effectLst/>
                          <a:latin typeface="Roboto Condensed Light" panose="02000000000000000000" pitchFamily="2" charset="0"/>
                          <a:ea typeface="+mn-lt"/>
                          <a:cs typeface="+mn-lt"/>
                        </a:rPr>
                        <a:t>Map data flows to identify data processors and controllers; maintain records of processing activities (GDPR Articles 4 and 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3406642"/>
                  </a:ext>
                </a:extLst>
              </a:tr>
              <a:tr h="764243">
                <a:tc>
                  <a:txBody>
                    <a:bodyPr/>
                    <a:lstStyle/>
                    <a:p>
                      <a:pPr algn="ctr" fontAlgn="ctr">
                        <a:buFontTx/>
                      </a:pPr>
                      <a:r>
                        <a:rPr lang="en-US" sz="900" b="1" i="0" u="none" strike="noStrike">
                          <a:solidFill>
                            <a:srgbClr val="FFFFFF"/>
                          </a:solidFill>
                          <a:effectLst/>
                          <a:latin typeface="Montserrat" panose="00000500000000000000" pitchFamily="2" charset="0"/>
                          <a:ea typeface="+mn-lt"/>
                          <a:cs typeface="+mn-lt"/>
                        </a:rPr>
                        <a:t>Ethical &amp; Bias Risk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C769E"/>
                    </a:solidFill>
                  </a:tcPr>
                </a:tc>
                <a:tc>
                  <a:txBody>
                    <a:bodyPr/>
                    <a:lstStyle/>
                    <a:p>
                      <a:pPr algn="ctr" fontAlgn="ctr">
                        <a:buFontTx/>
                      </a:pPr>
                      <a:r>
                        <a:rPr lang="en-US" sz="1000" b="0" i="0" u="none" strike="noStrike">
                          <a:solidFill>
                            <a:srgbClr val="000000"/>
                          </a:solidFill>
                          <a:effectLst/>
                          <a:latin typeface="Roboto Condensed Light" panose="02000000000000000000" pitchFamily="2" charset="0"/>
                          <a:ea typeface="+mn-lt"/>
                          <a:cs typeface="+mn-lt"/>
                        </a:rPr>
                        <a:t>AI model produces biased recommendations or actions that discriminate against protected groups.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FontTx/>
                      </a:pPr>
                      <a:r>
                        <a:rPr lang="en-US" sz="1000" b="0" i="0" u="none" strike="noStrike">
                          <a:solidFill>
                            <a:srgbClr val="000000"/>
                          </a:solidFill>
                          <a:effectLst/>
                          <a:latin typeface="Roboto Condensed Light" panose="02000000000000000000" pitchFamily="2" charset="0"/>
                          <a:ea typeface="+mn-lt"/>
                          <a:cs typeface="+mn-lt"/>
                        </a:rPr>
                        <a:t>Reputational harm, regulatory scrutiny (e.g. Equal Opportunity laws), class action lawsuits.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FontTx/>
                      </a:pPr>
                      <a:r>
                        <a:rPr lang="en-US" sz="1000" b="0" i="0" u="none" strike="noStrike">
                          <a:solidFill>
                            <a:srgbClr val="000000"/>
                          </a:solidFill>
                          <a:effectLst/>
                          <a:latin typeface="Roboto Condensed Light" panose="02000000000000000000" pitchFamily="2" charset="0"/>
                          <a:ea typeface="+mn-lt"/>
                          <a:cs typeface="+mn-lt"/>
                        </a:rPr>
                        <a:t>Conduct regular bias audits, use diverse and representative training data, apply fairness metrics (e.g. equal opportunity, demographic parity).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4463078"/>
                  </a:ext>
                </a:extLst>
              </a:tr>
              <a:tr h="910348">
                <a:tc>
                  <a:txBody>
                    <a:bodyPr/>
                    <a:lstStyle/>
                    <a:p>
                      <a:pPr algn="ctr" fontAlgn="ctr">
                        <a:buFontTx/>
                      </a:pPr>
                      <a:r>
                        <a:rPr lang="en-US" sz="900" b="1" i="0" u="none" strike="noStrike">
                          <a:solidFill>
                            <a:srgbClr val="FFFFFF"/>
                          </a:solidFill>
                          <a:effectLst/>
                          <a:latin typeface="Montserrat" panose="00000500000000000000" pitchFamily="2" charset="0"/>
                          <a:ea typeface="+mn-lt"/>
                          <a:cs typeface="+mn-lt"/>
                        </a:rPr>
                        <a:t>Model Performance &amp; Reliability Risk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C769E"/>
                    </a:solidFill>
                  </a:tcPr>
                </a:tc>
                <a:tc>
                  <a:txBody>
                    <a:bodyPr/>
                    <a:lstStyle/>
                    <a:p>
                      <a:pPr algn="ctr" fontAlgn="ctr">
                        <a:buFontTx/>
                      </a:pPr>
                      <a:r>
                        <a:rPr lang="en-US" sz="1000" b="0" i="0" u="none" strike="noStrike">
                          <a:solidFill>
                            <a:srgbClr val="000000"/>
                          </a:solidFill>
                          <a:effectLst/>
                          <a:latin typeface="Roboto Condensed Light" panose="02000000000000000000" pitchFamily="2" charset="0"/>
                          <a:ea typeface="+mn-lt"/>
                          <a:cs typeface="+mn-lt"/>
                        </a:rPr>
                        <a:t>Drift in AI model accuracy leading to poor customer experiences (e.g. incorrect personalization, misrouted support requests).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FontTx/>
                      </a:pPr>
                      <a:r>
                        <a:rPr lang="en-US" sz="1000" b="0" i="0" u="none" strike="noStrike">
                          <a:solidFill>
                            <a:srgbClr val="000000"/>
                          </a:solidFill>
                          <a:effectLst/>
                          <a:latin typeface="Roboto Condensed Light" panose="02000000000000000000" pitchFamily="2" charset="0"/>
                          <a:ea typeface="+mn-lt"/>
                          <a:cs typeface="+mn-lt"/>
                        </a:rPr>
                        <a:t>Reduced </a:t>
                      </a:r>
                      <a:r>
                        <a:rPr lang="en-US" sz="1000" b="0" i="0" u="none" strike="noStrike" err="1">
                          <a:solidFill>
                            <a:srgbClr val="000000"/>
                          </a:solidFill>
                          <a:effectLst/>
                          <a:latin typeface="Roboto Condensed Light" panose="02000000000000000000" pitchFamily="2" charset="0"/>
                          <a:ea typeface="+mn-lt"/>
                          <a:cs typeface="+mn-lt"/>
                        </a:rPr>
                        <a:t>CSAT</a:t>
                      </a:r>
                      <a:r>
                        <a:rPr lang="en-US" sz="1000" b="0" i="0" u="none" strike="noStrike">
                          <a:solidFill>
                            <a:srgbClr val="000000"/>
                          </a:solidFill>
                          <a:effectLst/>
                          <a:latin typeface="Roboto Condensed Light" panose="02000000000000000000" pitchFamily="2" charset="0"/>
                          <a:ea typeface="+mn-lt"/>
                          <a:cs typeface="+mn-lt"/>
                        </a:rPr>
                        <a:t>, increased customer churn, brand dissatisfaction.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FontTx/>
                      </a:pPr>
                      <a:r>
                        <a:rPr lang="en-US" sz="1000" b="0" i="0" u="none" strike="noStrike" dirty="0">
                          <a:solidFill>
                            <a:srgbClr val="000000"/>
                          </a:solidFill>
                          <a:effectLst/>
                          <a:latin typeface="Roboto Condensed Light" panose="02000000000000000000" pitchFamily="2" charset="0"/>
                          <a:ea typeface="+mn-lt"/>
                          <a:cs typeface="+mn-lt"/>
                        </a:rPr>
                        <a:t>Implement continuous monitoring of model performance; maintain robust fallback or human-in-the-loop systems.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0645312"/>
                  </a:ext>
                </a:extLst>
              </a:tr>
            </a:tbl>
          </a:graphicData>
        </a:graphic>
      </p:graphicFrame>
      <p:sp>
        <p:nvSpPr>
          <p:cNvPr id="7" name="Rectangle 6">
            <a:extLst>
              <a:ext uri="{FF2B5EF4-FFF2-40B4-BE49-F238E27FC236}">
                <a16:creationId xmlns:a16="http://schemas.microsoft.com/office/drawing/2014/main" id="{D8A90D27-A463-6D3F-99E3-01EB27987FAF}"/>
              </a:ext>
              <a:ext uri="{C183D7F6-B498-43B3-948B-1728B52AA6E4}">
                <adec:decorative xmlns:adec="http://schemas.microsoft.com/office/drawing/2017/decorative" val="1"/>
              </a:ext>
            </a:extLst>
          </p:cNvPr>
          <p:cNvSpPr>
            <a:spLocks/>
          </p:cNvSpPr>
          <p:nvPr/>
        </p:nvSpPr>
        <p:spPr>
          <a:xfrm>
            <a:off x="7517445" y="2003543"/>
            <a:ext cx="4077346" cy="398609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defRPr/>
            </a:pPr>
            <a:endParaRPr lang="en-US" sz="1800">
              <a:solidFill>
                <a:srgbClr val="FFFFFF"/>
              </a:solidFill>
              <a:latin typeface="Roboto Light" panose="02000000000000000000" pitchFamily="2" charset="0"/>
              <a:ea typeface="+mn-lt"/>
              <a:cs typeface="+mn-lt"/>
            </a:endParaRPr>
          </a:p>
        </p:txBody>
      </p:sp>
      <p:sp>
        <p:nvSpPr>
          <p:cNvPr id="8" name="Content Placeholder 6">
            <a:extLst>
              <a:ext uri="{FF2B5EF4-FFF2-40B4-BE49-F238E27FC236}">
                <a16:creationId xmlns:a16="http://schemas.microsoft.com/office/drawing/2014/main" id="{E33BE726-9F37-5188-3A70-6DE2543DE298}"/>
              </a:ext>
            </a:extLst>
          </p:cNvPr>
          <p:cNvSpPr txBox="1">
            <a:spLocks/>
          </p:cNvSpPr>
          <p:nvPr/>
        </p:nvSpPr>
        <p:spPr>
          <a:xfrm>
            <a:off x="7517445" y="2184274"/>
            <a:ext cx="4077346" cy="34766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rgbClr val="71727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defRPr/>
            </a:pPr>
            <a:r>
              <a:rPr lang="en-US" sz="1800" dirty="0">
                <a:solidFill>
                  <a:srgbClr val="2576B7"/>
                </a:solidFill>
                <a:latin typeface="Montserrat SemiBold"/>
                <a:ea typeface="+mn-lt"/>
                <a:cs typeface="+mn-lt"/>
              </a:rPr>
              <a:t>Top-of-Mind Generative AI Concerns for IT Leaders </a:t>
            </a:r>
          </a:p>
        </p:txBody>
      </p:sp>
      <p:graphicFrame>
        <p:nvGraphicFramePr>
          <p:cNvPr id="20" name="Chart 19">
            <a:extLst>
              <a:ext uri="{FF2B5EF4-FFF2-40B4-BE49-F238E27FC236}">
                <a16:creationId xmlns:a16="http://schemas.microsoft.com/office/drawing/2014/main" id="{4A200CF1-097A-5F8F-ED77-B5AAC46C8257}"/>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59029773"/>
              </p:ext>
            </p:extLst>
          </p:nvPr>
        </p:nvGraphicFramePr>
        <p:xfrm>
          <a:off x="9289176" y="2731887"/>
          <a:ext cx="2286000" cy="1371600"/>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 Placeholder 7">
            <a:extLst>
              <a:ext uri="{FF2B5EF4-FFF2-40B4-BE49-F238E27FC236}">
                <a16:creationId xmlns:a16="http://schemas.microsoft.com/office/drawing/2014/main" id="{4E74FF15-8274-00E9-A26E-CEBEF760A2B1}"/>
              </a:ext>
            </a:extLst>
          </p:cNvPr>
          <p:cNvSpPr txBox="1">
            <a:spLocks/>
          </p:cNvSpPr>
          <p:nvPr/>
        </p:nvSpPr>
        <p:spPr>
          <a:xfrm>
            <a:off x="7622370" y="3303012"/>
            <a:ext cx="1748151" cy="22935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4309">
              <a:lnSpc>
                <a:spcPts val="2000"/>
              </a:lnSpc>
              <a:buFontTx/>
              <a:defRPr/>
            </a:pPr>
            <a:r>
              <a:rPr lang="en-US" sz="1600">
                <a:latin typeface="Montserrat Medium" pitchFamily="2" charset="77"/>
                <a:ea typeface="+mn-lt"/>
                <a:cs typeface="+mn-lt"/>
              </a:rPr>
              <a:t>Cybersecurity</a:t>
            </a:r>
            <a:endParaRPr lang="en-US" sz="1600">
              <a:latin typeface="Montserrat" pitchFamily="2" charset="77"/>
              <a:ea typeface="+mn-lt"/>
              <a:cs typeface="+mn-lt"/>
            </a:endParaRPr>
          </a:p>
        </p:txBody>
      </p:sp>
      <p:sp>
        <p:nvSpPr>
          <p:cNvPr id="25" name="TextBox 24">
            <a:extLst>
              <a:ext uri="{FF2B5EF4-FFF2-40B4-BE49-F238E27FC236}">
                <a16:creationId xmlns:a16="http://schemas.microsoft.com/office/drawing/2014/main" id="{D27C8898-EC63-6731-A233-D3F753386CED}"/>
              </a:ext>
            </a:extLst>
          </p:cNvPr>
          <p:cNvSpPr txBox="1">
            <a:spLocks/>
          </p:cNvSpPr>
          <p:nvPr/>
        </p:nvSpPr>
        <p:spPr>
          <a:xfrm>
            <a:off x="9686603" y="3294593"/>
            <a:ext cx="1491146" cy="246189"/>
          </a:xfrm>
          <a:prstGeom prst="rect">
            <a:avLst/>
          </a:prstGeom>
        </p:spPr>
        <p:txBody>
          <a:bodyPr vert="horz" wrap="square" lIns="0" tIns="0" rIns="0" bIns="0" rtlCol="0">
            <a:spAutoFit/>
          </a:bodyPr>
          <a:lstStyle/>
          <a:p>
            <a:pPr marL="289917" marR="242951" lvl="1" algn="ctr" defTabSz="554437">
              <a:spcBef>
                <a:spcPts val="55"/>
              </a:spcBef>
              <a:defRPr/>
            </a:pPr>
            <a:r>
              <a:rPr lang="en-US" sz="1600" spc="-30">
                <a:solidFill>
                  <a:srgbClr val="B3252E"/>
                </a:solidFill>
                <a:latin typeface="Exo" panose="02000503000000000000" pitchFamily="2" charset="77"/>
                <a:ea typeface="+mn-lt"/>
                <a:cs typeface="+mn-lt"/>
              </a:rPr>
              <a:t>81%</a:t>
            </a:r>
          </a:p>
        </p:txBody>
      </p:sp>
      <p:graphicFrame>
        <p:nvGraphicFramePr>
          <p:cNvPr id="11" name="Chart 10">
            <a:extLst>
              <a:ext uri="{FF2B5EF4-FFF2-40B4-BE49-F238E27FC236}">
                <a16:creationId xmlns:a16="http://schemas.microsoft.com/office/drawing/2014/main" id="{A2582015-ECCE-7897-566D-17B7917EB989}"/>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70179391"/>
              </p:ext>
            </p:extLst>
          </p:nvPr>
        </p:nvGraphicFramePr>
        <p:xfrm>
          <a:off x="9260533" y="3998133"/>
          <a:ext cx="2343286" cy="1371600"/>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 Placeholder 7">
            <a:extLst>
              <a:ext uri="{FF2B5EF4-FFF2-40B4-BE49-F238E27FC236}">
                <a16:creationId xmlns:a16="http://schemas.microsoft.com/office/drawing/2014/main" id="{A1DE9276-9E58-5F9C-8274-00C03830B939}"/>
              </a:ext>
            </a:extLst>
          </p:cNvPr>
          <p:cNvSpPr txBox="1">
            <a:spLocks/>
          </p:cNvSpPr>
          <p:nvPr/>
        </p:nvSpPr>
        <p:spPr>
          <a:xfrm>
            <a:off x="8235280" y="4569258"/>
            <a:ext cx="1135241" cy="22935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4309">
              <a:lnSpc>
                <a:spcPts val="2000"/>
              </a:lnSpc>
              <a:buFontTx/>
              <a:defRPr/>
            </a:pPr>
            <a:r>
              <a:rPr lang="en-US" sz="1600">
                <a:latin typeface="Montserrat Medium" pitchFamily="2" charset="77"/>
                <a:ea typeface="+mn-lt"/>
                <a:cs typeface="+mn-lt"/>
              </a:rPr>
              <a:t>Privacy</a:t>
            </a:r>
            <a:endParaRPr lang="en-US" sz="1600">
              <a:latin typeface="Montserrat" pitchFamily="2" charset="77"/>
              <a:ea typeface="+mn-lt"/>
              <a:cs typeface="+mn-lt"/>
            </a:endParaRPr>
          </a:p>
        </p:txBody>
      </p:sp>
      <p:sp>
        <p:nvSpPr>
          <p:cNvPr id="12" name="TextBox 11">
            <a:extLst>
              <a:ext uri="{FF2B5EF4-FFF2-40B4-BE49-F238E27FC236}">
                <a16:creationId xmlns:a16="http://schemas.microsoft.com/office/drawing/2014/main" id="{2D98FDCE-C829-6EB0-5CA6-FAD3B3EB057A}"/>
              </a:ext>
            </a:extLst>
          </p:cNvPr>
          <p:cNvSpPr txBox="1">
            <a:spLocks/>
          </p:cNvSpPr>
          <p:nvPr/>
        </p:nvSpPr>
        <p:spPr>
          <a:xfrm>
            <a:off x="9686603" y="4560839"/>
            <a:ext cx="1491146" cy="246189"/>
          </a:xfrm>
          <a:prstGeom prst="rect">
            <a:avLst/>
          </a:prstGeom>
        </p:spPr>
        <p:txBody>
          <a:bodyPr vert="horz" wrap="square" lIns="0" tIns="0" rIns="0" bIns="0" rtlCol="0">
            <a:spAutoFit/>
          </a:bodyPr>
          <a:lstStyle/>
          <a:p>
            <a:pPr marL="289917" marR="242951" lvl="1" algn="ctr" defTabSz="554437">
              <a:spcBef>
                <a:spcPts val="55"/>
              </a:spcBef>
              <a:defRPr/>
            </a:pPr>
            <a:r>
              <a:rPr lang="en-US" sz="1600" spc="-30">
                <a:solidFill>
                  <a:srgbClr val="B3252E"/>
                </a:solidFill>
                <a:latin typeface="Exo" panose="02000503000000000000" pitchFamily="2" charset="77"/>
                <a:ea typeface="+mn-lt"/>
                <a:cs typeface="+mn-lt"/>
              </a:rPr>
              <a:t>78%</a:t>
            </a:r>
          </a:p>
        </p:txBody>
      </p:sp>
      <p:sp>
        <p:nvSpPr>
          <p:cNvPr id="9" name="Content Placeholder 8">
            <a:extLst>
              <a:ext uri="{FF2B5EF4-FFF2-40B4-BE49-F238E27FC236}">
                <a16:creationId xmlns:a16="http://schemas.microsoft.com/office/drawing/2014/main" id="{9396BF39-E55E-EE6F-7725-7DAD9D60AC0E}"/>
              </a:ext>
            </a:extLst>
          </p:cNvPr>
          <p:cNvSpPr txBox="1">
            <a:spLocks/>
          </p:cNvSpPr>
          <p:nvPr/>
        </p:nvSpPr>
        <p:spPr>
          <a:xfrm>
            <a:off x="9522727" y="5369733"/>
            <a:ext cx="1732649" cy="229351"/>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rgbClr val="71727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FontTx/>
              <a:defRPr/>
            </a:pPr>
            <a:r>
              <a:rPr lang="en-US" sz="1000">
                <a:solidFill>
                  <a:srgbClr val="494949"/>
                </a:solidFill>
                <a:ea typeface="+mn-lt"/>
                <a:cs typeface="+mn-lt"/>
              </a:rPr>
              <a:t>Source: KPMG, 2023.</a:t>
            </a:r>
          </a:p>
        </p:txBody>
      </p:sp>
      <p:sp>
        <p:nvSpPr>
          <p:cNvPr id="10" name="Rectangle 9">
            <a:extLst>
              <a:ext uri="{FF2B5EF4-FFF2-40B4-BE49-F238E27FC236}">
                <a16:creationId xmlns:a16="http://schemas.microsoft.com/office/drawing/2014/main" id="{1654A05C-78BF-147D-7B26-5130A4AEE21A}"/>
              </a:ext>
              <a:ext uri="{C183D7F6-B498-43B3-948B-1728B52AA6E4}">
                <adec:decorative xmlns:adec="http://schemas.microsoft.com/office/drawing/2017/decorative" val="1"/>
              </a:ext>
            </a:extLst>
          </p:cNvPr>
          <p:cNvSpPr>
            <a:spLocks/>
          </p:cNvSpPr>
          <p:nvPr/>
        </p:nvSpPr>
        <p:spPr>
          <a:xfrm>
            <a:off x="7484054" y="5996145"/>
            <a:ext cx="4078302" cy="160994"/>
          </a:xfrm>
          <a:prstGeom prst="rect">
            <a:avLst/>
          </a:prstGeom>
          <a:solidFill>
            <a:schemeClr val="accent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800">
              <a:solidFill>
                <a:srgbClr val="FFFFFF"/>
              </a:solidFill>
              <a:highlight>
                <a:srgbClr val="0000FF"/>
              </a:highlight>
              <a:latin typeface="Roboto Light" panose="02000000000000000000" pitchFamily="2" charset="0"/>
              <a:ea typeface="+mn-lt"/>
              <a:cs typeface="+mn-lt"/>
            </a:endParaRPr>
          </a:p>
        </p:txBody>
      </p:sp>
    </p:spTree>
    <p:extLst>
      <p:ext uri="{BB962C8B-B14F-4D97-AF65-F5344CB8AC3E}">
        <p14:creationId xmlns:p14="http://schemas.microsoft.com/office/powerpoint/2010/main" val="20370353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9D1CB-9513-A95C-426F-E34B2357A7F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4FA407A-C7E0-5964-4A24-C2C25D99F7F0}"/>
              </a:ext>
            </a:extLst>
          </p:cNvPr>
          <p:cNvSpPr>
            <a:spLocks noGrp="1"/>
          </p:cNvSpPr>
          <p:nvPr>
            <p:ph type="title"/>
          </p:nvPr>
        </p:nvSpPr>
        <p:spPr>
          <a:xfrm>
            <a:off x="354854" y="481615"/>
            <a:ext cx="11321385" cy="541081"/>
          </a:xfrm>
        </p:spPr>
        <p:txBody>
          <a:bodyPr/>
          <a:lstStyle/>
          <a:p>
            <a:r>
              <a:rPr lang="en-US" sz="3200" i="1">
                <a:solidFill>
                  <a:schemeClr val="tx2"/>
                </a:solidFill>
              </a:rPr>
              <a:t>Technical interlude:</a:t>
            </a:r>
            <a:r>
              <a:rPr lang="en-US" sz="3200">
                <a:solidFill>
                  <a:schemeClr val="tx2"/>
                </a:solidFill>
              </a:rPr>
              <a:t> Generative AI risks types</a:t>
            </a:r>
          </a:p>
        </p:txBody>
      </p:sp>
      <p:sp>
        <p:nvSpPr>
          <p:cNvPr id="5" name="Text Placeholder 4">
            <a:extLst>
              <a:ext uri="{FF2B5EF4-FFF2-40B4-BE49-F238E27FC236}">
                <a16:creationId xmlns:a16="http://schemas.microsoft.com/office/drawing/2014/main" id="{D6047E94-7B94-DE0A-C5A9-C37D5DB4439D}"/>
              </a:ext>
            </a:extLst>
          </p:cNvPr>
          <p:cNvSpPr>
            <a:spLocks noGrp="1"/>
          </p:cNvSpPr>
          <p:nvPr>
            <p:ph type="body" sz="quarter" idx="11"/>
          </p:nvPr>
        </p:nvSpPr>
        <p:spPr>
          <a:xfrm>
            <a:off x="462863" y="1126099"/>
            <a:ext cx="11066416" cy="642565"/>
          </a:xfrm>
        </p:spPr>
        <p:txBody>
          <a:bodyPr/>
          <a:lstStyle/>
          <a:p>
            <a:r>
              <a:rPr lang="en-US" sz="1800">
                <a:latin typeface="Exo" pitchFamily="2" charset="0"/>
              </a:rPr>
              <a:t>Key potential risks of AI can come from data used by AI models (training data and data in production), model design, application of AI system, and lack of AI governance.</a:t>
            </a:r>
          </a:p>
        </p:txBody>
      </p:sp>
      <p:pic>
        <p:nvPicPr>
          <p:cNvPr id="10" name="Graphic 9">
            <a:extLst>
              <a:ext uri="{FF2B5EF4-FFF2-40B4-BE49-F238E27FC236}">
                <a16:creationId xmlns:a16="http://schemas.microsoft.com/office/drawing/2014/main" id="{08948C22-2560-072A-8182-E76A1A602A7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312" y="2266432"/>
            <a:ext cx="755610" cy="755610"/>
          </a:xfrm>
          <a:prstGeom prst="rect">
            <a:avLst/>
          </a:prstGeom>
        </p:spPr>
      </p:pic>
      <p:sp>
        <p:nvSpPr>
          <p:cNvPr id="1025" name="TextBox 1024">
            <a:extLst>
              <a:ext uri="{FF2B5EF4-FFF2-40B4-BE49-F238E27FC236}">
                <a16:creationId xmlns:a16="http://schemas.microsoft.com/office/drawing/2014/main" id="{2378CE02-B077-E79C-F586-0F14516E407B}"/>
              </a:ext>
            </a:extLst>
          </p:cNvPr>
          <p:cNvSpPr txBox="1">
            <a:spLocks/>
          </p:cNvSpPr>
          <p:nvPr/>
        </p:nvSpPr>
        <p:spPr>
          <a:xfrm>
            <a:off x="1380094" y="2115010"/>
            <a:ext cx="1757576" cy="1058455"/>
          </a:xfrm>
          <a:prstGeom prst="rect">
            <a:avLst/>
          </a:prstGeom>
        </p:spPr>
        <p:txBody>
          <a:bodyPr wrap="square" lIns="0" tIns="0" rIns="0" bIns="0" numCol="1" spcCol="360000" rtlCol="0">
            <a:noAutofit/>
          </a:bodyPr>
          <a:lstStyle/>
          <a:p>
            <a:pPr defTabSz="914400">
              <a:lnSpc>
                <a:spcPct val="110000"/>
              </a:lnSpc>
              <a:defRPr/>
            </a:pPr>
            <a:r>
              <a:rPr lang="en-US" sz="1200">
                <a:solidFill>
                  <a:srgbClr val="4A4A4A"/>
                </a:solidFill>
                <a:latin typeface="Exo" panose="02000303000000000000" pitchFamily="2" charset="0"/>
                <a:ea typeface="+mn-lt"/>
                <a:cs typeface="+mn-lt"/>
              </a:rPr>
              <a:t>CBRN (Chemical, Biological, Radiological, and Nuclear) Information or Capabilities</a:t>
            </a:r>
          </a:p>
        </p:txBody>
      </p:sp>
      <p:pic>
        <p:nvPicPr>
          <p:cNvPr id="32" name="Graphic 31">
            <a:extLst>
              <a:ext uri="{FF2B5EF4-FFF2-40B4-BE49-F238E27FC236}">
                <a16:creationId xmlns:a16="http://schemas.microsoft.com/office/drawing/2014/main" id="{92F25F0B-ACAE-8E3F-E2F3-7BE1C5CFA7C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4624" y="3441098"/>
            <a:ext cx="688987" cy="688987"/>
          </a:xfrm>
          <a:prstGeom prst="rect">
            <a:avLst/>
          </a:prstGeom>
        </p:spPr>
      </p:pic>
      <p:sp>
        <p:nvSpPr>
          <p:cNvPr id="1024" name="TextBox 1023">
            <a:extLst>
              <a:ext uri="{FF2B5EF4-FFF2-40B4-BE49-F238E27FC236}">
                <a16:creationId xmlns:a16="http://schemas.microsoft.com/office/drawing/2014/main" id="{1F2AF5C8-6187-0F47-2850-A2E1321981D7}"/>
              </a:ext>
            </a:extLst>
          </p:cNvPr>
          <p:cNvSpPr txBox="1">
            <a:spLocks/>
          </p:cNvSpPr>
          <p:nvPr/>
        </p:nvSpPr>
        <p:spPr>
          <a:xfrm>
            <a:off x="1380094" y="3583224"/>
            <a:ext cx="1315931" cy="404734"/>
          </a:xfrm>
          <a:prstGeom prst="rect">
            <a:avLst/>
          </a:prstGeom>
        </p:spPr>
        <p:txBody>
          <a:bodyPr wrap="square" lIns="0" tIns="0" rIns="0" bIns="0" numCol="1" spcCol="360000" rtlCol="0">
            <a:noAutofit/>
          </a:bodyPr>
          <a:lstStyle/>
          <a:p>
            <a:pPr defTabSz="914400">
              <a:lnSpc>
                <a:spcPct val="110000"/>
              </a:lnSpc>
              <a:defRPr/>
            </a:pPr>
            <a:r>
              <a:rPr lang="en-US" sz="1200">
                <a:solidFill>
                  <a:srgbClr val="4A4A4A"/>
                </a:solidFill>
                <a:latin typeface="Exo" panose="02000303000000000000" pitchFamily="2" charset="0"/>
                <a:ea typeface="+mn-lt"/>
                <a:cs typeface="+mn-lt"/>
              </a:rPr>
              <a:t>Environmental Impacts</a:t>
            </a:r>
          </a:p>
        </p:txBody>
      </p:sp>
      <p:pic>
        <p:nvPicPr>
          <p:cNvPr id="1032" name="Picture 8">
            <a:extLst>
              <a:ext uri="{FF2B5EF4-FFF2-40B4-BE49-F238E27FC236}">
                <a16:creationId xmlns:a16="http://schemas.microsoft.com/office/drawing/2014/main" id="{5328DF58-67D6-563B-B84C-40433D117011}"/>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1917" y="4429232"/>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FE8F031E-D8C2-97A4-B3D5-47C7E447F2E7}"/>
              </a:ext>
            </a:extLst>
          </p:cNvPr>
          <p:cNvSpPr txBox="1">
            <a:spLocks/>
          </p:cNvSpPr>
          <p:nvPr/>
        </p:nvSpPr>
        <p:spPr>
          <a:xfrm>
            <a:off x="1380094" y="4751062"/>
            <a:ext cx="1519131" cy="270741"/>
          </a:xfrm>
          <a:prstGeom prst="rect">
            <a:avLst/>
          </a:prstGeom>
        </p:spPr>
        <p:txBody>
          <a:bodyPr wrap="square" lIns="0" tIns="0" rIns="0" bIns="0" numCol="1" spcCol="360000" rtlCol="0">
            <a:noAutofit/>
          </a:bodyPr>
          <a:lstStyle/>
          <a:p>
            <a:pPr defTabSz="914400">
              <a:lnSpc>
                <a:spcPct val="110000"/>
              </a:lnSpc>
              <a:defRPr/>
            </a:pPr>
            <a:r>
              <a:rPr lang="en-US" sz="1200">
                <a:solidFill>
                  <a:srgbClr val="4A4A4A"/>
                </a:solidFill>
                <a:latin typeface="Exo" panose="02000303000000000000" pitchFamily="2" charset="0"/>
                <a:ea typeface="+mn-lt"/>
                <a:cs typeface="+mn-lt"/>
              </a:rPr>
              <a:t>Information Integrity</a:t>
            </a:r>
          </a:p>
        </p:txBody>
      </p:sp>
      <p:pic>
        <p:nvPicPr>
          <p:cNvPr id="28" name="Graphic 27">
            <a:extLst>
              <a:ext uri="{FF2B5EF4-FFF2-40B4-BE49-F238E27FC236}">
                <a16:creationId xmlns:a16="http://schemas.microsoft.com/office/drawing/2014/main" id="{E1904B83-90C3-F4C1-BB3B-BC1FD8581FB9}"/>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88184" y="2266432"/>
            <a:ext cx="755610" cy="755610"/>
          </a:xfrm>
          <a:prstGeom prst="rect">
            <a:avLst/>
          </a:prstGeom>
        </p:spPr>
      </p:pic>
      <p:sp>
        <p:nvSpPr>
          <p:cNvPr id="62" name="TextBox 61">
            <a:extLst>
              <a:ext uri="{FF2B5EF4-FFF2-40B4-BE49-F238E27FC236}">
                <a16:creationId xmlns:a16="http://schemas.microsoft.com/office/drawing/2014/main" id="{E7801A38-E143-4A7F-F574-3B38E20D43AC}"/>
              </a:ext>
            </a:extLst>
          </p:cNvPr>
          <p:cNvSpPr txBox="1">
            <a:spLocks/>
          </p:cNvSpPr>
          <p:nvPr/>
        </p:nvSpPr>
        <p:spPr>
          <a:xfrm>
            <a:off x="4187084" y="2508867"/>
            <a:ext cx="1315931" cy="270741"/>
          </a:xfrm>
          <a:prstGeom prst="rect">
            <a:avLst/>
          </a:prstGeom>
        </p:spPr>
        <p:txBody>
          <a:bodyPr wrap="square" lIns="0" tIns="0" rIns="0" bIns="0" numCol="1" spcCol="360000" rtlCol="0">
            <a:noAutofit/>
          </a:bodyPr>
          <a:lstStyle/>
          <a:p>
            <a:pPr defTabSz="914400">
              <a:lnSpc>
                <a:spcPct val="110000"/>
              </a:lnSpc>
              <a:defRPr/>
            </a:pPr>
            <a:r>
              <a:rPr lang="en-US" sz="1200">
                <a:solidFill>
                  <a:srgbClr val="4A4A4A"/>
                </a:solidFill>
                <a:latin typeface="Exo" panose="02000303000000000000" pitchFamily="2" charset="0"/>
                <a:ea typeface="+mn-lt"/>
                <a:cs typeface="+mn-lt"/>
              </a:rPr>
              <a:t>Hallucinations</a:t>
            </a:r>
          </a:p>
        </p:txBody>
      </p:sp>
      <p:pic>
        <p:nvPicPr>
          <p:cNvPr id="34" name="Graphic 33">
            <a:extLst>
              <a:ext uri="{FF2B5EF4-FFF2-40B4-BE49-F238E27FC236}">
                <a16:creationId xmlns:a16="http://schemas.microsoft.com/office/drawing/2014/main" id="{14D887A2-957A-65EE-8816-A366510F0121}"/>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208789" y="3328391"/>
            <a:ext cx="914400" cy="914400"/>
          </a:xfrm>
          <a:prstGeom prst="rect">
            <a:avLst/>
          </a:prstGeom>
        </p:spPr>
      </p:pic>
      <p:sp>
        <p:nvSpPr>
          <p:cNvPr id="61" name="TextBox 60">
            <a:extLst>
              <a:ext uri="{FF2B5EF4-FFF2-40B4-BE49-F238E27FC236}">
                <a16:creationId xmlns:a16="http://schemas.microsoft.com/office/drawing/2014/main" id="{73353C2F-9438-6351-5438-11F1C273C7A7}"/>
              </a:ext>
            </a:extLst>
          </p:cNvPr>
          <p:cNvSpPr txBox="1">
            <a:spLocks/>
          </p:cNvSpPr>
          <p:nvPr/>
        </p:nvSpPr>
        <p:spPr>
          <a:xfrm>
            <a:off x="4187084" y="3562904"/>
            <a:ext cx="1315931" cy="445374"/>
          </a:xfrm>
          <a:prstGeom prst="rect">
            <a:avLst/>
          </a:prstGeom>
        </p:spPr>
        <p:txBody>
          <a:bodyPr wrap="square" lIns="0" tIns="0" rIns="0" bIns="0" numCol="1" spcCol="360000" rtlCol="0">
            <a:noAutofit/>
          </a:bodyPr>
          <a:lstStyle/>
          <a:p>
            <a:pPr defTabSz="914400">
              <a:lnSpc>
                <a:spcPct val="110000"/>
              </a:lnSpc>
              <a:defRPr/>
            </a:pPr>
            <a:r>
              <a:rPr lang="en-US" sz="1200">
                <a:solidFill>
                  <a:srgbClr val="4A4A4A"/>
                </a:solidFill>
                <a:latin typeface="Exo" panose="02000303000000000000" pitchFamily="2" charset="0"/>
                <a:ea typeface="+mn-lt"/>
                <a:cs typeface="+mn-lt"/>
              </a:rPr>
              <a:t>Harmful Bias or Homogenization</a:t>
            </a:r>
          </a:p>
        </p:txBody>
      </p:sp>
      <p:pic>
        <p:nvPicPr>
          <p:cNvPr id="36" name="Graphic 35">
            <a:extLst>
              <a:ext uri="{FF2B5EF4-FFF2-40B4-BE49-F238E27FC236}">
                <a16:creationId xmlns:a16="http://schemas.microsoft.com/office/drawing/2014/main" id="{DD6D84FE-4B48-07EA-A963-23E59A0D05BC}"/>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395682" y="4616125"/>
            <a:ext cx="540614" cy="540614"/>
          </a:xfrm>
          <a:prstGeom prst="rect">
            <a:avLst/>
          </a:prstGeom>
        </p:spPr>
      </p:pic>
      <p:sp>
        <p:nvSpPr>
          <p:cNvPr id="60" name="TextBox 59">
            <a:extLst>
              <a:ext uri="{FF2B5EF4-FFF2-40B4-BE49-F238E27FC236}">
                <a16:creationId xmlns:a16="http://schemas.microsoft.com/office/drawing/2014/main" id="{73DA13E4-FA4D-9918-00F6-7D45340419C9}"/>
              </a:ext>
            </a:extLst>
          </p:cNvPr>
          <p:cNvSpPr txBox="1">
            <a:spLocks/>
          </p:cNvSpPr>
          <p:nvPr/>
        </p:nvSpPr>
        <p:spPr>
          <a:xfrm>
            <a:off x="4187084" y="4751062"/>
            <a:ext cx="1519131" cy="270741"/>
          </a:xfrm>
          <a:prstGeom prst="rect">
            <a:avLst/>
          </a:prstGeom>
        </p:spPr>
        <p:txBody>
          <a:bodyPr wrap="square" lIns="0" tIns="0" rIns="0" bIns="0" numCol="1" spcCol="360000" rtlCol="0">
            <a:noAutofit/>
          </a:bodyPr>
          <a:lstStyle/>
          <a:p>
            <a:pPr defTabSz="914400">
              <a:lnSpc>
                <a:spcPct val="110000"/>
              </a:lnSpc>
              <a:defRPr/>
            </a:pPr>
            <a:r>
              <a:rPr lang="en-US" sz="1200">
                <a:solidFill>
                  <a:srgbClr val="4A4A4A"/>
                </a:solidFill>
                <a:latin typeface="Exo" panose="02000303000000000000" pitchFamily="2" charset="0"/>
                <a:ea typeface="+mn-lt"/>
                <a:cs typeface="+mn-lt"/>
              </a:rPr>
              <a:t>Intellectual Property</a:t>
            </a:r>
          </a:p>
        </p:txBody>
      </p:sp>
      <p:pic>
        <p:nvPicPr>
          <p:cNvPr id="38" name="Graphic 37">
            <a:extLst>
              <a:ext uri="{FF2B5EF4-FFF2-40B4-BE49-F238E27FC236}">
                <a16:creationId xmlns:a16="http://schemas.microsoft.com/office/drawing/2014/main" id="{013E13EB-1B00-9E09-A394-2051AEC61F2C}"/>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58908" y="2324073"/>
            <a:ext cx="640329" cy="640329"/>
          </a:xfrm>
          <a:prstGeom prst="rect">
            <a:avLst/>
          </a:prstGeom>
        </p:spPr>
      </p:pic>
      <p:sp>
        <p:nvSpPr>
          <p:cNvPr id="59" name="TextBox 58">
            <a:extLst>
              <a:ext uri="{FF2B5EF4-FFF2-40B4-BE49-F238E27FC236}">
                <a16:creationId xmlns:a16="http://schemas.microsoft.com/office/drawing/2014/main" id="{71872E00-92FB-6520-6882-082429733A33}"/>
              </a:ext>
            </a:extLst>
          </p:cNvPr>
          <p:cNvSpPr txBox="1">
            <a:spLocks/>
          </p:cNvSpPr>
          <p:nvPr/>
        </p:nvSpPr>
        <p:spPr>
          <a:xfrm>
            <a:off x="6756672" y="2411698"/>
            <a:ext cx="1448011" cy="465079"/>
          </a:xfrm>
          <a:prstGeom prst="rect">
            <a:avLst/>
          </a:prstGeom>
        </p:spPr>
        <p:txBody>
          <a:bodyPr wrap="square" lIns="0" tIns="0" rIns="0" bIns="0" numCol="1" spcCol="360000" rtlCol="0">
            <a:noAutofit/>
          </a:bodyPr>
          <a:lstStyle/>
          <a:p>
            <a:pPr defTabSz="914400">
              <a:lnSpc>
                <a:spcPct val="110000"/>
              </a:lnSpc>
              <a:defRPr/>
            </a:pPr>
            <a:r>
              <a:rPr lang="en-US" sz="1200">
                <a:solidFill>
                  <a:srgbClr val="4A4A4A"/>
                </a:solidFill>
                <a:latin typeface="Exo" panose="02000303000000000000" pitchFamily="2" charset="0"/>
                <a:ea typeface="+mn-lt"/>
                <a:cs typeface="+mn-lt"/>
              </a:rPr>
              <a:t>Dangerous, Violent, or Hateful Content</a:t>
            </a:r>
          </a:p>
        </p:txBody>
      </p:sp>
      <p:pic>
        <p:nvPicPr>
          <p:cNvPr id="42" name="Graphic 41">
            <a:extLst>
              <a:ext uri="{FF2B5EF4-FFF2-40B4-BE49-F238E27FC236}">
                <a16:creationId xmlns:a16="http://schemas.microsoft.com/office/drawing/2014/main" id="{3E807B75-4A46-8E48-F3D1-6E3748C3823E}"/>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900015" y="3406534"/>
            <a:ext cx="758115" cy="758115"/>
          </a:xfrm>
          <a:prstGeom prst="rect">
            <a:avLst/>
          </a:prstGeom>
        </p:spPr>
      </p:pic>
      <p:sp>
        <p:nvSpPr>
          <p:cNvPr id="58" name="TextBox 57">
            <a:extLst>
              <a:ext uri="{FF2B5EF4-FFF2-40B4-BE49-F238E27FC236}">
                <a16:creationId xmlns:a16="http://schemas.microsoft.com/office/drawing/2014/main" id="{9C1A3879-EBE0-B753-2E0E-FD9DAD4013AD}"/>
              </a:ext>
            </a:extLst>
          </p:cNvPr>
          <p:cNvSpPr txBox="1">
            <a:spLocks/>
          </p:cNvSpPr>
          <p:nvPr/>
        </p:nvSpPr>
        <p:spPr>
          <a:xfrm>
            <a:off x="6756672" y="3562904"/>
            <a:ext cx="1315931" cy="445374"/>
          </a:xfrm>
          <a:prstGeom prst="rect">
            <a:avLst/>
          </a:prstGeom>
        </p:spPr>
        <p:txBody>
          <a:bodyPr wrap="square" lIns="0" tIns="0" rIns="0" bIns="0" numCol="1" spcCol="360000" rtlCol="0">
            <a:noAutofit/>
          </a:bodyPr>
          <a:lstStyle/>
          <a:p>
            <a:pPr defTabSz="914400">
              <a:lnSpc>
                <a:spcPct val="110000"/>
              </a:lnSpc>
              <a:defRPr/>
            </a:pPr>
            <a:r>
              <a:rPr lang="en-US" sz="1200">
                <a:solidFill>
                  <a:srgbClr val="4A4A4A"/>
                </a:solidFill>
                <a:latin typeface="Exo" panose="02000303000000000000" pitchFamily="2" charset="0"/>
                <a:ea typeface="+mn-lt"/>
                <a:cs typeface="+mn-lt"/>
              </a:rPr>
              <a:t>Human-AI Configuration</a:t>
            </a:r>
          </a:p>
        </p:txBody>
      </p:sp>
      <p:pic>
        <p:nvPicPr>
          <p:cNvPr id="50" name="Graphic 49">
            <a:extLst>
              <a:ext uri="{FF2B5EF4-FFF2-40B4-BE49-F238E27FC236}">
                <a16:creationId xmlns:a16="http://schemas.microsoft.com/office/drawing/2014/main" id="{FBF24E6B-AEC0-A72A-06D1-D73467B7D242}"/>
              </a:ext>
              <a:ext uri="{C183D7F6-B498-43B3-948B-1728B52AA6E4}">
                <adec:decorative xmlns:adec="http://schemas.microsoft.com/office/drawing/2017/decorative" val="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916008" y="4523368"/>
            <a:ext cx="726129" cy="726129"/>
          </a:xfrm>
          <a:prstGeom prst="rect">
            <a:avLst/>
          </a:prstGeom>
        </p:spPr>
      </p:pic>
      <p:sp>
        <p:nvSpPr>
          <p:cNvPr id="57" name="TextBox 56">
            <a:extLst>
              <a:ext uri="{FF2B5EF4-FFF2-40B4-BE49-F238E27FC236}">
                <a16:creationId xmlns:a16="http://schemas.microsoft.com/office/drawing/2014/main" id="{4265198D-3CEC-3D26-432F-80343017E354}"/>
              </a:ext>
            </a:extLst>
          </p:cNvPr>
          <p:cNvSpPr txBox="1">
            <a:spLocks/>
          </p:cNvSpPr>
          <p:nvPr/>
        </p:nvSpPr>
        <p:spPr>
          <a:xfrm>
            <a:off x="6756672" y="4663745"/>
            <a:ext cx="1519131" cy="445375"/>
          </a:xfrm>
          <a:prstGeom prst="rect">
            <a:avLst/>
          </a:prstGeom>
        </p:spPr>
        <p:txBody>
          <a:bodyPr wrap="square" lIns="0" tIns="0" rIns="0" bIns="0" numCol="1" spcCol="360000" rtlCol="0">
            <a:noAutofit/>
          </a:bodyPr>
          <a:lstStyle/>
          <a:p>
            <a:pPr defTabSz="914400">
              <a:lnSpc>
                <a:spcPct val="110000"/>
              </a:lnSpc>
              <a:defRPr/>
            </a:pPr>
            <a:r>
              <a:rPr lang="en-US" sz="1200">
                <a:solidFill>
                  <a:srgbClr val="4A4A4A"/>
                </a:solidFill>
                <a:latin typeface="Exo" panose="02000303000000000000" pitchFamily="2" charset="0"/>
                <a:ea typeface="+mn-lt"/>
                <a:cs typeface="+mn-lt"/>
              </a:rPr>
              <a:t>Obscene, Degrading, or Abusive Content</a:t>
            </a:r>
          </a:p>
        </p:txBody>
      </p:sp>
      <p:pic>
        <p:nvPicPr>
          <p:cNvPr id="1034" name="Picture 10">
            <a:extLst>
              <a:ext uri="{FF2B5EF4-FFF2-40B4-BE49-F238E27FC236}">
                <a16:creationId xmlns:a16="http://schemas.microsoft.com/office/drawing/2014/main" id="{49F0ED02-3190-32E6-E4F2-1582A519A129}"/>
              </a:ext>
              <a:ext uri="{C183D7F6-B498-43B3-948B-1728B52AA6E4}">
                <adec:decorative xmlns:adec="http://schemas.microsoft.com/office/drawing/2017/decorative" val="1"/>
              </a:ext>
            </a:extLst>
          </p:cNvPr>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8841364" y="2134015"/>
            <a:ext cx="1020445" cy="102044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0E8EADB8-3E42-50FC-4B4B-27E6FEF1503C}"/>
              </a:ext>
            </a:extLst>
          </p:cNvPr>
          <p:cNvSpPr txBox="1">
            <a:spLocks/>
          </p:cNvSpPr>
          <p:nvPr/>
        </p:nvSpPr>
        <p:spPr>
          <a:xfrm>
            <a:off x="9905169" y="2508867"/>
            <a:ext cx="1315931" cy="270741"/>
          </a:xfrm>
          <a:prstGeom prst="rect">
            <a:avLst/>
          </a:prstGeom>
        </p:spPr>
        <p:txBody>
          <a:bodyPr wrap="square" lIns="0" tIns="0" rIns="0" bIns="0" numCol="1" spcCol="360000" rtlCol="0">
            <a:noAutofit/>
          </a:bodyPr>
          <a:lstStyle/>
          <a:p>
            <a:pPr defTabSz="914400">
              <a:lnSpc>
                <a:spcPct val="110000"/>
              </a:lnSpc>
              <a:defRPr/>
            </a:pPr>
            <a:r>
              <a:rPr lang="en-US" sz="1200">
                <a:solidFill>
                  <a:srgbClr val="4A4A4A"/>
                </a:solidFill>
                <a:latin typeface="Exo" panose="02000303000000000000" pitchFamily="2" charset="0"/>
                <a:ea typeface="+mn-lt"/>
                <a:cs typeface="+mn-lt"/>
              </a:rPr>
              <a:t>Data Privacy</a:t>
            </a:r>
          </a:p>
        </p:txBody>
      </p:sp>
      <p:pic>
        <p:nvPicPr>
          <p:cNvPr id="44" name="Graphic 43">
            <a:extLst>
              <a:ext uri="{FF2B5EF4-FFF2-40B4-BE49-F238E27FC236}">
                <a16:creationId xmlns:a16="http://schemas.microsoft.com/office/drawing/2014/main" id="{9D3B6709-D3AC-89CC-FBB3-DC7FD80ADA3F}"/>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988522" y="3422527"/>
            <a:ext cx="726129" cy="726129"/>
          </a:xfrm>
          <a:prstGeom prst="rect">
            <a:avLst/>
          </a:prstGeom>
        </p:spPr>
      </p:pic>
      <p:sp>
        <p:nvSpPr>
          <p:cNvPr id="55" name="TextBox 54">
            <a:extLst>
              <a:ext uri="{FF2B5EF4-FFF2-40B4-BE49-F238E27FC236}">
                <a16:creationId xmlns:a16="http://schemas.microsoft.com/office/drawing/2014/main" id="{CFEEFC8A-8DC3-E862-C7C5-13003E061F89}"/>
              </a:ext>
            </a:extLst>
          </p:cNvPr>
          <p:cNvSpPr txBox="1">
            <a:spLocks/>
          </p:cNvSpPr>
          <p:nvPr/>
        </p:nvSpPr>
        <p:spPr>
          <a:xfrm>
            <a:off x="9905169" y="3552744"/>
            <a:ext cx="1315931" cy="465694"/>
          </a:xfrm>
          <a:prstGeom prst="rect">
            <a:avLst/>
          </a:prstGeom>
        </p:spPr>
        <p:txBody>
          <a:bodyPr wrap="square" lIns="0" tIns="0" rIns="0" bIns="0" numCol="1" spcCol="360000" rtlCol="0">
            <a:noAutofit/>
          </a:bodyPr>
          <a:lstStyle/>
          <a:p>
            <a:pPr defTabSz="914400">
              <a:lnSpc>
                <a:spcPct val="110000"/>
              </a:lnSpc>
              <a:defRPr/>
            </a:pPr>
            <a:r>
              <a:rPr lang="en-US" sz="1200">
                <a:solidFill>
                  <a:srgbClr val="4A4A4A"/>
                </a:solidFill>
                <a:latin typeface="Exo" panose="02000303000000000000" pitchFamily="2" charset="0"/>
                <a:ea typeface="+mn-lt"/>
                <a:cs typeface="+mn-lt"/>
              </a:rPr>
              <a:t>Information Security</a:t>
            </a:r>
          </a:p>
        </p:txBody>
      </p:sp>
      <p:pic>
        <p:nvPicPr>
          <p:cNvPr id="48" name="Graphic 47">
            <a:extLst>
              <a:ext uri="{FF2B5EF4-FFF2-40B4-BE49-F238E27FC236}">
                <a16:creationId xmlns:a16="http://schemas.microsoft.com/office/drawing/2014/main" id="{B189C17F-76AA-751B-44C2-0B7F02BC23D9}"/>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988522" y="4523368"/>
            <a:ext cx="726129" cy="726129"/>
          </a:xfrm>
          <a:prstGeom prst="rect">
            <a:avLst/>
          </a:prstGeom>
        </p:spPr>
      </p:pic>
      <p:sp>
        <p:nvSpPr>
          <p:cNvPr id="53" name="TextBox 52">
            <a:extLst>
              <a:ext uri="{FF2B5EF4-FFF2-40B4-BE49-F238E27FC236}">
                <a16:creationId xmlns:a16="http://schemas.microsoft.com/office/drawing/2014/main" id="{6A850867-8F8D-FFE4-F771-E6E4AF5E6CB8}"/>
              </a:ext>
            </a:extLst>
          </p:cNvPr>
          <p:cNvSpPr txBox="1">
            <a:spLocks/>
          </p:cNvSpPr>
          <p:nvPr/>
        </p:nvSpPr>
        <p:spPr>
          <a:xfrm>
            <a:off x="9905169" y="4579163"/>
            <a:ext cx="1519131" cy="614539"/>
          </a:xfrm>
          <a:prstGeom prst="rect">
            <a:avLst/>
          </a:prstGeom>
        </p:spPr>
        <p:txBody>
          <a:bodyPr wrap="square" lIns="0" tIns="0" rIns="0" bIns="0" numCol="1" spcCol="360000" rtlCol="0">
            <a:noAutofit/>
          </a:bodyPr>
          <a:lstStyle/>
          <a:p>
            <a:pPr defTabSz="914400">
              <a:lnSpc>
                <a:spcPct val="110000"/>
              </a:lnSpc>
              <a:defRPr/>
            </a:pPr>
            <a:r>
              <a:rPr lang="en-US" sz="1200">
                <a:solidFill>
                  <a:srgbClr val="4A4A4A"/>
                </a:solidFill>
                <a:latin typeface="Exo" panose="02000303000000000000" pitchFamily="2" charset="0"/>
                <a:ea typeface="+mn-lt"/>
                <a:cs typeface="+mn-lt"/>
              </a:rPr>
              <a:t>Value Chain and Component Integration</a:t>
            </a:r>
          </a:p>
        </p:txBody>
      </p:sp>
      <p:sp>
        <p:nvSpPr>
          <p:cNvPr id="3" name="TextBox 2">
            <a:extLst>
              <a:ext uri="{FF2B5EF4-FFF2-40B4-BE49-F238E27FC236}">
                <a16:creationId xmlns:a16="http://schemas.microsoft.com/office/drawing/2014/main" id="{811970F7-DCB7-684E-0522-2B7E37FC32CC}"/>
              </a:ext>
            </a:extLst>
          </p:cNvPr>
          <p:cNvSpPr txBox="1">
            <a:spLocks/>
          </p:cNvSpPr>
          <p:nvPr/>
        </p:nvSpPr>
        <p:spPr>
          <a:xfrm>
            <a:off x="462863" y="6266171"/>
            <a:ext cx="6724518" cy="270741"/>
          </a:xfrm>
          <a:prstGeom prst="rect">
            <a:avLst/>
          </a:prstGeom>
        </p:spPr>
        <p:txBody>
          <a:bodyPr wrap="square" lIns="0" tIns="0" rIns="0" bIns="0" numCol="1" spcCol="360000" rtlCol="0">
            <a:noAutofit/>
          </a:bodyPr>
          <a:lstStyle/>
          <a:p>
            <a:pPr defTabSz="914400">
              <a:lnSpc>
                <a:spcPct val="110000"/>
              </a:lnSpc>
              <a:defRPr/>
            </a:pPr>
            <a:r>
              <a:rPr lang="en-US" sz="1200" dirty="0">
                <a:solidFill>
                  <a:srgbClr val="4A4A4A"/>
                </a:solidFill>
                <a:latin typeface="Exo" panose="02000303000000000000" pitchFamily="2" charset="0"/>
                <a:ea typeface="+mn-lt"/>
                <a:cs typeface="+mn-lt"/>
              </a:rPr>
              <a:t>Source: Based on risks from the AI </a:t>
            </a:r>
            <a:r>
              <a:rPr lang="en-US" sz="1200" dirty="0" err="1">
                <a:solidFill>
                  <a:srgbClr val="4A4A4A"/>
                </a:solidFill>
                <a:latin typeface="Exo" panose="02000303000000000000" pitchFamily="2" charset="0"/>
                <a:ea typeface="+mn-lt"/>
                <a:cs typeface="+mn-lt"/>
              </a:rPr>
              <a:t>RMF</a:t>
            </a:r>
            <a:r>
              <a:rPr lang="en-US" sz="1200" dirty="0">
                <a:solidFill>
                  <a:srgbClr val="4A4A4A"/>
                </a:solidFill>
                <a:latin typeface="Exo" panose="02000303000000000000" pitchFamily="2" charset="0"/>
                <a:ea typeface="+mn-lt"/>
                <a:cs typeface="+mn-lt"/>
              </a:rPr>
              <a:t> Profile for Generative AI (NIST AI 600-1).</a:t>
            </a:r>
          </a:p>
        </p:txBody>
      </p:sp>
    </p:spTree>
    <p:extLst>
      <p:ext uri="{BB962C8B-B14F-4D97-AF65-F5344CB8AC3E}">
        <p14:creationId xmlns:p14="http://schemas.microsoft.com/office/powerpoint/2010/main" val="8786374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6E891-3384-20D6-C805-4AF92BA18557}"/>
              </a:ext>
            </a:extLst>
          </p:cNvPr>
          <p:cNvSpPr>
            <a:spLocks noGrp="1"/>
          </p:cNvSpPr>
          <p:nvPr>
            <p:ph type="title"/>
          </p:nvPr>
        </p:nvSpPr>
        <p:spPr>
          <a:xfrm>
            <a:off x="354855" y="379524"/>
            <a:ext cx="11275964" cy="467068"/>
          </a:xfrm>
        </p:spPr>
        <p:txBody>
          <a:bodyPr/>
          <a:lstStyle/>
          <a:p>
            <a:r>
              <a:rPr lang="en-US" sz="3600" i="1"/>
              <a:t>Technical interlude: </a:t>
            </a:r>
            <a:r>
              <a:rPr lang="en-US" sz="3600"/>
              <a:t>AI governance structures</a:t>
            </a:r>
          </a:p>
        </p:txBody>
      </p:sp>
      <p:cxnSp>
        <p:nvCxnSpPr>
          <p:cNvPr id="7" name="Straight Connector 6">
            <a:extLst>
              <a:ext uri="{FF2B5EF4-FFF2-40B4-BE49-F238E27FC236}">
                <a16:creationId xmlns:a16="http://schemas.microsoft.com/office/drawing/2014/main" id="{75A09443-7BC4-2140-9C5A-232CF0D45AB0}"/>
              </a:ext>
              <a:ext uri="{C183D7F6-B498-43B3-948B-1728B52AA6E4}">
                <adec:decorative xmlns:adec="http://schemas.microsoft.com/office/drawing/2017/decorative" val="1"/>
              </a:ext>
            </a:extLst>
          </p:cNvPr>
          <p:cNvCxnSpPr>
            <a:cxnSpLocks/>
          </p:cNvCxnSpPr>
          <p:nvPr/>
        </p:nvCxnSpPr>
        <p:spPr>
          <a:xfrm>
            <a:off x="708217" y="3280104"/>
            <a:ext cx="7067217" cy="0"/>
          </a:xfrm>
          <a:prstGeom prst="line">
            <a:avLst/>
          </a:prstGeom>
          <a:noFill/>
          <a:ln w="19050" cap="flat" cmpd="sng" algn="ctr">
            <a:solidFill>
              <a:srgbClr val="29475F"/>
            </a:solidFill>
            <a:prstDash val="sysDot"/>
          </a:ln>
          <a:effectLst/>
        </p:spPr>
      </p:cxnSp>
      <p:sp>
        <p:nvSpPr>
          <p:cNvPr id="8" name="Text Placeholder 4">
            <a:extLst>
              <a:ext uri="{FF2B5EF4-FFF2-40B4-BE49-F238E27FC236}">
                <a16:creationId xmlns:a16="http://schemas.microsoft.com/office/drawing/2014/main" id="{4EDE7A26-ACD6-BE9A-F157-582C53301B17}"/>
              </a:ext>
            </a:extLst>
          </p:cNvPr>
          <p:cNvSpPr txBox="1">
            <a:spLocks/>
          </p:cNvSpPr>
          <p:nvPr/>
        </p:nvSpPr>
        <p:spPr>
          <a:xfrm>
            <a:off x="354856" y="951674"/>
            <a:ext cx="11152005" cy="812637"/>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defRPr/>
            </a:pPr>
            <a:r>
              <a:rPr lang="en-US" sz="1400" b="1" dirty="0">
                <a:solidFill>
                  <a:srgbClr val="494949"/>
                </a:solidFill>
                <a:latin typeface="Roboto Condensed Light" panose="02000000000000000000" pitchFamily="2" charset="0"/>
                <a:ea typeface="+mn-lt"/>
                <a:cs typeface="+mn-lt"/>
              </a:rPr>
              <a:t>There is no one-size-fits-all AI governance structure</a:t>
            </a:r>
            <a:r>
              <a:rPr lang="en-US" sz="1400" dirty="0">
                <a:solidFill>
                  <a:srgbClr val="494949"/>
                </a:solidFill>
                <a:latin typeface="Roboto Condensed Light" panose="02000000000000000000" pitchFamily="2" charset="0"/>
                <a:ea typeface="+mn-lt"/>
                <a:cs typeface="+mn-lt"/>
              </a:rPr>
              <a:t>. Identify roles and responsibilities at strategic, tactical, and operational levels that fit within your organization; establish an AI governance council; and identify all groups that support your CX AI initiatives. Maturity, organization size, and enterprise governance structure should all influence your AI governance structure. </a:t>
            </a:r>
            <a:r>
              <a:rPr lang="en-US" sz="1400" b="1" dirty="0">
                <a:solidFill>
                  <a:srgbClr val="494949"/>
                </a:solidFill>
                <a:latin typeface="Roboto Condensed Light" panose="02000000000000000000" pitchFamily="2" charset="0"/>
                <a:ea typeface="+mn-lt"/>
                <a:cs typeface="+mn-lt"/>
              </a:rPr>
              <a:t>Consider your maturity when assessing your potential use cases. </a:t>
            </a:r>
          </a:p>
        </p:txBody>
      </p:sp>
      <p:cxnSp>
        <p:nvCxnSpPr>
          <p:cNvPr id="11" name="Straight Connector 10">
            <a:extLst>
              <a:ext uri="{FF2B5EF4-FFF2-40B4-BE49-F238E27FC236}">
                <a16:creationId xmlns:a16="http://schemas.microsoft.com/office/drawing/2014/main" id="{88986A0E-DFDE-931C-43FC-FCB602A62ECE}"/>
              </a:ext>
              <a:ext uri="{C183D7F6-B498-43B3-948B-1728B52AA6E4}">
                <adec:decorative xmlns:adec="http://schemas.microsoft.com/office/drawing/2017/decorative" val="1"/>
              </a:ext>
            </a:extLst>
          </p:cNvPr>
          <p:cNvCxnSpPr>
            <a:cxnSpLocks/>
          </p:cNvCxnSpPr>
          <p:nvPr/>
        </p:nvCxnSpPr>
        <p:spPr>
          <a:xfrm>
            <a:off x="695517" y="4996237"/>
            <a:ext cx="7067217" cy="0"/>
          </a:xfrm>
          <a:prstGeom prst="line">
            <a:avLst/>
          </a:prstGeom>
          <a:noFill/>
          <a:ln w="19050" cap="flat" cmpd="sng" algn="ctr">
            <a:solidFill>
              <a:srgbClr val="29475F"/>
            </a:solidFill>
            <a:prstDash val="sysDot"/>
          </a:ln>
          <a:effectLst/>
        </p:spPr>
      </p:cxnSp>
      <p:sp>
        <p:nvSpPr>
          <p:cNvPr id="12" name="Rectangle 11">
            <a:extLst>
              <a:ext uri="{FF2B5EF4-FFF2-40B4-BE49-F238E27FC236}">
                <a16:creationId xmlns:a16="http://schemas.microsoft.com/office/drawing/2014/main" id="{AF49148C-1859-7CFA-E614-05A1125B8254}"/>
              </a:ext>
            </a:extLst>
          </p:cNvPr>
          <p:cNvSpPr>
            <a:spLocks/>
          </p:cNvSpPr>
          <p:nvPr/>
        </p:nvSpPr>
        <p:spPr>
          <a:xfrm rot="16200000">
            <a:off x="-102344" y="3982709"/>
            <a:ext cx="1280160" cy="365760"/>
          </a:xfrm>
          <a:prstGeom prst="rect">
            <a:avLst/>
          </a:prstGeom>
          <a:solidFill>
            <a:srgbClr val="FFFFFF">
              <a:lumMod val="95000"/>
            </a:srgbClr>
          </a:solidFill>
          <a:ln w="9525" cap="flat" cmpd="sng" algn="ctr">
            <a:solidFill>
              <a:srgbClr val="FFFFFF">
                <a:lumMod val="95000"/>
              </a:srgbClr>
            </a:solidFill>
            <a:prstDash val="solid"/>
          </a:ln>
          <a:effectLst/>
        </p:spPr>
        <p:txBody>
          <a:bodyPr rtlCol="0" anchor="ctr" anchorCtr="1"/>
          <a:lstStyle/>
          <a:p>
            <a:pPr algn="ctr" defTabSz="914400">
              <a:defRPr/>
            </a:pPr>
            <a:r>
              <a:rPr lang="en-US" sz="1600" kern="0">
                <a:solidFill>
                  <a:srgbClr val="333333"/>
                </a:solidFill>
                <a:latin typeface="Roboto Condensed Light" panose="02000000000000000000" pitchFamily="2" charset="0"/>
                <a:ea typeface="+mn-lt"/>
                <a:cs typeface="+mn-lt"/>
              </a:rPr>
              <a:t>Tactical</a:t>
            </a:r>
            <a:endParaRPr lang="en-US" sz="2400" kern="0">
              <a:solidFill>
                <a:srgbClr val="333333"/>
              </a:solidFill>
              <a:latin typeface="Roboto Condensed Light" panose="02000000000000000000" pitchFamily="2" charset="0"/>
              <a:ea typeface="+mn-lt"/>
              <a:cs typeface="+mn-lt"/>
            </a:endParaRPr>
          </a:p>
        </p:txBody>
      </p:sp>
      <p:sp>
        <p:nvSpPr>
          <p:cNvPr id="13" name="Rectangle 12">
            <a:extLst>
              <a:ext uri="{FF2B5EF4-FFF2-40B4-BE49-F238E27FC236}">
                <a16:creationId xmlns:a16="http://schemas.microsoft.com/office/drawing/2014/main" id="{4A322B47-26EA-39EB-6825-F18AA983F58B}"/>
              </a:ext>
            </a:extLst>
          </p:cNvPr>
          <p:cNvSpPr>
            <a:spLocks/>
          </p:cNvSpPr>
          <p:nvPr/>
        </p:nvSpPr>
        <p:spPr>
          <a:xfrm rot="16200000">
            <a:off x="-102345" y="5614041"/>
            <a:ext cx="1280160" cy="365760"/>
          </a:xfrm>
          <a:prstGeom prst="rect">
            <a:avLst/>
          </a:prstGeom>
          <a:solidFill>
            <a:srgbClr val="FFFFFF">
              <a:lumMod val="95000"/>
            </a:srgbClr>
          </a:solidFill>
          <a:ln w="9525" cap="flat" cmpd="sng" algn="ctr">
            <a:solidFill>
              <a:srgbClr val="FFFFFF">
                <a:lumMod val="95000"/>
              </a:srgbClr>
            </a:solidFill>
            <a:prstDash val="solid"/>
          </a:ln>
          <a:effectLst/>
        </p:spPr>
        <p:txBody>
          <a:bodyPr rtlCol="0" anchor="ctr"/>
          <a:lstStyle/>
          <a:p>
            <a:pPr algn="ctr" defTabSz="914400">
              <a:defRPr/>
            </a:pPr>
            <a:r>
              <a:rPr lang="en-US" sz="1600" kern="0">
                <a:solidFill>
                  <a:srgbClr val="333333"/>
                </a:solidFill>
                <a:latin typeface="Roboto Condensed Light" panose="02000000000000000000" pitchFamily="2" charset="0"/>
                <a:ea typeface="+mn-lt"/>
                <a:cs typeface="+mn-lt"/>
              </a:rPr>
              <a:t>Operational</a:t>
            </a:r>
            <a:endParaRPr lang="en-US" sz="2400" kern="0">
              <a:solidFill>
                <a:srgbClr val="333333"/>
              </a:solidFill>
              <a:latin typeface="Roboto Condensed Light" panose="02000000000000000000" pitchFamily="2" charset="0"/>
              <a:ea typeface="+mn-lt"/>
              <a:cs typeface="+mn-lt"/>
            </a:endParaRPr>
          </a:p>
        </p:txBody>
      </p:sp>
      <p:sp>
        <p:nvSpPr>
          <p:cNvPr id="14" name="Rectangle 13">
            <a:extLst>
              <a:ext uri="{FF2B5EF4-FFF2-40B4-BE49-F238E27FC236}">
                <a16:creationId xmlns:a16="http://schemas.microsoft.com/office/drawing/2014/main" id="{439855F9-2765-AD10-8CB8-AD239A975D49}"/>
              </a:ext>
            </a:extLst>
          </p:cNvPr>
          <p:cNvSpPr>
            <a:spLocks/>
          </p:cNvSpPr>
          <p:nvPr/>
        </p:nvSpPr>
        <p:spPr>
          <a:xfrm rot="16200000">
            <a:off x="-102345" y="2317835"/>
            <a:ext cx="1280160" cy="365760"/>
          </a:xfrm>
          <a:prstGeom prst="rect">
            <a:avLst/>
          </a:prstGeom>
          <a:solidFill>
            <a:srgbClr val="FFFFFF">
              <a:lumMod val="95000"/>
            </a:srgbClr>
          </a:solidFill>
          <a:ln w="9525" cap="flat" cmpd="sng" algn="ctr">
            <a:solidFill>
              <a:srgbClr val="FFFFFF">
                <a:lumMod val="95000"/>
              </a:srgbClr>
            </a:solidFill>
            <a:prstDash val="solid"/>
          </a:ln>
          <a:effectLst/>
        </p:spPr>
        <p:txBody>
          <a:bodyPr rtlCol="0" anchor="ctr" anchorCtr="1"/>
          <a:lstStyle/>
          <a:p>
            <a:pPr algn="ctr" defTabSz="914400">
              <a:defRPr/>
            </a:pPr>
            <a:r>
              <a:rPr lang="en-US" sz="1600" kern="0">
                <a:solidFill>
                  <a:srgbClr val="333333"/>
                </a:solidFill>
                <a:latin typeface="Roboto Condensed Light" panose="02000000000000000000" pitchFamily="2" charset="0"/>
                <a:ea typeface="+mn-lt"/>
                <a:cs typeface="+mn-lt"/>
              </a:rPr>
              <a:t>Strategic</a:t>
            </a:r>
            <a:endParaRPr lang="en-US" sz="2400" kern="0">
              <a:solidFill>
                <a:srgbClr val="333333"/>
              </a:solidFill>
              <a:latin typeface="Roboto Condensed Light" panose="02000000000000000000" pitchFamily="2" charset="0"/>
              <a:ea typeface="+mn-lt"/>
              <a:cs typeface="+mn-lt"/>
            </a:endParaRPr>
          </a:p>
        </p:txBody>
      </p:sp>
      <p:sp>
        <p:nvSpPr>
          <p:cNvPr id="20" name="TextBox 19">
            <a:extLst>
              <a:ext uri="{FF2B5EF4-FFF2-40B4-BE49-F238E27FC236}">
                <a16:creationId xmlns:a16="http://schemas.microsoft.com/office/drawing/2014/main" id="{B6D20559-43FB-235E-EB8C-FDB39072539B}"/>
              </a:ext>
            </a:extLst>
          </p:cNvPr>
          <p:cNvSpPr txBox="1">
            <a:spLocks/>
          </p:cNvSpPr>
          <p:nvPr/>
        </p:nvSpPr>
        <p:spPr>
          <a:xfrm>
            <a:off x="884130" y="1915803"/>
            <a:ext cx="2453186" cy="1200329"/>
          </a:xfrm>
          <a:prstGeom prst="rect">
            <a:avLst/>
          </a:prstGeom>
          <a:noFill/>
        </p:spPr>
        <p:txBody>
          <a:bodyPr wrap="square" rtlCol="0">
            <a:spAutoFit/>
          </a:bodyPr>
          <a:lstStyle/>
          <a:p>
            <a:pPr marL="171450" indent="-171450" defTabSz="914400">
              <a:buFont typeface="Arial" panose="020B0604020202020204" pitchFamily="34" charset="0"/>
              <a:buChar char="•"/>
              <a:defRPr/>
            </a:pPr>
            <a:r>
              <a:rPr lang="en-US" sz="1200" kern="0">
                <a:solidFill>
                  <a:srgbClr val="333333"/>
                </a:solidFill>
                <a:latin typeface="Roboto Condensed Light" panose="02000000000000000000" pitchFamily="2" charset="0"/>
                <a:ea typeface="+mn-lt"/>
                <a:cs typeface="+mn-lt"/>
              </a:rPr>
              <a:t>Alignment with organizational goals</a:t>
            </a:r>
          </a:p>
          <a:p>
            <a:pPr marL="171450" indent="-171450" defTabSz="914400">
              <a:buFont typeface="Arial" panose="020B0604020202020204" pitchFamily="34" charset="0"/>
              <a:buChar char="•"/>
              <a:defRPr/>
            </a:pPr>
            <a:r>
              <a:rPr lang="en-US" sz="1200" kern="0">
                <a:solidFill>
                  <a:srgbClr val="333333"/>
                </a:solidFill>
                <a:latin typeface="Roboto Condensed Light" panose="02000000000000000000" pitchFamily="2" charset="0"/>
                <a:ea typeface="+mn-lt"/>
                <a:cs typeface="+mn-lt"/>
              </a:rPr>
              <a:t>Enterprise risk assessment</a:t>
            </a:r>
          </a:p>
          <a:p>
            <a:pPr marL="171450" indent="-171450" defTabSz="914400">
              <a:buFont typeface="Arial" panose="020B0604020202020204" pitchFamily="34" charset="0"/>
              <a:buChar char="•"/>
              <a:defRPr/>
            </a:pPr>
            <a:r>
              <a:rPr lang="en-US" sz="1200" kern="0">
                <a:solidFill>
                  <a:srgbClr val="333333"/>
                </a:solidFill>
                <a:latin typeface="Roboto Condensed Light" panose="02000000000000000000" pitchFamily="2" charset="0"/>
                <a:ea typeface="+mn-lt"/>
                <a:cs typeface="+mn-lt"/>
              </a:rPr>
              <a:t>Alignment with ethical standards</a:t>
            </a:r>
          </a:p>
          <a:p>
            <a:pPr marL="171450" indent="-171450" defTabSz="914400">
              <a:buFont typeface="Arial" panose="020B0604020202020204" pitchFamily="34" charset="0"/>
              <a:buChar char="•"/>
              <a:defRPr/>
            </a:pPr>
            <a:r>
              <a:rPr lang="en-US" sz="1200" kern="0">
                <a:solidFill>
                  <a:srgbClr val="333333"/>
                </a:solidFill>
                <a:latin typeface="Roboto Condensed Light" panose="02000000000000000000" pitchFamily="2" charset="0"/>
                <a:ea typeface="+mn-lt"/>
                <a:cs typeface="+mn-lt"/>
              </a:rPr>
              <a:t>Final decision authority for resolving any AI-related issues</a:t>
            </a:r>
          </a:p>
          <a:p>
            <a:pPr marL="171450" indent="-171450" defTabSz="914400">
              <a:buFont typeface="Arial" panose="020B0604020202020204" pitchFamily="34" charset="0"/>
              <a:buChar char="•"/>
              <a:defRPr/>
            </a:pPr>
            <a:endParaRPr lang="en-US" sz="1200" kern="0">
              <a:solidFill>
                <a:srgbClr val="333333"/>
              </a:solidFill>
              <a:latin typeface="Roboto Condensed Light" panose="02000000000000000000" pitchFamily="2" charset="0"/>
              <a:ea typeface="+mn-lt"/>
              <a:cs typeface="+mn-lt"/>
            </a:endParaRPr>
          </a:p>
        </p:txBody>
      </p:sp>
      <p:sp>
        <p:nvSpPr>
          <p:cNvPr id="21" name="TextBox 20">
            <a:extLst>
              <a:ext uri="{FF2B5EF4-FFF2-40B4-BE49-F238E27FC236}">
                <a16:creationId xmlns:a16="http://schemas.microsoft.com/office/drawing/2014/main" id="{17FE08D3-F86C-7803-DF89-85A0ECEE107C}"/>
              </a:ext>
            </a:extLst>
          </p:cNvPr>
          <p:cNvSpPr txBox="1">
            <a:spLocks/>
          </p:cNvSpPr>
          <p:nvPr/>
        </p:nvSpPr>
        <p:spPr>
          <a:xfrm>
            <a:off x="873421" y="3492727"/>
            <a:ext cx="2790418" cy="1384995"/>
          </a:xfrm>
          <a:prstGeom prst="rect">
            <a:avLst/>
          </a:prstGeom>
          <a:noFill/>
        </p:spPr>
        <p:txBody>
          <a:bodyPr wrap="square" rtlCol="0">
            <a:spAutoFit/>
          </a:bodyPr>
          <a:lstStyle/>
          <a:p>
            <a:pPr marL="171450" indent="-171450" defTabSz="914400">
              <a:buFont typeface="Arial" panose="020B0604020202020204" pitchFamily="34" charset="0"/>
              <a:buChar char="•"/>
              <a:defRPr/>
            </a:pPr>
            <a:r>
              <a:rPr lang="en-US" sz="1200" kern="0">
                <a:solidFill>
                  <a:srgbClr val="333333"/>
                </a:solidFill>
                <a:latin typeface="Roboto Condensed Light" panose="02000000000000000000" pitchFamily="2" charset="0"/>
                <a:ea typeface="+mn-lt"/>
                <a:cs typeface="+mn-lt"/>
              </a:rPr>
              <a:t>Oversee AI initiatives</a:t>
            </a:r>
          </a:p>
          <a:p>
            <a:pPr marL="171450" indent="-171450" defTabSz="914400">
              <a:buFont typeface="Arial" panose="020B0604020202020204" pitchFamily="34" charset="0"/>
              <a:buChar char="•"/>
              <a:defRPr/>
            </a:pPr>
            <a:r>
              <a:rPr lang="en-US" sz="1200" kern="0">
                <a:solidFill>
                  <a:srgbClr val="333333"/>
                </a:solidFill>
                <a:latin typeface="Roboto Condensed Light" panose="02000000000000000000" pitchFamily="2" charset="0"/>
                <a:ea typeface="+mn-lt"/>
                <a:cs typeface="+mn-lt"/>
              </a:rPr>
              <a:t>Develop AI/ML standards, policies, procedures, and architecture</a:t>
            </a:r>
          </a:p>
          <a:p>
            <a:pPr marL="171450" indent="-171450" defTabSz="914400">
              <a:buFont typeface="Arial" panose="020B0604020202020204" pitchFamily="34" charset="0"/>
              <a:buChar char="•"/>
              <a:defRPr/>
            </a:pPr>
            <a:r>
              <a:rPr lang="en-US" sz="1200" kern="0">
                <a:solidFill>
                  <a:srgbClr val="333333"/>
                </a:solidFill>
                <a:latin typeface="Roboto Condensed Light" panose="02000000000000000000" pitchFamily="2" charset="0"/>
                <a:ea typeface="+mn-lt"/>
                <a:cs typeface="+mn-lt"/>
              </a:rPr>
              <a:t>Alignment on tools and technologies used by AI/data science teams</a:t>
            </a:r>
          </a:p>
          <a:p>
            <a:pPr marL="171450" indent="-171450" defTabSz="914400">
              <a:buFont typeface="Arial" panose="020B0604020202020204" pitchFamily="34" charset="0"/>
              <a:buChar char="•"/>
              <a:defRPr/>
            </a:pPr>
            <a:r>
              <a:rPr lang="en-US" sz="1200" kern="0">
                <a:solidFill>
                  <a:srgbClr val="333333"/>
                </a:solidFill>
                <a:latin typeface="Roboto Condensed Light" panose="02000000000000000000" pitchFamily="2" charset="0"/>
                <a:ea typeface="+mn-lt"/>
                <a:cs typeface="+mn-lt"/>
              </a:rPr>
              <a:t>Alignment between AI/ML/data science teams across the organization</a:t>
            </a:r>
          </a:p>
        </p:txBody>
      </p:sp>
      <p:sp>
        <p:nvSpPr>
          <p:cNvPr id="22" name="TextBox 21">
            <a:extLst>
              <a:ext uri="{FF2B5EF4-FFF2-40B4-BE49-F238E27FC236}">
                <a16:creationId xmlns:a16="http://schemas.microsoft.com/office/drawing/2014/main" id="{B6F6F333-A295-1F42-A13E-8CC1F89A6068}"/>
              </a:ext>
            </a:extLst>
          </p:cNvPr>
          <p:cNvSpPr txBox="1">
            <a:spLocks/>
          </p:cNvSpPr>
          <p:nvPr/>
        </p:nvSpPr>
        <p:spPr>
          <a:xfrm>
            <a:off x="884131" y="5184966"/>
            <a:ext cx="2590075" cy="1200329"/>
          </a:xfrm>
          <a:prstGeom prst="rect">
            <a:avLst/>
          </a:prstGeom>
          <a:noFill/>
        </p:spPr>
        <p:txBody>
          <a:bodyPr wrap="square" rtlCol="0">
            <a:spAutoFit/>
          </a:bodyPr>
          <a:lstStyle/>
          <a:p>
            <a:pPr marL="171450" indent="-171450" defTabSz="914400">
              <a:buFont typeface="Arial" panose="020B0604020202020204" pitchFamily="34" charset="0"/>
              <a:buChar char="•"/>
              <a:defRPr/>
            </a:pPr>
            <a:r>
              <a:rPr lang="en-US" sz="1200" kern="0">
                <a:solidFill>
                  <a:srgbClr val="333333"/>
                </a:solidFill>
                <a:latin typeface="Roboto Condensed Light" panose="02000000000000000000" pitchFamily="2" charset="0"/>
                <a:ea typeface="+mn-lt"/>
                <a:cs typeface="+mn-lt"/>
              </a:rPr>
              <a:t>Review data sets for compliance with risk, privacy, ethics, and legal requirements</a:t>
            </a:r>
          </a:p>
          <a:p>
            <a:pPr marL="171450" indent="-171450" defTabSz="914400">
              <a:buFont typeface="Arial" panose="020B0604020202020204" pitchFamily="34" charset="0"/>
              <a:buChar char="•"/>
              <a:defRPr/>
            </a:pPr>
            <a:r>
              <a:rPr lang="en-US" sz="1200" kern="0">
                <a:solidFill>
                  <a:srgbClr val="333333"/>
                </a:solidFill>
                <a:latin typeface="Roboto Condensed Light" panose="02000000000000000000" pitchFamily="2" charset="0"/>
                <a:ea typeface="+mn-lt"/>
                <a:cs typeface="+mn-lt"/>
              </a:rPr>
              <a:t>Design AI/ML solutions</a:t>
            </a:r>
          </a:p>
          <a:p>
            <a:pPr marL="171450" indent="-171450" defTabSz="914400">
              <a:buFont typeface="Arial" panose="020B0604020202020204" pitchFamily="34" charset="0"/>
              <a:buChar char="•"/>
              <a:defRPr/>
            </a:pPr>
            <a:r>
              <a:rPr lang="en-US" sz="1200" kern="0">
                <a:solidFill>
                  <a:srgbClr val="333333"/>
                </a:solidFill>
                <a:latin typeface="Roboto Condensed Light" panose="02000000000000000000" pitchFamily="2" charset="0"/>
                <a:ea typeface="+mn-lt"/>
                <a:cs typeface="+mn-lt"/>
              </a:rPr>
              <a:t>Monitor AI/ML solution performance and compliance in production</a:t>
            </a:r>
          </a:p>
        </p:txBody>
      </p:sp>
      <p:grpSp>
        <p:nvGrpSpPr>
          <p:cNvPr id="3" name="Group 2" descr="Flowchart representing governance structure. Governance committee at the strategic level, AI steering committee at the tactical level, AI/data science teams at the operational level. An AI Center of Excellence sits between operational and tactical levels.">
            <a:extLst>
              <a:ext uri="{FF2B5EF4-FFF2-40B4-BE49-F238E27FC236}">
                <a16:creationId xmlns:a16="http://schemas.microsoft.com/office/drawing/2014/main" id="{31417DB2-E672-5D46-E41A-70E6CE3994E0}"/>
              </a:ext>
              <a:ext uri="{C183D7F6-B498-43B3-948B-1728B52AA6E4}">
                <adec:decorative xmlns:adec="http://schemas.microsoft.com/office/drawing/2017/decorative" val="0"/>
              </a:ext>
            </a:extLst>
          </p:cNvPr>
          <p:cNvGrpSpPr>
            <a:grpSpLocks/>
          </p:cNvGrpSpPr>
          <p:nvPr/>
        </p:nvGrpSpPr>
        <p:grpSpPr>
          <a:xfrm>
            <a:off x="4255658" y="2021237"/>
            <a:ext cx="3383912" cy="3909551"/>
            <a:chOff x="4255658" y="2021237"/>
            <a:chExt cx="3383912" cy="3909551"/>
          </a:xfrm>
        </p:grpSpPr>
        <p:sp>
          <p:nvSpPr>
            <p:cNvPr id="9" name="Rectangle 8">
              <a:extLst>
                <a:ext uri="{FF2B5EF4-FFF2-40B4-BE49-F238E27FC236}">
                  <a16:creationId xmlns:a16="http://schemas.microsoft.com/office/drawing/2014/main" id="{78E7289C-329B-ADA5-1FA7-4BC97497066D}"/>
                </a:ext>
              </a:extLst>
            </p:cNvPr>
            <p:cNvSpPr>
              <a:spLocks/>
            </p:cNvSpPr>
            <p:nvPr/>
          </p:nvSpPr>
          <p:spPr>
            <a:xfrm>
              <a:off x="4255658" y="2021237"/>
              <a:ext cx="1737360" cy="64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400" dirty="0">
                  <a:solidFill>
                    <a:srgbClr val="FFFFFF"/>
                  </a:solidFill>
                  <a:latin typeface="Roboto Condensed Light" panose="02000000000000000000" pitchFamily="2" charset="0"/>
                  <a:ea typeface="+mn-lt"/>
                  <a:cs typeface="+mn-lt"/>
                </a:rPr>
                <a:t>Enterprise AI Governance Committee</a:t>
              </a:r>
            </a:p>
          </p:txBody>
        </p:sp>
        <p:sp>
          <p:nvSpPr>
            <p:cNvPr id="10" name="Rectangle 9">
              <a:extLst>
                <a:ext uri="{FF2B5EF4-FFF2-40B4-BE49-F238E27FC236}">
                  <a16:creationId xmlns:a16="http://schemas.microsoft.com/office/drawing/2014/main" id="{A3A16CD6-965B-CF0E-15F7-5F118E6EB9E0}"/>
                </a:ext>
              </a:extLst>
            </p:cNvPr>
            <p:cNvSpPr>
              <a:spLocks/>
            </p:cNvSpPr>
            <p:nvPr/>
          </p:nvSpPr>
          <p:spPr>
            <a:xfrm>
              <a:off x="4255658" y="5290708"/>
              <a:ext cx="1737360" cy="64008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400">
                  <a:solidFill>
                    <a:srgbClr val="FFFFFF"/>
                  </a:solidFill>
                  <a:latin typeface="Roboto Condensed Light" panose="02000000000000000000" pitchFamily="2" charset="0"/>
                  <a:ea typeface="+mn-lt"/>
                  <a:cs typeface="+mn-lt"/>
                </a:rPr>
                <a:t>AI/Data Science Teams</a:t>
              </a:r>
            </a:p>
          </p:txBody>
        </p:sp>
        <p:cxnSp>
          <p:nvCxnSpPr>
            <p:cNvPr id="18" name="Straight Arrow Connector 17">
              <a:extLst>
                <a:ext uri="{FF2B5EF4-FFF2-40B4-BE49-F238E27FC236}">
                  <a16:creationId xmlns:a16="http://schemas.microsoft.com/office/drawing/2014/main" id="{0BE96445-74C5-9AB5-6846-80E72BC74C7C}"/>
                </a:ext>
              </a:extLst>
            </p:cNvPr>
            <p:cNvCxnSpPr>
              <a:cxnSpLocks/>
              <a:stCxn id="10" idx="0"/>
              <a:endCxn id="23" idx="2"/>
            </p:cNvCxnSpPr>
            <p:nvPr/>
          </p:nvCxnSpPr>
          <p:spPr>
            <a:xfrm flipV="1">
              <a:off x="5124338" y="4669350"/>
              <a:ext cx="0" cy="62135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BE07123-70D7-F5E8-AF28-3DF5811FEA3E}"/>
                </a:ext>
              </a:extLst>
            </p:cNvPr>
            <p:cNvSpPr>
              <a:spLocks/>
            </p:cNvSpPr>
            <p:nvPr/>
          </p:nvSpPr>
          <p:spPr>
            <a:xfrm>
              <a:off x="6455932" y="4349316"/>
              <a:ext cx="1183638" cy="13712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400">
                  <a:solidFill>
                    <a:srgbClr val="FFFFFF"/>
                  </a:solidFill>
                  <a:latin typeface="Roboto Condensed Light" panose="02000000000000000000" pitchFamily="2" charset="0"/>
                  <a:ea typeface="+mn-lt"/>
                  <a:cs typeface="+mn-lt"/>
                </a:rPr>
                <a:t>AI Center Of Excellence (</a:t>
              </a:r>
              <a:r>
                <a:rPr lang="en-US" sz="1400" err="1">
                  <a:solidFill>
                    <a:srgbClr val="FFFFFF"/>
                  </a:solidFill>
                  <a:latin typeface="Roboto Condensed Light" panose="02000000000000000000" pitchFamily="2" charset="0"/>
                  <a:ea typeface="+mn-lt"/>
                  <a:cs typeface="+mn-lt"/>
                </a:rPr>
                <a:t>CoE</a:t>
              </a:r>
              <a:r>
                <a:rPr lang="en-US" sz="1400">
                  <a:solidFill>
                    <a:srgbClr val="FFFFFF"/>
                  </a:solidFill>
                  <a:latin typeface="Roboto Condensed Light" panose="02000000000000000000" pitchFamily="2" charset="0"/>
                  <a:ea typeface="+mn-lt"/>
                  <a:cs typeface="+mn-lt"/>
                </a:rPr>
                <a:t>)</a:t>
              </a:r>
            </a:p>
          </p:txBody>
        </p:sp>
        <p:sp>
          <p:nvSpPr>
            <p:cNvPr id="23" name="Rectangle 22">
              <a:extLst>
                <a:ext uri="{FF2B5EF4-FFF2-40B4-BE49-F238E27FC236}">
                  <a16:creationId xmlns:a16="http://schemas.microsoft.com/office/drawing/2014/main" id="{3C5C7705-E4CD-2C8D-065F-A2E737AB090C}"/>
                </a:ext>
              </a:extLst>
            </p:cNvPr>
            <p:cNvSpPr>
              <a:spLocks/>
            </p:cNvSpPr>
            <p:nvPr/>
          </p:nvSpPr>
          <p:spPr>
            <a:xfrm>
              <a:off x="4255658" y="3898893"/>
              <a:ext cx="1737360" cy="7704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400">
                  <a:solidFill>
                    <a:srgbClr val="FFFFFF"/>
                  </a:solidFill>
                  <a:latin typeface="Roboto Condensed Light" panose="02000000000000000000" pitchFamily="2" charset="0"/>
                  <a:ea typeface="+mn-lt"/>
                  <a:cs typeface="+mn-lt"/>
                </a:rPr>
                <a:t>AI Steering Committee</a:t>
              </a:r>
            </a:p>
          </p:txBody>
        </p:sp>
        <p:cxnSp>
          <p:nvCxnSpPr>
            <p:cNvPr id="24" name="Straight Arrow Connector 23">
              <a:extLst>
                <a:ext uri="{FF2B5EF4-FFF2-40B4-BE49-F238E27FC236}">
                  <a16:creationId xmlns:a16="http://schemas.microsoft.com/office/drawing/2014/main" id="{E88E45FD-E470-54A5-6E81-730036A26729}"/>
                </a:ext>
              </a:extLst>
            </p:cNvPr>
            <p:cNvCxnSpPr>
              <a:cxnSpLocks/>
              <a:stCxn id="23" idx="0"/>
              <a:endCxn id="9" idx="2"/>
            </p:cNvCxnSpPr>
            <p:nvPr/>
          </p:nvCxnSpPr>
          <p:spPr>
            <a:xfrm flipV="1">
              <a:off x="5124338" y="2661318"/>
              <a:ext cx="0" cy="12375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5FD4EB8-F13A-D34C-3AD5-C6324385BA84}"/>
                </a:ext>
              </a:extLst>
            </p:cNvPr>
            <p:cNvCxnSpPr>
              <a:cxnSpLocks/>
            </p:cNvCxnSpPr>
            <p:nvPr/>
          </p:nvCxnSpPr>
          <p:spPr>
            <a:xfrm flipH="1">
              <a:off x="5993018" y="5401856"/>
              <a:ext cx="46291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77D7390-A137-6FCE-CC74-3E92DC4135D2}"/>
                </a:ext>
              </a:extLst>
            </p:cNvPr>
            <p:cNvCxnSpPr>
              <a:cxnSpLocks/>
            </p:cNvCxnSpPr>
            <p:nvPr/>
          </p:nvCxnSpPr>
          <p:spPr>
            <a:xfrm flipH="1" flipV="1">
              <a:off x="5980318" y="4509332"/>
              <a:ext cx="462914"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54AB86B2-3D0F-56DF-7336-45C8F669B619}"/>
                </a:ext>
              </a:extLst>
            </p:cNvPr>
            <p:cNvCxnSpPr>
              <a:cxnSpLocks/>
              <a:stCxn id="19" idx="0"/>
              <a:endCxn id="9" idx="3"/>
            </p:cNvCxnSpPr>
            <p:nvPr/>
          </p:nvCxnSpPr>
          <p:spPr>
            <a:xfrm rot="16200000" flipV="1">
              <a:off x="5516366" y="2817930"/>
              <a:ext cx="2008038" cy="1054733"/>
            </a:xfrm>
            <a:prstGeom prst="bentConnector2">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AC9EB6E5-5CFE-AA96-9ADE-D2BBF462ECB0}"/>
                </a:ext>
              </a:extLst>
            </p:cNvPr>
            <p:cNvCxnSpPr>
              <a:cxnSpLocks/>
              <a:stCxn id="10" idx="1"/>
              <a:endCxn id="9" idx="1"/>
            </p:cNvCxnSpPr>
            <p:nvPr/>
          </p:nvCxnSpPr>
          <p:spPr>
            <a:xfrm rot="10800000">
              <a:off x="4255658" y="2341279"/>
              <a:ext cx="12700" cy="3269471"/>
            </a:xfrm>
            <a:prstGeom prst="bentConnector3">
              <a:avLst>
                <a:gd name="adj1" fmla="val 1800000"/>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8C1C5F38-9DAA-FE44-67BC-CB050581A528}"/>
              </a:ext>
            </a:extLst>
          </p:cNvPr>
          <p:cNvSpPr txBox="1">
            <a:spLocks/>
          </p:cNvSpPr>
          <p:nvPr/>
        </p:nvSpPr>
        <p:spPr>
          <a:xfrm>
            <a:off x="8190518" y="1747836"/>
            <a:ext cx="3461658" cy="984437"/>
          </a:xfrm>
          <a:prstGeom prst="rect">
            <a:avLst/>
          </a:prstGeom>
          <a:solidFill>
            <a:schemeClr val="accent2"/>
          </a:solidFill>
        </p:spPr>
        <p:txBody>
          <a:bodyPr wrap="square" lIns="182880" tIns="91440" rIns="182880" bIns="91440">
            <a:spAutoFit/>
          </a:bodyPr>
          <a:lstStyle/>
          <a:p>
            <a:pPr defTabSz="914400">
              <a:lnSpc>
                <a:spcPct val="110000"/>
              </a:lnSpc>
              <a:defRPr/>
            </a:pPr>
            <a:r>
              <a:rPr lang="en-US" sz="1200">
                <a:solidFill>
                  <a:srgbClr val="FFFFFF"/>
                </a:solidFill>
                <a:latin typeface="Montserrat" panose="00000500000000000000" pitchFamily="2" charset="0"/>
                <a:ea typeface="+mn-lt"/>
                <a:cs typeface="+mn-lt"/>
              </a:rPr>
              <a:t>The Strategic </a:t>
            </a:r>
            <a:r>
              <a:rPr lang="en-US" sz="1200" b="1">
                <a:solidFill>
                  <a:srgbClr val="FFFFFF"/>
                </a:solidFill>
                <a:latin typeface="Montserrat" panose="00000500000000000000" pitchFamily="2" charset="0"/>
                <a:ea typeface="+mn-lt"/>
                <a:cs typeface="+mn-lt"/>
              </a:rPr>
              <a:t>Enterprise AI Governance Committee </a:t>
            </a:r>
            <a:r>
              <a:rPr lang="en-US" sz="1200">
                <a:solidFill>
                  <a:srgbClr val="FFFFFF"/>
                </a:solidFill>
                <a:latin typeface="Montserrat" panose="00000500000000000000" pitchFamily="2" charset="0"/>
                <a:ea typeface="+mn-lt"/>
                <a:cs typeface="+mn-lt"/>
              </a:rPr>
              <a:t>executes the strategic direction set by the board and acts as an ultimate decision-making body. </a:t>
            </a:r>
          </a:p>
        </p:txBody>
      </p:sp>
      <p:sp>
        <p:nvSpPr>
          <p:cNvPr id="39" name="TextBox 38">
            <a:extLst>
              <a:ext uri="{FF2B5EF4-FFF2-40B4-BE49-F238E27FC236}">
                <a16:creationId xmlns:a16="http://schemas.microsoft.com/office/drawing/2014/main" id="{7D410AB8-4B94-C270-E194-B53048234DC9}"/>
              </a:ext>
            </a:extLst>
          </p:cNvPr>
          <p:cNvSpPr txBox="1">
            <a:spLocks/>
          </p:cNvSpPr>
          <p:nvPr/>
        </p:nvSpPr>
        <p:spPr>
          <a:xfrm>
            <a:off x="8190518" y="2853077"/>
            <a:ext cx="3461658" cy="1187569"/>
          </a:xfrm>
          <a:prstGeom prst="rect">
            <a:avLst/>
          </a:prstGeom>
          <a:solidFill>
            <a:srgbClr val="1C5989"/>
          </a:solidFill>
        </p:spPr>
        <p:txBody>
          <a:bodyPr wrap="square" lIns="182880" tIns="91440" rIns="182880" bIns="91440">
            <a:spAutoFit/>
          </a:bodyPr>
          <a:lstStyle/>
          <a:p>
            <a:pPr defTabSz="914400">
              <a:lnSpc>
                <a:spcPct val="110000"/>
              </a:lnSpc>
              <a:defRPr/>
            </a:pPr>
            <a:r>
              <a:rPr lang="en-US" sz="1200">
                <a:solidFill>
                  <a:srgbClr val="FFFFFF"/>
                </a:solidFill>
                <a:latin typeface="Montserrat" panose="00000500000000000000" pitchFamily="2" charset="0"/>
                <a:ea typeface="+mn-lt"/>
                <a:cs typeface="+mn-lt"/>
              </a:rPr>
              <a:t>The </a:t>
            </a:r>
            <a:r>
              <a:rPr lang="en-US" sz="1200" b="1">
                <a:solidFill>
                  <a:srgbClr val="FFFFFF"/>
                </a:solidFill>
                <a:latin typeface="Montserrat" panose="00000500000000000000" pitchFamily="2" charset="0"/>
                <a:ea typeface="+mn-lt"/>
                <a:cs typeface="+mn-lt"/>
              </a:rPr>
              <a:t>AI Steering Committee </a:t>
            </a:r>
            <a:r>
              <a:rPr lang="en-US" sz="1200">
                <a:solidFill>
                  <a:srgbClr val="FFFFFF"/>
                </a:solidFill>
                <a:latin typeface="Montserrat" panose="00000500000000000000" pitchFamily="2" charset="0"/>
                <a:ea typeface="+mn-lt"/>
                <a:cs typeface="+mn-lt"/>
              </a:rPr>
              <a:t>makes tactical decisions that support the use of AI across different groups and implementations. Identifies needed policies, standards, controls, and more.</a:t>
            </a:r>
          </a:p>
        </p:txBody>
      </p:sp>
      <p:sp>
        <p:nvSpPr>
          <p:cNvPr id="40" name="TextBox 39">
            <a:extLst>
              <a:ext uri="{FF2B5EF4-FFF2-40B4-BE49-F238E27FC236}">
                <a16:creationId xmlns:a16="http://schemas.microsoft.com/office/drawing/2014/main" id="{8300E9A8-9F11-D6C3-CAC0-042E7FFBF2ED}"/>
              </a:ext>
            </a:extLst>
          </p:cNvPr>
          <p:cNvSpPr txBox="1">
            <a:spLocks/>
          </p:cNvSpPr>
          <p:nvPr/>
        </p:nvSpPr>
        <p:spPr>
          <a:xfrm>
            <a:off x="8191220" y="4136971"/>
            <a:ext cx="3461658" cy="984437"/>
          </a:xfrm>
          <a:prstGeom prst="rect">
            <a:avLst/>
          </a:prstGeom>
          <a:solidFill>
            <a:srgbClr val="2576B7"/>
          </a:solidFill>
        </p:spPr>
        <p:txBody>
          <a:bodyPr wrap="square" lIns="182880" tIns="91440" rIns="182880" bIns="91440">
            <a:spAutoFit/>
          </a:bodyPr>
          <a:lstStyle/>
          <a:p>
            <a:pPr defTabSz="914400">
              <a:lnSpc>
                <a:spcPct val="110000"/>
              </a:lnSpc>
              <a:defRPr/>
            </a:pPr>
            <a:r>
              <a:rPr lang="en-US" sz="1200">
                <a:solidFill>
                  <a:srgbClr val="FFFFFF"/>
                </a:solidFill>
                <a:latin typeface="Montserrat" panose="00000500000000000000" pitchFamily="2" charset="0"/>
                <a:ea typeface="+mn-lt"/>
                <a:cs typeface="+mn-lt"/>
              </a:rPr>
              <a:t>The </a:t>
            </a:r>
            <a:r>
              <a:rPr lang="en-US" sz="1200" b="1">
                <a:solidFill>
                  <a:srgbClr val="FFFFFF"/>
                </a:solidFill>
                <a:latin typeface="Montserrat" panose="00000500000000000000" pitchFamily="2" charset="0"/>
                <a:ea typeface="+mn-lt"/>
                <a:cs typeface="+mn-lt"/>
              </a:rPr>
              <a:t>AI </a:t>
            </a:r>
            <a:r>
              <a:rPr lang="en-US" sz="1200" b="1" err="1">
                <a:solidFill>
                  <a:srgbClr val="FFFFFF"/>
                </a:solidFill>
                <a:latin typeface="Montserrat" panose="00000500000000000000" pitchFamily="2" charset="0"/>
                <a:ea typeface="+mn-lt"/>
                <a:cs typeface="+mn-lt"/>
              </a:rPr>
              <a:t>CoE</a:t>
            </a:r>
            <a:r>
              <a:rPr lang="en-US" sz="1200">
                <a:solidFill>
                  <a:srgbClr val="FFFFFF"/>
                </a:solidFill>
                <a:latin typeface="Montserrat" panose="00000500000000000000" pitchFamily="2" charset="0"/>
                <a:ea typeface="+mn-lt"/>
                <a:cs typeface="+mn-lt"/>
              </a:rPr>
              <a:t> will simplify adoption of AI/ML best practices in line with the organization’s established AI principles, strategy, policy, and risk appetite.</a:t>
            </a:r>
          </a:p>
        </p:txBody>
      </p:sp>
      <p:sp>
        <p:nvSpPr>
          <p:cNvPr id="41" name="TextBox 40">
            <a:extLst>
              <a:ext uri="{FF2B5EF4-FFF2-40B4-BE49-F238E27FC236}">
                <a16:creationId xmlns:a16="http://schemas.microsoft.com/office/drawing/2014/main" id="{F549D6B5-12F4-40EB-9066-C92EF2AF8F2F}"/>
              </a:ext>
            </a:extLst>
          </p:cNvPr>
          <p:cNvSpPr txBox="1">
            <a:spLocks/>
          </p:cNvSpPr>
          <p:nvPr/>
        </p:nvSpPr>
        <p:spPr>
          <a:xfrm>
            <a:off x="8191220" y="5242212"/>
            <a:ext cx="3461658" cy="984437"/>
          </a:xfrm>
          <a:prstGeom prst="rect">
            <a:avLst/>
          </a:prstGeom>
          <a:solidFill>
            <a:srgbClr val="252525"/>
          </a:solidFill>
        </p:spPr>
        <p:txBody>
          <a:bodyPr wrap="square" lIns="182880" tIns="91440" rIns="182880" bIns="91440">
            <a:spAutoFit/>
          </a:bodyPr>
          <a:lstStyle/>
          <a:p>
            <a:pPr defTabSz="914400">
              <a:lnSpc>
                <a:spcPct val="110000"/>
              </a:lnSpc>
              <a:defRPr/>
            </a:pPr>
            <a:r>
              <a:rPr lang="en-US" sz="1200" dirty="0">
                <a:solidFill>
                  <a:srgbClr val="FFFFFF"/>
                </a:solidFill>
                <a:latin typeface="Montserrat" panose="00000500000000000000" pitchFamily="2" charset="0"/>
                <a:ea typeface="+mn-lt"/>
                <a:cs typeface="+mn-lt"/>
              </a:rPr>
              <a:t>One or more AI/data science teams embedded within IT or business units, working on business domain-specific solutions.</a:t>
            </a:r>
          </a:p>
        </p:txBody>
      </p:sp>
    </p:spTree>
    <p:extLst>
      <p:ext uri="{BB962C8B-B14F-4D97-AF65-F5344CB8AC3E}">
        <p14:creationId xmlns:p14="http://schemas.microsoft.com/office/powerpoint/2010/main" val="2591157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a:extLst>
              <a:ext uri="{FF2B5EF4-FFF2-40B4-BE49-F238E27FC236}">
                <a16:creationId xmlns:a16="http://schemas.microsoft.com/office/drawing/2014/main" id="{B670D075-0579-FBC3-5E19-657941AF03D7}"/>
              </a:ext>
            </a:extLst>
          </p:cNvPr>
          <p:cNvSpPr>
            <a:spLocks noGrp="1"/>
          </p:cNvSpPr>
          <p:nvPr>
            <p:ph type="title"/>
          </p:nvPr>
        </p:nvSpPr>
        <p:spPr>
          <a:xfrm>
            <a:off x="354106" y="530021"/>
            <a:ext cx="5088332" cy="1130188"/>
          </a:xfrm>
        </p:spPr>
        <p:txBody>
          <a:bodyPr/>
          <a:lstStyle/>
          <a:p>
            <a:r>
              <a:rPr lang="en-US">
                <a:solidFill>
                  <a:schemeClr val="tx1"/>
                </a:solidFill>
              </a:rPr>
              <a:t>Common obstacles</a:t>
            </a:r>
          </a:p>
        </p:txBody>
      </p:sp>
      <p:sp>
        <p:nvSpPr>
          <p:cNvPr id="14" name="Text Placeholder 6">
            <a:extLst>
              <a:ext uri="{FF2B5EF4-FFF2-40B4-BE49-F238E27FC236}">
                <a16:creationId xmlns:a16="http://schemas.microsoft.com/office/drawing/2014/main" id="{0FF66761-2AB0-10F4-8823-7032B3311CDC}"/>
              </a:ext>
            </a:extLst>
          </p:cNvPr>
          <p:cNvSpPr txBox="1">
            <a:spLocks/>
          </p:cNvSpPr>
          <p:nvPr/>
        </p:nvSpPr>
        <p:spPr>
          <a:xfrm>
            <a:off x="409462" y="1219286"/>
            <a:ext cx="6522967"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000"/>
              </a:spcBef>
              <a:spcAft>
                <a:spcPts val="0"/>
              </a:spcAft>
              <a:buClrTx/>
              <a:buSzTx/>
              <a:buFontTx/>
              <a:buNone/>
              <a:tabLst/>
              <a:defRPr/>
            </a:pPr>
            <a:r>
              <a:rPr kumimoji="0" lang="en-US" sz="2000" b="0" i="0" u="none" strike="noStrike" kern="1200" cap="none" spc="0" normalizeH="0" baseline="0" noProof="0">
                <a:ln>
                  <a:noFill/>
                </a:ln>
                <a:solidFill>
                  <a:srgbClr val="4A4A4A"/>
                </a:solidFill>
                <a:effectLst/>
                <a:uLnTx/>
                <a:uFillTx/>
                <a:latin typeface="Montserrat SemiBold" pitchFamily="2" charset="77"/>
                <a:ea typeface="+mn-lt"/>
                <a:cs typeface="+mn-lt"/>
              </a:rPr>
              <a:t>These barriers make this challenge difficult to address for many organizations:</a:t>
            </a:r>
          </a:p>
        </p:txBody>
      </p:sp>
      <p:sp>
        <p:nvSpPr>
          <p:cNvPr id="3" name="TextBox 2">
            <a:extLst>
              <a:ext uri="{FF2B5EF4-FFF2-40B4-BE49-F238E27FC236}">
                <a16:creationId xmlns:a16="http://schemas.microsoft.com/office/drawing/2014/main" id="{46BBF7A9-9E54-63E3-4D74-38BCB6D7CE10}"/>
              </a:ext>
            </a:extLst>
          </p:cNvPr>
          <p:cNvSpPr txBox="1">
            <a:spLocks/>
          </p:cNvSpPr>
          <p:nvPr/>
        </p:nvSpPr>
        <p:spPr>
          <a:xfrm>
            <a:off x="247492" y="2142218"/>
            <a:ext cx="7078340" cy="3970318"/>
          </a:xfrm>
          <a:prstGeom prst="rect">
            <a:avLst/>
          </a:prstGeom>
          <a:noFill/>
        </p:spPr>
        <p:txBody>
          <a:bodyPr wrap="square">
            <a:spAutoFit/>
          </a:bodyPr>
          <a:lstStyle/>
          <a:p>
            <a:pPr marL="285750" indent="-285750" rtl="0" fontAlgn="ctr">
              <a:buFont typeface="Arial" panose="020B0604020202020204" pitchFamily="34" charset="0"/>
              <a:buChar char="•"/>
            </a:pPr>
            <a:r>
              <a:rPr lang="en-US" sz="1400" b="1" dirty="0">
                <a:effectLst/>
                <a:ea typeface="+mn-lt"/>
                <a:cs typeface="+mn-lt"/>
              </a:rPr>
              <a:t>When your technology is fractured, delivering seamless AI-driven CX feels impossible.</a:t>
            </a:r>
            <a:r>
              <a:rPr lang="en-US" sz="1400" dirty="0">
                <a:effectLst/>
                <a:ea typeface="+mn-lt"/>
                <a:cs typeface="+mn-lt"/>
              </a:rPr>
              <a:t> Outdated platforms, siloed CRMs, and systems that won’t talk to each other force teams to spend more time wrangling data than serving customers. The opportunity lies in modernizing your infrastructure – through real-time data pipelines, cloud migrations, and robust APIs – so every upgrade accelerates business impact rather than holding it back.</a:t>
            </a:r>
          </a:p>
          <a:p>
            <a:pPr marL="342900" marR="0"/>
            <a:r>
              <a:rPr lang="en-US" sz="1400" dirty="0">
                <a:effectLst/>
                <a:ea typeface="+mn-lt"/>
                <a:cs typeface="+mn-lt"/>
              </a:rPr>
              <a:t> </a:t>
            </a:r>
          </a:p>
          <a:p>
            <a:pPr marL="285750" indent="-285750" rtl="0" fontAlgn="ctr">
              <a:buFont typeface="Arial" panose="020B0604020202020204" pitchFamily="34" charset="0"/>
              <a:buChar char="•"/>
            </a:pPr>
            <a:r>
              <a:rPr lang="en-US" sz="1400" b="1" dirty="0">
                <a:effectLst/>
                <a:ea typeface="+mn-lt"/>
                <a:cs typeface="+mn-lt"/>
              </a:rPr>
              <a:t>Conflicting priorities across leadership, operations, and IT often dilute AI initiatives before they gain traction.</a:t>
            </a:r>
            <a:r>
              <a:rPr lang="en-US" sz="1400" dirty="0">
                <a:effectLst/>
                <a:ea typeface="+mn-lt"/>
                <a:cs typeface="+mn-lt"/>
              </a:rPr>
              <a:t> A finance-focused C-suite might push cost-cutting strategies, while frontline teams clamor for rapid resolution times, and IT quietly worries about security. The opportunity is to align stakeholders under one unifying vision for AI in CX, ensuring that each function’s goals amplify rather than contradict each other, and ultimately driving cohesive, high-value outcomes.</a:t>
            </a:r>
          </a:p>
          <a:p>
            <a:pPr marL="342900" marR="0"/>
            <a:r>
              <a:rPr lang="en-US" sz="1400" dirty="0">
                <a:effectLst/>
                <a:ea typeface="+mn-lt"/>
                <a:cs typeface="+mn-lt"/>
              </a:rPr>
              <a:t> </a:t>
            </a:r>
          </a:p>
          <a:p>
            <a:pPr marL="285750" indent="-285750" rtl="0" fontAlgn="ctr">
              <a:buFont typeface="Arial" panose="020B0604020202020204" pitchFamily="34" charset="0"/>
              <a:buChar char="•"/>
            </a:pPr>
            <a:r>
              <a:rPr lang="en-US" sz="1400" b="1" dirty="0">
                <a:effectLst/>
                <a:ea typeface="+mn-lt"/>
                <a:cs typeface="+mn-lt"/>
              </a:rPr>
              <a:t>Underestimating the people side of transformation can turn even the best technology investments into missed opportunities.</a:t>
            </a:r>
            <a:r>
              <a:rPr lang="en-US" sz="1400" dirty="0">
                <a:effectLst/>
                <a:ea typeface="+mn-lt"/>
                <a:cs typeface="+mn-lt"/>
              </a:rPr>
              <a:t> AI may offer predictive analytics and hyper-personalization, but without clear roles, robust training, and genuine cross-functional buy-in, momentum stalls. The opportunity is to treat AI as a team sport, bringing everyone on board early, championing a culture of ongoing learning, and fostering an environment where each advancement in AI resonates across your entire organization.</a:t>
            </a:r>
          </a:p>
        </p:txBody>
      </p:sp>
      <p:pic>
        <p:nvPicPr>
          <p:cNvPr id="2" name="Picture 2">
            <a:extLst>
              <a:ext uri="{FF2B5EF4-FFF2-40B4-BE49-F238E27FC236}">
                <a16:creationId xmlns:a16="http://schemas.microsoft.com/office/drawing/2014/main" id="{AE341F95-4C77-469E-AD99-7891A6B891B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8271538" y="530021"/>
            <a:ext cx="3567410" cy="556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3063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D202D12-54EA-B1E0-477F-65CBE95049F4}"/>
              </a:ext>
            </a:extLst>
          </p:cNvPr>
          <p:cNvSpPr>
            <a:spLocks noGrp="1"/>
          </p:cNvSpPr>
          <p:nvPr>
            <p:ph type="title"/>
          </p:nvPr>
        </p:nvSpPr>
        <p:spPr>
          <a:xfrm>
            <a:off x="354855" y="506775"/>
            <a:ext cx="11380740" cy="607609"/>
          </a:xfrm>
        </p:spPr>
        <p:txBody>
          <a:bodyPr/>
          <a:lstStyle/>
          <a:p>
            <a:r>
              <a:rPr lang="en-US" sz="3200" i="1"/>
              <a:t>Technical interlude:</a:t>
            </a:r>
            <a:r>
              <a:rPr lang="en-US" sz="3200"/>
              <a:t> Example AI policy framework</a:t>
            </a:r>
          </a:p>
        </p:txBody>
      </p:sp>
      <p:sp>
        <p:nvSpPr>
          <p:cNvPr id="7" name="Content Placeholder 6">
            <a:extLst>
              <a:ext uri="{FF2B5EF4-FFF2-40B4-BE49-F238E27FC236}">
                <a16:creationId xmlns:a16="http://schemas.microsoft.com/office/drawing/2014/main" id="{95815156-DE41-06B3-B1BC-165EA7183B72}"/>
              </a:ext>
            </a:extLst>
          </p:cNvPr>
          <p:cNvSpPr txBox="1">
            <a:spLocks/>
          </p:cNvSpPr>
          <p:nvPr/>
        </p:nvSpPr>
        <p:spPr>
          <a:xfrm>
            <a:off x="402519" y="1055597"/>
            <a:ext cx="10783618" cy="80218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rgbClr val="71727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defRPr/>
            </a:pPr>
            <a:r>
              <a:rPr lang="en-US" sz="1600" dirty="0">
                <a:solidFill>
                  <a:srgbClr val="2476B7"/>
                </a:solidFill>
                <a:ea typeface="+mn-lt"/>
                <a:cs typeface="+mn-lt"/>
              </a:rPr>
              <a:t>The following policy areas are examples of where organizations typically develop AI policies to govern and manage the development and use of AI. Consider filling gaps in your policy framework as you expand your CX AI capabilities at your organization.</a:t>
            </a:r>
          </a:p>
        </p:txBody>
      </p:sp>
      <p:sp>
        <p:nvSpPr>
          <p:cNvPr id="22" name="Freeform: Shape 21">
            <a:extLst>
              <a:ext uri="{FF2B5EF4-FFF2-40B4-BE49-F238E27FC236}">
                <a16:creationId xmlns:a16="http://schemas.microsoft.com/office/drawing/2014/main" id="{04DB2DEF-FB1B-9918-CE15-D57E972A06BB}"/>
              </a:ext>
              <a:ext uri="{C183D7F6-B498-43B3-948B-1728B52AA6E4}">
                <adec:decorative xmlns:adec="http://schemas.microsoft.com/office/drawing/2017/decorative" val="0"/>
              </a:ext>
            </a:extLst>
          </p:cNvPr>
          <p:cNvSpPr>
            <a:spLocks/>
          </p:cNvSpPr>
          <p:nvPr/>
        </p:nvSpPr>
        <p:spPr>
          <a:xfrm>
            <a:off x="4120119" y="2063030"/>
            <a:ext cx="1510106" cy="1565172"/>
          </a:xfrm>
          <a:custGeom>
            <a:avLst/>
            <a:gdLst>
              <a:gd name="connsiteX0" fmla="*/ 0 w 1695128"/>
              <a:gd name="connsiteY0" fmla="*/ 737381 h 1474762"/>
              <a:gd name="connsiteX1" fmla="*/ 368691 w 1695128"/>
              <a:gd name="connsiteY1" fmla="*/ 0 h 1474762"/>
              <a:gd name="connsiteX2" fmla="*/ 1326438 w 1695128"/>
              <a:gd name="connsiteY2" fmla="*/ 0 h 1474762"/>
              <a:gd name="connsiteX3" fmla="*/ 1695128 w 1695128"/>
              <a:gd name="connsiteY3" fmla="*/ 737381 h 1474762"/>
              <a:gd name="connsiteX4" fmla="*/ 1326438 w 1695128"/>
              <a:gd name="connsiteY4" fmla="*/ 1474762 h 1474762"/>
              <a:gd name="connsiteX5" fmla="*/ 368691 w 1695128"/>
              <a:gd name="connsiteY5" fmla="*/ 1474762 h 1474762"/>
              <a:gd name="connsiteX6" fmla="*/ 0 w 1695128"/>
              <a:gd name="connsiteY6" fmla="*/ 737381 h 147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128" h="1474762">
                <a:moveTo>
                  <a:pt x="847564" y="0"/>
                </a:moveTo>
                <a:lnTo>
                  <a:pt x="1695128" y="320761"/>
                </a:lnTo>
                <a:lnTo>
                  <a:pt x="1695128" y="1154002"/>
                </a:lnTo>
                <a:lnTo>
                  <a:pt x="847564" y="1474762"/>
                </a:lnTo>
                <a:lnTo>
                  <a:pt x="0" y="1154002"/>
                </a:lnTo>
                <a:lnTo>
                  <a:pt x="0" y="320761"/>
                </a:lnTo>
                <a:lnTo>
                  <a:pt x="847564" y="0"/>
                </a:lnTo>
                <a:close/>
              </a:path>
            </a:pathLst>
          </a:custGeom>
          <a:solidFill>
            <a:schemeClr val="accent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229817" tIns="264159" rIns="229818" bIns="264156" numCol="1" spcCol="1270" anchor="ctr" anchorCtr="0">
            <a:noAutofit/>
          </a:bodyPr>
          <a:lstStyle/>
          <a:p>
            <a:pPr algn="ctr" defTabSz="622300">
              <a:spcBef>
                <a:spcPct val="0"/>
              </a:spcBef>
              <a:defRPr/>
            </a:pPr>
            <a:r>
              <a:rPr lang="en-US" sz="1400" b="1">
                <a:solidFill>
                  <a:srgbClr val="FFFFFF"/>
                </a:solidFill>
                <a:latin typeface="Montserrat" panose="00000500000000000000" pitchFamily="2" charset="0"/>
                <a:ea typeface="+mn-lt"/>
                <a:cs typeface="+mn-lt"/>
              </a:rPr>
              <a:t>Privacy and </a:t>
            </a:r>
          </a:p>
          <a:p>
            <a:pPr algn="ctr" defTabSz="622300">
              <a:spcBef>
                <a:spcPct val="0"/>
              </a:spcBef>
              <a:defRPr/>
            </a:pPr>
            <a:r>
              <a:rPr lang="en-US" sz="1400" b="1">
                <a:solidFill>
                  <a:srgbClr val="FFFFFF"/>
                </a:solidFill>
                <a:latin typeface="Montserrat" panose="00000500000000000000" pitchFamily="2" charset="0"/>
                <a:ea typeface="+mn-lt"/>
                <a:cs typeface="+mn-lt"/>
              </a:rPr>
              <a:t>Data </a:t>
            </a:r>
          </a:p>
          <a:p>
            <a:pPr algn="ctr" defTabSz="622300">
              <a:spcBef>
                <a:spcPct val="0"/>
              </a:spcBef>
              <a:defRPr/>
            </a:pPr>
            <a:r>
              <a:rPr lang="en-US" sz="1400" b="1">
                <a:solidFill>
                  <a:srgbClr val="FFFFFF"/>
                </a:solidFill>
                <a:latin typeface="Montserrat" panose="00000500000000000000" pitchFamily="2" charset="0"/>
                <a:ea typeface="+mn-lt"/>
                <a:cs typeface="+mn-lt"/>
              </a:rPr>
              <a:t>Confidentiality</a:t>
            </a:r>
          </a:p>
        </p:txBody>
      </p:sp>
      <p:sp>
        <p:nvSpPr>
          <p:cNvPr id="31" name="TextBox 30">
            <a:extLst>
              <a:ext uri="{FF2B5EF4-FFF2-40B4-BE49-F238E27FC236}">
                <a16:creationId xmlns:a16="http://schemas.microsoft.com/office/drawing/2014/main" id="{A8F2CC97-3075-8B85-2A4E-06C3FBBFCC23}"/>
              </a:ext>
            </a:extLst>
          </p:cNvPr>
          <p:cNvSpPr txBox="1">
            <a:spLocks/>
          </p:cNvSpPr>
          <p:nvPr/>
        </p:nvSpPr>
        <p:spPr>
          <a:xfrm>
            <a:off x="504428" y="2429209"/>
            <a:ext cx="2743200" cy="830997"/>
          </a:xfrm>
          <a:prstGeom prst="rect">
            <a:avLst/>
          </a:prstGeom>
          <a:noFill/>
        </p:spPr>
        <p:txBody>
          <a:bodyPr wrap="square">
            <a:spAutoFit/>
          </a:bodyPr>
          <a:lstStyle/>
          <a:p>
            <a:pPr algn="r" defTabSz="914400">
              <a:defRPr/>
            </a:pPr>
            <a:r>
              <a:rPr lang="en-US" sz="1600">
                <a:solidFill>
                  <a:srgbClr val="494949"/>
                </a:solidFill>
                <a:latin typeface="Roboto Condensed Light"/>
                <a:ea typeface="+mn-lt"/>
                <a:cs typeface="+mn-lt"/>
              </a:rPr>
              <a:t>How will we ensure protected information remains private and confidential?</a:t>
            </a:r>
          </a:p>
        </p:txBody>
      </p:sp>
      <p:cxnSp>
        <p:nvCxnSpPr>
          <p:cNvPr id="38" name="Straight Connector 37">
            <a:extLst>
              <a:ext uri="{FF2B5EF4-FFF2-40B4-BE49-F238E27FC236}">
                <a16:creationId xmlns:a16="http://schemas.microsoft.com/office/drawing/2014/main" id="{F40DA588-9CFA-E6F4-CB48-9B5F8236B5CF}"/>
              </a:ext>
              <a:ext uri="{C183D7F6-B498-43B3-948B-1728B52AA6E4}">
                <adec:decorative xmlns:adec="http://schemas.microsoft.com/office/drawing/2017/decorative" val="1"/>
              </a:ext>
            </a:extLst>
          </p:cNvPr>
          <p:cNvCxnSpPr>
            <a:cxnSpLocks/>
          </p:cNvCxnSpPr>
          <p:nvPr/>
        </p:nvCxnSpPr>
        <p:spPr>
          <a:xfrm>
            <a:off x="3339893" y="2514541"/>
            <a:ext cx="0" cy="660330"/>
          </a:xfrm>
          <a:prstGeom prst="line">
            <a:avLst/>
          </a:prstGeom>
          <a:ln w="57150">
            <a:solidFill>
              <a:schemeClr val="accent2">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F4A9C7-0BF0-6345-33A5-33625A0DEFB1}"/>
              </a:ext>
              <a:ext uri="{C183D7F6-B498-43B3-948B-1728B52AA6E4}">
                <adec:decorative xmlns:adec="http://schemas.microsoft.com/office/drawing/2017/decorative" val="1"/>
              </a:ext>
            </a:extLst>
          </p:cNvPr>
          <p:cNvCxnSpPr>
            <a:cxnSpLocks/>
            <a:endCxn id="22" idx="0"/>
          </p:cNvCxnSpPr>
          <p:nvPr/>
        </p:nvCxnSpPr>
        <p:spPr>
          <a:xfrm>
            <a:off x="3358817" y="2837759"/>
            <a:ext cx="761302" cy="0"/>
          </a:xfrm>
          <a:prstGeom prst="line">
            <a:avLst/>
          </a:prstGeom>
          <a:ln w="57150">
            <a:solidFill>
              <a:srgbClr val="5E3391"/>
            </a:solidFill>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4FBB9E45-32FF-3F97-6B79-9D7C1C3409C0}"/>
              </a:ext>
              <a:ext uri="{C183D7F6-B498-43B3-948B-1728B52AA6E4}">
                <adec:decorative xmlns:adec="http://schemas.microsoft.com/office/drawing/2017/decorative" val="0"/>
              </a:ext>
            </a:extLst>
          </p:cNvPr>
          <p:cNvSpPr>
            <a:spLocks/>
          </p:cNvSpPr>
          <p:nvPr/>
        </p:nvSpPr>
        <p:spPr>
          <a:xfrm>
            <a:off x="5751032" y="2063030"/>
            <a:ext cx="1510105" cy="1565172"/>
          </a:xfrm>
          <a:custGeom>
            <a:avLst/>
            <a:gdLst>
              <a:gd name="connsiteX0" fmla="*/ 0 w 1695128"/>
              <a:gd name="connsiteY0" fmla="*/ 737381 h 1474762"/>
              <a:gd name="connsiteX1" fmla="*/ 368691 w 1695128"/>
              <a:gd name="connsiteY1" fmla="*/ 0 h 1474762"/>
              <a:gd name="connsiteX2" fmla="*/ 1326438 w 1695128"/>
              <a:gd name="connsiteY2" fmla="*/ 0 h 1474762"/>
              <a:gd name="connsiteX3" fmla="*/ 1695128 w 1695128"/>
              <a:gd name="connsiteY3" fmla="*/ 737381 h 1474762"/>
              <a:gd name="connsiteX4" fmla="*/ 1326438 w 1695128"/>
              <a:gd name="connsiteY4" fmla="*/ 1474762 h 1474762"/>
              <a:gd name="connsiteX5" fmla="*/ 368691 w 1695128"/>
              <a:gd name="connsiteY5" fmla="*/ 1474762 h 1474762"/>
              <a:gd name="connsiteX6" fmla="*/ 0 w 1695128"/>
              <a:gd name="connsiteY6" fmla="*/ 737381 h 147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128" h="1474762">
                <a:moveTo>
                  <a:pt x="847564" y="0"/>
                </a:moveTo>
                <a:lnTo>
                  <a:pt x="1695128" y="320761"/>
                </a:lnTo>
                <a:lnTo>
                  <a:pt x="1695128" y="1154002"/>
                </a:lnTo>
                <a:lnTo>
                  <a:pt x="847564" y="1474762"/>
                </a:lnTo>
                <a:lnTo>
                  <a:pt x="0" y="1154002"/>
                </a:lnTo>
                <a:lnTo>
                  <a:pt x="0" y="320761"/>
                </a:lnTo>
                <a:lnTo>
                  <a:pt x="847564" y="0"/>
                </a:lnTo>
                <a:close/>
              </a:path>
            </a:pathLst>
          </a:custGeom>
          <a:solidFill>
            <a:srgbClr val="AF8DD8"/>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283157" tIns="317499" rIns="283157" bIns="317496" numCol="1" spcCol="1270" anchor="ctr" anchorCtr="0">
            <a:noAutofit/>
          </a:bodyPr>
          <a:lstStyle/>
          <a:p>
            <a:pPr algn="ctr" defTabSz="622300">
              <a:spcBef>
                <a:spcPct val="0"/>
              </a:spcBef>
              <a:defRPr/>
            </a:pPr>
            <a:r>
              <a:rPr lang="en-US" sz="1400" b="1">
                <a:solidFill>
                  <a:srgbClr val="FFFFFF"/>
                </a:solidFill>
                <a:latin typeface="Montserrat" panose="00000500000000000000" pitchFamily="2" charset="0"/>
                <a:ea typeface="+mn-lt"/>
                <a:cs typeface="+mn-lt"/>
              </a:rPr>
              <a:t>Information </a:t>
            </a:r>
          </a:p>
          <a:p>
            <a:pPr algn="ctr" defTabSz="622300">
              <a:spcBef>
                <a:spcPct val="0"/>
              </a:spcBef>
              <a:defRPr/>
            </a:pPr>
            <a:r>
              <a:rPr lang="en-US" sz="1400" b="1">
                <a:solidFill>
                  <a:srgbClr val="FFFFFF"/>
                </a:solidFill>
                <a:latin typeface="Montserrat" panose="00000500000000000000" pitchFamily="2" charset="0"/>
                <a:ea typeface="+mn-lt"/>
                <a:cs typeface="+mn-lt"/>
              </a:rPr>
              <a:t>Security and </a:t>
            </a:r>
          </a:p>
          <a:p>
            <a:pPr algn="ctr" defTabSz="622300">
              <a:spcBef>
                <a:spcPct val="0"/>
              </a:spcBef>
              <a:defRPr/>
            </a:pPr>
            <a:r>
              <a:rPr lang="en-US" sz="1400" b="1">
                <a:solidFill>
                  <a:srgbClr val="FFFFFF"/>
                </a:solidFill>
                <a:latin typeface="Montserrat" panose="00000500000000000000" pitchFamily="2" charset="0"/>
                <a:ea typeface="+mn-lt"/>
                <a:cs typeface="+mn-lt"/>
              </a:rPr>
              <a:t>Resilience</a:t>
            </a:r>
          </a:p>
        </p:txBody>
      </p:sp>
      <p:sp>
        <p:nvSpPr>
          <p:cNvPr id="34" name="TextBox 33">
            <a:extLst>
              <a:ext uri="{FF2B5EF4-FFF2-40B4-BE49-F238E27FC236}">
                <a16:creationId xmlns:a16="http://schemas.microsoft.com/office/drawing/2014/main" id="{7F4079DE-36BE-EFFB-3818-18976DAF3B74}"/>
              </a:ext>
            </a:extLst>
          </p:cNvPr>
          <p:cNvSpPr txBox="1">
            <a:spLocks/>
          </p:cNvSpPr>
          <p:nvPr/>
        </p:nvSpPr>
        <p:spPr>
          <a:xfrm>
            <a:off x="8763250" y="2422261"/>
            <a:ext cx="2868458" cy="830997"/>
          </a:xfrm>
          <a:prstGeom prst="rect">
            <a:avLst/>
          </a:prstGeom>
          <a:noFill/>
        </p:spPr>
        <p:txBody>
          <a:bodyPr wrap="square">
            <a:spAutoFit/>
          </a:bodyPr>
          <a:lstStyle/>
          <a:p>
            <a:pPr defTabSz="914400">
              <a:defRPr/>
            </a:pPr>
            <a:r>
              <a:rPr lang="en-US" sz="1600">
                <a:solidFill>
                  <a:srgbClr val="494949"/>
                </a:solidFill>
                <a:latin typeface="Roboto Condensed Light"/>
                <a:ea typeface="+mn-lt"/>
                <a:cs typeface="+mn-lt"/>
              </a:rPr>
              <a:t>How do we ensure the security and safety of AI applications and the data they use and produce?</a:t>
            </a:r>
          </a:p>
        </p:txBody>
      </p:sp>
      <p:cxnSp>
        <p:nvCxnSpPr>
          <p:cNvPr id="42" name="Straight Connector 41">
            <a:extLst>
              <a:ext uri="{FF2B5EF4-FFF2-40B4-BE49-F238E27FC236}">
                <a16:creationId xmlns:a16="http://schemas.microsoft.com/office/drawing/2014/main" id="{9C7B872E-0B4D-D9CC-CCA5-82AB55DA4147}"/>
              </a:ext>
              <a:ext uri="{C183D7F6-B498-43B3-948B-1728B52AA6E4}">
                <adec:decorative xmlns:adec="http://schemas.microsoft.com/office/drawing/2017/decorative" val="1"/>
              </a:ext>
            </a:extLst>
          </p:cNvPr>
          <p:cNvCxnSpPr>
            <a:cxnSpLocks/>
          </p:cNvCxnSpPr>
          <p:nvPr/>
        </p:nvCxnSpPr>
        <p:spPr>
          <a:xfrm>
            <a:off x="8640213" y="2544388"/>
            <a:ext cx="0" cy="545727"/>
          </a:xfrm>
          <a:prstGeom prst="line">
            <a:avLst/>
          </a:prstGeom>
          <a:ln w="57150">
            <a:solidFill>
              <a:srgbClr val="AF8DD8">
                <a:alpha val="74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4573F08-9B8E-96D8-ABE8-DE4FDCE20CA9}"/>
              </a:ext>
              <a:ext uri="{C183D7F6-B498-43B3-948B-1728B52AA6E4}">
                <adec:decorative xmlns:adec="http://schemas.microsoft.com/office/drawing/2017/decorative" val="1"/>
              </a:ext>
            </a:extLst>
          </p:cNvPr>
          <p:cNvCxnSpPr>
            <a:cxnSpLocks/>
            <a:stCxn id="21" idx="3"/>
          </p:cNvCxnSpPr>
          <p:nvPr/>
        </p:nvCxnSpPr>
        <p:spPr>
          <a:xfrm flipV="1">
            <a:off x="7261137" y="2829903"/>
            <a:ext cx="1379077" cy="0"/>
          </a:xfrm>
          <a:prstGeom prst="line">
            <a:avLst/>
          </a:prstGeom>
          <a:ln w="57150">
            <a:solidFill>
              <a:srgbClr val="AF8DD8"/>
            </a:solidFill>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441E56D0-C61F-AD70-6107-A1920C78CB3B}"/>
              </a:ext>
              <a:ext uri="{C183D7F6-B498-43B3-948B-1728B52AA6E4}">
                <adec:decorative xmlns:adec="http://schemas.microsoft.com/office/drawing/2017/decorative" val="0"/>
              </a:ext>
            </a:extLst>
          </p:cNvPr>
          <p:cNvSpPr>
            <a:spLocks/>
          </p:cNvSpPr>
          <p:nvPr/>
        </p:nvSpPr>
        <p:spPr>
          <a:xfrm>
            <a:off x="4931883" y="3378122"/>
            <a:ext cx="1510105" cy="1565172"/>
          </a:xfrm>
          <a:custGeom>
            <a:avLst/>
            <a:gdLst>
              <a:gd name="connsiteX0" fmla="*/ 0 w 1695128"/>
              <a:gd name="connsiteY0" fmla="*/ 737381 h 1474762"/>
              <a:gd name="connsiteX1" fmla="*/ 368691 w 1695128"/>
              <a:gd name="connsiteY1" fmla="*/ 0 h 1474762"/>
              <a:gd name="connsiteX2" fmla="*/ 1326438 w 1695128"/>
              <a:gd name="connsiteY2" fmla="*/ 0 h 1474762"/>
              <a:gd name="connsiteX3" fmla="*/ 1695128 w 1695128"/>
              <a:gd name="connsiteY3" fmla="*/ 737381 h 1474762"/>
              <a:gd name="connsiteX4" fmla="*/ 1326438 w 1695128"/>
              <a:gd name="connsiteY4" fmla="*/ 1474762 h 1474762"/>
              <a:gd name="connsiteX5" fmla="*/ 368691 w 1695128"/>
              <a:gd name="connsiteY5" fmla="*/ 1474762 h 1474762"/>
              <a:gd name="connsiteX6" fmla="*/ 0 w 1695128"/>
              <a:gd name="connsiteY6" fmla="*/ 737381 h 147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128" h="1474762">
                <a:moveTo>
                  <a:pt x="847564" y="0"/>
                </a:moveTo>
                <a:lnTo>
                  <a:pt x="1695128" y="320761"/>
                </a:lnTo>
                <a:lnTo>
                  <a:pt x="1695128" y="1154002"/>
                </a:lnTo>
                <a:lnTo>
                  <a:pt x="847564" y="1474762"/>
                </a:lnTo>
                <a:lnTo>
                  <a:pt x="0" y="1154002"/>
                </a:lnTo>
                <a:lnTo>
                  <a:pt x="0" y="320761"/>
                </a:lnTo>
                <a:lnTo>
                  <a:pt x="847564" y="0"/>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283157" tIns="317499" rIns="283157" bIns="317496" numCol="1" spcCol="1270" anchor="ctr" anchorCtr="0">
            <a:noAutofit/>
          </a:bodyPr>
          <a:lstStyle/>
          <a:p>
            <a:pPr algn="ctr" defTabSz="622300">
              <a:spcBef>
                <a:spcPct val="0"/>
              </a:spcBef>
              <a:defRPr/>
            </a:pPr>
            <a:r>
              <a:rPr lang="en-US" sz="1400" b="1">
                <a:solidFill>
                  <a:srgbClr val="FFFFFF"/>
                </a:solidFill>
                <a:latin typeface="Montserrat" panose="00000500000000000000" pitchFamily="2" charset="0"/>
                <a:ea typeface="+mn-lt"/>
                <a:cs typeface="+mn-lt"/>
              </a:rPr>
              <a:t>Acceptable </a:t>
            </a:r>
          </a:p>
          <a:p>
            <a:pPr algn="ctr" defTabSz="622300">
              <a:spcBef>
                <a:spcPct val="0"/>
              </a:spcBef>
              <a:defRPr/>
            </a:pPr>
            <a:r>
              <a:rPr lang="en-US" sz="1400" b="1">
                <a:solidFill>
                  <a:srgbClr val="FFFFFF"/>
                </a:solidFill>
                <a:latin typeface="Montserrat" panose="00000500000000000000" pitchFamily="2" charset="0"/>
                <a:ea typeface="+mn-lt"/>
                <a:cs typeface="+mn-lt"/>
              </a:rPr>
              <a:t>Use for </a:t>
            </a:r>
          </a:p>
          <a:p>
            <a:pPr algn="ctr" defTabSz="622300">
              <a:spcBef>
                <a:spcPct val="0"/>
              </a:spcBef>
              <a:defRPr/>
            </a:pPr>
            <a:r>
              <a:rPr lang="en-US" sz="1400" b="1">
                <a:solidFill>
                  <a:srgbClr val="FFFFFF"/>
                </a:solidFill>
                <a:latin typeface="Montserrat" panose="00000500000000000000" pitchFamily="2" charset="0"/>
                <a:ea typeface="+mn-lt"/>
                <a:cs typeface="+mn-lt"/>
              </a:rPr>
              <a:t>Generative AI</a:t>
            </a:r>
          </a:p>
        </p:txBody>
      </p:sp>
      <p:sp>
        <p:nvSpPr>
          <p:cNvPr id="32" name="TextBox 31">
            <a:extLst>
              <a:ext uri="{FF2B5EF4-FFF2-40B4-BE49-F238E27FC236}">
                <a16:creationId xmlns:a16="http://schemas.microsoft.com/office/drawing/2014/main" id="{FA4EDE57-DFD0-CCE8-C149-2252B60C72BE}"/>
              </a:ext>
            </a:extLst>
          </p:cNvPr>
          <p:cNvSpPr txBox="1">
            <a:spLocks/>
          </p:cNvSpPr>
          <p:nvPr/>
        </p:nvSpPr>
        <p:spPr>
          <a:xfrm>
            <a:off x="504428" y="3728593"/>
            <a:ext cx="2743200" cy="830997"/>
          </a:xfrm>
          <a:prstGeom prst="rect">
            <a:avLst/>
          </a:prstGeom>
          <a:noFill/>
        </p:spPr>
        <p:txBody>
          <a:bodyPr wrap="square">
            <a:spAutoFit/>
          </a:bodyPr>
          <a:lstStyle/>
          <a:p>
            <a:pPr algn="r" defTabSz="914400">
              <a:defRPr/>
            </a:pPr>
            <a:r>
              <a:rPr lang="en-US" sz="1600">
                <a:solidFill>
                  <a:srgbClr val="494949"/>
                </a:solidFill>
                <a:latin typeface="Roboto Condensed Light"/>
                <a:ea typeface="+mn-lt"/>
                <a:cs typeface="+mn-lt"/>
              </a:rPr>
              <a:t>How should employees use and not use generative AI technologies? </a:t>
            </a:r>
          </a:p>
        </p:txBody>
      </p:sp>
      <p:cxnSp>
        <p:nvCxnSpPr>
          <p:cNvPr id="39" name="Straight Connector 38">
            <a:extLst>
              <a:ext uri="{FF2B5EF4-FFF2-40B4-BE49-F238E27FC236}">
                <a16:creationId xmlns:a16="http://schemas.microsoft.com/office/drawing/2014/main" id="{0F6A3346-AF39-1B93-8102-1FF20FFA9A15}"/>
              </a:ext>
              <a:ext uri="{C183D7F6-B498-43B3-948B-1728B52AA6E4}">
                <adec:decorative xmlns:adec="http://schemas.microsoft.com/office/drawing/2017/decorative" val="1"/>
              </a:ext>
            </a:extLst>
          </p:cNvPr>
          <p:cNvCxnSpPr>
            <a:cxnSpLocks/>
          </p:cNvCxnSpPr>
          <p:nvPr/>
        </p:nvCxnSpPr>
        <p:spPr>
          <a:xfrm>
            <a:off x="3339893" y="3813925"/>
            <a:ext cx="0" cy="660330"/>
          </a:xfrm>
          <a:prstGeom prst="line">
            <a:avLst/>
          </a:prstGeom>
          <a:ln w="57150">
            <a:solidFill>
              <a:srgbClr val="2576B7">
                <a:alpha val="71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C6331E5-8ED5-814A-E151-6B7EA66E687E}"/>
              </a:ext>
              <a:ext uri="{C183D7F6-B498-43B3-948B-1728B52AA6E4}">
                <adec:decorative xmlns:adec="http://schemas.microsoft.com/office/drawing/2017/decorative" val="1"/>
              </a:ext>
            </a:extLst>
          </p:cNvPr>
          <p:cNvCxnSpPr>
            <a:cxnSpLocks/>
            <a:endCxn id="23" idx="0"/>
          </p:cNvCxnSpPr>
          <p:nvPr/>
        </p:nvCxnSpPr>
        <p:spPr>
          <a:xfrm>
            <a:off x="3358817" y="4160708"/>
            <a:ext cx="1573066" cy="0"/>
          </a:xfrm>
          <a:prstGeom prst="line">
            <a:avLst/>
          </a:prstGeom>
          <a:ln w="57150">
            <a:solidFill>
              <a:srgbClr val="2576B7"/>
            </a:solidFill>
          </a:ln>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id="{A62BA465-6B2B-7623-020C-693C6F329FAC}"/>
              </a:ext>
              <a:ext uri="{C183D7F6-B498-43B3-948B-1728B52AA6E4}">
                <adec:decorative xmlns:adec="http://schemas.microsoft.com/office/drawing/2017/decorative" val="0"/>
              </a:ext>
            </a:extLst>
          </p:cNvPr>
          <p:cNvSpPr>
            <a:spLocks/>
          </p:cNvSpPr>
          <p:nvPr/>
        </p:nvSpPr>
        <p:spPr>
          <a:xfrm>
            <a:off x="6563364" y="3391547"/>
            <a:ext cx="1510105" cy="1565172"/>
          </a:xfrm>
          <a:custGeom>
            <a:avLst/>
            <a:gdLst>
              <a:gd name="connsiteX0" fmla="*/ 0 w 1695128"/>
              <a:gd name="connsiteY0" fmla="*/ 737381 h 1474762"/>
              <a:gd name="connsiteX1" fmla="*/ 368691 w 1695128"/>
              <a:gd name="connsiteY1" fmla="*/ 0 h 1474762"/>
              <a:gd name="connsiteX2" fmla="*/ 1326438 w 1695128"/>
              <a:gd name="connsiteY2" fmla="*/ 0 h 1474762"/>
              <a:gd name="connsiteX3" fmla="*/ 1695128 w 1695128"/>
              <a:gd name="connsiteY3" fmla="*/ 737381 h 1474762"/>
              <a:gd name="connsiteX4" fmla="*/ 1326438 w 1695128"/>
              <a:gd name="connsiteY4" fmla="*/ 1474762 h 1474762"/>
              <a:gd name="connsiteX5" fmla="*/ 368691 w 1695128"/>
              <a:gd name="connsiteY5" fmla="*/ 1474762 h 1474762"/>
              <a:gd name="connsiteX6" fmla="*/ 0 w 1695128"/>
              <a:gd name="connsiteY6" fmla="*/ 737381 h 147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128" h="1474762">
                <a:moveTo>
                  <a:pt x="847564" y="0"/>
                </a:moveTo>
                <a:lnTo>
                  <a:pt x="1695128" y="320761"/>
                </a:lnTo>
                <a:lnTo>
                  <a:pt x="1695128" y="1154002"/>
                </a:lnTo>
                <a:lnTo>
                  <a:pt x="847564" y="1474762"/>
                </a:lnTo>
                <a:lnTo>
                  <a:pt x="0" y="1154002"/>
                </a:lnTo>
                <a:lnTo>
                  <a:pt x="0" y="320761"/>
                </a:lnTo>
                <a:lnTo>
                  <a:pt x="847564" y="0"/>
                </a:lnTo>
                <a:close/>
              </a:path>
            </a:pathLst>
          </a:custGeom>
          <a:solidFill>
            <a:schemeClr val="accent1">
              <a:lumMod val="60000"/>
              <a:lumOff val="40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229817" tIns="264159" rIns="229817" bIns="264156" numCol="1" spcCol="1270" anchor="ctr" anchorCtr="0">
            <a:noAutofit/>
          </a:bodyPr>
          <a:lstStyle/>
          <a:p>
            <a:pPr algn="ctr" defTabSz="622300">
              <a:spcBef>
                <a:spcPct val="0"/>
              </a:spcBef>
              <a:defRPr/>
            </a:pPr>
            <a:r>
              <a:rPr lang="en-US" sz="1400" b="1">
                <a:solidFill>
                  <a:srgbClr val="FFFFFF"/>
                </a:solidFill>
                <a:latin typeface="Montserrat" panose="00000500000000000000" pitchFamily="2" charset="0"/>
                <a:ea typeface="+mn-lt"/>
                <a:cs typeface="+mn-lt"/>
              </a:rPr>
              <a:t>Standards for </a:t>
            </a:r>
          </a:p>
          <a:p>
            <a:pPr algn="ctr" defTabSz="622300">
              <a:spcBef>
                <a:spcPct val="0"/>
              </a:spcBef>
              <a:defRPr/>
            </a:pPr>
            <a:r>
              <a:rPr lang="en-US" sz="1400" b="1">
                <a:solidFill>
                  <a:srgbClr val="FFFFFF"/>
                </a:solidFill>
                <a:latin typeface="Montserrat" panose="00000500000000000000" pitchFamily="2" charset="0"/>
                <a:ea typeface="+mn-lt"/>
                <a:cs typeface="+mn-lt"/>
              </a:rPr>
              <a:t>Mitigating </a:t>
            </a:r>
          </a:p>
          <a:p>
            <a:pPr algn="ctr" defTabSz="622300">
              <a:spcBef>
                <a:spcPct val="0"/>
              </a:spcBef>
              <a:defRPr/>
            </a:pPr>
            <a:r>
              <a:rPr lang="en-US" sz="1400" b="1">
                <a:solidFill>
                  <a:srgbClr val="FFFFFF"/>
                </a:solidFill>
                <a:latin typeface="Montserrat" panose="00000500000000000000" pitchFamily="2" charset="0"/>
                <a:ea typeface="+mn-lt"/>
                <a:cs typeface="+mn-lt"/>
              </a:rPr>
              <a:t>Machine and </a:t>
            </a:r>
          </a:p>
          <a:p>
            <a:pPr algn="ctr" defTabSz="622300">
              <a:spcBef>
                <a:spcPct val="0"/>
              </a:spcBef>
              <a:defRPr/>
            </a:pPr>
            <a:r>
              <a:rPr lang="en-US" sz="1400" b="1">
                <a:solidFill>
                  <a:srgbClr val="FFFFFF"/>
                </a:solidFill>
                <a:latin typeface="Montserrat" panose="00000500000000000000" pitchFamily="2" charset="0"/>
                <a:ea typeface="+mn-lt"/>
                <a:cs typeface="+mn-lt"/>
              </a:rPr>
              <a:t>Data Bias</a:t>
            </a:r>
          </a:p>
        </p:txBody>
      </p:sp>
      <p:sp>
        <p:nvSpPr>
          <p:cNvPr id="35" name="TextBox 34">
            <a:extLst>
              <a:ext uri="{FF2B5EF4-FFF2-40B4-BE49-F238E27FC236}">
                <a16:creationId xmlns:a16="http://schemas.microsoft.com/office/drawing/2014/main" id="{BE232B7F-D344-7252-EA8E-49779FE2DEE1}"/>
              </a:ext>
            </a:extLst>
          </p:cNvPr>
          <p:cNvSpPr txBox="1">
            <a:spLocks/>
          </p:cNvSpPr>
          <p:nvPr/>
        </p:nvSpPr>
        <p:spPr>
          <a:xfrm>
            <a:off x="8763250" y="3748186"/>
            <a:ext cx="2868458" cy="830997"/>
          </a:xfrm>
          <a:prstGeom prst="rect">
            <a:avLst/>
          </a:prstGeom>
          <a:noFill/>
        </p:spPr>
        <p:txBody>
          <a:bodyPr wrap="square">
            <a:spAutoFit/>
          </a:bodyPr>
          <a:lstStyle/>
          <a:p>
            <a:pPr defTabSz="914400">
              <a:defRPr/>
            </a:pPr>
            <a:r>
              <a:rPr lang="en-US" sz="1600">
                <a:solidFill>
                  <a:srgbClr val="494949"/>
                </a:solidFill>
                <a:latin typeface="Roboto Condensed Light"/>
                <a:ea typeface="+mn-lt"/>
                <a:cs typeface="+mn-lt"/>
              </a:rPr>
              <a:t>How will we identify and mitigate the impact of harmful biases in our AI algorithms?</a:t>
            </a:r>
          </a:p>
        </p:txBody>
      </p:sp>
      <p:cxnSp>
        <p:nvCxnSpPr>
          <p:cNvPr id="40" name="Straight Connector 39">
            <a:extLst>
              <a:ext uri="{FF2B5EF4-FFF2-40B4-BE49-F238E27FC236}">
                <a16:creationId xmlns:a16="http://schemas.microsoft.com/office/drawing/2014/main" id="{12F51881-AC51-3064-44D1-0E856CCA4E7F}"/>
              </a:ext>
              <a:ext uri="{C183D7F6-B498-43B3-948B-1728B52AA6E4}">
                <adec:decorative xmlns:adec="http://schemas.microsoft.com/office/drawing/2017/decorative" val="1"/>
              </a:ext>
            </a:extLst>
          </p:cNvPr>
          <p:cNvCxnSpPr>
            <a:cxnSpLocks/>
          </p:cNvCxnSpPr>
          <p:nvPr/>
        </p:nvCxnSpPr>
        <p:spPr>
          <a:xfrm>
            <a:off x="8640213" y="3833518"/>
            <a:ext cx="0" cy="660330"/>
          </a:xfrm>
          <a:prstGeom prst="line">
            <a:avLst/>
          </a:prstGeom>
          <a:ln w="57150">
            <a:solidFill>
              <a:srgbClr val="6EAEE2">
                <a:alpha val="56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FD82BD-4851-E1EE-06DD-D54771B798AA}"/>
              </a:ext>
              <a:ext uri="{C183D7F6-B498-43B3-948B-1728B52AA6E4}">
                <adec:decorative xmlns:adec="http://schemas.microsoft.com/office/drawing/2017/decorative" val="1"/>
              </a:ext>
            </a:extLst>
          </p:cNvPr>
          <p:cNvCxnSpPr>
            <a:cxnSpLocks/>
            <a:stCxn id="24" idx="3"/>
          </p:cNvCxnSpPr>
          <p:nvPr/>
        </p:nvCxnSpPr>
        <p:spPr>
          <a:xfrm>
            <a:off x="8073469" y="4174133"/>
            <a:ext cx="566745" cy="0"/>
          </a:xfrm>
          <a:prstGeom prst="line">
            <a:avLst/>
          </a:prstGeom>
          <a:ln w="57150">
            <a:solidFill>
              <a:srgbClr val="6EAEE2"/>
            </a:solidFill>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F2BD1CCE-86B0-EEF7-B5CC-5F95D8068928}"/>
              </a:ext>
              <a:ext uri="{C183D7F6-B498-43B3-948B-1728B52AA6E4}">
                <adec:decorative xmlns:adec="http://schemas.microsoft.com/office/drawing/2017/decorative" val="0"/>
              </a:ext>
            </a:extLst>
          </p:cNvPr>
          <p:cNvSpPr>
            <a:spLocks/>
          </p:cNvSpPr>
          <p:nvPr/>
        </p:nvSpPr>
        <p:spPr>
          <a:xfrm>
            <a:off x="4120119" y="4720067"/>
            <a:ext cx="1510106" cy="1565172"/>
          </a:xfrm>
          <a:custGeom>
            <a:avLst/>
            <a:gdLst>
              <a:gd name="connsiteX0" fmla="*/ 0 w 1695128"/>
              <a:gd name="connsiteY0" fmla="*/ 737381 h 1474762"/>
              <a:gd name="connsiteX1" fmla="*/ 368691 w 1695128"/>
              <a:gd name="connsiteY1" fmla="*/ 0 h 1474762"/>
              <a:gd name="connsiteX2" fmla="*/ 1326438 w 1695128"/>
              <a:gd name="connsiteY2" fmla="*/ 0 h 1474762"/>
              <a:gd name="connsiteX3" fmla="*/ 1695128 w 1695128"/>
              <a:gd name="connsiteY3" fmla="*/ 737381 h 1474762"/>
              <a:gd name="connsiteX4" fmla="*/ 1326438 w 1695128"/>
              <a:gd name="connsiteY4" fmla="*/ 1474762 h 1474762"/>
              <a:gd name="connsiteX5" fmla="*/ 368691 w 1695128"/>
              <a:gd name="connsiteY5" fmla="*/ 1474762 h 1474762"/>
              <a:gd name="connsiteX6" fmla="*/ 0 w 1695128"/>
              <a:gd name="connsiteY6" fmla="*/ 737381 h 147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128" h="1474762">
                <a:moveTo>
                  <a:pt x="847564" y="0"/>
                </a:moveTo>
                <a:lnTo>
                  <a:pt x="1695128" y="320761"/>
                </a:lnTo>
                <a:lnTo>
                  <a:pt x="1695128" y="1154002"/>
                </a:lnTo>
                <a:lnTo>
                  <a:pt x="847564" y="1474762"/>
                </a:lnTo>
                <a:lnTo>
                  <a:pt x="0" y="1154002"/>
                </a:lnTo>
                <a:lnTo>
                  <a:pt x="0" y="320761"/>
                </a:lnTo>
                <a:lnTo>
                  <a:pt x="847564" y="0"/>
                </a:lnTo>
                <a:close/>
              </a:path>
            </a:pathLst>
          </a:custGeom>
          <a:solidFill>
            <a:srgbClr val="AF8DD8"/>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229817" tIns="264159" rIns="229818" bIns="264156" numCol="1" spcCol="1270" anchor="ctr" anchorCtr="0">
            <a:noAutofit/>
          </a:bodyPr>
          <a:lstStyle/>
          <a:p>
            <a:pPr algn="ctr" defTabSz="622300">
              <a:spcBef>
                <a:spcPct val="0"/>
              </a:spcBef>
              <a:defRPr/>
            </a:pPr>
            <a:r>
              <a:rPr lang="en-US" sz="1400" b="1">
                <a:solidFill>
                  <a:srgbClr val="FFFFFF"/>
                </a:solidFill>
                <a:latin typeface="Montserrat" panose="00000500000000000000" pitchFamily="2" charset="0"/>
                <a:ea typeface="+mn-lt"/>
                <a:cs typeface="+mn-lt"/>
              </a:rPr>
              <a:t>Intellectual </a:t>
            </a:r>
          </a:p>
          <a:p>
            <a:pPr algn="ctr" defTabSz="622300">
              <a:spcBef>
                <a:spcPct val="0"/>
              </a:spcBef>
              <a:defRPr/>
            </a:pPr>
            <a:r>
              <a:rPr lang="en-US" sz="1400" b="1">
                <a:solidFill>
                  <a:srgbClr val="FFFFFF"/>
                </a:solidFill>
                <a:latin typeface="Montserrat" panose="00000500000000000000" pitchFamily="2" charset="0"/>
                <a:ea typeface="+mn-lt"/>
                <a:cs typeface="+mn-lt"/>
              </a:rPr>
              <a:t>Property</a:t>
            </a:r>
          </a:p>
        </p:txBody>
      </p:sp>
      <p:sp>
        <p:nvSpPr>
          <p:cNvPr id="33" name="TextBox 32">
            <a:extLst>
              <a:ext uri="{FF2B5EF4-FFF2-40B4-BE49-F238E27FC236}">
                <a16:creationId xmlns:a16="http://schemas.microsoft.com/office/drawing/2014/main" id="{442F414C-9497-03F7-2254-28785C47E295}"/>
              </a:ext>
            </a:extLst>
          </p:cNvPr>
          <p:cNvSpPr txBox="1">
            <a:spLocks/>
          </p:cNvSpPr>
          <p:nvPr/>
        </p:nvSpPr>
        <p:spPr>
          <a:xfrm>
            <a:off x="354856" y="4959920"/>
            <a:ext cx="2892773" cy="1077218"/>
          </a:xfrm>
          <a:prstGeom prst="rect">
            <a:avLst/>
          </a:prstGeom>
          <a:noFill/>
        </p:spPr>
        <p:txBody>
          <a:bodyPr wrap="square">
            <a:spAutoFit/>
          </a:bodyPr>
          <a:lstStyle/>
          <a:p>
            <a:pPr algn="r" defTabSz="914400">
              <a:defRPr/>
            </a:pPr>
            <a:r>
              <a:rPr lang="en-US" sz="1600">
                <a:solidFill>
                  <a:srgbClr val="494949"/>
                </a:solidFill>
                <a:latin typeface="Roboto Condensed Light"/>
                <a:ea typeface="+mn-lt"/>
                <a:cs typeface="+mn-lt"/>
              </a:rPr>
              <a:t>How do we ensure the preservation of our own and others’ intellectual property rights while using AI, especially generative AI?</a:t>
            </a:r>
          </a:p>
        </p:txBody>
      </p:sp>
      <p:cxnSp>
        <p:nvCxnSpPr>
          <p:cNvPr id="43" name="Straight Connector 42">
            <a:extLst>
              <a:ext uri="{FF2B5EF4-FFF2-40B4-BE49-F238E27FC236}">
                <a16:creationId xmlns:a16="http://schemas.microsoft.com/office/drawing/2014/main" id="{54C168E6-D038-674F-928D-2854A93ADC3D}"/>
              </a:ext>
              <a:ext uri="{C183D7F6-B498-43B3-948B-1728B52AA6E4}">
                <adec:decorative xmlns:adec="http://schemas.microsoft.com/office/drawing/2017/decorative" val="1"/>
              </a:ext>
            </a:extLst>
          </p:cNvPr>
          <p:cNvCxnSpPr>
            <a:cxnSpLocks/>
          </p:cNvCxnSpPr>
          <p:nvPr/>
        </p:nvCxnSpPr>
        <p:spPr>
          <a:xfrm>
            <a:off x="3343474" y="5064413"/>
            <a:ext cx="0" cy="878899"/>
          </a:xfrm>
          <a:prstGeom prst="line">
            <a:avLst/>
          </a:prstGeom>
          <a:ln w="57150">
            <a:solidFill>
              <a:srgbClr val="AF8DD8">
                <a:alpha val="74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AC5E373-F7A5-C3F2-7FA9-857B09AB4C31}"/>
              </a:ext>
              <a:ext uri="{C183D7F6-B498-43B3-948B-1728B52AA6E4}">
                <adec:decorative xmlns:adec="http://schemas.microsoft.com/office/drawing/2017/decorative" val="1"/>
              </a:ext>
            </a:extLst>
          </p:cNvPr>
          <p:cNvCxnSpPr>
            <a:cxnSpLocks/>
            <a:endCxn id="26" idx="0"/>
          </p:cNvCxnSpPr>
          <p:nvPr/>
        </p:nvCxnSpPr>
        <p:spPr>
          <a:xfrm>
            <a:off x="3358817" y="5502653"/>
            <a:ext cx="761302" cy="0"/>
          </a:xfrm>
          <a:prstGeom prst="line">
            <a:avLst/>
          </a:prstGeom>
          <a:ln w="57150">
            <a:solidFill>
              <a:srgbClr val="AF8DD8"/>
            </a:solidFill>
          </a:ln>
        </p:spPr>
        <p:style>
          <a:lnRef idx="1">
            <a:schemeClr val="accent1"/>
          </a:lnRef>
          <a:fillRef idx="0">
            <a:schemeClr val="accent1"/>
          </a:fillRef>
          <a:effectRef idx="0">
            <a:schemeClr val="accent1"/>
          </a:effectRef>
          <a:fontRef idx="minor">
            <a:schemeClr val="tx1"/>
          </a:fontRef>
        </p:style>
      </p:cxnSp>
      <p:sp>
        <p:nvSpPr>
          <p:cNvPr id="25" name="Freeform: Shape 24">
            <a:extLst>
              <a:ext uri="{FF2B5EF4-FFF2-40B4-BE49-F238E27FC236}">
                <a16:creationId xmlns:a16="http://schemas.microsoft.com/office/drawing/2014/main" id="{1B915198-9631-C484-65EE-BC4F95D3E83B}"/>
              </a:ext>
              <a:ext uri="{C183D7F6-B498-43B3-948B-1728B52AA6E4}">
                <adec:decorative xmlns:adec="http://schemas.microsoft.com/office/drawing/2017/decorative" val="0"/>
              </a:ext>
            </a:extLst>
          </p:cNvPr>
          <p:cNvSpPr>
            <a:spLocks/>
          </p:cNvSpPr>
          <p:nvPr/>
        </p:nvSpPr>
        <p:spPr>
          <a:xfrm>
            <a:off x="5751032" y="4720067"/>
            <a:ext cx="1510105" cy="1565172"/>
          </a:xfrm>
          <a:custGeom>
            <a:avLst/>
            <a:gdLst>
              <a:gd name="connsiteX0" fmla="*/ 0 w 1695128"/>
              <a:gd name="connsiteY0" fmla="*/ 737381 h 1474762"/>
              <a:gd name="connsiteX1" fmla="*/ 368691 w 1695128"/>
              <a:gd name="connsiteY1" fmla="*/ 0 h 1474762"/>
              <a:gd name="connsiteX2" fmla="*/ 1326438 w 1695128"/>
              <a:gd name="connsiteY2" fmla="*/ 0 h 1474762"/>
              <a:gd name="connsiteX3" fmla="*/ 1695128 w 1695128"/>
              <a:gd name="connsiteY3" fmla="*/ 737381 h 1474762"/>
              <a:gd name="connsiteX4" fmla="*/ 1326438 w 1695128"/>
              <a:gd name="connsiteY4" fmla="*/ 1474762 h 1474762"/>
              <a:gd name="connsiteX5" fmla="*/ 368691 w 1695128"/>
              <a:gd name="connsiteY5" fmla="*/ 1474762 h 1474762"/>
              <a:gd name="connsiteX6" fmla="*/ 0 w 1695128"/>
              <a:gd name="connsiteY6" fmla="*/ 737381 h 147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128" h="1474762">
                <a:moveTo>
                  <a:pt x="847564" y="0"/>
                </a:moveTo>
                <a:lnTo>
                  <a:pt x="1695128" y="320761"/>
                </a:lnTo>
                <a:lnTo>
                  <a:pt x="1695128" y="1154002"/>
                </a:lnTo>
                <a:lnTo>
                  <a:pt x="847564" y="1474762"/>
                </a:lnTo>
                <a:lnTo>
                  <a:pt x="0" y="1154002"/>
                </a:lnTo>
                <a:lnTo>
                  <a:pt x="0" y="320761"/>
                </a:lnTo>
                <a:lnTo>
                  <a:pt x="847564" y="0"/>
                </a:lnTo>
                <a:close/>
              </a:path>
            </a:pathLst>
          </a:custGeom>
          <a:solidFill>
            <a:schemeClr val="accent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283157" tIns="317499" rIns="283157" bIns="317496" numCol="1" spcCol="1270" anchor="ctr" anchorCtr="0">
            <a:noAutofit/>
          </a:bodyPr>
          <a:lstStyle/>
          <a:p>
            <a:pPr algn="ctr" defTabSz="622300">
              <a:spcBef>
                <a:spcPct val="0"/>
              </a:spcBef>
              <a:defRPr/>
            </a:pPr>
            <a:r>
              <a:rPr lang="en-US" sz="1400" b="1">
                <a:solidFill>
                  <a:srgbClr val="FFFFFF"/>
                </a:solidFill>
                <a:latin typeface="Montserrat" panose="00000500000000000000" pitchFamily="2" charset="0"/>
                <a:ea typeface="+mn-lt"/>
                <a:cs typeface="+mn-lt"/>
              </a:rPr>
              <a:t>Data </a:t>
            </a:r>
          </a:p>
          <a:p>
            <a:pPr algn="ctr" defTabSz="622300">
              <a:spcBef>
                <a:spcPct val="0"/>
              </a:spcBef>
              <a:defRPr/>
            </a:pPr>
            <a:r>
              <a:rPr lang="en-US" sz="1400" b="1">
                <a:solidFill>
                  <a:srgbClr val="FFFFFF"/>
                </a:solidFill>
                <a:latin typeface="Montserrat" panose="00000500000000000000" pitchFamily="2" charset="0"/>
                <a:ea typeface="+mn-lt"/>
                <a:cs typeface="+mn-lt"/>
              </a:rPr>
              <a:t>Management &amp;</a:t>
            </a:r>
          </a:p>
          <a:p>
            <a:pPr algn="ctr" defTabSz="622300">
              <a:spcBef>
                <a:spcPct val="0"/>
              </a:spcBef>
              <a:defRPr/>
            </a:pPr>
            <a:r>
              <a:rPr lang="en-US" sz="1400" b="1">
                <a:solidFill>
                  <a:srgbClr val="FFFFFF"/>
                </a:solidFill>
                <a:latin typeface="Montserrat" panose="00000500000000000000" pitchFamily="2" charset="0"/>
                <a:ea typeface="+mn-lt"/>
                <a:cs typeface="+mn-lt"/>
              </a:rPr>
              <a:t>Governance</a:t>
            </a:r>
          </a:p>
        </p:txBody>
      </p:sp>
      <p:sp>
        <p:nvSpPr>
          <p:cNvPr id="36" name="TextBox 35">
            <a:extLst>
              <a:ext uri="{FF2B5EF4-FFF2-40B4-BE49-F238E27FC236}">
                <a16:creationId xmlns:a16="http://schemas.microsoft.com/office/drawing/2014/main" id="{BE67347F-2026-E47B-6FB3-846EDBA5DE22}"/>
              </a:ext>
              <a:ext uri="{C183D7F6-B498-43B3-948B-1728B52AA6E4}">
                <adec:decorative xmlns:adec="http://schemas.microsoft.com/office/drawing/2017/decorative" val="0"/>
              </a:ext>
            </a:extLst>
          </p:cNvPr>
          <p:cNvSpPr txBox="1">
            <a:spLocks/>
          </p:cNvSpPr>
          <p:nvPr/>
        </p:nvSpPr>
        <p:spPr>
          <a:xfrm>
            <a:off x="8763250" y="5080704"/>
            <a:ext cx="2868458" cy="830997"/>
          </a:xfrm>
          <a:prstGeom prst="rect">
            <a:avLst/>
          </a:prstGeom>
          <a:noFill/>
        </p:spPr>
        <p:txBody>
          <a:bodyPr wrap="square">
            <a:spAutoFit/>
          </a:bodyPr>
          <a:lstStyle/>
          <a:p>
            <a:pPr defTabSz="914400">
              <a:defRPr/>
            </a:pPr>
            <a:r>
              <a:rPr lang="en-US" sz="1600">
                <a:solidFill>
                  <a:srgbClr val="494949"/>
                </a:solidFill>
                <a:latin typeface="Roboto Condensed Light"/>
                <a:ea typeface="+mn-lt"/>
                <a:cs typeface="+mn-lt"/>
              </a:rPr>
              <a:t>What special considerations are required for data management and governance?</a:t>
            </a:r>
          </a:p>
        </p:txBody>
      </p:sp>
      <p:cxnSp>
        <p:nvCxnSpPr>
          <p:cNvPr id="41" name="Straight Connector 40">
            <a:extLst>
              <a:ext uri="{FF2B5EF4-FFF2-40B4-BE49-F238E27FC236}">
                <a16:creationId xmlns:a16="http://schemas.microsoft.com/office/drawing/2014/main" id="{BDFE43E4-3029-736A-2340-5F9C50AE30CE}"/>
              </a:ext>
              <a:ext uri="{C183D7F6-B498-43B3-948B-1728B52AA6E4}">
                <adec:decorative xmlns:adec="http://schemas.microsoft.com/office/drawing/2017/decorative" val="1"/>
              </a:ext>
            </a:extLst>
          </p:cNvPr>
          <p:cNvCxnSpPr>
            <a:cxnSpLocks/>
          </p:cNvCxnSpPr>
          <p:nvPr/>
        </p:nvCxnSpPr>
        <p:spPr>
          <a:xfrm>
            <a:off x="8640213" y="5164269"/>
            <a:ext cx="0" cy="660330"/>
          </a:xfrm>
          <a:prstGeom prst="line">
            <a:avLst/>
          </a:prstGeom>
          <a:ln w="57150">
            <a:solidFill>
              <a:srgbClr val="5E3391">
                <a:alpha val="57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03C8FB8-9421-0365-3AEC-810E4183BDF8}"/>
              </a:ext>
              <a:ext uri="{C183D7F6-B498-43B3-948B-1728B52AA6E4}">
                <adec:decorative xmlns:adec="http://schemas.microsoft.com/office/drawing/2017/decorative" val="1"/>
              </a:ext>
            </a:extLst>
          </p:cNvPr>
          <p:cNvCxnSpPr>
            <a:cxnSpLocks/>
            <a:stCxn id="25" idx="3"/>
          </p:cNvCxnSpPr>
          <p:nvPr/>
        </p:nvCxnSpPr>
        <p:spPr>
          <a:xfrm>
            <a:off x="7261137" y="5502653"/>
            <a:ext cx="1379076" cy="0"/>
          </a:xfrm>
          <a:prstGeom prst="line">
            <a:avLst/>
          </a:prstGeom>
          <a:ln w="57150">
            <a:solidFill>
              <a:srgbClr val="5E33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5283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8A740-39E7-AAF8-9804-B1545033242A}"/>
              </a:ext>
            </a:extLst>
          </p:cNvPr>
          <p:cNvSpPr>
            <a:spLocks noGrp="1"/>
          </p:cNvSpPr>
          <p:nvPr>
            <p:ph type="title"/>
          </p:nvPr>
        </p:nvSpPr>
        <p:spPr>
          <a:xfrm>
            <a:off x="354855" y="545145"/>
            <a:ext cx="9683983" cy="603468"/>
          </a:xfrm>
        </p:spPr>
        <p:txBody>
          <a:bodyPr/>
          <a:lstStyle/>
          <a:p>
            <a:r>
              <a:rPr lang="en-US"/>
              <a:t>Evaluate value and readiness</a:t>
            </a:r>
          </a:p>
        </p:txBody>
      </p:sp>
      <p:sp>
        <p:nvSpPr>
          <p:cNvPr id="3" name="Text Placeholder 2">
            <a:extLst>
              <a:ext uri="{FF2B5EF4-FFF2-40B4-BE49-F238E27FC236}">
                <a16:creationId xmlns:a16="http://schemas.microsoft.com/office/drawing/2014/main" id="{2776AEB8-7D94-4A6E-75A2-7F7F4E1DCD05}"/>
              </a:ext>
            </a:extLst>
          </p:cNvPr>
          <p:cNvSpPr>
            <a:spLocks noGrp="1"/>
          </p:cNvSpPr>
          <p:nvPr>
            <p:ph type="body" sz="quarter" idx="11"/>
          </p:nvPr>
        </p:nvSpPr>
        <p:spPr>
          <a:xfrm>
            <a:off x="399679" y="1259630"/>
            <a:ext cx="11394233" cy="669891"/>
          </a:xfrm>
        </p:spPr>
        <p:txBody>
          <a:bodyPr/>
          <a:lstStyle/>
          <a:p>
            <a:r>
              <a:rPr lang="en-US">
                <a:solidFill>
                  <a:schemeClr val="accent1"/>
                </a:solidFill>
                <a:latin typeface="Exo" pitchFamily="2" charset="0"/>
              </a:rPr>
              <a:t>I</a:t>
            </a:r>
            <a:r>
              <a:rPr lang="en-US" b="0" i="0">
                <a:solidFill>
                  <a:schemeClr val="accent1"/>
                </a:solidFill>
                <a:effectLst/>
                <a:latin typeface="Exo" pitchFamily="2" charset="0"/>
              </a:rPr>
              <a:t>t is not always possible to get exact information about each use case’s characteristics. Populate the chart in the </a:t>
            </a:r>
            <a:r>
              <a:rPr lang="en-US" b="0" i="1">
                <a:solidFill>
                  <a:schemeClr val="accent1"/>
                </a:solidFill>
                <a:effectLst/>
                <a:latin typeface="Exo" pitchFamily="2" charset="0"/>
              </a:rPr>
              <a:t>AI Pilot Project Shortlisting </a:t>
            </a:r>
            <a:r>
              <a:rPr lang="en-US" i="1">
                <a:solidFill>
                  <a:schemeClr val="accent1"/>
                </a:solidFill>
                <a:latin typeface="Exo" pitchFamily="2" charset="0"/>
              </a:rPr>
              <a:t>Tool</a:t>
            </a:r>
            <a:r>
              <a:rPr lang="en-US">
                <a:solidFill>
                  <a:schemeClr val="accent1"/>
                </a:solidFill>
                <a:latin typeface="Exo" pitchFamily="2" charset="0"/>
              </a:rPr>
              <a:t> </a:t>
            </a:r>
            <a:r>
              <a:rPr lang="en-US" b="0" i="0">
                <a:solidFill>
                  <a:schemeClr val="accent1"/>
                </a:solidFill>
                <a:effectLst/>
                <a:latin typeface="Exo" pitchFamily="2" charset="0"/>
              </a:rPr>
              <a:t>as best you can where hard data is unavailable. </a:t>
            </a:r>
            <a:endParaRPr lang="en-US">
              <a:solidFill>
                <a:schemeClr val="accent1"/>
              </a:solidFill>
              <a:latin typeface="Exo" pitchFamily="2" charset="0"/>
            </a:endParaRPr>
          </a:p>
        </p:txBody>
      </p:sp>
      <p:pic>
        <p:nvPicPr>
          <p:cNvPr id="7" name="Picture 6">
            <a:extLst>
              <a:ext uri="{FF2B5EF4-FFF2-40B4-BE49-F238E27FC236}">
                <a16:creationId xmlns:a16="http://schemas.microsoft.com/office/drawing/2014/main" id="{BB60B168-202C-4264-ECD8-35A51C81B4F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27" b="527"/>
          <a:stretch/>
        </p:blipFill>
        <p:spPr>
          <a:xfrm>
            <a:off x="3041574" y="2258653"/>
            <a:ext cx="8752336" cy="3582238"/>
          </a:xfrm>
          <a:prstGeom prst="rect">
            <a:avLst/>
          </a:prstGeom>
        </p:spPr>
      </p:pic>
      <p:sp>
        <p:nvSpPr>
          <p:cNvPr id="4" name="Text Placeholder 3">
            <a:extLst>
              <a:ext uri="{FF2B5EF4-FFF2-40B4-BE49-F238E27FC236}">
                <a16:creationId xmlns:a16="http://schemas.microsoft.com/office/drawing/2014/main" id="{42C1E8F3-5DD3-B84C-A0BB-1A7797951262}"/>
              </a:ext>
            </a:extLst>
          </p:cNvPr>
          <p:cNvSpPr>
            <a:spLocks noGrp="1"/>
          </p:cNvSpPr>
          <p:nvPr>
            <p:ph type="body" sz="quarter" idx="33"/>
          </p:nvPr>
        </p:nvSpPr>
        <p:spPr>
          <a:xfrm>
            <a:off x="399678" y="2262319"/>
            <a:ext cx="2296341" cy="3578572"/>
          </a:xfrm>
        </p:spPr>
        <p:txBody>
          <a:bodyPr/>
          <a:lstStyle/>
          <a:p>
            <a:r>
              <a:rPr lang="en-US" sz="1600" dirty="0"/>
              <a:t>After defining a scoring scale for each of the value-readiness criteria, score each use case against each defined criterion.</a:t>
            </a:r>
          </a:p>
          <a:p>
            <a:r>
              <a:rPr lang="en-US" sz="1600" dirty="0"/>
              <a:t>This should be an in-depth analysis of the criteria that would help the working group arrive at a “go or no‑go” decision for piloting the use case.</a:t>
            </a:r>
          </a:p>
        </p:txBody>
      </p:sp>
    </p:spTree>
    <p:extLst>
      <p:ext uri="{BB962C8B-B14F-4D97-AF65-F5344CB8AC3E}">
        <p14:creationId xmlns:p14="http://schemas.microsoft.com/office/powerpoint/2010/main" val="5030985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F17FF-819F-B119-118E-AAC27333F26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5165D6-85DA-D4F4-AF9F-BEA3E7392350}"/>
              </a:ext>
            </a:extLst>
          </p:cNvPr>
          <p:cNvSpPr>
            <a:spLocks noGrp="1"/>
          </p:cNvSpPr>
          <p:nvPr>
            <p:ph type="title"/>
          </p:nvPr>
        </p:nvSpPr>
        <p:spPr>
          <a:xfrm>
            <a:off x="354853" y="545146"/>
            <a:ext cx="6702724" cy="1144125"/>
          </a:xfrm>
        </p:spPr>
        <p:txBody>
          <a:bodyPr/>
          <a:lstStyle/>
          <a:p>
            <a:r>
              <a:rPr lang="en-US" sz="2800">
                <a:solidFill>
                  <a:schemeClr val="accent1"/>
                </a:solidFill>
                <a:latin typeface="Montserrat SemiBold" panose="00000700000000000000" pitchFamily="2" charset="0"/>
              </a:rPr>
              <a:t>1.2.1</a:t>
            </a:r>
            <a:r>
              <a:rPr lang="en-US" sz="2800">
                <a:latin typeface="Montserrat SemiBold" panose="00000700000000000000" pitchFamily="2" charset="0"/>
              </a:rPr>
              <a:t> </a:t>
            </a:r>
            <a:r>
              <a:rPr lang="en-US" sz="2800">
                <a:solidFill>
                  <a:schemeClr val="tx1"/>
                </a:solidFill>
                <a:latin typeface="Montserrat SemiBold" panose="00000700000000000000" pitchFamily="2" charset="0"/>
              </a:rPr>
              <a:t>Assess the value and feasibility and readiness of your candidate use cases</a:t>
            </a:r>
            <a:br>
              <a:rPr lang="en-US" sz="2800">
                <a:solidFill>
                  <a:schemeClr val="tx1"/>
                </a:solidFill>
                <a:latin typeface="Montserrat SemiBold" panose="00000700000000000000" pitchFamily="2" charset="0"/>
              </a:rPr>
            </a:br>
            <a:endParaRPr lang="en-US" sz="2800">
              <a:latin typeface="Montserrat SemiBold" panose="00000700000000000000" pitchFamily="2" charset="0"/>
            </a:endParaRPr>
          </a:p>
        </p:txBody>
      </p:sp>
      <p:sp>
        <p:nvSpPr>
          <p:cNvPr id="12" name="Text Placeholder 6">
            <a:extLst>
              <a:ext uri="{FF2B5EF4-FFF2-40B4-BE49-F238E27FC236}">
                <a16:creationId xmlns:a16="http://schemas.microsoft.com/office/drawing/2014/main" id="{E59BFBE1-EFD5-3A56-2730-5BCD28099FDF}"/>
              </a:ext>
            </a:extLst>
          </p:cNvPr>
          <p:cNvSpPr txBox="1">
            <a:spLocks/>
          </p:cNvSpPr>
          <p:nvPr/>
        </p:nvSpPr>
        <p:spPr>
          <a:xfrm>
            <a:off x="350625" y="1860340"/>
            <a:ext cx="6460544"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dirty="0">
                <a:solidFill>
                  <a:srgbClr val="F17A26"/>
                </a:solidFill>
                <a:ea typeface="+mn-lt"/>
                <a:cs typeface="+mn-lt"/>
              </a:rPr>
              <a:t>Objective: Map your current-state process so that you have a baseline to determine what’s required to get to your target-state process.</a:t>
            </a:r>
          </a:p>
        </p:txBody>
      </p:sp>
      <p:sp>
        <p:nvSpPr>
          <p:cNvPr id="4" name="Text Placeholder 3">
            <a:extLst>
              <a:ext uri="{FF2B5EF4-FFF2-40B4-BE49-F238E27FC236}">
                <a16:creationId xmlns:a16="http://schemas.microsoft.com/office/drawing/2014/main" id="{1DD9217D-2033-B842-FAD9-CA7326850043}"/>
              </a:ext>
            </a:extLst>
          </p:cNvPr>
          <p:cNvSpPr>
            <a:spLocks noGrp="1"/>
          </p:cNvSpPr>
          <p:nvPr>
            <p:ph type="body" sz="quarter" idx="11"/>
          </p:nvPr>
        </p:nvSpPr>
        <p:spPr>
          <a:xfrm>
            <a:off x="350625" y="2473578"/>
            <a:ext cx="4115672" cy="269713"/>
          </a:xfrm>
        </p:spPr>
        <p:txBody>
          <a:bodyPr/>
          <a:lstStyle/>
          <a:p>
            <a:r>
              <a:rPr lang="en-US" sz="1600">
                <a:latin typeface="Exo" panose="02000503000000000000" pitchFamily="2" charset="77"/>
              </a:rPr>
              <a:t>4 hours</a:t>
            </a:r>
          </a:p>
        </p:txBody>
      </p:sp>
      <p:sp>
        <p:nvSpPr>
          <p:cNvPr id="5" name="Text Placeholder 4">
            <a:extLst>
              <a:ext uri="{FF2B5EF4-FFF2-40B4-BE49-F238E27FC236}">
                <a16:creationId xmlns:a16="http://schemas.microsoft.com/office/drawing/2014/main" id="{17CC47B7-0E4E-F4BD-DDDF-411B4619799D}"/>
              </a:ext>
            </a:extLst>
          </p:cNvPr>
          <p:cNvSpPr>
            <a:spLocks noGrp="1"/>
          </p:cNvSpPr>
          <p:nvPr>
            <p:ph type="body" sz="quarter" idx="33"/>
          </p:nvPr>
        </p:nvSpPr>
        <p:spPr>
          <a:xfrm>
            <a:off x="350625" y="2914360"/>
            <a:ext cx="5910816" cy="2514891"/>
          </a:xfrm>
          <a:prstGeom prst="rect">
            <a:avLst/>
          </a:prstGeom>
        </p:spPr>
        <p:txBody>
          <a:bodyPr lIns="0" tIns="0" rIns="0" bIns="0" numCol="1" spcCol="292608" anchor="t"/>
          <a:lstStyle/>
          <a:p>
            <a:pPr marL="342900" indent="-342900">
              <a:spcAft>
                <a:spcPts val="600"/>
              </a:spcAft>
              <a:buFont typeface="+mj-lt"/>
              <a:buAutoNum type="arabicPeriod"/>
            </a:pPr>
            <a:r>
              <a:rPr lang="en-US" sz="1400" dirty="0">
                <a:latin typeface="+mn-lt"/>
              </a:rPr>
              <a:t>To build an in-depth analysis of your use cases, use Tab 5 of the </a:t>
            </a:r>
            <a:r>
              <a:rPr lang="en-US" i="1" dirty="0">
                <a:latin typeface="+mn-lt"/>
                <a:hlinkClick r:id="rId3"/>
              </a:rPr>
              <a:t>AI Pilot Project Shortlisting Tool</a:t>
            </a:r>
            <a:r>
              <a:rPr lang="en-US" dirty="0">
                <a:latin typeface="+mn-lt"/>
              </a:rPr>
              <a:t> </a:t>
            </a:r>
            <a:r>
              <a:rPr lang="en-US" sz="1400" dirty="0">
                <a:latin typeface="+mn-lt"/>
              </a:rPr>
              <a:t>to define value and readiness criteria and a scoring scale for each of them. Customize based on what is most impactful to your organization.</a:t>
            </a:r>
          </a:p>
          <a:p>
            <a:pPr marL="342900" indent="-342900">
              <a:spcAft>
                <a:spcPts val="600"/>
              </a:spcAft>
              <a:buFont typeface="+mj-lt"/>
              <a:buAutoNum type="arabicPeriod"/>
            </a:pPr>
            <a:r>
              <a:rPr lang="en-US" dirty="0">
                <a:latin typeface="+mn-lt"/>
              </a:rPr>
              <a:t>Use Tab 6 of the tool to score each use case against each defined criterion. This should be an in-depth analysis of the criteria that would help the working group decide whether to pilot the use case or not.</a:t>
            </a:r>
          </a:p>
          <a:p>
            <a:pPr marL="342900" indent="-342900">
              <a:spcAft>
                <a:spcPts val="600"/>
              </a:spcAft>
              <a:buFont typeface="+mj-lt"/>
              <a:buAutoNum type="arabicPeriod"/>
            </a:pPr>
            <a:r>
              <a:rPr lang="en-US" dirty="0">
                <a:latin typeface="+mn-lt"/>
              </a:rPr>
              <a:t>Review each use case in detail to ensure that your scoring is consistent and relevant to your organizations ability to execute the various aspects of AI development and implementation.</a:t>
            </a:r>
          </a:p>
          <a:p>
            <a:pPr marL="342900" indent="-342900">
              <a:spcAft>
                <a:spcPts val="600"/>
              </a:spcAft>
              <a:buFont typeface="+mj-lt"/>
              <a:buAutoNum type="arabicPeriod"/>
            </a:pPr>
            <a:endParaRPr lang="en-US" dirty="0">
              <a:latin typeface="+mn-lt"/>
            </a:endParaRPr>
          </a:p>
          <a:p>
            <a:pPr marL="342900" indent="-342900">
              <a:spcAft>
                <a:spcPts val="600"/>
              </a:spcAft>
              <a:buFont typeface="+mj-lt"/>
              <a:buAutoNum type="arabicPeriod"/>
            </a:pPr>
            <a:endParaRPr lang="en-US" sz="1400" dirty="0">
              <a:latin typeface="+mn-lt"/>
            </a:endParaRPr>
          </a:p>
        </p:txBody>
      </p:sp>
      <p:sp>
        <p:nvSpPr>
          <p:cNvPr id="13" name="Rectangle 12">
            <a:extLst>
              <a:ext uri="{FF2B5EF4-FFF2-40B4-BE49-F238E27FC236}">
                <a16:creationId xmlns:a16="http://schemas.microsoft.com/office/drawing/2014/main" id="{C294FFEF-407B-F314-33C7-69377A998346}"/>
              </a:ext>
            </a:extLst>
          </p:cNvPr>
          <p:cNvSpPr>
            <a:spLocks/>
          </p:cNvSpPr>
          <p:nvPr/>
        </p:nvSpPr>
        <p:spPr>
          <a:xfrm>
            <a:off x="750310" y="5900216"/>
            <a:ext cx="280284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dirty="0">
                <a:solidFill>
                  <a:schemeClr val="bg1"/>
                </a:solidFill>
                <a:latin typeface="Exo" panose="02000503000000000000" pitchFamily="2" charset="77"/>
                <a:ea typeface="+mn-lt"/>
                <a:cs typeface="+mn-lt"/>
              </a:rPr>
              <a:t>Download the </a:t>
            </a:r>
            <a:r>
              <a:rPr lang="en-US" sz="1200" i="1" dirty="0">
                <a:solidFill>
                  <a:schemeClr val="bg1"/>
                </a:solidFill>
                <a:latin typeface="Exo" panose="02000503000000000000" pitchFamily="2" charset="77"/>
                <a:ea typeface="+mn-lt"/>
                <a:cs typeface="+mn-lt"/>
                <a:hlinkClick r:id="rId4">
                  <a:extLst>
                    <a:ext uri="{A12FA001-AC4F-418D-AE19-62706E023703}">
                      <ahyp:hlinkClr xmlns:ahyp="http://schemas.microsoft.com/office/drawing/2018/hyperlinkcolor" val="tx"/>
                    </a:ext>
                  </a:extLst>
                </a:hlinkClick>
              </a:rPr>
              <a:t>KPI Value Mapping Tool</a:t>
            </a:r>
            <a:endParaRPr lang="en-US" sz="1200" dirty="0">
              <a:solidFill>
                <a:schemeClr val="bg1"/>
              </a:solidFill>
              <a:latin typeface="Exo" panose="02000503000000000000" pitchFamily="2" charset="77"/>
              <a:ea typeface="+mn-lt"/>
              <a:cs typeface="+mn-lt"/>
            </a:endParaRPr>
          </a:p>
        </p:txBody>
      </p:sp>
      <p:sp>
        <p:nvSpPr>
          <p:cNvPr id="14" name="Rectangle 13">
            <a:extLst>
              <a:ext uri="{FF2B5EF4-FFF2-40B4-BE49-F238E27FC236}">
                <a16:creationId xmlns:a16="http://schemas.microsoft.com/office/drawing/2014/main" id="{A55792BF-5981-EDB2-4841-FF442080B6F0}"/>
              </a:ext>
              <a:ext uri="{C183D7F6-B498-43B3-948B-1728B52AA6E4}">
                <adec:decorative xmlns:adec="http://schemas.microsoft.com/office/drawing/2017/decorative" val="1"/>
              </a:ext>
            </a:extLst>
          </p:cNvPr>
          <p:cNvSpPr>
            <a:spLocks noChangeAspect="1"/>
          </p:cNvSpPr>
          <p:nvPr/>
        </p:nvSpPr>
        <p:spPr>
          <a:xfrm>
            <a:off x="454330" y="5900218"/>
            <a:ext cx="295981"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15" name="Picture 14">
            <a:extLst>
              <a:ext uri="{FF2B5EF4-FFF2-40B4-BE49-F238E27FC236}">
                <a16:creationId xmlns:a16="http://schemas.microsoft.com/office/drawing/2014/main" id="{D59DC9DD-3821-E065-E8A7-F150BA6EF59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71912" y="6029801"/>
            <a:ext cx="260815" cy="208707"/>
          </a:xfrm>
          <a:prstGeom prst="rect">
            <a:avLst/>
          </a:prstGeom>
        </p:spPr>
      </p:pic>
      <p:sp>
        <p:nvSpPr>
          <p:cNvPr id="17" name="Rectangle 16">
            <a:extLst>
              <a:ext uri="{FF2B5EF4-FFF2-40B4-BE49-F238E27FC236}">
                <a16:creationId xmlns:a16="http://schemas.microsoft.com/office/drawing/2014/main" id="{0AF61D38-A4EE-A2F3-4602-228169AD7EB4}"/>
              </a:ext>
            </a:extLst>
          </p:cNvPr>
          <p:cNvSpPr>
            <a:spLocks/>
          </p:cNvSpPr>
          <p:nvPr/>
        </p:nvSpPr>
        <p:spPr>
          <a:xfrm>
            <a:off x="4145118" y="5904778"/>
            <a:ext cx="280284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a:solidFill>
                  <a:srgbClr val="FFFFFF"/>
                </a:solidFill>
                <a:latin typeface="Exo" panose="02000503000000000000" pitchFamily="2" charset="77"/>
                <a:ea typeface="+mn-lt"/>
                <a:cs typeface="+mn-lt"/>
              </a:rPr>
              <a:t>Download </a:t>
            </a:r>
            <a:r>
              <a:rPr lang="en-US" sz="1200">
                <a:solidFill>
                  <a:schemeClr val="bg1"/>
                </a:solidFill>
                <a:latin typeface="Exo" panose="02000503000000000000" pitchFamily="2" charset="77"/>
                <a:ea typeface="+mn-lt"/>
                <a:cs typeface="+mn-lt"/>
              </a:rPr>
              <a:t>the </a:t>
            </a:r>
            <a:r>
              <a:rPr lang="en-US" sz="1200" i="1">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AI Pilot Project Shortlisting Tool</a:t>
            </a:r>
            <a:endParaRPr lang="en-US" sz="1200">
              <a:solidFill>
                <a:schemeClr val="bg1"/>
              </a:solidFill>
              <a:latin typeface="Exo" panose="02000503000000000000" pitchFamily="2" charset="77"/>
              <a:ea typeface="+mn-lt"/>
              <a:cs typeface="+mn-lt"/>
            </a:endParaRPr>
          </a:p>
        </p:txBody>
      </p:sp>
      <p:sp>
        <p:nvSpPr>
          <p:cNvPr id="18" name="Rectangle 17">
            <a:extLst>
              <a:ext uri="{FF2B5EF4-FFF2-40B4-BE49-F238E27FC236}">
                <a16:creationId xmlns:a16="http://schemas.microsoft.com/office/drawing/2014/main" id="{674FADDA-3B82-CEE5-B4C5-2B778F063470}"/>
              </a:ext>
              <a:ext uri="{C183D7F6-B498-43B3-948B-1728B52AA6E4}">
                <adec:decorative xmlns:adec="http://schemas.microsoft.com/office/drawing/2017/decorative" val="1"/>
              </a:ext>
            </a:extLst>
          </p:cNvPr>
          <p:cNvSpPr>
            <a:spLocks noChangeAspect="1"/>
          </p:cNvSpPr>
          <p:nvPr/>
        </p:nvSpPr>
        <p:spPr>
          <a:xfrm>
            <a:off x="3849138" y="5904780"/>
            <a:ext cx="295981"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19" name="Picture 18">
            <a:extLst>
              <a:ext uri="{FF2B5EF4-FFF2-40B4-BE49-F238E27FC236}">
                <a16:creationId xmlns:a16="http://schemas.microsoft.com/office/drawing/2014/main" id="{171D2721-54DA-6E33-EFD2-D5BDE616A30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866720" y="6034363"/>
            <a:ext cx="260815" cy="208707"/>
          </a:xfrm>
          <a:prstGeom prst="rect">
            <a:avLst/>
          </a:prstGeom>
        </p:spPr>
      </p:pic>
      <p:sp>
        <p:nvSpPr>
          <p:cNvPr id="2" name="Rectangle 1">
            <a:extLst>
              <a:ext uri="{FF2B5EF4-FFF2-40B4-BE49-F238E27FC236}">
                <a16:creationId xmlns:a16="http://schemas.microsoft.com/office/drawing/2014/main" id="{BB917E23-6412-98D5-4CD2-D3D46F4BA6C9}"/>
              </a:ext>
              <a:ext uri="{C183D7F6-B498-43B3-948B-1728B52AA6E4}">
                <adec:decorative xmlns:adec="http://schemas.microsoft.com/office/drawing/2017/decorative" val="1"/>
              </a:ext>
            </a:extLst>
          </p:cNvPr>
          <p:cNvSpPr>
            <a:spLocks/>
          </p:cNvSpPr>
          <p:nvPr/>
        </p:nvSpPr>
        <p:spPr>
          <a:xfrm>
            <a:off x="730111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039BC826-1FDE-A7D3-FBD7-44BF79958E4F}"/>
              </a:ext>
            </a:extLst>
          </p:cNvPr>
          <p:cNvGraphicFramePr>
            <a:graphicFrameLocks/>
          </p:cNvGraphicFramePr>
          <p:nvPr>
            <p:extLst>
              <p:ext uri="{D42A27DB-BD31-4B8C-83A1-F6EECF244321}">
                <p14:modId xmlns:p14="http://schemas.microsoft.com/office/powerpoint/2010/main" val="2752786403"/>
              </p:ext>
            </p:extLst>
          </p:nvPr>
        </p:nvGraphicFramePr>
        <p:xfrm>
          <a:off x="7285762" y="936980"/>
          <a:ext cx="4453438" cy="5401718"/>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dirty="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mn-lt"/>
                          <a:ea typeface="+mn-lt"/>
                          <a:cs typeface="+mn-lt"/>
                          <a:hlinkClick r:id="rId4"/>
                        </a:rPr>
                        <a:t>KPI Value Mapping Tool</a:t>
                      </a:r>
                      <a:r>
                        <a:rPr lang="en-US" sz="1200" b="0" i="1" u="none" strike="noStrike" baseline="0" dirty="0">
                          <a:solidFill>
                            <a:srgbClr val="000000"/>
                          </a:solidFill>
                          <a:latin typeface="+mn-lt"/>
                          <a:ea typeface="+mn-lt"/>
                          <a:cs typeface="+mn-lt"/>
                        </a:rPr>
                        <a:t> </a:t>
                      </a:r>
                      <a:r>
                        <a:rPr lang="en-US" sz="1200" b="0" i="0" u="none" strike="noStrike" baseline="0" dirty="0">
                          <a:solidFill>
                            <a:srgbClr val="000000"/>
                          </a:solidFill>
                          <a:latin typeface="+mn-lt"/>
                          <a:ea typeface="+mn-lt"/>
                          <a:cs typeface="+mn-lt"/>
                        </a:rPr>
                        <a:t>identified candidate use cases</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mn-lt"/>
                          <a:ea typeface="+mn-lt"/>
                          <a:cs typeface="+mn-lt"/>
                        </a:rPr>
                        <a:t>Value and feasibility criteria relevant to your organization</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a:solidFill>
                            <a:srgbClr val="000000"/>
                          </a:solidFill>
                          <a:latin typeface="+mn-lt"/>
                          <a:ea typeface="+mn-lt"/>
                          <a:cs typeface="+mn-lt"/>
                        </a:rPr>
                        <a:t>A list of candidate use cases scored on value and feasibility </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mn-lt"/>
                          <a:ea typeface="+mn-lt"/>
                          <a:cs typeface="+mn-lt"/>
                          <a:hlinkClick r:id="rId4"/>
                        </a:rPr>
                        <a:t>KPI Value Mapping Tool</a:t>
                      </a:r>
                      <a:endParaRPr lang="en-US" sz="1200" b="0" i="1" u="none" strike="noStrike" baseline="0" dirty="0">
                        <a:solidFill>
                          <a:srgbClr val="000000"/>
                        </a:solidFill>
                        <a:latin typeface="+mn-lt"/>
                        <a:ea typeface="+mn-lt"/>
                        <a:cs typeface="+mn-lt"/>
                      </a:endParaRPr>
                    </a:p>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mn-lt"/>
                          <a:ea typeface="+mn-lt"/>
                          <a:cs typeface="+mn-lt"/>
                          <a:hlinkClick r:id="rId6"/>
                        </a:rPr>
                        <a:t>CX AI Use Case Discovery Tool</a:t>
                      </a:r>
                      <a:endParaRPr lang="en-US" sz="1200" b="0" i="1" u="none" strike="noStrike" baseline="0" dirty="0">
                        <a:solidFill>
                          <a:srgbClr val="000000"/>
                        </a:solidFill>
                        <a:latin typeface="+mn-lt"/>
                        <a:ea typeface="+mn-lt"/>
                        <a:cs typeface="+mn-lt"/>
                      </a:endParaRPr>
                    </a:p>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mn-lt"/>
                          <a:ea typeface="+mn-lt"/>
                          <a:cs typeface="+mn-lt"/>
                          <a:hlinkClick r:id="rId3"/>
                        </a:rPr>
                        <a:t>AI Pilot Project Shortlisting Tool</a:t>
                      </a:r>
                      <a:endParaRPr lang="en-US" sz="1200" b="0" i="1" u="none" strike="noStrike" baseline="0" dirty="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business stakeholders</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IT stakeholders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15337232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0CDC4C32-A926-4706-96AB-277F7ADAFAFC}"/>
              </a:ext>
            </a:extLst>
          </p:cNvPr>
          <p:cNvSpPr>
            <a:spLocks noGrp="1"/>
          </p:cNvSpPr>
          <p:nvPr>
            <p:ph type="title"/>
          </p:nvPr>
        </p:nvSpPr>
        <p:spPr>
          <a:xfrm>
            <a:off x="354853" y="545145"/>
            <a:ext cx="11322614" cy="1130041"/>
          </a:xfrm>
        </p:spPr>
        <p:txBody>
          <a:bodyPr/>
          <a:lstStyle/>
          <a:p>
            <a:r>
              <a:rPr lang="en-US">
                <a:latin typeface="Montserrat SemiBold"/>
              </a:rPr>
              <a:t>Review each use case’s value and readiness (VR) score</a:t>
            </a:r>
          </a:p>
        </p:txBody>
      </p:sp>
      <p:sp>
        <p:nvSpPr>
          <p:cNvPr id="21" name="TextBox 20">
            <a:extLst>
              <a:ext uri="{FF2B5EF4-FFF2-40B4-BE49-F238E27FC236}">
                <a16:creationId xmlns:a16="http://schemas.microsoft.com/office/drawing/2014/main" id="{D99F8426-7CD0-4319-B926-1CD639FDA7F4}"/>
              </a:ext>
            </a:extLst>
          </p:cNvPr>
          <p:cNvSpPr txBox="1">
            <a:spLocks/>
          </p:cNvSpPr>
          <p:nvPr/>
        </p:nvSpPr>
        <p:spPr>
          <a:xfrm>
            <a:off x="546450" y="2084142"/>
            <a:ext cx="3932669" cy="3631751"/>
          </a:xfrm>
          <a:prstGeom prst="rect">
            <a:avLst/>
          </a:prstGeom>
        </p:spPr>
        <p:txBody>
          <a:bodyPr wrap="square" lIns="91428" tIns="45714" rIns="91428" bIns="45714" rtlCol="0" anchor="t">
            <a:spAutoFit/>
          </a:bodyPr>
          <a:lstStyle/>
          <a:p>
            <a:pPr defTabSz="554437">
              <a:spcAft>
                <a:spcPts val="600"/>
              </a:spcAft>
            </a:pPr>
            <a:r>
              <a:rPr lang="en-US" sz="1800" b="1">
                <a:solidFill>
                  <a:srgbClr val="2576B7"/>
                </a:solidFill>
                <a:ea typeface="+mn-lt"/>
                <a:cs typeface="+mn-lt"/>
              </a:rPr>
              <a:t>Visualize the results of the VR matrix</a:t>
            </a:r>
          </a:p>
          <a:p>
            <a:pPr marL="285750" indent="-285750" defTabSz="554437">
              <a:spcAft>
                <a:spcPts val="600"/>
              </a:spcAft>
              <a:buFont typeface="Arial" panose="020B0604020202020204" pitchFamily="34" charset="0"/>
              <a:buChar char="•"/>
            </a:pPr>
            <a:r>
              <a:rPr lang="en-US" sz="1600">
                <a:solidFill>
                  <a:srgbClr val="494949"/>
                </a:solidFill>
                <a:ea typeface="+mn-lt"/>
                <a:cs typeface="+mn-lt"/>
              </a:rPr>
              <a:t>Value and readiness are independently meaningful; it is essential to understand how each use case stacks up on each axis.</a:t>
            </a:r>
          </a:p>
          <a:p>
            <a:pPr marL="285750" indent="-285750" defTabSz="554437">
              <a:spcAft>
                <a:spcPts val="600"/>
              </a:spcAft>
              <a:buFont typeface="Arial" panose="020B0604020202020204" pitchFamily="34" charset="0"/>
              <a:buChar char="•"/>
            </a:pPr>
            <a:r>
              <a:rPr lang="en-US" sz="1600">
                <a:solidFill>
                  <a:srgbClr val="494949"/>
                </a:solidFill>
                <a:ea typeface="+mn-lt"/>
                <a:cs typeface="+mn-lt"/>
              </a:rPr>
              <a:t>Use Tab 6 of the </a:t>
            </a:r>
            <a:r>
              <a:rPr lang="en-US" sz="1600" i="1">
                <a:solidFill>
                  <a:srgbClr val="494949"/>
                </a:solidFill>
                <a:ea typeface="+mn-lt"/>
                <a:cs typeface="+mn-lt"/>
                <a:hlinkClick r:id="rId3"/>
              </a:rPr>
              <a:t>AI Pilot Project Shortlisting Tool</a:t>
            </a:r>
            <a:r>
              <a:rPr lang="en-US" sz="1600" i="1">
                <a:solidFill>
                  <a:srgbClr val="494949"/>
                </a:solidFill>
                <a:ea typeface="+mn-lt"/>
                <a:cs typeface="+mn-lt"/>
              </a:rPr>
              <a:t> </a:t>
            </a:r>
            <a:r>
              <a:rPr lang="en-US" sz="1600">
                <a:solidFill>
                  <a:srgbClr val="494949"/>
                </a:solidFill>
                <a:ea typeface="+mn-lt"/>
                <a:cs typeface="+mn-lt"/>
              </a:rPr>
              <a:t>for a graphical illustration of how each use case scored in terms of value and readiness. </a:t>
            </a:r>
          </a:p>
          <a:p>
            <a:pPr marL="285750" indent="-285750" defTabSz="554437">
              <a:spcAft>
                <a:spcPts val="600"/>
              </a:spcAft>
              <a:buFont typeface="Arial" panose="020B0604020202020204" pitchFamily="34" charset="0"/>
              <a:buChar char="•"/>
            </a:pPr>
            <a:r>
              <a:rPr lang="en-US" sz="1600">
                <a:solidFill>
                  <a:srgbClr val="494949"/>
                </a:solidFill>
                <a:ea typeface="+mn-lt"/>
                <a:cs typeface="+mn-lt"/>
              </a:rPr>
              <a:t>The VR score helps you summarize the analysis and can help you rank use cases.</a:t>
            </a:r>
          </a:p>
          <a:p>
            <a:pPr marL="285750" indent="-285750" defTabSz="554437">
              <a:spcAft>
                <a:spcPts val="600"/>
              </a:spcAft>
              <a:buFont typeface="Arial" panose="020B0604020202020204" pitchFamily="34" charset="0"/>
              <a:buChar char="•"/>
            </a:pPr>
            <a:r>
              <a:rPr lang="en-US" sz="1600">
                <a:solidFill>
                  <a:srgbClr val="494949"/>
                </a:solidFill>
                <a:ea typeface="+mn-lt"/>
                <a:cs typeface="+mn-lt"/>
              </a:rPr>
              <a:t>Remember: the score is notional and reflects the values that you have assigned. Be sure to treat it accordingly. </a:t>
            </a:r>
          </a:p>
        </p:txBody>
      </p:sp>
      <p:sp>
        <p:nvSpPr>
          <p:cNvPr id="22" name="TextBox 21">
            <a:extLst>
              <a:ext uri="{FF2B5EF4-FFF2-40B4-BE49-F238E27FC236}">
                <a16:creationId xmlns:a16="http://schemas.microsoft.com/office/drawing/2014/main" id="{F80AC3BA-1372-4897-B7A6-4109FB2B1A0F}"/>
              </a:ext>
            </a:extLst>
          </p:cNvPr>
          <p:cNvSpPr txBox="1">
            <a:spLocks/>
          </p:cNvSpPr>
          <p:nvPr/>
        </p:nvSpPr>
        <p:spPr>
          <a:xfrm>
            <a:off x="5324577" y="4331225"/>
            <a:ext cx="6514251" cy="1754098"/>
          </a:xfrm>
          <a:prstGeom prst="rect">
            <a:avLst/>
          </a:prstGeom>
        </p:spPr>
        <p:txBody>
          <a:bodyPr wrap="square" lIns="91428" tIns="45714" rIns="91428" bIns="45714" rtlCol="0" anchor="t">
            <a:spAutoFit/>
          </a:bodyPr>
          <a:lstStyle/>
          <a:p>
            <a:pPr defTabSz="554437">
              <a:spcAft>
                <a:spcPts val="600"/>
              </a:spcAft>
            </a:pPr>
            <a:r>
              <a:rPr lang="en-US" sz="1400" b="1">
                <a:solidFill>
                  <a:srgbClr val="00B050"/>
                </a:solidFill>
                <a:ea typeface="+mn-lt"/>
                <a:cs typeface="+mn-lt"/>
              </a:rPr>
              <a:t>Green</a:t>
            </a:r>
            <a:r>
              <a:rPr lang="en-US" sz="1400">
                <a:solidFill>
                  <a:srgbClr val="00B050"/>
                </a:solidFill>
                <a:ea typeface="+mn-lt"/>
                <a:cs typeface="+mn-lt"/>
              </a:rPr>
              <a:t> </a:t>
            </a:r>
            <a:r>
              <a:rPr lang="en-US" sz="1400">
                <a:solidFill>
                  <a:srgbClr val="000000"/>
                </a:solidFill>
                <a:ea typeface="+mn-lt"/>
                <a:cs typeface="+mn-lt"/>
              </a:rPr>
              <a:t>represents a use case that scores high on both readiness and value criteria. These use cases are typically the best candidates and highest priority for pilot projects.</a:t>
            </a:r>
          </a:p>
          <a:p>
            <a:pPr defTabSz="554437">
              <a:spcAft>
                <a:spcPts val="600"/>
              </a:spcAft>
            </a:pPr>
            <a:r>
              <a:rPr lang="en-US" sz="1400" b="1">
                <a:solidFill>
                  <a:srgbClr val="D9A210"/>
                </a:solidFill>
                <a:ea typeface="+mn-lt"/>
                <a:cs typeface="+mn-lt"/>
              </a:rPr>
              <a:t>Yellow</a:t>
            </a:r>
            <a:r>
              <a:rPr lang="en-US" sz="1400">
                <a:solidFill>
                  <a:srgbClr val="000000"/>
                </a:solidFill>
                <a:ea typeface="+mn-lt"/>
                <a:cs typeface="+mn-lt"/>
              </a:rPr>
              <a:t> represents a use case that scored high in just one of value or readiness. Use your judgment to move forward with these use cases, and consider additional oversight, caution, and due diligence if you choose to proceed.</a:t>
            </a:r>
            <a:endParaRPr lang="en-US" sz="1400">
              <a:solidFill>
                <a:srgbClr val="494949"/>
              </a:solidFill>
              <a:ea typeface="+mn-lt"/>
              <a:cs typeface="+mn-lt"/>
            </a:endParaRPr>
          </a:p>
          <a:p>
            <a:pPr defTabSz="554437">
              <a:spcAft>
                <a:spcPts val="600"/>
              </a:spcAft>
            </a:pPr>
            <a:r>
              <a:rPr lang="en-US" sz="1400" b="1">
                <a:solidFill>
                  <a:srgbClr val="C00000"/>
                </a:solidFill>
                <a:ea typeface="+mn-lt"/>
                <a:cs typeface="+mn-lt"/>
              </a:rPr>
              <a:t>Red</a:t>
            </a:r>
            <a:r>
              <a:rPr lang="en-US" sz="1400">
                <a:solidFill>
                  <a:srgbClr val="000000"/>
                </a:solidFill>
                <a:ea typeface="+mn-lt"/>
                <a:cs typeface="+mn-lt"/>
              </a:rPr>
              <a:t> represents a use case that has scored low in terms of both value and readiness. These use cases are typically not good candidates.</a:t>
            </a:r>
          </a:p>
        </p:txBody>
      </p:sp>
      <p:pic>
        <p:nvPicPr>
          <p:cNvPr id="6" name="Picture 5">
            <a:extLst>
              <a:ext uri="{FF2B5EF4-FFF2-40B4-BE49-F238E27FC236}">
                <a16:creationId xmlns:a16="http://schemas.microsoft.com/office/drawing/2014/main" id="{8B982DDE-3696-42F6-18DC-F1AC3EC75E4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765939" y="1884466"/>
            <a:ext cx="5631522" cy="2316543"/>
          </a:xfrm>
          <a:prstGeom prst="rect">
            <a:avLst/>
          </a:prstGeom>
        </p:spPr>
      </p:pic>
    </p:spTree>
    <p:extLst>
      <p:ext uri="{BB962C8B-B14F-4D97-AF65-F5344CB8AC3E}">
        <p14:creationId xmlns:p14="http://schemas.microsoft.com/office/powerpoint/2010/main" val="3450788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9F2772-F81C-1E1F-4F28-AFDE3A3B09D5}"/>
              </a:ext>
            </a:extLst>
          </p:cNvPr>
          <p:cNvSpPr txBox="1">
            <a:spLocks/>
          </p:cNvSpPr>
          <p:nvPr/>
        </p:nvSpPr>
        <p:spPr>
          <a:xfrm>
            <a:off x="354854" y="530399"/>
            <a:ext cx="7148882" cy="548567"/>
          </a:xfrm>
          <a:prstGeom prst="rect">
            <a:avLst/>
          </a:prstGeom>
        </p:spPr>
        <p:txBody>
          <a:bodyPr vert="horz" lIns="0" tIns="0" rIns="0" bIns="0" rtlCol="0" anchor="t" anchorCtr="0">
            <a:noAutofit/>
          </a:bodyPr>
          <a:lstStyle>
            <a:lvl1pPr algn="l" defTabSz="914309"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309"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4A4A4A"/>
                </a:solidFill>
                <a:effectLst/>
                <a:uLnTx/>
                <a:uFillTx/>
                <a:latin typeface="Montserrat SemiBold" pitchFamily="2" charset="77"/>
                <a:ea typeface="+mj-lt"/>
                <a:cs typeface="+mj-lt"/>
              </a:rPr>
              <a:t>Pick your winning use case</a:t>
            </a:r>
          </a:p>
        </p:txBody>
      </p:sp>
      <p:sp>
        <p:nvSpPr>
          <p:cNvPr id="39" name="TextBox 38">
            <a:extLst>
              <a:ext uri="{FF2B5EF4-FFF2-40B4-BE49-F238E27FC236}">
                <a16:creationId xmlns:a16="http://schemas.microsoft.com/office/drawing/2014/main" id="{72AE1A9A-7CD3-071B-AD90-0B93D31B77D7}"/>
              </a:ext>
            </a:extLst>
          </p:cNvPr>
          <p:cNvSpPr txBox="1">
            <a:spLocks/>
          </p:cNvSpPr>
          <p:nvPr/>
        </p:nvSpPr>
        <p:spPr>
          <a:xfrm>
            <a:off x="467518" y="1067746"/>
            <a:ext cx="11371215" cy="566002"/>
          </a:xfrm>
          <a:prstGeom prst="rect">
            <a:avLst/>
          </a:prstGeom>
        </p:spPr>
        <p:txBody>
          <a:bodyPr wrap="square" lIns="0" tIns="0" rIns="0" bIns="0" numCol="1" spcCol="360000" rtlCol="0">
            <a:noAutofit/>
          </a:bodyPr>
          <a:lstStyle>
            <a:defPPr>
              <a:defRPr lang="en-US"/>
            </a:defPPr>
            <a:lvl1pPr marR="0" lvl="0" indent="0" defTabSz="554492" fontAlgn="auto">
              <a:lnSpc>
                <a:spcPct val="110000"/>
              </a:lnSpc>
              <a:spcBef>
                <a:spcPts val="0"/>
              </a:spcBef>
              <a:spcAft>
                <a:spcPts val="0"/>
              </a:spcAft>
              <a:buClrTx/>
              <a:buSzTx/>
              <a:buFontTx/>
              <a:buNone/>
              <a:tabLst/>
              <a:defRPr kumimoji="0" sz="1600" b="0" i="0" u="none" strike="noStrike" kern="0" cap="none" spc="0" normalizeH="0" baseline="0">
                <a:ln>
                  <a:noFill/>
                </a:ln>
                <a:solidFill>
                  <a:schemeClr val="accent1"/>
                </a:solidFill>
                <a:effectLst/>
                <a:uLnTx/>
                <a:uFillTx/>
                <a:latin typeface="Montserrat SemiBold" panose="00000700000000000000" pitchFamily="2" charset="0"/>
                <a:ea typeface="Roboto Condensed Light" panose="02000000000000000000" pitchFamily="2" charset="0"/>
              </a:defRPr>
            </a:lvl1pPr>
          </a:lstStyle>
          <a:p>
            <a:pPr>
              <a:defRPr/>
            </a:pPr>
            <a:r>
              <a:rPr lang="en-US" sz="1400">
                <a:solidFill>
                  <a:srgbClr val="494A4A"/>
                </a:solidFill>
                <a:ea typeface="+mn-lt"/>
                <a:cs typeface="+mn-lt"/>
              </a:rPr>
              <a:t>Each AI use case was scored against the predefined value and feasibility criteria to prioritize the initiatives with the highest potential value and feasibility to execute. Select the use case that presents the great value-feasibility trade-off to you.</a:t>
            </a:r>
          </a:p>
        </p:txBody>
      </p:sp>
      <p:grpSp>
        <p:nvGrpSpPr>
          <p:cNvPr id="4" name="Group 3" descr="Two-by-two chart mapping value against feasibility including 5 data points. 5 and 1 are in the high feasibility/high value quadrant; 4 is in high-feasibility/low value, and 2 &amp; 3 are in high value/low feasibility.">
            <a:extLst>
              <a:ext uri="{FF2B5EF4-FFF2-40B4-BE49-F238E27FC236}">
                <a16:creationId xmlns:a16="http://schemas.microsoft.com/office/drawing/2014/main" id="{D846F45A-11CA-A0AE-3FAF-ED151D5B7300}"/>
              </a:ext>
            </a:extLst>
          </p:cNvPr>
          <p:cNvGrpSpPr>
            <a:grpSpLocks/>
          </p:cNvGrpSpPr>
          <p:nvPr/>
        </p:nvGrpSpPr>
        <p:grpSpPr>
          <a:xfrm>
            <a:off x="578576" y="1966995"/>
            <a:ext cx="4940565" cy="4317007"/>
            <a:chOff x="578576" y="1966995"/>
            <a:chExt cx="4940565" cy="4317007"/>
          </a:xfrm>
        </p:grpSpPr>
        <p:sp>
          <p:nvSpPr>
            <p:cNvPr id="87" name="Rectangle 86">
              <a:extLst>
                <a:ext uri="{FF2B5EF4-FFF2-40B4-BE49-F238E27FC236}">
                  <a16:creationId xmlns:a16="http://schemas.microsoft.com/office/drawing/2014/main" id="{F1D36EE6-4CA8-8A41-AA07-A6E1AAD70055}"/>
                </a:ext>
                <a:ext uri="{C183D7F6-B498-43B3-948B-1728B52AA6E4}">
                  <adec:decorative xmlns:adec="http://schemas.microsoft.com/office/drawing/2017/decorative" val="1"/>
                </a:ext>
              </a:extLst>
            </p:cNvPr>
            <p:cNvSpPr>
              <a:spLocks/>
            </p:cNvSpPr>
            <p:nvPr/>
          </p:nvSpPr>
          <p:spPr>
            <a:xfrm>
              <a:off x="808487" y="2049864"/>
              <a:ext cx="4695636" cy="3822701"/>
            </a:xfrm>
            <a:prstGeom prst="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800">
                <a:solidFill>
                  <a:srgbClr val="FFFFFF"/>
                </a:solidFill>
                <a:latin typeface="Roboto Light"/>
                <a:ea typeface="+mn-lt"/>
                <a:cs typeface="+mn-lt"/>
              </a:endParaRPr>
            </a:p>
          </p:txBody>
        </p:sp>
        <p:cxnSp>
          <p:nvCxnSpPr>
            <p:cNvPr id="22" name="Straight Connector 21">
              <a:extLst>
                <a:ext uri="{FF2B5EF4-FFF2-40B4-BE49-F238E27FC236}">
                  <a16:creationId xmlns:a16="http://schemas.microsoft.com/office/drawing/2014/main" id="{15CDA8DF-A48D-B40A-CBBD-F474FD4B67E4}"/>
                </a:ext>
                <a:ext uri="{C183D7F6-B498-43B3-948B-1728B52AA6E4}">
                  <adec:decorative xmlns:adec="http://schemas.microsoft.com/office/drawing/2017/decorative" val="1"/>
                </a:ext>
              </a:extLst>
            </p:cNvPr>
            <p:cNvCxnSpPr>
              <a:cxnSpLocks/>
            </p:cNvCxnSpPr>
            <p:nvPr/>
          </p:nvCxnSpPr>
          <p:spPr>
            <a:xfrm>
              <a:off x="3016113" y="2058335"/>
              <a:ext cx="32737" cy="3812379"/>
            </a:xfrm>
            <a:prstGeom prst="line">
              <a:avLst/>
            </a:prstGeom>
            <a:ln w="25400">
              <a:solidFill>
                <a:schemeClr val="bg1">
                  <a:lumMod val="50000"/>
                  <a:alpha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D18FCCD-F363-AE57-FDE9-4D8C8331C71F}"/>
                </a:ext>
                <a:ext uri="{C183D7F6-B498-43B3-948B-1728B52AA6E4}">
                  <adec:decorative xmlns:adec="http://schemas.microsoft.com/office/drawing/2017/decorative" val="1"/>
                </a:ext>
              </a:extLst>
            </p:cNvPr>
            <p:cNvCxnSpPr>
              <a:cxnSpLocks/>
            </p:cNvCxnSpPr>
            <p:nvPr/>
          </p:nvCxnSpPr>
          <p:spPr>
            <a:xfrm flipH="1">
              <a:off x="837850" y="3871904"/>
              <a:ext cx="4666271" cy="11454"/>
            </a:xfrm>
            <a:prstGeom prst="line">
              <a:avLst/>
            </a:prstGeom>
            <a:ln w="25400">
              <a:solidFill>
                <a:schemeClr val="bg1">
                  <a:lumMod val="50000"/>
                  <a:alpha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9FEAB5C-33FC-A594-CC80-4DCA928674BC}"/>
                </a:ext>
                <a:ext uri="{C183D7F6-B498-43B3-948B-1728B52AA6E4}">
                  <adec:decorative xmlns:adec="http://schemas.microsoft.com/office/drawing/2017/decorative" val="1"/>
                </a:ext>
              </a:extLst>
            </p:cNvPr>
            <p:cNvCxnSpPr>
              <a:cxnSpLocks/>
            </p:cNvCxnSpPr>
            <p:nvPr/>
          </p:nvCxnSpPr>
          <p:spPr>
            <a:xfrm flipV="1">
              <a:off x="808488" y="2049864"/>
              <a:ext cx="0" cy="4060425"/>
            </a:xfrm>
            <a:prstGeom prst="straightConnector1">
              <a:avLst/>
            </a:prstGeom>
            <a:ln w="28575">
              <a:gradFill>
                <a:gsLst>
                  <a:gs pos="0">
                    <a:schemeClr val="tx1">
                      <a:alpha val="0"/>
                      <a:lumMod val="75000"/>
                    </a:schemeClr>
                  </a:gs>
                  <a:gs pos="10000">
                    <a:schemeClr val="tx1"/>
                  </a:gs>
                  <a:gs pos="100000">
                    <a:schemeClr val="tx1"/>
                  </a:gs>
                </a:gsLst>
                <a:lin ang="5400000" scaled="0"/>
              </a:gradFill>
              <a:tailEnd type="triangle"/>
            </a:ln>
            <a:effectLst/>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A5FEF17-68E9-6198-31C7-A1FB21778D90}"/>
                </a:ext>
                <a:ext uri="{C183D7F6-B498-43B3-948B-1728B52AA6E4}">
                  <adec:decorative xmlns:adec="http://schemas.microsoft.com/office/drawing/2017/decorative" val="1"/>
                </a:ext>
              </a:extLst>
            </p:cNvPr>
            <p:cNvCxnSpPr>
              <a:cxnSpLocks/>
            </p:cNvCxnSpPr>
            <p:nvPr/>
          </p:nvCxnSpPr>
          <p:spPr>
            <a:xfrm>
              <a:off x="578576" y="5868391"/>
              <a:ext cx="4925560" cy="0"/>
            </a:xfrm>
            <a:prstGeom prst="straightConnector1">
              <a:avLst/>
            </a:prstGeom>
            <a:ln w="28575">
              <a:gradFill>
                <a:gsLst>
                  <a:gs pos="0">
                    <a:schemeClr val="tx1">
                      <a:alpha val="0"/>
                      <a:lumMod val="75000"/>
                    </a:schemeClr>
                  </a:gs>
                  <a:gs pos="10000">
                    <a:schemeClr val="tx1"/>
                  </a:gs>
                  <a:gs pos="100000">
                    <a:schemeClr val="tx1"/>
                  </a:gs>
                </a:gsLst>
                <a:lin ang="0" scaled="0"/>
              </a:gradFill>
              <a:tailEnd type="triangle"/>
            </a:ln>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B1CCE06-645B-B447-3E04-A4324E4989E8}"/>
                </a:ext>
                <a:ext uri="{C183D7F6-B498-43B3-948B-1728B52AA6E4}">
                  <adec:decorative xmlns:adec="http://schemas.microsoft.com/office/drawing/2017/decorative" val="1"/>
                </a:ext>
              </a:extLst>
            </p:cNvPr>
            <p:cNvSpPr txBox="1">
              <a:spLocks/>
            </p:cNvSpPr>
            <p:nvPr/>
          </p:nvSpPr>
          <p:spPr>
            <a:xfrm>
              <a:off x="4005233" y="5504111"/>
              <a:ext cx="1513908" cy="349404"/>
            </a:xfrm>
            <a:prstGeom prst="rect">
              <a:avLst/>
            </a:prstGeom>
          </p:spPr>
          <p:txBody>
            <a:bodyPr wrap="square" lIns="0" tIns="0" rIns="0" bIns="0" numCol="1" spcCol="360000" rtlCol="0">
              <a:noAutofit/>
            </a:bodyPr>
            <a:lstStyle>
              <a:defPPr>
                <a:defRPr lang="en-US"/>
              </a:defPPr>
              <a:lvl1pPr>
                <a:lnSpc>
                  <a:spcPct val="110000"/>
                </a:lnSpc>
                <a:defRPr sz="200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atin typeface="Montserrat SemiBold" panose="00000700000000000000" pitchFamily="2" charset="0"/>
                  <a:ea typeface="Roboto Condensed Light" panose="02000000000000000000" pitchFamily="2" charset="0"/>
                </a:defRPr>
              </a:lvl1pPr>
            </a:lstStyle>
            <a:p>
              <a:pPr defTabSz="554437">
                <a:defRPr/>
              </a:pPr>
              <a:r>
                <a:rPr lang="en-US" sz="1800" b="1">
                  <a:solidFill>
                    <a:srgbClr val="494A4A">
                      <a:lumMod val="60000"/>
                      <a:lumOff val="40000"/>
                    </a:srgbClr>
                  </a:solidFill>
                  <a:latin typeface="Montserrat SemiBold"/>
                  <a:ea typeface="+mn-lt"/>
                  <a:cs typeface="+mn-lt"/>
                </a:rPr>
                <a:t>FEASIBILITY</a:t>
              </a:r>
            </a:p>
          </p:txBody>
        </p:sp>
        <p:sp>
          <p:nvSpPr>
            <p:cNvPr id="5" name="TextBox 4">
              <a:extLst>
                <a:ext uri="{FF2B5EF4-FFF2-40B4-BE49-F238E27FC236}">
                  <a16:creationId xmlns:a16="http://schemas.microsoft.com/office/drawing/2014/main" id="{529B5D49-D5C7-2EF5-EDA0-721B92BE8C05}"/>
                </a:ext>
                <a:ext uri="{C183D7F6-B498-43B3-948B-1728B52AA6E4}">
                  <adec:decorative xmlns:adec="http://schemas.microsoft.com/office/drawing/2017/decorative" val="1"/>
                </a:ext>
              </a:extLst>
            </p:cNvPr>
            <p:cNvSpPr txBox="1">
              <a:spLocks/>
            </p:cNvSpPr>
            <p:nvPr/>
          </p:nvSpPr>
          <p:spPr>
            <a:xfrm>
              <a:off x="1552056" y="5934597"/>
              <a:ext cx="776209" cy="349405"/>
            </a:xfrm>
            <a:prstGeom prst="rect">
              <a:avLst/>
            </a:prstGeom>
            <a:effectLst/>
          </p:spPr>
          <p:txBody>
            <a:bodyPr wrap="square" lIns="0" tIns="0" rIns="0" bIns="0" numCol="1" spcCol="360000" rtlCol="0">
              <a:noAutofit/>
            </a:bodyPr>
            <a:lstStyle>
              <a:defPPr>
                <a:defRPr lang="en-US"/>
              </a:defPPr>
              <a:lvl1pPr>
                <a:lnSpc>
                  <a:spcPct val="110000"/>
                </a:lnSpc>
                <a:defRPr sz="200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atin typeface="Montserrat SemiBold" panose="00000700000000000000" pitchFamily="2" charset="0"/>
                  <a:ea typeface="Roboto Condensed Light" panose="02000000000000000000" pitchFamily="2" charset="0"/>
                </a:defRPr>
              </a:lvl1pPr>
            </a:lstStyle>
            <a:p>
              <a:pPr algn="ctr" defTabSz="554437">
                <a:defRPr/>
              </a:pPr>
              <a:r>
                <a:rPr lang="en-US" sz="1050">
                  <a:solidFill>
                    <a:srgbClr val="494A4A"/>
                  </a:solidFill>
                  <a:ea typeface="+mn-lt"/>
                  <a:cs typeface="+mn-lt"/>
                </a:rPr>
                <a:t>LOW</a:t>
              </a:r>
            </a:p>
          </p:txBody>
        </p:sp>
        <p:sp>
          <p:nvSpPr>
            <p:cNvPr id="8" name="TextBox 7">
              <a:extLst>
                <a:ext uri="{FF2B5EF4-FFF2-40B4-BE49-F238E27FC236}">
                  <a16:creationId xmlns:a16="http://schemas.microsoft.com/office/drawing/2014/main" id="{1389B790-0CAD-EE70-88EB-0CF6B66AEAD2}"/>
                </a:ext>
                <a:ext uri="{C183D7F6-B498-43B3-948B-1728B52AA6E4}">
                  <adec:decorative xmlns:adec="http://schemas.microsoft.com/office/drawing/2017/decorative" val="1"/>
                </a:ext>
              </a:extLst>
            </p:cNvPr>
            <p:cNvSpPr txBox="1">
              <a:spLocks/>
            </p:cNvSpPr>
            <p:nvPr/>
          </p:nvSpPr>
          <p:spPr>
            <a:xfrm>
              <a:off x="3949553" y="5934597"/>
              <a:ext cx="776209" cy="349405"/>
            </a:xfrm>
            <a:prstGeom prst="rect">
              <a:avLst/>
            </a:prstGeom>
            <a:effectLst/>
          </p:spPr>
          <p:txBody>
            <a:bodyPr wrap="square" lIns="0" tIns="0" rIns="0" bIns="0" numCol="1" spcCol="360000" rtlCol="0">
              <a:noAutofit/>
            </a:bodyPr>
            <a:lstStyle>
              <a:defPPr>
                <a:defRPr lang="en-US"/>
              </a:defPPr>
              <a:lvl1pPr>
                <a:lnSpc>
                  <a:spcPct val="110000"/>
                </a:lnSpc>
                <a:defRPr sz="200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atin typeface="Montserrat SemiBold" panose="00000700000000000000" pitchFamily="2" charset="0"/>
                  <a:ea typeface="Roboto Condensed Light" panose="02000000000000000000" pitchFamily="2" charset="0"/>
                </a:defRPr>
              </a:lvl1pPr>
            </a:lstStyle>
            <a:p>
              <a:pPr algn="ctr" defTabSz="554437">
                <a:defRPr/>
              </a:pPr>
              <a:r>
                <a:rPr lang="en-US" sz="1050">
                  <a:solidFill>
                    <a:srgbClr val="494A4A"/>
                  </a:solidFill>
                  <a:ea typeface="+mn-lt"/>
                  <a:cs typeface="+mn-lt"/>
                </a:rPr>
                <a:t>HIGH</a:t>
              </a:r>
            </a:p>
          </p:txBody>
        </p:sp>
        <p:sp>
          <p:nvSpPr>
            <p:cNvPr id="11" name="TextBox 10">
              <a:extLst>
                <a:ext uri="{FF2B5EF4-FFF2-40B4-BE49-F238E27FC236}">
                  <a16:creationId xmlns:a16="http://schemas.microsoft.com/office/drawing/2014/main" id="{C2E2A47E-0907-78C0-FBB5-29E32923B45F}"/>
                </a:ext>
                <a:ext uri="{C183D7F6-B498-43B3-948B-1728B52AA6E4}">
                  <adec:decorative xmlns:adec="http://schemas.microsoft.com/office/drawing/2017/decorative" val="1"/>
                </a:ext>
              </a:extLst>
            </p:cNvPr>
            <p:cNvSpPr txBox="1">
              <a:spLocks/>
            </p:cNvSpPr>
            <p:nvPr/>
          </p:nvSpPr>
          <p:spPr>
            <a:xfrm rot="16200000">
              <a:off x="284784" y="4693377"/>
              <a:ext cx="776209" cy="188625"/>
            </a:xfrm>
            <a:prstGeom prst="rect">
              <a:avLst/>
            </a:prstGeom>
            <a:effectLst/>
          </p:spPr>
          <p:txBody>
            <a:bodyPr wrap="square" lIns="0" tIns="0" rIns="0" bIns="0" numCol="1" spcCol="360000" rtlCol="0">
              <a:noAutofit/>
            </a:bodyPr>
            <a:lstStyle>
              <a:defPPr>
                <a:defRPr lang="en-US"/>
              </a:defPPr>
              <a:lvl1pPr>
                <a:lnSpc>
                  <a:spcPct val="110000"/>
                </a:lnSpc>
                <a:defRPr sz="200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atin typeface="Montserrat SemiBold" panose="00000700000000000000" pitchFamily="2" charset="0"/>
                  <a:ea typeface="Roboto Condensed Light" panose="02000000000000000000" pitchFamily="2" charset="0"/>
                </a:defRPr>
              </a:lvl1pPr>
            </a:lstStyle>
            <a:p>
              <a:pPr algn="ctr" defTabSz="554437">
                <a:defRPr/>
              </a:pPr>
              <a:r>
                <a:rPr lang="en-US" sz="1050">
                  <a:solidFill>
                    <a:srgbClr val="494A4A"/>
                  </a:solidFill>
                  <a:ea typeface="+mn-lt"/>
                  <a:cs typeface="+mn-lt"/>
                </a:rPr>
                <a:t>LOW</a:t>
              </a:r>
            </a:p>
          </p:txBody>
        </p:sp>
        <p:sp>
          <p:nvSpPr>
            <p:cNvPr id="14" name="TextBox 13">
              <a:extLst>
                <a:ext uri="{FF2B5EF4-FFF2-40B4-BE49-F238E27FC236}">
                  <a16:creationId xmlns:a16="http://schemas.microsoft.com/office/drawing/2014/main" id="{2EB8DA7F-5D09-34C9-140C-E1CD5EFC74C2}"/>
                </a:ext>
                <a:ext uri="{C183D7F6-B498-43B3-948B-1728B52AA6E4}">
                  <adec:decorative xmlns:adec="http://schemas.microsoft.com/office/drawing/2017/decorative" val="1"/>
                </a:ext>
              </a:extLst>
            </p:cNvPr>
            <p:cNvSpPr txBox="1">
              <a:spLocks/>
            </p:cNvSpPr>
            <p:nvPr/>
          </p:nvSpPr>
          <p:spPr>
            <a:xfrm rot="16200000">
              <a:off x="284784" y="2839966"/>
              <a:ext cx="776209" cy="188625"/>
            </a:xfrm>
            <a:prstGeom prst="rect">
              <a:avLst/>
            </a:prstGeom>
            <a:effectLst/>
          </p:spPr>
          <p:txBody>
            <a:bodyPr wrap="square" lIns="0" tIns="0" rIns="0" bIns="0" numCol="1" spcCol="360000" rtlCol="0">
              <a:noAutofit/>
            </a:bodyPr>
            <a:lstStyle>
              <a:defPPr>
                <a:defRPr lang="en-US"/>
              </a:defPPr>
              <a:lvl1pPr>
                <a:lnSpc>
                  <a:spcPct val="110000"/>
                </a:lnSpc>
                <a:defRPr sz="200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atin typeface="Montserrat SemiBold" panose="00000700000000000000" pitchFamily="2" charset="0"/>
                  <a:ea typeface="Roboto Condensed Light" panose="02000000000000000000" pitchFamily="2" charset="0"/>
                </a:defRPr>
              </a:lvl1pPr>
            </a:lstStyle>
            <a:p>
              <a:pPr algn="ctr" defTabSz="554437">
                <a:defRPr/>
              </a:pPr>
              <a:r>
                <a:rPr lang="en-US" sz="1050">
                  <a:solidFill>
                    <a:srgbClr val="494A4A"/>
                  </a:solidFill>
                  <a:ea typeface="+mn-lt"/>
                  <a:cs typeface="+mn-lt"/>
                </a:rPr>
                <a:t>HIGH</a:t>
              </a:r>
            </a:p>
          </p:txBody>
        </p:sp>
        <p:sp>
          <p:nvSpPr>
            <p:cNvPr id="15" name="TextBox 14">
              <a:extLst>
                <a:ext uri="{FF2B5EF4-FFF2-40B4-BE49-F238E27FC236}">
                  <a16:creationId xmlns:a16="http://schemas.microsoft.com/office/drawing/2014/main" id="{2F9F1CDA-7A01-7827-24D9-1110100C12F0}"/>
                </a:ext>
                <a:ext uri="{C183D7F6-B498-43B3-948B-1728B52AA6E4}">
                  <adec:decorative xmlns:adec="http://schemas.microsoft.com/office/drawing/2017/decorative" val="1"/>
                </a:ext>
              </a:extLst>
            </p:cNvPr>
            <p:cNvSpPr txBox="1">
              <a:spLocks/>
            </p:cNvSpPr>
            <p:nvPr/>
          </p:nvSpPr>
          <p:spPr>
            <a:xfrm>
              <a:off x="921034" y="2113613"/>
              <a:ext cx="905315" cy="349405"/>
            </a:xfrm>
            <a:prstGeom prst="rect">
              <a:avLst/>
            </a:prstGeom>
            <a:effectLst/>
          </p:spPr>
          <p:txBody>
            <a:bodyPr wrap="square" lIns="0" tIns="0" rIns="0" bIns="0" numCol="1" spcCol="360000" rtlCol="0">
              <a:noAutofit/>
            </a:bodyPr>
            <a:lstStyle>
              <a:defPPr>
                <a:defRPr lang="en-US"/>
              </a:defPPr>
              <a:lvl1pPr>
                <a:lnSpc>
                  <a:spcPct val="110000"/>
                </a:lnSpc>
                <a:defRPr sz="200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atin typeface="Montserrat SemiBold" panose="00000700000000000000" pitchFamily="2" charset="0"/>
                  <a:ea typeface="Roboto Condensed Light" panose="02000000000000000000" pitchFamily="2" charset="0"/>
                </a:defRPr>
              </a:lvl1pPr>
            </a:lstStyle>
            <a:p>
              <a:pPr defTabSz="554437">
                <a:defRPr/>
              </a:pPr>
              <a:r>
                <a:rPr lang="en-US" sz="1800" b="1">
                  <a:solidFill>
                    <a:srgbClr val="494A4A">
                      <a:lumMod val="60000"/>
                      <a:lumOff val="40000"/>
                    </a:srgbClr>
                  </a:solidFill>
                  <a:latin typeface="Montserrat SemiBold"/>
                  <a:ea typeface="+mn-lt"/>
                  <a:cs typeface="+mn-lt"/>
                </a:rPr>
                <a:t>VALUE</a:t>
              </a:r>
            </a:p>
          </p:txBody>
        </p:sp>
        <p:sp>
          <p:nvSpPr>
            <p:cNvPr id="16" name="Oval 15">
              <a:extLst>
                <a:ext uri="{FF2B5EF4-FFF2-40B4-BE49-F238E27FC236}">
                  <a16:creationId xmlns:a16="http://schemas.microsoft.com/office/drawing/2014/main" id="{729EFCB8-58A2-9847-4FC0-D0B6D294A5BD}"/>
                </a:ext>
                <a:ext uri="{C183D7F6-B498-43B3-948B-1728B52AA6E4}">
                  <adec:decorative xmlns:adec="http://schemas.microsoft.com/office/drawing/2017/decorative" val="1"/>
                </a:ext>
              </a:extLst>
            </p:cNvPr>
            <p:cNvSpPr>
              <a:spLocks/>
            </p:cNvSpPr>
            <p:nvPr/>
          </p:nvSpPr>
          <p:spPr>
            <a:xfrm>
              <a:off x="4005233" y="1966995"/>
              <a:ext cx="509828" cy="496023"/>
            </a:xfrm>
            <a:prstGeom prst="ellipse">
              <a:avLst/>
            </a:prstGeom>
            <a:gradFill flip="none" rotWithShape="1">
              <a:gsLst>
                <a:gs pos="0">
                  <a:schemeClr val="accent6">
                    <a:lumMod val="75000"/>
                  </a:schemeClr>
                </a:gs>
                <a:gs pos="50000">
                  <a:schemeClr val="accent6"/>
                </a:gs>
                <a:gs pos="100000">
                  <a:schemeClr val="accent6">
                    <a:lumMod val="60000"/>
                    <a:lumOff val="40000"/>
                  </a:schemeClr>
                </a:gs>
              </a:gsLst>
              <a:lin ang="2700000" scaled="1"/>
              <a:tileRect/>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554437"/>
              <a:r>
                <a:rPr lang="en-US" sz="1800">
                  <a:solidFill>
                    <a:srgbClr val="FFFFFF"/>
                  </a:solidFill>
                  <a:latin typeface="Montserrat SemiBold"/>
                  <a:ea typeface="+mn-lt"/>
                  <a:cs typeface="+mn-lt"/>
                </a:rPr>
                <a:t>5</a:t>
              </a:r>
            </a:p>
          </p:txBody>
        </p:sp>
        <p:sp>
          <p:nvSpPr>
            <p:cNvPr id="18" name="Oval 17">
              <a:extLst>
                <a:ext uri="{FF2B5EF4-FFF2-40B4-BE49-F238E27FC236}">
                  <a16:creationId xmlns:a16="http://schemas.microsoft.com/office/drawing/2014/main" id="{AD78CA48-655C-891C-2599-1612C919B45F}"/>
                </a:ext>
                <a:ext uri="{C183D7F6-B498-43B3-948B-1728B52AA6E4}">
                  <adec:decorative xmlns:adec="http://schemas.microsoft.com/office/drawing/2017/decorative" val="1"/>
                </a:ext>
              </a:extLst>
            </p:cNvPr>
            <p:cNvSpPr>
              <a:spLocks/>
            </p:cNvSpPr>
            <p:nvPr/>
          </p:nvSpPr>
          <p:spPr>
            <a:xfrm>
              <a:off x="3737143" y="2467343"/>
              <a:ext cx="509828" cy="496023"/>
            </a:xfrm>
            <a:prstGeom prst="ellipse">
              <a:avLst/>
            </a:prstGeom>
            <a:gradFill flip="none" rotWithShape="1">
              <a:gsLst>
                <a:gs pos="0">
                  <a:schemeClr val="accent6">
                    <a:lumMod val="75000"/>
                  </a:schemeClr>
                </a:gs>
                <a:gs pos="50000">
                  <a:schemeClr val="accent6"/>
                </a:gs>
                <a:gs pos="100000">
                  <a:schemeClr val="accent6">
                    <a:lumMod val="60000"/>
                    <a:lumOff val="40000"/>
                  </a:schemeClr>
                </a:gs>
              </a:gsLst>
              <a:lin ang="2700000" scaled="1"/>
              <a:tileRect/>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554437">
                <a:defRPr/>
              </a:pPr>
              <a:r>
                <a:rPr lang="en-US" sz="1800">
                  <a:solidFill>
                    <a:srgbClr val="FFFFFF"/>
                  </a:solidFill>
                  <a:latin typeface="Montserrat SemiBold"/>
                  <a:ea typeface="+mn-lt"/>
                  <a:cs typeface="+mn-lt"/>
                </a:rPr>
                <a:t>1</a:t>
              </a:r>
            </a:p>
          </p:txBody>
        </p:sp>
        <p:sp>
          <p:nvSpPr>
            <p:cNvPr id="27" name="Oval 26">
              <a:extLst>
                <a:ext uri="{FF2B5EF4-FFF2-40B4-BE49-F238E27FC236}">
                  <a16:creationId xmlns:a16="http://schemas.microsoft.com/office/drawing/2014/main" id="{81CB25AE-CB3A-5038-DCDE-851FF2C49464}"/>
                </a:ext>
                <a:ext uri="{C183D7F6-B498-43B3-948B-1728B52AA6E4}">
                  <adec:decorative xmlns:adec="http://schemas.microsoft.com/office/drawing/2017/decorative" val="1"/>
                </a:ext>
              </a:extLst>
            </p:cNvPr>
            <p:cNvSpPr>
              <a:spLocks/>
            </p:cNvSpPr>
            <p:nvPr/>
          </p:nvSpPr>
          <p:spPr>
            <a:xfrm>
              <a:off x="2631051" y="3131517"/>
              <a:ext cx="509828" cy="496023"/>
            </a:xfrm>
            <a:prstGeom prst="ellipse">
              <a:avLst/>
            </a:prstGeom>
            <a:gradFill flip="none" rotWithShape="1">
              <a:gsLst>
                <a:gs pos="0">
                  <a:srgbClr val="1E7435"/>
                </a:gs>
                <a:gs pos="50000">
                  <a:srgbClr val="299C47"/>
                </a:gs>
                <a:gs pos="100000">
                  <a:srgbClr val="92D050"/>
                </a:gs>
              </a:gsLst>
              <a:lin ang="2700000" scaled="1"/>
              <a:tileRect/>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554437">
                <a:defRPr/>
              </a:pPr>
              <a:r>
                <a:rPr lang="en-US" sz="1800">
                  <a:solidFill>
                    <a:srgbClr val="FFFFFF"/>
                  </a:solidFill>
                  <a:latin typeface="Montserrat SemiBold"/>
                  <a:ea typeface="+mn-lt"/>
                  <a:cs typeface="+mn-lt"/>
                </a:rPr>
                <a:t>3</a:t>
              </a:r>
            </a:p>
          </p:txBody>
        </p:sp>
        <p:sp>
          <p:nvSpPr>
            <p:cNvPr id="31" name="Oval 30">
              <a:extLst>
                <a:ext uri="{FF2B5EF4-FFF2-40B4-BE49-F238E27FC236}">
                  <a16:creationId xmlns:a16="http://schemas.microsoft.com/office/drawing/2014/main" id="{5C041DD8-7DF0-84B7-60D1-2B42A1C38402}"/>
                </a:ext>
                <a:ext uri="{C183D7F6-B498-43B3-948B-1728B52AA6E4}">
                  <adec:decorative xmlns:adec="http://schemas.microsoft.com/office/drawing/2017/decorative" val="1"/>
                </a:ext>
              </a:extLst>
            </p:cNvPr>
            <p:cNvSpPr>
              <a:spLocks/>
            </p:cNvSpPr>
            <p:nvPr/>
          </p:nvSpPr>
          <p:spPr>
            <a:xfrm>
              <a:off x="3645526" y="3764485"/>
              <a:ext cx="509828" cy="496023"/>
            </a:xfrm>
            <a:prstGeom prst="ellipse">
              <a:avLst/>
            </a:prstGeom>
            <a:gradFill flip="none" rotWithShape="1">
              <a:gsLst>
                <a:gs pos="0">
                  <a:srgbClr val="1E7435"/>
                </a:gs>
                <a:gs pos="50000">
                  <a:srgbClr val="299C47"/>
                </a:gs>
                <a:gs pos="100000">
                  <a:srgbClr val="92D050"/>
                </a:gs>
              </a:gsLst>
              <a:lin ang="2700000" scaled="1"/>
              <a:tileRect/>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554437">
                <a:defRPr/>
              </a:pPr>
              <a:r>
                <a:rPr lang="en-US" sz="1800">
                  <a:solidFill>
                    <a:srgbClr val="FFFFFF"/>
                  </a:solidFill>
                  <a:latin typeface="Montserrat SemiBold"/>
                  <a:ea typeface="+mn-lt"/>
                  <a:cs typeface="+mn-lt"/>
                </a:rPr>
                <a:t>4</a:t>
              </a:r>
            </a:p>
          </p:txBody>
        </p:sp>
        <p:sp>
          <p:nvSpPr>
            <p:cNvPr id="3" name="Oval 2">
              <a:extLst>
                <a:ext uri="{FF2B5EF4-FFF2-40B4-BE49-F238E27FC236}">
                  <a16:creationId xmlns:a16="http://schemas.microsoft.com/office/drawing/2014/main" id="{5F78ABBB-8F70-FDD6-910F-C2C5B343B642}"/>
                </a:ext>
                <a:ext uri="{C183D7F6-B498-43B3-948B-1728B52AA6E4}">
                  <adec:decorative xmlns:adec="http://schemas.microsoft.com/office/drawing/2017/decorative" val="1"/>
                </a:ext>
              </a:extLst>
            </p:cNvPr>
            <p:cNvSpPr>
              <a:spLocks/>
            </p:cNvSpPr>
            <p:nvPr/>
          </p:nvSpPr>
          <p:spPr>
            <a:xfrm>
              <a:off x="1297142" y="3244641"/>
              <a:ext cx="509828" cy="496023"/>
            </a:xfrm>
            <a:prstGeom prst="ellipse">
              <a:avLst/>
            </a:prstGeom>
            <a:gradFill flip="none" rotWithShape="1">
              <a:gsLst>
                <a:gs pos="0">
                  <a:schemeClr val="accent6">
                    <a:lumMod val="75000"/>
                  </a:schemeClr>
                </a:gs>
                <a:gs pos="50000">
                  <a:schemeClr val="accent6"/>
                </a:gs>
                <a:gs pos="100000">
                  <a:schemeClr val="accent6">
                    <a:lumMod val="60000"/>
                    <a:lumOff val="40000"/>
                  </a:schemeClr>
                </a:gs>
              </a:gsLst>
              <a:lin ang="2700000" scaled="1"/>
              <a:tileRect/>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554437">
                <a:defRPr/>
              </a:pPr>
              <a:r>
                <a:rPr lang="en-US" sz="1800">
                  <a:solidFill>
                    <a:srgbClr val="FFFFFF"/>
                  </a:solidFill>
                  <a:latin typeface="Montserrat SemiBold"/>
                  <a:ea typeface="+mn-lt"/>
                  <a:cs typeface="+mn-lt"/>
                </a:rPr>
                <a:t>2</a:t>
              </a:r>
            </a:p>
          </p:txBody>
        </p:sp>
      </p:grpSp>
      <p:pic>
        <p:nvPicPr>
          <p:cNvPr id="21" name="Graphic 20">
            <a:extLst>
              <a:ext uri="{FF2B5EF4-FFF2-40B4-BE49-F238E27FC236}">
                <a16:creationId xmlns:a16="http://schemas.microsoft.com/office/drawing/2014/main" id="{858D7992-818E-ADB1-9AAC-05CCAEF05FF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78728" y="3576199"/>
            <a:ext cx="614317" cy="614317"/>
          </a:xfrm>
          <a:prstGeom prst="rect">
            <a:avLst/>
          </a:prstGeom>
        </p:spPr>
      </p:pic>
      <p:graphicFrame>
        <p:nvGraphicFramePr>
          <p:cNvPr id="26" name="Table 25">
            <a:extLst>
              <a:ext uri="{FF2B5EF4-FFF2-40B4-BE49-F238E27FC236}">
                <a16:creationId xmlns:a16="http://schemas.microsoft.com/office/drawing/2014/main" id="{4E99F034-28AD-F862-CFCB-2CFBA7A06D2A}"/>
              </a:ext>
            </a:extLst>
          </p:cNvPr>
          <p:cNvGraphicFramePr>
            <a:graphicFrameLocks/>
          </p:cNvGraphicFramePr>
          <p:nvPr>
            <p:extLst>
              <p:ext uri="{D42A27DB-BD31-4B8C-83A1-F6EECF244321}">
                <p14:modId xmlns:p14="http://schemas.microsoft.com/office/powerpoint/2010/main" val="2124175075"/>
              </p:ext>
            </p:extLst>
          </p:nvPr>
        </p:nvGraphicFramePr>
        <p:xfrm>
          <a:off x="6328202" y="1860589"/>
          <a:ext cx="5635814" cy="4007804"/>
        </p:xfrm>
        <a:graphic>
          <a:graphicData uri="http://schemas.openxmlformats.org/drawingml/2006/table">
            <a:tbl>
              <a:tblPr firstRow="1" bandRow="1">
                <a:tableStyleId>{912C8C85-51F0-491E-9774-3900AFEF0FD7}</a:tableStyleId>
              </a:tblPr>
              <a:tblGrid>
                <a:gridCol w="360000">
                  <a:extLst>
                    <a:ext uri="{9D8B030D-6E8A-4147-A177-3AD203B41FA5}">
                      <a16:colId xmlns:a16="http://schemas.microsoft.com/office/drawing/2014/main" val="2904221686"/>
                    </a:ext>
                  </a:extLst>
                </a:gridCol>
                <a:gridCol w="1755076">
                  <a:extLst>
                    <a:ext uri="{9D8B030D-6E8A-4147-A177-3AD203B41FA5}">
                      <a16:colId xmlns:a16="http://schemas.microsoft.com/office/drawing/2014/main" val="1240675228"/>
                    </a:ext>
                  </a:extLst>
                </a:gridCol>
                <a:gridCol w="3520738">
                  <a:extLst>
                    <a:ext uri="{9D8B030D-6E8A-4147-A177-3AD203B41FA5}">
                      <a16:colId xmlns:a16="http://schemas.microsoft.com/office/drawing/2014/main" val="1988853228"/>
                    </a:ext>
                  </a:extLst>
                </a:gridCol>
              </a:tblGrid>
              <a:tr h="289149">
                <a:tc>
                  <a:txBody>
                    <a:bodyPr/>
                    <a:lstStyle/>
                    <a:p>
                      <a:endParaRPr lang="en-US" sz="1000" b="1">
                        <a:solidFill>
                          <a:schemeClr val="tx1"/>
                        </a:solidFill>
                        <a:latin typeface="+mn-lt"/>
                        <a:ea typeface="+mn-lt"/>
                        <a:cs typeface="+mn-lt"/>
                      </a:endParaRPr>
                    </a:p>
                  </a:txBody>
                  <a:tcPr marL="0" marR="0" marT="0" marB="0" anchor="ctr"/>
                </a:tc>
                <a:tc>
                  <a:txBody>
                    <a:bodyPr/>
                    <a:lstStyle/>
                    <a:p>
                      <a:pPr algn="ctr">
                        <a:buFontTx/>
                      </a:pPr>
                      <a:r>
                        <a:rPr lang="en-US" sz="1100">
                          <a:solidFill>
                            <a:schemeClr val="bg1"/>
                          </a:solidFill>
                          <a:ea typeface="+mn-lt"/>
                          <a:cs typeface="+mn-lt"/>
                        </a:rPr>
                        <a:t>Initiative</a:t>
                      </a:r>
                      <a:endParaRPr lang="en-US" sz="1100">
                        <a:solidFill>
                          <a:schemeClr val="bg1"/>
                        </a:solidFill>
                        <a:latin typeface="+mj-lt"/>
                        <a:ea typeface="+mn-lt"/>
                        <a:cs typeface="+mn-lt"/>
                      </a:endParaRPr>
                    </a:p>
                  </a:txBody>
                  <a:tcPr anchor="ctr"/>
                </a:tc>
                <a:tc>
                  <a:txBody>
                    <a:bodyPr/>
                    <a:lstStyle/>
                    <a:p>
                      <a:pPr algn="ctr">
                        <a:buFontTx/>
                      </a:pPr>
                      <a:r>
                        <a:rPr lang="en-US" sz="1100">
                          <a:solidFill>
                            <a:schemeClr val="bg1"/>
                          </a:solidFill>
                          <a:ea typeface="+mn-lt"/>
                          <a:cs typeface="+mn-lt"/>
                        </a:rPr>
                        <a:t>Description</a:t>
                      </a:r>
                      <a:endParaRPr lang="en-US" sz="1100">
                        <a:solidFill>
                          <a:schemeClr val="bg1"/>
                        </a:solidFill>
                        <a:latin typeface="+mj-lt"/>
                        <a:ea typeface="+mn-lt"/>
                        <a:cs typeface="+mn-lt"/>
                      </a:endParaRPr>
                    </a:p>
                  </a:txBody>
                  <a:tcPr anchor="ctr"/>
                </a:tc>
                <a:extLst>
                  <a:ext uri="{0D108BD9-81ED-4DB2-BD59-A6C34878D82A}">
                    <a16:rowId xmlns:a16="http://schemas.microsoft.com/office/drawing/2014/main" val="4279774642"/>
                  </a:ext>
                </a:extLst>
              </a:tr>
              <a:tr h="743731">
                <a:tc>
                  <a:txBody>
                    <a:bodyPr/>
                    <a:lstStyle/>
                    <a:p>
                      <a:pPr algn="ctr">
                        <a:buFontTx/>
                      </a:pPr>
                      <a:r>
                        <a:rPr lang="en-US" sz="1200" b="1">
                          <a:solidFill>
                            <a:schemeClr val="tx1"/>
                          </a:solidFill>
                          <a:ea typeface="+mn-lt"/>
                          <a:cs typeface="+mn-lt"/>
                        </a:rPr>
                        <a:t>1</a:t>
                      </a:r>
                      <a:endParaRPr lang="en-US" sz="1200" b="1">
                        <a:solidFill>
                          <a:schemeClr val="tx1"/>
                        </a:solidFill>
                        <a:latin typeface="+mj-lt"/>
                        <a:ea typeface="+mn-lt"/>
                        <a:cs typeface="+mn-lt"/>
                      </a:endParaRPr>
                    </a:p>
                  </a:txBody>
                  <a:tcPr marL="0" marR="0" marT="0" marB="0" anchor="ctr">
                    <a:solidFill>
                      <a:schemeClr val="accent6">
                        <a:lumMod val="20000"/>
                        <a:lumOff val="80000"/>
                      </a:schemeClr>
                    </a:solidFill>
                  </a:tcPr>
                </a:tc>
                <a:tc>
                  <a:txBody>
                    <a:bodyPr/>
                    <a:lstStyle/>
                    <a:p>
                      <a:pPr algn="ctr" fontAlgn="ctr">
                        <a:buFontTx/>
                      </a:pPr>
                      <a:r>
                        <a:rPr lang="en-US" sz="1100" b="0" u="none" strike="noStrike">
                          <a:solidFill>
                            <a:srgbClr val="000000"/>
                          </a:solidFill>
                          <a:effectLst/>
                          <a:ea typeface="+mn-lt"/>
                          <a:cs typeface="+mn-lt"/>
                        </a:rPr>
                        <a:t>Intelligent Routing &amp; Queue Management</a:t>
                      </a:r>
                      <a:endParaRPr lang="en-US" sz="1100" b="0" i="0" u="none" strike="noStrike">
                        <a:solidFill>
                          <a:srgbClr val="000000"/>
                        </a:solidFill>
                        <a:effectLst/>
                        <a:latin typeface="+mj-lt"/>
                        <a:ea typeface="+mn-lt"/>
                        <a:cs typeface="+mn-lt"/>
                      </a:endParaRPr>
                    </a:p>
                  </a:txBody>
                  <a:tcPr marL="9525" marR="9525" marT="9525" marB="0" anchor="ctr"/>
                </a:tc>
                <a:tc>
                  <a:txBody>
                    <a:bodyPr/>
                    <a:lstStyle/>
                    <a:p>
                      <a:pPr algn="ctr" fontAlgn="ctr">
                        <a:buFontTx/>
                      </a:pPr>
                      <a:r>
                        <a:rPr lang="en-US" sz="1100" b="0" u="none" strike="noStrike">
                          <a:solidFill>
                            <a:srgbClr val="000000"/>
                          </a:solidFill>
                          <a:effectLst/>
                          <a:ea typeface="+mn-lt"/>
                          <a:cs typeface="+mn-lt"/>
                        </a:rPr>
                        <a:t>Use ML to predict volume spikes and automatically distribute workload for faster resolution.</a:t>
                      </a:r>
                      <a:endParaRPr lang="en-US" sz="1100" b="0" i="0" u="none" strike="noStrike">
                        <a:solidFill>
                          <a:srgbClr val="000000"/>
                        </a:solidFill>
                        <a:effectLst/>
                        <a:latin typeface="+mn-lt"/>
                        <a:ea typeface="+mn-lt"/>
                        <a:cs typeface="+mn-lt"/>
                      </a:endParaRPr>
                    </a:p>
                  </a:txBody>
                  <a:tcPr marL="9525" marR="9525" marT="9525" marB="0" anchor="ctr"/>
                </a:tc>
                <a:extLst>
                  <a:ext uri="{0D108BD9-81ED-4DB2-BD59-A6C34878D82A}">
                    <a16:rowId xmlns:a16="http://schemas.microsoft.com/office/drawing/2014/main" val="1783000616"/>
                  </a:ext>
                </a:extLst>
              </a:tr>
              <a:tr h="743731">
                <a:tc>
                  <a:txBody>
                    <a:bodyPr/>
                    <a:lstStyle/>
                    <a:p>
                      <a:pPr algn="ctr">
                        <a:buFontTx/>
                      </a:pPr>
                      <a:r>
                        <a:rPr lang="en-US" sz="1200" b="1">
                          <a:solidFill>
                            <a:schemeClr val="tx1"/>
                          </a:solidFill>
                          <a:ea typeface="+mn-lt"/>
                          <a:cs typeface="+mn-lt"/>
                        </a:rPr>
                        <a:t>2</a:t>
                      </a:r>
                      <a:endParaRPr lang="en-US" sz="1200" b="1">
                        <a:solidFill>
                          <a:schemeClr val="tx1"/>
                        </a:solidFill>
                        <a:latin typeface="+mj-lt"/>
                        <a:ea typeface="+mn-lt"/>
                        <a:cs typeface="+mn-lt"/>
                      </a:endParaRPr>
                    </a:p>
                  </a:txBody>
                  <a:tcPr marL="0" marR="0" marT="0" marB="0" anchor="ctr">
                    <a:solidFill>
                      <a:schemeClr val="accent6">
                        <a:lumMod val="20000"/>
                        <a:lumOff val="80000"/>
                      </a:schemeClr>
                    </a:solidFill>
                  </a:tcPr>
                </a:tc>
                <a:tc>
                  <a:txBody>
                    <a:bodyPr/>
                    <a:lstStyle/>
                    <a:p>
                      <a:pPr algn="ctr" fontAlgn="ctr">
                        <a:buFontTx/>
                      </a:pPr>
                      <a:r>
                        <a:rPr lang="en-US" sz="1100" b="0" u="none" strike="noStrike">
                          <a:solidFill>
                            <a:srgbClr val="000000"/>
                          </a:solidFill>
                          <a:effectLst/>
                          <a:ea typeface="+mn-lt"/>
                          <a:cs typeface="+mn-lt"/>
                        </a:rPr>
                        <a:t>Adaptive FAQ Chatbot</a:t>
                      </a:r>
                      <a:endParaRPr lang="en-US" sz="1100" b="0" i="0" u="none" strike="noStrike">
                        <a:solidFill>
                          <a:srgbClr val="000000"/>
                        </a:solidFill>
                        <a:effectLst/>
                        <a:latin typeface="+mj-lt"/>
                        <a:ea typeface="+mn-lt"/>
                        <a:cs typeface="+mn-lt"/>
                      </a:endParaRPr>
                    </a:p>
                  </a:txBody>
                  <a:tcPr marL="9525" marR="9525" marT="9525" marB="0" anchor="ctr"/>
                </a:tc>
                <a:tc>
                  <a:txBody>
                    <a:bodyPr/>
                    <a:lstStyle/>
                    <a:p>
                      <a:pPr algn="ctr" fontAlgn="ctr">
                        <a:buFontTx/>
                      </a:pPr>
                      <a:r>
                        <a:rPr lang="en-US" sz="1100" b="0" u="none" strike="noStrike">
                          <a:solidFill>
                            <a:srgbClr val="000000"/>
                          </a:solidFill>
                          <a:effectLst/>
                          <a:ea typeface="+mn-lt"/>
                          <a:cs typeface="+mn-lt"/>
                        </a:rPr>
                        <a:t>Continuously learn from resolved queries to provide consistent, accurate answers.</a:t>
                      </a:r>
                      <a:endParaRPr lang="en-US" sz="1100" b="0" i="0" u="none" strike="noStrike">
                        <a:solidFill>
                          <a:srgbClr val="000000"/>
                        </a:solidFill>
                        <a:effectLst/>
                        <a:latin typeface="+mn-lt"/>
                        <a:ea typeface="+mn-lt"/>
                        <a:cs typeface="+mn-lt"/>
                      </a:endParaRPr>
                    </a:p>
                  </a:txBody>
                  <a:tcPr marL="9525" marR="9525" marT="9525" marB="0" anchor="ctr"/>
                </a:tc>
                <a:extLst>
                  <a:ext uri="{0D108BD9-81ED-4DB2-BD59-A6C34878D82A}">
                    <a16:rowId xmlns:a16="http://schemas.microsoft.com/office/drawing/2014/main" val="849561509"/>
                  </a:ext>
                </a:extLst>
              </a:tr>
              <a:tr h="743731">
                <a:tc>
                  <a:txBody>
                    <a:bodyPr/>
                    <a:lstStyle/>
                    <a:p>
                      <a:pPr algn="ctr">
                        <a:buFontTx/>
                      </a:pPr>
                      <a:r>
                        <a:rPr lang="en-US" sz="1200" b="1">
                          <a:solidFill>
                            <a:schemeClr val="tx1"/>
                          </a:solidFill>
                          <a:ea typeface="+mn-lt"/>
                          <a:cs typeface="+mn-lt"/>
                        </a:rPr>
                        <a:t>3</a:t>
                      </a:r>
                      <a:endParaRPr lang="en-US" sz="1200" b="1">
                        <a:solidFill>
                          <a:schemeClr val="tx1"/>
                        </a:solidFill>
                        <a:latin typeface="+mj-lt"/>
                        <a:ea typeface="+mn-lt"/>
                        <a:cs typeface="+mn-lt"/>
                      </a:endParaRPr>
                    </a:p>
                  </a:txBody>
                  <a:tcPr marL="0" marR="0" marT="0" marB="0" anchor="ctr">
                    <a:solidFill>
                      <a:schemeClr val="accent6">
                        <a:lumMod val="20000"/>
                        <a:lumOff val="80000"/>
                      </a:schemeClr>
                    </a:solidFill>
                  </a:tcPr>
                </a:tc>
                <a:tc>
                  <a:txBody>
                    <a:bodyPr/>
                    <a:lstStyle/>
                    <a:p>
                      <a:pPr algn="ctr" fontAlgn="ctr">
                        <a:buFontTx/>
                      </a:pPr>
                      <a:r>
                        <a:rPr lang="en-US" sz="1100" b="0" u="none" strike="noStrike">
                          <a:solidFill>
                            <a:srgbClr val="000000"/>
                          </a:solidFill>
                          <a:effectLst/>
                          <a:ea typeface="+mn-lt"/>
                          <a:cs typeface="+mn-lt"/>
                        </a:rPr>
                        <a:t>Topic Modeling &amp; Trend Detection</a:t>
                      </a:r>
                      <a:endParaRPr lang="en-US" sz="1100" b="0" i="0" u="none" strike="noStrike">
                        <a:solidFill>
                          <a:srgbClr val="000000"/>
                        </a:solidFill>
                        <a:effectLst/>
                        <a:latin typeface="+mj-lt"/>
                        <a:ea typeface="+mn-lt"/>
                        <a:cs typeface="+mn-lt"/>
                      </a:endParaRPr>
                    </a:p>
                  </a:txBody>
                  <a:tcPr marL="9525" marR="9525" marT="9525" marB="0" anchor="ctr"/>
                </a:tc>
                <a:tc>
                  <a:txBody>
                    <a:bodyPr/>
                    <a:lstStyle/>
                    <a:p>
                      <a:pPr algn="ctr" fontAlgn="ctr">
                        <a:buFontTx/>
                      </a:pPr>
                      <a:r>
                        <a:rPr lang="en-US" sz="1100" b="0" u="none" strike="noStrike">
                          <a:solidFill>
                            <a:srgbClr val="000000"/>
                          </a:solidFill>
                          <a:effectLst/>
                          <a:ea typeface="+mn-lt"/>
                          <a:cs typeface="+mn-lt"/>
                        </a:rPr>
                        <a:t>Use NLP to group similar inquiries and detect emerging issues quickly.</a:t>
                      </a:r>
                      <a:endParaRPr lang="en-US" sz="1100" b="0" i="0" u="none" strike="noStrike">
                        <a:solidFill>
                          <a:srgbClr val="000000"/>
                        </a:solidFill>
                        <a:effectLst/>
                        <a:latin typeface="+mn-lt"/>
                        <a:ea typeface="+mn-lt"/>
                        <a:cs typeface="+mn-lt"/>
                      </a:endParaRPr>
                    </a:p>
                  </a:txBody>
                  <a:tcPr marL="9525" marR="9525" marT="9525" marB="0" anchor="ctr"/>
                </a:tc>
                <a:extLst>
                  <a:ext uri="{0D108BD9-81ED-4DB2-BD59-A6C34878D82A}">
                    <a16:rowId xmlns:a16="http://schemas.microsoft.com/office/drawing/2014/main" val="3995723376"/>
                  </a:ext>
                </a:extLst>
              </a:tr>
              <a:tr h="743731">
                <a:tc>
                  <a:txBody>
                    <a:bodyPr/>
                    <a:lstStyle/>
                    <a:p>
                      <a:pPr algn="ctr">
                        <a:buFontTx/>
                      </a:pPr>
                      <a:r>
                        <a:rPr lang="en-US" sz="1200" b="1">
                          <a:solidFill>
                            <a:schemeClr val="tx1"/>
                          </a:solidFill>
                          <a:ea typeface="+mn-lt"/>
                          <a:cs typeface="+mn-lt"/>
                        </a:rPr>
                        <a:t>4</a:t>
                      </a:r>
                      <a:endParaRPr lang="en-US" sz="1200" b="1">
                        <a:solidFill>
                          <a:schemeClr val="tx1"/>
                        </a:solidFill>
                        <a:latin typeface="+mj-lt"/>
                        <a:ea typeface="+mn-lt"/>
                        <a:cs typeface="+mn-lt"/>
                      </a:endParaRPr>
                    </a:p>
                  </a:txBody>
                  <a:tcPr marL="0" marR="0" marT="0" marB="0" anchor="ctr">
                    <a:solidFill>
                      <a:schemeClr val="accent6">
                        <a:lumMod val="20000"/>
                        <a:lumOff val="80000"/>
                      </a:schemeClr>
                    </a:solidFill>
                  </a:tcPr>
                </a:tc>
                <a:tc>
                  <a:txBody>
                    <a:bodyPr/>
                    <a:lstStyle/>
                    <a:p>
                      <a:pPr algn="ctr" fontAlgn="ctr">
                        <a:buFontTx/>
                      </a:pPr>
                      <a:r>
                        <a:rPr lang="en-US" sz="1100" b="0" u="none" strike="noStrike">
                          <a:solidFill>
                            <a:srgbClr val="000000"/>
                          </a:solidFill>
                          <a:effectLst/>
                          <a:ea typeface="+mn-lt"/>
                          <a:cs typeface="+mn-lt"/>
                        </a:rPr>
                        <a:t>Adaptive Training Programs</a:t>
                      </a:r>
                      <a:endParaRPr lang="en-US" sz="1100" b="0" i="0" u="none" strike="noStrike">
                        <a:solidFill>
                          <a:srgbClr val="000000"/>
                        </a:solidFill>
                        <a:effectLst/>
                        <a:latin typeface="+mj-lt"/>
                        <a:ea typeface="+mn-lt"/>
                        <a:cs typeface="+mn-lt"/>
                      </a:endParaRPr>
                    </a:p>
                  </a:txBody>
                  <a:tcPr marL="9525" marR="9525" marT="9525" marB="0" anchor="ctr"/>
                </a:tc>
                <a:tc>
                  <a:txBody>
                    <a:bodyPr/>
                    <a:lstStyle/>
                    <a:p>
                      <a:pPr algn="ctr" fontAlgn="ctr">
                        <a:buFontTx/>
                      </a:pPr>
                      <a:r>
                        <a:rPr lang="en-US" sz="1100" b="0" u="none" strike="noStrike">
                          <a:solidFill>
                            <a:srgbClr val="000000"/>
                          </a:solidFill>
                          <a:effectLst/>
                          <a:ea typeface="+mn-lt"/>
                          <a:cs typeface="+mn-lt"/>
                        </a:rPr>
                        <a:t>Provide personalized learning paths for agents based on performance trends.</a:t>
                      </a:r>
                      <a:endParaRPr lang="en-US" sz="1100" b="0" i="0" u="none" strike="noStrike">
                        <a:solidFill>
                          <a:srgbClr val="000000"/>
                        </a:solidFill>
                        <a:effectLst/>
                        <a:latin typeface="+mn-lt"/>
                        <a:ea typeface="+mn-lt"/>
                        <a:cs typeface="+mn-lt"/>
                      </a:endParaRPr>
                    </a:p>
                  </a:txBody>
                  <a:tcPr marL="9525" marR="9525" marT="9525" marB="0" anchor="ctr"/>
                </a:tc>
                <a:extLst>
                  <a:ext uri="{0D108BD9-81ED-4DB2-BD59-A6C34878D82A}">
                    <a16:rowId xmlns:a16="http://schemas.microsoft.com/office/drawing/2014/main" val="1175243364"/>
                  </a:ext>
                </a:extLst>
              </a:tr>
              <a:tr h="743731">
                <a:tc>
                  <a:txBody>
                    <a:bodyPr/>
                    <a:lstStyle/>
                    <a:p>
                      <a:pPr algn="ctr">
                        <a:buFontTx/>
                      </a:pPr>
                      <a:r>
                        <a:rPr lang="en-US" sz="1200" b="1">
                          <a:solidFill>
                            <a:schemeClr val="tx1"/>
                          </a:solidFill>
                          <a:ea typeface="+mn-lt"/>
                          <a:cs typeface="+mn-lt"/>
                        </a:rPr>
                        <a:t>5</a:t>
                      </a:r>
                      <a:endParaRPr lang="en-US" sz="1200" b="1">
                        <a:solidFill>
                          <a:schemeClr val="tx1"/>
                        </a:solidFill>
                        <a:latin typeface="+mj-lt"/>
                        <a:ea typeface="+mn-lt"/>
                        <a:cs typeface="+mn-lt"/>
                      </a:endParaRPr>
                    </a:p>
                  </a:txBody>
                  <a:tcPr marL="0" marR="0" marT="0" marB="0" anchor="ctr">
                    <a:solidFill>
                      <a:schemeClr val="accent6">
                        <a:lumMod val="20000"/>
                        <a:lumOff val="80000"/>
                      </a:schemeClr>
                    </a:solidFill>
                  </a:tcPr>
                </a:tc>
                <a:tc>
                  <a:txBody>
                    <a:bodyPr/>
                    <a:lstStyle/>
                    <a:p>
                      <a:pPr algn="ctr" fontAlgn="ctr">
                        <a:buFontTx/>
                      </a:pPr>
                      <a:r>
                        <a:rPr lang="en-US" sz="1100" b="0" u="none" strike="noStrike">
                          <a:solidFill>
                            <a:srgbClr val="000000"/>
                          </a:solidFill>
                          <a:effectLst/>
                          <a:ea typeface="+mn-lt"/>
                          <a:cs typeface="+mn-lt"/>
                        </a:rPr>
                        <a:t>Agent Coaching Tools</a:t>
                      </a:r>
                      <a:endParaRPr lang="en-US" sz="1100" b="0" i="0" u="none" strike="noStrike">
                        <a:solidFill>
                          <a:srgbClr val="000000"/>
                        </a:solidFill>
                        <a:effectLst/>
                        <a:latin typeface="+mj-lt"/>
                        <a:ea typeface="+mn-lt"/>
                        <a:cs typeface="+mn-lt"/>
                      </a:endParaRPr>
                    </a:p>
                  </a:txBody>
                  <a:tcPr marL="9525" marR="9525" marT="9525" marB="0" anchor="ctr"/>
                </a:tc>
                <a:tc>
                  <a:txBody>
                    <a:bodyPr/>
                    <a:lstStyle/>
                    <a:p>
                      <a:pPr algn="ctr" fontAlgn="ctr">
                        <a:buFontTx/>
                      </a:pPr>
                      <a:r>
                        <a:rPr lang="en-US" sz="1100" b="0" u="none" strike="noStrike" dirty="0">
                          <a:solidFill>
                            <a:srgbClr val="000000"/>
                          </a:solidFill>
                          <a:effectLst/>
                          <a:ea typeface="+mn-lt"/>
                          <a:cs typeface="+mn-lt"/>
                        </a:rPr>
                        <a:t>Provide real-time recommendations to help agents offer more complete and empathetic responses.</a:t>
                      </a:r>
                      <a:endParaRPr lang="en-US" sz="1100" b="0" i="0" u="none" strike="noStrike" dirty="0">
                        <a:solidFill>
                          <a:srgbClr val="000000"/>
                        </a:solidFill>
                        <a:effectLst/>
                        <a:latin typeface="+mn-lt"/>
                        <a:ea typeface="+mn-lt"/>
                        <a:cs typeface="+mn-lt"/>
                      </a:endParaRPr>
                    </a:p>
                  </a:txBody>
                  <a:tcPr marL="9525" marR="9525" marT="9525" marB="0" anchor="ctr"/>
                </a:tc>
                <a:extLst>
                  <a:ext uri="{0D108BD9-81ED-4DB2-BD59-A6C34878D82A}">
                    <a16:rowId xmlns:a16="http://schemas.microsoft.com/office/drawing/2014/main" val="1788565270"/>
                  </a:ext>
                </a:extLst>
              </a:tr>
            </a:tbl>
          </a:graphicData>
        </a:graphic>
      </p:graphicFrame>
    </p:spTree>
    <p:extLst>
      <p:ext uri="{BB962C8B-B14F-4D97-AF65-F5344CB8AC3E}">
        <p14:creationId xmlns:p14="http://schemas.microsoft.com/office/powerpoint/2010/main" val="18510923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D3062-D42C-8481-B7E1-E841D347B1E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8302747-7EB8-E0E3-187C-BAEDAD9D6883}"/>
              </a:ext>
            </a:extLst>
          </p:cNvPr>
          <p:cNvSpPr>
            <a:spLocks noGrp="1"/>
          </p:cNvSpPr>
          <p:nvPr>
            <p:ph type="title"/>
          </p:nvPr>
        </p:nvSpPr>
        <p:spPr>
          <a:xfrm>
            <a:off x="354854" y="545146"/>
            <a:ext cx="6027690" cy="844229"/>
          </a:xfrm>
        </p:spPr>
        <p:txBody>
          <a:bodyPr/>
          <a:lstStyle/>
          <a:p>
            <a:r>
              <a:rPr lang="en-US" sz="3200" dirty="0">
                <a:solidFill>
                  <a:schemeClr val="accent1"/>
                </a:solidFill>
              </a:rPr>
              <a:t>1.2.2</a:t>
            </a:r>
            <a:r>
              <a:rPr lang="en-US" sz="3200" dirty="0"/>
              <a:t> </a:t>
            </a:r>
            <a:r>
              <a:rPr lang="en-US" sz="3200" dirty="0">
                <a:solidFill>
                  <a:schemeClr val="tx1"/>
                </a:solidFill>
              </a:rPr>
              <a:t>Select your top use case for your pilot project</a:t>
            </a:r>
            <a:endParaRPr lang="en-US" sz="3200" dirty="0"/>
          </a:p>
        </p:txBody>
      </p:sp>
      <p:sp>
        <p:nvSpPr>
          <p:cNvPr id="12" name="Text Placeholder 6">
            <a:extLst>
              <a:ext uri="{FF2B5EF4-FFF2-40B4-BE49-F238E27FC236}">
                <a16:creationId xmlns:a16="http://schemas.microsoft.com/office/drawing/2014/main" id="{97468750-B3BE-BE1D-FE15-C44CA3BFF2A7}"/>
              </a:ext>
            </a:extLst>
          </p:cNvPr>
          <p:cNvSpPr txBox="1">
            <a:spLocks/>
          </p:cNvSpPr>
          <p:nvPr/>
        </p:nvSpPr>
        <p:spPr>
          <a:xfrm>
            <a:off x="350625" y="1769605"/>
            <a:ext cx="6460544"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dirty="0">
                <a:solidFill>
                  <a:srgbClr val="F17A26"/>
                </a:solidFill>
                <a:ea typeface="+mn-lt"/>
                <a:cs typeface="+mn-lt"/>
              </a:rPr>
              <a:t>Objective: Identity your highest impact use case to move forward as your pilot CX AI project.</a:t>
            </a:r>
          </a:p>
        </p:txBody>
      </p:sp>
      <p:sp>
        <p:nvSpPr>
          <p:cNvPr id="4" name="Text Placeholder 3">
            <a:extLst>
              <a:ext uri="{FF2B5EF4-FFF2-40B4-BE49-F238E27FC236}">
                <a16:creationId xmlns:a16="http://schemas.microsoft.com/office/drawing/2014/main" id="{41494EAA-3423-F7F8-A618-ECBDD25802F3}"/>
              </a:ext>
            </a:extLst>
          </p:cNvPr>
          <p:cNvSpPr>
            <a:spLocks noGrp="1"/>
          </p:cNvSpPr>
          <p:nvPr>
            <p:ph type="body" sz="quarter" idx="11"/>
          </p:nvPr>
        </p:nvSpPr>
        <p:spPr>
          <a:xfrm>
            <a:off x="350625" y="2473578"/>
            <a:ext cx="4115672" cy="269713"/>
          </a:xfrm>
        </p:spPr>
        <p:txBody>
          <a:bodyPr/>
          <a:lstStyle/>
          <a:p>
            <a:r>
              <a:rPr lang="en-US" sz="1600">
                <a:latin typeface="Exo" panose="02000503000000000000" pitchFamily="2" charset="77"/>
              </a:rPr>
              <a:t>0.5 hours</a:t>
            </a:r>
          </a:p>
        </p:txBody>
      </p:sp>
      <p:sp>
        <p:nvSpPr>
          <p:cNvPr id="5" name="Text Placeholder 4">
            <a:extLst>
              <a:ext uri="{FF2B5EF4-FFF2-40B4-BE49-F238E27FC236}">
                <a16:creationId xmlns:a16="http://schemas.microsoft.com/office/drawing/2014/main" id="{B27BB832-801B-5139-F5DF-7DF3C1E2747A}"/>
              </a:ext>
            </a:extLst>
          </p:cNvPr>
          <p:cNvSpPr>
            <a:spLocks noGrp="1"/>
          </p:cNvSpPr>
          <p:nvPr>
            <p:ph type="body" sz="quarter" idx="33"/>
          </p:nvPr>
        </p:nvSpPr>
        <p:spPr>
          <a:xfrm>
            <a:off x="350625" y="2914360"/>
            <a:ext cx="5910816" cy="2072419"/>
          </a:xfrm>
          <a:prstGeom prst="rect">
            <a:avLst/>
          </a:prstGeom>
        </p:spPr>
        <p:txBody>
          <a:bodyPr lIns="0" tIns="0" rIns="0" bIns="0" numCol="1" spcCol="292608" anchor="t"/>
          <a:lstStyle/>
          <a:p>
            <a:pPr marL="342866" indent="-342866">
              <a:buAutoNum type="arabicPeriod"/>
            </a:pPr>
            <a:r>
              <a:rPr lang="en-US">
                <a:latin typeface="+mn-lt"/>
              </a:rPr>
              <a:t>Review the scoring and priority ranking of your candidate use cases within the </a:t>
            </a:r>
            <a:r>
              <a:rPr lang="en-US" i="1">
                <a:latin typeface="+mn-lt"/>
                <a:hlinkClick r:id="rId3"/>
              </a:rPr>
              <a:t>AI Pilot Project Shortlisting Tool</a:t>
            </a:r>
            <a:r>
              <a:rPr lang="en-US" i="1">
                <a:latin typeface="+mn-lt"/>
              </a:rPr>
              <a:t>.</a:t>
            </a:r>
            <a:endParaRPr lang="en-US">
              <a:latin typeface="+mn-lt"/>
            </a:endParaRPr>
          </a:p>
          <a:p>
            <a:pPr marL="342866" indent="-342866">
              <a:buAutoNum type="arabicPeriod"/>
            </a:pPr>
            <a:r>
              <a:rPr lang="en-US">
                <a:latin typeface="+mn-lt"/>
              </a:rPr>
              <a:t>Make any final adjustments to scoring required after discussing each use case with your working group.</a:t>
            </a:r>
          </a:p>
          <a:p>
            <a:pPr marL="342866" indent="-342866">
              <a:buAutoNum type="arabicPeriod"/>
            </a:pPr>
            <a:r>
              <a:rPr lang="en-US">
                <a:latin typeface="+mn-lt"/>
              </a:rPr>
              <a:t>With your working group, make a final decision on the use case that you will move forward to fully scope and build a development and implementation plan around.</a:t>
            </a:r>
          </a:p>
        </p:txBody>
      </p:sp>
      <p:sp>
        <p:nvSpPr>
          <p:cNvPr id="14" name="Rectangle 13">
            <a:extLst>
              <a:ext uri="{FF2B5EF4-FFF2-40B4-BE49-F238E27FC236}">
                <a16:creationId xmlns:a16="http://schemas.microsoft.com/office/drawing/2014/main" id="{D4A4E4C0-DF46-1A11-BAB7-BDD641867410}"/>
              </a:ext>
            </a:extLst>
          </p:cNvPr>
          <p:cNvSpPr>
            <a:spLocks/>
          </p:cNvSpPr>
          <p:nvPr/>
        </p:nvSpPr>
        <p:spPr>
          <a:xfrm>
            <a:off x="1453735" y="6066859"/>
            <a:ext cx="4928809"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a:solidFill>
                  <a:srgbClr val="FFFFFF"/>
                </a:solidFill>
                <a:latin typeface="Exo" panose="02000503000000000000" pitchFamily="2" charset="77"/>
                <a:ea typeface="+mn-lt"/>
                <a:cs typeface="+mn-lt"/>
              </a:rPr>
              <a:t>Download </a:t>
            </a:r>
            <a:r>
              <a:rPr lang="en-US" sz="1200">
                <a:solidFill>
                  <a:schemeClr val="bg1"/>
                </a:solidFill>
                <a:latin typeface="Exo" panose="02000503000000000000" pitchFamily="2" charset="77"/>
                <a:ea typeface="+mn-lt"/>
                <a:cs typeface="+mn-lt"/>
              </a:rPr>
              <a:t>the </a:t>
            </a:r>
            <a:r>
              <a:rPr lang="en-US" sz="1200" i="1">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AI Pilot Project Shortlisting Tool</a:t>
            </a:r>
            <a:endParaRPr lang="en-US" sz="1200">
              <a:solidFill>
                <a:schemeClr val="bg1"/>
              </a:solidFill>
              <a:latin typeface="Exo" panose="02000503000000000000" pitchFamily="2" charset="77"/>
              <a:ea typeface="+mn-lt"/>
              <a:cs typeface="+mn-lt"/>
            </a:endParaRPr>
          </a:p>
        </p:txBody>
      </p:sp>
      <p:sp>
        <p:nvSpPr>
          <p:cNvPr id="15" name="Rectangle 14">
            <a:extLst>
              <a:ext uri="{FF2B5EF4-FFF2-40B4-BE49-F238E27FC236}">
                <a16:creationId xmlns:a16="http://schemas.microsoft.com/office/drawing/2014/main" id="{BB604CF9-138D-F9DB-A113-C5C7DED33E45}"/>
              </a:ext>
              <a:ext uri="{C183D7F6-B498-43B3-948B-1728B52AA6E4}">
                <adec:decorative xmlns:adec="http://schemas.microsoft.com/office/drawing/2017/decorative" val="1"/>
              </a:ext>
            </a:extLst>
          </p:cNvPr>
          <p:cNvSpPr>
            <a:spLocks noChangeAspect="1"/>
          </p:cNvSpPr>
          <p:nvPr/>
        </p:nvSpPr>
        <p:spPr>
          <a:xfrm>
            <a:off x="933254" y="6066861"/>
            <a:ext cx="520482"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16" name="Picture 15">
            <a:extLst>
              <a:ext uri="{FF2B5EF4-FFF2-40B4-BE49-F238E27FC236}">
                <a16:creationId xmlns:a16="http://schemas.microsoft.com/office/drawing/2014/main" id="{EE8D5307-FDFF-D891-9272-10F5AE63C25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1063087" y="6152933"/>
            <a:ext cx="260815" cy="295733"/>
          </a:xfrm>
          <a:prstGeom prst="rect">
            <a:avLst/>
          </a:prstGeom>
        </p:spPr>
      </p:pic>
      <p:sp>
        <p:nvSpPr>
          <p:cNvPr id="2" name="Rectangle 1">
            <a:extLst>
              <a:ext uri="{FF2B5EF4-FFF2-40B4-BE49-F238E27FC236}">
                <a16:creationId xmlns:a16="http://schemas.microsoft.com/office/drawing/2014/main" id="{6EE8D87B-1C17-C34D-2C26-5F7023F816D7}"/>
              </a:ext>
              <a:ext uri="{C183D7F6-B498-43B3-948B-1728B52AA6E4}">
                <adec:decorative xmlns:adec="http://schemas.microsoft.com/office/drawing/2017/decorative" val="1"/>
              </a:ext>
            </a:extLst>
          </p:cNvPr>
          <p:cNvSpPr>
            <a:spLocks/>
          </p:cNvSpPr>
          <p:nvPr/>
        </p:nvSpPr>
        <p:spPr>
          <a:xfrm>
            <a:off x="7285763" y="1262885"/>
            <a:ext cx="445343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11" name="Table 10">
            <a:extLst>
              <a:ext uri="{FF2B5EF4-FFF2-40B4-BE49-F238E27FC236}">
                <a16:creationId xmlns:a16="http://schemas.microsoft.com/office/drawing/2014/main" id="{1C1B409E-A2C0-0449-A053-AD2100F5A805}"/>
              </a:ext>
            </a:extLst>
          </p:cNvPr>
          <p:cNvGraphicFramePr>
            <a:graphicFrameLocks/>
          </p:cNvGraphicFramePr>
          <p:nvPr>
            <p:extLst>
              <p:ext uri="{D42A27DB-BD31-4B8C-83A1-F6EECF244321}">
                <p14:modId xmlns:p14="http://schemas.microsoft.com/office/powerpoint/2010/main" val="2167709651"/>
              </p:ext>
            </p:extLst>
          </p:nvPr>
        </p:nvGraphicFramePr>
        <p:xfrm>
          <a:off x="7285762" y="936980"/>
          <a:ext cx="4453438" cy="5300118"/>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dirty="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mn-lt"/>
                          <a:ea typeface="+mn-lt"/>
                          <a:cs typeface="+mn-lt"/>
                          <a:hlinkClick r:id="rId5"/>
                        </a:rPr>
                        <a:t>KPI Value Mapping Tool</a:t>
                      </a:r>
                      <a:r>
                        <a:rPr lang="en-US" sz="1200" b="0" i="1" u="none" strike="noStrike" baseline="0" dirty="0">
                          <a:solidFill>
                            <a:srgbClr val="000000"/>
                          </a:solidFill>
                          <a:latin typeface="+mn-lt"/>
                          <a:ea typeface="+mn-lt"/>
                          <a:cs typeface="+mn-lt"/>
                        </a:rPr>
                        <a:t> </a:t>
                      </a:r>
                      <a:r>
                        <a:rPr lang="en-US" sz="1200" b="0" i="0" u="none" strike="noStrike" baseline="0" dirty="0">
                          <a:solidFill>
                            <a:srgbClr val="000000"/>
                          </a:solidFill>
                          <a:latin typeface="+mn-lt"/>
                          <a:ea typeface="+mn-lt"/>
                          <a:cs typeface="+mn-lt"/>
                        </a:rPr>
                        <a:t>identified candidate use cases</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mn-lt"/>
                          <a:ea typeface="+mn-lt"/>
                          <a:cs typeface="+mn-lt"/>
                        </a:rPr>
                        <a:t>Value and feasibility criteria relevant to your organization</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a:solidFill>
                            <a:srgbClr val="000000"/>
                          </a:solidFill>
                          <a:latin typeface="+mn-lt"/>
                          <a:ea typeface="+mn-lt"/>
                          <a:cs typeface="+mn-lt"/>
                        </a:rPr>
                        <a:t>A list of candidate use cases scored on value and feasibility </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mn-lt"/>
                          <a:ea typeface="+mn-lt"/>
                          <a:cs typeface="+mn-lt"/>
                          <a:hlinkClick r:id="rId5"/>
                        </a:rPr>
                        <a:t>KPI Value Mapping Tool</a:t>
                      </a:r>
                      <a:endParaRPr lang="en-US" sz="1200" b="0" i="1" u="none" strike="noStrike" baseline="0" dirty="0">
                        <a:solidFill>
                          <a:srgbClr val="000000"/>
                        </a:solidFill>
                        <a:latin typeface="+mn-lt"/>
                        <a:ea typeface="+mn-lt"/>
                        <a:cs typeface="+mn-lt"/>
                      </a:endParaRPr>
                    </a:p>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mn-lt"/>
                          <a:ea typeface="+mn-lt"/>
                          <a:cs typeface="+mn-lt"/>
                          <a:hlinkClick r:id="rId6"/>
                        </a:rPr>
                        <a:t>CX AI Use Case Discovery Tool</a:t>
                      </a:r>
                      <a:endParaRPr lang="en-US" sz="1200" b="0" i="1" u="none" strike="noStrike" baseline="0" dirty="0">
                        <a:solidFill>
                          <a:srgbClr val="000000"/>
                        </a:solidFill>
                        <a:latin typeface="+mn-lt"/>
                        <a:ea typeface="+mn-lt"/>
                        <a:cs typeface="+mn-lt"/>
                      </a:endParaRPr>
                    </a:p>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mn-lt"/>
                          <a:ea typeface="+mn-lt"/>
                          <a:cs typeface="+mn-lt"/>
                          <a:hlinkClick r:id="rId3"/>
                        </a:rPr>
                        <a:t>AI Pilot Project Shortlisting Tool</a:t>
                      </a:r>
                      <a:endParaRPr lang="en-US" sz="1200" b="0" i="1" u="none" strike="noStrike" baseline="0" dirty="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AI working group</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3236049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49AE4-231E-0613-302E-268D0CE676D2}"/>
            </a:ext>
          </a:extLst>
        </p:cNvPr>
        <p:cNvGrpSpPr/>
        <p:nvPr/>
      </p:nvGrpSpPr>
      <p:grpSpPr>
        <a:xfrm>
          <a:off x="0" y="0"/>
          <a:ext cx="0" cy="0"/>
          <a:chOff x="0" y="0"/>
          <a:chExt cx="0" cy="0"/>
        </a:xfrm>
      </p:grpSpPr>
      <p:sp>
        <p:nvSpPr>
          <p:cNvPr id="83" name="Title 82">
            <a:extLst>
              <a:ext uri="{FF2B5EF4-FFF2-40B4-BE49-F238E27FC236}">
                <a16:creationId xmlns:a16="http://schemas.microsoft.com/office/drawing/2014/main" id="{55C5D4F6-BB81-7F8E-2054-99079254BA35}"/>
              </a:ext>
            </a:extLst>
          </p:cNvPr>
          <p:cNvSpPr>
            <a:spLocks noGrp="1"/>
          </p:cNvSpPr>
          <p:nvPr>
            <p:ph type="title"/>
          </p:nvPr>
        </p:nvSpPr>
        <p:spPr/>
        <p:txBody>
          <a:bodyPr>
            <a:noAutofit/>
          </a:bodyPr>
          <a:lstStyle/>
          <a:p>
            <a:r>
              <a:rPr lang="en-US"/>
              <a:t>Phase 2</a:t>
            </a:r>
          </a:p>
        </p:txBody>
      </p:sp>
      <p:sp>
        <p:nvSpPr>
          <p:cNvPr id="4" name="Text Placeholder 3">
            <a:extLst>
              <a:ext uri="{FF2B5EF4-FFF2-40B4-BE49-F238E27FC236}">
                <a16:creationId xmlns:a16="http://schemas.microsoft.com/office/drawing/2014/main" id="{E76617C5-52D8-AF48-6197-C9782560BB4B}"/>
              </a:ext>
            </a:extLst>
          </p:cNvPr>
          <p:cNvSpPr>
            <a:spLocks noGrp="1"/>
          </p:cNvSpPr>
          <p:nvPr>
            <p:ph type="body" sz="quarter" idx="11"/>
          </p:nvPr>
        </p:nvSpPr>
        <p:spPr>
          <a:xfrm>
            <a:off x="374835" y="1177271"/>
            <a:ext cx="8313731" cy="456696"/>
          </a:xfrm>
        </p:spPr>
        <p:txBody>
          <a:bodyPr>
            <a:noAutofit/>
          </a:bodyPr>
          <a:lstStyle/>
          <a:p>
            <a:r>
              <a:rPr lang="en-US" sz="2001" dirty="0"/>
              <a:t>Define Your CX AI Solution Requirements and Project Scope</a:t>
            </a:r>
          </a:p>
          <a:p>
            <a:endParaRPr lang="en-US" dirty="0"/>
          </a:p>
        </p:txBody>
      </p:sp>
      <p:sp>
        <p:nvSpPr>
          <p:cNvPr id="69" name="Rectangle 68">
            <a:extLst>
              <a:ext uri="{FF2B5EF4-FFF2-40B4-BE49-F238E27FC236}">
                <a16:creationId xmlns:a16="http://schemas.microsoft.com/office/drawing/2014/main" id="{314FADDB-3C4D-44D5-9D07-72E9D5468A77}"/>
              </a:ext>
              <a:ext uri="{C183D7F6-B498-43B3-948B-1728B52AA6E4}">
                <adec:decorative xmlns:adec="http://schemas.microsoft.com/office/drawing/2017/decorative" val="1"/>
              </a:ext>
            </a:extLst>
          </p:cNvPr>
          <p:cNvSpPr>
            <a:spLocks/>
          </p:cNvSpPr>
          <p:nvPr/>
        </p:nvSpPr>
        <p:spPr>
          <a:xfrm>
            <a:off x="901062" y="2029745"/>
            <a:ext cx="2690658" cy="2757497"/>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srgbClr val="0070C0"/>
              </a:solidFill>
              <a:latin typeface="Roboto Condensed Light" panose="02000000000000000000" pitchFamily="2" charset="0"/>
              <a:ea typeface="+mn-lt"/>
              <a:cs typeface="+mn-lt"/>
            </a:endParaRPr>
          </a:p>
        </p:txBody>
      </p:sp>
      <p:sp>
        <p:nvSpPr>
          <p:cNvPr id="70" name="Rectangle 69">
            <a:extLst>
              <a:ext uri="{FF2B5EF4-FFF2-40B4-BE49-F238E27FC236}">
                <a16:creationId xmlns:a16="http://schemas.microsoft.com/office/drawing/2014/main" id="{1AFD0A1F-8452-5EFD-F191-2C4081F47D23}"/>
              </a:ext>
              <a:ext uri="{C183D7F6-B498-43B3-948B-1728B52AA6E4}">
                <adec:decorative xmlns:adec="http://schemas.microsoft.com/office/drawing/2017/decorative" val="1"/>
              </a:ext>
            </a:extLst>
          </p:cNvPr>
          <p:cNvSpPr>
            <a:spLocks/>
          </p:cNvSpPr>
          <p:nvPr/>
        </p:nvSpPr>
        <p:spPr>
          <a:xfrm>
            <a:off x="901063" y="2023337"/>
            <a:ext cx="2690658" cy="627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srgbClr val="0070C0"/>
              </a:solidFill>
              <a:latin typeface="Roboto Condensed Light" panose="02000000000000000000" pitchFamily="2" charset="0"/>
              <a:ea typeface="+mn-lt"/>
              <a:cs typeface="+mn-lt"/>
            </a:endParaRPr>
          </a:p>
        </p:txBody>
      </p:sp>
      <p:sp>
        <p:nvSpPr>
          <p:cNvPr id="71" name="Text Placeholder 6">
            <a:extLst>
              <a:ext uri="{FF2B5EF4-FFF2-40B4-BE49-F238E27FC236}">
                <a16:creationId xmlns:a16="http://schemas.microsoft.com/office/drawing/2014/main" id="{05FBAAB5-F3DD-AB42-5C31-765F76D494B6}"/>
              </a:ext>
            </a:extLst>
          </p:cNvPr>
          <p:cNvSpPr txBox="1">
            <a:spLocks/>
          </p:cNvSpPr>
          <p:nvPr/>
        </p:nvSpPr>
        <p:spPr>
          <a:xfrm>
            <a:off x="902395" y="2260929"/>
            <a:ext cx="2686040" cy="432305"/>
          </a:xfrm>
          <a:prstGeom prst="rect">
            <a:avLst/>
          </a:prstGeom>
          <a:solidFill>
            <a:schemeClr val="bg1"/>
          </a:solidFill>
        </p:spPr>
        <p:txBody>
          <a:bodyPr lIns="0" tIns="0" rIns="0" bIns="0">
            <a:noAutofit/>
          </a:bodyPr>
          <a:lstStyle>
            <a:lvl1pPr marL="0" indent="0" algn="ctr" defTabSz="914400" rtl="0" eaLnBrk="1" latinLnBrk="0" hangingPunct="1">
              <a:lnSpc>
                <a:spcPct val="80000"/>
              </a:lnSpc>
              <a:spcBef>
                <a:spcPts val="1000"/>
              </a:spcBef>
              <a:buFont typeface="Arial" panose="020B0604020202020204" pitchFamily="34" charset="0"/>
              <a:buNone/>
              <a:defRPr sz="18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buFontTx/>
            </a:pPr>
            <a:r>
              <a:rPr lang="en-US">
                <a:solidFill>
                  <a:srgbClr val="0070C0"/>
                </a:solidFill>
                <a:ea typeface="+mn-lt"/>
                <a:cs typeface="+mn-lt"/>
              </a:rPr>
              <a:t>Phase 1</a:t>
            </a:r>
          </a:p>
        </p:txBody>
      </p:sp>
      <p:sp>
        <p:nvSpPr>
          <p:cNvPr id="72" name="Text Placeholder 7">
            <a:extLst>
              <a:ext uri="{FF2B5EF4-FFF2-40B4-BE49-F238E27FC236}">
                <a16:creationId xmlns:a16="http://schemas.microsoft.com/office/drawing/2014/main" id="{5BD613C1-B7E2-D568-01F4-B6BEFAABDE47}"/>
              </a:ext>
            </a:extLst>
          </p:cNvPr>
          <p:cNvSpPr txBox="1">
            <a:spLocks/>
          </p:cNvSpPr>
          <p:nvPr/>
        </p:nvSpPr>
        <p:spPr>
          <a:xfrm>
            <a:off x="917941" y="2783140"/>
            <a:ext cx="2565141" cy="2005653"/>
          </a:xfrm>
          <a:prstGeom prst="rect">
            <a:avLst/>
          </a:prstGeom>
          <a:solidFill>
            <a:schemeClr val="bg1"/>
          </a:solidFill>
        </p:spPr>
        <p:txBody>
          <a:bodyPr lIns="0" tIns="0" rIns="0" bIns="0">
            <a:noAutofit/>
          </a:bodyPr>
          <a:lstStyle>
            <a:lvl1pPr marL="0" indent="0" algn="ctr" defTabSz="914400" rtl="0" eaLnBrk="1" latinLnBrk="0" hangingPunct="1">
              <a:lnSpc>
                <a:spcPct val="100000"/>
              </a:lnSpc>
              <a:spcBef>
                <a:spcPts val="0"/>
              </a:spcBef>
              <a:buFont typeface="Arial" panose="020B0604020202020204" pitchFamily="34" charset="0"/>
              <a:buNone/>
              <a:defRPr sz="1200" b="0" i="0" kern="120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spcAft>
                <a:spcPts val="1000"/>
              </a:spcAft>
              <a:buFontTx/>
            </a:pPr>
            <a:r>
              <a:rPr lang="en-US" dirty="0">
                <a:solidFill>
                  <a:srgbClr val="0070C0"/>
                </a:solidFill>
                <a:ea typeface="+mn-lt"/>
                <a:cs typeface="+mn-lt"/>
              </a:rPr>
              <a:t>1.1 Assess Your CX Capabilities and Identify Target CX AI Use Cases</a:t>
            </a:r>
          </a:p>
          <a:p>
            <a:pPr defTabSz="914218">
              <a:spcAft>
                <a:spcPts val="1000"/>
              </a:spcAft>
              <a:buFontTx/>
            </a:pPr>
            <a:r>
              <a:rPr lang="en-US" dirty="0">
                <a:solidFill>
                  <a:srgbClr val="0070C0"/>
                </a:solidFill>
                <a:ea typeface="+mn-lt"/>
                <a:cs typeface="+mn-lt"/>
              </a:rPr>
              <a:t>1.2 Assess Potential Use Cases on Value and Feasibility and Select Your Pilot CX AI Project</a:t>
            </a:r>
          </a:p>
        </p:txBody>
      </p:sp>
      <p:sp>
        <p:nvSpPr>
          <p:cNvPr id="28" name="Rectangle 27">
            <a:extLst>
              <a:ext uri="{FF2B5EF4-FFF2-40B4-BE49-F238E27FC236}">
                <a16:creationId xmlns:a16="http://schemas.microsoft.com/office/drawing/2014/main" id="{F787F2DC-84D4-3D64-4D63-F251D8D5296F}"/>
              </a:ext>
              <a:ext uri="{C183D7F6-B498-43B3-948B-1728B52AA6E4}">
                <adec:decorative xmlns:adec="http://schemas.microsoft.com/office/drawing/2017/decorative" val="1"/>
              </a:ext>
            </a:extLst>
          </p:cNvPr>
          <p:cNvSpPr>
            <a:spLocks/>
          </p:cNvSpPr>
          <p:nvPr/>
        </p:nvSpPr>
        <p:spPr>
          <a:xfrm>
            <a:off x="3597507" y="2025426"/>
            <a:ext cx="2439305" cy="2757498"/>
          </a:xfrm>
          <a:prstGeom prst="rect">
            <a:avLst/>
          </a:prstGeom>
          <a:solidFill>
            <a:srgbClr val="0070C0"/>
          </a:solidFill>
          <a:ln>
            <a:noFill/>
          </a:ln>
          <a:effectLst>
            <a:outerShdw blurRad="266700" sx="105000" sy="105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prstClr val="white"/>
              </a:solidFill>
              <a:latin typeface="Roboto Condensed Light" panose="02000000000000000000" pitchFamily="2" charset="0"/>
              <a:ea typeface="+mn-lt"/>
              <a:cs typeface="+mn-lt"/>
            </a:endParaRPr>
          </a:p>
        </p:txBody>
      </p:sp>
      <p:sp>
        <p:nvSpPr>
          <p:cNvPr id="29" name="Rectangle 28">
            <a:extLst>
              <a:ext uri="{FF2B5EF4-FFF2-40B4-BE49-F238E27FC236}">
                <a16:creationId xmlns:a16="http://schemas.microsoft.com/office/drawing/2014/main" id="{CCED9F07-93B7-523C-856C-F92AF9A8332E}"/>
              </a:ext>
              <a:ext uri="{C183D7F6-B498-43B3-948B-1728B52AA6E4}">
                <adec:decorative xmlns:adec="http://schemas.microsoft.com/office/drawing/2017/decorative" val="1"/>
              </a:ext>
            </a:extLst>
          </p:cNvPr>
          <p:cNvSpPr>
            <a:spLocks/>
          </p:cNvSpPr>
          <p:nvPr/>
        </p:nvSpPr>
        <p:spPr>
          <a:xfrm>
            <a:off x="3597507" y="2019018"/>
            <a:ext cx="2439305" cy="627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prstClr val="white"/>
              </a:solidFill>
              <a:latin typeface="Roboto Condensed Light" panose="02000000000000000000" pitchFamily="2" charset="0"/>
              <a:ea typeface="+mn-lt"/>
              <a:cs typeface="+mn-lt"/>
            </a:endParaRPr>
          </a:p>
        </p:txBody>
      </p:sp>
      <p:sp>
        <p:nvSpPr>
          <p:cNvPr id="30" name="Text Placeholder 6">
            <a:extLst>
              <a:ext uri="{FF2B5EF4-FFF2-40B4-BE49-F238E27FC236}">
                <a16:creationId xmlns:a16="http://schemas.microsoft.com/office/drawing/2014/main" id="{9FACAD01-AC44-99C3-8648-994EA5C3A762}"/>
              </a:ext>
            </a:extLst>
          </p:cNvPr>
          <p:cNvSpPr txBox="1">
            <a:spLocks/>
          </p:cNvSpPr>
          <p:nvPr/>
        </p:nvSpPr>
        <p:spPr>
          <a:xfrm>
            <a:off x="3649544" y="2260929"/>
            <a:ext cx="2424869" cy="432305"/>
          </a:xfrm>
          <a:prstGeom prst="rect">
            <a:avLst/>
          </a:prstGeom>
          <a:noFill/>
        </p:spPr>
        <p:txBody>
          <a:bodyPr lIns="0" tIns="0" rIns="0" bIns="0">
            <a:noAutofit/>
          </a:bodyPr>
          <a:lstStyle>
            <a:lvl1pPr marL="0" indent="0" algn="ctr" defTabSz="914400" rtl="0" eaLnBrk="1" latinLnBrk="0" hangingPunct="1">
              <a:lnSpc>
                <a:spcPct val="80000"/>
              </a:lnSpc>
              <a:spcBef>
                <a:spcPts val="1000"/>
              </a:spcBef>
              <a:buFont typeface="Arial" panose="020B0604020202020204" pitchFamily="34" charset="0"/>
              <a:buNone/>
              <a:defRPr sz="18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buFontTx/>
            </a:pPr>
            <a:r>
              <a:rPr lang="en-US">
                <a:solidFill>
                  <a:prstClr val="white"/>
                </a:solidFill>
                <a:ea typeface="+mn-lt"/>
                <a:cs typeface="+mn-lt"/>
              </a:rPr>
              <a:t>Phase 2</a:t>
            </a:r>
          </a:p>
        </p:txBody>
      </p:sp>
      <p:sp>
        <p:nvSpPr>
          <p:cNvPr id="31" name="Text Placeholder 7">
            <a:extLst>
              <a:ext uri="{FF2B5EF4-FFF2-40B4-BE49-F238E27FC236}">
                <a16:creationId xmlns:a16="http://schemas.microsoft.com/office/drawing/2014/main" id="{78151399-AE3F-5493-7ED7-B74C14E5410D}"/>
              </a:ext>
            </a:extLst>
          </p:cNvPr>
          <p:cNvSpPr txBox="1">
            <a:spLocks/>
          </p:cNvSpPr>
          <p:nvPr/>
        </p:nvSpPr>
        <p:spPr>
          <a:xfrm>
            <a:off x="3639829" y="2776735"/>
            <a:ext cx="2329965" cy="2005653"/>
          </a:xfrm>
          <a:prstGeom prst="rect">
            <a:avLst/>
          </a:prstGeom>
          <a:solidFill>
            <a:srgbClr val="0070C0"/>
          </a:solidFill>
        </p:spPr>
        <p:txBody>
          <a:bodyPr lIns="0" tIns="0" rIns="0" bIns="0">
            <a:noAutofit/>
          </a:bodyPr>
          <a:lstStyle>
            <a:lvl1pPr marL="0" indent="0" algn="ctr" defTabSz="914400" rtl="0" eaLnBrk="1" latinLnBrk="0" hangingPunct="1">
              <a:lnSpc>
                <a:spcPct val="100000"/>
              </a:lnSpc>
              <a:spcBef>
                <a:spcPts val="0"/>
              </a:spcBef>
              <a:buFont typeface="Arial" panose="020B0604020202020204" pitchFamily="34" charset="0"/>
              <a:buNone/>
              <a:defRPr sz="1200" b="0" i="0" kern="120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spcAft>
                <a:spcPts val="1000"/>
              </a:spcAft>
              <a:buFontTx/>
            </a:pPr>
            <a:r>
              <a:rPr lang="en-US">
                <a:solidFill>
                  <a:prstClr val="white"/>
                </a:solidFill>
                <a:ea typeface="+mn-lt"/>
                <a:cs typeface="+mn-lt"/>
              </a:rPr>
              <a:t>2.1 Establish the Context and Objectives for Your Solution</a:t>
            </a:r>
          </a:p>
          <a:p>
            <a:pPr defTabSz="914218">
              <a:spcAft>
                <a:spcPts val="1000"/>
              </a:spcAft>
              <a:buFontTx/>
            </a:pPr>
            <a:r>
              <a:rPr lang="en-US">
                <a:solidFill>
                  <a:prstClr val="white"/>
                </a:solidFill>
                <a:ea typeface="+mn-lt"/>
                <a:cs typeface="+mn-lt"/>
              </a:rPr>
              <a:t>2.2 Define Your Solution Requirements and Success Metrics</a:t>
            </a:r>
          </a:p>
          <a:p>
            <a:pPr defTabSz="914218">
              <a:spcAft>
                <a:spcPts val="1000"/>
              </a:spcAft>
              <a:buFontTx/>
            </a:pPr>
            <a:r>
              <a:rPr lang="en-US">
                <a:solidFill>
                  <a:prstClr val="white"/>
                </a:solidFill>
                <a:ea typeface="+mn-lt"/>
                <a:cs typeface="+mn-lt"/>
              </a:rPr>
              <a:t>2.3 Establish Governance, Risk, and Compliance Controls</a:t>
            </a:r>
          </a:p>
        </p:txBody>
      </p:sp>
      <p:sp>
        <p:nvSpPr>
          <p:cNvPr id="32" name="Rectangle 31">
            <a:extLst>
              <a:ext uri="{FF2B5EF4-FFF2-40B4-BE49-F238E27FC236}">
                <a16:creationId xmlns:a16="http://schemas.microsoft.com/office/drawing/2014/main" id="{CD529F97-5E20-13E4-86F8-64B8A79883EE}"/>
              </a:ext>
              <a:ext uri="{C183D7F6-B498-43B3-948B-1728B52AA6E4}">
                <adec:decorative xmlns:adec="http://schemas.microsoft.com/office/drawing/2017/decorative" val="1"/>
              </a:ext>
            </a:extLst>
          </p:cNvPr>
          <p:cNvSpPr>
            <a:spLocks/>
          </p:cNvSpPr>
          <p:nvPr/>
        </p:nvSpPr>
        <p:spPr>
          <a:xfrm>
            <a:off x="6042594" y="2023338"/>
            <a:ext cx="2594225" cy="2757497"/>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srgbClr val="FFFFFF"/>
              </a:solidFill>
              <a:latin typeface="Roboto Condensed Light" panose="02000000000000000000" pitchFamily="2" charset="0"/>
              <a:ea typeface="+mn-lt"/>
              <a:cs typeface="+mn-lt"/>
            </a:endParaRPr>
          </a:p>
        </p:txBody>
      </p:sp>
      <p:sp>
        <p:nvSpPr>
          <p:cNvPr id="33" name="Rectangle 32">
            <a:extLst>
              <a:ext uri="{FF2B5EF4-FFF2-40B4-BE49-F238E27FC236}">
                <a16:creationId xmlns:a16="http://schemas.microsoft.com/office/drawing/2014/main" id="{9D4E5C0E-4F5F-507B-5D40-B114589E121C}"/>
              </a:ext>
              <a:ext uri="{C183D7F6-B498-43B3-948B-1728B52AA6E4}">
                <adec:decorative xmlns:adec="http://schemas.microsoft.com/office/drawing/2017/decorative" val="1"/>
              </a:ext>
            </a:extLst>
          </p:cNvPr>
          <p:cNvSpPr>
            <a:spLocks/>
          </p:cNvSpPr>
          <p:nvPr/>
        </p:nvSpPr>
        <p:spPr>
          <a:xfrm>
            <a:off x="6042594" y="2016931"/>
            <a:ext cx="2594225" cy="62771"/>
          </a:xfrm>
          <a:prstGeom prst="rect">
            <a:avLst/>
          </a:prstGeom>
          <a:solidFill>
            <a:srgbClr val="2576B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srgbClr val="FFFFFF"/>
              </a:solidFill>
              <a:latin typeface="Roboto Condensed Light" panose="02000000000000000000" pitchFamily="2" charset="0"/>
              <a:ea typeface="+mn-lt"/>
              <a:cs typeface="+mn-lt"/>
            </a:endParaRPr>
          </a:p>
        </p:txBody>
      </p:sp>
      <p:sp>
        <p:nvSpPr>
          <p:cNvPr id="34" name="Text Placeholder 6">
            <a:extLst>
              <a:ext uri="{FF2B5EF4-FFF2-40B4-BE49-F238E27FC236}">
                <a16:creationId xmlns:a16="http://schemas.microsoft.com/office/drawing/2014/main" id="{F08D086E-2426-06E6-DFC9-CADDC605161C}"/>
              </a:ext>
            </a:extLst>
          </p:cNvPr>
          <p:cNvSpPr txBox="1">
            <a:spLocks/>
          </p:cNvSpPr>
          <p:nvPr/>
        </p:nvSpPr>
        <p:spPr>
          <a:xfrm>
            <a:off x="5845049" y="2260929"/>
            <a:ext cx="2989313" cy="432305"/>
          </a:xfrm>
          <a:prstGeom prst="rect">
            <a:avLst/>
          </a:prstGeom>
        </p:spPr>
        <p:txBody>
          <a:bodyPr lIns="0" tIns="0" rIns="0" bIns="0">
            <a:noAutofit/>
          </a:bodyPr>
          <a:lstStyle>
            <a:lvl1pPr marL="0" indent="0" algn="ctr" defTabSz="914400" rtl="0" eaLnBrk="1" latinLnBrk="0" hangingPunct="1">
              <a:lnSpc>
                <a:spcPct val="80000"/>
              </a:lnSpc>
              <a:spcBef>
                <a:spcPts val="1000"/>
              </a:spcBef>
              <a:buFont typeface="Arial" panose="020B0604020202020204" pitchFamily="34" charset="0"/>
              <a:buNone/>
              <a:defRPr sz="18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buFontTx/>
            </a:pPr>
            <a:r>
              <a:rPr lang="en-US">
                <a:solidFill>
                  <a:srgbClr val="2576B7">
                    <a:alpha val="80000"/>
                  </a:srgbClr>
                </a:solidFill>
                <a:ea typeface="+mn-lt"/>
                <a:cs typeface="+mn-lt"/>
              </a:rPr>
              <a:t>Phase 3</a:t>
            </a:r>
          </a:p>
        </p:txBody>
      </p:sp>
      <p:sp>
        <p:nvSpPr>
          <p:cNvPr id="35" name="Text Placeholder 7">
            <a:extLst>
              <a:ext uri="{FF2B5EF4-FFF2-40B4-BE49-F238E27FC236}">
                <a16:creationId xmlns:a16="http://schemas.microsoft.com/office/drawing/2014/main" id="{1D69D5A6-0967-EE1E-3991-FDF735FC70C2}"/>
              </a:ext>
            </a:extLst>
          </p:cNvPr>
          <p:cNvSpPr txBox="1">
            <a:spLocks/>
          </p:cNvSpPr>
          <p:nvPr/>
        </p:nvSpPr>
        <p:spPr>
          <a:xfrm>
            <a:off x="6030827" y="2776736"/>
            <a:ext cx="2617761" cy="1991481"/>
          </a:xfrm>
          <a:prstGeom prst="rect">
            <a:avLst/>
          </a:prstGeom>
        </p:spPr>
        <p:txBody>
          <a:bodyPr lIns="0" tIns="0" rIns="0" bIns="0">
            <a:noAutofit/>
          </a:bodyPr>
          <a:lstStyle>
            <a:lvl1pPr marL="0" indent="0" algn="ctr" defTabSz="914400" rtl="0" eaLnBrk="1" latinLnBrk="0" hangingPunct="1">
              <a:lnSpc>
                <a:spcPct val="100000"/>
              </a:lnSpc>
              <a:spcBef>
                <a:spcPts val="0"/>
              </a:spcBef>
              <a:buFont typeface="Arial" panose="020B0604020202020204" pitchFamily="34" charset="0"/>
              <a:buNone/>
              <a:defRPr sz="1200" b="0" i="0" kern="120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spcAft>
                <a:spcPts val="1000"/>
              </a:spcAft>
              <a:buFontTx/>
            </a:pPr>
            <a:r>
              <a:rPr lang="en-US">
                <a:ea typeface="+mn-lt"/>
                <a:cs typeface="+mn-lt"/>
              </a:rPr>
              <a:t>3.1 Determine Your Solution Path and Investment</a:t>
            </a:r>
          </a:p>
          <a:p>
            <a:pPr defTabSz="914218">
              <a:spcAft>
                <a:spcPts val="1000"/>
              </a:spcAft>
              <a:buFontTx/>
            </a:pPr>
            <a:r>
              <a:rPr lang="en-US">
                <a:ea typeface="+mn-lt"/>
                <a:cs typeface="+mn-lt"/>
              </a:rPr>
              <a:t>3.2 Establish Your Development and Deployment Framework and Plan</a:t>
            </a:r>
          </a:p>
          <a:p>
            <a:pPr defTabSz="914218">
              <a:spcAft>
                <a:spcPts val="1000"/>
              </a:spcAft>
              <a:buFontTx/>
            </a:pPr>
            <a:r>
              <a:rPr lang="en-US">
                <a:ea typeface="+mn-lt"/>
                <a:cs typeface="+mn-lt"/>
              </a:rPr>
              <a:t>3.3 Establish Your Change Management, Training, and Communication Plan</a:t>
            </a:r>
          </a:p>
          <a:p>
            <a:pPr defTabSz="914218">
              <a:spcAft>
                <a:spcPts val="1000"/>
              </a:spcAft>
              <a:buFontTx/>
            </a:pPr>
            <a:r>
              <a:rPr lang="en-US">
                <a:ea typeface="+mn-lt"/>
                <a:cs typeface="+mn-lt"/>
              </a:rPr>
              <a:t>3.4 Define Your Solution Roadmap</a:t>
            </a:r>
          </a:p>
        </p:txBody>
      </p:sp>
      <p:sp>
        <p:nvSpPr>
          <p:cNvPr id="36" name="Rectangle 35">
            <a:extLst>
              <a:ext uri="{FF2B5EF4-FFF2-40B4-BE49-F238E27FC236}">
                <a16:creationId xmlns:a16="http://schemas.microsoft.com/office/drawing/2014/main" id="{9856D50D-72D9-07EB-9A08-D91F5192DE68}"/>
              </a:ext>
              <a:ext uri="{C183D7F6-B498-43B3-948B-1728B52AA6E4}">
                <adec:decorative xmlns:adec="http://schemas.microsoft.com/office/drawing/2017/decorative" val="1"/>
              </a:ext>
            </a:extLst>
          </p:cNvPr>
          <p:cNvSpPr>
            <a:spLocks/>
          </p:cNvSpPr>
          <p:nvPr/>
        </p:nvSpPr>
        <p:spPr>
          <a:xfrm>
            <a:off x="8610237" y="2023337"/>
            <a:ext cx="2542070" cy="2757497"/>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srgbClr val="FFFFFF"/>
              </a:solidFill>
              <a:latin typeface="Roboto Condensed Light" panose="02000000000000000000" pitchFamily="2" charset="0"/>
              <a:ea typeface="+mn-lt"/>
              <a:cs typeface="+mn-lt"/>
            </a:endParaRPr>
          </a:p>
        </p:txBody>
      </p:sp>
      <p:sp>
        <p:nvSpPr>
          <p:cNvPr id="37" name="Rectangle 36">
            <a:extLst>
              <a:ext uri="{FF2B5EF4-FFF2-40B4-BE49-F238E27FC236}">
                <a16:creationId xmlns:a16="http://schemas.microsoft.com/office/drawing/2014/main" id="{0A3F40F2-DE7E-E7A0-E37E-E0D435C8CEB0}"/>
              </a:ext>
              <a:ext uri="{C183D7F6-B498-43B3-948B-1728B52AA6E4}">
                <adec:decorative xmlns:adec="http://schemas.microsoft.com/office/drawing/2017/decorative" val="1"/>
              </a:ext>
            </a:extLst>
          </p:cNvPr>
          <p:cNvSpPr>
            <a:spLocks/>
          </p:cNvSpPr>
          <p:nvPr/>
        </p:nvSpPr>
        <p:spPr>
          <a:xfrm>
            <a:off x="8610237" y="2016929"/>
            <a:ext cx="2542070" cy="62771"/>
          </a:xfrm>
          <a:prstGeom prst="rect">
            <a:avLst/>
          </a:prstGeom>
          <a:solidFill>
            <a:srgbClr val="2576B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382"/>
            <a:endParaRPr lang="en-US">
              <a:solidFill>
                <a:srgbClr val="FFFFFF"/>
              </a:solidFill>
              <a:latin typeface="Roboto Condensed Light" panose="02000000000000000000" pitchFamily="2" charset="0"/>
              <a:ea typeface="+mn-lt"/>
              <a:cs typeface="+mn-lt"/>
            </a:endParaRPr>
          </a:p>
        </p:txBody>
      </p:sp>
      <p:sp>
        <p:nvSpPr>
          <p:cNvPr id="38" name="Text Placeholder 6">
            <a:extLst>
              <a:ext uri="{FF2B5EF4-FFF2-40B4-BE49-F238E27FC236}">
                <a16:creationId xmlns:a16="http://schemas.microsoft.com/office/drawing/2014/main" id="{5BE302E3-E0F1-3A0F-90D8-AFE7D260309C}"/>
              </a:ext>
            </a:extLst>
          </p:cNvPr>
          <p:cNvSpPr txBox="1">
            <a:spLocks/>
          </p:cNvSpPr>
          <p:nvPr/>
        </p:nvSpPr>
        <p:spPr>
          <a:xfrm>
            <a:off x="8628541" y="2260929"/>
            <a:ext cx="2508349" cy="432305"/>
          </a:xfrm>
          <a:prstGeom prst="rect">
            <a:avLst/>
          </a:prstGeom>
        </p:spPr>
        <p:txBody>
          <a:bodyPr lIns="0" tIns="0" rIns="0" bIns="0">
            <a:noAutofit/>
          </a:bodyPr>
          <a:lstStyle>
            <a:lvl1pPr marL="0" indent="0" algn="ctr" defTabSz="914400" rtl="0" eaLnBrk="1" latinLnBrk="0" hangingPunct="1">
              <a:lnSpc>
                <a:spcPct val="80000"/>
              </a:lnSpc>
              <a:spcBef>
                <a:spcPts val="1000"/>
              </a:spcBef>
              <a:buFont typeface="Arial" panose="020B0604020202020204" pitchFamily="34" charset="0"/>
              <a:buNone/>
              <a:defRPr sz="18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buFontTx/>
            </a:pPr>
            <a:r>
              <a:rPr lang="en-US">
                <a:solidFill>
                  <a:srgbClr val="2576B7">
                    <a:alpha val="70000"/>
                  </a:srgbClr>
                </a:solidFill>
                <a:ea typeface="+mn-lt"/>
                <a:cs typeface="+mn-lt"/>
              </a:rPr>
              <a:t>Phase 4</a:t>
            </a:r>
          </a:p>
        </p:txBody>
      </p:sp>
      <p:sp>
        <p:nvSpPr>
          <p:cNvPr id="39" name="Text Placeholder 7">
            <a:extLst>
              <a:ext uri="{FF2B5EF4-FFF2-40B4-BE49-F238E27FC236}">
                <a16:creationId xmlns:a16="http://schemas.microsoft.com/office/drawing/2014/main" id="{11306D07-24E8-5FFD-EBEF-ABE320A28F23}"/>
              </a:ext>
            </a:extLst>
          </p:cNvPr>
          <p:cNvSpPr txBox="1">
            <a:spLocks/>
          </p:cNvSpPr>
          <p:nvPr/>
        </p:nvSpPr>
        <p:spPr>
          <a:xfrm>
            <a:off x="8628541" y="2776734"/>
            <a:ext cx="2508350" cy="2005653"/>
          </a:xfrm>
          <a:prstGeom prst="rect">
            <a:avLst/>
          </a:prstGeom>
        </p:spPr>
        <p:txBody>
          <a:bodyPr lIns="0" tIns="0" rIns="0" bIns="0">
            <a:noAutofit/>
          </a:bodyPr>
          <a:lstStyle>
            <a:lvl1pPr marL="0" indent="0" algn="ctr" defTabSz="914400" rtl="0" eaLnBrk="1" latinLnBrk="0" hangingPunct="1">
              <a:lnSpc>
                <a:spcPct val="100000"/>
              </a:lnSpc>
              <a:spcBef>
                <a:spcPts val="0"/>
              </a:spcBef>
              <a:buFont typeface="Arial" panose="020B0604020202020204" pitchFamily="34" charset="0"/>
              <a:buNone/>
              <a:defRPr sz="1200" b="0" i="0" kern="120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8">
              <a:spcAft>
                <a:spcPts val="1000"/>
              </a:spcAft>
              <a:buFontTx/>
            </a:pPr>
            <a:r>
              <a:rPr lang="en-US" dirty="0">
                <a:ea typeface="+mn-lt"/>
                <a:cs typeface="+mn-lt"/>
              </a:rPr>
              <a:t>4.1 Develop a Solution Adoption Plan</a:t>
            </a:r>
          </a:p>
          <a:p>
            <a:pPr defTabSz="914218">
              <a:spcAft>
                <a:spcPts val="1000"/>
              </a:spcAft>
              <a:buFontTx/>
            </a:pPr>
            <a:r>
              <a:rPr lang="en-US" dirty="0">
                <a:ea typeface="+mn-lt"/>
                <a:cs typeface="+mn-lt"/>
              </a:rPr>
              <a:t>4.2 Establish a Monitoring Framework for Your Solution</a:t>
            </a:r>
          </a:p>
          <a:p>
            <a:pPr defTabSz="914218">
              <a:spcAft>
                <a:spcPts val="1000"/>
              </a:spcAft>
              <a:buFontTx/>
            </a:pPr>
            <a:r>
              <a:rPr lang="en-US" dirty="0">
                <a:ea typeface="+mn-lt"/>
                <a:cs typeface="+mn-lt"/>
              </a:rPr>
              <a:t>4.3 Define a Continuous Improvement Framework</a:t>
            </a:r>
          </a:p>
          <a:p>
            <a:pPr defTabSz="914218">
              <a:spcAft>
                <a:spcPts val="1000"/>
              </a:spcAft>
              <a:buFontTx/>
            </a:pPr>
            <a:r>
              <a:rPr lang="en-US" dirty="0">
                <a:ea typeface="+mn-lt"/>
                <a:cs typeface="+mn-lt"/>
              </a:rPr>
              <a:t>4.4 Establish a Framework to Measure ROI</a:t>
            </a:r>
          </a:p>
        </p:txBody>
      </p:sp>
      <p:sp>
        <p:nvSpPr>
          <p:cNvPr id="91" name="Text Placeholder 90">
            <a:extLst>
              <a:ext uri="{FF2B5EF4-FFF2-40B4-BE49-F238E27FC236}">
                <a16:creationId xmlns:a16="http://schemas.microsoft.com/office/drawing/2014/main" id="{B3FAAC40-CBC4-658A-A7E2-861D44AABAC7}"/>
              </a:ext>
            </a:extLst>
          </p:cNvPr>
          <p:cNvSpPr>
            <a:spLocks noGrp="1"/>
          </p:cNvSpPr>
          <p:nvPr>
            <p:ph type="body" sz="quarter" idx="14"/>
          </p:nvPr>
        </p:nvSpPr>
        <p:spPr>
          <a:xfrm>
            <a:off x="8005267" y="5189605"/>
            <a:ext cx="2542070" cy="258693"/>
          </a:xfrm>
        </p:spPr>
        <p:txBody>
          <a:bodyPr>
            <a:noAutofit/>
          </a:bodyPr>
          <a:lstStyle/>
          <a:p>
            <a:r>
              <a:rPr lang="en-US"/>
              <a:t>Implement AI for CX</a:t>
            </a:r>
          </a:p>
        </p:txBody>
      </p:sp>
      <p:sp>
        <p:nvSpPr>
          <p:cNvPr id="104" name="Text Placeholder 103">
            <a:extLst>
              <a:ext uri="{FF2B5EF4-FFF2-40B4-BE49-F238E27FC236}">
                <a16:creationId xmlns:a16="http://schemas.microsoft.com/office/drawing/2014/main" id="{E681F4CD-74C1-61EB-72F9-9C122FDC600C}"/>
              </a:ext>
            </a:extLst>
          </p:cNvPr>
          <p:cNvSpPr>
            <a:spLocks noGrp="1"/>
          </p:cNvSpPr>
          <p:nvPr>
            <p:ph type="body" sz="quarter" idx="12"/>
          </p:nvPr>
        </p:nvSpPr>
        <p:spPr>
          <a:xfrm>
            <a:off x="372968" y="5197766"/>
            <a:ext cx="7111179" cy="1334575"/>
          </a:xfrm>
          <a:prstGeom prst="rect">
            <a:avLst/>
          </a:prstGeom>
        </p:spPr>
        <p:txBody>
          <a:bodyPr>
            <a:noAutofit/>
          </a:bodyPr>
          <a:lstStyle/>
          <a:p>
            <a:r>
              <a:rPr lang="en-US" b="1" dirty="0"/>
              <a:t>This phase will walk you through the following activities:</a:t>
            </a:r>
          </a:p>
          <a:p>
            <a:r>
              <a:rPr lang="en-US" dirty="0"/>
              <a:t>How to effectively scope an AI solution and set your project up for success, from defining a robust problem statement to identifying the right data requirements and establishing proper </a:t>
            </a:r>
            <a:r>
              <a:rPr lang="en-US" dirty="0" err="1"/>
              <a:t>GRC</a:t>
            </a:r>
            <a:r>
              <a:rPr lang="en-US" dirty="0"/>
              <a:t> controls. This section will share best practices for AI-specific implementations.</a:t>
            </a:r>
          </a:p>
          <a:p>
            <a:r>
              <a:rPr lang="en-US" b="1" dirty="0"/>
              <a:t>This phase involves the following participants:</a:t>
            </a:r>
          </a:p>
          <a:p>
            <a:pPr marL="171450" indent="-171450">
              <a:buFont typeface="Arial" panose="020B0604020202020204" pitchFamily="34" charset="0"/>
              <a:buChar char="•"/>
            </a:pPr>
            <a:r>
              <a:rPr lang="en-US" dirty="0"/>
              <a:t>CX lead</a:t>
            </a:r>
          </a:p>
          <a:p>
            <a:pPr marL="171450" indent="-171450">
              <a:buFont typeface="Arial" panose="020B0604020202020204" pitchFamily="34" charset="0"/>
              <a:buChar char="•"/>
            </a:pPr>
            <a:r>
              <a:rPr lang="en-US" dirty="0"/>
              <a:t>AI lead</a:t>
            </a:r>
          </a:p>
          <a:p>
            <a:pPr marL="171450" indent="-171450">
              <a:buFont typeface="Arial" panose="020B0604020202020204" pitchFamily="34" charset="0"/>
              <a:buChar char="•"/>
            </a:pPr>
            <a:r>
              <a:rPr lang="en-US" dirty="0"/>
              <a:t>Relevant business stakeholders</a:t>
            </a:r>
          </a:p>
          <a:p>
            <a:pPr marL="171450" indent="-171450">
              <a:buFont typeface="Arial" panose="020B0604020202020204" pitchFamily="34" charset="0"/>
              <a:buChar char="•"/>
            </a:pPr>
            <a:r>
              <a:rPr lang="en-US" dirty="0"/>
              <a:t>Relevant IT stakeholders</a:t>
            </a:r>
          </a:p>
        </p:txBody>
      </p:sp>
      <p:sp>
        <p:nvSpPr>
          <p:cNvPr id="48" name="object 19">
            <a:extLst>
              <a:ext uri="{FF2B5EF4-FFF2-40B4-BE49-F238E27FC236}">
                <a16:creationId xmlns:a16="http://schemas.microsoft.com/office/drawing/2014/main" id="{A0BE807B-7A49-D056-75F2-F460592D1EEF}"/>
              </a:ext>
            </a:extLst>
          </p:cNvPr>
          <p:cNvSpPr>
            <a:spLocks/>
          </p:cNvSpPr>
          <p:nvPr/>
        </p:nvSpPr>
        <p:spPr>
          <a:xfrm flipH="1">
            <a:off x="7719568" y="5198834"/>
            <a:ext cx="50277" cy="1313898"/>
          </a:xfrm>
          <a:custGeom>
            <a:avLst/>
            <a:gdLst/>
            <a:ahLst/>
            <a:cxnLst/>
            <a:rect l="l" t="t" r="r" b="b"/>
            <a:pathLst>
              <a:path h="7791450">
                <a:moveTo>
                  <a:pt x="0" y="0"/>
                </a:moveTo>
                <a:lnTo>
                  <a:pt x="0" y="7790956"/>
                </a:lnTo>
              </a:path>
            </a:pathLst>
          </a:custGeom>
          <a:ln w="3175">
            <a:solidFill>
              <a:schemeClr val="bg1">
                <a:alpha val="40000"/>
              </a:schemeClr>
            </a:solidFill>
          </a:ln>
        </p:spPr>
        <p:txBody>
          <a:bodyPr wrap="square" lIns="0" tIns="0" rIns="0" bIns="0" rtlCol="0">
            <a:noAutofit/>
          </a:bodyPr>
          <a:lstStyle/>
          <a:p>
            <a:pPr defTabSz="554382"/>
            <a:endParaRPr lang="en-US" sz="662">
              <a:solidFill>
                <a:srgbClr val="494949"/>
              </a:solidFill>
              <a:latin typeface="Roboto Condensed Light" panose="02000000000000000000" pitchFamily="2" charset="0"/>
              <a:ea typeface="+mn-lt"/>
              <a:cs typeface="+mn-lt"/>
            </a:endParaRPr>
          </a:p>
        </p:txBody>
      </p:sp>
    </p:spTree>
    <p:extLst>
      <p:ext uri="{BB962C8B-B14F-4D97-AF65-F5344CB8AC3E}">
        <p14:creationId xmlns:p14="http://schemas.microsoft.com/office/powerpoint/2010/main" val="6567748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5E6EC-1DF3-8EB1-E201-6154FA94B9C1}"/>
            </a:ext>
          </a:extLst>
        </p:cNvPr>
        <p:cNvGrpSpPr/>
        <p:nvPr/>
      </p:nvGrpSpPr>
      <p:grpSpPr>
        <a:xfrm>
          <a:off x="0" y="0"/>
          <a:ext cx="0" cy="0"/>
          <a:chOff x="0" y="0"/>
          <a:chExt cx="0" cy="0"/>
        </a:xfrm>
      </p:grpSpPr>
      <p:sp>
        <p:nvSpPr>
          <p:cNvPr id="13" name="Title 2">
            <a:extLst>
              <a:ext uri="{FF2B5EF4-FFF2-40B4-BE49-F238E27FC236}">
                <a16:creationId xmlns:a16="http://schemas.microsoft.com/office/drawing/2014/main" id="{E96169E9-547C-A3F6-2A65-FEF190802C0B}"/>
              </a:ext>
            </a:extLst>
          </p:cNvPr>
          <p:cNvSpPr txBox="1">
            <a:spLocks/>
          </p:cNvSpPr>
          <p:nvPr/>
        </p:nvSpPr>
        <p:spPr>
          <a:xfrm>
            <a:off x="355399" y="535562"/>
            <a:ext cx="9820504" cy="462814"/>
          </a:xfrm>
          <a:prstGeom prst="rect">
            <a:avLst/>
          </a:prstGeom>
        </p:spPr>
        <p:txBody>
          <a:bodyPr vert="horz" lIns="0" tIns="0" rIns="0" bIns="0" rtlCol="0" anchor="t" anchorCtr="0">
            <a:noAutofit/>
          </a:bodyPr>
          <a:lstStyle>
            <a:lvl1pPr algn="l" defTabSz="914309"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r>
              <a:rPr lang="en-US" sz="3000">
                <a:ea typeface="+mj-lt"/>
                <a:cs typeface="+mj-lt"/>
              </a:rPr>
              <a:t>How to navigate the rest of this blueprint</a:t>
            </a:r>
          </a:p>
        </p:txBody>
      </p:sp>
      <p:sp>
        <p:nvSpPr>
          <p:cNvPr id="33" name="Text Placeholder 2">
            <a:extLst>
              <a:ext uri="{FF2B5EF4-FFF2-40B4-BE49-F238E27FC236}">
                <a16:creationId xmlns:a16="http://schemas.microsoft.com/office/drawing/2014/main" id="{0D058F3E-6D5C-0FC2-632C-A1FBB5D7E0FC}"/>
              </a:ext>
            </a:extLst>
          </p:cNvPr>
          <p:cNvSpPr txBox="1">
            <a:spLocks/>
          </p:cNvSpPr>
          <p:nvPr/>
        </p:nvSpPr>
        <p:spPr>
          <a:xfrm>
            <a:off x="355399" y="1165354"/>
            <a:ext cx="11118002" cy="726888"/>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2576B7"/>
                </a:solidFill>
                <a:effectLst/>
                <a:uLnTx/>
                <a:uFillTx/>
                <a:latin typeface="Montserrat SemiBold" pitchFamily="2" charset="77"/>
                <a:ea typeface="+mn-lt"/>
                <a:cs typeface="+mn-lt"/>
              </a:rPr>
              <a:t>The remainder of this storyboard will take the Agent Assist pilot project through the remaining scope, configure and deploy, and manage and maintain sections.</a:t>
            </a:r>
          </a:p>
        </p:txBody>
      </p:sp>
      <p:sp>
        <p:nvSpPr>
          <p:cNvPr id="14" name="Rectangle 13">
            <a:extLst>
              <a:ext uri="{FF2B5EF4-FFF2-40B4-BE49-F238E27FC236}">
                <a16:creationId xmlns:a16="http://schemas.microsoft.com/office/drawing/2014/main" id="{32E9C462-73BA-F9DB-E274-6D94C8522212}"/>
              </a:ext>
              <a:ext uri="{C183D7F6-B498-43B3-948B-1728B52AA6E4}">
                <adec:decorative xmlns:adec="http://schemas.microsoft.com/office/drawing/2017/decorative" val="1"/>
              </a:ext>
            </a:extLst>
          </p:cNvPr>
          <p:cNvSpPr>
            <a:spLocks/>
          </p:cNvSpPr>
          <p:nvPr/>
        </p:nvSpPr>
        <p:spPr>
          <a:xfrm>
            <a:off x="253406" y="2008052"/>
            <a:ext cx="11793282" cy="2521418"/>
          </a:xfrm>
          <a:prstGeom prst="rect">
            <a:avLst/>
          </a:prstGeom>
          <a:solidFill>
            <a:srgbClr val="494949">
              <a:lumMod val="20000"/>
              <a:lumOff val="80000"/>
            </a:srgbClr>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Roboto Condensed Light" panose="02000000000000000000" pitchFamily="2" charset="0"/>
              <a:ea typeface="+mn-lt"/>
              <a:cs typeface="+mn-lt"/>
            </a:endParaRPr>
          </a:p>
        </p:txBody>
      </p:sp>
      <p:pic>
        <p:nvPicPr>
          <p:cNvPr id="8" name="Picture 7">
            <a:extLst>
              <a:ext uri="{FF2B5EF4-FFF2-40B4-BE49-F238E27FC236}">
                <a16:creationId xmlns:a16="http://schemas.microsoft.com/office/drawing/2014/main" id="{442B103A-6739-7B69-681A-CADFE712DCF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5399" y="2289597"/>
            <a:ext cx="3632135" cy="1924999"/>
          </a:xfrm>
          <a:prstGeom prst="rect">
            <a:avLst/>
          </a:prstGeom>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2580844B-8B9C-E798-EDA3-55C2DE4C97C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6060" y="2289597"/>
            <a:ext cx="3581468" cy="1924999"/>
          </a:xfrm>
          <a:prstGeom prst="rect">
            <a:avLst/>
          </a:prstGeom>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D115FB6A-58D3-01C3-E364-161F2E8AC4C7}"/>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4661" y="2289597"/>
            <a:ext cx="3623528" cy="1924999"/>
          </a:xfrm>
          <a:prstGeom prst="rect">
            <a:avLst/>
          </a:prstGeom>
          <a:effectLst>
            <a:outerShdw blurRad="50800" dist="38100" dir="5400000" algn="t" rotWithShape="0">
              <a:prstClr val="black">
                <a:alpha val="40000"/>
              </a:prstClr>
            </a:outerShdw>
          </a:effectLst>
        </p:spPr>
      </p:pic>
      <p:cxnSp>
        <p:nvCxnSpPr>
          <p:cNvPr id="25" name="Straight Arrow Connector 24">
            <a:extLst>
              <a:ext uri="{FF2B5EF4-FFF2-40B4-BE49-F238E27FC236}">
                <a16:creationId xmlns:a16="http://schemas.microsoft.com/office/drawing/2014/main" id="{2630C998-BE5F-C65F-2611-65F939B0F850}"/>
              </a:ext>
              <a:ext uri="{C183D7F6-B498-43B3-948B-1728B52AA6E4}">
                <adec:decorative xmlns:adec="http://schemas.microsoft.com/office/drawing/2017/decorative" val="1"/>
              </a:ext>
            </a:extLst>
          </p:cNvPr>
          <p:cNvCxnSpPr>
            <a:cxnSpLocks/>
            <a:stCxn id="20" idx="7"/>
          </p:cNvCxnSpPr>
          <p:nvPr/>
        </p:nvCxnSpPr>
        <p:spPr>
          <a:xfrm flipV="1">
            <a:off x="547057" y="4137600"/>
            <a:ext cx="1962227" cy="743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90CF0888-0855-A964-621D-BCA6CC547D4C}"/>
              </a:ext>
            </a:extLst>
          </p:cNvPr>
          <p:cNvSpPr>
            <a:spLocks/>
          </p:cNvSpPr>
          <p:nvPr/>
        </p:nvSpPr>
        <p:spPr>
          <a:xfrm>
            <a:off x="312910" y="4840823"/>
            <a:ext cx="274320" cy="2743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092" b="0" i="0" u="none" strike="noStrike" kern="1200" cap="none" spc="0" normalizeH="0" baseline="0" noProof="0">
                <a:ln>
                  <a:noFill/>
                </a:ln>
                <a:solidFill>
                  <a:srgbClr val="FFFFFF"/>
                </a:solidFill>
                <a:effectLst/>
                <a:uLnTx/>
                <a:uFillTx/>
                <a:latin typeface="Montserrat SemiBold"/>
                <a:ea typeface="+mn-lt"/>
                <a:cs typeface="+mn-lt"/>
              </a:rPr>
              <a:t>1</a:t>
            </a:r>
          </a:p>
        </p:txBody>
      </p:sp>
      <p:sp>
        <p:nvSpPr>
          <p:cNvPr id="19" name="TextBox 18">
            <a:extLst>
              <a:ext uri="{FF2B5EF4-FFF2-40B4-BE49-F238E27FC236}">
                <a16:creationId xmlns:a16="http://schemas.microsoft.com/office/drawing/2014/main" id="{06444AB9-4A6B-B67E-FD0E-8D40BCAD1AB7}"/>
              </a:ext>
            </a:extLst>
          </p:cNvPr>
          <p:cNvSpPr txBox="1">
            <a:spLocks/>
          </p:cNvSpPr>
          <p:nvPr/>
        </p:nvSpPr>
        <p:spPr>
          <a:xfrm>
            <a:off x="587230" y="4929797"/>
            <a:ext cx="2844228" cy="1262333"/>
          </a:xfrm>
          <a:prstGeom prst="rect">
            <a:avLst/>
          </a:prstGeom>
          <a:noFill/>
        </p:spPr>
        <p:txBody>
          <a:bodyPr wrap="square" rtlCol="0" anchor="ctr" anchorCtr="0">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lang="en-US" sz="1400" b="1" dirty="0">
                <a:solidFill>
                  <a:srgbClr val="494949"/>
                </a:solidFill>
                <a:ea typeface="+mn-lt"/>
                <a:cs typeface="+mn-lt"/>
              </a:rPr>
              <a:t>Best Practices</a:t>
            </a:r>
            <a:r>
              <a:rPr kumimoji="0" lang="en-US" sz="1400" b="1" i="0" u="none" strike="noStrike" kern="1200" cap="none" spc="0" normalizeH="0" baseline="0" noProof="0" dirty="0">
                <a:ln>
                  <a:noFill/>
                </a:ln>
                <a:solidFill>
                  <a:srgbClr val="494949"/>
                </a:solidFill>
                <a:effectLst/>
                <a:uLnTx/>
                <a:uFillTx/>
                <a:ea typeface="+mn-lt"/>
                <a:cs typeface="+mn-lt"/>
              </a:rPr>
              <a:t> </a:t>
            </a:r>
            <a:r>
              <a:rPr kumimoji="0" lang="en-US" sz="1400" b="0" i="0" u="none" strike="noStrike" kern="1200" cap="none" spc="0" normalizeH="0" baseline="0" noProof="0" dirty="0">
                <a:ln>
                  <a:noFill/>
                </a:ln>
                <a:solidFill>
                  <a:srgbClr val="494949"/>
                </a:solidFill>
                <a:effectLst/>
                <a:uLnTx/>
                <a:uFillTx/>
                <a:ea typeface="+mn-lt"/>
                <a:cs typeface="+mn-lt"/>
              </a:rPr>
              <a:t>– Each section will begin by identifying and best practices and CX-specific considerations to keep top of mind when completing the required activities.</a:t>
            </a:r>
          </a:p>
        </p:txBody>
      </p:sp>
      <p:cxnSp>
        <p:nvCxnSpPr>
          <p:cNvPr id="28" name="Straight Arrow Connector 27">
            <a:extLst>
              <a:ext uri="{FF2B5EF4-FFF2-40B4-BE49-F238E27FC236}">
                <a16:creationId xmlns:a16="http://schemas.microsoft.com/office/drawing/2014/main" id="{5A7345FD-3C80-57A3-6FF3-07D5BB8F96DE}"/>
              </a:ext>
              <a:ext uri="{C183D7F6-B498-43B3-948B-1728B52AA6E4}">
                <adec:decorative xmlns:adec="http://schemas.microsoft.com/office/drawing/2017/decorative" val="1"/>
              </a:ext>
            </a:extLst>
          </p:cNvPr>
          <p:cNvCxnSpPr>
            <a:cxnSpLocks/>
          </p:cNvCxnSpPr>
          <p:nvPr/>
        </p:nvCxnSpPr>
        <p:spPr>
          <a:xfrm flipV="1">
            <a:off x="4136059" y="4137600"/>
            <a:ext cx="1721628" cy="776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6F3F230E-140C-0BDE-4B34-D5CCC3D4DC89}"/>
              </a:ext>
            </a:extLst>
          </p:cNvPr>
          <p:cNvSpPr>
            <a:spLocks/>
          </p:cNvSpPr>
          <p:nvPr/>
        </p:nvSpPr>
        <p:spPr>
          <a:xfrm>
            <a:off x="3973712" y="4840823"/>
            <a:ext cx="274320" cy="2743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092" b="0" i="0" u="none" strike="noStrike" kern="1200" cap="none" spc="0" normalizeH="0" baseline="0" noProof="0">
                <a:ln>
                  <a:noFill/>
                </a:ln>
                <a:solidFill>
                  <a:srgbClr val="FFFFFF"/>
                </a:solidFill>
                <a:effectLst/>
                <a:uLnTx/>
                <a:uFillTx/>
                <a:latin typeface="Montserrat SemiBold"/>
                <a:ea typeface="+mn-lt"/>
                <a:cs typeface="+mn-lt"/>
              </a:rPr>
              <a:t>2</a:t>
            </a:r>
          </a:p>
        </p:txBody>
      </p:sp>
      <p:sp>
        <p:nvSpPr>
          <p:cNvPr id="22" name="TextBox 21">
            <a:extLst>
              <a:ext uri="{FF2B5EF4-FFF2-40B4-BE49-F238E27FC236}">
                <a16:creationId xmlns:a16="http://schemas.microsoft.com/office/drawing/2014/main" id="{B0739705-D366-B972-C7C3-7215DF15B4FA}"/>
              </a:ext>
            </a:extLst>
          </p:cNvPr>
          <p:cNvSpPr txBox="1">
            <a:spLocks/>
          </p:cNvSpPr>
          <p:nvPr/>
        </p:nvSpPr>
        <p:spPr>
          <a:xfrm>
            <a:off x="4380502" y="4905294"/>
            <a:ext cx="3311683" cy="1025345"/>
          </a:xfrm>
          <a:prstGeom prst="rect">
            <a:avLst/>
          </a:prstGeom>
          <a:noFill/>
        </p:spPr>
        <p:txBody>
          <a:bodyPr wrap="square" rtlCol="0" anchor="ctr" anchorCtr="0">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94949"/>
                </a:solidFill>
                <a:effectLst/>
                <a:uLnTx/>
                <a:uFillTx/>
                <a:ea typeface="+mn-lt"/>
                <a:cs typeface="+mn-lt"/>
              </a:rPr>
              <a:t>Instructional Template – </a:t>
            </a:r>
            <a:r>
              <a:rPr kumimoji="0" lang="en-US" sz="1400" b="0" i="0" u="none" strike="noStrike" kern="1200" cap="none" spc="0" normalizeH="0" baseline="0" noProof="0">
                <a:ln>
                  <a:noFill/>
                </a:ln>
                <a:solidFill>
                  <a:srgbClr val="494949"/>
                </a:solidFill>
                <a:effectLst/>
                <a:uLnTx/>
                <a:uFillTx/>
                <a:ea typeface="+mn-lt"/>
                <a:cs typeface="+mn-lt"/>
              </a:rPr>
              <a:t>Each section will then provide an instructional template complete with prompts and examples that you will use t</a:t>
            </a:r>
            <a:r>
              <a:rPr lang="en-US" sz="1400">
                <a:solidFill>
                  <a:srgbClr val="494949"/>
                </a:solidFill>
                <a:ea typeface="+mn-lt"/>
                <a:cs typeface="+mn-lt"/>
              </a:rPr>
              <a:t>o</a:t>
            </a:r>
            <a:r>
              <a:rPr kumimoji="0" lang="en-US" sz="1400" b="0" i="0" u="none" strike="noStrike" kern="1200" cap="none" spc="0" normalizeH="0" baseline="0" noProof="0">
                <a:ln>
                  <a:noFill/>
                </a:ln>
                <a:solidFill>
                  <a:srgbClr val="494949"/>
                </a:solidFill>
                <a:effectLst/>
                <a:uLnTx/>
                <a:uFillTx/>
                <a:ea typeface="+mn-lt"/>
                <a:cs typeface="+mn-lt"/>
              </a:rPr>
              <a:t> complete the required activities.</a:t>
            </a:r>
          </a:p>
        </p:txBody>
      </p:sp>
      <p:cxnSp>
        <p:nvCxnSpPr>
          <p:cNvPr id="30" name="Straight Arrow Connector 29">
            <a:extLst>
              <a:ext uri="{FF2B5EF4-FFF2-40B4-BE49-F238E27FC236}">
                <a16:creationId xmlns:a16="http://schemas.microsoft.com/office/drawing/2014/main" id="{995CA560-B7B2-333C-621B-3ADBD54DABDA}"/>
              </a:ext>
              <a:ext uri="{C183D7F6-B498-43B3-948B-1728B52AA6E4}">
                <adec:decorative xmlns:adec="http://schemas.microsoft.com/office/drawing/2017/decorative" val="1"/>
              </a:ext>
            </a:extLst>
          </p:cNvPr>
          <p:cNvCxnSpPr>
            <a:cxnSpLocks/>
          </p:cNvCxnSpPr>
          <p:nvPr/>
        </p:nvCxnSpPr>
        <p:spPr>
          <a:xfrm flipV="1">
            <a:off x="8080208" y="4137600"/>
            <a:ext cx="1701745" cy="8105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DA38025A-8FC1-7E76-820D-E3853EC5CEF9}"/>
              </a:ext>
            </a:extLst>
          </p:cNvPr>
          <p:cNvSpPr>
            <a:spLocks/>
          </p:cNvSpPr>
          <p:nvPr/>
        </p:nvSpPr>
        <p:spPr>
          <a:xfrm>
            <a:off x="7947738" y="4840823"/>
            <a:ext cx="274320" cy="2743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092" b="0" i="0" u="none" strike="noStrike" kern="1200" cap="none" spc="0" normalizeH="0" baseline="0" noProof="0">
                <a:ln>
                  <a:noFill/>
                </a:ln>
                <a:solidFill>
                  <a:srgbClr val="FFFFFF"/>
                </a:solidFill>
                <a:effectLst/>
                <a:uLnTx/>
                <a:uFillTx/>
                <a:latin typeface="Montserrat SemiBold"/>
                <a:ea typeface="+mn-lt"/>
                <a:cs typeface="+mn-lt"/>
              </a:rPr>
              <a:t>3</a:t>
            </a:r>
          </a:p>
        </p:txBody>
      </p:sp>
      <p:sp>
        <p:nvSpPr>
          <p:cNvPr id="24" name="TextBox 23">
            <a:extLst>
              <a:ext uri="{FF2B5EF4-FFF2-40B4-BE49-F238E27FC236}">
                <a16:creationId xmlns:a16="http://schemas.microsoft.com/office/drawing/2014/main" id="{6C16EB8E-95D8-652B-B568-0A8A6111FAEF}"/>
              </a:ext>
            </a:extLst>
          </p:cNvPr>
          <p:cNvSpPr txBox="1">
            <a:spLocks/>
          </p:cNvSpPr>
          <p:nvPr/>
        </p:nvSpPr>
        <p:spPr>
          <a:xfrm>
            <a:off x="8370583" y="4796298"/>
            <a:ext cx="3311683" cy="1262910"/>
          </a:xfrm>
          <a:prstGeom prst="rect">
            <a:avLst/>
          </a:prstGeom>
          <a:noFill/>
        </p:spPr>
        <p:txBody>
          <a:bodyPr wrap="square" rtlCol="0" anchor="ctr" anchorCtr="0">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94949"/>
                </a:solidFill>
                <a:effectLst/>
                <a:uLnTx/>
                <a:uFillTx/>
                <a:ea typeface="+mn-lt"/>
                <a:cs typeface="+mn-lt"/>
              </a:rPr>
              <a:t>Completed Example – </a:t>
            </a:r>
            <a:r>
              <a:rPr kumimoji="0" lang="en-US" sz="1400" b="0" i="0" u="none" strike="noStrike" kern="1200" cap="none" spc="0" normalizeH="0" baseline="0" noProof="0">
                <a:ln>
                  <a:noFill/>
                </a:ln>
                <a:solidFill>
                  <a:srgbClr val="494949"/>
                </a:solidFill>
                <a:effectLst/>
                <a:uLnTx/>
                <a:uFillTx/>
                <a:ea typeface="+mn-lt"/>
                <a:cs typeface="+mn-lt"/>
              </a:rPr>
              <a:t>Following the instructional template, a completed example for the Agent Assist use case will be provided to showcase what </a:t>
            </a:r>
            <a:r>
              <a:rPr kumimoji="0" lang="en-US" sz="1400" b="1" i="0" u="none" strike="noStrike" kern="1200" cap="none" spc="0" normalizeH="0" baseline="0" noProof="0">
                <a:ln>
                  <a:noFill/>
                </a:ln>
                <a:solidFill>
                  <a:srgbClr val="494949"/>
                </a:solidFill>
                <a:effectLst/>
                <a:uLnTx/>
                <a:uFillTx/>
                <a:ea typeface="+mn-lt"/>
                <a:cs typeface="+mn-lt"/>
              </a:rPr>
              <a:t>great</a:t>
            </a:r>
            <a:r>
              <a:rPr lang="en-US" sz="1400" b="1">
                <a:solidFill>
                  <a:srgbClr val="494949"/>
                </a:solidFill>
                <a:ea typeface="+mn-lt"/>
                <a:cs typeface="+mn-lt"/>
              </a:rPr>
              <a:t> </a:t>
            </a:r>
            <a:r>
              <a:rPr lang="en-US" sz="1400">
                <a:solidFill>
                  <a:srgbClr val="494949"/>
                </a:solidFill>
                <a:ea typeface="+mn-lt"/>
                <a:cs typeface="+mn-lt"/>
              </a:rPr>
              <a:t>looks like, providing relevant context to help you along.</a:t>
            </a:r>
            <a:endParaRPr kumimoji="0" lang="en-US" sz="1400" b="0" i="0" u="none" strike="noStrike" kern="1200" cap="none" spc="0" normalizeH="0" baseline="0" noProof="0">
              <a:ln>
                <a:noFill/>
              </a:ln>
              <a:solidFill>
                <a:srgbClr val="494949"/>
              </a:solidFill>
              <a:effectLst/>
              <a:uLnTx/>
              <a:uFillTx/>
              <a:ea typeface="+mn-lt"/>
              <a:cs typeface="+mn-lt"/>
            </a:endParaRPr>
          </a:p>
        </p:txBody>
      </p:sp>
    </p:spTree>
    <p:extLst>
      <p:ext uri="{BB962C8B-B14F-4D97-AF65-F5344CB8AC3E}">
        <p14:creationId xmlns:p14="http://schemas.microsoft.com/office/powerpoint/2010/main" val="28109589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DD43D-9752-2DED-393A-C8875F068B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8E74DE-9C25-61E7-45A7-39D21190D282}"/>
              </a:ext>
            </a:extLst>
          </p:cNvPr>
          <p:cNvSpPr>
            <a:spLocks noGrp="1"/>
          </p:cNvSpPr>
          <p:nvPr>
            <p:ph type="title"/>
          </p:nvPr>
        </p:nvSpPr>
        <p:spPr>
          <a:xfrm>
            <a:off x="354106" y="547913"/>
            <a:ext cx="6822871" cy="671201"/>
          </a:xfrm>
        </p:spPr>
        <p:txBody>
          <a:bodyPr>
            <a:noAutofit/>
          </a:bodyPr>
          <a:lstStyle/>
          <a:p>
            <a:r>
              <a:rPr lang="en-US"/>
              <a:t>Case study example</a:t>
            </a:r>
          </a:p>
        </p:txBody>
      </p:sp>
      <p:sp>
        <p:nvSpPr>
          <p:cNvPr id="7" name="Text Placeholder 6">
            <a:extLst>
              <a:ext uri="{FF2B5EF4-FFF2-40B4-BE49-F238E27FC236}">
                <a16:creationId xmlns:a16="http://schemas.microsoft.com/office/drawing/2014/main" id="{6659CB5F-40A0-9369-AA4C-6D4CD496E246}"/>
              </a:ext>
            </a:extLst>
          </p:cNvPr>
          <p:cNvSpPr>
            <a:spLocks noGrp="1"/>
          </p:cNvSpPr>
          <p:nvPr>
            <p:ph type="body" sz="quarter" idx="31"/>
          </p:nvPr>
        </p:nvSpPr>
        <p:spPr>
          <a:xfrm>
            <a:off x="417451" y="1276738"/>
            <a:ext cx="6536242" cy="552061"/>
          </a:xfrm>
        </p:spPr>
        <p:txBody>
          <a:bodyPr>
            <a:noAutofit/>
          </a:bodyPr>
          <a:lstStyle/>
          <a:p>
            <a:r>
              <a:rPr lang="en-US" dirty="0"/>
              <a:t>The following case study will be used and completed through the remainder of this storyboard to showcase and end-to-end solution.</a:t>
            </a:r>
          </a:p>
          <a:p>
            <a:endParaRPr lang="en-US" dirty="0"/>
          </a:p>
        </p:txBody>
      </p:sp>
      <p:sp>
        <p:nvSpPr>
          <p:cNvPr id="4" name="Text Placeholder 3">
            <a:extLst>
              <a:ext uri="{FF2B5EF4-FFF2-40B4-BE49-F238E27FC236}">
                <a16:creationId xmlns:a16="http://schemas.microsoft.com/office/drawing/2014/main" id="{C7B26048-ED90-7174-7C13-817CE4119C60}"/>
              </a:ext>
            </a:extLst>
          </p:cNvPr>
          <p:cNvSpPr>
            <a:spLocks noGrp="1"/>
          </p:cNvSpPr>
          <p:nvPr>
            <p:ph type="body" sz="quarter" idx="16"/>
          </p:nvPr>
        </p:nvSpPr>
        <p:spPr/>
        <p:txBody>
          <a:bodyPr>
            <a:noAutofit/>
          </a:bodyPr>
          <a:lstStyle/>
          <a:p>
            <a:r>
              <a:rPr lang="en-US"/>
              <a:t>INDUSTRY</a:t>
            </a:r>
          </a:p>
        </p:txBody>
      </p:sp>
      <p:sp>
        <p:nvSpPr>
          <p:cNvPr id="3" name="Text Placeholder 2">
            <a:extLst>
              <a:ext uri="{FF2B5EF4-FFF2-40B4-BE49-F238E27FC236}">
                <a16:creationId xmlns:a16="http://schemas.microsoft.com/office/drawing/2014/main" id="{0FB530CF-D8BE-8E27-D3C1-21B17BB64891}"/>
              </a:ext>
            </a:extLst>
          </p:cNvPr>
          <p:cNvSpPr>
            <a:spLocks noGrp="1"/>
          </p:cNvSpPr>
          <p:nvPr>
            <p:ph type="body" sz="quarter" idx="15"/>
          </p:nvPr>
        </p:nvSpPr>
        <p:spPr/>
        <p:txBody>
          <a:bodyPr>
            <a:noAutofit/>
          </a:bodyPr>
          <a:lstStyle/>
          <a:p>
            <a:r>
              <a:rPr lang="en-US"/>
              <a:t>Insurance</a:t>
            </a:r>
          </a:p>
        </p:txBody>
      </p:sp>
      <p:sp>
        <p:nvSpPr>
          <p:cNvPr id="6" name="Text Placeholder 5">
            <a:extLst>
              <a:ext uri="{FF2B5EF4-FFF2-40B4-BE49-F238E27FC236}">
                <a16:creationId xmlns:a16="http://schemas.microsoft.com/office/drawing/2014/main" id="{5D6AC83E-F4E0-0FAF-1AB4-A27970B6F08F}"/>
              </a:ext>
            </a:extLst>
          </p:cNvPr>
          <p:cNvSpPr>
            <a:spLocks noGrp="1"/>
          </p:cNvSpPr>
          <p:nvPr>
            <p:ph type="body" sz="quarter" idx="18"/>
          </p:nvPr>
        </p:nvSpPr>
        <p:spPr/>
        <p:txBody>
          <a:bodyPr>
            <a:noAutofit/>
          </a:bodyPr>
          <a:lstStyle/>
          <a:p>
            <a:r>
              <a:rPr lang="en-US"/>
              <a:t>SOURCE</a:t>
            </a:r>
          </a:p>
        </p:txBody>
      </p:sp>
      <p:sp>
        <p:nvSpPr>
          <p:cNvPr id="5" name="Text Placeholder 4">
            <a:extLst>
              <a:ext uri="{FF2B5EF4-FFF2-40B4-BE49-F238E27FC236}">
                <a16:creationId xmlns:a16="http://schemas.microsoft.com/office/drawing/2014/main" id="{6B0DA2A4-88D7-A139-19EE-0990C5FC2FF3}"/>
              </a:ext>
            </a:extLst>
          </p:cNvPr>
          <p:cNvSpPr>
            <a:spLocks noGrp="1"/>
          </p:cNvSpPr>
          <p:nvPr>
            <p:ph type="body" sz="quarter" idx="17"/>
          </p:nvPr>
        </p:nvSpPr>
        <p:spPr/>
        <p:txBody>
          <a:bodyPr>
            <a:noAutofit/>
          </a:bodyPr>
          <a:lstStyle/>
          <a:p>
            <a:r>
              <a:rPr lang="en-US" spc="-33"/>
              <a:t>ITRG Internal Archive</a:t>
            </a:r>
            <a:endParaRPr lang="en-US"/>
          </a:p>
        </p:txBody>
      </p:sp>
      <p:sp>
        <p:nvSpPr>
          <p:cNvPr id="10" name="Text Placeholder 9">
            <a:extLst>
              <a:ext uri="{FF2B5EF4-FFF2-40B4-BE49-F238E27FC236}">
                <a16:creationId xmlns:a16="http://schemas.microsoft.com/office/drawing/2014/main" id="{F96AF051-B7D6-93B6-676C-62925F21F958}"/>
              </a:ext>
            </a:extLst>
          </p:cNvPr>
          <p:cNvSpPr>
            <a:spLocks noGrp="1"/>
          </p:cNvSpPr>
          <p:nvPr>
            <p:ph type="body" sz="quarter" idx="35"/>
          </p:nvPr>
        </p:nvSpPr>
        <p:spPr/>
        <p:txBody>
          <a:bodyPr>
            <a:noAutofit/>
          </a:bodyPr>
          <a:lstStyle/>
          <a:p>
            <a:r>
              <a:rPr lang="en-US"/>
              <a:t>Challenge</a:t>
            </a:r>
          </a:p>
        </p:txBody>
      </p:sp>
      <p:sp>
        <p:nvSpPr>
          <p:cNvPr id="9" name="Text Placeholder 8">
            <a:extLst>
              <a:ext uri="{FF2B5EF4-FFF2-40B4-BE49-F238E27FC236}">
                <a16:creationId xmlns:a16="http://schemas.microsoft.com/office/drawing/2014/main" id="{AA6C424F-B931-8914-EF43-69609C706072}"/>
              </a:ext>
            </a:extLst>
          </p:cNvPr>
          <p:cNvSpPr>
            <a:spLocks noGrp="1"/>
          </p:cNvSpPr>
          <p:nvPr>
            <p:ph type="body" sz="quarter" idx="34"/>
          </p:nvPr>
        </p:nvSpPr>
        <p:spPr>
          <a:xfrm>
            <a:off x="877102" y="2823210"/>
            <a:ext cx="2906863" cy="1689155"/>
          </a:xfrm>
        </p:spPr>
        <p:txBody>
          <a:bodyPr>
            <a:noAutofit/>
          </a:bodyPr>
          <a:lstStyle/>
          <a:p>
            <a:r>
              <a:rPr lang="en-US" spc="6"/>
              <a:t>Develop an Agent Assist AI solution to help improve claims handling and increase customer satisfaction for an insurance company</a:t>
            </a:r>
            <a:r>
              <a:rPr lang="en-US" spc="-6"/>
              <a:t>.</a:t>
            </a:r>
          </a:p>
          <a:p>
            <a:endParaRPr lang="en-US"/>
          </a:p>
        </p:txBody>
      </p:sp>
      <p:sp>
        <p:nvSpPr>
          <p:cNvPr id="11" name="Text Placeholder 10">
            <a:extLst>
              <a:ext uri="{FF2B5EF4-FFF2-40B4-BE49-F238E27FC236}">
                <a16:creationId xmlns:a16="http://schemas.microsoft.com/office/drawing/2014/main" id="{7BA13D27-6B6D-253B-29CD-04CEA91821AC}"/>
              </a:ext>
            </a:extLst>
          </p:cNvPr>
          <p:cNvSpPr>
            <a:spLocks noGrp="1"/>
          </p:cNvSpPr>
          <p:nvPr>
            <p:ph type="body" sz="quarter" idx="33"/>
          </p:nvPr>
        </p:nvSpPr>
        <p:spPr>
          <a:xfrm>
            <a:off x="4762720" y="2657172"/>
            <a:ext cx="6291521" cy="2701638"/>
          </a:xfrm>
          <a:prstGeom prst="rect">
            <a:avLst/>
          </a:prstGeom>
        </p:spPr>
        <p:txBody>
          <a:bodyPr>
            <a:noAutofit/>
          </a:bodyPr>
          <a:lstStyle/>
          <a:p>
            <a:pPr marL="0" indent="0">
              <a:buFontTx/>
              <a:buNone/>
            </a:pPr>
            <a:r>
              <a:rPr lang="en-US" sz="1600" dirty="0">
                <a:latin typeface="+mn-lt"/>
              </a:rPr>
              <a:t>Over the past year, our insurance claims desk has experienced a 20% surge in inbound calls during peak hours, pushing average wait times from a manageable two minutes to nearly six. This sharp increase has contributed to a 10% drop in our NPS, raising concerns about policyholder satisfaction and the organization’s long-term competitiveness. Our strategic objective is clear: uphold a best-in-class customer experience throughout the claims process. Yet, with rising call volumes and longer wait times, we risk damaging the trust and loyalty that differentiate us in a crowded insurance market. By exploring an AI-driven approach – one designed to expedite claim handling, enhance agent performance, and reduce friction – we aim to recapture operational efficiency while securing a superior experience for every policyholder.</a:t>
            </a:r>
          </a:p>
        </p:txBody>
      </p:sp>
    </p:spTree>
    <p:extLst>
      <p:ext uri="{BB962C8B-B14F-4D97-AF65-F5344CB8AC3E}">
        <p14:creationId xmlns:p14="http://schemas.microsoft.com/office/powerpoint/2010/main" val="8518235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921AA-099B-EA4C-9C7B-5DB83A3BBF50}"/>
              </a:ext>
            </a:extLst>
          </p:cNvPr>
          <p:cNvSpPr>
            <a:spLocks noGrp="1"/>
          </p:cNvSpPr>
          <p:nvPr>
            <p:ph type="title"/>
          </p:nvPr>
        </p:nvSpPr>
        <p:spPr/>
        <p:txBody>
          <a:bodyPr/>
          <a:lstStyle/>
          <a:p>
            <a:r>
              <a:rPr lang="en-US" sz="2800"/>
              <a:t>Step 2.1 – Establish the “what” and “why”</a:t>
            </a:r>
          </a:p>
        </p:txBody>
      </p:sp>
      <p:sp>
        <p:nvSpPr>
          <p:cNvPr id="3" name="Text Placeholder 2">
            <a:extLst>
              <a:ext uri="{FF2B5EF4-FFF2-40B4-BE49-F238E27FC236}">
                <a16:creationId xmlns:a16="http://schemas.microsoft.com/office/drawing/2014/main" id="{8FB4D050-8C0D-7E4F-BCDE-6363EC598613}"/>
              </a:ext>
            </a:extLst>
          </p:cNvPr>
          <p:cNvSpPr>
            <a:spLocks noGrp="1"/>
          </p:cNvSpPr>
          <p:nvPr>
            <p:ph type="body" sz="quarter" idx="11"/>
          </p:nvPr>
        </p:nvSpPr>
        <p:spPr/>
        <p:txBody>
          <a:bodyPr/>
          <a:lstStyle/>
          <a:p>
            <a:r>
              <a:rPr lang="en-US" dirty="0"/>
              <a:t>Establish the context and objectives for your CX AI solution</a:t>
            </a:r>
          </a:p>
        </p:txBody>
      </p:sp>
      <p:sp>
        <p:nvSpPr>
          <p:cNvPr id="6" name="Text Placeholder 5">
            <a:extLst>
              <a:ext uri="{FF2B5EF4-FFF2-40B4-BE49-F238E27FC236}">
                <a16:creationId xmlns:a16="http://schemas.microsoft.com/office/drawing/2014/main" id="{DD0A3A13-5D69-3F47-A035-C2F893B3F4C3}"/>
              </a:ext>
            </a:extLst>
          </p:cNvPr>
          <p:cNvSpPr>
            <a:spLocks noGrp="1"/>
          </p:cNvSpPr>
          <p:nvPr>
            <p:ph type="body" sz="quarter" idx="16"/>
          </p:nvPr>
        </p:nvSpPr>
        <p:spPr/>
        <p:txBody>
          <a:bodyPr/>
          <a:lstStyle/>
          <a:p>
            <a:r>
              <a:rPr lang="en-US"/>
              <a:t>Activities</a:t>
            </a:r>
          </a:p>
        </p:txBody>
      </p:sp>
      <p:sp>
        <p:nvSpPr>
          <p:cNvPr id="10" name="Text Placeholder 9">
            <a:extLst>
              <a:ext uri="{FF2B5EF4-FFF2-40B4-BE49-F238E27FC236}">
                <a16:creationId xmlns:a16="http://schemas.microsoft.com/office/drawing/2014/main" id="{602B8227-3810-F54D-9CEC-F51D4D7991BD}"/>
              </a:ext>
            </a:extLst>
          </p:cNvPr>
          <p:cNvSpPr>
            <a:spLocks noGrp="1"/>
          </p:cNvSpPr>
          <p:nvPr>
            <p:ph type="body" sz="quarter" idx="34"/>
          </p:nvPr>
        </p:nvSpPr>
        <p:spPr>
          <a:xfrm>
            <a:off x="340543" y="2580436"/>
            <a:ext cx="6914872" cy="1435121"/>
          </a:xfrm>
        </p:spPr>
        <p:txBody>
          <a:bodyPr/>
          <a:lstStyle/>
          <a:p>
            <a:r>
              <a:rPr lang="en-US">
                <a:solidFill>
                  <a:schemeClr val="tx1"/>
                </a:solidFill>
              </a:rPr>
              <a:t>2.1.1 Define the problem statement for your solution.</a:t>
            </a:r>
          </a:p>
          <a:p>
            <a:r>
              <a:rPr lang="en-US">
                <a:solidFill>
                  <a:schemeClr val="tx1"/>
                </a:solidFill>
              </a:rPr>
              <a:t>2.1.2 Establish the business context for your project.</a:t>
            </a:r>
          </a:p>
          <a:p>
            <a:r>
              <a:rPr lang="en-US">
                <a:solidFill>
                  <a:schemeClr val="tx1"/>
                </a:solidFill>
              </a:rPr>
              <a:t>2.1.3 Set the objectives that will guide your work.</a:t>
            </a:r>
          </a:p>
          <a:p>
            <a:r>
              <a:rPr lang="en-US">
                <a:solidFill>
                  <a:schemeClr val="tx1"/>
                </a:solidFill>
              </a:rPr>
              <a:t>2,1,4 Establish the success metrics that will anchor your solution.</a:t>
            </a:r>
          </a:p>
        </p:txBody>
      </p:sp>
      <p:sp>
        <p:nvSpPr>
          <p:cNvPr id="14" name="Text Placeholder 8">
            <a:extLst>
              <a:ext uri="{FF2B5EF4-FFF2-40B4-BE49-F238E27FC236}">
                <a16:creationId xmlns:a16="http://schemas.microsoft.com/office/drawing/2014/main" id="{7DE3E89D-0936-C075-8813-F7A2CBA9368B}"/>
              </a:ext>
            </a:extLst>
          </p:cNvPr>
          <p:cNvSpPr>
            <a:spLocks noGrp="1"/>
          </p:cNvSpPr>
          <p:nvPr>
            <p:ph type="body" sz="quarter" idx="35"/>
          </p:nvPr>
        </p:nvSpPr>
        <p:spPr>
          <a:xfrm>
            <a:off x="316824" y="4835454"/>
            <a:ext cx="7069646" cy="354062"/>
          </a:xfrm>
        </p:spPr>
        <p:txBody>
          <a:bodyPr/>
          <a:lstStyle/>
          <a:p>
            <a:r>
              <a:rPr lang="en-US" sz="1800"/>
              <a:t>Understand the critical modus operandi of your project</a:t>
            </a:r>
          </a:p>
        </p:txBody>
      </p:sp>
      <p:sp>
        <p:nvSpPr>
          <p:cNvPr id="19" name="Freeform: Shape 18">
            <a:extLst>
              <a:ext uri="{FF2B5EF4-FFF2-40B4-BE49-F238E27FC236}">
                <a16:creationId xmlns:a16="http://schemas.microsoft.com/office/drawing/2014/main" id="{10B3C188-21B0-42D7-99EC-6BAEC3769B64}"/>
              </a:ext>
            </a:extLst>
          </p:cNvPr>
          <p:cNvSpPr>
            <a:spLocks/>
          </p:cNvSpPr>
          <p:nvPr/>
        </p:nvSpPr>
        <p:spPr>
          <a:xfrm>
            <a:off x="336968" y="5317888"/>
            <a:ext cx="1681773" cy="674929"/>
          </a:xfrm>
          <a:custGeom>
            <a:avLst/>
            <a:gdLst>
              <a:gd name="connsiteX0" fmla="*/ 0 w 2016461"/>
              <a:gd name="connsiteY0" fmla="*/ 0 h 675017"/>
              <a:gd name="connsiteX1" fmla="*/ 1678953 w 2016461"/>
              <a:gd name="connsiteY1" fmla="*/ 0 h 675017"/>
              <a:gd name="connsiteX2" fmla="*/ 2016461 w 2016461"/>
              <a:gd name="connsiteY2" fmla="*/ 337509 h 675017"/>
              <a:gd name="connsiteX3" fmla="*/ 1678953 w 2016461"/>
              <a:gd name="connsiteY3" fmla="*/ 675017 h 675017"/>
              <a:gd name="connsiteX4" fmla="*/ 0 w 2016461"/>
              <a:gd name="connsiteY4" fmla="*/ 675017 h 675017"/>
              <a:gd name="connsiteX5" fmla="*/ 0 w 2016461"/>
              <a:gd name="connsiteY5" fmla="*/ 0 h 6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6461" h="675017">
                <a:moveTo>
                  <a:pt x="0" y="0"/>
                </a:moveTo>
                <a:lnTo>
                  <a:pt x="1678953" y="0"/>
                </a:lnTo>
                <a:lnTo>
                  <a:pt x="2016461" y="337509"/>
                </a:lnTo>
                <a:lnTo>
                  <a:pt x="1678953" y="675017"/>
                </a:lnTo>
                <a:lnTo>
                  <a:pt x="0" y="675017"/>
                </a:lnTo>
                <a:lnTo>
                  <a:pt x="0" y="0"/>
                </a:lnTo>
                <a:close/>
              </a:path>
            </a:pathLst>
          </a:custGeom>
          <a:solidFill>
            <a:srgbClr val="2576B7">
              <a:alpha val="90000"/>
            </a:srgbClr>
          </a:solidFill>
          <a:ln>
            <a:solidFill>
              <a:schemeClr val="lt1">
                <a:hueOff val="0"/>
                <a:satOff val="0"/>
                <a:lumOff val="0"/>
                <a:alpha val="2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01465" tIns="42666" rIns="358797" bIns="42666" numCol="1" spcCol="1270" anchor="ctr" anchorCtr="0">
            <a:noAutofit/>
          </a:bodyPr>
          <a:lstStyle/>
          <a:p>
            <a:pPr algn="ctr" defTabSz="711129">
              <a:lnSpc>
                <a:spcPct val="90000"/>
              </a:lnSpc>
              <a:spcBef>
                <a:spcPct val="0"/>
              </a:spcBef>
              <a:spcAft>
                <a:spcPct val="35000"/>
              </a:spcAft>
            </a:pPr>
            <a:r>
              <a:rPr lang="en-US" sz="1600">
                <a:solidFill>
                  <a:srgbClr val="FFFFFF"/>
                </a:solidFill>
                <a:latin typeface="Montserrat" pitchFamily="2" charset="77"/>
                <a:ea typeface="+mn-lt"/>
                <a:cs typeface="+mn-lt"/>
              </a:rPr>
              <a:t>Step 2.1</a:t>
            </a:r>
          </a:p>
        </p:txBody>
      </p:sp>
      <p:sp>
        <p:nvSpPr>
          <p:cNvPr id="20" name="Freeform: Shape 19">
            <a:extLst>
              <a:ext uri="{FF2B5EF4-FFF2-40B4-BE49-F238E27FC236}">
                <a16:creationId xmlns:a16="http://schemas.microsoft.com/office/drawing/2014/main" id="{B6E6E924-BDE9-46A2-B0AC-D74293010E85}"/>
              </a:ext>
            </a:extLst>
          </p:cNvPr>
          <p:cNvSpPr>
            <a:spLocks/>
          </p:cNvSpPr>
          <p:nvPr/>
        </p:nvSpPr>
        <p:spPr>
          <a:xfrm>
            <a:off x="1767870" y="5317886"/>
            <a:ext cx="1681773" cy="674929"/>
          </a:xfrm>
          <a:custGeom>
            <a:avLst/>
            <a:gdLst>
              <a:gd name="connsiteX0" fmla="*/ 0 w 2016461"/>
              <a:gd name="connsiteY0" fmla="*/ 0 h 675017"/>
              <a:gd name="connsiteX1" fmla="*/ 1678953 w 2016461"/>
              <a:gd name="connsiteY1" fmla="*/ 0 h 675017"/>
              <a:gd name="connsiteX2" fmla="*/ 2016461 w 2016461"/>
              <a:gd name="connsiteY2" fmla="*/ 337509 h 675017"/>
              <a:gd name="connsiteX3" fmla="*/ 1678953 w 2016461"/>
              <a:gd name="connsiteY3" fmla="*/ 675017 h 675017"/>
              <a:gd name="connsiteX4" fmla="*/ 0 w 2016461"/>
              <a:gd name="connsiteY4" fmla="*/ 675017 h 675017"/>
              <a:gd name="connsiteX5" fmla="*/ 337509 w 2016461"/>
              <a:gd name="connsiteY5" fmla="*/ 337509 h 675017"/>
              <a:gd name="connsiteX6" fmla="*/ 0 w 2016461"/>
              <a:gd name="connsiteY6" fmla="*/ 0 h 6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461" h="675017">
                <a:moveTo>
                  <a:pt x="0" y="0"/>
                </a:moveTo>
                <a:lnTo>
                  <a:pt x="1678953" y="0"/>
                </a:lnTo>
                <a:lnTo>
                  <a:pt x="2016461" y="337509"/>
                </a:lnTo>
                <a:lnTo>
                  <a:pt x="1678953" y="675017"/>
                </a:lnTo>
                <a:lnTo>
                  <a:pt x="0" y="675017"/>
                </a:lnTo>
                <a:lnTo>
                  <a:pt x="337509" y="337509"/>
                </a:lnTo>
                <a:lnTo>
                  <a:pt x="0" y="0"/>
                </a:lnTo>
                <a:close/>
              </a:path>
            </a:pathLst>
          </a:custGeom>
          <a:solidFill>
            <a:srgbClr val="717171">
              <a:alpha val="80000"/>
            </a:srgbClr>
          </a:solidFill>
          <a:ln>
            <a:solidFill>
              <a:schemeClr val="lt1">
                <a:hueOff val="0"/>
                <a:satOff val="0"/>
                <a:lumOff val="0"/>
                <a:alpha val="2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01465" tIns="42666" rIns="358797" bIns="42666" numCol="1" spcCol="1270" anchor="ctr" anchorCtr="0">
            <a:noAutofit/>
          </a:bodyPr>
          <a:lstStyle/>
          <a:p>
            <a:pPr algn="ctr" defTabSz="711129">
              <a:lnSpc>
                <a:spcPct val="90000"/>
              </a:lnSpc>
              <a:spcBef>
                <a:spcPct val="0"/>
              </a:spcBef>
              <a:spcAft>
                <a:spcPct val="35000"/>
              </a:spcAft>
            </a:pPr>
            <a:r>
              <a:rPr lang="en-US" sz="1600">
                <a:solidFill>
                  <a:srgbClr val="FFFFFF"/>
                </a:solidFill>
                <a:latin typeface="Montserrat" pitchFamily="2" charset="77"/>
                <a:ea typeface="+mn-lt"/>
                <a:cs typeface="+mn-lt"/>
              </a:rPr>
              <a:t>Step 2.2</a:t>
            </a:r>
          </a:p>
        </p:txBody>
      </p:sp>
      <p:sp>
        <p:nvSpPr>
          <p:cNvPr id="5" name="Freeform: Shape 4">
            <a:extLst>
              <a:ext uri="{FF2B5EF4-FFF2-40B4-BE49-F238E27FC236}">
                <a16:creationId xmlns:a16="http://schemas.microsoft.com/office/drawing/2014/main" id="{EF400DBC-C8D5-66FF-665A-441CC805257E}"/>
              </a:ext>
            </a:extLst>
          </p:cNvPr>
          <p:cNvSpPr>
            <a:spLocks/>
          </p:cNvSpPr>
          <p:nvPr/>
        </p:nvSpPr>
        <p:spPr>
          <a:xfrm>
            <a:off x="3221989" y="5317884"/>
            <a:ext cx="1681773" cy="674929"/>
          </a:xfrm>
          <a:custGeom>
            <a:avLst/>
            <a:gdLst>
              <a:gd name="connsiteX0" fmla="*/ 0 w 2016461"/>
              <a:gd name="connsiteY0" fmla="*/ 0 h 675017"/>
              <a:gd name="connsiteX1" fmla="*/ 1678953 w 2016461"/>
              <a:gd name="connsiteY1" fmla="*/ 0 h 675017"/>
              <a:gd name="connsiteX2" fmla="*/ 2016461 w 2016461"/>
              <a:gd name="connsiteY2" fmla="*/ 337509 h 675017"/>
              <a:gd name="connsiteX3" fmla="*/ 1678953 w 2016461"/>
              <a:gd name="connsiteY3" fmla="*/ 675017 h 675017"/>
              <a:gd name="connsiteX4" fmla="*/ 0 w 2016461"/>
              <a:gd name="connsiteY4" fmla="*/ 675017 h 675017"/>
              <a:gd name="connsiteX5" fmla="*/ 337509 w 2016461"/>
              <a:gd name="connsiteY5" fmla="*/ 337509 h 675017"/>
              <a:gd name="connsiteX6" fmla="*/ 0 w 2016461"/>
              <a:gd name="connsiteY6" fmla="*/ 0 h 6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461" h="675017">
                <a:moveTo>
                  <a:pt x="0" y="0"/>
                </a:moveTo>
                <a:lnTo>
                  <a:pt x="1678953" y="0"/>
                </a:lnTo>
                <a:lnTo>
                  <a:pt x="2016461" y="337509"/>
                </a:lnTo>
                <a:lnTo>
                  <a:pt x="1678953" y="675017"/>
                </a:lnTo>
                <a:lnTo>
                  <a:pt x="0" y="675017"/>
                </a:lnTo>
                <a:lnTo>
                  <a:pt x="337509" y="337509"/>
                </a:lnTo>
                <a:lnTo>
                  <a:pt x="0" y="0"/>
                </a:lnTo>
                <a:close/>
              </a:path>
            </a:pathLst>
          </a:custGeom>
          <a:solidFill>
            <a:srgbClr val="717171">
              <a:alpha val="80000"/>
            </a:srgbClr>
          </a:solidFill>
          <a:ln>
            <a:solidFill>
              <a:schemeClr val="lt1">
                <a:hueOff val="0"/>
                <a:satOff val="0"/>
                <a:lumOff val="0"/>
                <a:alpha val="2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01465" tIns="42666" rIns="358797" bIns="42666" numCol="1" spcCol="1270" anchor="ctr" anchorCtr="0">
            <a:noAutofit/>
          </a:bodyPr>
          <a:lstStyle/>
          <a:p>
            <a:pPr algn="ctr" defTabSz="711129">
              <a:lnSpc>
                <a:spcPct val="90000"/>
              </a:lnSpc>
              <a:spcBef>
                <a:spcPct val="0"/>
              </a:spcBef>
              <a:spcAft>
                <a:spcPct val="35000"/>
              </a:spcAft>
            </a:pPr>
            <a:r>
              <a:rPr lang="en-US" sz="1600">
                <a:solidFill>
                  <a:srgbClr val="FFFFFF"/>
                </a:solidFill>
                <a:latin typeface="Montserrat" pitchFamily="2" charset="77"/>
                <a:ea typeface="+mn-lt"/>
                <a:cs typeface="+mn-lt"/>
              </a:rPr>
              <a:t>Step 2.3.</a:t>
            </a:r>
          </a:p>
        </p:txBody>
      </p:sp>
      <p:sp>
        <p:nvSpPr>
          <p:cNvPr id="4" name="Text Placeholder 3">
            <a:extLst>
              <a:ext uri="{FF2B5EF4-FFF2-40B4-BE49-F238E27FC236}">
                <a16:creationId xmlns:a16="http://schemas.microsoft.com/office/drawing/2014/main" id="{72A72EBA-9302-EA43-9304-A4F1CF2DC8AE}"/>
              </a:ext>
            </a:extLst>
          </p:cNvPr>
          <p:cNvSpPr>
            <a:spLocks noGrp="1"/>
          </p:cNvSpPr>
          <p:nvPr>
            <p:ph type="body" sz="quarter" idx="12"/>
          </p:nvPr>
        </p:nvSpPr>
        <p:spPr/>
        <p:txBody>
          <a:bodyPr/>
          <a:lstStyle/>
          <a:p>
            <a:r>
              <a:rPr lang="en-US" b="1" dirty="0"/>
              <a:t>This step will guide you through the following activities:</a:t>
            </a:r>
          </a:p>
          <a:p>
            <a:pPr marL="171450" indent="-171450">
              <a:buFont typeface="Arial" panose="020B0604020202020204" pitchFamily="34" charset="0"/>
              <a:buChar char="•"/>
            </a:pPr>
            <a:r>
              <a:rPr lang="en-US" dirty="0"/>
              <a:t>Establishing the business context for your CX AI solution as the basis for a scoping document.</a:t>
            </a:r>
          </a:p>
          <a:p>
            <a:pPr marL="171450" indent="-171450">
              <a:buFont typeface="Arial" panose="020B0604020202020204" pitchFamily="34" charset="0"/>
              <a:buChar char="•"/>
            </a:pPr>
            <a:r>
              <a:rPr lang="en-US" dirty="0"/>
              <a:t>Defining the problem statement will address your key CX challenge.</a:t>
            </a:r>
          </a:p>
          <a:p>
            <a:pPr marL="171450" indent="-171450">
              <a:buFont typeface="Arial" panose="020B0604020202020204" pitchFamily="34" charset="0"/>
              <a:buChar char="•"/>
            </a:pPr>
            <a:r>
              <a:rPr lang="en-US" dirty="0"/>
              <a:t>Defining the objectives for your CX AI solution.</a:t>
            </a:r>
          </a:p>
          <a:p>
            <a:pPr marL="171450" indent="-171450">
              <a:buFont typeface="Arial" panose="020B0604020202020204" pitchFamily="34" charset="0"/>
              <a:buChar char="•"/>
            </a:pPr>
            <a:r>
              <a:rPr lang="en-US" dirty="0"/>
              <a:t>Establishing the success criteria and key metrics that you will assess the performance of your CX AI solution against.</a:t>
            </a:r>
          </a:p>
        </p:txBody>
      </p:sp>
      <p:sp>
        <p:nvSpPr>
          <p:cNvPr id="12" name="object 19">
            <a:extLst>
              <a:ext uri="{FF2B5EF4-FFF2-40B4-BE49-F238E27FC236}">
                <a16:creationId xmlns:a16="http://schemas.microsoft.com/office/drawing/2014/main" id="{60177E6E-786C-6F43-A759-E2D29A17988B}"/>
              </a:ext>
              <a:ext uri="{C183D7F6-B498-43B3-948B-1728B52AA6E4}">
                <adec:decorative xmlns:adec="http://schemas.microsoft.com/office/drawing/2017/decorative" val="1"/>
              </a:ext>
            </a:extLst>
          </p:cNvPr>
          <p:cNvSpPr>
            <a:spLocks/>
          </p:cNvSpPr>
          <p:nvPr/>
        </p:nvSpPr>
        <p:spPr>
          <a:xfrm rot="5400000" flipH="1">
            <a:off x="10527532" y="3240457"/>
            <a:ext cx="72984" cy="2392630"/>
          </a:xfrm>
          <a:custGeom>
            <a:avLst/>
            <a:gdLst/>
            <a:ahLst/>
            <a:cxnLst/>
            <a:rect l="l" t="t" r="r" b="b"/>
            <a:pathLst>
              <a:path h="7791450">
                <a:moveTo>
                  <a:pt x="0" y="0"/>
                </a:moveTo>
                <a:lnTo>
                  <a:pt x="0" y="7790956"/>
                </a:lnTo>
              </a:path>
            </a:pathLst>
          </a:custGeom>
          <a:ln w="3175">
            <a:solidFill>
              <a:schemeClr val="bg1">
                <a:alpha val="40000"/>
              </a:schemeClr>
            </a:solidFill>
          </a:ln>
        </p:spPr>
        <p:txBody>
          <a:bodyPr wrap="square" lIns="0" tIns="0" rIns="0" bIns="0" rtlCol="0">
            <a:noAutofit/>
          </a:bodyPr>
          <a:lstStyle/>
          <a:p>
            <a:pPr defTabSz="554437">
              <a:defRPr/>
            </a:pPr>
            <a:endParaRPr lang="en-US" sz="662">
              <a:solidFill>
                <a:srgbClr val="494949"/>
              </a:solidFill>
              <a:latin typeface="Roboto Condensed Light" panose="02000000000000000000" pitchFamily="2" charset="0"/>
              <a:ea typeface="+mn-lt"/>
              <a:cs typeface="+mn-lt"/>
            </a:endParaRPr>
          </a:p>
        </p:txBody>
      </p:sp>
      <p:sp>
        <p:nvSpPr>
          <p:cNvPr id="7" name="Text Placeholder 6">
            <a:extLst>
              <a:ext uri="{FF2B5EF4-FFF2-40B4-BE49-F238E27FC236}">
                <a16:creationId xmlns:a16="http://schemas.microsoft.com/office/drawing/2014/main" id="{90783905-E1DF-5046-B30B-7887F021D0C7}"/>
              </a:ext>
            </a:extLst>
          </p:cNvPr>
          <p:cNvSpPr>
            <a:spLocks noGrp="1"/>
          </p:cNvSpPr>
          <p:nvPr>
            <p:ph type="body" sz="quarter" idx="14"/>
          </p:nvPr>
        </p:nvSpPr>
        <p:spPr/>
        <p:txBody>
          <a:bodyPr/>
          <a:lstStyle/>
          <a:p>
            <a:r>
              <a:rPr lang="en-US"/>
              <a:t>Outcomes of this step</a:t>
            </a:r>
          </a:p>
        </p:txBody>
      </p:sp>
      <p:sp>
        <p:nvSpPr>
          <p:cNvPr id="13" name="Text Placeholder 12">
            <a:extLst>
              <a:ext uri="{FF2B5EF4-FFF2-40B4-BE49-F238E27FC236}">
                <a16:creationId xmlns:a16="http://schemas.microsoft.com/office/drawing/2014/main" id="{5098D15F-863E-46F4-8561-9BCE12C5FDE8}"/>
              </a:ext>
            </a:extLst>
          </p:cNvPr>
          <p:cNvSpPr>
            <a:spLocks noGrp="1"/>
          </p:cNvSpPr>
          <p:nvPr>
            <p:ph type="body" sz="quarter" idx="15"/>
          </p:nvPr>
        </p:nvSpPr>
        <p:spPr>
          <a:xfrm>
            <a:off x="9361939" y="5012486"/>
            <a:ext cx="2544466" cy="1324129"/>
          </a:xfrm>
        </p:spPr>
        <p:txBody>
          <a:bodyPr/>
          <a:lstStyle/>
          <a:p>
            <a:pPr marL="171450" indent="-171450">
              <a:buFont typeface="Arial" panose="020B0604020202020204" pitchFamily="34" charset="0"/>
              <a:buChar char="•"/>
            </a:pPr>
            <a:r>
              <a:rPr lang="en-US" dirty="0"/>
              <a:t>A solid definition of the key drivers, objectives, and success criteria that will underpin the scoping and development of your CX AI solution.</a:t>
            </a:r>
          </a:p>
        </p:txBody>
      </p:sp>
    </p:spTree>
    <p:extLst>
      <p:ext uri="{BB962C8B-B14F-4D97-AF65-F5344CB8AC3E}">
        <p14:creationId xmlns:p14="http://schemas.microsoft.com/office/powerpoint/2010/main" val="812174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0040">
            <a:extLst>
              <a:ext uri="{FF2B5EF4-FFF2-40B4-BE49-F238E27FC236}">
                <a16:creationId xmlns:a16="http://schemas.microsoft.com/office/drawing/2014/main" id="{C354158D-1600-6A4C-A6C5-04F4785BA029}"/>
              </a:ext>
              <a:ext uri="{C183D7F6-B498-43B3-948B-1728B52AA6E4}">
                <adec:decorative xmlns:adec="http://schemas.microsoft.com/office/drawing/2017/decorative" val="1"/>
              </a:ext>
            </a:extLst>
          </p:cNvPr>
          <p:cNvSpPr>
            <a:spLocks/>
          </p:cNvSpPr>
          <p:nvPr/>
        </p:nvSpPr>
        <p:spPr>
          <a:xfrm>
            <a:off x="2255" y="3928129"/>
            <a:ext cx="12188952" cy="1"/>
          </a:xfrm>
          <a:prstGeom prst="line">
            <a:avLst/>
          </a:prstGeom>
          <a:noFill/>
          <a:ln w="63500" cap="flat">
            <a:solidFill>
              <a:srgbClr val="E5E5E5"/>
            </a:solidFill>
            <a:prstDash val="solid"/>
            <a:miter lim="400000"/>
          </a:ln>
          <a:effectLst/>
        </p:spPr>
        <p:txBody>
          <a:bodyPr wrap="square" lIns="35719" tIns="35719" rIns="35719" bIns="35719" numCol="1" anchor="ctr">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2532"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endParaRPr>
          </a:p>
        </p:txBody>
      </p:sp>
      <p:sp>
        <p:nvSpPr>
          <p:cNvPr id="2" name="Title 1">
            <a:extLst>
              <a:ext uri="{FF2B5EF4-FFF2-40B4-BE49-F238E27FC236}">
                <a16:creationId xmlns:a16="http://schemas.microsoft.com/office/drawing/2014/main" id="{E77FED04-90A2-3842-8566-EC5D7C9ED367}"/>
              </a:ext>
            </a:extLst>
          </p:cNvPr>
          <p:cNvSpPr>
            <a:spLocks noGrp="1"/>
          </p:cNvSpPr>
          <p:nvPr>
            <p:ph type="title"/>
          </p:nvPr>
        </p:nvSpPr>
        <p:spPr>
          <a:xfrm>
            <a:off x="369016" y="528896"/>
            <a:ext cx="9294022" cy="534674"/>
          </a:xfrm>
        </p:spPr>
        <p:txBody>
          <a:bodyPr>
            <a:normAutofit/>
          </a:bodyPr>
          <a:lstStyle/>
          <a:p>
            <a:r>
              <a:rPr lang="en-US" sz="2800" b="0" dirty="0">
                <a:solidFill>
                  <a:srgbClr val="2576B7"/>
                </a:solidFill>
              </a:rPr>
              <a:t>Common barriers to AI-enabled transformation</a:t>
            </a:r>
          </a:p>
        </p:txBody>
      </p:sp>
      <p:sp>
        <p:nvSpPr>
          <p:cNvPr id="4" name="Text Placeholder 3">
            <a:extLst>
              <a:ext uri="{FF2B5EF4-FFF2-40B4-BE49-F238E27FC236}">
                <a16:creationId xmlns:a16="http://schemas.microsoft.com/office/drawing/2014/main" id="{E3B85922-3D6F-5F41-85A5-F12DCA38481B}"/>
              </a:ext>
            </a:extLst>
          </p:cNvPr>
          <p:cNvSpPr>
            <a:spLocks noGrp="1"/>
          </p:cNvSpPr>
          <p:nvPr>
            <p:ph type="body" sz="quarter" idx="10"/>
          </p:nvPr>
        </p:nvSpPr>
        <p:spPr>
          <a:xfrm>
            <a:off x="369937" y="1098118"/>
            <a:ext cx="9015770" cy="400361"/>
          </a:xfrm>
        </p:spPr>
        <p:txBody>
          <a:bodyPr/>
          <a:lstStyle/>
          <a:p>
            <a:r>
              <a:rPr lang="en-US">
                <a:solidFill>
                  <a:schemeClr val="tx1">
                    <a:lumMod val="50000"/>
                  </a:schemeClr>
                </a:solidFill>
              </a:rPr>
              <a:t>AI implementation presents several common challenges that organizations should navigate. </a:t>
            </a:r>
          </a:p>
        </p:txBody>
      </p:sp>
      <p:graphicFrame>
        <p:nvGraphicFramePr>
          <p:cNvPr id="40" name="Chart 10044" descr="donut chart 57%">
            <a:extLst>
              <a:ext uri="{FF2B5EF4-FFF2-40B4-BE49-F238E27FC236}">
                <a16:creationId xmlns:a16="http://schemas.microsoft.com/office/drawing/2014/main" id="{D78AA218-BBF5-7C40-9C32-7EE6E5B6B9A8}"/>
              </a:ext>
            </a:extLst>
          </p:cNvPr>
          <p:cNvGraphicFramePr>
            <a:graphicFrameLocks/>
          </p:cNvGraphicFramePr>
          <p:nvPr>
            <p:extLst>
              <p:ext uri="{D42A27DB-BD31-4B8C-83A1-F6EECF244321}">
                <p14:modId xmlns:p14="http://schemas.microsoft.com/office/powerpoint/2010/main" val="4227717881"/>
              </p:ext>
            </p:extLst>
          </p:nvPr>
        </p:nvGraphicFramePr>
        <p:xfrm>
          <a:off x="1152086" y="1728524"/>
          <a:ext cx="1885534" cy="1885534"/>
        </p:xfrm>
        <a:graphic>
          <a:graphicData uri="http://schemas.openxmlformats.org/drawingml/2006/chart">
            <c:chart xmlns:c="http://schemas.openxmlformats.org/drawingml/2006/chart" xmlns:r="http://schemas.openxmlformats.org/officeDocument/2006/relationships" r:id="rId3"/>
          </a:graphicData>
        </a:graphic>
      </p:graphicFrame>
      <p:sp>
        <p:nvSpPr>
          <p:cNvPr id="41" name="Shape 10045">
            <a:extLst>
              <a:ext uri="{FF2B5EF4-FFF2-40B4-BE49-F238E27FC236}">
                <a16:creationId xmlns:a16="http://schemas.microsoft.com/office/drawing/2014/main" id="{A159DC5B-EEC8-7540-8AF6-CA8DA9129A5A}"/>
              </a:ext>
              <a:ext uri="{C183D7F6-B498-43B3-948B-1728B52AA6E4}">
                <adec:decorative xmlns:adec="http://schemas.microsoft.com/office/drawing/2017/decorative" val="1"/>
              </a:ext>
            </a:extLst>
          </p:cNvPr>
          <p:cNvSpPr>
            <a:spLocks/>
          </p:cNvSpPr>
          <p:nvPr/>
        </p:nvSpPr>
        <p:spPr>
          <a:xfrm>
            <a:off x="1382133" y="1958570"/>
            <a:ext cx="1425443" cy="1425443"/>
          </a:xfrm>
          <a:prstGeom prst="ellipse">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lvl1pPr>
          </a:lstStyle>
          <a:p>
            <a:pPr marL="0" marR="0" lvl="0" indent="0" algn="l" defTabSz="554492" rtl="0" eaLnBrk="1" fontAlgn="auto" latinLnBrk="0" hangingPunct="1">
              <a:lnSpc>
                <a:spcPct val="90000"/>
              </a:lnSpc>
              <a:spcBef>
                <a:spcPts val="0"/>
              </a:spcBef>
              <a:spcAft>
                <a:spcPts val="0"/>
              </a:spcAft>
              <a:buClrTx/>
              <a:buSzTx/>
              <a:buFontTx/>
              <a:buNone/>
              <a:tabLst/>
              <a:defRPr/>
            </a:pPr>
            <a:endParaRPr kumimoji="0" lang="en-US" sz="2813"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endParaRPr>
          </a:p>
        </p:txBody>
      </p:sp>
      <p:sp>
        <p:nvSpPr>
          <p:cNvPr id="44" name="Shape 6806">
            <a:extLst>
              <a:ext uri="{FF2B5EF4-FFF2-40B4-BE49-F238E27FC236}">
                <a16:creationId xmlns:a16="http://schemas.microsoft.com/office/drawing/2014/main" id="{30C07F3B-BBE4-AC4B-9A59-F65A5BE9B42D}"/>
              </a:ext>
            </a:extLst>
          </p:cNvPr>
          <p:cNvSpPr>
            <a:spLocks/>
          </p:cNvSpPr>
          <p:nvPr/>
        </p:nvSpPr>
        <p:spPr>
          <a:xfrm>
            <a:off x="1654349" y="2417377"/>
            <a:ext cx="881011" cy="50783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20" tIns="22860" rIns="45720" bIns="22860" numCol="1" anchor="ctr">
            <a:sp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pPr marL="0" marR="0" lvl="0" indent="0" algn="ctr" defTabSz="584200" rtl="0" eaLnBrk="1" fontAlgn="auto" latinLnBrk="0" hangingPunct="1">
              <a:lnSpc>
                <a:spcPct val="100000"/>
              </a:lnSpc>
              <a:spcBef>
                <a:spcPts val="0"/>
              </a:spcBef>
              <a:spcAft>
                <a:spcPts val="0"/>
              </a:spcAft>
              <a:buClrTx/>
              <a:buSzTx/>
              <a:buFontTx/>
              <a:buNone/>
              <a:tabLst/>
              <a:defRPr/>
            </a:pPr>
            <a:r>
              <a:rPr kumimoji="0" lang="en-US" sz="3000" b="0" i="0" u="none" strike="noStrike" kern="1200" cap="all" spc="0" normalizeH="0" baseline="0" noProof="0">
                <a:ln>
                  <a:noFill/>
                </a:ln>
                <a:solidFill>
                  <a:srgbClr val="494949">
                    <a:lumMod val="50000"/>
                  </a:srgbClr>
                </a:solidFill>
                <a:effectLst/>
                <a:uLnTx/>
                <a:uFillTx/>
                <a:latin typeface="Montserrat SemiBold" pitchFamily="2" charset="77"/>
                <a:ea typeface="+mn-lt"/>
                <a:cs typeface="+mn-lt"/>
                <a:sym typeface="Helvetica Neue"/>
              </a:rPr>
              <a:t>57%</a:t>
            </a:r>
          </a:p>
        </p:txBody>
      </p:sp>
      <p:sp>
        <p:nvSpPr>
          <p:cNvPr id="42" name="Shape 10041">
            <a:extLst>
              <a:ext uri="{FF2B5EF4-FFF2-40B4-BE49-F238E27FC236}">
                <a16:creationId xmlns:a16="http://schemas.microsoft.com/office/drawing/2014/main" id="{C29407D9-DB6E-E249-B4EF-CFF5EB6C5C88}"/>
              </a:ext>
              <a:ext uri="{C183D7F6-B498-43B3-948B-1728B52AA6E4}">
                <adec:decorative xmlns:adec="http://schemas.microsoft.com/office/drawing/2017/decorative" val="1"/>
              </a:ext>
            </a:extLst>
          </p:cNvPr>
          <p:cNvSpPr>
            <a:spLocks/>
          </p:cNvSpPr>
          <p:nvPr/>
        </p:nvSpPr>
        <p:spPr>
          <a:xfrm>
            <a:off x="1721027" y="3815559"/>
            <a:ext cx="747655" cy="747654"/>
          </a:xfrm>
          <a:prstGeom prst="ellipse">
            <a:avLst/>
          </a:prstGeom>
          <a:solidFill>
            <a:schemeClr val="accent1"/>
          </a:solidFill>
          <a:ln w="12700" cap="flat">
            <a:noFill/>
            <a:miter lim="400000"/>
          </a:ln>
          <a:effectLst/>
        </p:spPr>
        <p:txBody>
          <a:bodyPr wrap="square" lIns="0" tIns="0" rIns="0" bIns="0" numCol="1" anchor="t">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2532"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endParaRPr>
          </a:p>
        </p:txBody>
      </p:sp>
      <p:pic>
        <p:nvPicPr>
          <p:cNvPr id="6" name="Picture 5">
            <a:extLst>
              <a:ext uri="{FF2B5EF4-FFF2-40B4-BE49-F238E27FC236}">
                <a16:creationId xmlns:a16="http://schemas.microsoft.com/office/drawing/2014/main" id="{8316763B-5D7A-979D-6B32-865B4EB5FF7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7353" y="3871886"/>
            <a:ext cx="635000" cy="635000"/>
          </a:xfrm>
          <a:prstGeom prst="rect">
            <a:avLst/>
          </a:prstGeom>
        </p:spPr>
      </p:pic>
      <p:sp>
        <p:nvSpPr>
          <p:cNvPr id="51" name="TextBox 50">
            <a:extLst>
              <a:ext uri="{FF2B5EF4-FFF2-40B4-BE49-F238E27FC236}">
                <a16:creationId xmlns:a16="http://schemas.microsoft.com/office/drawing/2014/main" id="{E0100C4B-2211-B945-9927-8DB67E112B1D}"/>
              </a:ext>
            </a:extLst>
          </p:cNvPr>
          <p:cNvSpPr txBox="1">
            <a:spLocks/>
          </p:cNvSpPr>
          <p:nvPr/>
        </p:nvSpPr>
        <p:spPr>
          <a:xfrm>
            <a:off x="1400267" y="4757018"/>
            <a:ext cx="1372492" cy="307777"/>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lumMod val="50000"/>
                  </a:srgbClr>
                </a:solidFill>
                <a:effectLst/>
                <a:uLnTx/>
                <a:uFillTx/>
                <a:latin typeface="Montserrat SemiBold" pitchFamily="2" charset="77"/>
                <a:ea typeface="+mn-lt"/>
                <a:cs typeface="+mn-lt"/>
              </a:rPr>
              <a:t>Lack of Skills</a:t>
            </a:r>
          </a:p>
        </p:txBody>
      </p:sp>
      <p:sp>
        <p:nvSpPr>
          <p:cNvPr id="50" name="Subtitle 2">
            <a:extLst>
              <a:ext uri="{FF2B5EF4-FFF2-40B4-BE49-F238E27FC236}">
                <a16:creationId xmlns:a16="http://schemas.microsoft.com/office/drawing/2014/main" id="{D776B417-59EC-4E42-B01C-FB1955DB17BA}"/>
              </a:ext>
            </a:extLst>
          </p:cNvPr>
          <p:cNvSpPr txBox="1">
            <a:spLocks/>
          </p:cNvSpPr>
          <p:nvPr/>
        </p:nvSpPr>
        <p:spPr>
          <a:xfrm>
            <a:off x="1060545" y="5121905"/>
            <a:ext cx="2051932" cy="120815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mn-lt"/>
                <a:ea typeface="+mn-lt"/>
                <a:cs typeface="+mn-lt"/>
              </a:rPr>
              <a:t>57%</a:t>
            </a:r>
            <a:r>
              <a:rPr kumimoji="0" lang="en-US" sz="1400" b="0" i="0" u="none" strike="noStrike" kern="1200" cap="none" spc="0" normalizeH="0" baseline="0" noProof="0">
                <a:ln>
                  <a:noFill/>
                </a:ln>
                <a:solidFill>
                  <a:srgbClr val="000000"/>
                </a:solidFill>
                <a:effectLst/>
                <a:uLnTx/>
                <a:uFillTx/>
                <a:latin typeface="+mn-lt"/>
                <a:ea typeface="+mn-lt"/>
                <a:cs typeface="+mn-lt"/>
              </a:rPr>
              <a:t> of organizations believe they have a shortage of internal expertise to implement AI solutions.</a:t>
            </a:r>
          </a:p>
          <a:p>
            <a:pPr marL="0" marR="0" lvl="0" indent="0" algn="ctr" defTabSz="1087636" rtl="0" eaLnBrk="1" fontAlgn="auto" latinLnBrk="0" hangingPunct="1">
              <a:lnSpc>
                <a:spcPts val="1750"/>
              </a:lnSpc>
              <a:spcBef>
                <a:spcPct val="20000"/>
              </a:spcBef>
              <a:spcAft>
                <a:spcPts val="0"/>
              </a:spcAft>
              <a:buClrTx/>
              <a:buSzTx/>
              <a:buFontTx/>
              <a:buNone/>
              <a:tabLst/>
              <a:defRPr/>
            </a:pPr>
            <a:r>
              <a:rPr kumimoji="0" lang="en-US" sz="1050" b="0" u="none" strike="noStrike" kern="1200" cap="none" spc="0" normalizeH="0" baseline="0" noProof="0">
                <a:ln>
                  <a:noFill/>
                </a:ln>
                <a:solidFill>
                  <a:srgbClr val="000000"/>
                </a:solidFill>
                <a:effectLst/>
                <a:uLnTx/>
                <a:uFillTx/>
                <a:latin typeface="+mn-lt"/>
                <a:ea typeface="+mn-lt"/>
                <a:cs typeface="+mn-lt"/>
              </a:rPr>
              <a:t>(Source: </a:t>
            </a:r>
            <a:r>
              <a:rPr kumimoji="0" lang="en-US" sz="1050" b="0" u="none" strike="noStrike" kern="1200" cap="none" spc="0" normalizeH="0" baseline="0" noProof="0" err="1">
                <a:ln>
                  <a:noFill/>
                </a:ln>
                <a:solidFill>
                  <a:srgbClr val="000000"/>
                </a:solidFill>
                <a:effectLst/>
                <a:uLnTx/>
                <a:uFillTx/>
                <a:latin typeface="+mn-lt"/>
                <a:ea typeface="+mn-lt"/>
                <a:cs typeface="+mn-lt"/>
              </a:rPr>
              <a:t>ITSM.tools</a:t>
            </a:r>
            <a:r>
              <a:rPr kumimoji="0" lang="en-US" sz="1050" b="0" u="none" strike="noStrike" kern="1200" cap="none" spc="0" normalizeH="0" baseline="0" noProof="0">
                <a:ln>
                  <a:noFill/>
                </a:ln>
                <a:solidFill>
                  <a:srgbClr val="000000"/>
                </a:solidFill>
                <a:effectLst/>
                <a:uLnTx/>
                <a:uFillTx/>
                <a:latin typeface="+mn-lt"/>
                <a:ea typeface="+mn-lt"/>
                <a:cs typeface="+mn-lt"/>
              </a:rPr>
              <a:t>, 2023.)</a:t>
            </a:r>
          </a:p>
        </p:txBody>
      </p:sp>
      <p:graphicFrame>
        <p:nvGraphicFramePr>
          <p:cNvPr id="31" name="Chart 10054" descr="donut chart 43%">
            <a:extLst>
              <a:ext uri="{FF2B5EF4-FFF2-40B4-BE49-F238E27FC236}">
                <a16:creationId xmlns:a16="http://schemas.microsoft.com/office/drawing/2014/main" id="{6D9817EB-7503-BD4E-A3B9-11FD13E031EC}"/>
              </a:ext>
            </a:extLst>
          </p:cNvPr>
          <p:cNvGraphicFramePr>
            <a:graphicFrameLocks/>
          </p:cNvGraphicFramePr>
          <p:nvPr>
            <p:extLst>
              <p:ext uri="{D42A27DB-BD31-4B8C-83A1-F6EECF244321}">
                <p14:modId xmlns:p14="http://schemas.microsoft.com/office/powerpoint/2010/main" val="2219313491"/>
              </p:ext>
            </p:extLst>
          </p:nvPr>
        </p:nvGraphicFramePr>
        <p:xfrm>
          <a:off x="3820720" y="1728524"/>
          <a:ext cx="1885534" cy="1885534"/>
        </p:xfrm>
        <a:graphic>
          <a:graphicData uri="http://schemas.openxmlformats.org/drawingml/2006/chart">
            <c:chart xmlns:c="http://schemas.openxmlformats.org/drawingml/2006/chart" xmlns:r="http://schemas.openxmlformats.org/officeDocument/2006/relationships" r:id="rId5"/>
          </a:graphicData>
        </a:graphic>
      </p:graphicFrame>
      <p:sp>
        <p:nvSpPr>
          <p:cNvPr id="32" name="Shape 10055">
            <a:extLst>
              <a:ext uri="{FF2B5EF4-FFF2-40B4-BE49-F238E27FC236}">
                <a16:creationId xmlns:a16="http://schemas.microsoft.com/office/drawing/2014/main" id="{2EF412FE-62E6-8C40-A6FB-3637CCAE268C}"/>
              </a:ext>
              <a:ext uri="{C183D7F6-B498-43B3-948B-1728B52AA6E4}">
                <adec:decorative xmlns:adec="http://schemas.microsoft.com/office/drawing/2017/decorative" val="1"/>
              </a:ext>
            </a:extLst>
          </p:cNvPr>
          <p:cNvSpPr>
            <a:spLocks/>
          </p:cNvSpPr>
          <p:nvPr/>
        </p:nvSpPr>
        <p:spPr>
          <a:xfrm>
            <a:off x="4050767" y="1958570"/>
            <a:ext cx="1425443" cy="1425443"/>
          </a:xfrm>
          <a:prstGeom prst="ellipse">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lvl1pPr>
          </a:lstStyle>
          <a:p>
            <a:pPr marL="0" marR="0" lvl="0" indent="0" algn="l" defTabSz="554492" rtl="0" eaLnBrk="1" fontAlgn="auto" latinLnBrk="0" hangingPunct="1">
              <a:lnSpc>
                <a:spcPct val="90000"/>
              </a:lnSpc>
              <a:spcBef>
                <a:spcPts val="0"/>
              </a:spcBef>
              <a:spcAft>
                <a:spcPts val="0"/>
              </a:spcAft>
              <a:buClrTx/>
              <a:buSzTx/>
              <a:buFontTx/>
              <a:buNone/>
              <a:tabLst/>
              <a:defRPr/>
            </a:pPr>
            <a:endParaRPr kumimoji="0" lang="en-US" sz="2813"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endParaRPr>
          </a:p>
        </p:txBody>
      </p:sp>
      <p:sp>
        <p:nvSpPr>
          <p:cNvPr id="45" name="Shape 6806">
            <a:extLst>
              <a:ext uri="{FF2B5EF4-FFF2-40B4-BE49-F238E27FC236}">
                <a16:creationId xmlns:a16="http://schemas.microsoft.com/office/drawing/2014/main" id="{0DA1EBF8-E2EA-B048-9848-B0C6BE4DC132}"/>
              </a:ext>
            </a:extLst>
          </p:cNvPr>
          <p:cNvSpPr>
            <a:spLocks/>
          </p:cNvSpPr>
          <p:nvPr/>
        </p:nvSpPr>
        <p:spPr>
          <a:xfrm>
            <a:off x="4310699" y="2417377"/>
            <a:ext cx="908262" cy="50783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20" tIns="22860" rIns="45720" bIns="22860" numCol="1" anchor="ctr">
            <a:sp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pPr marL="0" marR="0" lvl="0" indent="0" algn="ctr" defTabSz="584200" rtl="0" eaLnBrk="1" fontAlgn="auto" latinLnBrk="0" hangingPunct="1">
              <a:lnSpc>
                <a:spcPct val="100000"/>
              </a:lnSpc>
              <a:spcBef>
                <a:spcPts val="0"/>
              </a:spcBef>
              <a:spcAft>
                <a:spcPts val="0"/>
              </a:spcAft>
              <a:buClrTx/>
              <a:buSzTx/>
              <a:buFontTx/>
              <a:buNone/>
              <a:tabLst/>
              <a:defRPr/>
            </a:pPr>
            <a:r>
              <a:rPr kumimoji="0" lang="en-US" sz="3000" b="0" i="0" u="none" strike="noStrike" kern="1200" cap="all" spc="0" normalizeH="0" baseline="0" noProof="0">
                <a:ln>
                  <a:noFill/>
                </a:ln>
                <a:solidFill>
                  <a:srgbClr val="494949">
                    <a:lumMod val="50000"/>
                  </a:srgbClr>
                </a:solidFill>
                <a:effectLst/>
                <a:uLnTx/>
                <a:uFillTx/>
                <a:latin typeface="Montserrat SemiBold" pitchFamily="2" charset="77"/>
                <a:ea typeface="+mn-lt"/>
                <a:cs typeface="+mn-lt"/>
                <a:sym typeface="Helvetica Neue"/>
              </a:rPr>
              <a:t>43%</a:t>
            </a:r>
          </a:p>
        </p:txBody>
      </p:sp>
      <p:sp>
        <p:nvSpPr>
          <p:cNvPr id="33" name="Shape 10051">
            <a:extLst>
              <a:ext uri="{FF2B5EF4-FFF2-40B4-BE49-F238E27FC236}">
                <a16:creationId xmlns:a16="http://schemas.microsoft.com/office/drawing/2014/main" id="{B7E0E386-CD3F-E645-A613-8BA8D06FB1C9}"/>
              </a:ext>
              <a:ext uri="{C183D7F6-B498-43B3-948B-1728B52AA6E4}">
                <adec:decorative xmlns:adec="http://schemas.microsoft.com/office/drawing/2017/decorative" val="1"/>
              </a:ext>
            </a:extLst>
          </p:cNvPr>
          <p:cNvSpPr>
            <a:spLocks/>
          </p:cNvSpPr>
          <p:nvPr/>
        </p:nvSpPr>
        <p:spPr>
          <a:xfrm>
            <a:off x="4389660" y="3815559"/>
            <a:ext cx="747654" cy="747654"/>
          </a:xfrm>
          <a:prstGeom prst="ellipse">
            <a:avLst/>
          </a:prstGeom>
          <a:solidFill>
            <a:schemeClr val="accent2"/>
          </a:solidFill>
          <a:ln w="12700" cap="flat">
            <a:noFill/>
            <a:miter lim="400000"/>
          </a:ln>
          <a:effectLst/>
        </p:spPr>
        <p:txBody>
          <a:bodyPr wrap="square" lIns="0" tIns="0" rIns="0" bIns="0" numCol="1" anchor="t">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2532"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endParaRPr>
          </a:p>
        </p:txBody>
      </p:sp>
      <p:pic>
        <p:nvPicPr>
          <p:cNvPr id="8" name="Picture 7">
            <a:extLst>
              <a:ext uri="{FF2B5EF4-FFF2-40B4-BE49-F238E27FC236}">
                <a16:creationId xmlns:a16="http://schemas.microsoft.com/office/drawing/2014/main" id="{ABCBFE85-DE4F-EB50-FF4E-CECBEF72E40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45987" y="3893927"/>
            <a:ext cx="635000" cy="635000"/>
          </a:xfrm>
          <a:prstGeom prst="rect">
            <a:avLst/>
          </a:prstGeom>
        </p:spPr>
      </p:pic>
      <p:sp>
        <p:nvSpPr>
          <p:cNvPr id="53" name="TextBox 52">
            <a:extLst>
              <a:ext uri="{FF2B5EF4-FFF2-40B4-BE49-F238E27FC236}">
                <a16:creationId xmlns:a16="http://schemas.microsoft.com/office/drawing/2014/main" id="{6AE5F89A-02C0-874B-B33A-611DE85AE269}"/>
              </a:ext>
            </a:extLst>
          </p:cNvPr>
          <p:cNvSpPr txBox="1">
            <a:spLocks/>
          </p:cNvSpPr>
          <p:nvPr/>
        </p:nvSpPr>
        <p:spPr>
          <a:xfrm>
            <a:off x="3929412" y="4757018"/>
            <a:ext cx="1675459" cy="307777"/>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94949">
                    <a:lumMod val="50000"/>
                  </a:srgbClr>
                </a:solidFill>
                <a:effectLst/>
                <a:uLnTx/>
                <a:uFillTx/>
                <a:latin typeface="Montserrat SemiBold" pitchFamily="2" charset="77"/>
                <a:ea typeface="+mn-lt"/>
                <a:cs typeface="+mn-lt"/>
              </a:rPr>
              <a:t>Legacy Systems</a:t>
            </a:r>
          </a:p>
        </p:txBody>
      </p:sp>
      <p:sp>
        <p:nvSpPr>
          <p:cNvPr id="52" name="Subtitle 2">
            <a:extLst>
              <a:ext uri="{FF2B5EF4-FFF2-40B4-BE49-F238E27FC236}">
                <a16:creationId xmlns:a16="http://schemas.microsoft.com/office/drawing/2014/main" id="{72DEA073-25C3-984E-9339-A73E9A139A24}"/>
              </a:ext>
            </a:extLst>
          </p:cNvPr>
          <p:cNvSpPr txBox="1">
            <a:spLocks/>
          </p:cNvSpPr>
          <p:nvPr/>
        </p:nvSpPr>
        <p:spPr>
          <a:xfrm>
            <a:off x="3741173" y="5121905"/>
            <a:ext cx="2051932" cy="120815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mn-lt"/>
                <a:ea typeface="+mn-lt"/>
                <a:cs typeface="+mn-lt"/>
              </a:rPr>
              <a:t>43%</a:t>
            </a:r>
            <a:r>
              <a:rPr kumimoji="0" lang="en-US" sz="1400" b="0" i="0" u="none" strike="noStrike" kern="1200" cap="none" spc="0" normalizeH="0" baseline="0" noProof="0">
                <a:ln>
                  <a:noFill/>
                </a:ln>
                <a:solidFill>
                  <a:srgbClr val="000000"/>
                </a:solidFill>
                <a:effectLst/>
                <a:uLnTx/>
                <a:uFillTx/>
                <a:latin typeface="+mn-lt"/>
                <a:ea typeface="+mn-lt"/>
                <a:cs typeface="+mn-lt"/>
              </a:rPr>
              <a:t> of organizations have challenges with outdated and legacy applications, making AI adoption difficult.</a:t>
            </a:r>
          </a:p>
          <a:p>
            <a:pPr marL="0" marR="0" lvl="0" indent="0" algn="ctr" defTabSz="1087636" rtl="0" eaLnBrk="1" fontAlgn="auto" latinLnBrk="0" hangingPunct="1">
              <a:lnSpc>
                <a:spcPts val="1750"/>
              </a:lnSpc>
              <a:spcBef>
                <a:spcPct val="20000"/>
              </a:spcBef>
              <a:spcAft>
                <a:spcPts val="0"/>
              </a:spcAft>
              <a:buClrTx/>
              <a:buSzTx/>
              <a:buFontTx/>
              <a:buNone/>
              <a:tabLst/>
              <a:defRPr/>
            </a:pPr>
            <a:r>
              <a:rPr kumimoji="0" lang="en-US" sz="1050" b="0" u="none" strike="noStrike" kern="1200" cap="none" spc="0" normalizeH="0" baseline="0" noProof="0">
                <a:ln>
                  <a:noFill/>
                </a:ln>
                <a:solidFill>
                  <a:srgbClr val="000000"/>
                </a:solidFill>
                <a:effectLst/>
                <a:uLnTx/>
                <a:uFillTx/>
                <a:latin typeface="+mn-lt"/>
                <a:ea typeface="+mn-lt"/>
                <a:cs typeface="+mn-lt"/>
              </a:rPr>
              <a:t>(Source: </a:t>
            </a:r>
            <a:r>
              <a:rPr kumimoji="0" lang="en-US" sz="1050" b="0" u="none" strike="noStrike" kern="1200" cap="none" spc="0" normalizeH="0" baseline="0" noProof="0" err="1">
                <a:ln>
                  <a:noFill/>
                </a:ln>
                <a:solidFill>
                  <a:srgbClr val="000000"/>
                </a:solidFill>
                <a:effectLst/>
                <a:uLnTx/>
                <a:uFillTx/>
                <a:latin typeface="+mn-lt"/>
                <a:ea typeface="+mn-lt"/>
                <a:cs typeface="+mn-lt"/>
              </a:rPr>
              <a:t>ITSM.tools</a:t>
            </a:r>
            <a:r>
              <a:rPr kumimoji="0" lang="en-US" sz="1050" b="0" u="none" strike="noStrike" kern="1200" cap="none" spc="0" normalizeH="0" baseline="0" noProof="0">
                <a:ln>
                  <a:noFill/>
                </a:ln>
                <a:solidFill>
                  <a:srgbClr val="000000"/>
                </a:solidFill>
                <a:effectLst/>
                <a:uLnTx/>
                <a:uFillTx/>
                <a:latin typeface="+mn-lt"/>
                <a:ea typeface="+mn-lt"/>
                <a:cs typeface="+mn-lt"/>
              </a:rPr>
              <a:t>, 2023.) </a:t>
            </a:r>
          </a:p>
        </p:txBody>
      </p:sp>
      <p:graphicFrame>
        <p:nvGraphicFramePr>
          <p:cNvPr id="22" name="Chart 10064" descr="donut chart 62%">
            <a:extLst>
              <a:ext uri="{FF2B5EF4-FFF2-40B4-BE49-F238E27FC236}">
                <a16:creationId xmlns:a16="http://schemas.microsoft.com/office/drawing/2014/main" id="{96B632C9-BFCA-CA4B-9D95-5DF97EFEBCED}"/>
              </a:ext>
            </a:extLst>
          </p:cNvPr>
          <p:cNvGraphicFramePr>
            <a:graphicFrameLocks/>
          </p:cNvGraphicFramePr>
          <p:nvPr>
            <p:extLst>
              <p:ext uri="{D42A27DB-BD31-4B8C-83A1-F6EECF244321}">
                <p14:modId xmlns:p14="http://schemas.microsoft.com/office/powerpoint/2010/main" val="759864512"/>
              </p:ext>
            </p:extLst>
          </p:nvPr>
        </p:nvGraphicFramePr>
        <p:xfrm>
          <a:off x="6487027" y="1728524"/>
          <a:ext cx="1885534" cy="1885534"/>
        </p:xfrm>
        <a:graphic>
          <a:graphicData uri="http://schemas.openxmlformats.org/drawingml/2006/chart">
            <c:chart xmlns:c="http://schemas.openxmlformats.org/drawingml/2006/chart" xmlns:r="http://schemas.openxmlformats.org/officeDocument/2006/relationships" r:id="rId7"/>
          </a:graphicData>
        </a:graphic>
      </p:graphicFrame>
      <p:sp>
        <p:nvSpPr>
          <p:cNvPr id="23" name="Shape 10065">
            <a:extLst>
              <a:ext uri="{FF2B5EF4-FFF2-40B4-BE49-F238E27FC236}">
                <a16:creationId xmlns:a16="http://schemas.microsoft.com/office/drawing/2014/main" id="{ABF0410E-2F1C-BB47-9AC9-ED5B4BE5A191}"/>
              </a:ext>
              <a:ext uri="{C183D7F6-B498-43B3-948B-1728B52AA6E4}">
                <adec:decorative xmlns:adec="http://schemas.microsoft.com/office/drawing/2017/decorative" val="1"/>
              </a:ext>
            </a:extLst>
          </p:cNvPr>
          <p:cNvSpPr>
            <a:spLocks/>
          </p:cNvSpPr>
          <p:nvPr/>
        </p:nvSpPr>
        <p:spPr>
          <a:xfrm>
            <a:off x="6717074" y="1958570"/>
            <a:ext cx="1425443" cy="1425443"/>
          </a:xfrm>
          <a:prstGeom prst="ellipse">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lvl1pPr>
          </a:lstStyle>
          <a:p>
            <a:pPr marL="0" marR="0" lvl="0" indent="0" algn="l" defTabSz="554492" rtl="0" eaLnBrk="1" fontAlgn="auto" latinLnBrk="0" hangingPunct="1">
              <a:lnSpc>
                <a:spcPct val="90000"/>
              </a:lnSpc>
              <a:spcBef>
                <a:spcPts val="0"/>
              </a:spcBef>
              <a:spcAft>
                <a:spcPts val="0"/>
              </a:spcAft>
              <a:buClrTx/>
              <a:buSzTx/>
              <a:buFontTx/>
              <a:buNone/>
              <a:tabLst/>
              <a:defRPr/>
            </a:pPr>
            <a:endParaRPr kumimoji="0" lang="en-US" sz="2813"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endParaRPr>
          </a:p>
        </p:txBody>
      </p:sp>
      <p:sp>
        <p:nvSpPr>
          <p:cNvPr id="46" name="Shape 6806">
            <a:extLst>
              <a:ext uri="{FF2B5EF4-FFF2-40B4-BE49-F238E27FC236}">
                <a16:creationId xmlns:a16="http://schemas.microsoft.com/office/drawing/2014/main" id="{7740C8B2-0451-694C-A2C4-3FED216D724E}"/>
              </a:ext>
            </a:extLst>
          </p:cNvPr>
          <p:cNvSpPr>
            <a:spLocks/>
          </p:cNvSpPr>
          <p:nvPr/>
        </p:nvSpPr>
        <p:spPr>
          <a:xfrm>
            <a:off x="6986085" y="2417377"/>
            <a:ext cx="887422" cy="50783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20" tIns="22860" rIns="45720" bIns="22860" numCol="1" anchor="ctr">
            <a:sp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pPr marL="0" marR="0" lvl="0" indent="0" algn="ctr" defTabSz="584200" rtl="0" eaLnBrk="1" fontAlgn="auto" latinLnBrk="0" hangingPunct="1">
              <a:lnSpc>
                <a:spcPct val="100000"/>
              </a:lnSpc>
              <a:spcBef>
                <a:spcPts val="0"/>
              </a:spcBef>
              <a:spcAft>
                <a:spcPts val="0"/>
              </a:spcAft>
              <a:buClrTx/>
              <a:buSzTx/>
              <a:buFontTx/>
              <a:buNone/>
              <a:tabLst/>
              <a:defRPr/>
            </a:pPr>
            <a:r>
              <a:rPr kumimoji="0" lang="en-US" sz="3000" b="0" i="0" u="none" strike="noStrike" kern="1200" cap="all" spc="0" normalizeH="0" baseline="0" noProof="0">
                <a:ln>
                  <a:noFill/>
                </a:ln>
                <a:solidFill>
                  <a:srgbClr val="494949">
                    <a:lumMod val="50000"/>
                  </a:srgbClr>
                </a:solidFill>
                <a:effectLst/>
                <a:uLnTx/>
                <a:uFillTx/>
                <a:latin typeface="Montserrat SemiBold" pitchFamily="2" charset="77"/>
                <a:ea typeface="+mn-lt"/>
                <a:cs typeface="+mn-lt"/>
                <a:sym typeface="Helvetica Neue"/>
              </a:rPr>
              <a:t>62%</a:t>
            </a:r>
          </a:p>
        </p:txBody>
      </p:sp>
      <p:sp>
        <p:nvSpPr>
          <p:cNvPr id="24" name="Shape 10061">
            <a:extLst>
              <a:ext uri="{FF2B5EF4-FFF2-40B4-BE49-F238E27FC236}">
                <a16:creationId xmlns:a16="http://schemas.microsoft.com/office/drawing/2014/main" id="{3B780867-821F-A24C-B9D9-3FF54FCC5F11}"/>
              </a:ext>
              <a:ext uri="{C183D7F6-B498-43B3-948B-1728B52AA6E4}">
                <adec:decorative xmlns:adec="http://schemas.microsoft.com/office/drawing/2017/decorative" val="1"/>
              </a:ext>
            </a:extLst>
          </p:cNvPr>
          <p:cNvSpPr>
            <a:spLocks/>
          </p:cNvSpPr>
          <p:nvPr/>
        </p:nvSpPr>
        <p:spPr>
          <a:xfrm>
            <a:off x="7055968" y="3815559"/>
            <a:ext cx="747655" cy="747654"/>
          </a:xfrm>
          <a:prstGeom prst="ellipse">
            <a:avLst/>
          </a:prstGeom>
          <a:solidFill>
            <a:schemeClr val="accent3"/>
          </a:solidFill>
          <a:ln w="12700" cap="flat">
            <a:noFill/>
            <a:miter lim="400000"/>
          </a:ln>
          <a:effectLst/>
        </p:spPr>
        <p:txBody>
          <a:bodyPr wrap="square" lIns="0" tIns="0" rIns="0" bIns="0" numCol="1" anchor="t">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2532"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endParaRPr>
          </a:p>
        </p:txBody>
      </p:sp>
      <p:pic>
        <p:nvPicPr>
          <p:cNvPr id="5" name="Picture 4">
            <a:extLst>
              <a:ext uri="{FF2B5EF4-FFF2-40B4-BE49-F238E27FC236}">
                <a16:creationId xmlns:a16="http://schemas.microsoft.com/office/drawing/2014/main" id="{B32590B7-AD64-A2A6-E4AF-F162C5176584}"/>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19277" y="3871886"/>
            <a:ext cx="635000" cy="635000"/>
          </a:xfrm>
          <a:prstGeom prst="rect">
            <a:avLst/>
          </a:prstGeom>
        </p:spPr>
      </p:pic>
      <p:sp>
        <p:nvSpPr>
          <p:cNvPr id="55" name="TextBox 54">
            <a:extLst>
              <a:ext uri="{FF2B5EF4-FFF2-40B4-BE49-F238E27FC236}">
                <a16:creationId xmlns:a16="http://schemas.microsoft.com/office/drawing/2014/main" id="{B592AC48-18DC-EB4E-B7EB-62E3ECC0757A}"/>
              </a:ext>
            </a:extLst>
          </p:cNvPr>
          <p:cNvSpPr txBox="1">
            <a:spLocks/>
          </p:cNvSpPr>
          <p:nvPr/>
        </p:nvSpPr>
        <p:spPr>
          <a:xfrm>
            <a:off x="6352990" y="4757018"/>
            <a:ext cx="2167581" cy="307777"/>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94949">
                    <a:lumMod val="50000"/>
                  </a:srgbClr>
                </a:solidFill>
                <a:effectLst/>
                <a:uLnTx/>
                <a:uFillTx/>
                <a:latin typeface="Montserrat SemiBold" pitchFamily="2" charset="77"/>
                <a:ea typeface="+mn-lt"/>
                <a:cs typeface="+mn-lt"/>
              </a:rPr>
              <a:t>Employee Resistance</a:t>
            </a:r>
          </a:p>
        </p:txBody>
      </p:sp>
      <p:sp>
        <p:nvSpPr>
          <p:cNvPr id="54" name="Subtitle 2">
            <a:extLst>
              <a:ext uri="{FF2B5EF4-FFF2-40B4-BE49-F238E27FC236}">
                <a16:creationId xmlns:a16="http://schemas.microsoft.com/office/drawing/2014/main" id="{A7941A8F-2288-8342-B989-7081A8AE7BFE}"/>
              </a:ext>
            </a:extLst>
          </p:cNvPr>
          <p:cNvSpPr txBox="1">
            <a:spLocks/>
          </p:cNvSpPr>
          <p:nvPr/>
        </p:nvSpPr>
        <p:spPr>
          <a:xfrm>
            <a:off x="6410811" y="5121905"/>
            <a:ext cx="2051932" cy="1217449"/>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mn-lt"/>
                <a:ea typeface="+mn-lt"/>
                <a:cs typeface="+mn-lt"/>
              </a:rPr>
              <a:t>62%</a:t>
            </a:r>
            <a:r>
              <a:rPr kumimoji="0" lang="en-US" sz="1400" b="0" i="0" u="none" strike="noStrike" kern="1200" cap="none" spc="0" normalizeH="0" baseline="0" noProof="0">
                <a:ln>
                  <a:noFill/>
                </a:ln>
                <a:solidFill>
                  <a:srgbClr val="000000"/>
                </a:solidFill>
                <a:effectLst/>
                <a:uLnTx/>
                <a:uFillTx/>
                <a:latin typeface="+mn-lt"/>
                <a:ea typeface="+mn-lt"/>
                <a:cs typeface="+mn-lt"/>
              </a:rPr>
              <a:t> of managers have reported that their employees are concerned that AI will replace their jobs.</a:t>
            </a:r>
          </a:p>
          <a:p>
            <a:pPr marL="0" marR="0" lvl="0" indent="0" algn="ctr" defTabSz="1087636" rtl="0" eaLnBrk="1" fontAlgn="auto" latinLnBrk="0" hangingPunct="1">
              <a:lnSpc>
                <a:spcPts val="1750"/>
              </a:lnSpc>
              <a:spcBef>
                <a:spcPct val="20000"/>
              </a:spcBef>
              <a:spcAft>
                <a:spcPts val="0"/>
              </a:spcAft>
              <a:buClrTx/>
              <a:buSzTx/>
              <a:buFontTx/>
              <a:buNone/>
              <a:tabLst/>
              <a:defRPr/>
            </a:pPr>
            <a:r>
              <a:rPr kumimoji="0" lang="en-US" sz="1200" b="0" u="none" strike="noStrike" kern="1200" cap="none" spc="0" normalizeH="0" baseline="0" noProof="0">
                <a:ln>
                  <a:noFill/>
                </a:ln>
                <a:solidFill>
                  <a:srgbClr val="000000"/>
                </a:solidFill>
                <a:effectLst/>
                <a:uLnTx/>
                <a:uFillTx/>
                <a:latin typeface="+mn-lt"/>
                <a:ea typeface="+mn-lt"/>
                <a:cs typeface="+mn-lt"/>
              </a:rPr>
              <a:t>(</a:t>
            </a:r>
            <a:r>
              <a:rPr kumimoji="0" lang="en-US" sz="1050" b="0" u="none" strike="noStrike" kern="1200" cap="none" spc="0" normalizeH="0" baseline="0" noProof="0">
                <a:ln>
                  <a:noFill/>
                </a:ln>
                <a:solidFill>
                  <a:srgbClr val="000000"/>
                </a:solidFill>
                <a:effectLst/>
                <a:uLnTx/>
                <a:uFillTx/>
                <a:latin typeface="+mn-lt"/>
                <a:ea typeface="+mn-lt"/>
                <a:cs typeface="+mn-lt"/>
              </a:rPr>
              <a:t>Source: The HR Director, 2024.</a:t>
            </a:r>
            <a:r>
              <a:rPr kumimoji="0" lang="en-US" sz="1200" b="0" u="none" strike="noStrike" kern="1200" cap="none" spc="0" normalizeH="0" baseline="0" noProof="0">
                <a:ln>
                  <a:noFill/>
                </a:ln>
                <a:solidFill>
                  <a:srgbClr val="000000"/>
                </a:solidFill>
                <a:effectLst/>
                <a:uLnTx/>
                <a:uFillTx/>
                <a:latin typeface="+mn-lt"/>
                <a:ea typeface="+mn-lt"/>
                <a:cs typeface="+mn-lt"/>
              </a:rPr>
              <a:t>)</a:t>
            </a:r>
          </a:p>
        </p:txBody>
      </p:sp>
      <p:graphicFrame>
        <p:nvGraphicFramePr>
          <p:cNvPr id="13" name="Chart 10074" descr="donut chart 55%">
            <a:extLst>
              <a:ext uri="{FF2B5EF4-FFF2-40B4-BE49-F238E27FC236}">
                <a16:creationId xmlns:a16="http://schemas.microsoft.com/office/drawing/2014/main" id="{BE485DA5-323A-7C4E-A528-85D1421415AC}"/>
              </a:ext>
            </a:extLst>
          </p:cNvPr>
          <p:cNvGraphicFramePr>
            <a:graphicFrameLocks/>
          </p:cNvGraphicFramePr>
          <p:nvPr>
            <p:extLst>
              <p:ext uri="{D42A27DB-BD31-4B8C-83A1-F6EECF244321}">
                <p14:modId xmlns:p14="http://schemas.microsoft.com/office/powerpoint/2010/main" val="2572342341"/>
              </p:ext>
            </p:extLst>
          </p:nvPr>
        </p:nvGraphicFramePr>
        <p:xfrm>
          <a:off x="9155662" y="1728524"/>
          <a:ext cx="1885535" cy="1885534"/>
        </p:xfrm>
        <a:graphic>
          <a:graphicData uri="http://schemas.openxmlformats.org/drawingml/2006/chart">
            <c:chart xmlns:c="http://schemas.openxmlformats.org/drawingml/2006/chart" xmlns:r="http://schemas.openxmlformats.org/officeDocument/2006/relationships" r:id="rId9"/>
          </a:graphicData>
        </a:graphic>
      </p:graphicFrame>
      <p:sp>
        <p:nvSpPr>
          <p:cNvPr id="14" name="Shape 10075">
            <a:extLst>
              <a:ext uri="{FF2B5EF4-FFF2-40B4-BE49-F238E27FC236}">
                <a16:creationId xmlns:a16="http://schemas.microsoft.com/office/drawing/2014/main" id="{A3A1A5B3-42C3-6D4D-8668-A43555DFAAF8}"/>
              </a:ext>
              <a:ext uri="{C183D7F6-B498-43B3-948B-1728B52AA6E4}">
                <adec:decorative xmlns:adec="http://schemas.microsoft.com/office/drawing/2017/decorative" val="1"/>
              </a:ext>
            </a:extLst>
          </p:cNvPr>
          <p:cNvSpPr>
            <a:spLocks/>
          </p:cNvSpPr>
          <p:nvPr/>
        </p:nvSpPr>
        <p:spPr>
          <a:xfrm>
            <a:off x="9385707" y="1958570"/>
            <a:ext cx="1425444" cy="1425443"/>
          </a:xfrm>
          <a:prstGeom prst="ellipse">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lvl1pPr>
          </a:lstStyle>
          <a:p>
            <a:pPr marL="0" marR="0" lvl="0" indent="0" algn="l" defTabSz="554492" rtl="0" eaLnBrk="1" fontAlgn="auto" latinLnBrk="0" hangingPunct="1">
              <a:lnSpc>
                <a:spcPct val="90000"/>
              </a:lnSpc>
              <a:spcBef>
                <a:spcPts val="0"/>
              </a:spcBef>
              <a:spcAft>
                <a:spcPts val="0"/>
              </a:spcAft>
              <a:buClrTx/>
              <a:buSzTx/>
              <a:buFontTx/>
              <a:buNone/>
              <a:tabLst/>
              <a:defRPr/>
            </a:pPr>
            <a:endParaRPr kumimoji="0" lang="en-US" sz="2813"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endParaRPr>
          </a:p>
        </p:txBody>
      </p:sp>
      <p:sp>
        <p:nvSpPr>
          <p:cNvPr id="47" name="Shape 6806">
            <a:extLst>
              <a:ext uri="{FF2B5EF4-FFF2-40B4-BE49-F238E27FC236}">
                <a16:creationId xmlns:a16="http://schemas.microsoft.com/office/drawing/2014/main" id="{A9AEE9F4-FA91-6F47-9C57-B99A9A3E095A}"/>
              </a:ext>
            </a:extLst>
          </p:cNvPr>
          <p:cNvSpPr>
            <a:spLocks/>
          </p:cNvSpPr>
          <p:nvPr/>
        </p:nvSpPr>
        <p:spPr>
          <a:xfrm>
            <a:off x="9663038" y="2417377"/>
            <a:ext cx="871392" cy="50783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20" tIns="22860" rIns="45720" bIns="22860" numCol="1" anchor="ctr">
            <a:sp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pPr marL="0" marR="0" lvl="0" indent="0" algn="ctr" defTabSz="584200" rtl="0" eaLnBrk="1" fontAlgn="auto" latinLnBrk="0" hangingPunct="1">
              <a:lnSpc>
                <a:spcPct val="100000"/>
              </a:lnSpc>
              <a:spcBef>
                <a:spcPts val="0"/>
              </a:spcBef>
              <a:spcAft>
                <a:spcPts val="0"/>
              </a:spcAft>
              <a:buClrTx/>
              <a:buSzTx/>
              <a:buFontTx/>
              <a:buNone/>
              <a:tabLst/>
              <a:defRPr/>
            </a:pPr>
            <a:r>
              <a:rPr kumimoji="0" lang="en-US" sz="3000" b="0" i="0" u="none" strike="noStrike" kern="1200" cap="all" spc="0" normalizeH="0" baseline="0" noProof="0">
                <a:ln>
                  <a:noFill/>
                </a:ln>
                <a:solidFill>
                  <a:srgbClr val="494949">
                    <a:lumMod val="50000"/>
                  </a:srgbClr>
                </a:solidFill>
                <a:effectLst/>
                <a:uLnTx/>
                <a:uFillTx/>
                <a:latin typeface="Montserrat SemiBold" pitchFamily="2" charset="77"/>
                <a:ea typeface="+mn-lt"/>
                <a:cs typeface="+mn-lt"/>
                <a:sym typeface="Helvetica Neue"/>
              </a:rPr>
              <a:t>55%</a:t>
            </a:r>
          </a:p>
        </p:txBody>
      </p:sp>
      <p:sp>
        <p:nvSpPr>
          <p:cNvPr id="15" name="Shape 10071">
            <a:extLst>
              <a:ext uri="{FF2B5EF4-FFF2-40B4-BE49-F238E27FC236}">
                <a16:creationId xmlns:a16="http://schemas.microsoft.com/office/drawing/2014/main" id="{A8EEE600-4259-F544-A948-73B6324E67AA}"/>
              </a:ext>
              <a:ext uri="{C183D7F6-B498-43B3-948B-1728B52AA6E4}">
                <adec:decorative xmlns:adec="http://schemas.microsoft.com/office/drawing/2017/decorative" val="1"/>
              </a:ext>
            </a:extLst>
          </p:cNvPr>
          <p:cNvSpPr>
            <a:spLocks/>
          </p:cNvSpPr>
          <p:nvPr/>
        </p:nvSpPr>
        <p:spPr>
          <a:xfrm>
            <a:off x="9724601" y="3815559"/>
            <a:ext cx="747654" cy="747654"/>
          </a:xfrm>
          <a:prstGeom prst="ellipse">
            <a:avLst/>
          </a:prstGeom>
          <a:solidFill>
            <a:schemeClr val="accent4"/>
          </a:solidFill>
          <a:ln w="12700" cap="flat">
            <a:noFill/>
            <a:miter lim="400000"/>
          </a:ln>
          <a:effectLst/>
        </p:spPr>
        <p:txBody>
          <a:bodyPr wrap="square" lIns="0" tIns="0" rIns="0" bIns="0" numCol="1" anchor="t">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2532"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endParaRPr>
          </a:p>
        </p:txBody>
      </p:sp>
      <p:pic>
        <p:nvPicPr>
          <p:cNvPr id="9" name="Picture 8">
            <a:extLst>
              <a:ext uri="{FF2B5EF4-FFF2-40B4-BE49-F238E27FC236}">
                <a16:creationId xmlns:a16="http://schemas.microsoft.com/office/drawing/2014/main" id="{73A9CB25-13EF-F278-9F3C-495DD6D30686}"/>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789578" y="3893664"/>
            <a:ext cx="635000" cy="635000"/>
          </a:xfrm>
          <a:prstGeom prst="rect">
            <a:avLst/>
          </a:prstGeom>
        </p:spPr>
      </p:pic>
      <p:sp>
        <p:nvSpPr>
          <p:cNvPr id="58" name="TextBox 57">
            <a:extLst>
              <a:ext uri="{FF2B5EF4-FFF2-40B4-BE49-F238E27FC236}">
                <a16:creationId xmlns:a16="http://schemas.microsoft.com/office/drawing/2014/main" id="{2200862D-4839-6840-AB26-39C066D6E06E}"/>
              </a:ext>
            </a:extLst>
          </p:cNvPr>
          <p:cNvSpPr txBox="1">
            <a:spLocks/>
          </p:cNvSpPr>
          <p:nvPr/>
        </p:nvSpPr>
        <p:spPr>
          <a:xfrm>
            <a:off x="8927112" y="4757018"/>
            <a:ext cx="2359941" cy="307777"/>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94949">
                    <a:lumMod val="50000"/>
                  </a:srgbClr>
                </a:solidFill>
                <a:effectLst/>
                <a:uLnTx/>
                <a:uFillTx/>
                <a:latin typeface="Montserrat SemiBold" pitchFamily="2" charset="77"/>
                <a:ea typeface="+mn-lt"/>
                <a:cs typeface="+mn-lt"/>
              </a:rPr>
              <a:t>Data Security Concerns</a:t>
            </a:r>
          </a:p>
        </p:txBody>
      </p:sp>
      <p:sp>
        <p:nvSpPr>
          <p:cNvPr id="57" name="Subtitle 2">
            <a:extLst>
              <a:ext uri="{FF2B5EF4-FFF2-40B4-BE49-F238E27FC236}">
                <a16:creationId xmlns:a16="http://schemas.microsoft.com/office/drawing/2014/main" id="{92CC02D6-27F2-D04F-AFD6-E621C78C7923}"/>
              </a:ext>
            </a:extLst>
          </p:cNvPr>
          <p:cNvSpPr txBox="1">
            <a:spLocks/>
          </p:cNvSpPr>
          <p:nvPr/>
        </p:nvSpPr>
        <p:spPr>
          <a:xfrm>
            <a:off x="9081112" y="5121905"/>
            <a:ext cx="2051932" cy="1217449"/>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mn-lt"/>
                <a:ea typeface="+mn-lt"/>
                <a:cs typeface="+mn-lt"/>
              </a:rPr>
              <a:t>55%</a:t>
            </a:r>
            <a:r>
              <a:rPr kumimoji="0" lang="en-US" sz="1400" b="0" i="0" u="none" strike="noStrike" kern="1200" cap="none" spc="0" normalizeH="0" baseline="0" noProof="0">
                <a:ln>
                  <a:noFill/>
                </a:ln>
                <a:solidFill>
                  <a:srgbClr val="000000"/>
                </a:solidFill>
                <a:effectLst/>
                <a:uLnTx/>
                <a:uFillTx/>
                <a:latin typeface="+mn-lt"/>
                <a:ea typeface="+mn-lt"/>
                <a:cs typeface="+mn-lt"/>
              </a:rPr>
              <a:t> of data leaders are concerned about exposure of sensitive data by large language models (LLMs).</a:t>
            </a:r>
          </a:p>
          <a:p>
            <a:pPr marL="0" marR="0" lvl="0" indent="0" algn="ctr" defTabSz="1087636" rtl="0" eaLnBrk="1" fontAlgn="auto" latinLnBrk="0" hangingPunct="1">
              <a:lnSpc>
                <a:spcPts val="1750"/>
              </a:lnSpc>
              <a:spcBef>
                <a:spcPct val="20000"/>
              </a:spcBef>
              <a:spcAft>
                <a:spcPts val="0"/>
              </a:spcAft>
              <a:buClrTx/>
              <a:buSzTx/>
              <a:buFontTx/>
              <a:buNone/>
              <a:tabLst/>
              <a:defRPr/>
            </a:pPr>
            <a:r>
              <a:rPr kumimoji="0" lang="en-US" sz="1200" b="0" u="none" strike="noStrike" kern="1200" cap="none" spc="0" normalizeH="0" baseline="0" noProof="0">
                <a:ln>
                  <a:noFill/>
                </a:ln>
                <a:solidFill>
                  <a:srgbClr val="000000"/>
                </a:solidFill>
                <a:effectLst/>
                <a:uLnTx/>
                <a:uFillTx/>
                <a:latin typeface="+mn-lt"/>
                <a:ea typeface="+mn-lt"/>
                <a:cs typeface="+mn-lt"/>
              </a:rPr>
              <a:t>(</a:t>
            </a:r>
            <a:r>
              <a:rPr kumimoji="0" lang="en-US" sz="1050" b="0" u="none" strike="noStrike" kern="1200" cap="none" spc="0" normalizeH="0" baseline="0" noProof="0">
                <a:ln>
                  <a:noFill/>
                </a:ln>
                <a:solidFill>
                  <a:srgbClr val="000000"/>
                </a:solidFill>
                <a:effectLst/>
                <a:uLnTx/>
                <a:uFillTx/>
                <a:latin typeface="+mn-lt"/>
                <a:ea typeface="+mn-lt"/>
                <a:cs typeface="+mn-lt"/>
              </a:rPr>
              <a:t>Source: </a:t>
            </a:r>
            <a:r>
              <a:rPr kumimoji="0" lang="en-US" sz="1050" b="0" u="none" strike="noStrike" kern="1200" cap="none" spc="0" normalizeH="0" baseline="0" noProof="0" err="1">
                <a:ln>
                  <a:noFill/>
                </a:ln>
                <a:solidFill>
                  <a:srgbClr val="000000"/>
                </a:solidFill>
                <a:effectLst/>
                <a:uLnTx/>
                <a:uFillTx/>
                <a:latin typeface="+mn-lt"/>
                <a:ea typeface="+mn-lt"/>
                <a:cs typeface="+mn-lt"/>
              </a:rPr>
              <a:t>Immuta</a:t>
            </a:r>
            <a:r>
              <a:rPr kumimoji="0" lang="en-US" sz="1050" b="0" u="none" strike="noStrike" kern="1200" cap="none" spc="0" normalizeH="0" baseline="0" noProof="0">
                <a:ln>
                  <a:noFill/>
                </a:ln>
                <a:solidFill>
                  <a:srgbClr val="000000"/>
                </a:solidFill>
                <a:effectLst/>
                <a:uLnTx/>
                <a:uFillTx/>
                <a:latin typeface="+mn-lt"/>
                <a:ea typeface="+mn-lt"/>
                <a:cs typeface="+mn-lt"/>
              </a:rPr>
              <a:t>, 2025.</a:t>
            </a:r>
            <a:r>
              <a:rPr kumimoji="0" lang="en-US" sz="1200" b="0" u="none" strike="noStrike" kern="1200" cap="none" spc="0" normalizeH="0" baseline="0" noProof="0">
                <a:ln>
                  <a:noFill/>
                </a:ln>
                <a:solidFill>
                  <a:srgbClr val="000000"/>
                </a:solidFill>
                <a:effectLst/>
                <a:uLnTx/>
                <a:uFillTx/>
                <a:latin typeface="+mn-lt"/>
                <a:ea typeface="+mn-lt"/>
                <a:cs typeface="+mn-lt"/>
              </a:rPr>
              <a:t>)</a:t>
            </a:r>
          </a:p>
        </p:txBody>
      </p:sp>
    </p:spTree>
    <p:extLst>
      <p:ext uri="{BB962C8B-B14F-4D97-AF65-F5344CB8AC3E}">
        <p14:creationId xmlns:p14="http://schemas.microsoft.com/office/powerpoint/2010/main" val="22067285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8B145A-C295-1547-A8EA-92502FAB1EA7}"/>
              </a:ext>
            </a:extLst>
          </p:cNvPr>
          <p:cNvSpPr>
            <a:spLocks noGrp="1"/>
          </p:cNvSpPr>
          <p:nvPr>
            <p:ph type="title"/>
          </p:nvPr>
        </p:nvSpPr>
        <p:spPr>
          <a:xfrm>
            <a:off x="354854" y="530021"/>
            <a:ext cx="6558804" cy="1130188"/>
          </a:xfrm>
        </p:spPr>
        <p:txBody>
          <a:bodyPr/>
          <a:lstStyle/>
          <a:p>
            <a:pPr defTabSz="914309"/>
            <a:r>
              <a:rPr lang="en-US" sz="3600">
                <a:solidFill>
                  <a:schemeClr val="accent1"/>
                </a:solidFill>
              </a:rPr>
              <a:t>Define your problem statement</a:t>
            </a:r>
          </a:p>
        </p:txBody>
      </p:sp>
      <p:sp>
        <p:nvSpPr>
          <p:cNvPr id="9" name="Text Placeholder 3">
            <a:extLst>
              <a:ext uri="{FF2B5EF4-FFF2-40B4-BE49-F238E27FC236}">
                <a16:creationId xmlns:a16="http://schemas.microsoft.com/office/drawing/2014/main" id="{7F994BF9-631D-0857-F669-114650DC62F5}"/>
              </a:ext>
            </a:extLst>
          </p:cNvPr>
          <p:cNvSpPr txBox="1">
            <a:spLocks/>
          </p:cNvSpPr>
          <p:nvPr/>
        </p:nvSpPr>
        <p:spPr>
          <a:xfrm>
            <a:off x="264162" y="1692785"/>
            <a:ext cx="6255245" cy="424985"/>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FontTx/>
              <a:buNone/>
            </a:pPr>
            <a:r>
              <a:rPr lang="en-US" sz="1800">
                <a:solidFill>
                  <a:srgbClr val="2576B7"/>
                </a:solidFill>
                <a:latin typeface="Montserrat Medium" panose="00000600000000000000" pitchFamily="2" charset="0"/>
                <a:ea typeface="+mn-lt"/>
                <a:cs typeface="+mn-lt"/>
              </a:rPr>
              <a:t>Why defining the problem statement is crucial</a:t>
            </a:r>
          </a:p>
        </p:txBody>
      </p:sp>
      <p:sp>
        <p:nvSpPr>
          <p:cNvPr id="10" name="Text Placeholder 4">
            <a:extLst>
              <a:ext uri="{FF2B5EF4-FFF2-40B4-BE49-F238E27FC236}">
                <a16:creationId xmlns:a16="http://schemas.microsoft.com/office/drawing/2014/main" id="{3D3C0124-3687-E810-863C-242A3A84C0D2}"/>
              </a:ext>
            </a:extLst>
          </p:cNvPr>
          <p:cNvSpPr txBox="1">
            <a:spLocks/>
          </p:cNvSpPr>
          <p:nvPr/>
        </p:nvSpPr>
        <p:spPr>
          <a:xfrm>
            <a:off x="354854" y="2215894"/>
            <a:ext cx="6255245" cy="2602633"/>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500">
                <a:solidFill>
                  <a:srgbClr val="494949"/>
                </a:solidFill>
                <a:ea typeface="+mn-lt"/>
                <a:cs typeface="+mn-lt"/>
              </a:rPr>
              <a:t>A </a:t>
            </a:r>
            <a:r>
              <a:rPr lang="en-US" sz="1500" b="1">
                <a:solidFill>
                  <a:srgbClr val="494949"/>
                </a:solidFill>
                <a:ea typeface="+mn-lt"/>
                <a:cs typeface="+mn-lt"/>
              </a:rPr>
              <a:t>problem statement</a:t>
            </a:r>
            <a:r>
              <a:rPr lang="en-US" sz="1500">
                <a:solidFill>
                  <a:srgbClr val="494949"/>
                </a:solidFill>
                <a:ea typeface="+mn-lt"/>
                <a:cs typeface="+mn-lt"/>
              </a:rPr>
              <a:t> sets the foundation for the entire AI solution. It articulates the challenge your organization faces and clarifies why it must be addressed. This is especially important in AI and data science initiatives, where technology can often overshadow the real business issue at hand.  </a:t>
            </a:r>
          </a:p>
          <a:p>
            <a:pPr marL="0" indent="0">
              <a:buFontTx/>
              <a:buNone/>
            </a:pPr>
            <a:r>
              <a:rPr lang="en-US" sz="1500">
                <a:solidFill>
                  <a:srgbClr val="494949"/>
                </a:solidFill>
                <a:ea typeface="+mn-lt"/>
                <a:cs typeface="+mn-lt"/>
              </a:rPr>
              <a:t>A well-defined problem statement helps you:</a:t>
            </a:r>
          </a:p>
          <a:p>
            <a:pPr fontAlgn="ctr"/>
            <a:r>
              <a:rPr lang="en-US" sz="1500">
                <a:solidFill>
                  <a:srgbClr val="494949"/>
                </a:solidFill>
                <a:ea typeface="+mn-lt"/>
                <a:cs typeface="+mn-lt"/>
              </a:rPr>
              <a:t>Align stakeholders on </a:t>
            </a:r>
            <a:r>
              <a:rPr lang="en-US" sz="1500" b="1">
                <a:solidFill>
                  <a:srgbClr val="494949"/>
                </a:solidFill>
                <a:ea typeface="+mn-lt"/>
                <a:cs typeface="+mn-lt"/>
              </a:rPr>
              <a:t>what</a:t>
            </a:r>
            <a:r>
              <a:rPr lang="en-US" sz="1500">
                <a:solidFill>
                  <a:srgbClr val="494949"/>
                </a:solidFill>
                <a:ea typeface="+mn-lt"/>
                <a:cs typeface="+mn-lt"/>
              </a:rPr>
              <a:t> you’re solving and </a:t>
            </a:r>
            <a:r>
              <a:rPr lang="en-US" sz="1500" b="1">
                <a:solidFill>
                  <a:srgbClr val="494949"/>
                </a:solidFill>
                <a:ea typeface="+mn-lt"/>
                <a:cs typeface="+mn-lt"/>
              </a:rPr>
              <a:t>why</a:t>
            </a:r>
            <a:r>
              <a:rPr lang="en-US" sz="1500">
                <a:solidFill>
                  <a:srgbClr val="494949"/>
                </a:solidFill>
                <a:ea typeface="+mn-lt"/>
                <a:cs typeface="+mn-lt"/>
              </a:rPr>
              <a:t>.</a:t>
            </a:r>
          </a:p>
          <a:p>
            <a:pPr fontAlgn="ctr"/>
            <a:r>
              <a:rPr lang="en-US" sz="1500">
                <a:solidFill>
                  <a:srgbClr val="494949"/>
                </a:solidFill>
                <a:ea typeface="+mn-lt"/>
                <a:cs typeface="+mn-lt"/>
              </a:rPr>
              <a:t>Focus your team’s attention on the </a:t>
            </a:r>
            <a:r>
              <a:rPr lang="en-US" sz="1500" b="1">
                <a:solidFill>
                  <a:srgbClr val="494949"/>
                </a:solidFill>
                <a:ea typeface="+mn-lt"/>
                <a:cs typeface="+mn-lt"/>
              </a:rPr>
              <a:t>desired outcomes</a:t>
            </a:r>
            <a:r>
              <a:rPr lang="en-US" sz="1500">
                <a:solidFill>
                  <a:srgbClr val="494949"/>
                </a:solidFill>
                <a:ea typeface="+mn-lt"/>
                <a:cs typeface="+mn-lt"/>
              </a:rPr>
              <a:t> rather than the technology itself.</a:t>
            </a:r>
          </a:p>
          <a:p>
            <a:pPr fontAlgn="ctr"/>
            <a:r>
              <a:rPr lang="en-US" sz="1500">
                <a:solidFill>
                  <a:srgbClr val="494949"/>
                </a:solidFill>
                <a:ea typeface="+mn-lt"/>
                <a:cs typeface="+mn-lt"/>
              </a:rPr>
              <a:t>Provide a </a:t>
            </a:r>
            <a:r>
              <a:rPr lang="en-US" sz="1500" b="1">
                <a:solidFill>
                  <a:srgbClr val="494949"/>
                </a:solidFill>
                <a:ea typeface="+mn-lt"/>
                <a:cs typeface="+mn-lt"/>
              </a:rPr>
              <a:t>benchmark</a:t>
            </a:r>
            <a:r>
              <a:rPr lang="en-US" sz="1500">
                <a:solidFill>
                  <a:srgbClr val="494949"/>
                </a:solidFill>
                <a:ea typeface="+mn-lt"/>
                <a:cs typeface="+mn-lt"/>
              </a:rPr>
              <a:t> against which you’ll measure success.</a:t>
            </a:r>
          </a:p>
          <a:p>
            <a:pPr marL="227942" indent="-227942" defTabSz="914218"/>
            <a:endParaRPr lang="en-US" sz="1600">
              <a:solidFill>
                <a:srgbClr val="494949"/>
              </a:solidFill>
              <a:ea typeface="+mn-lt"/>
              <a:cs typeface="+mn-lt"/>
            </a:endParaRPr>
          </a:p>
        </p:txBody>
      </p:sp>
      <p:sp>
        <p:nvSpPr>
          <p:cNvPr id="4" name="Rectangle 3">
            <a:extLst>
              <a:ext uri="{FF2B5EF4-FFF2-40B4-BE49-F238E27FC236}">
                <a16:creationId xmlns:a16="http://schemas.microsoft.com/office/drawing/2014/main" id="{D3AA7312-F2A3-2DD3-6607-2CE31B52306C}"/>
              </a:ext>
            </a:extLst>
          </p:cNvPr>
          <p:cNvSpPr>
            <a:spLocks/>
          </p:cNvSpPr>
          <p:nvPr/>
        </p:nvSpPr>
        <p:spPr>
          <a:xfrm>
            <a:off x="354853" y="5276090"/>
            <a:ext cx="6164552" cy="1251810"/>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r>
              <a:rPr lang="en-US" sz="1400" b="1">
                <a:solidFill>
                  <a:srgbClr val="FFFFFF"/>
                </a:solidFill>
                <a:ea typeface="+mn-lt"/>
                <a:cs typeface="+mn-lt"/>
              </a:rPr>
              <a:t>Info-Tech Insight</a:t>
            </a:r>
          </a:p>
          <a:p>
            <a:pPr defTabSz="554437">
              <a:spcBef>
                <a:spcPts val="800"/>
              </a:spcBef>
            </a:pPr>
            <a:r>
              <a:rPr lang="en-US" sz="1400">
                <a:solidFill>
                  <a:srgbClr val="FFFFFF"/>
                </a:solidFill>
                <a:ea typeface="+mn-lt"/>
                <a:cs typeface="+mn-lt"/>
              </a:rPr>
              <a:t>Your problem statement should be concise yet comprehensive – enough detail to guide development, but simple enough for senior leadership to quickly grasp its relevance.</a:t>
            </a:r>
          </a:p>
        </p:txBody>
      </p:sp>
      <p:sp>
        <p:nvSpPr>
          <p:cNvPr id="5" name="Rectangle 4">
            <a:extLst>
              <a:ext uri="{FF2B5EF4-FFF2-40B4-BE49-F238E27FC236}">
                <a16:creationId xmlns:a16="http://schemas.microsoft.com/office/drawing/2014/main" id="{D5B8CD1D-8931-CA5D-4E25-21FADB4097A7}"/>
              </a:ext>
              <a:ext uri="{C183D7F6-B498-43B3-948B-1728B52AA6E4}">
                <adec:decorative xmlns:adec="http://schemas.microsoft.com/office/drawing/2017/decorative" val="1"/>
              </a:ext>
            </a:extLst>
          </p:cNvPr>
          <p:cNvSpPr>
            <a:spLocks/>
          </p:cNvSpPr>
          <p:nvPr/>
        </p:nvSpPr>
        <p:spPr>
          <a:xfrm>
            <a:off x="354853" y="5276088"/>
            <a:ext cx="6164552" cy="1251812"/>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400">
              <a:solidFill>
                <a:srgbClr val="2576B7"/>
              </a:solidFill>
              <a:ea typeface="+mn-lt"/>
              <a:cs typeface="+mn-lt"/>
            </a:endParaRPr>
          </a:p>
        </p:txBody>
      </p:sp>
      <p:pic>
        <p:nvPicPr>
          <p:cNvPr id="17" name="Picture 16">
            <a:extLst>
              <a:ext uri="{FF2B5EF4-FFF2-40B4-BE49-F238E27FC236}">
                <a16:creationId xmlns:a16="http://schemas.microsoft.com/office/drawing/2014/main" id="{27B080D8-4150-9B05-B429-A7E41E21FD01}"/>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flipH="1">
            <a:off x="7250301" y="1238958"/>
            <a:ext cx="4380084" cy="4380084"/>
          </a:xfrm>
          <a:prstGeom prst="rect">
            <a:avLst/>
          </a:prstGeom>
          <a:effectLst>
            <a:outerShdw blurRad="50800" dist="25145" dir="2699990" rotWithShape="0">
              <a:srgbClr val="000000">
                <a:alpha val="40000"/>
              </a:srgbClr>
            </a:outerShdw>
          </a:effectLst>
        </p:spPr>
      </p:pic>
    </p:spTree>
    <p:extLst>
      <p:ext uri="{BB962C8B-B14F-4D97-AF65-F5344CB8AC3E}">
        <p14:creationId xmlns:p14="http://schemas.microsoft.com/office/powerpoint/2010/main" val="17243921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127DF26B-8A4F-E346-9376-67F231CEF643}"/>
              </a:ext>
            </a:extLst>
          </p:cNvPr>
          <p:cNvSpPr txBox="1">
            <a:spLocks/>
          </p:cNvSpPr>
          <p:nvPr/>
        </p:nvSpPr>
        <p:spPr>
          <a:xfrm>
            <a:off x="371060" y="450242"/>
            <a:ext cx="11520980" cy="56772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defTabSz="914218">
              <a:defRPr/>
            </a:pPr>
            <a:r>
              <a:rPr lang="en-US" sz="3600">
                <a:solidFill>
                  <a:srgbClr val="2576B7"/>
                </a:solidFill>
                <a:ea typeface="+mj-lt"/>
                <a:cs typeface="+mj-lt"/>
              </a:rPr>
              <a:t>Best practices for crafting problem statements</a:t>
            </a:r>
          </a:p>
        </p:txBody>
      </p:sp>
      <p:sp>
        <p:nvSpPr>
          <p:cNvPr id="12" name="Text Placeholder 4">
            <a:extLst>
              <a:ext uri="{FF2B5EF4-FFF2-40B4-BE49-F238E27FC236}">
                <a16:creationId xmlns:a16="http://schemas.microsoft.com/office/drawing/2014/main" id="{234DCC68-48FA-3C4D-B113-1225664CA27C}"/>
              </a:ext>
            </a:extLst>
          </p:cNvPr>
          <p:cNvSpPr txBox="1">
            <a:spLocks/>
          </p:cNvSpPr>
          <p:nvPr/>
        </p:nvSpPr>
        <p:spPr>
          <a:xfrm>
            <a:off x="371060" y="1138711"/>
            <a:ext cx="11520980" cy="567724"/>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10000"/>
              </a:lnSpc>
              <a:buFontTx/>
            </a:pPr>
            <a:r>
              <a:rPr lang="en-US" dirty="0">
                <a:solidFill>
                  <a:schemeClr val="tx1">
                    <a:lumMod val="85000"/>
                    <a:lumOff val="15000"/>
                  </a:schemeClr>
                </a:solidFill>
                <a:ea typeface="+mn-lt"/>
                <a:cs typeface="+mn-lt"/>
              </a:rPr>
              <a:t>When crafting a problem statement for an AI or data science initiative, consider these guiding principles. For CX-related AI projects, the customer should remain front and center – keep these nuances in mind.</a:t>
            </a:r>
          </a:p>
        </p:txBody>
      </p:sp>
      <p:graphicFrame>
        <p:nvGraphicFramePr>
          <p:cNvPr id="13" name="Table 12">
            <a:extLst>
              <a:ext uri="{FF2B5EF4-FFF2-40B4-BE49-F238E27FC236}">
                <a16:creationId xmlns:a16="http://schemas.microsoft.com/office/drawing/2014/main" id="{CF488F8E-0704-DE4F-9A69-D87618D79B88}"/>
              </a:ext>
            </a:extLst>
          </p:cNvPr>
          <p:cNvGraphicFramePr>
            <a:graphicFrameLocks/>
          </p:cNvGraphicFramePr>
          <p:nvPr>
            <p:extLst>
              <p:ext uri="{D42A27DB-BD31-4B8C-83A1-F6EECF244321}">
                <p14:modId xmlns:p14="http://schemas.microsoft.com/office/powerpoint/2010/main" val="616899851"/>
              </p:ext>
            </p:extLst>
          </p:nvPr>
        </p:nvGraphicFramePr>
        <p:xfrm>
          <a:off x="371063" y="1825922"/>
          <a:ext cx="11554784" cy="4579121"/>
        </p:xfrm>
        <a:graphic>
          <a:graphicData uri="http://schemas.openxmlformats.org/drawingml/2006/table">
            <a:tbl>
              <a:tblPr firstRow="1" bandRow="1"/>
              <a:tblGrid>
                <a:gridCol w="5810621">
                  <a:extLst>
                    <a:ext uri="{9D8B030D-6E8A-4147-A177-3AD203B41FA5}">
                      <a16:colId xmlns:a16="http://schemas.microsoft.com/office/drawing/2014/main" val="2500794229"/>
                    </a:ext>
                  </a:extLst>
                </a:gridCol>
                <a:gridCol w="5744163">
                  <a:extLst>
                    <a:ext uri="{9D8B030D-6E8A-4147-A177-3AD203B41FA5}">
                      <a16:colId xmlns:a16="http://schemas.microsoft.com/office/drawing/2014/main" val="1791260046"/>
                    </a:ext>
                  </a:extLst>
                </a:gridCol>
              </a:tblGrid>
              <a:tr h="52532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spc="6" dirty="0">
                          <a:solidFill>
                            <a:schemeClr val="bg1"/>
                          </a:solidFill>
                          <a:latin typeface="Montserrat SemiBold" pitchFamily="2" charset="77"/>
                          <a:ea typeface="+mn-lt"/>
                          <a:cs typeface="+mn-lt"/>
                        </a:rPr>
                        <a:t>General Best Practices for AI/ML</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15000">
                          <a:srgbClr val="B3242E">
                            <a:lumMod val="60000"/>
                            <a:lumOff val="40000"/>
                          </a:srgbClr>
                        </a:gs>
                        <a:gs pos="85000">
                          <a:srgbClr val="C00000"/>
                        </a:gs>
                      </a:gsLst>
                      <a:lin ang="2700000" scaled="0"/>
                    </a:gra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spc="6">
                          <a:solidFill>
                            <a:schemeClr val="bg1"/>
                          </a:solidFill>
                          <a:latin typeface="Montserrat SemiBold" pitchFamily="2" charset="77"/>
                          <a:ea typeface="+mn-lt"/>
                          <a:cs typeface="+mn-lt"/>
                        </a:rPr>
                        <a:t>CX-Specific Considerations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15000">
                          <a:srgbClr val="2476B7">
                            <a:lumMod val="60000"/>
                            <a:lumOff val="40000"/>
                          </a:srgbClr>
                        </a:gs>
                        <a:gs pos="85000">
                          <a:srgbClr val="2576B7"/>
                        </a:gs>
                      </a:gsLst>
                      <a:lin ang="2700000" scaled="0"/>
                    </a:gradFill>
                  </a:tcPr>
                </a:tc>
                <a:extLst>
                  <a:ext uri="{0D108BD9-81ED-4DB2-BD59-A6C34878D82A}">
                    <a16:rowId xmlns:a16="http://schemas.microsoft.com/office/drawing/2014/main" val="2052837071"/>
                  </a:ext>
                </a:extLst>
              </a:tr>
              <a:tr h="39032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42900" indent="-342900" rtl="0" fontAlgn="ctr">
                        <a:buFont typeface="+mj-lt"/>
                        <a:buAutoNum type="arabicPeriod"/>
                      </a:pPr>
                      <a:r>
                        <a:rPr lang="en-US" sz="1400" b="1" i="0" kern="1200" dirty="0">
                          <a:solidFill>
                            <a:schemeClr val="dk1"/>
                          </a:solidFill>
                          <a:effectLst/>
                          <a:latin typeface="+mn-lt"/>
                          <a:ea typeface="+mn-lt"/>
                          <a:cs typeface="+mn-lt"/>
                        </a:rPr>
                        <a:t>Root-Cause Focus: </a:t>
                      </a:r>
                      <a:r>
                        <a:rPr lang="en-US" sz="1400" b="0" i="0" kern="1200" dirty="0">
                          <a:solidFill>
                            <a:schemeClr val="dk1"/>
                          </a:solidFill>
                          <a:effectLst/>
                          <a:latin typeface="+mn-lt"/>
                          <a:ea typeface="+mn-lt"/>
                          <a:cs typeface="+mn-lt"/>
                        </a:rPr>
                        <a:t>Avoid vague or surface-level descriptions. Clearly articulate the </a:t>
                      </a:r>
                      <a:r>
                        <a:rPr lang="en-US" sz="1400" b="1" i="0" kern="1200" dirty="0">
                          <a:solidFill>
                            <a:schemeClr val="dk1"/>
                          </a:solidFill>
                          <a:effectLst/>
                          <a:latin typeface="+mn-lt"/>
                          <a:ea typeface="+mn-lt"/>
                          <a:cs typeface="+mn-lt"/>
                        </a:rPr>
                        <a:t>root cause</a:t>
                      </a:r>
                      <a:r>
                        <a:rPr lang="en-US" sz="1400" b="0" i="0" kern="1200" dirty="0">
                          <a:solidFill>
                            <a:schemeClr val="dk1"/>
                          </a:solidFill>
                          <a:effectLst/>
                          <a:latin typeface="+mn-lt"/>
                          <a:ea typeface="+mn-lt"/>
                          <a:cs typeface="+mn-lt"/>
                        </a:rPr>
                        <a:t> of the problem – e.g. “High call center volume leading to negative customer sentiment” rather than “We want a chatbot.”</a:t>
                      </a:r>
                    </a:p>
                    <a:p>
                      <a:pPr marL="342900" indent="-342900" rtl="0" fontAlgn="ctr">
                        <a:buFont typeface="+mj-lt"/>
                        <a:buAutoNum type="arabicPeriod"/>
                      </a:pPr>
                      <a:endParaRPr lang="en-US" sz="400" b="1" i="0" kern="1200" dirty="0">
                        <a:solidFill>
                          <a:schemeClr val="dk1"/>
                        </a:solidFill>
                        <a:effectLst/>
                        <a:latin typeface="+mn-lt"/>
                        <a:ea typeface="+mn-lt"/>
                        <a:cs typeface="+mn-lt"/>
                      </a:endParaRPr>
                    </a:p>
                    <a:p>
                      <a:pPr marL="342900" indent="-342900" rtl="0" fontAlgn="ctr">
                        <a:buFont typeface="+mj-lt"/>
                        <a:buAutoNum type="arabicPeriod"/>
                      </a:pPr>
                      <a:r>
                        <a:rPr lang="en-US" sz="1400" b="1" i="0" kern="1200" dirty="0">
                          <a:solidFill>
                            <a:schemeClr val="dk1"/>
                          </a:solidFill>
                          <a:effectLst/>
                          <a:latin typeface="+mn-lt"/>
                          <a:ea typeface="+mn-lt"/>
                          <a:cs typeface="+mn-lt"/>
                        </a:rPr>
                        <a:t>Link to Strategic Goals: </a:t>
                      </a:r>
                      <a:r>
                        <a:rPr lang="en-US" sz="1400" b="0" i="0" kern="1200" dirty="0">
                          <a:solidFill>
                            <a:schemeClr val="dk1"/>
                          </a:solidFill>
                          <a:effectLst/>
                          <a:latin typeface="+mn-lt"/>
                          <a:ea typeface="+mn-lt"/>
                          <a:cs typeface="+mn-lt"/>
                        </a:rPr>
                        <a:t>Tie the problem directly to your organization’s objectives, such as revenue growth, cost reduction, or customer retention. This ensures leadership sees the </a:t>
                      </a:r>
                      <a:r>
                        <a:rPr lang="en-US" sz="1400" b="1" i="0" kern="1200" dirty="0">
                          <a:solidFill>
                            <a:schemeClr val="dk1"/>
                          </a:solidFill>
                          <a:effectLst/>
                          <a:latin typeface="+mn-lt"/>
                          <a:ea typeface="+mn-lt"/>
                          <a:cs typeface="+mn-lt"/>
                        </a:rPr>
                        <a:t>strategic value</a:t>
                      </a:r>
                      <a:r>
                        <a:rPr lang="en-US" sz="1400" b="0" i="0" kern="1200" dirty="0">
                          <a:solidFill>
                            <a:schemeClr val="dk1"/>
                          </a:solidFill>
                          <a:effectLst/>
                          <a:latin typeface="+mn-lt"/>
                          <a:ea typeface="+mn-lt"/>
                          <a:cs typeface="+mn-lt"/>
                        </a:rPr>
                        <a:t>.</a:t>
                      </a:r>
                    </a:p>
                    <a:p>
                      <a:pPr marL="342900" indent="-342900" rtl="0" fontAlgn="ctr">
                        <a:buFont typeface="+mj-lt"/>
                        <a:buAutoNum type="arabicPeriod"/>
                      </a:pPr>
                      <a:endParaRPr lang="en-US" sz="400" b="1" i="0" kern="1200" dirty="0">
                        <a:solidFill>
                          <a:schemeClr val="dk1"/>
                        </a:solidFill>
                        <a:effectLst/>
                        <a:latin typeface="+mn-lt"/>
                        <a:ea typeface="+mn-lt"/>
                        <a:cs typeface="+mn-lt"/>
                      </a:endParaRPr>
                    </a:p>
                    <a:p>
                      <a:pPr marL="342900" indent="-342900" rtl="0" fontAlgn="ctr">
                        <a:buFont typeface="+mj-lt"/>
                        <a:buAutoNum type="arabicPeriod"/>
                      </a:pPr>
                      <a:r>
                        <a:rPr lang="en-US" sz="1400" b="1" i="0" kern="1200" dirty="0">
                          <a:solidFill>
                            <a:schemeClr val="dk1"/>
                          </a:solidFill>
                          <a:effectLst/>
                          <a:latin typeface="+mn-lt"/>
                          <a:ea typeface="+mn-lt"/>
                          <a:cs typeface="+mn-lt"/>
                        </a:rPr>
                        <a:t>Quantify Where Possible: </a:t>
                      </a:r>
                      <a:r>
                        <a:rPr lang="en-US" sz="1400" b="0" i="0" kern="1200" dirty="0">
                          <a:solidFill>
                            <a:schemeClr val="dk1"/>
                          </a:solidFill>
                          <a:effectLst/>
                          <a:latin typeface="+mn-lt"/>
                          <a:ea typeface="+mn-lt"/>
                          <a:cs typeface="+mn-lt"/>
                        </a:rPr>
                        <a:t>Use data or estimates to illustrate the magnitude of the problem (e.g. “Customer complaints have increased by 15% over the past quarter, causing a 5% dip in retention.”). This </a:t>
                      </a:r>
                      <a:r>
                        <a:rPr lang="en-US" sz="1400" b="1" i="0" kern="1200" dirty="0">
                          <a:solidFill>
                            <a:schemeClr val="dk1"/>
                          </a:solidFill>
                          <a:effectLst/>
                          <a:latin typeface="+mn-lt"/>
                          <a:ea typeface="+mn-lt"/>
                          <a:cs typeface="+mn-lt"/>
                        </a:rPr>
                        <a:t>data-driven</a:t>
                      </a:r>
                      <a:r>
                        <a:rPr lang="en-US" sz="1400" b="0" i="0" kern="1200" dirty="0">
                          <a:solidFill>
                            <a:schemeClr val="dk1"/>
                          </a:solidFill>
                          <a:effectLst/>
                          <a:latin typeface="+mn-lt"/>
                          <a:ea typeface="+mn-lt"/>
                          <a:cs typeface="+mn-lt"/>
                        </a:rPr>
                        <a:t> perspective ensures the problem statement is credible and sets the tone for data science rigor.</a:t>
                      </a:r>
                    </a:p>
                    <a:p>
                      <a:pPr marL="342900" indent="-342900" rtl="0" fontAlgn="ctr">
                        <a:buFont typeface="+mj-lt"/>
                        <a:buAutoNum type="arabicPeriod"/>
                      </a:pPr>
                      <a:endParaRPr lang="en-US" sz="400" b="1" i="0" kern="1200" dirty="0">
                        <a:solidFill>
                          <a:schemeClr val="dk1"/>
                        </a:solidFill>
                        <a:effectLst/>
                        <a:latin typeface="+mn-lt"/>
                        <a:ea typeface="+mn-lt"/>
                        <a:cs typeface="+mn-lt"/>
                      </a:endParaRPr>
                    </a:p>
                    <a:p>
                      <a:pPr marL="342900" indent="-342900" rtl="0" fontAlgn="ctr">
                        <a:buFont typeface="+mj-lt"/>
                        <a:buAutoNum type="arabicPeriod"/>
                      </a:pPr>
                      <a:r>
                        <a:rPr lang="en-US" sz="1400" b="1" i="0" kern="1200" dirty="0">
                          <a:solidFill>
                            <a:schemeClr val="dk1"/>
                          </a:solidFill>
                          <a:effectLst/>
                          <a:latin typeface="+mn-lt"/>
                          <a:ea typeface="+mn-lt"/>
                          <a:cs typeface="+mn-lt"/>
                        </a:rPr>
                        <a:t>Identify Impacted Stakeholders: </a:t>
                      </a:r>
                      <a:r>
                        <a:rPr lang="en-US" sz="1400" b="0" i="0" kern="1200" dirty="0">
                          <a:solidFill>
                            <a:schemeClr val="dk1"/>
                          </a:solidFill>
                          <a:effectLst/>
                          <a:latin typeface="+mn-lt"/>
                          <a:ea typeface="+mn-lt"/>
                          <a:cs typeface="+mn-lt"/>
                        </a:rPr>
                        <a:t>Note who experiences the problem most acutely – customers, customer support agents, the marketing team, etc. Understanding </a:t>
                      </a:r>
                      <a:r>
                        <a:rPr lang="en-US" sz="1400" b="1" i="0" kern="1200" dirty="0">
                          <a:solidFill>
                            <a:schemeClr val="dk1"/>
                          </a:solidFill>
                          <a:effectLst/>
                          <a:latin typeface="+mn-lt"/>
                          <a:ea typeface="+mn-lt"/>
                          <a:cs typeface="+mn-lt"/>
                        </a:rPr>
                        <a:t>who</a:t>
                      </a:r>
                      <a:r>
                        <a:rPr lang="en-US" sz="1400" b="0" i="0" kern="1200" dirty="0">
                          <a:solidFill>
                            <a:schemeClr val="dk1"/>
                          </a:solidFill>
                          <a:effectLst/>
                          <a:latin typeface="+mn-lt"/>
                          <a:ea typeface="+mn-lt"/>
                          <a:cs typeface="+mn-lt"/>
                        </a:rPr>
                        <a:t> is affected drives better solution design.</a:t>
                      </a:r>
                    </a:p>
                    <a:p>
                      <a:pPr marL="342900" indent="-342900" rtl="0" fontAlgn="ctr">
                        <a:buFont typeface="+mj-lt"/>
                        <a:buAutoNum type="arabicPeriod"/>
                      </a:pPr>
                      <a:endParaRPr lang="en-US" sz="400" b="1" i="0" kern="1200" dirty="0">
                        <a:solidFill>
                          <a:schemeClr val="dk1"/>
                        </a:solidFill>
                        <a:effectLst/>
                        <a:latin typeface="+mn-lt"/>
                        <a:ea typeface="+mn-lt"/>
                        <a:cs typeface="+mn-lt"/>
                      </a:endParaRPr>
                    </a:p>
                    <a:p>
                      <a:pPr marL="342900" indent="-342900" rtl="0" fontAlgn="ctr">
                        <a:buFont typeface="+mj-lt"/>
                        <a:buAutoNum type="arabicPeriod"/>
                      </a:pPr>
                      <a:r>
                        <a:rPr lang="en-US" sz="1400" b="1" i="0" kern="1200" dirty="0">
                          <a:solidFill>
                            <a:schemeClr val="dk1"/>
                          </a:solidFill>
                          <a:effectLst/>
                          <a:latin typeface="+mn-lt"/>
                          <a:ea typeface="+mn-lt"/>
                          <a:cs typeface="+mn-lt"/>
                        </a:rPr>
                        <a:t>Stay Technology-Agnostic Initially: </a:t>
                      </a:r>
                      <a:r>
                        <a:rPr lang="en-US" sz="1400" b="0" i="0" kern="1200" dirty="0">
                          <a:solidFill>
                            <a:schemeClr val="dk1"/>
                          </a:solidFill>
                          <a:effectLst/>
                          <a:latin typeface="+mn-lt"/>
                          <a:ea typeface="+mn-lt"/>
                          <a:cs typeface="+mn-lt"/>
                        </a:rPr>
                        <a:t>Don’t lock in on an AI technique in the problem statement. Focus on </a:t>
                      </a:r>
                      <a:r>
                        <a:rPr lang="en-US" sz="1400" b="1" i="0" kern="1200" dirty="0">
                          <a:solidFill>
                            <a:schemeClr val="dk1"/>
                          </a:solidFill>
                          <a:effectLst/>
                          <a:latin typeface="+mn-lt"/>
                          <a:ea typeface="+mn-lt"/>
                          <a:cs typeface="+mn-lt"/>
                        </a:rPr>
                        <a:t>what</a:t>
                      </a:r>
                      <a:r>
                        <a:rPr lang="en-US" sz="1400" b="0" i="0" kern="1200" dirty="0">
                          <a:solidFill>
                            <a:schemeClr val="dk1"/>
                          </a:solidFill>
                          <a:effectLst/>
                          <a:latin typeface="+mn-lt"/>
                          <a:ea typeface="+mn-lt"/>
                          <a:cs typeface="+mn-lt"/>
                        </a:rPr>
                        <a:t> the problem is, not the technical solution you assume you need.</a:t>
                      </a:r>
                      <a:endParaRPr lang="en-US" sz="1400" b="1" i="0" kern="1200" dirty="0">
                        <a:solidFill>
                          <a:schemeClr val="dk1"/>
                        </a:solidFill>
                        <a:effectLst/>
                        <a:latin typeface="+mn-lt"/>
                        <a:ea typeface="+mn-lt"/>
                        <a:cs typeface="+mn-lt"/>
                      </a:endParaRPr>
                    </a:p>
                  </a:txBody>
                  <a:tcPr marL="182832" marR="182832" marT="18283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42900" indent="-342900" rtl="0" fontAlgn="ctr">
                        <a:buFont typeface="+mj-lt"/>
                        <a:buAutoNum type="arabicPeriod"/>
                      </a:pPr>
                      <a:r>
                        <a:rPr lang="en-US" sz="1400" b="1" i="0" kern="1200" dirty="0">
                          <a:solidFill>
                            <a:schemeClr val="dk1"/>
                          </a:solidFill>
                          <a:effectLst/>
                          <a:latin typeface="+mn-lt"/>
                          <a:ea typeface="+mn-lt"/>
                          <a:cs typeface="+mn-lt"/>
                        </a:rPr>
                        <a:t>Customer Emotions &amp; Perceptions: </a:t>
                      </a:r>
                      <a:r>
                        <a:rPr lang="en-US" sz="1400" b="0" i="0" kern="1200" dirty="0">
                          <a:solidFill>
                            <a:schemeClr val="dk1"/>
                          </a:solidFill>
                          <a:effectLst/>
                          <a:latin typeface="+mn-lt"/>
                          <a:ea typeface="+mn-lt"/>
                          <a:cs typeface="+mn-lt"/>
                        </a:rPr>
                        <a:t>CX often involves </a:t>
                      </a:r>
                      <a:r>
                        <a:rPr lang="en-US" sz="1400" b="1" i="0" kern="1200" dirty="0">
                          <a:solidFill>
                            <a:schemeClr val="dk1"/>
                          </a:solidFill>
                          <a:effectLst/>
                          <a:latin typeface="+mn-lt"/>
                          <a:ea typeface="+mn-lt"/>
                          <a:cs typeface="+mn-lt"/>
                        </a:rPr>
                        <a:t>subjective</a:t>
                      </a:r>
                      <a:r>
                        <a:rPr lang="en-US" sz="1400" b="0" i="0" kern="1200" dirty="0">
                          <a:solidFill>
                            <a:schemeClr val="dk1"/>
                          </a:solidFill>
                          <a:effectLst/>
                          <a:latin typeface="+mn-lt"/>
                          <a:ea typeface="+mn-lt"/>
                          <a:cs typeface="+mn-lt"/>
                        </a:rPr>
                        <a:t> elements like satisfaction, trust, and brand perception. When defining the problem, incorporate how </a:t>
                      </a:r>
                      <a:r>
                        <a:rPr lang="en-US" sz="1400" b="1" i="0" kern="1200" dirty="0">
                          <a:solidFill>
                            <a:schemeClr val="dk1"/>
                          </a:solidFill>
                          <a:effectLst/>
                          <a:latin typeface="+mn-lt"/>
                          <a:ea typeface="+mn-lt"/>
                          <a:cs typeface="+mn-lt"/>
                        </a:rPr>
                        <a:t>customer sentiment</a:t>
                      </a:r>
                      <a:r>
                        <a:rPr lang="en-US" sz="1400" b="0" i="0" kern="1200" dirty="0">
                          <a:solidFill>
                            <a:schemeClr val="dk1"/>
                          </a:solidFill>
                          <a:effectLst/>
                          <a:latin typeface="+mn-lt"/>
                          <a:ea typeface="+mn-lt"/>
                          <a:cs typeface="+mn-lt"/>
                        </a:rPr>
                        <a:t> and “voice of the customer” data factor into the challenge.</a:t>
                      </a:r>
                    </a:p>
                    <a:p>
                      <a:pPr marL="342900" indent="-342900" rtl="0" fontAlgn="ctr">
                        <a:buFont typeface="+mj-lt"/>
                        <a:buAutoNum type="arabicPeriod"/>
                      </a:pPr>
                      <a:endParaRPr lang="en-US" sz="400" b="1" i="0" kern="1200" dirty="0">
                        <a:solidFill>
                          <a:schemeClr val="dk1"/>
                        </a:solidFill>
                        <a:effectLst/>
                        <a:latin typeface="+mn-lt"/>
                        <a:ea typeface="+mn-lt"/>
                        <a:cs typeface="+mn-lt"/>
                      </a:endParaRPr>
                    </a:p>
                    <a:p>
                      <a:pPr marL="342900" indent="-342900" rtl="0" fontAlgn="ctr">
                        <a:buFont typeface="+mj-lt"/>
                        <a:buAutoNum type="arabicPeriod"/>
                      </a:pPr>
                      <a:r>
                        <a:rPr lang="en-US" sz="1400" b="1" i="0" kern="1200" dirty="0">
                          <a:solidFill>
                            <a:schemeClr val="dk1"/>
                          </a:solidFill>
                          <a:effectLst/>
                          <a:latin typeface="+mn-lt"/>
                          <a:ea typeface="+mn-lt"/>
                          <a:cs typeface="+mn-lt"/>
                        </a:rPr>
                        <a:t>Cross-Channel Experiences: </a:t>
                      </a:r>
                      <a:r>
                        <a:rPr lang="en-US" sz="1400" b="0" i="0" kern="1200" dirty="0">
                          <a:solidFill>
                            <a:schemeClr val="dk1"/>
                          </a:solidFill>
                          <a:effectLst/>
                          <a:latin typeface="+mn-lt"/>
                          <a:ea typeface="+mn-lt"/>
                          <a:cs typeface="+mn-lt"/>
                        </a:rPr>
                        <a:t>CX issues typically span multiple customer touchpoints (e.g. website, mobile app, call center). A robust problem statement acknowledges that </a:t>
                      </a:r>
                      <a:r>
                        <a:rPr lang="en-US" sz="1400" b="1" i="0" kern="1200" dirty="0">
                          <a:solidFill>
                            <a:schemeClr val="dk1"/>
                          </a:solidFill>
                          <a:effectLst/>
                          <a:latin typeface="+mn-lt"/>
                          <a:ea typeface="+mn-lt"/>
                          <a:cs typeface="+mn-lt"/>
                        </a:rPr>
                        <a:t>inconsistencies</a:t>
                      </a:r>
                      <a:r>
                        <a:rPr lang="en-US" sz="1400" b="0" i="0" kern="1200" dirty="0">
                          <a:solidFill>
                            <a:schemeClr val="dk1"/>
                          </a:solidFill>
                          <a:effectLst/>
                          <a:latin typeface="+mn-lt"/>
                          <a:ea typeface="+mn-lt"/>
                          <a:cs typeface="+mn-lt"/>
                        </a:rPr>
                        <a:t> across channels might be the root cause.</a:t>
                      </a:r>
                    </a:p>
                    <a:p>
                      <a:pPr marL="342900" indent="-342900" rtl="0" fontAlgn="ctr">
                        <a:buFont typeface="+mj-lt"/>
                        <a:buAutoNum type="arabicPeriod"/>
                      </a:pPr>
                      <a:endParaRPr lang="en-US" sz="400" b="1" i="0" kern="1200" dirty="0">
                        <a:solidFill>
                          <a:schemeClr val="dk1"/>
                        </a:solidFill>
                        <a:effectLst/>
                        <a:latin typeface="+mn-lt"/>
                        <a:ea typeface="+mn-lt"/>
                        <a:cs typeface="+mn-lt"/>
                      </a:endParaRPr>
                    </a:p>
                    <a:p>
                      <a:pPr marL="342900" indent="-342900" rtl="0" fontAlgn="ctr">
                        <a:buFont typeface="+mj-lt"/>
                        <a:buAutoNum type="arabicPeriod"/>
                      </a:pPr>
                      <a:r>
                        <a:rPr lang="en-US" sz="1400" b="1" i="0" kern="1200" dirty="0">
                          <a:solidFill>
                            <a:schemeClr val="dk1"/>
                          </a:solidFill>
                          <a:effectLst/>
                          <a:latin typeface="+mn-lt"/>
                          <a:ea typeface="+mn-lt"/>
                          <a:cs typeface="+mn-lt"/>
                        </a:rPr>
                        <a:t>Speed vs. Quality Trade-offs: </a:t>
                      </a:r>
                      <a:r>
                        <a:rPr lang="en-US" sz="1400" b="0" i="0" kern="1200" dirty="0">
                          <a:solidFill>
                            <a:schemeClr val="dk1"/>
                          </a:solidFill>
                          <a:effectLst/>
                          <a:latin typeface="+mn-lt"/>
                          <a:ea typeface="+mn-lt"/>
                          <a:cs typeface="+mn-lt"/>
                        </a:rPr>
                        <a:t>Many AI CX solutions improve either </a:t>
                      </a:r>
                      <a:r>
                        <a:rPr lang="en-US" sz="1400" b="1" i="0" kern="1200" dirty="0">
                          <a:solidFill>
                            <a:schemeClr val="dk1"/>
                          </a:solidFill>
                          <a:effectLst/>
                          <a:latin typeface="+mn-lt"/>
                          <a:ea typeface="+mn-lt"/>
                          <a:cs typeface="+mn-lt"/>
                        </a:rPr>
                        <a:t>speed</a:t>
                      </a:r>
                      <a:r>
                        <a:rPr lang="en-US" sz="1400" b="0" i="0" kern="1200" dirty="0">
                          <a:solidFill>
                            <a:schemeClr val="dk1"/>
                          </a:solidFill>
                          <a:effectLst/>
                          <a:latin typeface="+mn-lt"/>
                          <a:ea typeface="+mn-lt"/>
                          <a:cs typeface="+mn-lt"/>
                        </a:rPr>
                        <a:t> (e.g. faster resolution times) or </a:t>
                      </a:r>
                      <a:r>
                        <a:rPr lang="en-US" sz="1400" b="1" i="0" kern="1200" dirty="0">
                          <a:solidFill>
                            <a:schemeClr val="dk1"/>
                          </a:solidFill>
                          <a:effectLst/>
                          <a:latin typeface="+mn-lt"/>
                          <a:ea typeface="+mn-lt"/>
                          <a:cs typeface="+mn-lt"/>
                        </a:rPr>
                        <a:t>quality</a:t>
                      </a:r>
                      <a:r>
                        <a:rPr lang="en-US" sz="1400" b="0" i="0" kern="1200" dirty="0">
                          <a:solidFill>
                            <a:schemeClr val="dk1"/>
                          </a:solidFill>
                          <a:effectLst/>
                          <a:latin typeface="+mn-lt"/>
                          <a:ea typeface="+mn-lt"/>
                          <a:cs typeface="+mn-lt"/>
                        </a:rPr>
                        <a:t> (more personalized interactions). Identify which dimension of CX needs the most urgent attention and articulate it.</a:t>
                      </a:r>
                    </a:p>
                    <a:p>
                      <a:pPr marL="342900" indent="-342900" rtl="0" fontAlgn="ctr">
                        <a:buFont typeface="+mj-lt"/>
                        <a:buAutoNum type="arabicPeriod"/>
                      </a:pPr>
                      <a:endParaRPr lang="en-US" sz="400" b="1" i="0" kern="1200" dirty="0">
                        <a:solidFill>
                          <a:schemeClr val="dk1"/>
                        </a:solidFill>
                        <a:effectLst/>
                        <a:latin typeface="+mn-lt"/>
                        <a:ea typeface="+mn-lt"/>
                        <a:cs typeface="+mn-lt"/>
                      </a:endParaRPr>
                    </a:p>
                    <a:p>
                      <a:pPr marL="342900" indent="-342900" rtl="0" fontAlgn="ctr">
                        <a:buFont typeface="+mj-lt"/>
                        <a:buAutoNum type="arabicPeriod"/>
                      </a:pPr>
                      <a:r>
                        <a:rPr lang="en-US" sz="1400" b="1" i="0" kern="1200" dirty="0">
                          <a:solidFill>
                            <a:schemeClr val="dk1"/>
                          </a:solidFill>
                          <a:effectLst/>
                          <a:latin typeface="+mn-lt"/>
                          <a:ea typeface="+mn-lt"/>
                          <a:cs typeface="+mn-lt"/>
                        </a:rPr>
                        <a:t>Regulatory &amp; Ethical Considerations: </a:t>
                      </a:r>
                      <a:r>
                        <a:rPr lang="en-US" sz="1400" b="0" i="0" kern="1200" dirty="0">
                          <a:solidFill>
                            <a:schemeClr val="dk1"/>
                          </a:solidFill>
                          <a:effectLst/>
                          <a:latin typeface="+mn-lt"/>
                          <a:ea typeface="+mn-lt"/>
                          <a:cs typeface="+mn-lt"/>
                        </a:rPr>
                        <a:t>Customer data is subject to privacy regulations. Indicate whether data usage, bias, or consent issues might be </a:t>
                      </a:r>
                      <a:r>
                        <a:rPr lang="en-US" sz="1400" b="1" i="0" kern="1200" dirty="0">
                          <a:solidFill>
                            <a:schemeClr val="dk1"/>
                          </a:solidFill>
                          <a:effectLst/>
                          <a:latin typeface="+mn-lt"/>
                          <a:ea typeface="+mn-lt"/>
                          <a:cs typeface="+mn-lt"/>
                        </a:rPr>
                        <a:t>part of the problem</a:t>
                      </a:r>
                      <a:r>
                        <a:rPr lang="en-US" sz="1400" b="0" i="0" kern="1200" dirty="0">
                          <a:solidFill>
                            <a:schemeClr val="dk1"/>
                          </a:solidFill>
                          <a:effectLst/>
                          <a:latin typeface="+mn-lt"/>
                          <a:ea typeface="+mn-lt"/>
                          <a:cs typeface="+mn-lt"/>
                        </a:rPr>
                        <a:t> (e.g. “We lack clarity on how we can use personal data to target retention offers without violating privacy norms.”).</a:t>
                      </a:r>
                      <a:endParaRPr lang="en-US" sz="1400" b="1" i="0" kern="1200" dirty="0">
                        <a:solidFill>
                          <a:schemeClr val="dk1"/>
                        </a:solidFill>
                        <a:effectLst/>
                        <a:latin typeface="+mn-lt"/>
                        <a:ea typeface="+mn-lt"/>
                        <a:cs typeface="+mn-lt"/>
                      </a:endParaRPr>
                    </a:p>
                  </a:txBody>
                  <a:tcPr marL="182832" marR="182832" marT="182832"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570360"/>
                  </a:ext>
                </a:extLst>
              </a:tr>
            </a:tbl>
          </a:graphicData>
        </a:graphic>
      </p:graphicFrame>
    </p:spTree>
    <p:extLst>
      <p:ext uri="{BB962C8B-B14F-4D97-AF65-F5344CB8AC3E}">
        <p14:creationId xmlns:p14="http://schemas.microsoft.com/office/powerpoint/2010/main" val="30470438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3A8093-8D94-ED46-AD67-50B3446A1FD2}"/>
              </a:ext>
            </a:extLst>
          </p:cNvPr>
          <p:cNvSpPr>
            <a:spLocks noGrp="1"/>
          </p:cNvSpPr>
          <p:nvPr>
            <p:ph type="title"/>
          </p:nvPr>
        </p:nvSpPr>
        <p:spPr>
          <a:xfrm>
            <a:off x="369762" y="337741"/>
            <a:ext cx="10515600" cy="687949"/>
          </a:xfrm>
        </p:spPr>
        <p:txBody>
          <a:bodyPr/>
          <a:lstStyle/>
          <a:p>
            <a:r>
              <a:rPr lang="en-US" sz="3600" b="0">
                <a:solidFill>
                  <a:srgbClr val="2576B7"/>
                </a:solidFill>
              </a:rPr>
              <a:t>Craft an actionable problem statement</a:t>
            </a:r>
          </a:p>
        </p:txBody>
      </p:sp>
      <p:sp>
        <p:nvSpPr>
          <p:cNvPr id="2" name="Text Placeholder 4">
            <a:extLst>
              <a:ext uri="{FF2B5EF4-FFF2-40B4-BE49-F238E27FC236}">
                <a16:creationId xmlns:a16="http://schemas.microsoft.com/office/drawing/2014/main" id="{DB8B34CE-2DB8-4AAD-89FB-AF02C648BC92}"/>
              </a:ext>
            </a:extLst>
          </p:cNvPr>
          <p:cNvSpPr txBox="1">
            <a:spLocks/>
          </p:cNvSpPr>
          <p:nvPr/>
        </p:nvSpPr>
        <p:spPr>
          <a:xfrm>
            <a:off x="369762" y="924942"/>
            <a:ext cx="11520980" cy="301217"/>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09" rtl="0" eaLnBrk="1" fontAlgn="auto" latinLnBrk="0" hangingPunct="1">
              <a:lnSpc>
                <a:spcPct val="110000"/>
              </a:lnSpc>
              <a:spcBef>
                <a:spcPts val="1000"/>
              </a:spcBef>
              <a:spcAft>
                <a:spcPts val="0"/>
              </a:spcAft>
              <a:buClrTx/>
              <a:buSzTx/>
              <a:buFontTx/>
              <a:buNone/>
              <a:tabLst/>
              <a:defRPr/>
            </a:pPr>
            <a:r>
              <a:rPr kumimoji="0" lang="en-US" sz="1600" b="0" i="0" u="none" strike="noStrike" kern="1200" cap="none" spc="0" normalizeH="0" baseline="0" noProof="0">
                <a:ln>
                  <a:noFill/>
                </a:ln>
                <a:solidFill>
                  <a:srgbClr val="494949">
                    <a:lumMod val="50000"/>
                  </a:srgbClr>
                </a:solidFill>
                <a:effectLst/>
                <a:uLnTx/>
                <a:uFillTx/>
                <a:latin typeface="Exo" panose="02000503000000000000" pitchFamily="2" charset="77"/>
                <a:ea typeface="+mn-lt"/>
                <a:cs typeface="+mn-lt"/>
              </a:rPr>
              <a:t>Adopt the following framework to build a problem statement, linking CX challenges with AI opportunities</a:t>
            </a:r>
          </a:p>
        </p:txBody>
      </p:sp>
      <p:cxnSp>
        <p:nvCxnSpPr>
          <p:cNvPr id="22" name="Straight Connector 21">
            <a:extLst>
              <a:ext uri="{FF2B5EF4-FFF2-40B4-BE49-F238E27FC236}">
                <a16:creationId xmlns:a16="http://schemas.microsoft.com/office/drawing/2014/main" id="{A529B230-EB26-914A-9449-EEE3045ED943}"/>
              </a:ext>
              <a:ext uri="{C183D7F6-B498-43B3-948B-1728B52AA6E4}">
                <adec:decorative xmlns:adec="http://schemas.microsoft.com/office/drawing/2017/decorative" val="1"/>
              </a:ext>
            </a:extLst>
          </p:cNvPr>
          <p:cNvCxnSpPr>
            <a:cxnSpLocks/>
          </p:cNvCxnSpPr>
          <p:nvPr/>
        </p:nvCxnSpPr>
        <p:spPr>
          <a:xfrm>
            <a:off x="762794" y="2771118"/>
            <a:ext cx="10668000" cy="2137602"/>
          </a:xfrm>
          <a:prstGeom prst="line">
            <a:avLst/>
          </a:prstGeom>
          <a:ln w="127000" cap="rnd">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4" name="Freeform 298">
            <a:extLst>
              <a:ext uri="{FF2B5EF4-FFF2-40B4-BE49-F238E27FC236}">
                <a16:creationId xmlns:a16="http://schemas.microsoft.com/office/drawing/2014/main" id="{E56AAC26-C755-0A49-AE80-D914ABE252F0}"/>
              </a:ext>
              <a:ext uri="{C183D7F6-B498-43B3-948B-1728B52AA6E4}">
                <adec:decorative xmlns:adec="http://schemas.microsoft.com/office/drawing/2017/decorative" val="1"/>
              </a:ext>
            </a:extLst>
          </p:cNvPr>
          <p:cNvSpPr>
            <a:spLocks/>
          </p:cNvSpPr>
          <p:nvPr/>
        </p:nvSpPr>
        <p:spPr bwMode="auto">
          <a:xfrm>
            <a:off x="1617060" y="2883858"/>
            <a:ext cx="191485" cy="188606"/>
          </a:xfrm>
          <a:custGeom>
            <a:avLst/>
            <a:gdLst>
              <a:gd name="T0" fmla="*/ 105660 w 307"/>
              <a:gd name="T1" fmla="*/ 0 h 305"/>
              <a:gd name="T2" fmla="*/ 105660 w 307"/>
              <a:gd name="T3" fmla="*/ 0 h 305"/>
              <a:gd name="T4" fmla="*/ 211319 w 307"/>
              <a:gd name="T5" fmla="*/ 104147 h 305"/>
              <a:gd name="T6" fmla="*/ 211319 w 307"/>
              <a:gd name="T7" fmla="*/ 104147 h 305"/>
              <a:gd name="T8" fmla="*/ 105660 w 307"/>
              <a:gd name="T9" fmla="*/ 208295 h 305"/>
              <a:gd name="T10" fmla="*/ 105660 w 307"/>
              <a:gd name="T11" fmla="*/ 208295 h 305"/>
              <a:gd name="T12" fmla="*/ 0 w 307"/>
              <a:gd name="T13" fmla="*/ 104147 h 305"/>
              <a:gd name="T14" fmla="*/ 0 w 307"/>
              <a:gd name="T15" fmla="*/ 104147 h 305"/>
              <a:gd name="T16" fmla="*/ 105660 w 307"/>
              <a:gd name="T17" fmla="*/ 0 h 3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5">
                <a:moveTo>
                  <a:pt x="153" y="0"/>
                </a:moveTo>
                <a:lnTo>
                  <a:pt x="153" y="0"/>
                </a:lnTo>
                <a:cubicBezTo>
                  <a:pt x="237" y="0"/>
                  <a:pt x="306" y="68"/>
                  <a:pt x="306" y="152"/>
                </a:cubicBezTo>
                <a:cubicBezTo>
                  <a:pt x="306" y="236"/>
                  <a:pt x="237" y="304"/>
                  <a:pt x="153" y="304"/>
                </a:cubicBezTo>
                <a:cubicBezTo>
                  <a:pt x="69" y="304"/>
                  <a:pt x="0" y="236"/>
                  <a:pt x="0" y="152"/>
                </a:cubicBezTo>
                <a:cubicBezTo>
                  <a:pt x="0" y="68"/>
                  <a:pt x="69" y="0"/>
                  <a:pt x="153" y="0"/>
                </a:cubicBezTo>
              </a:path>
            </a:pathLst>
          </a:custGeom>
          <a:solidFill>
            <a:schemeClr val="accent1"/>
          </a:solidFill>
          <a:ln>
            <a:noFill/>
          </a:ln>
          <a:effec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endParaRPr>
          </a:p>
        </p:txBody>
      </p:sp>
      <p:cxnSp>
        <p:nvCxnSpPr>
          <p:cNvPr id="28" name="Straight Arrow Connector 27">
            <a:extLst>
              <a:ext uri="{FF2B5EF4-FFF2-40B4-BE49-F238E27FC236}">
                <a16:creationId xmlns:a16="http://schemas.microsoft.com/office/drawing/2014/main" id="{6F792636-0D8F-6743-AC40-086FC1F90B5C}"/>
              </a:ext>
              <a:ext uri="{C183D7F6-B498-43B3-948B-1728B52AA6E4}">
                <adec:decorative xmlns:adec="http://schemas.microsoft.com/office/drawing/2017/decorative" val="1"/>
              </a:ext>
            </a:extLst>
          </p:cNvPr>
          <p:cNvCxnSpPr>
            <a:cxnSpLocks/>
          </p:cNvCxnSpPr>
          <p:nvPr/>
        </p:nvCxnSpPr>
        <p:spPr>
          <a:xfrm>
            <a:off x="1712801" y="3236183"/>
            <a:ext cx="0" cy="548640"/>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AE5F4BA-DC41-6440-A130-2EEE8EB8612D}"/>
              </a:ext>
            </a:extLst>
          </p:cNvPr>
          <p:cNvSpPr txBox="1">
            <a:spLocks/>
          </p:cNvSpPr>
          <p:nvPr/>
        </p:nvSpPr>
        <p:spPr>
          <a:xfrm>
            <a:off x="205864" y="3961624"/>
            <a:ext cx="3070261" cy="830997"/>
          </a:xfrm>
          <a:prstGeom prst="rect">
            <a:avLst/>
          </a:prstGeom>
          <a:noFill/>
        </p:spPr>
        <p:txBody>
          <a:bodyPr wrap="square"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576B7"/>
                </a:solidFill>
                <a:effectLst/>
                <a:uLnTx/>
                <a:uFillTx/>
                <a:latin typeface="Montserrat SemiBold" pitchFamily="2" charset="0"/>
                <a:ea typeface="+mn-lt"/>
                <a:cs typeface="+mn-lt"/>
              </a:rPr>
              <a:t>1. Summary of Issue</a:t>
            </a:r>
            <a:r>
              <a:rPr kumimoji="0" lang="en-US" sz="1200" b="1" i="0" u="none" strike="noStrike" kern="1200" cap="none" spc="0" normalizeH="0" baseline="0" noProof="0">
                <a:ln>
                  <a:noFill/>
                </a:ln>
                <a:solidFill>
                  <a:srgbClr val="494949"/>
                </a:solidFill>
                <a:effectLst/>
                <a:uLnTx/>
                <a:uFillTx/>
                <a:latin typeface="Montserrat SemiBold" pitchFamily="2" charset="0"/>
                <a:ea typeface="+mn-lt"/>
                <a:cs typeface="+mn-lt"/>
              </a:rPr>
              <a:t>: </a:t>
            </a:r>
            <a:r>
              <a:rPr kumimoji="0" lang="en-US" sz="1200" b="0" i="0" u="none" strike="noStrike" kern="1200" cap="none" spc="0" normalizeH="0" baseline="0" noProof="0">
                <a:ln>
                  <a:noFill/>
                </a:ln>
                <a:solidFill>
                  <a:srgbClr val="494949"/>
                </a:solidFill>
                <a:effectLst/>
                <a:uLnTx/>
                <a:uFillTx/>
                <a:latin typeface="Montserrat SemiBold" pitchFamily="2" charset="0"/>
                <a:ea typeface="+mn-lt"/>
                <a:cs typeface="+mn-lt"/>
              </a:rPr>
              <a:t>In one or two sentences, describe the main IT or service management problem your AI solution will address.</a:t>
            </a:r>
            <a:endParaRPr kumimoji="0" lang="en-US" sz="1200" b="1" i="0" u="none" strike="noStrike" kern="1200" cap="none" spc="0" normalizeH="0" baseline="0" noProof="0">
              <a:ln>
                <a:noFill/>
              </a:ln>
              <a:solidFill>
                <a:srgbClr val="494949"/>
              </a:solidFill>
              <a:effectLst/>
              <a:uLnTx/>
              <a:uFillTx/>
              <a:latin typeface="Montserrat SemiBold" pitchFamily="2" charset="0"/>
              <a:ea typeface="+mn-lt"/>
              <a:cs typeface="+mn-lt"/>
            </a:endParaRPr>
          </a:p>
        </p:txBody>
      </p:sp>
      <p:sp>
        <p:nvSpPr>
          <p:cNvPr id="32" name="Subtitle 2">
            <a:extLst>
              <a:ext uri="{FF2B5EF4-FFF2-40B4-BE49-F238E27FC236}">
                <a16:creationId xmlns:a16="http://schemas.microsoft.com/office/drawing/2014/main" id="{0724C024-4130-DF43-9E5D-43D4870CB16E}"/>
              </a:ext>
            </a:extLst>
          </p:cNvPr>
          <p:cNvSpPr txBox="1">
            <a:spLocks/>
          </p:cNvSpPr>
          <p:nvPr/>
        </p:nvSpPr>
        <p:spPr>
          <a:xfrm>
            <a:off x="244668" y="4822778"/>
            <a:ext cx="2978222" cy="48801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E.g. Our service desk is experiencing [high ticket backlog], resulting in [describe the user impact].</a:t>
            </a:r>
          </a:p>
        </p:txBody>
      </p:sp>
      <p:sp>
        <p:nvSpPr>
          <p:cNvPr id="9" name="Freeform 298">
            <a:extLst>
              <a:ext uri="{FF2B5EF4-FFF2-40B4-BE49-F238E27FC236}">
                <a16:creationId xmlns:a16="http://schemas.microsoft.com/office/drawing/2014/main" id="{21641495-A6E2-4A4C-85C1-58A01F0FF7FE}"/>
              </a:ext>
              <a:ext uri="{C183D7F6-B498-43B3-948B-1728B52AA6E4}">
                <adec:decorative xmlns:adec="http://schemas.microsoft.com/office/drawing/2017/decorative" val="1"/>
              </a:ext>
            </a:extLst>
          </p:cNvPr>
          <p:cNvSpPr>
            <a:spLocks/>
          </p:cNvSpPr>
          <p:nvPr/>
        </p:nvSpPr>
        <p:spPr bwMode="auto">
          <a:xfrm>
            <a:off x="3370081" y="3231619"/>
            <a:ext cx="191485" cy="188606"/>
          </a:xfrm>
          <a:custGeom>
            <a:avLst/>
            <a:gdLst>
              <a:gd name="T0" fmla="*/ 105660 w 307"/>
              <a:gd name="T1" fmla="*/ 0 h 305"/>
              <a:gd name="T2" fmla="*/ 105660 w 307"/>
              <a:gd name="T3" fmla="*/ 0 h 305"/>
              <a:gd name="T4" fmla="*/ 211319 w 307"/>
              <a:gd name="T5" fmla="*/ 104147 h 305"/>
              <a:gd name="T6" fmla="*/ 211319 w 307"/>
              <a:gd name="T7" fmla="*/ 104147 h 305"/>
              <a:gd name="T8" fmla="*/ 105660 w 307"/>
              <a:gd name="T9" fmla="*/ 208295 h 305"/>
              <a:gd name="T10" fmla="*/ 105660 w 307"/>
              <a:gd name="T11" fmla="*/ 208295 h 305"/>
              <a:gd name="T12" fmla="*/ 0 w 307"/>
              <a:gd name="T13" fmla="*/ 104147 h 305"/>
              <a:gd name="T14" fmla="*/ 0 w 307"/>
              <a:gd name="T15" fmla="*/ 104147 h 305"/>
              <a:gd name="T16" fmla="*/ 105660 w 307"/>
              <a:gd name="T17" fmla="*/ 0 h 3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5">
                <a:moveTo>
                  <a:pt x="153" y="0"/>
                </a:moveTo>
                <a:lnTo>
                  <a:pt x="153" y="0"/>
                </a:lnTo>
                <a:cubicBezTo>
                  <a:pt x="237" y="0"/>
                  <a:pt x="306" y="68"/>
                  <a:pt x="306" y="152"/>
                </a:cubicBezTo>
                <a:cubicBezTo>
                  <a:pt x="306" y="236"/>
                  <a:pt x="237" y="304"/>
                  <a:pt x="153" y="304"/>
                </a:cubicBezTo>
                <a:cubicBezTo>
                  <a:pt x="69" y="304"/>
                  <a:pt x="0" y="236"/>
                  <a:pt x="0" y="152"/>
                </a:cubicBezTo>
                <a:cubicBezTo>
                  <a:pt x="0" y="68"/>
                  <a:pt x="69" y="0"/>
                  <a:pt x="153" y="0"/>
                </a:cubicBezTo>
              </a:path>
            </a:pathLst>
          </a:custGeom>
          <a:solidFill>
            <a:schemeClr val="accent2"/>
          </a:solidFill>
          <a:ln>
            <a:noFill/>
          </a:ln>
          <a:effec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endParaRPr>
          </a:p>
        </p:txBody>
      </p:sp>
      <p:cxnSp>
        <p:nvCxnSpPr>
          <p:cNvPr id="51" name="Straight Arrow Connector 50">
            <a:extLst>
              <a:ext uri="{FF2B5EF4-FFF2-40B4-BE49-F238E27FC236}">
                <a16:creationId xmlns:a16="http://schemas.microsoft.com/office/drawing/2014/main" id="{32D2D76E-018F-2144-A2CD-4CE2B77D8493}"/>
              </a:ext>
              <a:ext uri="{C183D7F6-B498-43B3-948B-1728B52AA6E4}">
                <adec:decorative xmlns:adec="http://schemas.microsoft.com/office/drawing/2017/decorative" val="1"/>
              </a:ext>
            </a:extLst>
          </p:cNvPr>
          <p:cNvCxnSpPr>
            <a:cxnSpLocks/>
          </p:cNvCxnSpPr>
          <p:nvPr/>
        </p:nvCxnSpPr>
        <p:spPr>
          <a:xfrm flipV="1">
            <a:off x="3455104" y="2524438"/>
            <a:ext cx="0" cy="548640"/>
          </a:xfrm>
          <a:prstGeom prst="straightConnector1">
            <a:avLst/>
          </a:prstGeom>
          <a:ln w="1270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C75D1BE-66EB-EC44-A630-37D181E64EEA}"/>
              </a:ext>
            </a:extLst>
          </p:cNvPr>
          <p:cNvSpPr txBox="1">
            <a:spLocks/>
          </p:cNvSpPr>
          <p:nvPr/>
        </p:nvSpPr>
        <p:spPr>
          <a:xfrm>
            <a:off x="1963167" y="1190719"/>
            <a:ext cx="2983874" cy="830997"/>
          </a:xfrm>
          <a:prstGeom prst="rect">
            <a:avLst/>
          </a:prstGeom>
          <a:noFill/>
        </p:spPr>
        <p:txBody>
          <a:bodyPr wrap="square"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090C4"/>
                </a:solidFill>
                <a:effectLst/>
                <a:uLnTx/>
                <a:uFillTx/>
                <a:latin typeface="Montserrat SemiBold" pitchFamily="2" charset="0"/>
                <a:ea typeface="+mn-lt"/>
                <a:cs typeface="+mn-lt"/>
              </a:rPr>
              <a:t>2. Supporting Evidence: </a:t>
            </a:r>
            <a:r>
              <a:rPr kumimoji="0" lang="en-US" sz="1200" b="0" i="0" u="none" strike="noStrike" kern="1200" cap="none" spc="0" normalizeH="0" baseline="0" noProof="0">
                <a:ln>
                  <a:noFill/>
                </a:ln>
                <a:solidFill>
                  <a:srgbClr val="494949"/>
                </a:solidFill>
                <a:effectLst/>
                <a:uLnTx/>
                <a:uFillTx/>
                <a:latin typeface="Montserrat SemiBold" pitchFamily="2" charset="0"/>
                <a:ea typeface="+mn-lt"/>
                <a:cs typeface="+mn-lt"/>
              </a:rPr>
              <a:t>Provide any data points or trends that illustrate why this is a pressing problem.</a:t>
            </a:r>
          </a:p>
        </p:txBody>
      </p:sp>
      <p:sp>
        <p:nvSpPr>
          <p:cNvPr id="52" name="Subtitle 2">
            <a:extLst>
              <a:ext uri="{FF2B5EF4-FFF2-40B4-BE49-F238E27FC236}">
                <a16:creationId xmlns:a16="http://schemas.microsoft.com/office/drawing/2014/main" id="{FC89A73D-80B4-EB4C-8EAE-94EA17539EC1}"/>
              </a:ext>
            </a:extLst>
          </p:cNvPr>
          <p:cNvSpPr txBox="1">
            <a:spLocks/>
          </p:cNvSpPr>
          <p:nvPr/>
        </p:nvSpPr>
        <p:spPr>
          <a:xfrm>
            <a:off x="2020580" y="2024721"/>
            <a:ext cx="2936834" cy="71885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E.g. Incident volume has increased by [X%] over the past [Y</a:t>
            </a:r>
            <a:r>
              <a:rPr lang="en-US" sz="1200">
                <a:solidFill>
                  <a:srgbClr val="000000"/>
                </a:solidFill>
                <a:latin typeface="+mn-lt"/>
                <a:ea typeface="+mn-lt"/>
                <a:cs typeface="+mn-lt"/>
              </a:rPr>
              <a:t>]</a:t>
            </a:r>
            <a:r>
              <a:rPr kumimoji="0" lang="en-US" sz="1200" b="0" i="0" u="none" strike="noStrike" kern="1200" cap="none" spc="0" normalizeH="0" baseline="0" noProof="0">
                <a:ln>
                  <a:noFill/>
                </a:ln>
                <a:solidFill>
                  <a:srgbClr val="000000"/>
                </a:solidFill>
                <a:effectLst/>
                <a:uLnTx/>
                <a:uFillTx/>
                <a:latin typeface="+mn-lt"/>
                <a:ea typeface="+mn-lt"/>
                <a:cs typeface="+mn-lt"/>
              </a:rPr>
              <a:t> months, beyond our resource capacity.</a:t>
            </a:r>
          </a:p>
        </p:txBody>
      </p:sp>
      <p:sp>
        <p:nvSpPr>
          <p:cNvPr id="25" name="Freeform 299">
            <a:extLst>
              <a:ext uri="{FF2B5EF4-FFF2-40B4-BE49-F238E27FC236}">
                <a16:creationId xmlns:a16="http://schemas.microsoft.com/office/drawing/2014/main" id="{5A451FB5-25B2-8240-B93A-E3CB029F1C5F}"/>
              </a:ext>
              <a:ext uri="{C183D7F6-B498-43B3-948B-1728B52AA6E4}">
                <adec:decorative xmlns:adec="http://schemas.microsoft.com/office/drawing/2017/decorative" val="1"/>
              </a:ext>
            </a:extLst>
          </p:cNvPr>
          <p:cNvSpPr>
            <a:spLocks/>
          </p:cNvSpPr>
          <p:nvPr/>
        </p:nvSpPr>
        <p:spPr bwMode="auto">
          <a:xfrm>
            <a:off x="5125031" y="3579379"/>
            <a:ext cx="191485" cy="191486"/>
          </a:xfrm>
          <a:custGeom>
            <a:avLst/>
            <a:gdLst>
              <a:gd name="T0" fmla="*/ 105660 w 307"/>
              <a:gd name="T1" fmla="*/ 0 h 307"/>
              <a:gd name="T2" fmla="*/ 105660 w 307"/>
              <a:gd name="T3" fmla="*/ 0 h 307"/>
              <a:gd name="T4" fmla="*/ 211319 w 307"/>
              <a:gd name="T5" fmla="*/ 105660 h 307"/>
              <a:gd name="T6" fmla="*/ 211319 w 307"/>
              <a:gd name="T7" fmla="*/ 105660 h 307"/>
              <a:gd name="T8" fmla="*/ 105660 w 307"/>
              <a:gd name="T9" fmla="*/ 211319 h 307"/>
              <a:gd name="T10" fmla="*/ 105660 w 307"/>
              <a:gd name="T11" fmla="*/ 211319 h 307"/>
              <a:gd name="T12" fmla="*/ 0 w 307"/>
              <a:gd name="T13" fmla="*/ 105660 h 307"/>
              <a:gd name="T14" fmla="*/ 0 w 307"/>
              <a:gd name="T15" fmla="*/ 105660 h 307"/>
              <a:gd name="T16" fmla="*/ 105660 w 307"/>
              <a:gd name="T17" fmla="*/ 0 h 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7">
                <a:moveTo>
                  <a:pt x="153" y="0"/>
                </a:moveTo>
                <a:lnTo>
                  <a:pt x="153" y="0"/>
                </a:lnTo>
                <a:cubicBezTo>
                  <a:pt x="238" y="0"/>
                  <a:pt x="306" y="68"/>
                  <a:pt x="306" y="153"/>
                </a:cubicBezTo>
                <a:cubicBezTo>
                  <a:pt x="306" y="237"/>
                  <a:pt x="238" y="306"/>
                  <a:pt x="153" y="306"/>
                </a:cubicBezTo>
                <a:cubicBezTo>
                  <a:pt x="69" y="306"/>
                  <a:pt x="0" y="237"/>
                  <a:pt x="0" y="153"/>
                </a:cubicBezTo>
                <a:cubicBezTo>
                  <a:pt x="0" y="68"/>
                  <a:pt x="69" y="0"/>
                  <a:pt x="153" y="0"/>
                </a:cubicBezTo>
              </a:path>
            </a:pathLst>
          </a:custGeom>
          <a:solidFill>
            <a:schemeClr val="accent3"/>
          </a:solidFill>
          <a:ln>
            <a:noFill/>
          </a:ln>
          <a:effec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endParaRPr>
          </a:p>
        </p:txBody>
      </p:sp>
      <p:cxnSp>
        <p:nvCxnSpPr>
          <p:cNvPr id="43" name="Straight Arrow Connector 42">
            <a:extLst>
              <a:ext uri="{FF2B5EF4-FFF2-40B4-BE49-F238E27FC236}">
                <a16:creationId xmlns:a16="http://schemas.microsoft.com/office/drawing/2014/main" id="{E0F6A0AF-FB10-6C47-86DD-D59B42D2F5E6}"/>
              </a:ext>
              <a:ext uri="{C183D7F6-B498-43B3-948B-1728B52AA6E4}">
                <adec:decorative xmlns:adec="http://schemas.microsoft.com/office/drawing/2017/decorative" val="1"/>
              </a:ext>
            </a:extLst>
          </p:cNvPr>
          <p:cNvCxnSpPr>
            <a:cxnSpLocks/>
          </p:cNvCxnSpPr>
          <p:nvPr/>
        </p:nvCxnSpPr>
        <p:spPr>
          <a:xfrm>
            <a:off x="5220772" y="3926140"/>
            <a:ext cx="0" cy="548640"/>
          </a:xfrm>
          <a:prstGeom prst="straightConnector1">
            <a:avLst/>
          </a:prstGeom>
          <a:ln w="1270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A6138A06-5FDA-7942-A31F-FEA1B84DE742}"/>
              </a:ext>
            </a:extLst>
          </p:cNvPr>
          <p:cNvSpPr txBox="1">
            <a:spLocks/>
          </p:cNvSpPr>
          <p:nvPr/>
        </p:nvSpPr>
        <p:spPr>
          <a:xfrm>
            <a:off x="3779820" y="4402059"/>
            <a:ext cx="3019508" cy="830997"/>
          </a:xfrm>
          <a:prstGeom prst="rect">
            <a:avLst/>
          </a:prstGeom>
          <a:noFill/>
        </p:spPr>
        <p:txBody>
          <a:bodyPr wrap="square"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5466D"/>
                </a:solidFill>
                <a:effectLst/>
                <a:uLnTx/>
                <a:uFillTx/>
                <a:latin typeface="Montserrat SemiBold" pitchFamily="2" charset="0"/>
                <a:ea typeface="+mn-lt"/>
                <a:cs typeface="+mn-lt"/>
              </a:rPr>
              <a:t>3. Strategic Link: </a:t>
            </a:r>
            <a:r>
              <a:rPr kumimoji="0" lang="en-US" sz="1200" b="0" i="0" u="none" strike="noStrike" kern="1200" cap="none" spc="0" normalizeH="0" baseline="0" noProof="0">
                <a:ln>
                  <a:noFill/>
                </a:ln>
                <a:solidFill>
                  <a:srgbClr val="494949"/>
                </a:solidFill>
                <a:effectLst/>
                <a:uLnTx/>
                <a:uFillTx/>
                <a:latin typeface="Montserrat SemiBold" pitchFamily="2" charset="0"/>
                <a:ea typeface="+mn-lt"/>
                <a:cs typeface="+mn-lt"/>
              </a:rPr>
              <a:t>Connect this problem to your company’s overarching goals or service desk objectives.</a:t>
            </a:r>
          </a:p>
        </p:txBody>
      </p:sp>
      <p:sp>
        <p:nvSpPr>
          <p:cNvPr id="45" name="Subtitle 2">
            <a:extLst>
              <a:ext uri="{FF2B5EF4-FFF2-40B4-BE49-F238E27FC236}">
                <a16:creationId xmlns:a16="http://schemas.microsoft.com/office/drawing/2014/main" id="{1CFDA0FE-1464-5D4C-8D4E-0772063E3025}"/>
              </a:ext>
            </a:extLst>
          </p:cNvPr>
          <p:cNvSpPr txBox="1">
            <a:spLocks/>
          </p:cNvSpPr>
          <p:nvPr/>
        </p:nvSpPr>
        <p:spPr>
          <a:xfrm>
            <a:off x="3815744" y="5265701"/>
            <a:ext cx="2978238" cy="94968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E.g. This issue impacts our strategic objectives to [improve service desk effectiveness], and it aligns with our goal of [automating 30% of Tier 1 support by next fiscal year].</a:t>
            </a:r>
          </a:p>
        </p:txBody>
      </p:sp>
      <p:sp>
        <p:nvSpPr>
          <p:cNvPr id="10" name="Freeform 299">
            <a:extLst>
              <a:ext uri="{FF2B5EF4-FFF2-40B4-BE49-F238E27FC236}">
                <a16:creationId xmlns:a16="http://schemas.microsoft.com/office/drawing/2014/main" id="{E20DC756-58A2-6742-AA87-8BDA9E1AAAF6}"/>
              </a:ext>
              <a:ext uri="{C183D7F6-B498-43B3-948B-1728B52AA6E4}">
                <adec:decorative xmlns:adec="http://schemas.microsoft.com/office/drawing/2017/decorative" val="1"/>
              </a:ext>
            </a:extLst>
          </p:cNvPr>
          <p:cNvSpPr>
            <a:spLocks/>
          </p:cNvSpPr>
          <p:nvPr/>
        </p:nvSpPr>
        <p:spPr bwMode="auto">
          <a:xfrm>
            <a:off x="6876123" y="3930020"/>
            <a:ext cx="191485" cy="191486"/>
          </a:xfrm>
          <a:custGeom>
            <a:avLst/>
            <a:gdLst>
              <a:gd name="T0" fmla="*/ 105660 w 307"/>
              <a:gd name="T1" fmla="*/ 0 h 307"/>
              <a:gd name="T2" fmla="*/ 105660 w 307"/>
              <a:gd name="T3" fmla="*/ 0 h 307"/>
              <a:gd name="T4" fmla="*/ 211319 w 307"/>
              <a:gd name="T5" fmla="*/ 105660 h 307"/>
              <a:gd name="T6" fmla="*/ 211319 w 307"/>
              <a:gd name="T7" fmla="*/ 105660 h 307"/>
              <a:gd name="T8" fmla="*/ 105660 w 307"/>
              <a:gd name="T9" fmla="*/ 211319 h 307"/>
              <a:gd name="T10" fmla="*/ 105660 w 307"/>
              <a:gd name="T11" fmla="*/ 211319 h 307"/>
              <a:gd name="T12" fmla="*/ 0 w 307"/>
              <a:gd name="T13" fmla="*/ 105660 h 307"/>
              <a:gd name="T14" fmla="*/ 0 w 307"/>
              <a:gd name="T15" fmla="*/ 105660 h 307"/>
              <a:gd name="T16" fmla="*/ 105660 w 307"/>
              <a:gd name="T17" fmla="*/ 0 h 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7">
                <a:moveTo>
                  <a:pt x="153" y="0"/>
                </a:moveTo>
                <a:lnTo>
                  <a:pt x="153" y="0"/>
                </a:lnTo>
                <a:cubicBezTo>
                  <a:pt x="238" y="0"/>
                  <a:pt x="306" y="68"/>
                  <a:pt x="306" y="153"/>
                </a:cubicBezTo>
                <a:cubicBezTo>
                  <a:pt x="306" y="237"/>
                  <a:pt x="238" y="306"/>
                  <a:pt x="153" y="306"/>
                </a:cubicBezTo>
                <a:cubicBezTo>
                  <a:pt x="69" y="306"/>
                  <a:pt x="0" y="237"/>
                  <a:pt x="0" y="153"/>
                </a:cubicBezTo>
                <a:cubicBezTo>
                  <a:pt x="0" y="68"/>
                  <a:pt x="69" y="0"/>
                  <a:pt x="153" y="0"/>
                </a:cubicBezTo>
              </a:path>
            </a:pathLst>
          </a:custGeom>
          <a:solidFill>
            <a:schemeClr val="accent4"/>
          </a:solidFill>
          <a:ln>
            <a:noFill/>
          </a:ln>
          <a:effec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endParaRPr>
          </a:p>
        </p:txBody>
      </p:sp>
      <p:cxnSp>
        <p:nvCxnSpPr>
          <p:cNvPr id="55" name="Straight Arrow Connector 54">
            <a:extLst>
              <a:ext uri="{FF2B5EF4-FFF2-40B4-BE49-F238E27FC236}">
                <a16:creationId xmlns:a16="http://schemas.microsoft.com/office/drawing/2014/main" id="{EA1C3034-8C15-C24B-B3F9-D4BACB00EAC8}"/>
              </a:ext>
              <a:ext uri="{C183D7F6-B498-43B3-948B-1728B52AA6E4}">
                <adec:decorative xmlns:adec="http://schemas.microsoft.com/office/drawing/2017/decorative" val="1"/>
              </a:ext>
            </a:extLst>
          </p:cNvPr>
          <p:cNvCxnSpPr>
            <a:cxnSpLocks/>
          </p:cNvCxnSpPr>
          <p:nvPr/>
        </p:nvCxnSpPr>
        <p:spPr>
          <a:xfrm flipV="1">
            <a:off x="6964422" y="3228773"/>
            <a:ext cx="0" cy="548640"/>
          </a:xfrm>
          <a:prstGeom prst="straightConnector1">
            <a:avLst/>
          </a:prstGeom>
          <a:ln w="1270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9BE97EB8-95B8-AD49-9F3F-BCB43C91706E}"/>
              </a:ext>
            </a:extLst>
          </p:cNvPr>
          <p:cNvSpPr txBox="1">
            <a:spLocks/>
          </p:cNvSpPr>
          <p:nvPr/>
        </p:nvSpPr>
        <p:spPr>
          <a:xfrm>
            <a:off x="5495225" y="1583140"/>
            <a:ext cx="2983864" cy="830997"/>
          </a:xfrm>
          <a:prstGeom prst="rect">
            <a:avLst/>
          </a:prstGeom>
          <a:noFill/>
        </p:spPr>
        <p:txBody>
          <a:bodyPr wrap="square"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99C47"/>
                </a:solidFill>
                <a:effectLst/>
                <a:uLnTx/>
                <a:uFillTx/>
                <a:latin typeface="Montserrat SemiBold" pitchFamily="2" charset="0"/>
                <a:ea typeface="+mn-lt"/>
                <a:cs typeface="+mn-lt"/>
              </a:rPr>
              <a:t>4. Stakeholders and Affected Groups: </a:t>
            </a:r>
            <a:r>
              <a:rPr kumimoji="0" lang="en-US" sz="1200" b="0" i="0" u="none" strike="noStrike" kern="1200" cap="none" spc="0" normalizeH="0" baseline="0" noProof="0">
                <a:ln>
                  <a:noFill/>
                </a:ln>
                <a:solidFill>
                  <a:srgbClr val="494949"/>
                </a:solidFill>
                <a:effectLst/>
                <a:uLnTx/>
                <a:uFillTx/>
                <a:latin typeface="Montserrat SemiBold" pitchFamily="2" charset="0"/>
                <a:ea typeface="+mn-lt"/>
                <a:cs typeface="+mn-lt"/>
              </a:rPr>
              <a:t>Identify who is most impacted by the problem and who should be involved in solving it.</a:t>
            </a:r>
          </a:p>
        </p:txBody>
      </p:sp>
      <p:sp>
        <p:nvSpPr>
          <p:cNvPr id="56" name="Subtitle 2">
            <a:extLst>
              <a:ext uri="{FF2B5EF4-FFF2-40B4-BE49-F238E27FC236}">
                <a16:creationId xmlns:a16="http://schemas.microsoft.com/office/drawing/2014/main" id="{DC20365B-448B-5C44-AB59-3CC3C08019A8}"/>
              </a:ext>
            </a:extLst>
          </p:cNvPr>
          <p:cNvSpPr txBox="1">
            <a:spLocks/>
          </p:cNvSpPr>
          <p:nvPr/>
        </p:nvSpPr>
        <p:spPr>
          <a:xfrm>
            <a:off x="5542267" y="2446782"/>
            <a:ext cx="2936822" cy="71885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E.g. The most affected groups include [IT operations team, service desk agents, and end users].</a:t>
            </a:r>
          </a:p>
        </p:txBody>
      </p:sp>
      <p:sp>
        <p:nvSpPr>
          <p:cNvPr id="11" name="Freeform 300">
            <a:extLst>
              <a:ext uri="{FF2B5EF4-FFF2-40B4-BE49-F238E27FC236}">
                <a16:creationId xmlns:a16="http://schemas.microsoft.com/office/drawing/2014/main" id="{BBCC6525-0419-8240-8F5A-9C8CBA25CA81}"/>
              </a:ext>
              <a:ext uri="{C183D7F6-B498-43B3-948B-1728B52AA6E4}">
                <adec:decorative xmlns:adec="http://schemas.microsoft.com/office/drawing/2017/decorative" val="1"/>
              </a:ext>
            </a:extLst>
          </p:cNvPr>
          <p:cNvSpPr>
            <a:spLocks/>
          </p:cNvSpPr>
          <p:nvPr/>
        </p:nvSpPr>
        <p:spPr bwMode="auto">
          <a:xfrm>
            <a:off x="8632281" y="4280661"/>
            <a:ext cx="192925" cy="192925"/>
          </a:xfrm>
          <a:custGeom>
            <a:avLst/>
            <a:gdLst>
              <a:gd name="T0" fmla="*/ 105660 w 307"/>
              <a:gd name="T1" fmla="*/ 0 h 307"/>
              <a:gd name="T2" fmla="*/ 105660 w 307"/>
              <a:gd name="T3" fmla="*/ 0 h 307"/>
              <a:gd name="T4" fmla="*/ 211319 w 307"/>
              <a:gd name="T5" fmla="*/ 105660 h 307"/>
              <a:gd name="T6" fmla="*/ 211319 w 307"/>
              <a:gd name="T7" fmla="*/ 105660 h 307"/>
              <a:gd name="T8" fmla="*/ 105660 w 307"/>
              <a:gd name="T9" fmla="*/ 211319 h 307"/>
              <a:gd name="T10" fmla="*/ 105660 w 307"/>
              <a:gd name="T11" fmla="*/ 211319 h 307"/>
              <a:gd name="T12" fmla="*/ 0 w 307"/>
              <a:gd name="T13" fmla="*/ 105660 h 307"/>
              <a:gd name="T14" fmla="*/ 0 w 307"/>
              <a:gd name="T15" fmla="*/ 105660 h 307"/>
              <a:gd name="T16" fmla="*/ 105660 w 307"/>
              <a:gd name="T17" fmla="*/ 0 h 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7">
                <a:moveTo>
                  <a:pt x="153" y="0"/>
                </a:moveTo>
                <a:lnTo>
                  <a:pt x="153" y="0"/>
                </a:lnTo>
                <a:cubicBezTo>
                  <a:pt x="238" y="0"/>
                  <a:pt x="306" y="69"/>
                  <a:pt x="306" y="153"/>
                </a:cubicBezTo>
                <a:cubicBezTo>
                  <a:pt x="306" y="237"/>
                  <a:pt x="238" y="306"/>
                  <a:pt x="153" y="306"/>
                </a:cubicBezTo>
                <a:cubicBezTo>
                  <a:pt x="69" y="306"/>
                  <a:pt x="0" y="237"/>
                  <a:pt x="0" y="153"/>
                </a:cubicBezTo>
                <a:cubicBezTo>
                  <a:pt x="0" y="69"/>
                  <a:pt x="69" y="0"/>
                  <a:pt x="153" y="0"/>
                </a:cubicBezTo>
              </a:path>
            </a:pathLst>
          </a:custGeom>
          <a:solidFill>
            <a:schemeClr val="accent5"/>
          </a:solidFill>
          <a:ln>
            <a:noFill/>
          </a:ln>
          <a:effec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endParaRPr>
          </a:p>
        </p:txBody>
      </p:sp>
      <p:cxnSp>
        <p:nvCxnSpPr>
          <p:cNvPr id="47" name="Straight Arrow Connector 46">
            <a:extLst>
              <a:ext uri="{FF2B5EF4-FFF2-40B4-BE49-F238E27FC236}">
                <a16:creationId xmlns:a16="http://schemas.microsoft.com/office/drawing/2014/main" id="{58A171D5-8918-C340-AD58-129DF9BED844}"/>
              </a:ext>
              <a:ext uri="{C183D7F6-B498-43B3-948B-1728B52AA6E4}">
                <adec:decorative xmlns:adec="http://schemas.microsoft.com/office/drawing/2017/decorative" val="1"/>
              </a:ext>
            </a:extLst>
          </p:cNvPr>
          <p:cNvCxnSpPr>
            <a:cxnSpLocks/>
          </p:cNvCxnSpPr>
          <p:nvPr/>
        </p:nvCxnSpPr>
        <p:spPr>
          <a:xfrm>
            <a:off x="8728743" y="4556521"/>
            <a:ext cx="0" cy="548640"/>
          </a:xfrm>
          <a:prstGeom prst="straightConnector1">
            <a:avLst/>
          </a:prstGeom>
          <a:ln w="1270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2C590D7-D0EC-4248-960A-53B3C10BF901}"/>
              </a:ext>
            </a:extLst>
          </p:cNvPr>
          <p:cNvSpPr txBox="1">
            <a:spLocks/>
          </p:cNvSpPr>
          <p:nvPr/>
        </p:nvSpPr>
        <p:spPr>
          <a:xfrm>
            <a:off x="7303023" y="5044320"/>
            <a:ext cx="3019528" cy="1015663"/>
          </a:xfrm>
          <a:prstGeom prst="rect">
            <a:avLst/>
          </a:prstGeom>
          <a:noFill/>
        </p:spPr>
        <p:txBody>
          <a:bodyPr wrap="square"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94A4A"/>
                </a:solidFill>
                <a:effectLst/>
                <a:uLnTx/>
                <a:uFillTx/>
                <a:latin typeface="Montserrat SemiBold" pitchFamily="2" charset="0"/>
                <a:ea typeface="+mn-lt"/>
                <a:cs typeface="+mn-lt"/>
              </a:rPr>
              <a:t>5. Constraints and Considerations: </a:t>
            </a:r>
            <a:r>
              <a:rPr kumimoji="0" lang="en-US" sz="1200" b="0" i="0" u="none" strike="noStrike" kern="1200" cap="none" spc="0" normalizeH="0" baseline="0" noProof="0">
                <a:ln>
                  <a:noFill/>
                </a:ln>
                <a:solidFill>
                  <a:srgbClr val="494949"/>
                </a:solidFill>
                <a:effectLst/>
                <a:uLnTx/>
                <a:uFillTx/>
                <a:latin typeface="Montserrat SemiBold" pitchFamily="2" charset="0"/>
                <a:ea typeface="+mn-lt"/>
                <a:cs typeface="+mn-lt"/>
              </a:rPr>
              <a:t>Note any major constraints such as timelines, data availability, technology limitations and regulatory policies.</a:t>
            </a:r>
          </a:p>
        </p:txBody>
      </p:sp>
      <p:sp>
        <p:nvSpPr>
          <p:cNvPr id="49" name="Subtitle 2">
            <a:extLst>
              <a:ext uri="{FF2B5EF4-FFF2-40B4-BE49-F238E27FC236}">
                <a16:creationId xmlns:a16="http://schemas.microsoft.com/office/drawing/2014/main" id="{BFCE47C8-CA2F-7242-AEA5-F60A8D356DBB}"/>
              </a:ext>
            </a:extLst>
          </p:cNvPr>
          <p:cNvSpPr txBox="1">
            <a:spLocks/>
          </p:cNvSpPr>
          <p:nvPr/>
        </p:nvSpPr>
        <p:spPr>
          <a:xfrm>
            <a:off x="7344293" y="6088614"/>
            <a:ext cx="2978258" cy="48801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E.g. The AI solution/feature must be deployed within our current ITSM platform.</a:t>
            </a:r>
          </a:p>
        </p:txBody>
      </p:sp>
      <p:sp>
        <p:nvSpPr>
          <p:cNvPr id="12" name="Freeform 301">
            <a:extLst>
              <a:ext uri="{FF2B5EF4-FFF2-40B4-BE49-F238E27FC236}">
                <a16:creationId xmlns:a16="http://schemas.microsoft.com/office/drawing/2014/main" id="{B7F2B0E6-CEAD-364B-8203-62C7B78A9CC3}"/>
              </a:ext>
              <a:ext uri="{C183D7F6-B498-43B3-948B-1728B52AA6E4}">
                <adec:decorative xmlns:adec="http://schemas.microsoft.com/office/drawing/2017/decorative" val="1"/>
              </a:ext>
            </a:extLst>
          </p:cNvPr>
          <p:cNvSpPr>
            <a:spLocks/>
          </p:cNvSpPr>
          <p:nvPr/>
        </p:nvSpPr>
        <p:spPr bwMode="auto">
          <a:xfrm>
            <a:off x="10383606" y="4632741"/>
            <a:ext cx="192925" cy="191486"/>
          </a:xfrm>
          <a:custGeom>
            <a:avLst/>
            <a:gdLst>
              <a:gd name="T0" fmla="*/ 105660 w 307"/>
              <a:gd name="T1" fmla="*/ 0 h 307"/>
              <a:gd name="T2" fmla="*/ 105660 w 307"/>
              <a:gd name="T3" fmla="*/ 0 h 307"/>
              <a:gd name="T4" fmla="*/ 211319 w 307"/>
              <a:gd name="T5" fmla="*/ 105660 h 307"/>
              <a:gd name="T6" fmla="*/ 211319 w 307"/>
              <a:gd name="T7" fmla="*/ 105660 h 307"/>
              <a:gd name="T8" fmla="*/ 105660 w 307"/>
              <a:gd name="T9" fmla="*/ 211319 h 307"/>
              <a:gd name="T10" fmla="*/ 105660 w 307"/>
              <a:gd name="T11" fmla="*/ 211319 h 307"/>
              <a:gd name="T12" fmla="*/ 0 w 307"/>
              <a:gd name="T13" fmla="*/ 105660 h 307"/>
              <a:gd name="T14" fmla="*/ 0 w 307"/>
              <a:gd name="T15" fmla="*/ 105660 h 307"/>
              <a:gd name="T16" fmla="*/ 105660 w 307"/>
              <a:gd name="T17" fmla="*/ 0 h 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7">
                <a:moveTo>
                  <a:pt x="153" y="0"/>
                </a:moveTo>
                <a:lnTo>
                  <a:pt x="153" y="0"/>
                </a:lnTo>
                <a:cubicBezTo>
                  <a:pt x="238" y="0"/>
                  <a:pt x="306" y="69"/>
                  <a:pt x="306" y="153"/>
                </a:cubicBezTo>
                <a:cubicBezTo>
                  <a:pt x="306" y="238"/>
                  <a:pt x="238" y="306"/>
                  <a:pt x="153" y="306"/>
                </a:cubicBezTo>
                <a:cubicBezTo>
                  <a:pt x="69" y="306"/>
                  <a:pt x="0" y="238"/>
                  <a:pt x="0" y="153"/>
                </a:cubicBezTo>
                <a:cubicBezTo>
                  <a:pt x="0" y="69"/>
                  <a:pt x="69" y="0"/>
                  <a:pt x="153" y="0"/>
                </a:cubicBezTo>
              </a:path>
            </a:pathLst>
          </a:custGeom>
          <a:solidFill>
            <a:srgbClr val="C00000"/>
          </a:solidFill>
          <a:ln>
            <a:noFill/>
          </a:ln>
          <a:effectLst/>
        </p:spPr>
        <p:txBody>
          <a:bodyPr wrap="none"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endParaRPr>
          </a:p>
        </p:txBody>
      </p:sp>
      <p:cxnSp>
        <p:nvCxnSpPr>
          <p:cNvPr id="58" name="Straight Arrow Connector 57">
            <a:extLst>
              <a:ext uri="{FF2B5EF4-FFF2-40B4-BE49-F238E27FC236}">
                <a16:creationId xmlns:a16="http://schemas.microsoft.com/office/drawing/2014/main" id="{3EE006C8-C806-1D4F-B38F-8F0227B6D5D7}"/>
              </a:ext>
              <a:ext uri="{C183D7F6-B498-43B3-948B-1728B52AA6E4}">
                <adec:decorative xmlns:adec="http://schemas.microsoft.com/office/drawing/2017/decorative" val="1"/>
              </a:ext>
            </a:extLst>
          </p:cNvPr>
          <p:cNvCxnSpPr>
            <a:cxnSpLocks/>
          </p:cNvCxnSpPr>
          <p:nvPr/>
        </p:nvCxnSpPr>
        <p:spPr>
          <a:xfrm flipV="1">
            <a:off x="10486098" y="3920751"/>
            <a:ext cx="0" cy="548640"/>
          </a:xfrm>
          <a:prstGeom prst="straightConnector1">
            <a:avLst/>
          </a:prstGeom>
          <a:ln w="1270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574FBADA-A9C7-B345-9469-B8656726B17D}"/>
              </a:ext>
            </a:extLst>
          </p:cNvPr>
          <p:cNvSpPr txBox="1">
            <a:spLocks/>
          </p:cNvSpPr>
          <p:nvPr/>
        </p:nvSpPr>
        <p:spPr>
          <a:xfrm>
            <a:off x="9003873" y="2308561"/>
            <a:ext cx="2983851" cy="830997"/>
          </a:xfrm>
          <a:prstGeom prst="rect">
            <a:avLst/>
          </a:prstGeom>
          <a:noFill/>
        </p:spPr>
        <p:txBody>
          <a:bodyPr wrap="square"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Montserrat SemiBold" pitchFamily="2" charset="0"/>
                <a:ea typeface="+mn-lt"/>
                <a:cs typeface="+mn-lt"/>
              </a:rPr>
              <a:t>6. Desired Outcome: </a:t>
            </a:r>
            <a:r>
              <a:rPr kumimoji="0" lang="en-US" sz="1200" b="0" i="0" u="none" strike="noStrike" kern="1200" cap="none" spc="0" normalizeH="0" baseline="0" noProof="0">
                <a:ln>
                  <a:noFill/>
                </a:ln>
                <a:solidFill>
                  <a:srgbClr val="494949"/>
                </a:solidFill>
                <a:effectLst/>
                <a:uLnTx/>
                <a:uFillTx/>
                <a:latin typeface="Montserrat SemiBold" pitchFamily="2" charset="0"/>
                <a:ea typeface="+mn-lt"/>
                <a:cs typeface="+mn-lt"/>
              </a:rPr>
              <a:t>Briefly describe the high-level result you’re aiming for once this problem is solved.</a:t>
            </a:r>
          </a:p>
        </p:txBody>
      </p:sp>
      <p:sp>
        <p:nvSpPr>
          <p:cNvPr id="59" name="Subtitle 2">
            <a:extLst>
              <a:ext uri="{FF2B5EF4-FFF2-40B4-BE49-F238E27FC236}">
                <a16:creationId xmlns:a16="http://schemas.microsoft.com/office/drawing/2014/main" id="{C334FA0B-1F3C-3842-A708-2929C2646CA1}"/>
              </a:ext>
            </a:extLst>
          </p:cNvPr>
          <p:cNvSpPr txBox="1">
            <a:spLocks/>
          </p:cNvSpPr>
          <p:nvPr/>
        </p:nvSpPr>
        <p:spPr>
          <a:xfrm>
            <a:off x="9063945" y="3148964"/>
            <a:ext cx="2936806" cy="71885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E.g. We aim to reduce the recurring incidents by [X%] and improve SLA compliance by [Y%] within the next </a:t>
            </a:r>
            <a:r>
              <a:rPr lang="en-US" sz="1200">
                <a:solidFill>
                  <a:srgbClr val="000000"/>
                </a:solidFill>
                <a:latin typeface="+mn-lt"/>
                <a:ea typeface="+mn-lt"/>
                <a:cs typeface="+mn-lt"/>
              </a:rPr>
              <a:t>[</a:t>
            </a:r>
            <a:r>
              <a:rPr kumimoji="0" lang="en-US" sz="1200" b="0" i="0" u="none" strike="noStrike" kern="1200" cap="none" spc="0" normalizeH="0" baseline="0" noProof="0">
                <a:ln>
                  <a:noFill/>
                </a:ln>
                <a:solidFill>
                  <a:srgbClr val="000000"/>
                </a:solidFill>
                <a:effectLst/>
                <a:uLnTx/>
                <a:uFillTx/>
                <a:latin typeface="+mn-lt"/>
                <a:ea typeface="+mn-lt"/>
                <a:cs typeface="+mn-lt"/>
              </a:rPr>
              <a:t>Z] months.</a:t>
            </a:r>
          </a:p>
        </p:txBody>
      </p:sp>
    </p:spTree>
    <p:extLst>
      <p:ext uri="{BB962C8B-B14F-4D97-AF65-F5344CB8AC3E}">
        <p14:creationId xmlns:p14="http://schemas.microsoft.com/office/powerpoint/2010/main" val="38460187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3F2F3-A5A8-482D-E8A3-0C83370B8E6A}"/>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92361D8A-C8A5-3AFD-F8A5-DB57262ADEF9}"/>
              </a:ext>
            </a:extLst>
          </p:cNvPr>
          <p:cNvSpPr>
            <a:spLocks noGrp="1"/>
          </p:cNvSpPr>
          <p:nvPr>
            <p:ph type="title"/>
          </p:nvPr>
        </p:nvSpPr>
        <p:spPr>
          <a:xfrm>
            <a:off x="354854" y="545146"/>
            <a:ext cx="11663460" cy="493080"/>
          </a:xfrm>
        </p:spPr>
        <p:txBody>
          <a:bodyPr/>
          <a:lstStyle/>
          <a:p>
            <a:r>
              <a:rPr lang="en-US" sz="2800">
                <a:solidFill>
                  <a:schemeClr val="accent1"/>
                </a:solidFill>
              </a:rPr>
              <a:t>2.1.1</a:t>
            </a:r>
            <a:r>
              <a:rPr lang="en-US" sz="2800"/>
              <a:t> Define your problem statement – Agent Assist</a:t>
            </a:r>
          </a:p>
        </p:txBody>
      </p:sp>
      <p:sp>
        <p:nvSpPr>
          <p:cNvPr id="5" name="TextBox 4">
            <a:extLst>
              <a:ext uri="{FF2B5EF4-FFF2-40B4-BE49-F238E27FC236}">
                <a16:creationId xmlns:a16="http://schemas.microsoft.com/office/drawing/2014/main" id="{AA8C4CE9-BD12-916E-EFED-D833ECAB5517}"/>
              </a:ext>
            </a:extLst>
          </p:cNvPr>
          <p:cNvSpPr txBox="1">
            <a:spLocks/>
          </p:cNvSpPr>
          <p:nvPr/>
        </p:nvSpPr>
        <p:spPr>
          <a:xfrm>
            <a:off x="409988" y="1249023"/>
            <a:ext cx="7143750" cy="4247317"/>
          </a:xfrm>
          <a:prstGeom prst="rect">
            <a:avLst/>
          </a:prstGeom>
          <a:noFill/>
        </p:spPr>
        <p:txBody>
          <a:bodyPr wrap="square">
            <a:spAutoFit/>
          </a:bodyPr>
          <a:lstStyle/>
          <a:p>
            <a:pPr defTabSz="914400">
              <a:defRPr/>
            </a:pPr>
            <a:r>
              <a:rPr lang="en-US" sz="1800" b="1" dirty="0">
                <a:solidFill>
                  <a:schemeClr val="accent2"/>
                </a:solidFill>
                <a:ea typeface="+mn-lt"/>
                <a:cs typeface="+mn-lt"/>
              </a:rPr>
              <a:t>Completed example for Agent Assist solution:</a:t>
            </a:r>
          </a:p>
          <a:p>
            <a:pPr defTabSz="914400">
              <a:defRPr/>
            </a:pPr>
            <a:endParaRPr lang="en-US" sz="1800" dirty="0">
              <a:solidFill>
                <a:srgbClr val="494949"/>
              </a:solidFill>
              <a:ea typeface="+mn-lt"/>
              <a:cs typeface="+mn-lt"/>
            </a:endParaRPr>
          </a:p>
          <a:p>
            <a:pPr defTabSz="914400">
              <a:defRPr/>
            </a:pPr>
            <a:r>
              <a:rPr lang="en-US" sz="1800" dirty="0">
                <a:solidFill>
                  <a:srgbClr val="494949"/>
                </a:solidFill>
                <a:ea typeface="+mn-lt"/>
                <a:cs typeface="+mn-lt"/>
              </a:rPr>
              <a:t>In some organizations, a more </a:t>
            </a:r>
            <a:r>
              <a:rPr lang="en-US" sz="1800" b="1" dirty="0">
                <a:solidFill>
                  <a:srgbClr val="494949"/>
                </a:solidFill>
                <a:ea typeface="+mn-lt"/>
                <a:cs typeface="+mn-lt"/>
              </a:rPr>
              <a:t>narrative</a:t>
            </a:r>
            <a:r>
              <a:rPr lang="en-US" sz="1800" dirty="0">
                <a:solidFill>
                  <a:srgbClr val="494949"/>
                </a:solidFill>
                <a:ea typeface="+mn-lt"/>
                <a:cs typeface="+mn-lt"/>
              </a:rPr>
              <a:t> version of the problem statement might be preferable. For example:</a:t>
            </a:r>
          </a:p>
          <a:p>
            <a:pPr defTabSz="914400">
              <a:defRPr/>
            </a:pPr>
            <a:endParaRPr lang="en-US" sz="1800" dirty="0">
              <a:solidFill>
                <a:srgbClr val="494949"/>
              </a:solidFill>
              <a:ea typeface="+mn-lt"/>
              <a:cs typeface="+mn-lt"/>
            </a:endParaRPr>
          </a:p>
          <a:p>
            <a:pPr defTabSz="914400">
              <a:defRPr/>
            </a:pPr>
            <a:r>
              <a:rPr lang="en-US" sz="1800" dirty="0">
                <a:solidFill>
                  <a:srgbClr val="494949"/>
                </a:solidFill>
                <a:ea typeface="+mn-lt"/>
                <a:cs typeface="+mn-lt"/>
              </a:rPr>
              <a:t>“Over the past 12 months, our contact center has seen a 20% spike in call volumes during peak hours, causing average wait times to climb from 2 minutes to nearly 6 minutes. This has led to a 10% drop in our NPS in the same time frame. Our strategic aim is to deliver best-in-class CX, but without reducing call volume or improving resolution speed, we risk damaging long-term customer loyalty. By implementing an AI-driven Agent Assist solution, we hope to expedite service, minimize errors, and enhance the overall customer experience. Key stakeholders include the Head of AI, CX Leadership, Head of Claims, and Customer Support Operations.”</a:t>
            </a:r>
          </a:p>
          <a:p>
            <a:pPr marL="342900" defTabSz="914400">
              <a:defRPr/>
            </a:pPr>
            <a:endParaRPr lang="en-US" sz="1800" b="1" dirty="0">
              <a:solidFill>
                <a:srgbClr val="494949"/>
              </a:solidFill>
              <a:ea typeface="+mn-lt"/>
              <a:cs typeface="+mn-lt"/>
            </a:endParaRPr>
          </a:p>
        </p:txBody>
      </p:sp>
      <p:pic>
        <p:nvPicPr>
          <p:cNvPr id="4" name="Graphic 3">
            <a:extLst>
              <a:ext uri="{FF2B5EF4-FFF2-40B4-BE49-F238E27FC236}">
                <a16:creationId xmlns:a16="http://schemas.microsoft.com/office/drawing/2014/main" id="{D70DDE25-76D4-76A1-F5B3-58AD7D4BDFF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5668" y="51866"/>
            <a:ext cx="642486" cy="642486"/>
          </a:xfrm>
          <a:prstGeom prst="rect">
            <a:avLst/>
          </a:prstGeom>
        </p:spPr>
      </p:pic>
      <p:pic>
        <p:nvPicPr>
          <p:cNvPr id="3" name="Picture 2">
            <a:extLst>
              <a:ext uri="{FF2B5EF4-FFF2-40B4-BE49-F238E27FC236}">
                <a16:creationId xmlns:a16="http://schemas.microsoft.com/office/drawing/2014/main" id="{D09DAA04-5B38-387F-1D5E-F5528A5FC7D6}"/>
              </a:ext>
              <a:ext uri="{C183D7F6-B498-43B3-948B-1728B52AA6E4}">
                <adec:decorative xmlns:adec="http://schemas.microsoft.com/office/drawing/2017/decorative" val="1"/>
              </a:ext>
            </a:extLst>
          </p:cNvPr>
          <p:cNvPicPr>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8048809" y="1470338"/>
            <a:ext cx="3474434" cy="3804685"/>
          </a:xfrm>
          <a:prstGeom prst="rect">
            <a:avLst/>
          </a:prstGeom>
        </p:spPr>
      </p:pic>
    </p:spTree>
    <p:extLst>
      <p:ext uri="{BB962C8B-B14F-4D97-AF65-F5344CB8AC3E}">
        <p14:creationId xmlns:p14="http://schemas.microsoft.com/office/powerpoint/2010/main" val="35501861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4D93E-B7C3-04DD-D5C7-3233BF7A1C7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8A919E2-325D-67ED-1464-8CB952DE1B6C}"/>
              </a:ext>
            </a:extLst>
          </p:cNvPr>
          <p:cNvSpPr>
            <a:spLocks/>
          </p:cNvSpPr>
          <p:nvPr/>
        </p:nvSpPr>
        <p:spPr>
          <a:xfrm>
            <a:off x="730111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E2B6889C-5A4A-1258-65DD-B52A0D70DBA5}"/>
              </a:ext>
            </a:extLst>
          </p:cNvPr>
          <p:cNvGraphicFramePr>
            <a:graphicFrameLocks/>
          </p:cNvGraphicFramePr>
          <p:nvPr>
            <p:extLst>
              <p:ext uri="{D42A27DB-BD31-4B8C-83A1-F6EECF244321}">
                <p14:modId xmlns:p14="http://schemas.microsoft.com/office/powerpoint/2010/main" val="4093656337"/>
              </p:ext>
            </p:extLst>
          </p:nvPr>
        </p:nvGraphicFramePr>
        <p:xfrm>
          <a:off x="7285762" y="936980"/>
          <a:ext cx="4453438" cy="5198945"/>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dirty="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a:solidFill>
                            <a:srgbClr val="000000"/>
                          </a:solidFill>
                          <a:latin typeface="+mn-lt"/>
                          <a:ea typeface="+mn-lt"/>
                          <a:cs typeface="+mn-lt"/>
                        </a:rPr>
                        <a:t>Problem Statement Definition Template</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a:solidFill>
                            <a:srgbClr val="000000"/>
                          </a:solidFill>
                          <a:latin typeface="+mn-lt"/>
                          <a:ea typeface="+mn-lt"/>
                          <a:cs typeface="+mn-lt"/>
                        </a:rPr>
                        <a:t>Problem Statement Completed Example</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a:solidFill>
                            <a:srgbClr val="000000"/>
                          </a:solidFill>
                          <a:latin typeface="+mn-lt"/>
                          <a:ea typeface="+mn-lt"/>
                          <a:cs typeface="+mn-lt"/>
                        </a:rPr>
                        <a:t>A defined problem statement for your top use case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mn-lt"/>
                          <a:ea typeface="+mn-lt"/>
                          <a:cs typeface="+mn-lt"/>
                        </a:rPr>
                        <a:t>Implement AI for CX</a:t>
                      </a:r>
                      <a:r>
                        <a:rPr lang="en-US" sz="1200" b="0" i="0" u="none" strike="noStrike" baseline="0" dirty="0">
                          <a:solidFill>
                            <a:srgbClr val="000000"/>
                          </a:solidFill>
                          <a:latin typeface="+mn-lt"/>
                          <a:ea typeface="+mn-lt"/>
                          <a:cs typeface="+mn-lt"/>
                        </a:rPr>
                        <a:t> blueprint</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mn-lt"/>
                          <a:ea typeface="+mn-lt"/>
                          <a:cs typeface="+mn-lt"/>
                        </a:rPr>
                        <a:t>AI for CX </a:t>
                      </a:r>
                      <a:r>
                        <a:rPr lang="en-US" sz="1200" i="1" dirty="0" err="1">
                          <a:latin typeface="+mn-lt"/>
                        </a:rPr>
                        <a:t>SDAIR</a:t>
                      </a:r>
                      <a:endParaRPr lang="en-US" sz="1200" b="0" i="1" u="none" strike="noStrike" baseline="0" dirty="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business stakeholders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BE869B4E-616E-9F4A-5B8E-F506177DBD4A}"/>
              </a:ext>
            </a:extLst>
          </p:cNvPr>
          <p:cNvSpPr>
            <a:spLocks noGrp="1"/>
          </p:cNvSpPr>
          <p:nvPr>
            <p:ph type="title"/>
          </p:nvPr>
        </p:nvSpPr>
        <p:spPr>
          <a:xfrm>
            <a:off x="354855" y="545146"/>
            <a:ext cx="5340605" cy="844229"/>
          </a:xfrm>
        </p:spPr>
        <p:txBody>
          <a:bodyPr/>
          <a:lstStyle/>
          <a:p>
            <a:r>
              <a:rPr lang="en-US" sz="3200">
                <a:solidFill>
                  <a:schemeClr val="accent1"/>
                </a:solidFill>
              </a:rPr>
              <a:t>2.1.1</a:t>
            </a:r>
            <a:r>
              <a:rPr lang="en-US" sz="3200"/>
              <a:t> Define your problem statement</a:t>
            </a:r>
          </a:p>
        </p:txBody>
      </p:sp>
      <p:sp>
        <p:nvSpPr>
          <p:cNvPr id="4" name="Text Placeholder 3">
            <a:extLst>
              <a:ext uri="{FF2B5EF4-FFF2-40B4-BE49-F238E27FC236}">
                <a16:creationId xmlns:a16="http://schemas.microsoft.com/office/drawing/2014/main" id="{43ADB3CD-9FB1-2642-840B-E316F61D55E7}"/>
              </a:ext>
            </a:extLst>
          </p:cNvPr>
          <p:cNvSpPr>
            <a:spLocks noGrp="1"/>
          </p:cNvSpPr>
          <p:nvPr>
            <p:ph type="body" sz="quarter" idx="11"/>
          </p:nvPr>
        </p:nvSpPr>
        <p:spPr>
          <a:xfrm>
            <a:off x="350625" y="2387269"/>
            <a:ext cx="4115672" cy="269713"/>
          </a:xfrm>
        </p:spPr>
        <p:txBody>
          <a:bodyPr/>
          <a:lstStyle/>
          <a:p>
            <a:r>
              <a:rPr lang="en-US" sz="1600">
                <a:latin typeface="Exo" panose="02000503000000000000" pitchFamily="2" charset="77"/>
              </a:rPr>
              <a:t>1 hour</a:t>
            </a:r>
          </a:p>
        </p:txBody>
      </p:sp>
      <p:sp>
        <p:nvSpPr>
          <p:cNvPr id="5" name="Text Placeholder 4">
            <a:extLst>
              <a:ext uri="{FF2B5EF4-FFF2-40B4-BE49-F238E27FC236}">
                <a16:creationId xmlns:a16="http://schemas.microsoft.com/office/drawing/2014/main" id="{8EF1EC9E-3135-6FF3-97E4-0300B198E95E}"/>
              </a:ext>
            </a:extLst>
          </p:cNvPr>
          <p:cNvSpPr>
            <a:spLocks noGrp="1"/>
          </p:cNvSpPr>
          <p:nvPr>
            <p:ph type="body" sz="quarter" idx="33"/>
          </p:nvPr>
        </p:nvSpPr>
        <p:spPr>
          <a:xfrm>
            <a:off x="350625" y="2885868"/>
            <a:ext cx="5910816" cy="2514891"/>
          </a:xfrm>
          <a:prstGeom prst="rect">
            <a:avLst/>
          </a:prstGeom>
        </p:spPr>
        <p:txBody>
          <a:bodyPr lIns="0" tIns="0" rIns="0" bIns="0" numCol="1" spcCol="292608" anchor="t"/>
          <a:lstStyle/>
          <a:p>
            <a:pPr marL="342866" indent="-342866">
              <a:buAutoNum type="arabicPeriod"/>
            </a:pPr>
            <a:r>
              <a:rPr lang="en-US" dirty="0">
                <a:latin typeface="+mn-lt"/>
              </a:rPr>
              <a:t>Read through both the </a:t>
            </a:r>
            <a:r>
              <a:rPr lang="en-US" b="1" dirty="0">
                <a:latin typeface="+mn-lt"/>
              </a:rPr>
              <a:t>sample template</a:t>
            </a:r>
            <a:r>
              <a:rPr lang="en-US" dirty="0">
                <a:latin typeface="+mn-lt"/>
              </a:rPr>
              <a:t> as well as the </a:t>
            </a:r>
            <a:r>
              <a:rPr lang="en-US" b="1" dirty="0">
                <a:latin typeface="+mn-lt"/>
              </a:rPr>
              <a:t>completed example</a:t>
            </a:r>
            <a:r>
              <a:rPr lang="en-US" dirty="0">
                <a:latin typeface="+mn-lt"/>
              </a:rPr>
              <a:t> included in this section to understand the details and context around forming a robust problem statement for your solution.</a:t>
            </a:r>
          </a:p>
          <a:p>
            <a:pPr marL="342866" indent="-342866">
              <a:buFont typeface="Arial" panose="020B0604020202020204" pitchFamily="34" charset="0"/>
              <a:buAutoNum type="arabicPeriod"/>
            </a:pPr>
            <a:r>
              <a:rPr lang="en-US" dirty="0">
                <a:latin typeface="+mn-lt"/>
              </a:rPr>
              <a:t>Open the </a:t>
            </a:r>
            <a:r>
              <a:rPr lang="en-US" i="1" dirty="0">
                <a:latin typeface="+mn-lt"/>
              </a:rPr>
              <a:t>AI for CX: </a:t>
            </a:r>
            <a:r>
              <a:rPr lang="en-US" i="1" dirty="0">
                <a:latin typeface="+mn-lt"/>
                <a:hlinkClick r:id="rId3"/>
              </a:rPr>
              <a:t>Solution Development and Implementation Report</a:t>
            </a:r>
            <a:r>
              <a:rPr lang="en-US" i="1" dirty="0">
                <a:latin typeface="+mn-lt"/>
              </a:rPr>
              <a:t> (</a:t>
            </a:r>
            <a:r>
              <a:rPr lang="en-US" i="1" dirty="0" err="1">
                <a:latin typeface="+mn-lt"/>
              </a:rPr>
              <a:t>SDAIR</a:t>
            </a:r>
            <a:r>
              <a:rPr lang="en-US" i="1" dirty="0">
                <a:latin typeface="+mn-lt"/>
              </a:rPr>
              <a:t>)</a:t>
            </a:r>
            <a:r>
              <a:rPr lang="en-US" dirty="0">
                <a:latin typeface="+mn-lt"/>
              </a:rPr>
              <a:t> and navigate to section </a:t>
            </a:r>
            <a:r>
              <a:rPr lang="en-US" b="1" dirty="0">
                <a:latin typeface="+mn-lt"/>
              </a:rPr>
              <a:t>2.1.1.</a:t>
            </a:r>
          </a:p>
          <a:p>
            <a:pPr marL="342866" indent="-342866">
              <a:buAutoNum type="arabicPeriod"/>
            </a:pPr>
            <a:r>
              <a:rPr lang="en-US" dirty="0">
                <a:latin typeface="+mn-lt"/>
              </a:rPr>
              <a:t>Follow the </a:t>
            </a:r>
            <a:r>
              <a:rPr lang="en-US" b="1" dirty="0">
                <a:latin typeface="+mn-lt"/>
              </a:rPr>
              <a:t>prompts</a:t>
            </a:r>
            <a:r>
              <a:rPr lang="en-US" dirty="0">
                <a:latin typeface="+mn-lt"/>
              </a:rPr>
              <a:t> in the </a:t>
            </a:r>
            <a:r>
              <a:rPr lang="en-US" b="1" dirty="0">
                <a:latin typeface="+mn-lt"/>
              </a:rPr>
              <a:t>sample template</a:t>
            </a:r>
            <a:r>
              <a:rPr lang="en-US" dirty="0">
                <a:latin typeface="+mn-lt"/>
              </a:rPr>
              <a:t> that was showcased within this section and complete the </a:t>
            </a:r>
            <a:r>
              <a:rPr lang="en-US" b="1" dirty="0">
                <a:latin typeface="+mn-lt"/>
              </a:rPr>
              <a:t>problem statement </a:t>
            </a:r>
            <a:r>
              <a:rPr lang="en-US" dirty="0">
                <a:latin typeface="+mn-lt"/>
              </a:rPr>
              <a:t>section of the </a:t>
            </a:r>
            <a:r>
              <a:rPr lang="en-US" i="1" dirty="0" err="1">
                <a:latin typeface="+mn-lt"/>
              </a:rPr>
              <a:t>SDAIR</a:t>
            </a:r>
            <a:r>
              <a:rPr lang="en-US" dirty="0">
                <a:latin typeface="+mn-lt"/>
              </a:rPr>
              <a:t>. </a:t>
            </a:r>
          </a:p>
        </p:txBody>
      </p:sp>
      <p:sp>
        <p:nvSpPr>
          <p:cNvPr id="12" name="Text Placeholder 6">
            <a:extLst>
              <a:ext uri="{FF2B5EF4-FFF2-40B4-BE49-F238E27FC236}">
                <a16:creationId xmlns:a16="http://schemas.microsoft.com/office/drawing/2014/main" id="{C777519E-70B9-C3DB-AFF0-659B22C3D7EF}"/>
              </a:ext>
            </a:extLst>
          </p:cNvPr>
          <p:cNvSpPr txBox="1">
            <a:spLocks/>
          </p:cNvSpPr>
          <p:nvPr/>
        </p:nvSpPr>
        <p:spPr>
          <a:xfrm>
            <a:off x="350625" y="1769605"/>
            <a:ext cx="5562520"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a:solidFill>
                  <a:srgbClr val="F17A26"/>
                </a:solidFill>
                <a:ea typeface="+mn-lt"/>
                <a:cs typeface="+mn-lt"/>
              </a:rPr>
              <a:t>Objective: Define the problem statement that will guide your AI for CX solution.</a:t>
            </a:r>
          </a:p>
        </p:txBody>
      </p:sp>
      <p:sp>
        <p:nvSpPr>
          <p:cNvPr id="6" name="Rectangle 5">
            <a:extLst>
              <a:ext uri="{FF2B5EF4-FFF2-40B4-BE49-F238E27FC236}">
                <a16:creationId xmlns:a16="http://schemas.microsoft.com/office/drawing/2014/main" id="{6D147DBD-2A56-8CBB-F1E1-9F5240C593D6}"/>
              </a:ext>
            </a:extLst>
          </p:cNvPr>
          <p:cNvSpPr>
            <a:spLocks/>
          </p:cNvSpPr>
          <p:nvPr/>
        </p:nvSpPr>
        <p:spPr>
          <a:xfrm>
            <a:off x="853502" y="5724777"/>
            <a:ext cx="548322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dirty="0">
                <a:solidFill>
                  <a:srgbClr val="FFFFFF"/>
                </a:solidFill>
                <a:latin typeface="Exo" panose="02000503000000000000" pitchFamily="2" charset="77"/>
                <a:ea typeface="+mn-lt"/>
                <a:cs typeface="+mn-lt"/>
              </a:rPr>
              <a:t>Download </a:t>
            </a:r>
            <a:r>
              <a:rPr lang="en-US" sz="1200" dirty="0">
                <a:solidFill>
                  <a:schemeClr val="bg1"/>
                </a:solidFill>
                <a:latin typeface="Exo" panose="02000503000000000000" pitchFamily="2" charset="77"/>
                <a:ea typeface="+mn-lt"/>
                <a:cs typeface="+mn-lt"/>
              </a:rPr>
              <a:t>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Solution Development and Implementation Report</a:t>
            </a:r>
            <a:endParaRPr lang="en-US" sz="1200" dirty="0">
              <a:solidFill>
                <a:schemeClr val="bg1"/>
              </a:solidFill>
              <a:latin typeface="Exo" panose="02000503000000000000" pitchFamily="2" charset="77"/>
              <a:ea typeface="+mn-lt"/>
              <a:cs typeface="+mn-lt"/>
            </a:endParaRPr>
          </a:p>
        </p:txBody>
      </p:sp>
      <p:sp>
        <p:nvSpPr>
          <p:cNvPr id="11" name="Rectangle 10">
            <a:extLst>
              <a:ext uri="{FF2B5EF4-FFF2-40B4-BE49-F238E27FC236}">
                <a16:creationId xmlns:a16="http://schemas.microsoft.com/office/drawing/2014/main" id="{9E1EAB0F-F4AC-0015-A742-E6193A3EDB61}"/>
              </a:ext>
            </a:extLst>
          </p:cNvPr>
          <p:cNvSpPr>
            <a:spLocks noChangeAspect="1"/>
          </p:cNvSpPr>
          <p:nvPr/>
        </p:nvSpPr>
        <p:spPr>
          <a:xfrm>
            <a:off x="274474" y="5724779"/>
            <a:ext cx="579029"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13" name="Picture 12">
            <a:extLst>
              <a:ext uri="{FF2B5EF4-FFF2-40B4-BE49-F238E27FC236}">
                <a16:creationId xmlns:a16="http://schemas.microsoft.com/office/drawing/2014/main" id="{00B8FAD2-D621-1DA2-0892-7635B166D0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20698" y="5836236"/>
            <a:ext cx="260815" cy="244963"/>
          </a:xfrm>
          <a:prstGeom prst="rect">
            <a:avLst/>
          </a:prstGeom>
        </p:spPr>
      </p:pic>
    </p:spTree>
    <p:extLst>
      <p:ext uri="{BB962C8B-B14F-4D97-AF65-F5344CB8AC3E}">
        <p14:creationId xmlns:p14="http://schemas.microsoft.com/office/powerpoint/2010/main" val="6379616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AEE9D-4B90-EB53-3E9D-DE2169ED63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A32428-9EF1-4522-4591-2C97F98B79F2}"/>
              </a:ext>
            </a:extLst>
          </p:cNvPr>
          <p:cNvSpPr>
            <a:spLocks noGrp="1"/>
          </p:cNvSpPr>
          <p:nvPr>
            <p:ph type="title"/>
          </p:nvPr>
        </p:nvSpPr>
        <p:spPr>
          <a:xfrm>
            <a:off x="354854" y="530021"/>
            <a:ext cx="6558804" cy="1130188"/>
          </a:xfrm>
        </p:spPr>
        <p:txBody>
          <a:bodyPr/>
          <a:lstStyle/>
          <a:p>
            <a:r>
              <a:rPr lang="en-US" sz="3600">
                <a:solidFill>
                  <a:schemeClr val="accent1"/>
                </a:solidFill>
              </a:rPr>
              <a:t>Establish your business context</a:t>
            </a:r>
          </a:p>
        </p:txBody>
      </p:sp>
      <p:sp>
        <p:nvSpPr>
          <p:cNvPr id="9" name="Text Placeholder 3">
            <a:extLst>
              <a:ext uri="{FF2B5EF4-FFF2-40B4-BE49-F238E27FC236}">
                <a16:creationId xmlns:a16="http://schemas.microsoft.com/office/drawing/2014/main" id="{E10C047A-ED94-9205-4311-3E4825E4492B}"/>
              </a:ext>
            </a:extLst>
          </p:cNvPr>
          <p:cNvSpPr txBox="1">
            <a:spLocks/>
          </p:cNvSpPr>
          <p:nvPr/>
        </p:nvSpPr>
        <p:spPr>
          <a:xfrm>
            <a:off x="264162" y="1692786"/>
            <a:ext cx="6255245" cy="450340"/>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FontTx/>
              <a:buNone/>
            </a:pPr>
            <a:r>
              <a:rPr lang="en-US" sz="1800">
                <a:solidFill>
                  <a:srgbClr val="2576B7"/>
                </a:solidFill>
                <a:latin typeface="Montserrat Medium" panose="00000600000000000000" pitchFamily="2" charset="0"/>
                <a:ea typeface="+mn-lt"/>
                <a:cs typeface="+mn-lt"/>
              </a:rPr>
              <a:t>Why understanding the business context matters</a:t>
            </a:r>
          </a:p>
        </p:txBody>
      </p:sp>
      <p:sp>
        <p:nvSpPr>
          <p:cNvPr id="10" name="Text Placeholder 4">
            <a:extLst>
              <a:ext uri="{FF2B5EF4-FFF2-40B4-BE49-F238E27FC236}">
                <a16:creationId xmlns:a16="http://schemas.microsoft.com/office/drawing/2014/main" id="{1476BA55-55C7-1862-31B4-E4D38D7C207F}"/>
              </a:ext>
            </a:extLst>
          </p:cNvPr>
          <p:cNvSpPr txBox="1">
            <a:spLocks/>
          </p:cNvSpPr>
          <p:nvPr/>
        </p:nvSpPr>
        <p:spPr>
          <a:xfrm>
            <a:off x="354854" y="2215894"/>
            <a:ext cx="6255245" cy="2602633"/>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400">
                <a:solidFill>
                  <a:srgbClr val="494949"/>
                </a:solidFill>
                <a:latin typeface="Roboto Condensed Light"/>
                <a:ea typeface="+mn-lt"/>
                <a:cs typeface="+mn-lt"/>
              </a:rPr>
              <a:t>Defining the </a:t>
            </a:r>
            <a:r>
              <a:rPr lang="en-US" sz="1400" b="1">
                <a:solidFill>
                  <a:srgbClr val="494949"/>
                </a:solidFill>
                <a:latin typeface="Roboto Condensed Light"/>
                <a:ea typeface="+mn-lt"/>
                <a:cs typeface="+mn-lt"/>
              </a:rPr>
              <a:t>business context </a:t>
            </a:r>
            <a:r>
              <a:rPr lang="en-US" sz="1400">
                <a:solidFill>
                  <a:srgbClr val="494949"/>
                </a:solidFill>
                <a:latin typeface="Roboto Condensed Light"/>
                <a:ea typeface="+mn-lt"/>
                <a:cs typeface="+mn-lt"/>
              </a:rPr>
              <a:t>lays the groundwork for your entire AI initiative. It clarifies the </a:t>
            </a:r>
            <a:r>
              <a:rPr lang="en-US" sz="1400" b="1">
                <a:solidFill>
                  <a:srgbClr val="494949"/>
                </a:solidFill>
                <a:latin typeface="Roboto Condensed Light"/>
                <a:ea typeface="+mn-lt"/>
                <a:cs typeface="+mn-lt"/>
              </a:rPr>
              <a:t>strategic environment</a:t>
            </a:r>
            <a:r>
              <a:rPr lang="en-US" sz="1400">
                <a:solidFill>
                  <a:srgbClr val="494949"/>
                </a:solidFill>
                <a:latin typeface="Roboto Condensed Light"/>
                <a:ea typeface="+mn-lt"/>
                <a:cs typeface="+mn-lt"/>
              </a:rPr>
              <a:t> in which you operate – encompassing market forces, organizational goals, and internal capabilities – and ensures your AI project aligns with </a:t>
            </a:r>
            <a:r>
              <a:rPr lang="en-US" sz="1400" b="1">
                <a:solidFill>
                  <a:srgbClr val="494949"/>
                </a:solidFill>
                <a:latin typeface="Roboto Condensed Light"/>
                <a:ea typeface="+mn-lt"/>
                <a:cs typeface="+mn-lt"/>
              </a:rPr>
              <a:t>real-world</a:t>
            </a:r>
            <a:r>
              <a:rPr lang="en-US" sz="1400">
                <a:solidFill>
                  <a:srgbClr val="494949"/>
                </a:solidFill>
                <a:latin typeface="Roboto Condensed Light"/>
                <a:ea typeface="+mn-lt"/>
                <a:cs typeface="+mn-lt"/>
              </a:rPr>
              <a:t> business priorities. This is especially important in AI and data science work, where advanced technologies can sometimes overshadow the </a:t>
            </a:r>
            <a:r>
              <a:rPr lang="en-US" sz="1400" b="1">
                <a:solidFill>
                  <a:srgbClr val="494949"/>
                </a:solidFill>
                <a:latin typeface="Roboto Condensed Light"/>
                <a:ea typeface="+mn-lt"/>
                <a:cs typeface="+mn-lt"/>
              </a:rPr>
              <a:t>practical</a:t>
            </a:r>
            <a:r>
              <a:rPr lang="en-US" sz="1400">
                <a:solidFill>
                  <a:srgbClr val="494949"/>
                </a:solidFill>
                <a:latin typeface="Roboto Condensed Light"/>
                <a:ea typeface="+mn-lt"/>
                <a:cs typeface="+mn-lt"/>
              </a:rPr>
              <a:t> factors that determine success.</a:t>
            </a:r>
          </a:p>
          <a:p>
            <a:pPr marL="0" indent="0">
              <a:buFontTx/>
              <a:buNone/>
            </a:pPr>
            <a:r>
              <a:rPr lang="en-US" sz="1400">
                <a:solidFill>
                  <a:srgbClr val="494949"/>
                </a:solidFill>
                <a:latin typeface="Roboto Condensed Light"/>
                <a:ea typeface="+mn-lt"/>
                <a:cs typeface="+mn-lt"/>
              </a:rPr>
              <a:t>A well-defined business context helps you:</a:t>
            </a:r>
          </a:p>
          <a:p>
            <a:pPr fontAlgn="ctr"/>
            <a:r>
              <a:rPr lang="en-US" sz="1400" b="1">
                <a:solidFill>
                  <a:srgbClr val="494949"/>
                </a:solidFill>
                <a:latin typeface="Roboto Condensed Light"/>
                <a:ea typeface="+mn-lt"/>
                <a:cs typeface="+mn-lt"/>
              </a:rPr>
              <a:t>Align your project</a:t>
            </a:r>
            <a:r>
              <a:rPr lang="en-US" sz="1400">
                <a:solidFill>
                  <a:srgbClr val="494949"/>
                </a:solidFill>
                <a:latin typeface="Roboto Condensed Light"/>
                <a:ea typeface="+mn-lt"/>
                <a:cs typeface="+mn-lt"/>
              </a:rPr>
              <a:t> with broader corporate objectives and market realities, ensuring resources are invested where they yield the greatest impact.</a:t>
            </a:r>
          </a:p>
          <a:p>
            <a:pPr fontAlgn="ctr"/>
            <a:r>
              <a:rPr lang="en-US" sz="1400" b="1">
                <a:solidFill>
                  <a:srgbClr val="494949"/>
                </a:solidFill>
                <a:latin typeface="Roboto Condensed Light"/>
                <a:ea typeface="+mn-lt"/>
                <a:cs typeface="+mn-lt"/>
              </a:rPr>
              <a:t>Pinpoint constraints and enablers</a:t>
            </a:r>
            <a:r>
              <a:rPr lang="en-US" sz="1400">
                <a:solidFill>
                  <a:srgbClr val="494949"/>
                </a:solidFill>
                <a:latin typeface="Roboto Condensed Light"/>
                <a:ea typeface="+mn-lt"/>
                <a:cs typeface="+mn-lt"/>
              </a:rPr>
              <a:t>, such as existing technology stacks, available talent, and budget parameters, so you can shape realistic project goals.</a:t>
            </a:r>
          </a:p>
          <a:p>
            <a:pPr fontAlgn="ctr"/>
            <a:r>
              <a:rPr lang="en-US" sz="1400" b="1">
                <a:solidFill>
                  <a:srgbClr val="494949"/>
                </a:solidFill>
                <a:latin typeface="Roboto Condensed Light"/>
                <a:ea typeface="+mn-lt"/>
                <a:cs typeface="+mn-lt"/>
              </a:rPr>
              <a:t>Set a clear strategic lens</a:t>
            </a:r>
            <a:r>
              <a:rPr lang="en-US" sz="1400">
                <a:solidFill>
                  <a:srgbClr val="494949"/>
                </a:solidFill>
                <a:latin typeface="Roboto Condensed Light"/>
                <a:ea typeface="+mn-lt"/>
                <a:cs typeface="+mn-lt"/>
              </a:rPr>
              <a:t>, allowing senior leadership and cross-functional teams to see how the AI initiative fits into the bigger organizational picture.</a:t>
            </a:r>
          </a:p>
        </p:txBody>
      </p:sp>
      <p:sp>
        <p:nvSpPr>
          <p:cNvPr id="4" name="Rectangle 3">
            <a:extLst>
              <a:ext uri="{FF2B5EF4-FFF2-40B4-BE49-F238E27FC236}">
                <a16:creationId xmlns:a16="http://schemas.microsoft.com/office/drawing/2014/main" id="{457FFDDD-9FB7-3AF1-1EC7-E678E67F3650}"/>
              </a:ext>
            </a:extLst>
          </p:cNvPr>
          <p:cNvSpPr>
            <a:spLocks/>
          </p:cNvSpPr>
          <p:nvPr/>
        </p:nvSpPr>
        <p:spPr>
          <a:xfrm>
            <a:off x="264162" y="5374213"/>
            <a:ext cx="7111998" cy="1260267"/>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600"/>
              </a:spcBef>
            </a:pPr>
            <a:r>
              <a:rPr lang="en-US" sz="1400" b="1">
                <a:solidFill>
                  <a:srgbClr val="FFFFFF"/>
                </a:solidFill>
                <a:latin typeface="Roboto Condensed Light"/>
                <a:ea typeface="+mn-lt"/>
                <a:cs typeface="+mn-lt"/>
              </a:rPr>
              <a:t>Info-Tech Insight</a:t>
            </a:r>
          </a:p>
          <a:p>
            <a:pPr defTabSz="554437">
              <a:spcBef>
                <a:spcPts val="800"/>
              </a:spcBef>
            </a:pPr>
            <a:r>
              <a:rPr lang="en-US" sz="1400">
                <a:solidFill>
                  <a:srgbClr val="FFFFFF"/>
                </a:solidFill>
                <a:latin typeface="Roboto Condensed Light"/>
                <a:ea typeface="+mn-lt"/>
                <a:cs typeface="+mn-lt"/>
              </a:rPr>
              <a:t>Your </a:t>
            </a:r>
            <a:r>
              <a:rPr lang="en-US" sz="1400" b="1">
                <a:solidFill>
                  <a:srgbClr val="FFFFFF"/>
                </a:solidFill>
                <a:latin typeface="Roboto Condensed Light"/>
                <a:ea typeface="+mn-lt"/>
                <a:cs typeface="+mn-lt"/>
              </a:rPr>
              <a:t>business context </a:t>
            </a:r>
            <a:r>
              <a:rPr lang="en-US" sz="1400">
                <a:solidFill>
                  <a:srgbClr val="FFFFFF"/>
                </a:solidFill>
                <a:latin typeface="Roboto Condensed Light"/>
                <a:ea typeface="+mn-lt"/>
                <a:cs typeface="+mn-lt"/>
              </a:rPr>
              <a:t>should be comprehensive enough to guide </a:t>
            </a:r>
            <a:r>
              <a:rPr lang="en-US" sz="1400" b="1">
                <a:solidFill>
                  <a:srgbClr val="FFFFFF"/>
                </a:solidFill>
                <a:latin typeface="Roboto Condensed Light"/>
                <a:ea typeface="+mn-lt"/>
                <a:cs typeface="+mn-lt"/>
              </a:rPr>
              <a:t>informed decisions</a:t>
            </a:r>
            <a:r>
              <a:rPr lang="en-US" sz="1400">
                <a:solidFill>
                  <a:srgbClr val="FFFFFF"/>
                </a:solidFill>
                <a:latin typeface="Roboto Condensed Light"/>
                <a:ea typeface="+mn-lt"/>
                <a:cs typeface="+mn-lt"/>
              </a:rPr>
              <a:t>, yet succinct enough for executives and frontline teams to understand </a:t>
            </a:r>
            <a:r>
              <a:rPr lang="en-US" sz="1400" b="1">
                <a:solidFill>
                  <a:srgbClr val="FFFFFF"/>
                </a:solidFill>
                <a:latin typeface="Roboto Condensed Light"/>
                <a:ea typeface="+mn-lt"/>
                <a:cs typeface="+mn-lt"/>
              </a:rPr>
              <a:t>why</a:t>
            </a:r>
            <a:r>
              <a:rPr lang="en-US" sz="1400">
                <a:solidFill>
                  <a:srgbClr val="FFFFFF"/>
                </a:solidFill>
                <a:latin typeface="Roboto Condensed Light"/>
                <a:ea typeface="+mn-lt"/>
                <a:cs typeface="+mn-lt"/>
              </a:rPr>
              <a:t> the AI project is critical and </a:t>
            </a:r>
            <a:r>
              <a:rPr lang="en-US" sz="1400" b="1">
                <a:solidFill>
                  <a:srgbClr val="FFFFFF"/>
                </a:solidFill>
                <a:latin typeface="Roboto Condensed Light"/>
                <a:ea typeface="+mn-lt"/>
                <a:cs typeface="+mn-lt"/>
              </a:rPr>
              <a:t>how</a:t>
            </a:r>
            <a:r>
              <a:rPr lang="en-US" sz="1400">
                <a:solidFill>
                  <a:srgbClr val="FFFFFF"/>
                </a:solidFill>
                <a:latin typeface="Roboto Condensed Light"/>
                <a:ea typeface="+mn-lt"/>
                <a:cs typeface="+mn-lt"/>
              </a:rPr>
              <a:t> it supports overarching business aims.</a:t>
            </a:r>
            <a:endParaRPr lang="en-US" sz="1400">
              <a:solidFill>
                <a:srgbClr val="FFFFFF"/>
              </a:solidFill>
              <a:ea typeface="+mn-lt"/>
              <a:cs typeface="+mn-lt"/>
            </a:endParaRPr>
          </a:p>
        </p:txBody>
      </p:sp>
      <p:sp>
        <p:nvSpPr>
          <p:cNvPr id="5" name="Rectangle 4">
            <a:extLst>
              <a:ext uri="{FF2B5EF4-FFF2-40B4-BE49-F238E27FC236}">
                <a16:creationId xmlns:a16="http://schemas.microsoft.com/office/drawing/2014/main" id="{D1194F98-516E-14E6-3215-E62E7A2FCB4A}"/>
              </a:ext>
              <a:ext uri="{C183D7F6-B498-43B3-948B-1728B52AA6E4}">
                <adec:decorative xmlns:adec="http://schemas.microsoft.com/office/drawing/2017/decorative" val="1"/>
              </a:ext>
            </a:extLst>
          </p:cNvPr>
          <p:cNvSpPr>
            <a:spLocks/>
          </p:cNvSpPr>
          <p:nvPr/>
        </p:nvSpPr>
        <p:spPr>
          <a:xfrm>
            <a:off x="264162" y="5374212"/>
            <a:ext cx="7111998" cy="1260268"/>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300">
              <a:solidFill>
                <a:srgbClr val="2576B7"/>
              </a:solidFill>
              <a:ea typeface="+mn-lt"/>
              <a:cs typeface="+mn-lt"/>
            </a:endParaRPr>
          </a:p>
        </p:txBody>
      </p:sp>
      <p:pic>
        <p:nvPicPr>
          <p:cNvPr id="6" name="Picture 5">
            <a:extLst>
              <a:ext uri="{FF2B5EF4-FFF2-40B4-BE49-F238E27FC236}">
                <a16:creationId xmlns:a16="http://schemas.microsoft.com/office/drawing/2014/main" id="{A82A682D-7E88-ED6A-A75A-E3AF02B22EF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87993" y="1117150"/>
            <a:ext cx="4351537" cy="4259083"/>
          </a:xfrm>
          <a:prstGeom prst="rect">
            <a:avLst/>
          </a:prstGeom>
          <a:effectLst>
            <a:outerShdw blurRad="50800" dist="38100" dir="2700000" algn="tl" rotWithShape="0">
              <a:schemeClr val="bg1">
                <a:alpha val="40000"/>
              </a:schemeClr>
            </a:outerShdw>
          </a:effectLst>
        </p:spPr>
      </p:pic>
    </p:spTree>
    <p:extLst>
      <p:ext uri="{BB962C8B-B14F-4D97-AF65-F5344CB8AC3E}">
        <p14:creationId xmlns:p14="http://schemas.microsoft.com/office/powerpoint/2010/main" val="30940834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454B31C-72F7-D772-45F0-ED2D074B4C79}"/>
              </a:ext>
            </a:extLst>
          </p:cNvPr>
          <p:cNvSpPr txBox="1">
            <a:spLocks/>
          </p:cNvSpPr>
          <p:nvPr/>
        </p:nvSpPr>
        <p:spPr>
          <a:xfrm>
            <a:off x="371060" y="450242"/>
            <a:ext cx="11520980" cy="55328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defTabSz="914218">
              <a:defRPr/>
            </a:pPr>
            <a:r>
              <a:rPr lang="en-US" sz="3400">
                <a:solidFill>
                  <a:srgbClr val="2576B7"/>
                </a:solidFill>
                <a:ea typeface="+mj-lt"/>
                <a:cs typeface="+mj-lt"/>
              </a:rPr>
              <a:t>Best practices for understanding business context</a:t>
            </a:r>
          </a:p>
        </p:txBody>
      </p:sp>
      <p:sp>
        <p:nvSpPr>
          <p:cNvPr id="9" name="Text Placeholder 4">
            <a:extLst>
              <a:ext uri="{FF2B5EF4-FFF2-40B4-BE49-F238E27FC236}">
                <a16:creationId xmlns:a16="http://schemas.microsoft.com/office/drawing/2014/main" id="{11282AAD-1576-1C21-E56A-22912E28D62D}"/>
              </a:ext>
            </a:extLst>
          </p:cNvPr>
          <p:cNvSpPr txBox="1">
            <a:spLocks/>
          </p:cNvSpPr>
          <p:nvPr/>
        </p:nvSpPr>
        <p:spPr>
          <a:xfrm>
            <a:off x="371060" y="1003530"/>
            <a:ext cx="11520980" cy="567724"/>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10000"/>
              </a:lnSpc>
              <a:buFontTx/>
            </a:pPr>
            <a:r>
              <a:rPr lang="en-US">
                <a:solidFill>
                  <a:srgbClr val="FFFFFF">
                    <a:lumMod val="50000"/>
                  </a:srgbClr>
                </a:solidFill>
                <a:latin typeface="Montserrat SemiBold"/>
                <a:ea typeface="+mn-lt"/>
                <a:cs typeface="+mn-lt"/>
              </a:rPr>
              <a:t>When framing the business context for an AI or data science project, consider these guidelines. When applying business context to a </a:t>
            </a:r>
            <a:r>
              <a:rPr lang="en-US" b="1">
                <a:solidFill>
                  <a:srgbClr val="FFFFFF">
                    <a:lumMod val="50000"/>
                  </a:srgbClr>
                </a:solidFill>
                <a:latin typeface="Montserrat SemiBold"/>
                <a:ea typeface="+mn-lt"/>
                <a:cs typeface="+mn-lt"/>
              </a:rPr>
              <a:t>CX</a:t>
            </a:r>
            <a:r>
              <a:rPr lang="en-US">
                <a:solidFill>
                  <a:srgbClr val="FFFFFF">
                    <a:lumMod val="50000"/>
                  </a:srgbClr>
                </a:solidFill>
                <a:latin typeface="Montserrat SemiBold"/>
                <a:ea typeface="+mn-lt"/>
                <a:cs typeface="+mn-lt"/>
              </a:rPr>
              <a:t>-driven AI project, think about the following nuances.</a:t>
            </a:r>
          </a:p>
        </p:txBody>
      </p:sp>
      <p:sp>
        <p:nvSpPr>
          <p:cNvPr id="19" name="Rounded Rectangle 3">
            <a:extLst>
              <a:ext uri="{FF2B5EF4-FFF2-40B4-BE49-F238E27FC236}">
                <a16:creationId xmlns:a16="http://schemas.microsoft.com/office/drawing/2014/main" id="{992ED7E5-34A8-4789-96FA-1C5860FFCBEA}"/>
              </a:ext>
              <a:ext uri="{C183D7F6-B498-43B3-948B-1728B52AA6E4}">
                <adec:decorative xmlns:adec="http://schemas.microsoft.com/office/drawing/2017/decorative" val="1"/>
              </a:ext>
            </a:extLst>
          </p:cNvPr>
          <p:cNvSpPr>
            <a:spLocks/>
          </p:cNvSpPr>
          <p:nvPr/>
        </p:nvSpPr>
        <p:spPr>
          <a:xfrm>
            <a:off x="613031" y="2105418"/>
            <a:ext cx="5216595" cy="4533126"/>
          </a:xfrm>
          <a:prstGeom prst="roundRect">
            <a:avLst/>
          </a:prstGeom>
          <a:solidFill>
            <a:schemeClr val="bg2"/>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endParaRPr lang="en-US" sz="900">
              <a:solidFill>
                <a:srgbClr val="FFFFFF"/>
              </a:solidFill>
              <a:latin typeface="Roboto Condensed Light" panose="02000000000000000000" pitchFamily="2" charset="0"/>
              <a:ea typeface="+mn-lt"/>
              <a:cs typeface="+mn-lt"/>
            </a:endParaRPr>
          </a:p>
        </p:txBody>
      </p:sp>
      <p:sp>
        <p:nvSpPr>
          <p:cNvPr id="20" name="Oval 19">
            <a:extLst>
              <a:ext uri="{FF2B5EF4-FFF2-40B4-BE49-F238E27FC236}">
                <a16:creationId xmlns:a16="http://schemas.microsoft.com/office/drawing/2014/main" id="{DBD9F2C8-1F33-484D-806F-6B1772729A98}"/>
              </a:ext>
              <a:ext uri="{C183D7F6-B498-43B3-948B-1728B52AA6E4}">
                <adec:decorative xmlns:adec="http://schemas.microsoft.com/office/drawing/2017/decorative" val="1"/>
              </a:ext>
            </a:extLst>
          </p:cNvPr>
          <p:cNvSpPr>
            <a:spLocks/>
          </p:cNvSpPr>
          <p:nvPr/>
        </p:nvSpPr>
        <p:spPr>
          <a:xfrm>
            <a:off x="266144" y="1758530"/>
            <a:ext cx="1048715" cy="10487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endParaRPr lang="en-US" sz="900">
              <a:solidFill>
                <a:srgbClr val="FFFFFF"/>
              </a:solidFill>
              <a:latin typeface="Roboto Condensed Light" panose="02000000000000000000" pitchFamily="2" charset="0"/>
              <a:ea typeface="+mn-lt"/>
              <a:cs typeface="+mn-lt"/>
            </a:endParaRPr>
          </a:p>
        </p:txBody>
      </p:sp>
      <p:pic>
        <p:nvPicPr>
          <p:cNvPr id="32" name="Graphic 31">
            <a:extLst>
              <a:ext uri="{FF2B5EF4-FFF2-40B4-BE49-F238E27FC236}">
                <a16:creationId xmlns:a16="http://schemas.microsoft.com/office/drawing/2014/main" id="{4EA67FD9-0C72-404E-AF5B-5DFCC9692ABF}"/>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584" y="1824426"/>
            <a:ext cx="837836" cy="837836"/>
          </a:xfrm>
          <a:prstGeom prst="rect">
            <a:avLst/>
          </a:prstGeom>
        </p:spPr>
      </p:pic>
      <p:sp>
        <p:nvSpPr>
          <p:cNvPr id="25" name="TextBox 24">
            <a:extLst>
              <a:ext uri="{FF2B5EF4-FFF2-40B4-BE49-F238E27FC236}">
                <a16:creationId xmlns:a16="http://schemas.microsoft.com/office/drawing/2014/main" id="{F1FDE9EE-E153-443E-AC4F-70FE62026594}"/>
              </a:ext>
            </a:extLst>
          </p:cNvPr>
          <p:cNvSpPr txBox="1">
            <a:spLocks/>
          </p:cNvSpPr>
          <p:nvPr/>
        </p:nvSpPr>
        <p:spPr>
          <a:xfrm>
            <a:off x="1661745" y="2281331"/>
            <a:ext cx="3246796" cy="307777"/>
          </a:xfrm>
          <a:prstGeom prst="rect">
            <a:avLst/>
          </a:prstGeom>
          <a:noFill/>
        </p:spPr>
        <p:txBody>
          <a:bodyPr wrap="square" rtlCol="0" anchor="ctr">
            <a:spAutoFit/>
          </a:bodyPr>
          <a:lstStyle/>
          <a:p>
            <a:pPr defTabSz="554382"/>
            <a:r>
              <a:rPr lang="en-US" sz="1400" b="1">
                <a:solidFill>
                  <a:srgbClr val="494949"/>
                </a:solidFill>
                <a:latin typeface="Montserrat" pitchFamily="2" charset="77"/>
                <a:ea typeface="+mn-lt"/>
                <a:cs typeface="+mn-lt"/>
              </a:rPr>
              <a:t>General Best Practices for AI/ML</a:t>
            </a:r>
          </a:p>
        </p:txBody>
      </p:sp>
      <p:sp>
        <p:nvSpPr>
          <p:cNvPr id="27" name="Subtitle 2">
            <a:extLst>
              <a:ext uri="{FF2B5EF4-FFF2-40B4-BE49-F238E27FC236}">
                <a16:creationId xmlns:a16="http://schemas.microsoft.com/office/drawing/2014/main" id="{4E0F3811-6F1D-4E24-AA19-D30941620042}"/>
              </a:ext>
            </a:extLst>
          </p:cNvPr>
          <p:cNvSpPr txBox="1">
            <a:spLocks/>
          </p:cNvSpPr>
          <p:nvPr/>
        </p:nvSpPr>
        <p:spPr>
          <a:xfrm>
            <a:off x="790500" y="2852964"/>
            <a:ext cx="4943112" cy="3517874"/>
          </a:xfrm>
          <a:prstGeom prst="rect">
            <a:avLst/>
          </a:prstGeom>
        </p:spPr>
        <p:txBody>
          <a:bodyPr vert="horz" wrap="square" lIns="45708" tIns="22854" rIns="45708" bIns="22854"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80975" indent="-180975" algn="l" fontAlgn="ctr">
              <a:buFont typeface="+mj-lt"/>
              <a:buAutoNum type="arabicPeriod"/>
            </a:pPr>
            <a:r>
              <a:rPr lang="en-US" sz="1200">
                <a:solidFill>
                  <a:srgbClr val="494949"/>
                </a:solidFill>
                <a:latin typeface="Roboto Condensed Light"/>
                <a:ea typeface="+mn-lt"/>
                <a:cs typeface="+mn-lt"/>
              </a:rPr>
              <a:t>​</a:t>
            </a:r>
            <a:r>
              <a:rPr lang="en-US" sz="1200" b="1">
                <a:solidFill>
                  <a:srgbClr val="494949"/>
                </a:solidFill>
                <a:latin typeface="Roboto Condensed Light"/>
                <a:ea typeface="+mn-lt"/>
                <a:cs typeface="+mn-lt"/>
              </a:rPr>
              <a:t>Tie to Strategic Priorities: </a:t>
            </a:r>
            <a:r>
              <a:rPr lang="en-US" sz="1200">
                <a:solidFill>
                  <a:srgbClr val="494949"/>
                </a:solidFill>
                <a:latin typeface="Roboto Condensed Light"/>
                <a:ea typeface="+mn-lt"/>
                <a:cs typeface="+mn-lt"/>
              </a:rPr>
              <a:t>Show how the AI solution supports existing corporate strategies (e.g. “customer-centric transformation,” “digital innovation,” or “operational efficiency”).</a:t>
            </a:r>
            <a:endParaRPr lang="en-US" sz="1200" b="1">
              <a:solidFill>
                <a:srgbClr val="494949"/>
              </a:solidFill>
              <a:latin typeface="Roboto Condensed Light"/>
              <a:ea typeface="+mn-lt"/>
              <a:cs typeface="+mn-lt"/>
            </a:endParaRPr>
          </a:p>
          <a:p>
            <a:pPr marL="180975" indent="-180975" algn="l" fontAlgn="ctr">
              <a:buFont typeface="+mj-lt"/>
              <a:buAutoNum type="arabicPeriod"/>
            </a:pPr>
            <a:r>
              <a:rPr lang="en-US" sz="1200">
                <a:solidFill>
                  <a:srgbClr val="494949"/>
                </a:solidFill>
                <a:latin typeface="Roboto Condensed Light"/>
                <a:ea typeface="+mn-lt"/>
                <a:cs typeface="+mn-lt"/>
              </a:rPr>
              <a:t>​</a:t>
            </a:r>
            <a:r>
              <a:rPr lang="en-US" sz="1200" b="1">
                <a:solidFill>
                  <a:srgbClr val="494949"/>
                </a:solidFill>
                <a:latin typeface="Roboto Condensed Light"/>
                <a:ea typeface="+mn-lt"/>
                <a:cs typeface="+mn-lt"/>
              </a:rPr>
              <a:t>Acknowledge Market &amp; Competitive Factors: </a:t>
            </a:r>
            <a:r>
              <a:rPr lang="en-US" sz="1200">
                <a:solidFill>
                  <a:srgbClr val="494949"/>
                </a:solidFill>
                <a:latin typeface="Roboto Condensed Light"/>
                <a:ea typeface="+mn-lt"/>
                <a:cs typeface="+mn-lt"/>
              </a:rPr>
              <a:t>Briefly outline market trends, competitor moves, or regulatory changes that make your project especially timely or necessary.</a:t>
            </a:r>
            <a:endParaRPr lang="en-US" sz="1200" b="1">
              <a:solidFill>
                <a:srgbClr val="494949"/>
              </a:solidFill>
              <a:latin typeface="Roboto Condensed Light"/>
              <a:ea typeface="+mn-lt"/>
              <a:cs typeface="+mn-lt"/>
            </a:endParaRPr>
          </a:p>
          <a:p>
            <a:pPr marL="180975" indent="-180975" algn="l" fontAlgn="ctr">
              <a:buFont typeface="+mj-lt"/>
              <a:buAutoNum type="arabicPeriod"/>
            </a:pPr>
            <a:r>
              <a:rPr lang="en-US" sz="1200">
                <a:solidFill>
                  <a:srgbClr val="494949"/>
                </a:solidFill>
                <a:latin typeface="Roboto Condensed Light"/>
                <a:ea typeface="+mn-lt"/>
                <a:cs typeface="+mn-lt"/>
              </a:rPr>
              <a:t>​</a:t>
            </a:r>
            <a:r>
              <a:rPr lang="en-US" sz="1200" b="1">
                <a:solidFill>
                  <a:srgbClr val="494949"/>
                </a:solidFill>
                <a:latin typeface="Roboto Condensed Light"/>
                <a:ea typeface="+mn-lt"/>
                <a:cs typeface="+mn-lt"/>
              </a:rPr>
              <a:t>Highlight Organizational Readiness: </a:t>
            </a:r>
            <a:r>
              <a:rPr lang="en-US" sz="1200">
                <a:solidFill>
                  <a:srgbClr val="494949"/>
                </a:solidFill>
                <a:latin typeface="Roboto Condensed Light"/>
                <a:ea typeface="+mn-lt"/>
                <a:cs typeface="+mn-lt"/>
              </a:rPr>
              <a:t>Reflect on internal capabilities (data infrastructure, talent, budget). If there are known constraints – like legacy systems or skill gaps – note them.</a:t>
            </a:r>
            <a:endParaRPr lang="en-US" sz="1200" b="1">
              <a:solidFill>
                <a:srgbClr val="494949"/>
              </a:solidFill>
              <a:latin typeface="Roboto Condensed Light"/>
              <a:ea typeface="+mn-lt"/>
              <a:cs typeface="+mn-lt"/>
            </a:endParaRPr>
          </a:p>
          <a:p>
            <a:pPr marL="180975" indent="-180975" algn="l" fontAlgn="ctr">
              <a:buFont typeface="+mj-lt"/>
              <a:buAutoNum type="arabicPeriod"/>
            </a:pPr>
            <a:r>
              <a:rPr lang="en-US" sz="1200">
                <a:solidFill>
                  <a:srgbClr val="494949"/>
                </a:solidFill>
                <a:latin typeface="Roboto Condensed Light"/>
                <a:ea typeface="+mn-lt"/>
                <a:cs typeface="+mn-lt"/>
              </a:rPr>
              <a:t>​</a:t>
            </a:r>
            <a:r>
              <a:rPr lang="en-US" sz="1200" b="1">
                <a:solidFill>
                  <a:srgbClr val="494949"/>
                </a:solidFill>
                <a:latin typeface="Roboto Condensed Light"/>
                <a:ea typeface="+mn-lt"/>
                <a:cs typeface="+mn-lt"/>
              </a:rPr>
              <a:t>Showcase Alignment with Stakeholder Needs: </a:t>
            </a:r>
            <a:r>
              <a:rPr lang="en-US" sz="1200">
                <a:solidFill>
                  <a:srgbClr val="494949"/>
                </a:solidFill>
                <a:latin typeface="Roboto Condensed Light"/>
                <a:ea typeface="+mn-lt"/>
                <a:cs typeface="+mn-lt"/>
              </a:rPr>
              <a:t>Different groups within the organization (finance, operations, HR) may have overlapping or competing interests. Demonstrate how this initiative fits into a </a:t>
            </a:r>
            <a:r>
              <a:rPr lang="en-US" sz="1200" b="1">
                <a:solidFill>
                  <a:srgbClr val="494949"/>
                </a:solidFill>
                <a:latin typeface="Roboto Condensed Light"/>
                <a:ea typeface="+mn-lt"/>
                <a:cs typeface="+mn-lt"/>
              </a:rPr>
              <a:t>cohesive</a:t>
            </a:r>
            <a:r>
              <a:rPr lang="en-US" sz="1200">
                <a:solidFill>
                  <a:srgbClr val="494949"/>
                </a:solidFill>
                <a:latin typeface="Roboto Condensed Light"/>
                <a:ea typeface="+mn-lt"/>
                <a:cs typeface="+mn-lt"/>
              </a:rPr>
              <a:t> vision.</a:t>
            </a:r>
            <a:endParaRPr lang="en-US" sz="1200" b="1">
              <a:solidFill>
                <a:srgbClr val="494949"/>
              </a:solidFill>
              <a:latin typeface="Roboto Condensed Light"/>
              <a:ea typeface="+mn-lt"/>
              <a:cs typeface="+mn-lt"/>
            </a:endParaRPr>
          </a:p>
          <a:p>
            <a:pPr marL="180975" indent="-180975" algn="l" fontAlgn="ctr">
              <a:buFont typeface="+mj-lt"/>
              <a:buAutoNum type="arabicPeriod"/>
            </a:pPr>
            <a:r>
              <a:rPr lang="en-US" sz="1200">
                <a:solidFill>
                  <a:srgbClr val="494949"/>
                </a:solidFill>
                <a:latin typeface="Roboto Condensed Light"/>
                <a:ea typeface="+mn-lt"/>
                <a:cs typeface="+mn-lt"/>
              </a:rPr>
              <a:t>​</a:t>
            </a:r>
            <a:r>
              <a:rPr lang="en-US" sz="1200" b="1">
                <a:solidFill>
                  <a:srgbClr val="494949"/>
                </a:solidFill>
                <a:latin typeface="Roboto Condensed Light"/>
                <a:ea typeface="+mn-lt"/>
                <a:cs typeface="+mn-lt"/>
              </a:rPr>
              <a:t>Use Tangible Business Language: </a:t>
            </a:r>
            <a:r>
              <a:rPr lang="en-US" sz="1200">
                <a:solidFill>
                  <a:srgbClr val="494949"/>
                </a:solidFill>
                <a:latin typeface="Roboto Condensed Light"/>
                <a:ea typeface="+mn-lt"/>
                <a:cs typeface="+mn-lt"/>
              </a:rPr>
              <a:t>Avoid heavy tech jargon. The idea is for executives to quickly see “why this matters” in business terms (revenue impact, customer satisfaction, risk mitigation, etc.).</a:t>
            </a:r>
            <a:endParaRPr lang="en-US" sz="1200" b="1">
              <a:solidFill>
                <a:srgbClr val="494949"/>
              </a:solidFill>
              <a:latin typeface="Roboto Condensed Light"/>
              <a:ea typeface="+mn-lt"/>
              <a:cs typeface="+mn-lt"/>
            </a:endParaRPr>
          </a:p>
        </p:txBody>
      </p:sp>
      <p:sp>
        <p:nvSpPr>
          <p:cNvPr id="21" name="Rounded Rectangle 13">
            <a:extLst>
              <a:ext uri="{FF2B5EF4-FFF2-40B4-BE49-F238E27FC236}">
                <a16:creationId xmlns:a16="http://schemas.microsoft.com/office/drawing/2014/main" id="{ED2BAAA7-0746-4AE2-BFBC-E17863442114}"/>
              </a:ext>
              <a:ext uri="{C183D7F6-B498-43B3-948B-1728B52AA6E4}">
                <adec:decorative xmlns:adec="http://schemas.microsoft.com/office/drawing/2017/decorative" val="1"/>
              </a:ext>
            </a:extLst>
          </p:cNvPr>
          <p:cNvSpPr>
            <a:spLocks/>
          </p:cNvSpPr>
          <p:nvPr/>
        </p:nvSpPr>
        <p:spPr>
          <a:xfrm>
            <a:off x="6374365" y="2135928"/>
            <a:ext cx="5553080" cy="4502617"/>
          </a:xfrm>
          <a:prstGeom prst="roundRect">
            <a:avLst/>
          </a:prstGeom>
          <a:solidFill>
            <a:schemeClr val="bg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endParaRPr lang="en-US" sz="900">
              <a:solidFill>
                <a:srgbClr val="FFFFFF"/>
              </a:solidFill>
              <a:latin typeface="Roboto Condensed Light" panose="02000000000000000000" pitchFamily="2" charset="0"/>
              <a:ea typeface="+mn-lt"/>
              <a:cs typeface="+mn-lt"/>
            </a:endParaRPr>
          </a:p>
        </p:txBody>
      </p:sp>
      <p:sp>
        <p:nvSpPr>
          <p:cNvPr id="22" name="Oval 21">
            <a:extLst>
              <a:ext uri="{FF2B5EF4-FFF2-40B4-BE49-F238E27FC236}">
                <a16:creationId xmlns:a16="http://schemas.microsoft.com/office/drawing/2014/main" id="{BC44C8FA-8CFB-41EC-A689-2558786BC668}"/>
              </a:ext>
              <a:ext uri="{C183D7F6-B498-43B3-948B-1728B52AA6E4}">
                <adec:decorative xmlns:adec="http://schemas.microsoft.com/office/drawing/2017/decorative" val="1"/>
              </a:ext>
            </a:extLst>
          </p:cNvPr>
          <p:cNvSpPr>
            <a:spLocks/>
          </p:cNvSpPr>
          <p:nvPr/>
        </p:nvSpPr>
        <p:spPr>
          <a:xfrm>
            <a:off x="6068114" y="1772266"/>
            <a:ext cx="1048715" cy="104871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554382"/>
            <a:endParaRPr lang="en-US" sz="900">
              <a:solidFill>
                <a:srgbClr val="FFFFFF"/>
              </a:solidFill>
              <a:latin typeface="Roboto Condensed Light" panose="02000000000000000000" pitchFamily="2" charset="0"/>
              <a:ea typeface="+mn-lt"/>
              <a:cs typeface="+mn-lt"/>
            </a:endParaRPr>
          </a:p>
        </p:txBody>
      </p:sp>
      <p:pic>
        <p:nvPicPr>
          <p:cNvPr id="30" name="Graphic 29">
            <a:extLst>
              <a:ext uri="{FF2B5EF4-FFF2-40B4-BE49-F238E27FC236}">
                <a16:creationId xmlns:a16="http://schemas.microsoft.com/office/drawing/2014/main" id="{89E379ED-A7DA-4DE3-BF87-353CB98324D0}"/>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03664" y="1850506"/>
            <a:ext cx="777613" cy="777613"/>
          </a:xfrm>
          <a:prstGeom prst="rect">
            <a:avLst/>
          </a:prstGeom>
        </p:spPr>
      </p:pic>
      <p:sp>
        <p:nvSpPr>
          <p:cNvPr id="26" name="TextBox 25">
            <a:extLst>
              <a:ext uri="{FF2B5EF4-FFF2-40B4-BE49-F238E27FC236}">
                <a16:creationId xmlns:a16="http://schemas.microsoft.com/office/drawing/2014/main" id="{2D110231-0065-45A6-991B-3E0644AD7BFC}"/>
              </a:ext>
            </a:extLst>
          </p:cNvPr>
          <p:cNvSpPr txBox="1">
            <a:spLocks/>
          </p:cNvSpPr>
          <p:nvPr/>
        </p:nvSpPr>
        <p:spPr>
          <a:xfrm>
            <a:off x="7822902" y="2281331"/>
            <a:ext cx="3072483" cy="307777"/>
          </a:xfrm>
          <a:prstGeom prst="rect">
            <a:avLst/>
          </a:prstGeom>
          <a:noFill/>
        </p:spPr>
        <p:txBody>
          <a:bodyPr wrap="square" rtlCol="0" anchor="ctr">
            <a:spAutoFit/>
          </a:bodyPr>
          <a:lstStyle/>
          <a:p>
            <a:pPr defTabSz="554382"/>
            <a:r>
              <a:rPr lang="en-US" sz="1400" b="1" dirty="0">
                <a:solidFill>
                  <a:srgbClr val="494949"/>
                </a:solidFill>
                <a:latin typeface="Montserrat" pitchFamily="2" charset="77"/>
                <a:ea typeface="+mn-lt"/>
                <a:cs typeface="+mn-lt"/>
              </a:rPr>
              <a:t>CX-Specific Considerations</a:t>
            </a:r>
          </a:p>
        </p:txBody>
      </p:sp>
      <p:sp>
        <p:nvSpPr>
          <p:cNvPr id="33" name="Subtitle 2">
            <a:extLst>
              <a:ext uri="{FF2B5EF4-FFF2-40B4-BE49-F238E27FC236}">
                <a16:creationId xmlns:a16="http://schemas.microsoft.com/office/drawing/2014/main" id="{9582C216-D6C8-4DBE-B94B-011808103361}"/>
              </a:ext>
            </a:extLst>
          </p:cNvPr>
          <p:cNvSpPr txBox="1">
            <a:spLocks/>
          </p:cNvSpPr>
          <p:nvPr/>
        </p:nvSpPr>
        <p:spPr>
          <a:xfrm>
            <a:off x="6592471" y="2886285"/>
            <a:ext cx="5216595" cy="2594544"/>
          </a:xfrm>
          <a:prstGeom prst="rect">
            <a:avLst/>
          </a:prstGeom>
        </p:spPr>
        <p:txBody>
          <a:bodyPr vert="horz" wrap="square" lIns="45708" tIns="22854" rIns="45708" bIns="22854"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80975" indent="-180975" algn="l" fontAlgn="ctr">
              <a:buFont typeface="+mj-lt"/>
              <a:buAutoNum type="arabicPeriod"/>
            </a:pPr>
            <a:r>
              <a:rPr lang="en-US" sz="1200">
                <a:solidFill>
                  <a:srgbClr val="494949"/>
                </a:solidFill>
                <a:latin typeface="Roboto Condensed Light"/>
                <a:ea typeface="+mn-lt"/>
                <a:cs typeface="+mn-lt"/>
              </a:rPr>
              <a:t>​</a:t>
            </a:r>
            <a:r>
              <a:rPr lang="en-US" sz="1200" b="1">
                <a:solidFill>
                  <a:srgbClr val="494949"/>
                </a:solidFill>
                <a:latin typeface="Roboto Condensed Light"/>
                <a:ea typeface="+mn-lt"/>
                <a:cs typeface="+mn-lt"/>
              </a:rPr>
              <a:t>Customer Expectations &amp; Trends: </a:t>
            </a:r>
            <a:r>
              <a:rPr lang="en-US" sz="1200">
                <a:solidFill>
                  <a:srgbClr val="494949"/>
                </a:solidFill>
                <a:latin typeface="Roboto Condensed Light"/>
                <a:ea typeface="+mn-lt"/>
                <a:cs typeface="+mn-lt"/>
              </a:rPr>
              <a:t>Industry shifts in customer service: Are competitors already offering AI-assisted chat or voice solutions? What do your customers expect?</a:t>
            </a:r>
            <a:endParaRPr lang="en-US" sz="1200" b="1">
              <a:solidFill>
                <a:srgbClr val="494949"/>
              </a:solidFill>
              <a:latin typeface="Roboto Condensed Light"/>
              <a:ea typeface="+mn-lt"/>
              <a:cs typeface="+mn-lt"/>
            </a:endParaRPr>
          </a:p>
          <a:p>
            <a:pPr marL="180975" indent="-180975" algn="l" fontAlgn="ctr">
              <a:buFont typeface="+mj-lt"/>
              <a:buAutoNum type="arabicPeriod"/>
            </a:pPr>
            <a:r>
              <a:rPr lang="en-US" sz="1200">
                <a:solidFill>
                  <a:srgbClr val="494949"/>
                </a:solidFill>
                <a:latin typeface="Roboto Condensed Light"/>
                <a:ea typeface="+mn-lt"/>
                <a:cs typeface="+mn-lt"/>
              </a:rPr>
              <a:t>​</a:t>
            </a:r>
            <a:r>
              <a:rPr lang="en-US" sz="1200" b="1">
                <a:solidFill>
                  <a:srgbClr val="494949"/>
                </a:solidFill>
                <a:latin typeface="Roboto Condensed Light"/>
                <a:ea typeface="+mn-lt"/>
                <a:cs typeface="+mn-lt"/>
              </a:rPr>
              <a:t>Voice of the Customer (</a:t>
            </a:r>
            <a:r>
              <a:rPr lang="en-US" sz="1200" b="1" err="1">
                <a:solidFill>
                  <a:srgbClr val="494949"/>
                </a:solidFill>
                <a:latin typeface="Roboto Condensed Light"/>
                <a:ea typeface="+mn-lt"/>
                <a:cs typeface="+mn-lt"/>
              </a:rPr>
              <a:t>VoC</a:t>
            </a:r>
            <a:r>
              <a:rPr lang="en-US" sz="1200" b="1">
                <a:solidFill>
                  <a:srgbClr val="494949"/>
                </a:solidFill>
                <a:latin typeface="Roboto Condensed Light"/>
                <a:ea typeface="+mn-lt"/>
                <a:cs typeface="+mn-lt"/>
              </a:rPr>
              <a:t>): </a:t>
            </a:r>
            <a:r>
              <a:rPr lang="en-US" sz="1200">
                <a:solidFill>
                  <a:srgbClr val="494949"/>
                </a:solidFill>
                <a:latin typeface="Roboto Condensed Light"/>
                <a:ea typeface="+mn-lt"/>
                <a:cs typeface="+mn-lt"/>
              </a:rPr>
              <a:t>Past surveys, feedback, or complaint logs can shine a light on pain points. Showing how your solution addresses those fosters </a:t>
            </a:r>
            <a:r>
              <a:rPr lang="en-US" sz="1200" b="1">
                <a:solidFill>
                  <a:srgbClr val="494949"/>
                </a:solidFill>
                <a:latin typeface="Roboto Condensed Light"/>
                <a:ea typeface="+mn-lt"/>
                <a:cs typeface="+mn-lt"/>
              </a:rPr>
              <a:t>internal buy-in</a:t>
            </a:r>
            <a:r>
              <a:rPr lang="en-US" sz="1200">
                <a:solidFill>
                  <a:srgbClr val="494949"/>
                </a:solidFill>
                <a:latin typeface="Roboto Condensed Light"/>
                <a:ea typeface="+mn-lt"/>
                <a:cs typeface="+mn-lt"/>
              </a:rPr>
              <a:t>.</a:t>
            </a:r>
            <a:endParaRPr lang="en-US" sz="1200" b="1">
              <a:solidFill>
                <a:srgbClr val="494949"/>
              </a:solidFill>
              <a:latin typeface="Roboto Condensed Light"/>
              <a:ea typeface="+mn-lt"/>
              <a:cs typeface="+mn-lt"/>
            </a:endParaRPr>
          </a:p>
          <a:p>
            <a:pPr marL="180975" indent="-180975" algn="l" fontAlgn="ctr">
              <a:buFont typeface="+mj-lt"/>
              <a:buAutoNum type="arabicPeriod"/>
            </a:pPr>
            <a:r>
              <a:rPr lang="en-US" sz="1200">
                <a:solidFill>
                  <a:srgbClr val="494949"/>
                </a:solidFill>
                <a:latin typeface="Roboto Condensed Light"/>
                <a:ea typeface="+mn-lt"/>
                <a:cs typeface="+mn-lt"/>
              </a:rPr>
              <a:t>​</a:t>
            </a:r>
            <a:r>
              <a:rPr lang="en-US" sz="1200" b="1">
                <a:solidFill>
                  <a:srgbClr val="494949"/>
                </a:solidFill>
                <a:latin typeface="Roboto Condensed Light"/>
                <a:ea typeface="+mn-lt"/>
                <a:cs typeface="+mn-lt"/>
              </a:rPr>
              <a:t>Cross-Functional Collaboration: </a:t>
            </a:r>
            <a:r>
              <a:rPr lang="en-US" sz="1200">
                <a:solidFill>
                  <a:srgbClr val="494949"/>
                </a:solidFill>
                <a:latin typeface="Roboto Condensed Light"/>
                <a:ea typeface="+mn-lt"/>
                <a:cs typeface="+mn-lt"/>
              </a:rPr>
              <a:t>CX improvements often require changes in process, technology, and culture. Emphasize how marketing, operations, and support will collaborate to ensure a seamless customer journey.</a:t>
            </a:r>
            <a:endParaRPr lang="en-US" sz="1200" b="1">
              <a:solidFill>
                <a:srgbClr val="494949"/>
              </a:solidFill>
              <a:latin typeface="Roboto Condensed Light"/>
              <a:ea typeface="+mn-lt"/>
              <a:cs typeface="+mn-lt"/>
            </a:endParaRPr>
          </a:p>
          <a:p>
            <a:pPr marL="180975" indent="-180975" algn="l" fontAlgn="ctr">
              <a:buFont typeface="+mj-lt"/>
              <a:buAutoNum type="arabicPeriod"/>
            </a:pPr>
            <a:r>
              <a:rPr lang="en-US" sz="1200">
                <a:solidFill>
                  <a:srgbClr val="494949"/>
                </a:solidFill>
                <a:latin typeface="Roboto Condensed Light"/>
                <a:ea typeface="+mn-lt"/>
                <a:cs typeface="+mn-lt"/>
              </a:rPr>
              <a:t>​</a:t>
            </a:r>
            <a:r>
              <a:rPr lang="en-US" sz="1200" b="1">
                <a:solidFill>
                  <a:srgbClr val="494949"/>
                </a:solidFill>
                <a:latin typeface="Roboto Condensed Light"/>
                <a:ea typeface="+mn-lt"/>
                <a:cs typeface="+mn-lt"/>
              </a:rPr>
              <a:t>Data Governance &amp; Privacy: </a:t>
            </a:r>
            <a:r>
              <a:rPr lang="en-US" sz="1200">
                <a:solidFill>
                  <a:srgbClr val="494949"/>
                </a:solidFill>
                <a:latin typeface="Roboto Condensed Light"/>
                <a:ea typeface="+mn-lt"/>
                <a:cs typeface="+mn-lt"/>
              </a:rPr>
              <a:t>CX solutions frequently handle </a:t>
            </a:r>
            <a:r>
              <a:rPr lang="en-US" sz="1200" b="1">
                <a:solidFill>
                  <a:srgbClr val="494949"/>
                </a:solidFill>
                <a:latin typeface="Roboto Condensed Light"/>
                <a:ea typeface="+mn-lt"/>
                <a:cs typeface="+mn-lt"/>
              </a:rPr>
              <a:t>sensitive customer data</a:t>
            </a:r>
            <a:r>
              <a:rPr lang="en-US" sz="1200">
                <a:solidFill>
                  <a:srgbClr val="494949"/>
                </a:solidFill>
                <a:latin typeface="Roboto Condensed Light"/>
                <a:ea typeface="+mn-lt"/>
                <a:cs typeface="+mn-lt"/>
              </a:rPr>
              <a:t>. Ensure the context highlights any compliance requirements and ethical usage considerations.</a:t>
            </a:r>
            <a:endParaRPr lang="en-US" sz="1200" b="1">
              <a:solidFill>
                <a:srgbClr val="494949"/>
              </a:solidFill>
              <a:latin typeface="Roboto Condensed Light"/>
              <a:ea typeface="+mn-lt"/>
              <a:cs typeface="+mn-lt"/>
            </a:endParaRPr>
          </a:p>
        </p:txBody>
      </p:sp>
    </p:spTree>
    <p:extLst>
      <p:ext uri="{BB962C8B-B14F-4D97-AF65-F5344CB8AC3E}">
        <p14:creationId xmlns:p14="http://schemas.microsoft.com/office/powerpoint/2010/main" val="11610328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56480-F127-5393-F81F-B403229B289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941E718-72EC-6F9D-40CB-74CED45F0237}"/>
              </a:ext>
            </a:extLst>
          </p:cNvPr>
          <p:cNvSpPr txBox="1">
            <a:spLocks/>
          </p:cNvSpPr>
          <p:nvPr/>
        </p:nvSpPr>
        <p:spPr>
          <a:xfrm>
            <a:off x="503516" y="1391645"/>
            <a:ext cx="521297"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2576B7">
                    <a:alpha val="25000"/>
                  </a:srgbClr>
                </a:solidFill>
                <a:effectLst/>
                <a:uLnTx/>
                <a:uFillTx/>
                <a:latin typeface="Montserrat SemiBold" pitchFamily="2" charset="77"/>
                <a:ea typeface="+mn-lt"/>
                <a:cs typeface="+mn-lt"/>
              </a:rPr>
              <a:t>1</a:t>
            </a:r>
          </a:p>
        </p:txBody>
      </p:sp>
      <p:sp>
        <p:nvSpPr>
          <p:cNvPr id="5" name="TextBox 4">
            <a:extLst>
              <a:ext uri="{FF2B5EF4-FFF2-40B4-BE49-F238E27FC236}">
                <a16:creationId xmlns:a16="http://schemas.microsoft.com/office/drawing/2014/main" id="{36259153-C2F6-8E84-AAB2-3B2A6CC937C7}"/>
              </a:ext>
            </a:extLst>
          </p:cNvPr>
          <p:cNvSpPr txBox="1">
            <a:spLocks/>
          </p:cNvSpPr>
          <p:nvPr/>
        </p:nvSpPr>
        <p:spPr>
          <a:xfrm>
            <a:off x="434586" y="1691727"/>
            <a:ext cx="590226"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2576B7"/>
                </a:solidFill>
                <a:effectLst/>
                <a:uLnTx/>
                <a:uFillTx/>
                <a:latin typeface="Montserrat SemiBold" pitchFamily="2" charset="77"/>
                <a:ea typeface="+mn-lt"/>
                <a:cs typeface="+mn-lt"/>
              </a:rPr>
              <a:t>01</a:t>
            </a:r>
          </a:p>
        </p:txBody>
      </p:sp>
      <p:sp>
        <p:nvSpPr>
          <p:cNvPr id="6" name="TextBox 5">
            <a:extLst>
              <a:ext uri="{FF2B5EF4-FFF2-40B4-BE49-F238E27FC236}">
                <a16:creationId xmlns:a16="http://schemas.microsoft.com/office/drawing/2014/main" id="{05F1660A-9822-1103-F9AC-FC1894D1B401}"/>
              </a:ext>
            </a:extLst>
          </p:cNvPr>
          <p:cNvSpPr txBox="1">
            <a:spLocks/>
          </p:cNvSpPr>
          <p:nvPr/>
        </p:nvSpPr>
        <p:spPr>
          <a:xfrm>
            <a:off x="1225655" y="1608103"/>
            <a:ext cx="3273332" cy="246221"/>
          </a:xfrm>
          <a:prstGeom prst="rect">
            <a:avLst/>
          </a:prstGeom>
          <a:noFill/>
        </p:spPr>
        <p:txBody>
          <a:bodyPr wrap="none" lIns="0" tIns="0" rIns="0" bIns="0" rtlCol="0" anchor="b" anchorCtr="0">
            <a:spAutoFit/>
          </a:bodyPr>
          <a:lstStyle/>
          <a:p>
            <a:pPr defTabSz="914400">
              <a:defRPr/>
            </a:pPr>
            <a:r>
              <a:rPr lang="en-US" sz="1600" b="1">
                <a:solidFill>
                  <a:srgbClr val="494949"/>
                </a:solidFill>
                <a:ea typeface="+mn-lt"/>
                <a:cs typeface="+mn-lt"/>
              </a:rPr>
              <a:t>Organizational Goals &amp; Strategic Priorities</a:t>
            </a:r>
            <a:endParaRPr lang="en-US" sz="1600">
              <a:solidFill>
                <a:srgbClr val="494949"/>
              </a:solidFill>
              <a:ea typeface="+mn-lt"/>
              <a:cs typeface="+mn-lt"/>
            </a:endParaRPr>
          </a:p>
        </p:txBody>
      </p:sp>
      <p:sp>
        <p:nvSpPr>
          <p:cNvPr id="7" name="Subtitle 2">
            <a:extLst>
              <a:ext uri="{FF2B5EF4-FFF2-40B4-BE49-F238E27FC236}">
                <a16:creationId xmlns:a16="http://schemas.microsoft.com/office/drawing/2014/main" id="{7572FEE7-FBAF-08D2-A9D7-953E561266E5}"/>
              </a:ext>
            </a:extLst>
          </p:cNvPr>
          <p:cNvSpPr txBox="1">
            <a:spLocks/>
          </p:cNvSpPr>
          <p:nvPr/>
        </p:nvSpPr>
        <p:spPr>
          <a:xfrm>
            <a:off x="1232354" y="1896239"/>
            <a:ext cx="4864440" cy="81253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buFontTx/>
              <a:defRPr/>
            </a:pPr>
            <a:r>
              <a:rPr kumimoji="0" lang="en-US" sz="1200" b="0" i="0" u="none" strike="noStrike" kern="1200" cap="none" spc="0" normalizeH="0" baseline="0" noProof="0" dirty="0">
                <a:ln>
                  <a:noFill/>
                </a:ln>
                <a:solidFill>
                  <a:srgbClr val="000000"/>
                </a:solidFill>
                <a:effectLst/>
                <a:uLnTx/>
                <a:uFillTx/>
                <a:latin typeface="+mn-lt"/>
                <a:ea typeface="+mn-lt"/>
                <a:cs typeface="+mn-lt"/>
              </a:rPr>
              <a:t>Summarize relevant corporate</a:t>
            </a:r>
            <a:r>
              <a:rPr lang="en-US" sz="1200" dirty="0">
                <a:solidFill>
                  <a:srgbClr val="000000"/>
                </a:solidFill>
                <a:latin typeface="+mn-lt"/>
                <a:ea typeface="+mn-lt"/>
                <a:cs typeface="+mn-lt"/>
              </a:rPr>
              <a:t>-level objectives or transformation programs.</a:t>
            </a:r>
            <a:endParaRPr kumimoji="0" lang="en-US" sz="1200" b="0" i="0" u="none" strike="noStrike" kern="1200" cap="none" spc="0" normalizeH="0" baseline="0" noProof="0" dirty="0">
              <a:ln>
                <a:noFill/>
              </a:ln>
              <a:solidFill>
                <a:srgbClr val="000000"/>
              </a:solidFill>
              <a:effectLst/>
              <a:uLnTx/>
              <a:uFillTx/>
              <a:latin typeface="+mn-lt"/>
              <a:ea typeface="+mn-lt"/>
              <a:cs typeface="+mn-lt"/>
            </a:endParaRPr>
          </a:p>
          <a:p>
            <a:pPr marL="171450" indent="-171450" algn="l">
              <a:lnSpc>
                <a:spcPct val="100000"/>
              </a:lnSpc>
              <a:buFont typeface="Arial" panose="020B0604020202020204" pitchFamily="34" charset="0"/>
              <a:buChar char="•"/>
              <a:defRPr/>
            </a:pPr>
            <a:r>
              <a:rPr kumimoji="0" lang="en-US" sz="1200" b="0" i="0" u="none" strike="noStrike" kern="1200" cap="none" spc="0" normalizeH="0" baseline="0" noProof="0" dirty="0">
                <a:ln>
                  <a:noFill/>
                </a:ln>
                <a:solidFill>
                  <a:srgbClr val="000000"/>
                </a:solidFill>
                <a:effectLst/>
                <a:uLnTx/>
                <a:uFillTx/>
                <a:latin typeface="+mn-lt"/>
                <a:ea typeface="+mn-lt"/>
                <a:cs typeface="+mn-lt"/>
              </a:rPr>
              <a:t>Example: </a:t>
            </a:r>
            <a:r>
              <a:rPr lang="en-US" sz="1200" i="1" dirty="0">
                <a:solidFill>
                  <a:srgbClr val="494949"/>
                </a:solidFill>
                <a:latin typeface="+mn-lt"/>
                <a:ea typeface="+mn-lt"/>
                <a:cs typeface="+mn-lt"/>
              </a:rPr>
              <a:t>“Our organization’s top strategic priorities for the next </a:t>
            </a:r>
            <a:r>
              <a:rPr lang="en-US" sz="1200" b="1" i="1" dirty="0">
                <a:solidFill>
                  <a:srgbClr val="494949"/>
                </a:solidFill>
                <a:latin typeface="+mn-lt"/>
                <a:ea typeface="+mn-lt"/>
                <a:cs typeface="+mn-lt"/>
              </a:rPr>
              <a:t>[time frame]</a:t>
            </a:r>
            <a:r>
              <a:rPr lang="en-US" sz="1200" i="1" dirty="0">
                <a:solidFill>
                  <a:srgbClr val="494949"/>
                </a:solidFill>
                <a:latin typeface="+mn-lt"/>
                <a:ea typeface="+mn-lt"/>
                <a:cs typeface="+mn-lt"/>
              </a:rPr>
              <a:t> include </a:t>
            </a:r>
            <a:r>
              <a:rPr lang="en-US" sz="1200" b="1" i="1" dirty="0">
                <a:solidFill>
                  <a:srgbClr val="494949"/>
                </a:solidFill>
                <a:latin typeface="+mn-lt"/>
                <a:ea typeface="+mn-lt"/>
                <a:cs typeface="+mn-lt"/>
              </a:rPr>
              <a:t>[improving customer retention, digitizing operations]</a:t>
            </a:r>
            <a:r>
              <a:rPr lang="en-US" sz="1200" i="1" dirty="0">
                <a:solidFill>
                  <a:srgbClr val="494949"/>
                </a:solidFill>
                <a:latin typeface="+mn-lt"/>
                <a:ea typeface="+mn-lt"/>
                <a:cs typeface="+mn-lt"/>
              </a:rPr>
              <a:t>.”</a:t>
            </a:r>
            <a:endParaRPr lang="en-US" sz="1200" dirty="0">
              <a:solidFill>
                <a:srgbClr val="494949"/>
              </a:solidFill>
              <a:latin typeface="+mn-lt"/>
              <a:ea typeface="+mn-lt"/>
              <a:cs typeface="+mn-lt"/>
            </a:endParaRPr>
          </a:p>
          <a:p>
            <a:pPr marL="171450" marR="0" lvl="0" indent="-171450" algn="l" defTabSz="1087636"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1200" b="0" i="0" u="none" strike="noStrike" kern="1200" cap="none" spc="0" normalizeH="0" baseline="0" noProof="0" dirty="0">
              <a:ln>
                <a:noFill/>
              </a:ln>
              <a:solidFill>
                <a:srgbClr val="000000"/>
              </a:solidFill>
              <a:effectLst/>
              <a:uLnTx/>
              <a:uFillTx/>
              <a:latin typeface="+mn-lt"/>
              <a:ea typeface="+mn-lt"/>
              <a:cs typeface="+mn-lt"/>
            </a:endParaRPr>
          </a:p>
        </p:txBody>
      </p:sp>
      <p:sp>
        <p:nvSpPr>
          <p:cNvPr id="16" name="TextBox 15">
            <a:extLst>
              <a:ext uri="{FF2B5EF4-FFF2-40B4-BE49-F238E27FC236}">
                <a16:creationId xmlns:a16="http://schemas.microsoft.com/office/drawing/2014/main" id="{18D02915-FA47-241D-3A4B-9FE494AD574D}"/>
              </a:ext>
            </a:extLst>
          </p:cNvPr>
          <p:cNvSpPr txBox="1">
            <a:spLocks/>
          </p:cNvSpPr>
          <p:nvPr/>
        </p:nvSpPr>
        <p:spPr>
          <a:xfrm>
            <a:off x="5916972" y="1391645"/>
            <a:ext cx="785793"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299C47">
                    <a:alpha val="25000"/>
                  </a:srgbClr>
                </a:solidFill>
                <a:effectLst/>
                <a:uLnTx/>
                <a:uFillTx/>
                <a:latin typeface="Montserrat SemiBold" pitchFamily="2" charset="77"/>
                <a:ea typeface="+mn-lt"/>
                <a:cs typeface="+mn-lt"/>
              </a:rPr>
              <a:t>4</a:t>
            </a:r>
          </a:p>
        </p:txBody>
      </p:sp>
      <p:sp>
        <p:nvSpPr>
          <p:cNvPr id="17" name="TextBox 16">
            <a:extLst>
              <a:ext uri="{FF2B5EF4-FFF2-40B4-BE49-F238E27FC236}">
                <a16:creationId xmlns:a16="http://schemas.microsoft.com/office/drawing/2014/main" id="{F3DC6A30-0001-AE81-E98B-B31BB009438F}"/>
              </a:ext>
            </a:extLst>
          </p:cNvPr>
          <p:cNvSpPr txBox="1">
            <a:spLocks/>
          </p:cNvSpPr>
          <p:nvPr/>
        </p:nvSpPr>
        <p:spPr>
          <a:xfrm>
            <a:off x="5997122" y="1691727"/>
            <a:ext cx="705642"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299C47"/>
                </a:solidFill>
                <a:effectLst/>
                <a:uLnTx/>
                <a:uFillTx/>
                <a:latin typeface="Montserrat SemiBold" pitchFamily="2" charset="77"/>
                <a:ea typeface="+mn-lt"/>
                <a:cs typeface="+mn-lt"/>
              </a:rPr>
              <a:t>04</a:t>
            </a:r>
          </a:p>
        </p:txBody>
      </p:sp>
      <p:sp>
        <p:nvSpPr>
          <p:cNvPr id="18" name="TextBox 17">
            <a:extLst>
              <a:ext uri="{FF2B5EF4-FFF2-40B4-BE49-F238E27FC236}">
                <a16:creationId xmlns:a16="http://schemas.microsoft.com/office/drawing/2014/main" id="{B1B28F87-CD7E-A6A9-5E02-5E2C3E3A3646}"/>
              </a:ext>
            </a:extLst>
          </p:cNvPr>
          <p:cNvSpPr txBox="1">
            <a:spLocks/>
          </p:cNvSpPr>
          <p:nvPr/>
        </p:nvSpPr>
        <p:spPr>
          <a:xfrm>
            <a:off x="6903606" y="1608103"/>
            <a:ext cx="2686633" cy="246221"/>
          </a:xfrm>
          <a:prstGeom prst="rect">
            <a:avLst/>
          </a:prstGeom>
          <a:noFill/>
        </p:spPr>
        <p:txBody>
          <a:bodyPr wrap="none" lIns="0" tIns="0" rIns="0" bIns="0" rtlCol="0" anchor="b" anchorCtr="0">
            <a:spAutoFit/>
          </a:bodyPr>
          <a:lstStyle/>
          <a:p>
            <a:pPr defTabSz="914400">
              <a:defRPr/>
            </a:pPr>
            <a:r>
              <a:rPr lang="en-US" sz="1600" b="1">
                <a:solidFill>
                  <a:srgbClr val="494949"/>
                </a:solidFill>
                <a:ea typeface="+mn-lt"/>
                <a:cs typeface="+mn-lt"/>
              </a:rPr>
              <a:t>Key Stakeholders &amp; Their Interests</a:t>
            </a:r>
            <a:endParaRPr lang="en-US" sz="1600">
              <a:solidFill>
                <a:srgbClr val="494949"/>
              </a:solidFill>
              <a:ea typeface="+mn-lt"/>
              <a:cs typeface="+mn-lt"/>
            </a:endParaRPr>
          </a:p>
        </p:txBody>
      </p:sp>
      <p:sp>
        <p:nvSpPr>
          <p:cNvPr id="19" name="Subtitle 2">
            <a:extLst>
              <a:ext uri="{FF2B5EF4-FFF2-40B4-BE49-F238E27FC236}">
                <a16:creationId xmlns:a16="http://schemas.microsoft.com/office/drawing/2014/main" id="{CF9ABF3F-AB9A-B6D1-67FD-395F054ECA94}"/>
              </a:ext>
            </a:extLst>
          </p:cNvPr>
          <p:cNvSpPr txBox="1">
            <a:spLocks/>
          </p:cNvSpPr>
          <p:nvPr/>
        </p:nvSpPr>
        <p:spPr>
          <a:xfrm>
            <a:off x="6903605" y="1903849"/>
            <a:ext cx="4510656" cy="1181862"/>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buFontTx/>
              <a:defRPr/>
            </a:pPr>
            <a:r>
              <a:rPr lang="en-US" sz="1200" dirty="0">
                <a:solidFill>
                  <a:srgbClr val="494949"/>
                </a:solidFill>
                <a:latin typeface="+mn-lt"/>
                <a:ea typeface="+mn-lt"/>
                <a:cs typeface="+mn-lt"/>
              </a:rPr>
              <a:t>List the individuals or teams that have a vested interest in the project, and note what each hopes to gain.</a:t>
            </a:r>
          </a:p>
          <a:p>
            <a:pPr marL="171450" indent="-171450" algn="l">
              <a:lnSpc>
                <a:spcPct val="100000"/>
              </a:lnSpc>
              <a:buFont typeface="Arial" panose="020B0604020202020204" pitchFamily="34" charset="0"/>
              <a:buChar char="•"/>
              <a:defRPr/>
            </a:pPr>
            <a:r>
              <a:rPr kumimoji="0" lang="en-US" sz="1200" b="0" i="0" u="none" strike="noStrike" kern="1200" cap="none" spc="0" normalizeH="0" baseline="0" noProof="0" dirty="0">
                <a:ln>
                  <a:noFill/>
                </a:ln>
                <a:solidFill>
                  <a:srgbClr val="000000"/>
                </a:solidFill>
                <a:effectLst/>
                <a:uLnTx/>
                <a:uFillTx/>
                <a:latin typeface="+mn-lt"/>
                <a:ea typeface="+mn-lt"/>
                <a:cs typeface="+mn-lt"/>
              </a:rPr>
              <a:t>Example: </a:t>
            </a:r>
            <a:r>
              <a:rPr lang="en-US" sz="1200" i="1" dirty="0">
                <a:solidFill>
                  <a:srgbClr val="494949"/>
                </a:solidFill>
                <a:latin typeface="+mn-lt"/>
                <a:ea typeface="+mn-lt"/>
                <a:cs typeface="+mn-lt"/>
              </a:rPr>
              <a:t>“Head of AI: Seeks to showcase advanced analytics capabilities; CX lead: Wants to reduce wait times and enhance NPS; Finance: Expects cost savings from more efficient call handling.”</a:t>
            </a:r>
            <a:endParaRPr lang="en-US" sz="1200" dirty="0">
              <a:solidFill>
                <a:srgbClr val="494949"/>
              </a:solidFill>
              <a:latin typeface="+mn-lt"/>
              <a:ea typeface="+mn-lt"/>
              <a:cs typeface="+mn-lt"/>
            </a:endParaRPr>
          </a:p>
          <a:p>
            <a:pPr marR="0" lvl="0" algn="l" defTabSz="1087636" rtl="0" eaLnBrk="1" fontAlgn="auto" latinLnBrk="0" hangingPunct="1">
              <a:lnSpc>
                <a:spcPct val="100000"/>
              </a:lnSpc>
              <a:spcBef>
                <a:spcPct val="20000"/>
              </a:spcBef>
              <a:spcAft>
                <a:spcPts val="0"/>
              </a:spcAft>
              <a:buClrTx/>
              <a:buSzTx/>
              <a:tabLst/>
              <a:defRPr/>
            </a:pPr>
            <a:endParaRPr kumimoji="0" lang="en-US" sz="1200" b="0" i="0" u="none" strike="noStrike" kern="1200" cap="none" spc="0" normalizeH="0" baseline="0" noProof="0" dirty="0">
              <a:ln>
                <a:noFill/>
              </a:ln>
              <a:solidFill>
                <a:srgbClr val="000000"/>
              </a:solidFill>
              <a:effectLst/>
              <a:uLnTx/>
              <a:uFillTx/>
              <a:latin typeface="+mn-lt"/>
              <a:ea typeface="+mn-lt"/>
              <a:cs typeface="+mn-lt"/>
            </a:endParaRPr>
          </a:p>
        </p:txBody>
      </p:sp>
      <p:sp>
        <p:nvSpPr>
          <p:cNvPr id="8" name="TextBox 7">
            <a:extLst>
              <a:ext uri="{FF2B5EF4-FFF2-40B4-BE49-F238E27FC236}">
                <a16:creationId xmlns:a16="http://schemas.microsoft.com/office/drawing/2014/main" id="{D8D305BF-5079-2A9D-3255-A1BAFD05AECF}"/>
              </a:ext>
            </a:extLst>
          </p:cNvPr>
          <p:cNvSpPr txBox="1">
            <a:spLocks/>
          </p:cNvSpPr>
          <p:nvPr/>
        </p:nvSpPr>
        <p:spPr>
          <a:xfrm>
            <a:off x="434586" y="2891078"/>
            <a:ext cx="699230"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5090C4">
                    <a:alpha val="25000"/>
                  </a:srgbClr>
                </a:solidFill>
                <a:effectLst/>
                <a:uLnTx/>
                <a:uFillTx/>
                <a:latin typeface="Montserrat SemiBold" pitchFamily="2" charset="77"/>
                <a:ea typeface="+mn-lt"/>
                <a:cs typeface="+mn-lt"/>
              </a:rPr>
              <a:t>2</a:t>
            </a:r>
          </a:p>
        </p:txBody>
      </p:sp>
      <p:sp>
        <p:nvSpPr>
          <p:cNvPr id="9" name="TextBox 8">
            <a:extLst>
              <a:ext uri="{FF2B5EF4-FFF2-40B4-BE49-F238E27FC236}">
                <a16:creationId xmlns:a16="http://schemas.microsoft.com/office/drawing/2014/main" id="{C71B0A3B-37AC-FEA8-54A8-4F59976E6EFB}"/>
              </a:ext>
            </a:extLst>
          </p:cNvPr>
          <p:cNvSpPr txBox="1">
            <a:spLocks/>
          </p:cNvSpPr>
          <p:nvPr/>
        </p:nvSpPr>
        <p:spPr>
          <a:xfrm>
            <a:off x="465042" y="3191159"/>
            <a:ext cx="668774"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5090C4"/>
                </a:solidFill>
                <a:effectLst/>
                <a:uLnTx/>
                <a:uFillTx/>
                <a:latin typeface="Montserrat SemiBold" pitchFamily="2" charset="77"/>
                <a:ea typeface="+mn-lt"/>
                <a:cs typeface="+mn-lt"/>
              </a:rPr>
              <a:t>02</a:t>
            </a:r>
          </a:p>
        </p:txBody>
      </p:sp>
      <p:sp>
        <p:nvSpPr>
          <p:cNvPr id="10" name="TextBox 9">
            <a:extLst>
              <a:ext uri="{FF2B5EF4-FFF2-40B4-BE49-F238E27FC236}">
                <a16:creationId xmlns:a16="http://schemas.microsoft.com/office/drawing/2014/main" id="{C1D4B5F1-C9B5-E87F-4704-5862FF0618FF}"/>
              </a:ext>
            </a:extLst>
          </p:cNvPr>
          <p:cNvSpPr txBox="1">
            <a:spLocks/>
          </p:cNvSpPr>
          <p:nvPr/>
        </p:nvSpPr>
        <p:spPr>
          <a:xfrm>
            <a:off x="1334659" y="3107536"/>
            <a:ext cx="2580835" cy="246221"/>
          </a:xfrm>
          <a:prstGeom prst="rect">
            <a:avLst/>
          </a:prstGeom>
          <a:noFill/>
        </p:spPr>
        <p:txBody>
          <a:bodyPr wrap="none" lIns="0" tIns="0" rIns="0" bIns="0" rtlCol="0" anchor="b" anchorCtr="0">
            <a:spAutoFit/>
          </a:bodyPr>
          <a:lstStyle/>
          <a:p>
            <a:pPr defTabSz="914400">
              <a:defRPr/>
            </a:pPr>
            <a:r>
              <a:rPr lang="en-US" sz="1600" b="1">
                <a:solidFill>
                  <a:srgbClr val="494949"/>
                </a:solidFill>
                <a:ea typeface="+mn-lt"/>
                <a:cs typeface="+mn-lt"/>
              </a:rPr>
              <a:t>Market &amp; Competitive Landscape</a:t>
            </a:r>
            <a:endParaRPr lang="en-US" sz="1600">
              <a:solidFill>
                <a:srgbClr val="494949"/>
              </a:solidFill>
              <a:ea typeface="+mn-lt"/>
              <a:cs typeface="+mn-lt"/>
            </a:endParaRPr>
          </a:p>
        </p:txBody>
      </p:sp>
      <p:sp>
        <p:nvSpPr>
          <p:cNvPr id="11" name="Subtitle 2">
            <a:extLst>
              <a:ext uri="{FF2B5EF4-FFF2-40B4-BE49-F238E27FC236}">
                <a16:creationId xmlns:a16="http://schemas.microsoft.com/office/drawing/2014/main" id="{62F3240C-2F29-0BF0-B1E6-1C283487D774}"/>
              </a:ext>
            </a:extLst>
          </p:cNvPr>
          <p:cNvSpPr txBox="1">
            <a:spLocks/>
          </p:cNvSpPr>
          <p:nvPr/>
        </p:nvSpPr>
        <p:spPr>
          <a:xfrm>
            <a:off x="1334659" y="3403281"/>
            <a:ext cx="4510656" cy="997196"/>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buFontTx/>
              <a:defRPr/>
            </a:pPr>
            <a:r>
              <a:rPr lang="en-US" sz="1200">
                <a:solidFill>
                  <a:srgbClr val="494949"/>
                </a:solidFill>
                <a:latin typeface="+mn-lt"/>
                <a:ea typeface="+mn-lt"/>
                <a:cs typeface="+mn-lt"/>
              </a:rPr>
              <a:t>Indicate any external drivers that make this AI initiative timely or necessary.</a:t>
            </a:r>
          </a:p>
          <a:p>
            <a:pPr marL="171450" indent="-171450" algn="l">
              <a:lnSpc>
                <a:spcPct val="100000"/>
              </a:lnSpc>
              <a:buFont typeface="Arial" panose="020B0604020202020204" pitchFamily="34" charset="0"/>
              <a:buChar char="•"/>
              <a:defRPr/>
            </a:pPr>
            <a:r>
              <a:rPr kumimoji="0" lang="en-US" sz="1200" b="0" i="0" u="none" strike="noStrike" kern="1200" cap="none" spc="0" normalizeH="0" baseline="0" noProof="0">
                <a:ln>
                  <a:noFill/>
                </a:ln>
                <a:solidFill>
                  <a:srgbClr val="000000"/>
                </a:solidFill>
                <a:effectLst/>
                <a:uLnTx/>
                <a:uFillTx/>
                <a:latin typeface="+mn-lt"/>
                <a:ea typeface="+mn-lt"/>
                <a:cs typeface="+mn-lt"/>
              </a:rPr>
              <a:t>Example: </a:t>
            </a:r>
            <a:r>
              <a:rPr lang="en-US" sz="1200" i="1">
                <a:solidFill>
                  <a:srgbClr val="494949"/>
                </a:solidFill>
                <a:latin typeface="+mn-lt"/>
                <a:ea typeface="+mn-lt"/>
                <a:cs typeface="+mn-lt"/>
              </a:rPr>
              <a:t>“Competitors such as </a:t>
            </a:r>
            <a:r>
              <a:rPr lang="en-US" sz="1200" b="1" i="1">
                <a:solidFill>
                  <a:srgbClr val="494949"/>
                </a:solidFill>
                <a:latin typeface="+mn-lt"/>
                <a:ea typeface="+mn-lt"/>
                <a:cs typeface="+mn-lt"/>
              </a:rPr>
              <a:t>[Company A, Company B]</a:t>
            </a:r>
            <a:r>
              <a:rPr lang="en-US" sz="1200" i="1">
                <a:solidFill>
                  <a:srgbClr val="494949"/>
                </a:solidFill>
                <a:latin typeface="+mn-lt"/>
                <a:ea typeface="+mn-lt"/>
                <a:cs typeface="+mn-lt"/>
              </a:rPr>
              <a:t> have introduced </a:t>
            </a:r>
            <a:r>
              <a:rPr lang="en-US" sz="1200" b="1" i="1">
                <a:solidFill>
                  <a:srgbClr val="494949"/>
                </a:solidFill>
                <a:latin typeface="+mn-lt"/>
                <a:ea typeface="+mn-lt"/>
                <a:cs typeface="+mn-lt"/>
              </a:rPr>
              <a:t>[advanced chatbots]</a:t>
            </a:r>
            <a:r>
              <a:rPr lang="en-US" sz="1200" i="1">
                <a:solidFill>
                  <a:srgbClr val="494949"/>
                </a:solidFill>
                <a:latin typeface="+mn-lt"/>
                <a:ea typeface="+mn-lt"/>
                <a:cs typeface="+mn-lt"/>
              </a:rPr>
              <a:t>, increasing pressure on us to offer faster, more accurate customer service.”</a:t>
            </a:r>
            <a:endParaRPr lang="en-US" sz="1200">
              <a:solidFill>
                <a:srgbClr val="494949"/>
              </a:solidFill>
              <a:latin typeface="+mn-lt"/>
              <a:ea typeface="+mn-lt"/>
              <a:cs typeface="+mn-lt"/>
            </a:endParaRPr>
          </a:p>
          <a:p>
            <a:pPr marL="171450" marR="0" lvl="0" indent="-171450" algn="l" defTabSz="1087636"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1200" b="0" i="0" u="none" strike="noStrike" kern="1200" cap="none" spc="0" normalizeH="0" baseline="0" noProof="0">
              <a:ln>
                <a:noFill/>
              </a:ln>
              <a:solidFill>
                <a:srgbClr val="000000"/>
              </a:solidFill>
              <a:effectLst/>
              <a:uLnTx/>
              <a:uFillTx/>
              <a:latin typeface="+mn-lt"/>
              <a:ea typeface="+mn-lt"/>
              <a:cs typeface="+mn-lt"/>
            </a:endParaRPr>
          </a:p>
        </p:txBody>
      </p:sp>
      <p:sp>
        <p:nvSpPr>
          <p:cNvPr id="20" name="TextBox 19">
            <a:extLst>
              <a:ext uri="{FF2B5EF4-FFF2-40B4-BE49-F238E27FC236}">
                <a16:creationId xmlns:a16="http://schemas.microsoft.com/office/drawing/2014/main" id="{6F5D83B8-7511-9C11-3DC5-543B9D4BD86A}"/>
              </a:ext>
            </a:extLst>
          </p:cNvPr>
          <p:cNvSpPr txBox="1">
            <a:spLocks/>
          </p:cNvSpPr>
          <p:nvPr/>
        </p:nvSpPr>
        <p:spPr>
          <a:xfrm>
            <a:off x="6110934" y="2891078"/>
            <a:ext cx="700834"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494A4A">
                    <a:alpha val="25000"/>
                  </a:srgbClr>
                </a:solidFill>
                <a:effectLst/>
                <a:uLnTx/>
                <a:uFillTx/>
                <a:latin typeface="Montserrat SemiBold" pitchFamily="2" charset="77"/>
                <a:ea typeface="+mn-lt"/>
                <a:cs typeface="+mn-lt"/>
              </a:rPr>
              <a:t>5</a:t>
            </a:r>
          </a:p>
        </p:txBody>
      </p:sp>
      <p:sp>
        <p:nvSpPr>
          <p:cNvPr id="21" name="TextBox 20">
            <a:extLst>
              <a:ext uri="{FF2B5EF4-FFF2-40B4-BE49-F238E27FC236}">
                <a16:creationId xmlns:a16="http://schemas.microsoft.com/office/drawing/2014/main" id="{22BD28A5-2177-CF14-6F54-ED4144192F8B}"/>
              </a:ext>
            </a:extLst>
          </p:cNvPr>
          <p:cNvSpPr txBox="1">
            <a:spLocks/>
          </p:cNvSpPr>
          <p:nvPr/>
        </p:nvSpPr>
        <p:spPr>
          <a:xfrm>
            <a:off x="6142994" y="3191159"/>
            <a:ext cx="668774"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494A4A"/>
                </a:solidFill>
                <a:effectLst/>
                <a:uLnTx/>
                <a:uFillTx/>
                <a:latin typeface="Montserrat SemiBold" pitchFamily="2" charset="77"/>
                <a:ea typeface="+mn-lt"/>
                <a:cs typeface="+mn-lt"/>
              </a:rPr>
              <a:t>05</a:t>
            </a:r>
          </a:p>
        </p:txBody>
      </p:sp>
      <p:sp>
        <p:nvSpPr>
          <p:cNvPr id="22" name="TextBox 21">
            <a:extLst>
              <a:ext uri="{FF2B5EF4-FFF2-40B4-BE49-F238E27FC236}">
                <a16:creationId xmlns:a16="http://schemas.microsoft.com/office/drawing/2014/main" id="{F1137434-06AD-49AD-6DE1-46F2C2CF2202}"/>
              </a:ext>
            </a:extLst>
          </p:cNvPr>
          <p:cNvSpPr txBox="1">
            <a:spLocks/>
          </p:cNvSpPr>
          <p:nvPr/>
        </p:nvSpPr>
        <p:spPr>
          <a:xfrm>
            <a:off x="7012610" y="3107536"/>
            <a:ext cx="3100208" cy="246221"/>
          </a:xfrm>
          <a:prstGeom prst="rect">
            <a:avLst/>
          </a:prstGeom>
          <a:noFill/>
        </p:spPr>
        <p:txBody>
          <a:bodyPr wrap="none" lIns="0" tIns="0" rIns="0" bIns="0" rtlCol="0" anchor="b" anchorCtr="0">
            <a:spAutoFit/>
          </a:bodyPr>
          <a:lstStyle/>
          <a:p>
            <a:pPr defTabSz="914400">
              <a:defRPr/>
            </a:pPr>
            <a:r>
              <a:rPr lang="en-US" sz="1600" b="1">
                <a:solidFill>
                  <a:srgbClr val="494949"/>
                </a:solidFill>
                <a:ea typeface="+mn-lt"/>
                <a:cs typeface="+mn-lt"/>
              </a:rPr>
              <a:t>Success Enablers &amp; Potential Obstacles</a:t>
            </a:r>
            <a:endParaRPr lang="en-US" sz="1600">
              <a:solidFill>
                <a:srgbClr val="494949"/>
              </a:solidFill>
              <a:ea typeface="+mn-lt"/>
              <a:cs typeface="+mn-lt"/>
            </a:endParaRPr>
          </a:p>
        </p:txBody>
      </p:sp>
      <p:sp>
        <p:nvSpPr>
          <p:cNvPr id="23" name="Subtitle 2">
            <a:extLst>
              <a:ext uri="{FF2B5EF4-FFF2-40B4-BE49-F238E27FC236}">
                <a16:creationId xmlns:a16="http://schemas.microsoft.com/office/drawing/2014/main" id="{1CF7C956-FDBF-94B4-1BE1-07D414C40879}"/>
              </a:ext>
            </a:extLst>
          </p:cNvPr>
          <p:cNvSpPr txBox="1">
            <a:spLocks/>
          </p:cNvSpPr>
          <p:nvPr/>
        </p:nvSpPr>
        <p:spPr>
          <a:xfrm>
            <a:off x="7012609" y="3403281"/>
            <a:ext cx="4510656" cy="1532727"/>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Tx/>
              <a:buNone/>
              <a:tabLst/>
              <a:defRPr/>
            </a:pPr>
            <a:r>
              <a:rPr lang="en-US" sz="1200" dirty="0">
                <a:solidFill>
                  <a:srgbClr val="494949"/>
                </a:solidFill>
                <a:latin typeface="+mn-lt"/>
                <a:ea typeface="+mn-lt"/>
                <a:cs typeface="+mn-lt"/>
              </a:rPr>
              <a:t>Identify factors that will support or hinder this AI initiative </a:t>
            </a:r>
          </a:p>
          <a:p>
            <a:pPr marL="171450" indent="-171450" algn="l">
              <a:lnSpc>
                <a:spcPts val="1750"/>
              </a:lnSpc>
              <a:buFont typeface="Arial" panose="020B0604020202020204" pitchFamily="34" charset="0"/>
              <a:buChar char="•"/>
              <a:defRPr/>
            </a:pPr>
            <a:r>
              <a:rPr kumimoji="0" lang="en-US" sz="1200" b="0" i="0" u="none" strike="noStrike" kern="1200" cap="none" spc="0" normalizeH="0" baseline="0" noProof="0" dirty="0">
                <a:ln>
                  <a:noFill/>
                </a:ln>
                <a:solidFill>
                  <a:srgbClr val="000000"/>
                </a:solidFill>
                <a:effectLst/>
                <a:uLnTx/>
                <a:uFillTx/>
                <a:latin typeface="+mn-lt"/>
                <a:ea typeface="+mn-lt"/>
                <a:cs typeface="+mn-lt"/>
              </a:rPr>
              <a:t>Example: </a:t>
            </a:r>
          </a:p>
          <a:p>
            <a:pPr marL="542925" lvl="1" indent="-180975" algn="l" defTabSz="914400" fontAlgn="ctr">
              <a:buFont typeface="Arial" panose="020B0604020202020204" pitchFamily="34" charset="0"/>
              <a:buChar char="○"/>
              <a:defRPr/>
            </a:pPr>
            <a:r>
              <a:rPr lang="en-US" sz="1200" b="1" dirty="0">
                <a:solidFill>
                  <a:srgbClr val="494949"/>
                </a:solidFill>
                <a:latin typeface="+mn-lt"/>
                <a:ea typeface="+mn-lt"/>
                <a:cs typeface="+mn-lt"/>
              </a:rPr>
              <a:t>Enablers</a:t>
            </a:r>
            <a:r>
              <a:rPr lang="en-US" sz="1200" dirty="0">
                <a:solidFill>
                  <a:srgbClr val="494949"/>
                </a:solidFill>
                <a:latin typeface="+mn-lt"/>
                <a:ea typeface="+mn-lt"/>
                <a:cs typeface="+mn-lt"/>
              </a:rPr>
              <a:t>: </a:t>
            </a:r>
            <a:r>
              <a:rPr lang="en-US" sz="1200" i="1" dirty="0">
                <a:solidFill>
                  <a:srgbClr val="494949"/>
                </a:solidFill>
                <a:latin typeface="+mn-lt"/>
                <a:ea typeface="+mn-lt"/>
                <a:cs typeface="+mn-lt"/>
              </a:rPr>
              <a:t>“Executive sponsorship, recent CRM upgrade, strong vendor partnerships.”</a:t>
            </a:r>
            <a:endParaRPr lang="en-US" sz="1200" dirty="0">
              <a:solidFill>
                <a:srgbClr val="494949"/>
              </a:solidFill>
              <a:latin typeface="+mn-lt"/>
              <a:ea typeface="+mn-lt"/>
              <a:cs typeface="+mn-lt"/>
            </a:endParaRPr>
          </a:p>
          <a:p>
            <a:pPr marL="542925" lvl="1" indent="-180975" algn="l" defTabSz="914400" fontAlgn="ctr">
              <a:buFont typeface="Arial" panose="020B0604020202020204" pitchFamily="34" charset="0"/>
              <a:buChar char="○"/>
              <a:defRPr/>
            </a:pPr>
            <a:r>
              <a:rPr lang="en-US" sz="1200" b="1" dirty="0">
                <a:solidFill>
                  <a:srgbClr val="494949"/>
                </a:solidFill>
                <a:latin typeface="+mn-lt"/>
                <a:ea typeface="+mn-lt"/>
                <a:cs typeface="+mn-lt"/>
              </a:rPr>
              <a:t>Obstacles: </a:t>
            </a:r>
            <a:r>
              <a:rPr lang="en-US" sz="1200" i="1" dirty="0">
                <a:solidFill>
                  <a:srgbClr val="494949"/>
                </a:solidFill>
                <a:latin typeface="+mn-lt"/>
                <a:ea typeface="+mn-lt"/>
                <a:cs typeface="+mn-lt"/>
              </a:rPr>
              <a:t>“Resistance from call center agents, uncertain data quality, limited internal AI skill sets.”</a:t>
            </a:r>
            <a:endParaRPr kumimoji="0" lang="en-US" sz="1200" i="1" u="none" strike="noStrike" kern="1200" cap="none" spc="0" normalizeH="0" baseline="0" noProof="0" dirty="0">
              <a:ln>
                <a:noFill/>
              </a:ln>
              <a:solidFill>
                <a:srgbClr val="000000"/>
              </a:solidFill>
              <a:effectLst/>
              <a:uLnTx/>
              <a:uFillTx/>
              <a:latin typeface="+mn-lt"/>
              <a:ea typeface="+mn-lt"/>
              <a:cs typeface="+mn-lt"/>
            </a:endParaRPr>
          </a:p>
        </p:txBody>
      </p:sp>
      <p:sp>
        <p:nvSpPr>
          <p:cNvPr id="12" name="TextBox 11">
            <a:extLst>
              <a:ext uri="{FF2B5EF4-FFF2-40B4-BE49-F238E27FC236}">
                <a16:creationId xmlns:a16="http://schemas.microsoft.com/office/drawing/2014/main" id="{0BE2F7ED-C006-68C9-597E-7E105922CBE0}"/>
              </a:ext>
            </a:extLst>
          </p:cNvPr>
          <p:cNvSpPr txBox="1">
            <a:spLocks/>
          </p:cNvSpPr>
          <p:nvPr/>
        </p:nvSpPr>
        <p:spPr>
          <a:xfrm>
            <a:off x="465042" y="4640528"/>
            <a:ext cx="699230"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15466D">
                    <a:alpha val="25000"/>
                  </a:srgbClr>
                </a:solidFill>
                <a:effectLst/>
                <a:uLnTx/>
                <a:uFillTx/>
                <a:latin typeface="Montserrat SemiBold" pitchFamily="2" charset="77"/>
                <a:ea typeface="+mn-lt"/>
                <a:cs typeface="+mn-lt"/>
              </a:rPr>
              <a:t>3</a:t>
            </a:r>
          </a:p>
        </p:txBody>
      </p:sp>
      <p:sp>
        <p:nvSpPr>
          <p:cNvPr id="13" name="TextBox 12">
            <a:extLst>
              <a:ext uri="{FF2B5EF4-FFF2-40B4-BE49-F238E27FC236}">
                <a16:creationId xmlns:a16="http://schemas.microsoft.com/office/drawing/2014/main" id="{1ADB953B-6A39-CD72-73B0-4D25B44E34F1}"/>
              </a:ext>
            </a:extLst>
          </p:cNvPr>
          <p:cNvSpPr txBox="1">
            <a:spLocks/>
          </p:cNvSpPr>
          <p:nvPr/>
        </p:nvSpPr>
        <p:spPr>
          <a:xfrm>
            <a:off x="495498" y="4940609"/>
            <a:ext cx="668774"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15466D"/>
                </a:solidFill>
                <a:effectLst/>
                <a:uLnTx/>
                <a:uFillTx/>
                <a:latin typeface="Montserrat SemiBold" pitchFamily="2" charset="77"/>
                <a:ea typeface="+mn-lt"/>
                <a:cs typeface="+mn-lt"/>
              </a:rPr>
              <a:t>03</a:t>
            </a:r>
          </a:p>
        </p:txBody>
      </p:sp>
      <p:sp>
        <p:nvSpPr>
          <p:cNvPr id="14" name="TextBox 13">
            <a:extLst>
              <a:ext uri="{FF2B5EF4-FFF2-40B4-BE49-F238E27FC236}">
                <a16:creationId xmlns:a16="http://schemas.microsoft.com/office/drawing/2014/main" id="{F80652D9-5A5F-CCDD-1687-2D2688D9E5CB}"/>
              </a:ext>
            </a:extLst>
          </p:cNvPr>
          <p:cNvSpPr txBox="1">
            <a:spLocks/>
          </p:cNvSpPr>
          <p:nvPr/>
        </p:nvSpPr>
        <p:spPr>
          <a:xfrm>
            <a:off x="1365115" y="4856986"/>
            <a:ext cx="2659382" cy="246221"/>
          </a:xfrm>
          <a:prstGeom prst="rect">
            <a:avLst/>
          </a:prstGeom>
          <a:noFill/>
        </p:spPr>
        <p:txBody>
          <a:bodyPr wrap="none" lIns="0" tIns="0" rIns="0" bIns="0" rtlCol="0" anchor="b" anchorCtr="0">
            <a:spAutoFit/>
          </a:bodyPr>
          <a:lstStyle/>
          <a:p>
            <a:pPr defTabSz="914400">
              <a:defRPr/>
            </a:pPr>
            <a:r>
              <a:rPr lang="en-US" sz="1600" b="1">
                <a:solidFill>
                  <a:srgbClr val="494949"/>
                </a:solidFill>
                <a:ea typeface="+mn-lt"/>
                <a:cs typeface="+mn-lt"/>
              </a:rPr>
              <a:t>Internal Capabilities &amp; Constraints</a:t>
            </a:r>
            <a:endParaRPr lang="en-US" sz="1600">
              <a:solidFill>
                <a:srgbClr val="494949"/>
              </a:solidFill>
              <a:ea typeface="+mn-lt"/>
              <a:cs typeface="+mn-lt"/>
            </a:endParaRPr>
          </a:p>
        </p:txBody>
      </p:sp>
      <p:sp>
        <p:nvSpPr>
          <p:cNvPr id="15" name="Subtitle 2">
            <a:extLst>
              <a:ext uri="{FF2B5EF4-FFF2-40B4-BE49-F238E27FC236}">
                <a16:creationId xmlns:a16="http://schemas.microsoft.com/office/drawing/2014/main" id="{7E4AEA2E-E13C-DD93-D31A-4075EBA6FA3B}"/>
              </a:ext>
            </a:extLst>
          </p:cNvPr>
          <p:cNvSpPr txBox="1">
            <a:spLocks/>
          </p:cNvSpPr>
          <p:nvPr/>
        </p:nvSpPr>
        <p:spPr>
          <a:xfrm>
            <a:off x="1365114" y="5152731"/>
            <a:ext cx="4510656" cy="960263"/>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buFontTx/>
              <a:defRPr/>
            </a:pPr>
            <a:r>
              <a:rPr lang="en-US" sz="1200">
                <a:solidFill>
                  <a:srgbClr val="494949"/>
                </a:solidFill>
                <a:latin typeface="+mn-lt"/>
                <a:ea typeface="+mn-lt"/>
                <a:cs typeface="+mn-lt"/>
              </a:rPr>
              <a:t>Highlight available resources (technology, talent, budget) and any constraints (legacy systems, skill gaps, data issues).</a:t>
            </a:r>
          </a:p>
          <a:p>
            <a:pPr marL="171450" indent="-171450" algn="l">
              <a:lnSpc>
                <a:spcPct val="100000"/>
              </a:lnSpc>
              <a:buFont typeface="Arial" panose="020B0604020202020204" pitchFamily="34" charset="0"/>
              <a:buChar char="•"/>
              <a:defRPr/>
            </a:pPr>
            <a:r>
              <a:rPr kumimoji="0" lang="en-US" sz="1200" b="0" i="0" u="none" strike="noStrike" kern="1200" cap="none" spc="0" normalizeH="0" baseline="0" noProof="0">
                <a:ln>
                  <a:noFill/>
                </a:ln>
                <a:solidFill>
                  <a:srgbClr val="000000"/>
                </a:solidFill>
                <a:effectLst/>
                <a:uLnTx/>
                <a:uFillTx/>
                <a:latin typeface="+mn-lt"/>
                <a:ea typeface="+mn-lt"/>
                <a:cs typeface="+mn-lt"/>
              </a:rPr>
              <a:t>Example: </a:t>
            </a:r>
            <a:r>
              <a:rPr lang="en-US" sz="1200" i="1">
                <a:solidFill>
                  <a:srgbClr val="494949"/>
                </a:solidFill>
                <a:latin typeface="+mn-lt"/>
                <a:ea typeface="+mn-lt"/>
                <a:cs typeface="+mn-lt"/>
              </a:rPr>
              <a:t>“We currently have </a:t>
            </a:r>
            <a:r>
              <a:rPr lang="en-US" sz="1200" b="1" i="1">
                <a:solidFill>
                  <a:srgbClr val="494949"/>
                </a:solidFill>
                <a:latin typeface="+mn-lt"/>
                <a:ea typeface="+mn-lt"/>
                <a:cs typeface="+mn-lt"/>
              </a:rPr>
              <a:t>[X]</a:t>
            </a:r>
            <a:r>
              <a:rPr lang="en-US" sz="1200" i="1">
                <a:solidFill>
                  <a:srgbClr val="494949"/>
                </a:solidFill>
                <a:latin typeface="+mn-lt"/>
                <a:ea typeface="+mn-lt"/>
                <a:cs typeface="+mn-lt"/>
              </a:rPr>
              <a:t> data scientists and a </a:t>
            </a:r>
            <a:r>
              <a:rPr lang="en-US" sz="1200" b="1" i="1">
                <a:solidFill>
                  <a:srgbClr val="494949"/>
                </a:solidFill>
                <a:latin typeface="+mn-lt"/>
                <a:ea typeface="+mn-lt"/>
                <a:cs typeface="+mn-lt"/>
              </a:rPr>
              <a:t>[Y] </a:t>
            </a:r>
            <a:r>
              <a:rPr lang="en-US" sz="1200" i="1">
                <a:solidFill>
                  <a:srgbClr val="494949"/>
                </a:solidFill>
                <a:latin typeface="+mn-lt"/>
                <a:ea typeface="+mn-lt"/>
                <a:cs typeface="+mn-lt"/>
              </a:rPr>
              <a:t>million budget for digital projects. However, our legacy contact center software may limit direct integration with AI solutions.”</a:t>
            </a:r>
            <a:endParaRPr lang="en-US" sz="1200">
              <a:solidFill>
                <a:srgbClr val="494949"/>
              </a:solidFill>
              <a:latin typeface="+mn-lt"/>
              <a:ea typeface="+mn-lt"/>
              <a:cs typeface="+mn-lt"/>
            </a:endParaRPr>
          </a:p>
        </p:txBody>
      </p:sp>
      <p:sp>
        <p:nvSpPr>
          <p:cNvPr id="3" name="Text Placeholder 2">
            <a:extLst>
              <a:ext uri="{FF2B5EF4-FFF2-40B4-BE49-F238E27FC236}">
                <a16:creationId xmlns:a16="http://schemas.microsoft.com/office/drawing/2014/main" id="{0FCA5DCF-E5BB-2D8C-0935-D10399613180}"/>
              </a:ext>
            </a:extLst>
          </p:cNvPr>
          <p:cNvSpPr>
            <a:spLocks noGrp="1"/>
          </p:cNvSpPr>
          <p:nvPr>
            <p:ph type="body" sz="quarter" idx="10"/>
          </p:nvPr>
        </p:nvSpPr>
        <p:spPr>
          <a:xfrm>
            <a:off x="369937" y="1098119"/>
            <a:ext cx="9029040" cy="505782"/>
          </a:xfrm>
        </p:spPr>
        <p:txBody>
          <a:bodyPr/>
          <a:lstStyle/>
          <a:p>
            <a:r>
              <a:rPr lang="en-US">
                <a:solidFill>
                  <a:schemeClr val="tx1"/>
                </a:solidFill>
              </a:rPr>
              <a:t>Below is a straightforward fill-in-the-blank style template. Tailor it to your specific needs.</a:t>
            </a:r>
          </a:p>
        </p:txBody>
      </p:sp>
      <p:sp>
        <p:nvSpPr>
          <p:cNvPr id="30" name="Title 10">
            <a:extLst>
              <a:ext uri="{FF2B5EF4-FFF2-40B4-BE49-F238E27FC236}">
                <a16:creationId xmlns:a16="http://schemas.microsoft.com/office/drawing/2014/main" id="{91F7BB4C-6783-7616-EE24-B39B63012865}"/>
              </a:ext>
            </a:extLst>
          </p:cNvPr>
          <p:cNvSpPr>
            <a:spLocks noGrp="1"/>
          </p:cNvSpPr>
          <p:nvPr>
            <p:ph type="title"/>
          </p:nvPr>
        </p:nvSpPr>
        <p:spPr>
          <a:xfrm>
            <a:off x="368300" y="528638"/>
            <a:ext cx="7832725" cy="505782"/>
          </a:xfrm>
        </p:spPr>
        <p:txBody>
          <a:bodyPr/>
          <a:lstStyle/>
          <a:p>
            <a:r>
              <a:rPr lang="en-US" sz="2800">
                <a:solidFill>
                  <a:schemeClr val="accent1"/>
                </a:solidFill>
              </a:rPr>
              <a:t>2.1.2</a:t>
            </a:r>
            <a:r>
              <a:rPr lang="en-US" sz="2800"/>
              <a:t> Establish your business context</a:t>
            </a:r>
          </a:p>
        </p:txBody>
      </p:sp>
    </p:spTree>
    <p:extLst>
      <p:ext uri="{BB962C8B-B14F-4D97-AF65-F5344CB8AC3E}">
        <p14:creationId xmlns:p14="http://schemas.microsoft.com/office/powerpoint/2010/main" val="785254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490F2-EE46-A31C-B026-F219B12FBA93}"/>
            </a:ext>
          </a:extLst>
        </p:cNvPr>
        <p:cNvGrpSpPr/>
        <p:nvPr/>
      </p:nvGrpSpPr>
      <p:grpSpPr>
        <a:xfrm>
          <a:off x="0" y="0"/>
          <a:ext cx="0" cy="0"/>
          <a:chOff x="0" y="0"/>
          <a:chExt cx="0" cy="0"/>
        </a:xfrm>
      </p:grpSpPr>
      <p:pic>
        <p:nvPicPr>
          <p:cNvPr id="24" name="Graphic 23" descr="Checkbox Checked with solid fill">
            <a:extLst>
              <a:ext uri="{FF2B5EF4-FFF2-40B4-BE49-F238E27FC236}">
                <a16:creationId xmlns:a16="http://schemas.microsoft.com/office/drawing/2014/main" id="{AE0E8890-C96E-249F-FF1D-19EF45A370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4972" y="52306"/>
            <a:ext cx="642402" cy="642402"/>
          </a:xfrm>
          <a:prstGeom prst="rect">
            <a:avLst/>
          </a:prstGeom>
        </p:spPr>
      </p:pic>
      <p:sp>
        <p:nvSpPr>
          <p:cNvPr id="13" name="Title 10">
            <a:extLst>
              <a:ext uri="{FF2B5EF4-FFF2-40B4-BE49-F238E27FC236}">
                <a16:creationId xmlns:a16="http://schemas.microsoft.com/office/drawing/2014/main" id="{16FC2ABC-39D9-26C7-1F8A-99E6120CEAF5}"/>
              </a:ext>
            </a:extLst>
          </p:cNvPr>
          <p:cNvSpPr>
            <a:spLocks noGrp="1"/>
          </p:cNvSpPr>
          <p:nvPr>
            <p:ph type="title"/>
          </p:nvPr>
        </p:nvSpPr>
        <p:spPr>
          <a:xfrm>
            <a:off x="369762" y="357056"/>
            <a:ext cx="9621963" cy="460073"/>
          </a:xfrm>
        </p:spPr>
        <p:txBody>
          <a:bodyPr/>
          <a:lstStyle/>
          <a:p>
            <a:r>
              <a:rPr lang="en-US" sz="2800">
                <a:solidFill>
                  <a:schemeClr val="accent1"/>
                </a:solidFill>
              </a:rPr>
              <a:t>2.1.2</a:t>
            </a:r>
            <a:r>
              <a:rPr lang="en-US" sz="2800"/>
              <a:t> Establish your business context – Agent Assist</a:t>
            </a:r>
          </a:p>
        </p:txBody>
      </p:sp>
      <p:sp>
        <p:nvSpPr>
          <p:cNvPr id="17" name="TextBox 16">
            <a:extLst>
              <a:ext uri="{FF2B5EF4-FFF2-40B4-BE49-F238E27FC236}">
                <a16:creationId xmlns:a16="http://schemas.microsoft.com/office/drawing/2014/main" id="{7AA5C79C-7417-5BC2-C67B-B3A813A56D7D}"/>
              </a:ext>
            </a:extLst>
          </p:cNvPr>
          <p:cNvSpPr txBox="1">
            <a:spLocks/>
          </p:cNvSpPr>
          <p:nvPr/>
        </p:nvSpPr>
        <p:spPr>
          <a:xfrm>
            <a:off x="399810" y="827715"/>
            <a:ext cx="7897259" cy="369332"/>
          </a:xfrm>
          <a:prstGeom prst="rect">
            <a:avLst/>
          </a:prstGeom>
          <a:noFill/>
        </p:spPr>
        <p:txBody>
          <a:bodyPr wrap="square">
            <a:spAutoFit/>
          </a:bodyPr>
          <a:lstStyle/>
          <a:p>
            <a:pPr lvl="0" defTabSz="914400">
              <a:defRPr/>
            </a:pPr>
            <a:r>
              <a:rPr lang="en-US" sz="1800" b="1">
                <a:solidFill>
                  <a:srgbClr val="5E3391"/>
                </a:solidFill>
                <a:latin typeface="Roboto Condensed Light" panose="02000000000000000000" pitchFamily="2" charset="0"/>
                <a:ea typeface="+mn-lt"/>
                <a:cs typeface="+mn-lt"/>
              </a:rPr>
              <a:t>Completed Example for Agent Assist Solution:</a:t>
            </a:r>
          </a:p>
        </p:txBody>
      </p:sp>
      <p:sp>
        <p:nvSpPr>
          <p:cNvPr id="4" name="Rectangle 3">
            <a:extLst>
              <a:ext uri="{FF2B5EF4-FFF2-40B4-BE49-F238E27FC236}">
                <a16:creationId xmlns:a16="http://schemas.microsoft.com/office/drawing/2014/main" id="{D4A1116A-F8ED-F09B-9527-389F1A6D5CD8}"/>
              </a:ext>
              <a:ext uri="{C183D7F6-B498-43B3-948B-1728B52AA6E4}">
                <adec:decorative xmlns:adec="http://schemas.microsoft.com/office/drawing/2017/decorative" val="1"/>
              </a:ext>
            </a:extLst>
          </p:cNvPr>
          <p:cNvSpPr>
            <a:spLocks/>
          </p:cNvSpPr>
          <p:nvPr/>
        </p:nvSpPr>
        <p:spPr>
          <a:xfrm>
            <a:off x="476360" y="1456069"/>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 name="Rectangle 4">
            <a:extLst>
              <a:ext uri="{FF2B5EF4-FFF2-40B4-BE49-F238E27FC236}">
                <a16:creationId xmlns:a16="http://schemas.microsoft.com/office/drawing/2014/main" id="{7C307608-3324-F4EA-9CD9-D210B53CEB90}"/>
              </a:ext>
              <a:ext uri="{C183D7F6-B498-43B3-948B-1728B52AA6E4}">
                <adec:decorative xmlns:adec="http://schemas.microsoft.com/office/drawing/2017/decorative" val="1"/>
              </a:ext>
            </a:extLst>
          </p:cNvPr>
          <p:cNvSpPr>
            <a:spLocks/>
          </p:cNvSpPr>
          <p:nvPr/>
        </p:nvSpPr>
        <p:spPr>
          <a:xfrm>
            <a:off x="476358" y="1456069"/>
            <a:ext cx="106666" cy="14623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28" name="Subtitle 2">
            <a:extLst>
              <a:ext uri="{FF2B5EF4-FFF2-40B4-BE49-F238E27FC236}">
                <a16:creationId xmlns:a16="http://schemas.microsoft.com/office/drawing/2014/main" id="{11EAD437-9D3A-6E98-B079-7832151DE65B}"/>
              </a:ext>
            </a:extLst>
          </p:cNvPr>
          <p:cNvSpPr txBox="1">
            <a:spLocks/>
          </p:cNvSpPr>
          <p:nvPr/>
        </p:nvSpPr>
        <p:spPr>
          <a:xfrm>
            <a:off x="1341486" y="1675698"/>
            <a:ext cx="4408404" cy="886282"/>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buFontTx/>
              <a:defRPr/>
            </a:pPr>
            <a:r>
              <a:rPr lang="en-US" sz="1200" b="1">
                <a:solidFill>
                  <a:srgbClr val="494949"/>
                </a:solidFill>
                <a:latin typeface="Roboto Condensed Light" panose="02000000000000000000" pitchFamily="2" charset="0"/>
                <a:ea typeface="+mn-lt"/>
                <a:cs typeface="+mn-lt"/>
              </a:rPr>
              <a:t>Strategic Imperatives</a:t>
            </a:r>
            <a:r>
              <a:rPr lang="en-US" sz="1200">
                <a:solidFill>
                  <a:srgbClr val="494949"/>
                </a:solidFill>
                <a:latin typeface="Roboto Condensed Light" panose="02000000000000000000" pitchFamily="2" charset="0"/>
                <a:ea typeface="+mn-lt"/>
                <a:cs typeface="+mn-lt"/>
              </a:rPr>
              <a:t>: Our organization’s broader goal is to become a leader in customer experience within our industry segment. Over the past year, top leadership has prioritized </a:t>
            </a:r>
            <a:r>
              <a:rPr lang="en-US" sz="1200" b="1">
                <a:solidFill>
                  <a:srgbClr val="494949"/>
                </a:solidFill>
                <a:latin typeface="Roboto Condensed Light" panose="02000000000000000000" pitchFamily="2" charset="0"/>
                <a:ea typeface="+mn-lt"/>
                <a:cs typeface="+mn-lt"/>
              </a:rPr>
              <a:t>digital transformation</a:t>
            </a:r>
            <a:r>
              <a:rPr lang="en-US" sz="1200">
                <a:solidFill>
                  <a:srgbClr val="494949"/>
                </a:solidFill>
                <a:latin typeface="Roboto Condensed Light" panose="02000000000000000000" pitchFamily="2" charset="0"/>
                <a:ea typeface="+mn-lt"/>
                <a:cs typeface="+mn-lt"/>
              </a:rPr>
              <a:t> and </a:t>
            </a:r>
            <a:r>
              <a:rPr lang="en-US" sz="1200" b="1">
                <a:solidFill>
                  <a:srgbClr val="494949"/>
                </a:solidFill>
                <a:latin typeface="Roboto Condensed Light" panose="02000000000000000000" pitchFamily="2" charset="0"/>
                <a:ea typeface="+mn-lt"/>
                <a:cs typeface="+mn-lt"/>
              </a:rPr>
              <a:t>reducing operational costs</a:t>
            </a:r>
            <a:r>
              <a:rPr lang="en-US" sz="1200">
                <a:solidFill>
                  <a:srgbClr val="494949"/>
                </a:solidFill>
                <a:latin typeface="Roboto Condensed Light" panose="02000000000000000000" pitchFamily="2" charset="0"/>
                <a:ea typeface="+mn-lt"/>
                <a:cs typeface="+mn-lt"/>
              </a:rPr>
              <a:t> in our contact centers.</a:t>
            </a:r>
          </a:p>
        </p:txBody>
      </p:sp>
      <p:sp>
        <p:nvSpPr>
          <p:cNvPr id="51" name="TextBox 50">
            <a:extLst>
              <a:ext uri="{FF2B5EF4-FFF2-40B4-BE49-F238E27FC236}">
                <a16:creationId xmlns:a16="http://schemas.microsoft.com/office/drawing/2014/main" id="{90BA7011-3CDD-3C26-7D99-87091C433861}"/>
              </a:ext>
            </a:extLst>
          </p:cNvPr>
          <p:cNvSpPr txBox="1">
            <a:spLocks/>
          </p:cNvSpPr>
          <p:nvPr/>
        </p:nvSpPr>
        <p:spPr>
          <a:xfrm>
            <a:off x="605372" y="1725504"/>
            <a:ext cx="678304" cy="553926"/>
          </a:xfrm>
          <a:prstGeom prst="rect">
            <a:avLst/>
          </a:prstGeom>
          <a:noFill/>
        </p:spPr>
        <p:txBody>
          <a:bodyPr wrap="none" rtlCol="0" anchor="ctr" anchorCtr="0">
            <a:spAutoFit/>
          </a:bodyPr>
          <a:lstStyle/>
          <a:p>
            <a:pPr algn="ctr" defTabSz="554437">
              <a:defRPr/>
            </a:pPr>
            <a:r>
              <a:rPr lang="en-US" sz="3000" b="1">
                <a:solidFill>
                  <a:srgbClr val="2576B7"/>
                </a:solidFill>
                <a:latin typeface="Montserrat SemiBold" pitchFamily="2" charset="77"/>
                <a:ea typeface="+mn-lt"/>
                <a:cs typeface="+mn-lt"/>
              </a:rPr>
              <a:t>01.</a:t>
            </a:r>
          </a:p>
        </p:txBody>
      </p:sp>
      <p:sp>
        <p:nvSpPr>
          <p:cNvPr id="8" name="Rectangle 7">
            <a:extLst>
              <a:ext uri="{FF2B5EF4-FFF2-40B4-BE49-F238E27FC236}">
                <a16:creationId xmlns:a16="http://schemas.microsoft.com/office/drawing/2014/main" id="{E81AF8DA-5D82-A89C-4175-E869C52AFAC7}"/>
              </a:ext>
              <a:ext uri="{C183D7F6-B498-43B3-948B-1728B52AA6E4}">
                <adec:decorative xmlns:adec="http://schemas.microsoft.com/office/drawing/2017/decorative" val="1"/>
              </a:ext>
            </a:extLst>
          </p:cNvPr>
          <p:cNvSpPr>
            <a:spLocks/>
          </p:cNvSpPr>
          <p:nvPr/>
        </p:nvSpPr>
        <p:spPr>
          <a:xfrm>
            <a:off x="476359" y="3091868"/>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9" name="Rectangle 8">
            <a:extLst>
              <a:ext uri="{FF2B5EF4-FFF2-40B4-BE49-F238E27FC236}">
                <a16:creationId xmlns:a16="http://schemas.microsoft.com/office/drawing/2014/main" id="{DDE658F3-F88C-AFFA-61AF-3299923A0AF8}"/>
              </a:ext>
              <a:ext uri="{C183D7F6-B498-43B3-948B-1728B52AA6E4}">
                <adec:decorative xmlns:adec="http://schemas.microsoft.com/office/drawing/2017/decorative" val="1"/>
              </a:ext>
            </a:extLst>
          </p:cNvPr>
          <p:cNvSpPr>
            <a:spLocks/>
          </p:cNvSpPr>
          <p:nvPr/>
        </p:nvSpPr>
        <p:spPr>
          <a:xfrm>
            <a:off x="476357" y="3091868"/>
            <a:ext cx="106666" cy="14623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32" name="Subtitle 2">
            <a:extLst>
              <a:ext uri="{FF2B5EF4-FFF2-40B4-BE49-F238E27FC236}">
                <a16:creationId xmlns:a16="http://schemas.microsoft.com/office/drawing/2014/main" id="{4EC4EEDC-116E-9C24-D81A-AF89C8A3541B}"/>
              </a:ext>
            </a:extLst>
          </p:cNvPr>
          <p:cNvSpPr txBox="1">
            <a:spLocks/>
          </p:cNvSpPr>
          <p:nvPr/>
        </p:nvSpPr>
        <p:spPr>
          <a:xfrm>
            <a:off x="1326150" y="3165199"/>
            <a:ext cx="4365930" cy="1107852"/>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buFontTx/>
              <a:defRPr/>
            </a:pPr>
            <a:r>
              <a:rPr lang="en-US" sz="1200" b="1">
                <a:solidFill>
                  <a:srgbClr val="494949"/>
                </a:solidFill>
                <a:latin typeface="Roboto Condensed Light" panose="02000000000000000000" pitchFamily="2" charset="0"/>
                <a:ea typeface="+mn-lt"/>
                <a:cs typeface="+mn-lt"/>
              </a:rPr>
              <a:t>Market Factors</a:t>
            </a:r>
            <a:r>
              <a:rPr lang="en-US" sz="1200">
                <a:solidFill>
                  <a:srgbClr val="494949"/>
                </a:solidFill>
                <a:latin typeface="Roboto Condensed Light" panose="02000000000000000000" pitchFamily="2" charset="0"/>
                <a:ea typeface="+mn-lt"/>
                <a:cs typeface="+mn-lt"/>
              </a:rPr>
              <a:t>: Competitors have begun rolling out AI chatbots and advanced analytics solutions, raising </a:t>
            </a:r>
            <a:r>
              <a:rPr lang="en-US" sz="1200" b="1">
                <a:solidFill>
                  <a:srgbClr val="494949"/>
                </a:solidFill>
                <a:latin typeface="Roboto Condensed Light" panose="02000000000000000000" pitchFamily="2" charset="0"/>
                <a:ea typeface="+mn-lt"/>
                <a:cs typeface="+mn-lt"/>
              </a:rPr>
              <a:t>customer expectations</a:t>
            </a:r>
            <a:r>
              <a:rPr lang="en-US" sz="1200">
                <a:solidFill>
                  <a:srgbClr val="494949"/>
                </a:solidFill>
                <a:latin typeface="Roboto Condensed Light" panose="02000000000000000000" pitchFamily="2" charset="0"/>
                <a:ea typeface="+mn-lt"/>
                <a:cs typeface="+mn-lt"/>
              </a:rPr>
              <a:t> for faster and more accurate support. In our region, new regulations on data privacy and AI usage are emerging (e.g. GDPR-like data handling standards), forcing us to maintain </a:t>
            </a:r>
            <a:r>
              <a:rPr lang="en-US" sz="1200" b="1">
                <a:solidFill>
                  <a:srgbClr val="494949"/>
                </a:solidFill>
                <a:latin typeface="Roboto Condensed Light" panose="02000000000000000000" pitchFamily="2" charset="0"/>
                <a:ea typeface="+mn-lt"/>
                <a:cs typeface="+mn-lt"/>
              </a:rPr>
              <a:t>strict compliance</a:t>
            </a:r>
            <a:r>
              <a:rPr lang="en-US" sz="1200">
                <a:solidFill>
                  <a:srgbClr val="494949"/>
                </a:solidFill>
                <a:latin typeface="Roboto Condensed Light" panose="02000000000000000000" pitchFamily="2" charset="0"/>
                <a:ea typeface="+mn-lt"/>
                <a:cs typeface="+mn-lt"/>
              </a:rPr>
              <a:t>.</a:t>
            </a:r>
          </a:p>
        </p:txBody>
      </p:sp>
      <p:sp>
        <p:nvSpPr>
          <p:cNvPr id="52" name="TextBox 51">
            <a:extLst>
              <a:ext uri="{FF2B5EF4-FFF2-40B4-BE49-F238E27FC236}">
                <a16:creationId xmlns:a16="http://schemas.microsoft.com/office/drawing/2014/main" id="{B7904F05-C066-DD0D-C449-BD4711018CB6}"/>
              </a:ext>
            </a:extLst>
          </p:cNvPr>
          <p:cNvSpPr txBox="1">
            <a:spLocks/>
          </p:cNvSpPr>
          <p:nvPr/>
        </p:nvSpPr>
        <p:spPr>
          <a:xfrm>
            <a:off x="562899" y="3361303"/>
            <a:ext cx="763252" cy="553926"/>
          </a:xfrm>
          <a:prstGeom prst="rect">
            <a:avLst/>
          </a:prstGeom>
          <a:noFill/>
        </p:spPr>
        <p:txBody>
          <a:bodyPr wrap="none" rtlCol="0" anchor="ctr" anchorCtr="0">
            <a:spAutoFit/>
          </a:bodyPr>
          <a:lstStyle/>
          <a:p>
            <a:pPr algn="ctr" defTabSz="554437">
              <a:defRPr/>
            </a:pPr>
            <a:r>
              <a:rPr lang="en-US" sz="3000" b="1">
                <a:solidFill>
                  <a:srgbClr val="5090C4"/>
                </a:solidFill>
                <a:latin typeface="Montserrat SemiBold" pitchFamily="2" charset="77"/>
                <a:ea typeface="+mn-lt"/>
                <a:cs typeface="+mn-lt"/>
              </a:rPr>
              <a:t>02.</a:t>
            </a:r>
          </a:p>
        </p:txBody>
      </p:sp>
      <p:sp>
        <p:nvSpPr>
          <p:cNvPr id="11" name="Rectangle 10">
            <a:extLst>
              <a:ext uri="{FF2B5EF4-FFF2-40B4-BE49-F238E27FC236}">
                <a16:creationId xmlns:a16="http://schemas.microsoft.com/office/drawing/2014/main" id="{22EF1B20-2C6C-DF89-5EF9-1D79AD064E18}"/>
              </a:ext>
              <a:ext uri="{C183D7F6-B498-43B3-948B-1728B52AA6E4}">
                <adec:decorative xmlns:adec="http://schemas.microsoft.com/office/drawing/2017/decorative" val="1"/>
              </a:ext>
            </a:extLst>
          </p:cNvPr>
          <p:cNvSpPr>
            <a:spLocks/>
          </p:cNvSpPr>
          <p:nvPr/>
        </p:nvSpPr>
        <p:spPr>
          <a:xfrm>
            <a:off x="476360" y="4866426"/>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2" name="Rectangle 11">
            <a:extLst>
              <a:ext uri="{FF2B5EF4-FFF2-40B4-BE49-F238E27FC236}">
                <a16:creationId xmlns:a16="http://schemas.microsoft.com/office/drawing/2014/main" id="{2244099F-A24A-36BF-E370-91DC5C1BC003}"/>
              </a:ext>
              <a:ext uri="{C183D7F6-B498-43B3-948B-1728B52AA6E4}">
                <adec:decorative xmlns:adec="http://schemas.microsoft.com/office/drawing/2017/decorative" val="1"/>
              </a:ext>
            </a:extLst>
          </p:cNvPr>
          <p:cNvSpPr>
            <a:spLocks/>
          </p:cNvSpPr>
          <p:nvPr/>
        </p:nvSpPr>
        <p:spPr>
          <a:xfrm>
            <a:off x="476358" y="4866426"/>
            <a:ext cx="106666" cy="1462302"/>
          </a:xfrm>
          <a:prstGeom prst="rect">
            <a:avLst/>
          </a:prstGeom>
          <a:solidFill>
            <a:schemeClr val="tx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35" name="Subtitle 2">
            <a:extLst>
              <a:ext uri="{FF2B5EF4-FFF2-40B4-BE49-F238E27FC236}">
                <a16:creationId xmlns:a16="http://schemas.microsoft.com/office/drawing/2014/main" id="{C0975A1C-F252-696B-B36A-D627242702FF}"/>
              </a:ext>
            </a:extLst>
          </p:cNvPr>
          <p:cNvSpPr txBox="1">
            <a:spLocks/>
          </p:cNvSpPr>
          <p:nvPr/>
        </p:nvSpPr>
        <p:spPr>
          <a:xfrm>
            <a:off x="1326150" y="4977003"/>
            <a:ext cx="4344386" cy="886397"/>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buFontTx/>
              <a:defRPr/>
            </a:pPr>
            <a:r>
              <a:rPr lang="en-US" sz="1200" b="1" dirty="0">
                <a:solidFill>
                  <a:srgbClr val="494949"/>
                </a:solidFill>
                <a:latin typeface="Roboto Condensed Light" panose="02000000000000000000" pitchFamily="2" charset="0"/>
                <a:ea typeface="+mn-lt"/>
                <a:cs typeface="+mn-lt"/>
              </a:rPr>
              <a:t>Organizational Readiness</a:t>
            </a:r>
            <a:r>
              <a:rPr lang="en-US" sz="1200" dirty="0">
                <a:solidFill>
                  <a:srgbClr val="494949"/>
                </a:solidFill>
                <a:latin typeface="Roboto Condensed Light" panose="02000000000000000000" pitchFamily="2" charset="0"/>
                <a:ea typeface="+mn-lt"/>
                <a:cs typeface="+mn-lt"/>
              </a:rPr>
              <a:t>: We recently upgraded our CRM system, which now provides a richer set of data on call histories and customer profiles. However, our analytics capabilities are still maturing. The AI team is small but skilled, and we have a modest budget allocated for CX transformation.</a:t>
            </a:r>
          </a:p>
        </p:txBody>
      </p:sp>
      <p:sp>
        <p:nvSpPr>
          <p:cNvPr id="53" name="TextBox 52">
            <a:extLst>
              <a:ext uri="{FF2B5EF4-FFF2-40B4-BE49-F238E27FC236}">
                <a16:creationId xmlns:a16="http://schemas.microsoft.com/office/drawing/2014/main" id="{786118A9-1F85-D15D-ECB9-3A8E72BDD43F}"/>
              </a:ext>
            </a:extLst>
          </p:cNvPr>
          <p:cNvSpPr txBox="1">
            <a:spLocks/>
          </p:cNvSpPr>
          <p:nvPr/>
        </p:nvSpPr>
        <p:spPr>
          <a:xfrm>
            <a:off x="562900" y="5135861"/>
            <a:ext cx="763252" cy="553926"/>
          </a:xfrm>
          <a:prstGeom prst="rect">
            <a:avLst/>
          </a:prstGeom>
          <a:noFill/>
        </p:spPr>
        <p:txBody>
          <a:bodyPr wrap="none" rtlCol="0" anchor="ctr" anchorCtr="0">
            <a:spAutoFit/>
          </a:bodyPr>
          <a:lstStyle/>
          <a:p>
            <a:pPr algn="ctr" defTabSz="554437">
              <a:defRPr/>
            </a:pPr>
            <a:r>
              <a:rPr lang="en-US" sz="3000" b="1">
                <a:solidFill>
                  <a:srgbClr val="15466D"/>
                </a:solidFill>
                <a:latin typeface="Montserrat SemiBold" pitchFamily="2" charset="77"/>
                <a:ea typeface="+mn-lt"/>
                <a:cs typeface="+mn-lt"/>
              </a:rPr>
              <a:t>03.</a:t>
            </a:r>
          </a:p>
        </p:txBody>
      </p:sp>
      <p:sp>
        <p:nvSpPr>
          <p:cNvPr id="18" name="Rectangle 17">
            <a:extLst>
              <a:ext uri="{FF2B5EF4-FFF2-40B4-BE49-F238E27FC236}">
                <a16:creationId xmlns:a16="http://schemas.microsoft.com/office/drawing/2014/main" id="{AF426359-F21B-DB40-CBD5-47F9E5254B5D}"/>
              </a:ext>
              <a:ext uri="{C183D7F6-B498-43B3-948B-1728B52AA6E4}">
                <adec:decorative xmlns:adec="http://schemas.microsoft.com/office/drawing/2017/decorative" val="1"/>
              </a:ext>
            </a:extLst>
          </p:cNvPr>
          <p:cNvSpPr>
            <a:spLocks/>
          </p:cNvSpPr>
          <p:nvPr/>
        </p:nvSpPr>
        <p:spPr>
          <a:xfrm>
            <a:off x="6411384" y="1456069"/>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9" name="Rectangle 18">
            <a:extLst>
              <a:ext uri="{FF2B5EF4-FFF2-40B4-BE49-F238E27FC236}">
                <a16:creationId xmlns:a16="http://schemas.microsoft.com/office/drawing/2014/main" id="{F19157E1-EA77-6F09-BF9B-C3AEDAF90F01}"/>
              </a:ext>
              <a:ext uri="{C183D7F6-B498-43B3-948B-1728B52AA6E4}">
                <adec:decorative xmlns:adec="http://schemas.microsoft.com/office/drawing/2017/decorative" val="1"/>
              </a:ext>
            </a:extLst>
          </p:cNvPr>
          <p:cNvSpPr>
            <a:spLocks/>
          </p:cNvSpPr>
          <p:nvPr/>
        </p:nvSpPr>
        <p:spPr>
          <a:xfrm>
            <a:off x="6411382" y="1456069"/>
            <a:ext cx="106666" cy="14623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41" name="Subtitle 2">
            <a:extLst>
              <a:ext uri="{FF2B5EF4-FFF2-40B4-BE49-F238E27FC236}">
                <a16:creationId xmlns:a16="http://schemas.microsoft.com/office/drawing/2014/main" id="{C1A8D312-A037-0860-8E55-BC8EEDCA3871}"/>
              </a:ext>
            </a:extLst>
          </p:cNvPr>
          <p:cNvSpPr txBox="1">
            <a:spLocks/>
          </p:cNvSpPr>
          <p:nvPr/>
        </p:nvSpPr>
        <p:spPr>
          <a:xfrm>
            <a:off x="7327122" y="1590755"/>
            <a:ext cx="4408404" cy="1107852"/>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buFontTx/>
              <a:defRPr/>
            </a:pPr>
            <a:r>
              <a:rPr lang="en-US" sz="1200" b="1">
                <a:solidFill>
                  <a:srgbClr val="494949"/>
                </a:solidFill>
                <a:latin typeface="Roboto Condensed Light" panose="02000000000000000000" pitchFamily="2" charset="0"/>
                <a:ea typeface="+mn-lt"/>
                <a:cs typeface="+mn-lt"/>
              </a:rPr>
              <a:t>Stakeholder Alignment</a:t>
            </a:r>
            <a:r>
              <a:rPr lang="en-US" sz="1200">
                <a:solidFill>
                  <a:srgbClr val="494949"/>
                </a:solidFill>
                <a:latin typeface="Roboto Condensed Light" panose="02000000000000000000" pitchFamily="2" charset="0"/>
                <a:ea typeface="+mn-lt"/>
                <a:cs typeface="+mn-lt"/>
              </a:rPr>
              <a:t>: The CX leadership and the Head of Claims see </a:t>
            </a:r>
            <a:r>
              <a:rPr lang="en-US" sz="1200" b="1">
                <a:solidFill>
                  <a:srgbClr val="494949"/>
                </a:solidFill>
                <a:latin typeface="Roboto Condensed Light" panose="02000000000000000000" pitchFamily="2" charset="0"/>
                <a:ea typeface="+mn-lt"/>
                <a:cs typeface="+mn-lt"/>
              </a:rPr>
              <a:t>Agent Assist</a:t>
            </a:r>
            <a:r>
              <a:rPr lang="en-US" sz="1200">
                <a:solidFill>
                  <a:srgbClr val="494949"/>
                </a:solidFill>
                <a:latin typeface="Roboto Condensed Light" panose="02000000000000000000" pitchFamily="2" charset="0"/>
                <a:ea typeface="+mn-lt"/>
                <a:cs typeface="+mn-lt"/>
              </a:rPr>
              <a:t> as a quick-win approach to reduce wait times and improve </a:t>
            </a:r>
            <a:r>
              <a:rPr lang="en-US" sz="1200" b="1">
                <a:solidFill>
                  <a:srgbClr val="494949"/>
                </a:solidFill>
                <a:latin typeface="Roboto Condensed Light" panose="02000000000000000000" pitchFamily="2" charset="0"/>
                <a:ea typeface="+mn-lt"/>
                <a:cs typeface="+mn-lt"/>
              </a:rPr>
              <a:t>first-call resolution</a:t>
            </a:r>
            <a:r>
              <a:rPr lang="en-US" sz="1200">
                <a:solidFill>
                  <a:srgbClr val="494949"/>
                </a:solidFill>
                <a:latin typeface="Roboto Condensed Light" panose="02000000000000000000" pitchFamily="2" charset="0"/>
                <a:ea typeface="+mn-lt"/>
                <a:cs typeface="+mn-lt"/>
              </a:rPr>
              <a:t>. Meanwhile, Finance is eyeing </a:t>
            </a:r>
            <a:r>
              <a:rPr lang="en-US" sz="1200" b="1">
                <a:solidFill>
                  <a:srgbClr val="494949"/>
                </a:solidFill>
                <a:latin typeface="Roboto Condensed Light" panose="02000000000000000000" pitchFamily="2" charset="0"/>
                <a:ea typeface="+mn-lt"/>
                <a:cs typeface="+mn-lt"/>
              </a:rPr>
              <a:t>cost reductions</a:t>
            </a:r>
            <a:r>
              <a:rPr lang="en-US" sz="1200">
                <a:solidFill>
                  <a:srgbClr val="494949"/>
                </a:solidFill>
                <a:latin typeface="Roboto Condensed Light" panose="02000000000000000000" pitchFamily="2" charset="0"/>
                <a:ea typeface="+mn-lt"/>
                <a:cs typeface="+mn-lt"/>
              </a:rPr>
              <a:t> if agents become more efficient. Legal &amp; Compliance departments are ready to review any new data usage policies.</a:t>
            </a:r>
          </a:p>
        </p:txBody>
      </p:sp>
      <p:sp>
        <p:nvSpPr>
          <p:cNvPr id="58" name="TextBox 57">
            <a:extLst>
              <a:ext uri="{FF2B5EF4-FFF2-40B4-BE49-F238E27FC236}">
                <a16:creationId xmlns:a16="http://schemas.microsoft.com/office/drawing/2014/main" id="{06CCBAF7-D88F-AA0B-FCC5-AD2FA051428A}"/>
              </a:ext>
            </a:extLst>
          </p:cNvPr>
          <p:cNvSpPr txBox="1">
            <a:spLocks/>
          </p:cNvSpPr>
          <p:nvPr/>
        </p:nvSpPr>
        <p:spPr>
          <a:xfrm>
            <a:off x="6469198" y="1725504"/>
            <a:ext cx="800115" cy="553926"/>
          </a:xfrm>
          <a:prstGeom prst="rect">
            <a:avLst/>
          </a:prstGeom>
          <a:noFill/>
        </p:spPr>
        <p:txBody>
          <a:bodyPr wrap="none" rtlCol="0" anchor="ctr" anchorCtr="0">
            <a:spAutoFit/>
          </a:bodyPr>
          <a:lstStyle/>
          <a:p>
            <a:pPr algn="ctr" defTabSz="554437">
              <a:defRPr/>
            </a:pPr>
            <a:r>
              <a:rPr lang="en-US" sz="3000" b="1">
                <a:solidFill>
                  <a:srgbClr val="15466D"/>
                </a:solidFill>
                <a:latin typeface="Montserrat SemiBold" pitchFamily="2" charset="77"/>
                <a:ea typeface="+mn-lt"/>
                <a:cs typeface="+mn-lt"/>
              </a:rPr>
              <a:t>04.</a:t>
            </a:r>
          </a:p>
        </p:txBody>
      </p:sp>
      <p:sp>
        <p:nvSpPr>
          <p:cNvPr id="20" name="Rectangle 19">
            <a:extLst>
              <a:ext uri="{FF2B5EF4-FFF2-40B4-BE49-F238E27FC236}">
                <a16:creationId xmlns:a16="http://schemas.microsoft.com/office/drawing/2014/main" id="{31527B70-182D-56EA-E4CF-5651A54EA765}"/>
              </a:ext>
              <a:ext uri="{C183D7F6-B498-43B3-948B-1728B52AA6E4}">
                <adec:decorative xmlns:adec="http://schemas.microsoft.com/office/drawing/2017/decorative" val="1"/>
              </a:ext>
            </a:extLst>
          </p:cNvPr>
          <p:cNvSpPr>
            <a:spLocks/>
          </p:cNvSpPr>
          <p:nvPr/>
        </p:nvSpPr>
        <p:spPr>
          <a:xfrm>
            <a:off x="6411383" y="3091868"/>
            <a:ext cx="5412443" cy="1671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21" name="Rectangle 20">
            <a:extLst>
              <a:ext uri="{FF2B5EF4-FFF2-40B4-BE49-F238E27FC236}">
                <a16:creationId xmlns:a16="http://schemas.microsoft.com/office/drawing/2014/main" id="{D4664B7D-E77D-2E52-F221-4829FFA0CC28}"/>
              </a:ext>
              <a:ext uri="{C183D7F6-B498-43B3-948B-1728B52AA6E4}">
                <adec:decorative xmlns:adec="http://schemas.microsoft.com/office/drawing/2017/decorative" val="1"/>
              </a:ext>
            </a:extLst>
          </p:cNvPr>
          <p:cNvSpPr>
            <a:spLocks/>
          </p:cNvSpPr>
          <p:nvPr/>
        </p:nvSpPr>
        <p:spPr>
          <a:xfrm>
            <a:off x="6411382" y="3091868"/>
            <a:ext cx="106667" cy="1671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44" name="Subtitle 2">
            <a:extLst>
              <a:ext uri="{FF2B5EF4-FFF2-40B4-BE49-F238E27FC236}">
                <a16:creationId xmlns:a16="http://schemas.microsoft.com/office/drawing/2014/main" id="{B80B8414-76EA-5F67-AFA2-41D2697CB242}"/>
              </a:ext>
            </a:extLst>
          </p:cNvPr>
          <p:cNvSpPr txBox="1">
            <a:spLocks/>
          </p:cNvSpPr>
          <p:nvPr/>
        </p:nvSpPr>
        <p:spPr>
          <a:xfrm>
            <a:off x="7308826" y="3121380"/>
            <a:ext cx="4408404" cy="1403278"/>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buFontTx/>
              <a:defRPr/>
            </a:pPr>
            <a:r>
              <a:rPr lang="en-US" sz="1200" b="1">
                <a:solidFill>
                  <a:srgbClr val="494949"/>
                </a:solidFill>
                <a:latin typeface="Roboto Condensed Light" panose="02000000000000000000" pitchFamily="2" charset="0"/>
                <a:ea typeface="+mn-lt"/>
                <a:cs typeface="+mn-lt"/>
              </a:rPr>
              <a:t>Success Enablers &amp; Potential Obstacles:</a:t>
            </a:r>
          </a:p>
          <a:p>
            <a:pPr marL="285721" indent="-285721" algn="l" defTabSz="914309" fontAlgn="ctr">
              <a:buFont typeface="Arial" panose="020B0604020202020204" pitchFamily="34" charset="0"/>
              <a:buChar char="•"/>
              <a:defRPr/>
            </a:pPr>
            <a:r>
              <a:rPr lang="en-US" sz="1200" b="1" i="1">
                <a:solidFill>
                  <a:srgbClr val="494949"/>
                </a:solidFill>
                <a:latin typeface="Roboto Condensed Light" panose="02000000000000000000" pitchFamily="2" charset="0"/>
                <a:ea typeface="+mn-lt"/>
                <a:cs typeface="+mn-lt"/>
              </a:rPr>
              <a:t>Enablers</a:t>
            </a:r>
            <a:r>
              <a:rPr lang="en-US" sz="1200" b="1">
                <a:solidFill>
                  <a:srgbClr val="494949"/>
                </a:solidFill>
                <a:latin typeface="Roboto Condensed Light" panose="02000000000000000000" pitchFamily="2" charset="0"/>
                <a:ea typeface="+mn-lt"/>
                <a:cs typeface="+mn-lt"/>
              </a:rPr>
              <a:t>:</a:t>
            </a:r>
            <a:r>
              <a:rPr lang="en-US" sz="1200">
                <a:solidFill>
                  <a:srgbClr val="494949"/>
                </a:solidFill>
                <a:latin typeface="Roboto Condensed Light" panose="02000000000000000000" pitchFamily="2" charset="0"/>
                <a:ea typeface="+mn-lt"/>
                <a:cs typeface="+mn-lt"/>
              </a:rPr>
              <a:t> A supportive C-suite, recent CRM upgrade, and a focus on digital innovation.</a:t>
            </a:r>
          </a:p>
          <a:p>
            <a:pPr marL="285721" indent="-285721" algn="l" defTabSz="914309" fontAlgn="ctr">
              <a:buFont typeface="Arial" panose="020B0604020202020204" pitchFamily="34" charset="0"/>
              <a:buChar char="•"/>
              <a:defRPr/>
            </a:pPr>
            <a:r>
              <a:rPr lang="en-US" sz="1200" b="1" i="1">
                <a:solidFill>
                  <a:srgbClr val="494949"/>
                </a:solidFill>
                <a:latin typeface="Roboto Condensed Light" panose="02000000000000000000" pitchFamily="2" charset="0"/>
                <a:ea typeface="+mn-lt"/>
                <a:cs typeface="+mn-lt"/>
              </a:rPr>
              <a:t>Obstacles</a:t>
            </a:r>
            <a:r>
              <a:rPr lang="en-US" sz="1200" b="1">
                <a:solidFill>
                  <a:srgbClr val="494949"/>
                </a:solidFill>
                <a:latin typeface="Roboto Condensed Light" panose="02000000000000000000" pitchFamily="2" charset="0"/>
                <a:ea typeface="+mn-lt"/>
                <a:cs typeface="+mn-lt"/>
              </a:rPr>
              <a:t>:</a:t>
            </a:r>
            <a:r>
              <a:rPr lang="en-US" sz="1200">
                <a:solidFill>
                  <a:srgbClr val="494949"/>
                </a:solidFill>
                <a:latin typeface="Roboto Condensed Light" panose="02000000000000000000" pitchFamily="2" charset="0"/>
                <a:ea typeface="+mn-lt"/>
                <a:cs typeface="+mn-lt"/>
              </a:rPr>
              <a:t> Potential </a:t>
            </a:r>
            <a:r>
              <a:rPr lang="en-US" sz="1200" b="1">
                <a:solidFill>
                  <a:srgbClr val="494949"/>
                </a:solidFill>
                <a:latin typeface="Roboto Condensed Light" panose="02000000000000000000" pitchFamily="2" charset="0"/>
                <a:ea typeface="+mn-lt"/>
                <a:cs typeface="+mn-lt"/>
              </a:rPr>
              <a:t>agent pushback</a:t>
            </a:r>
            <a:r>
              <a:rPr lang="en-US" sz="1200">
                <a:solidFill>
                  <a:srgbClr val="494949"/>
                </a:solidFill>
                <a:latin typeface="Roboto Condensed Light" panose="02000000000000000000" pitchFamily="2" charset="0"/>
                <a:ea typeface="+mn-lt"/>
                <a:cs typeface="+mn-lt"/>
              </a:rPr>
              <a:t> (change management), data quality issues (call transcripts might be incomplete), and limited </a:t>
            </a:r>
            <a:r>
              <a:rPr lang="en-US" sz="1200" b="1">
                <a:solidFill>
                  <a:srgbClr val="494949"/>
                </a:solidFill>
                <a:latin typeface="Roboto Condensed Light" panose="02000000000000000000" pitchFamily="2" charset="0"/>
                <a:ea typeface="+mn-lt"/>
                <a:cs typeface="+mn-lt"/>
              </a:rPr>
              <a:t>internal AI skill sets</a:t>
            </a:r>
            <a:r>
              <a:rPr lang="en-US" sz="1200">
                <a:solidFill>
                  <a:srgbClr val="494949"/>
                </a:solidFill>
                <a:latin typeface="Roboto Condensed Light" panose="02000000000000000000" pitchFamily="2" charset="0"/>
                <a:ea typeface="+mn-lt"/>
                <a:cs typeface="+mn-lt"/>
              </a:rPr>
              <a:t>.</a:t>
            </a:r>
          </a:p>
        </p:txBody>
      </p:sp>
      <p:sp>
        <p:nvSpPr>
          <p:cNvPr id="59" name="TextBox 58">
            <a:extLst>
              <a:ext uri="{FF2B5EF4-FFF2-40B4-BE49-F238E27FC236}">
                <a16:creationId xmlns:a16="http://schemas.microsoft.com/office/drawing/2014/main" id="{2C3BF928-1FC9-0616-BFB7-991D64FB5E38}"/>
              </a:ext>
            </a:extLst>
          </p:cNvPr>
          <p:cNvSpPr txBox="1">
            <a:spLocks/>
          </p:cNvSpPr>
          <p:nvPr/>
        </p:nvSpPr>
        <p:spPr>
          <a:xfrm>
            <a:off x="6487626" y="3361303"/>
            <a:ext cx="763252" cy="553926"/>
          </a:xfrm>
          <a:prstGeom prst="rect">
            <a:avLst/>
          </a:prstGeom>
          <a:noFill/>
        </p:spPr>
        <p:txBody>
          <a:bodyPr wrap="none" rtlCol="0" anchor="ctr" anchorCtr="0">
            <a:spAutoFit/>
          </a:bodyPr>
          <a:lstStyle/>
          <a:p>
            <a:pPr algn="ctr" defTabSz="554437">
              <a:defRPr/>
            </a:pPr>
            <a:r>
              <a:rPr lang="en-US" sz="3000" b="1">
                <a:solidFill>
                  <a:srgbClr val="299C47"/>
                </a:solidFill>
                <a:latin typeface="Montserrat SemiBold" pitchFamily="2" charset="77"/>
                <a:ea typeface="+mn-lt"/>
                <a:cs typeface="+mn-lt"/>
              </a:rPr>
              <a:t>05.</a:t>
            </a:r>
          </a:p>
        </p:txBody>
      </p:sp>
    </p:spTree>
    <p:extLst>
      <p:ext uri="{BB962C8B-B14F-4D97-AF65-F5344CB8AC3E}">
        <p14:creationId xmlns:p14="http://schemas.microsoft.com/office/powerpoint/2010/main" val="1785684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60FD9-DD1D-F332-E09C-4CDE4FF6085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B85A7B9-6DC2-3EED-264B-9F8B4F86CC43}"/>
              </a:ext>
            </a:extLst>
          </p:cNvPr>
          <p:cNvSpPr>
            <a:spLocks noGrp="1"/>
          </p:cNvSpPr>
          <p:nvPr>
            <p:ph type="title"/>
          </p:nvPr>
        </p:nvSpPr>
        <p:spPr>
          <a:xfrm>
            <a:off x="354855" y="545146"/>
            <a:ext cx="5340605" cy="844229"/>
          </a:xfrm>
        </p:spPr>
        <p:txBody>
          <a:bodyPr/>
          <a:lstStyle/>
          <a:p>
            <a:r>
              <a:rPr lang="en-US" sz="3200">
                <a:solidFill>
                  <a:schemeClr val="accent1"/>
                </a:solidFill>
              </a:rPr>
              <a:t>2.1.2</a:t>
            </a:r>
            <a:r>
              <a:rPr lang="en-US" sz="3200"/>
              <a:t> Establish your business context</a:t>
            </a:r>
          </a:p>
        </p:txBody>
      </p:sp>
      <p:sp>
        <p:nvSpPr>
          <p:cNvPr id="12" name="Text Placeholder 6">
            <a:extLst>
              <a:ext uri="{FF2B5EF4-FFF2-40B4-BE49-F238E27FC236}">
                <a16:creationId xmlns:a16="http://schemas.microsoft.com/office/drawing/2014/main" id="{71EC8125-84CB-8F8F-5078-E278316A823B}"/>
              </a:ext>
            </a:extLst>
          </p:cNvPr>
          <p:cNvSpPr txBox="1">
            <a:spLocks/>
          </p:cNvSpPr>
          <p:nvPr/>
        </p:nvSpPr>
        <p:spPr>
          <a:xfrm>
            <a:off x="350625" y="1769605"/>
            <a:ext cx="5562520"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a:solidFill>
                  <a:srgbClr val="F17A26"/>
                </a:solidFill>
                <a:ea typeface="+mn-lt"/>
                <a:cs typeface="+mn-lt"/>
              </a:rPr>
              <a:t>Objective: Establish the business context that will guide your AI for CX solution.</a:t>
            </a:r>
          </a:p>
        </p:txBody>
      </p:sp>
      <p:sp>
        <p:nvSpPr>
          <p:cNvPr id="4" name="Text Placeholder 3">
            <a:extLst>
              <a:ext uri="{FF2B5EF4-FFF2-40B4-BE49-F238E27FC236}">
                <a16:creationId xmlns:a16="http://schemas.microsoft.com/office/drawing/2014/main" id="{2C64D44D-EE49-E707-8C84-F47E9755DACF}"/>
              </a:ext>
            </a:extLst>
          </p:cNvPr>
          <p:cNvSpPr>
            <a:spLocks noGrp="1"/>
          </p:cNvSpPr>
          <p:nvPr>
            <p:ph type="body" sz="quarter" idx="11"/>
          </p:nvPr>
        </p:nvSpPr>
        <p:spPr>
          <a:xfrm>
            <a:off x="350625" y="2473578"/>
            <a:ext cx="4115672" cy="269713"/>
          </a:xfrm>
        </p:spPr>
        <p:txBody>
          <a:bodyPr/>
          <a:lstStyle/>
          <a:p>
            <a:r>
              <a:rPr lang="en-US" sz="1600">
                <a:latin typeface="Exo" panose="02000503000000000000" pitchFamily="2" charset="77"/>
              </a:rPr>
              <a:t>1 hour</a:t>
            </a:r>
          </a:p>
        </p:txBody>
      </p:sp>
      <p:sp>
        <p:nvSpPr>
          <p:cNvPr id="5" name="Text Placeholder 4">
            <a:extLst>
              <a:ext uri="{FF2B5EF4-FFF2-40B4-BE49-F238E27FC236}">
                <a16:creationId xmlns:a16="http://schemas.microsoft.com/office/drawing/2014/main" id="{C1F9835B-3503-218B-BB45-55729AAE103C}"/>
              </a:ext>
            </a:extLst>
          </p:cNvPr>
          <p:cNvSpPr>
            <a:spLocks noGrp="1"/>
          </p:cNvSpPr>
          <p:nvPr>
            <p:ph type="body" sz="quarter" idx="33"/>
          </p:nvPr>
        </p:nvSpPr>
        <p:spPr>
          <a:xfrm>
            <a:off x="350625" y="2914360"/>
            <a:ext cx="5910816" cy="2514891"/>
          </a:xfrm>
          <a:prstGeom prst="rect">
            <a:avLst/>
          </a:prstGeom>
        </p:spPr>
        <p:txBody>
          <a:bodyPr lIns="0" tIns="0" rIns="0" bIns="0" numCol="1" spcCol="292608" anchor="t"/>
          <a:lstStyle/>
          <a:p>
            <a:pPr marL="342832" indent="-342832">
              <a:buAutoNum type="arabicPeriod"/>
            </a:pPr>
            <a:r>
              <a:rPr lang="en-US" dirty="0">
                <a:latin typeface="+mn-lt"/>
              </a:rPr>
              <a:t>Read through both the </a:t>
            </a:r>
            <a:r>
              <a:rPr lang="en-US" b="1" dirty="0">
                <a:latin typeface="+mn-lt"/>
              </a:rPr>
              <a:t>sample template</a:t>
            </a:r>
            <a:r>
              <a:rPr lang="en-US" dirty="0">
                <a:latin typeface="+mn-lt"/>
              </a:rPr>
              <a:t> as well as the </a:t>
            </a:r>
            <a:r>
              <a:rPr lang="en-US" b="1" dirty="0">
                <a:latin typeface="+mn-lt"/>
              </a:rPr>
              <a:t>completed example</a:t>
            </a:r>
            <a:r>
              <a:rPr lang="en-US" dirty="0">
                <a:latin typeface="+mn-lt"/>
              </a:rPr>
              <a:t> included in this section to understand the details and context around forming the </a:t>
            </a:r>
            <a:r>
              <a:rPr lang="en-US" b="1" dirty="0">
                <a:latin typeface="+mn-lt"/>
              </a:rPr>
              <a:t>business context </a:t>
            </a:r>
            <a:r>
              <a:rPr lang="en-US" dirty="0">
                <a:latin typeface="+mn-lt"/>
              </a:rPr>
              <a:t>for your solution.</a:t>
            </a:r>
          </a:p>
          <a:p>
            <a:pPr marL="342832" indent="-342832">
              <a:buFont typeface="Arial" panose="020B0604020202020204" pitchFamily="34" charset="0"/>
              <a:buAutoNum type="arabicPeriod"/>
            </a:pPr>
            <a:r>
              <a:rPr lang="en-US" dirty="0">
                <a:latin typeface="+mn-lt"/>
              </a:rPr>
              <a:t>Open the </a:t>
            </a:r>
            <a:r>
              <a:rPr lang="en-US" i="1" dirty="0">
                <a:latin typeface="+mn-lt"/>
              </a:rPr>
              <a:t>AI for CX: </a:t>
            </a:r>
            <a:r>
              <a:rPr lang="en-US" i="1" dirty="0">
                <a:latin typeface="+mn-lt"/>
                <a:hlinkClick r:id="rId3"/>
              </a:rPr>
              <a:t>Solution Development and Implementation Report</a:t>
            </a:r>
            <a:r>
              <a:rPr lang="en-US" i="1" dirty="0">
                <a:latin typeface="+mn-lt"/>
              </a:rPr>
              <a:t> (</a:t>
            </a:r>
            <a:r>
              <a:rPr lang="en-US" i="1" dirty="0" err="1">
                <a:latin typeface="+mn-lt"/>
              </a:rPr>
              <a:t>SDAIR</a:t>
            </a:r>
            <a:r>
              <a:rPr lang="en-US" i="1" dirty="0">
                <a:latin typeface="+mn-lt"/>
              </a:rPr>
              <a:t>)</a:t>
            </a:r>
            <a:r>
              <a:rPr lang="en-US" dirty="0">
                <a:latin typeface="+mn-lt"/>
              </a:rPr>
              <a:t> and navigate to section </a:t>
            </a:r>
            <a:r>
              <a:rPr lang="en-US" b="1" dirty="0">
                <a:latin typeface="+mn-lt"/>
              </a:rPr>
              <a:t>2.1.2.</a:t>
            </a:r>
          </a:p>
          <a:p>
            <a:pPr marL="342832" indent="-342832">
              <a:buAutoNum type="arabicPeriod"/>
            </a:pPr>
            <a:r>
              <a:rPr lang="en-US" dirty="0">
                <a:latin typeface="+mn-lt"/>
              </a:rPr>
              <a:t>Follow the </a:t>
            </a:r>
            <a:r>
              <a:rPr lang="en-US" b="1" dirty="0">
                <a:latin typeface="+mn-lt"/>
              </a:rPr>
              <a:t>Prompts</a:t>
            </a:r>
            <a:r>
              <a:rPr lang="en-US" dirty="0">
                <a:latin typeface="+mn-lt"/>
              </a:rPr>
              <a:t> in the </a:t>
            </a:r>
            <a:r>
              <a:rPr lang="en-US" b="1" dirty="0">
                <a:latin typeface="+mn-lt"/>
              </a:rPr>
              <a:t>Sample Template</a:t>
            </a:r>
            <a:r>
              <a:rPr lang="en-US" dirty="0">
                <a:latin typeface="+mn-lt"/>
              </a:rPr>
              <a:t> that was showcased within this section and complete the </a:t>
            </a:r>
            <a:r>
              <a:rPr lang="en-US" b="1" dirty="0">
                <a:latin typeface="+mn-lt"/>
              </a:rPr>
              <a:t>business context </a:t>
            </a:r>
            <a:r>
              <a:rPr lang="en-US" dirty="0">
                <a:latin typeface="+mn-lt"/>
              </a:rPr>
              <a:t>section of the </a:t>
            </a:r>
            <a:r>
              <a:rPr lang="en-US" dirty="0" err="1">
                <a:latin typeface="+mn-lt"/>
              </a:rPr>
              <a:t>SDAIR</a:t>
            </a:r>
            <a:r>
              <a:rPr lang="en-US" dirty="0">
                <a:latin typeface="+mn-lt"/>
              </a:rPr>
              <a:t>. </a:t>
            </a:r>
          </a:p>
        </p:txBody>
      </p:sp>
      <p:sp>
        <p:nvSpPr>
          <p:cNvPr id="2" name="Rectangle 1">
            <a:extLst>
              <a:ext uri="{FF2B5EF4-FFF2-40B4-BE49-F238E27FC236}">
                <a16:creationId xmlns:a16="http://schemas.microsoft.com/office/drawing/2014/main" id="{9E7D543B-731A-62D9-2EC1-453B1EF4BEFB}"/>
              </a:ext>
              <a:ext uri="{C183D7F6-B498-43B3-948B-1728B52AA6E4}">
                <adec:decorative xmlns:adec="http://schemas.microsoft.com/office/drawing/2017/decorative" val="1"/>
              </a:ext>
            </a:extLst>
          </p:cNvPr>
          <p:cNvSpPr>
            <a:spLocks/>
          </p:cNvSpPr>
          <p:nvPr/>
        </p:nvSpPr>
        <p:spPr>
          <a:xfrm>
            <a:off x="730111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CE1D7E88-7544-DBCB-A6CB-C27A8E9ECA3A}"/>
              </a:ext>
            </a:extLst>
          </p:cNvPr>
          <p:cNvGraphicFramePr>
            <a:graphicFrameLocks/>
          </p:cNvGraphicFramePr>
          <p:nvPr>
            <p:extLst>
              <p:ext uri="{D42A27DB-BD31-4B8C-83A1-F6EECF244321}">
                <p14:modId xmlns:p14="http://schemas.microsoft.com/office/powerpoint/2010/main" val="2141637771"/>
              </p:ext>
            </p:extLst>
          </p:nvPr>
        </p:nvGraphicFramePr>
        <p:xfrm>
          <a:off x="7285762" y="936980"/>
          <a:ext cx="4453438" cy="5198945"/>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a:solidFill>
                            <a:srgbClr val="000000"/>
                          </a:solidFill>
                          <a:latin typeface="+mn-lt"/>
                          <a:ea typeface="+mn-lt"/>
                          <a:cs typeface="+mn-lt"/>
                        </a:rPr>
                        <a:t>Business Context Definition Template</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a:solidFill>
                            <a:srgbClr val="000000"/>
                          </a:solidFill>
                          <a:latin typeface="+mn-lt"/>
                          <a:ea typeface="+mn-lt"/>
                          <a:cs typeface="+mn-lt"/>
                        </a:rPr>
                        <a:t>Business Context Completed Example</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a:solidFill>
                            <a:srgbClr val="000000"/>
                          </a:solidFill>
                          <a:latin typeface="+mn-lt"/>
                          <a:ea typeface="+mn-lt"/>
                          <a:cs typeface="+mn-lt"/>
                        </a:rPr>
                        <a:t>A defined business context for your top use case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Implement AI for CX</a:t>
                      </a:r>
                      <a:r>
                        <a:rPr lang="en-US" sz="1200" b="0" i="0" u="none" strike="noStrike" baseline="0">
                          <a:solidFill>
                            <a:srgbClr val="000000"/>
                          </a:solidFill>
                          <a:latin typeface="+mn-lt"/>
                          <a:ea typeface="+mn-lt"/>
                          <a:cs typeface="+mn-lt"/>
                        </a:rPr>
                        <a:t> blueprint</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AI for CX </a:t>
                      </a:r>
                      <a:r>
                        <a:rPr lang="en-US" sz="1200" b="0" i="1" u="none" strike="noStrike" baseline="0" err="1">
                          <a:solidFill>
                            <a:srgbClr val="000000"/>
                          </a:solidFill>
                          <a:latin typeface="+mn-lt"/>
                          <a:ea typeface="+mn-lt"/>
                          <a:cs typeface="+mn-lt"/>
                        </a:rPr>
                        <a:t>SDAIR</a:t>
                      </a:r>
                      <a:endParaRPr lang="en-US" sz="1200" b="0" i="1" u="none" strike="noStrike" baseline="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business stakeholders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6" name="Rectangle 5">
            <a:extLst>
              <a:ext uri="{FF2B5EF4-FFF2-40B4-BE49-F238E27FC236}">
                <a16:creationId xmlns:a16="http://schemas.microsoft.com/office/drawing/2014/main" id="{A482B162-E0C9-C81D-A272-A1D01B529763}"/>
              </a:ext>
            </a:extLst>
          </p:cNvPr>
          <p:cNvSpPr>
            <a:spLocks/>
          </p:cNvSpPr>
          <p:nvPr/>
        </p:nvSpPr>
        <p:spPr>
          <a:xfrm>
            <a:off x="853502" y="5724777"/>
            <a:ext cx="548322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dirty="0">
                <a:solidFill>
                  <a:srgbClr val="FFFFFF"/>
                </a:solidFill>
                <a:latin typeface="Exo" panose="02000503000000000000" pitchFamily="2" charset="77"/>
                <a:ea typeface="+mn-lt"/>
                <a:cs typeface="+mn-lt"/>
              </a:rPr>
              <a:t>Download </a:t>
            </a:r>
            <a:r>
              <a:rPr lang="en-US" sz="1200" dirty="0">
                <a:solidFill>
                  <a:schemeClr val="bg1"/>
                </a:solidFill>
                <a:latin typeface="Exo" panose="02000503000000000000" pitchFamily="2" charset="77"/>
                <a:ea typeface="+mn-lt"/>
                <a:cs typeface="+mn-lt"/>
              </a:rPr>
              <a:t>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Solution Development and Implementation Report</a:t>
            </a:r>
            <a:endParaRPr lang="en-US" sz="1200" dirty="0">
              <a:solidFill>
                <a:schemeClr val="bg1"/>
              </a:solidFill>
              <a:latin typeface="Exo" panose="02000503000000000000" pitchFamily="2" charset="77"/>
              <a:ea typeface="+mn-lt"/>
              <a:cs typeface="+mn-lt"/>
            </a:endParaRPr>
          </a:p>
        </p:txBody>
      </p:sp>
      <p:sp>
        <p:nvSpPr>
          <p:cNvPr id="7" name="Rectangle 6">
            <a:extLst>
              <a:ext uri="{FF2B5EF4-FFF2-40B4-BE49-F238E27FC236}">
                <a16:creationId xmlns:a16="http://schemas.microsoft.com/office/drawing/2014/main" id="{C086F243-AB15-6CBB-7029-4FC5B75F4136}"/>
              </a:ext>
            </a:extLst>
          </p:cNvPr>
          <p:cNvSpPr>
            <a:spLocks noChangeAspect="1"/>
          </p:cNvSpPr>
          <p:nvPr/>
        </p:nvSpPr>
        <p:spPr>
          <a:xfrm>
            <a:off x="274474" y="5724779"/>
            <a:ext cx="579029"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8" name="Picture 7">
            <a:extLst>
              <a:ext uri="{FF2B5EF4-FFF2-40B4-BE49-F238E27FC236}">
                <a16:creationId xmlns:a16="http://schemas.microsoft.com/office/drawing/2014/main" id="{62EB215D-652B-0C26-2412-9409A33161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20698" y="5836236"/>
            <a:ext cx="260815" cy="244963"/>
          </a:xfrm>
          <a:prstGeom prst="rect">
            <a:avLst/>
          </a:prstGeom>
        </p:spPr>
      </p:pic>
    </p:spTree>
    <p:extLst>
      <p:ext uri="{BB962C8B-B14F-4D97-AF65-F5344CB8AC3E}">
        <p14:creationId xmlns:p14="http://schemas.microsoft.com/office/powerpoint/2010/main" val="1841666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12E03-1010-A9EF-B677-045F33634F40}"/>
            </a:ext>
          </a:extLst>
        </p:cNvPr>
        <p:cNvGrpSpPr/>
        <p:nvPr/>
      </p:nvGrpSpPr>
      <p:grpSpPr>
        <a:xfrm>
          <a:off x="0" y="0"/>
          <a:ext cx="0" cy="0"/>
          <a:chOff x="0" y="0"/>
          <a:chExt cx="0" cy="0"/>
        </a:xfrm>
      </p:grpSpPr>
      <p:sp>
        <p:nvSpPr>
          <p:cNvPr id="27" name="Title 26">
            <a:extLst>
              <a:ext uri="{FF2B5EF4-FFF2-40B4-BE49-F238E27FC236}">
                <a16:creationId xmlns:a16="http://schemas.microsoft.com/office/drawing/2014/main" id="{2BE8D31C-0F78-51BE-9547-DBBA20F2599E}"/>
              </a:ext>
            </a:extLst>
          </p:cNvPr>
          <p:cNvSpPr>
            <a:spLocks noGrp="1"/>
          </p:cNvSpPr>
          <p:nvPr>
            <p:ph type="title"/>
          </p:nvPr>
        </p:nvSpPr>
        <p:spPr>
          <a:xfrm>
            <a:off x="525462" y="218154"/>
            <a:ext cx="10904538" cy="1129894"/>
          </a:xfrm>
        </p:spPr>
        <p:txBody>
          <a:bodyPr>
            <a:noAutofit/>
          </a:bodyPr>
          <a:lstStyle/>
          <a:p>
            <a:r>
              <a:rPr lang="en-US" sz="3600"/>
              <a:t>Info-Tech’s methodology to </a:t>
            </a:r>
            <a:r>
              <a:rPr lang="en-US" sz="3600">
                <a:solidFill>
                  <a:srgbClr val="2576B7"/>
                </a:solidFill>
              </a:rPr>
              <a:t>implement an AI solution for customer experience</a:t>
            </a:r>
          </a:p>
        </p:txBody>
      </p:sp>
      <p:sp>
        <p:nvSpPr>
          <p:cNvPr id="7" name="Rectangle 6">
            <a:extLst>
              <a:ext uri="{FF2B5EF4-FFF2-40B4-BE49-F238E27FC236}">
                <a16:creationId xmlns:a16="http://schemas.microsoft.com/office/drawing/2014/main" id="{1CFDFB92-974D-C5C2-87AF-6CC93740568B}"/>
              </a:ext>
              <a:ext uri="{C183D7F6-B498-43B3-948B-1728B52AA6E4}">
                <adec:decorative xmlns:adec="http://schemas.microsoft.com/office/drawing/2017/decorative" val="1"/>
              </a:ext>
            </a:extLst>
          </p:cNvPr>
          <p:cNvSpPr>
            <a:spLocks/>
          </p:cNvSpPr>
          <p:nvPr/>
        </p:nvSpPr>
        <p:spPr>
          <a:xfrm flipV="1">
            <a:off x="265339" y="1264206"/>
            <a:ext cx="11533202" cy="83842"/>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38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graphicFrame>
        <p:nvGraphicFramePr>
          <p:cNvPr id="8" name="Table 7">
            <a:extLst>
              <a:ext uri="{FF2B5EF4-FFF2-40B4-BE49-F238E27FC236}">
                <a16:creationId xmlns:a16="http://schemas.microsoft.com/office/drawing/2014/main" id="{E508A0A3-F5FD-94F1-E554-75A1F25B025D}"/>
              </a:ext>
            </a:extLst>
          </p:cNvPr>
          <p:cNvGraphicFramePr>
            <a:graphicFrameLocks/>
          </p:cNvGraphicFramePr>
          <p:nvPr>
            <p:extLst>
              <p:ext uri="{D42A27DB-BD31-4B8C-83A1-F6EECF244321}">
                <p14:modId xmlns:p14="http://schemas.microsoft.com/office/powerpoint/2010/main" val="95169075"/>
              </p:ext>
            </p:extLst>
          </p:nvPr>
        </p:nvGraphicFramePr>
        <p:xfrm>
          <a:off x="99547" y="1461484"/>
          <a:ext cx="11698994" cy="4852774"/>
        </p:xfrm>
        <a:graphic>
          <a:graphicData uri="http://schemas.openxmlformats.org/drawingml/2006/table">
            <a:tbl>
              <a:tblPr firstRow="1" bandRow="1">
                <a:tableStyleId>{5C22544A-7EE6-4342-B048-85BDC9FD1C3A}</a:tableStyleId>
              </a:tblPr>
              <a:tblGrid>
                <a:gridCol w="1307697">
                  <a:extLst>
                    <a:ext uri="{9D8B030D-6E8A-4147-A177-3AD203B41FA5}">
                      <a16:colId xmlns:a16="http://schemas.microsoft.com/office/drawing/2014/main" val="976837652"/>
                    </a:ext>
                  </a:extLst>
                </a:gridCol>
                <a:gridCol w="2654226">
                  <a:extLst>
                    <a:ext uri="{9D8B030D-6E8A-4147-A177-3AD203B41FA5}">
                      <a16:colId xmlns:a16="http://schemas.microsoft.com/office/drawing/2014/main" val="4278203902"/>
                    </a:ext>
                  </a:extLst>
                </a:gridCol>
                <a:gridCol w="2541423">
                  <a:extLst>
                    <a:ext uri="{9D8B030D-6E8A-4147-A177-3AD203B41FA5}">
                      <a16:colId xmlns:a16="http://schemas.microsoft.com/office/drawing/2014/main" val="2500794229"/>
                    </a:ext>
                  </a:extLst>
                </a:gridCol>
                <a:gridCol w="2597824">
                  <a:extLst>
                    <a:ext uri="{9D8B030D-6E8A-4147-A177-3AD203B41FA5}">
                      <a16:colId xmlns:a16="http://schemas.microsoft.com/office/drawing/2014/main" val="1791260046"/>
                    </a:ext>
                  </a:extLst>
                </a:gridCol>
                <a:gridCol w="2597824">
                  <a:extLst>
                    <a:ext uri="{9D8B030D-6E8A-4147-A177-3AD203B41FA5}">
                      <a16:colId xmlns:a16="http://schemas.microsoft.com/office/drawing/2014/main" val="4002077772"/>
                    </a:ext>
                  </a:extLst>
                </a:gridCol>
              </a:tblGrid>
              <a:tr h="1158520">
                <a:tc>
                  <a:txBody>
                    <a:bodyPr/>
                    <a:lstStyle/>
                    <a:p>
                      <a:pPr marL="12700" marR="962660" indent="0">
                        <a:lnSpc>
                          <a:spcPct val="101000"/>
                        </a:lnSpc>
                        <a:spcBef>
                          <a:spcPts val="2045"/>
                        </a:spcBef>
                        <a:tabLst/>
                      </a:pPr>
                      <a:endParaRPr lang="en-US" sz="1200" b="0" i="0" dirty="0">
                        <a:latin typeface="Montserrat SemiBold" pitchFamily="2" charset="77"/>
                        <a:ea typeface="+mn-lt"/>
                        <a:cs typeface="+mn-lt"/>
                      </a:endParaRPr>
                    </a:p>
                  </a:txBody>
                  <a:tcPr marL="107972" marR="0" marT="215944" marB="107972"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rgbClr val="2576B7"/>
                          </a:solidFill>
                          <a:latin typeface="Montserrat SemiBold"/>
                          <a:ea typeface="+mn-lt"/>
                          <a:cs typeface="+mn-lt"/>
                        </a:rPr>
                        <a:t>1. Identify and Select Your Highest-Impact CX AI Use Case</a:t>
                      </a:r>
                    </a:p>
                  </a:txBody>
                  <a:tcPr marL="107972" marR="107972" marT="215944" marB="1079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spc="6" dirty="0">
                          <a:solidFill>
                            <a:srgbClr val="2576B7"/>
                          </a:solidFill>
                          <a:latin typeface="Montserrat SemiBold"/>
                          <a:ea typeface="+mn-lt"/>
                          <a:cs typeface="+mn-lt"/>
                        </a:rPr>
                        <a:t>2. Define Your </a:t>
                      </a:r>
                      <a:r>
                        <a:rPr lang="en-US" sz="1400" b="0" i="0" spc="6" dirty="0" err="1">
                          <a:solidFill>
                            <a:srgbClr val="2576B7"/>
                          </a:solidFill>
                          <a:latin typeface="Montserrat SemiBold"/>
                          <a:ea typeface="+mn-lt"/>
                          <a:cs typeface="+mn-lt"/>
                        </a:rPr>
                        <a:t>CXAI</a:t>
                      </a:r>
                      <a:r>
                        <a:rPr lang="en-US" sz="1400" b="0" i="0" spc="6" dirty="0">
                          <a:solidFill>
                            <a:srgbClr val="2576B7"/>
                          </a:solidFill>
                          <a:latin typeface="Montserrat SemiBold"/>
                          <a:ea typeface="+mn-lt"/>
                          <a:cs typeface="+mn-lt"/>
                        </a:rPr>
                        <a:t> Solution Requirements and Project Scope</a:t>
                      </a:r>
                      <a:endParaRPr lang="en-US" sz="1400" b="0" i="0" dirty="0">
                        <a:solidFill>
                          <a:srgbClr val="2576B7"/>
                        </a:solidFill>
                        <a:latin typeface="Montserrat SemiBold"/>
                        <a:ea typeface="+mn-lt"/>
                        <a:cs typeface="+mn-lt"/>
                      </a:endParaRPr>
                    </a:p>
                  </a:txBody>
                  <a:tcPr marL="107972" marR="107972" marT="215944" marB="1079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spc="6">
                          <a:solidFill>
                            <a:srgbClr val="2576B7"/>
                          </a:solidFill>
                          <a:latin typeface="Montserrat SemiBold"/>
                          <a:ea typeface="+mn-lt"/>
                          <a:cs typeface="+mn-lt"/>
                        </a:rPr>
                        <a:t>3. Determine Your Solution Path and Build Your “Go-Live” Plan</a:t>
                      </a:r>
                      <a:endParaRPr lang="en-US" sz="1400" b="0" i="0">
                        <a:solidFill>
                          <a:srgbClr val="2576B7"/>
                        </a:solidFill>
                        <a:latin typeface="Montserrat SemiBold"/>
                        <a:ea typeface="+mn-lt"/>
                        <a:cs typeface="+mn-lt"/>
                      </a:endParaRPr>
                    </a:p>
                  </a:txBody>
                  <a:tcPr marL="107972" marR="107972" marT="215944" marB="1079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400" b="0" i="0" spc="6">
                          <a:solidFill>
                            <a:srgbClr val="2576B7"/>
                          </a:solidFill>
                          <a:latin typeface="Montserrat SemiBold"/>
                          <a:ea typeface="+mn-lt"/>
                          <a:cs typeface="+mn-lt"/>
                        </a:rPr>
                        <a:t>4. Establish Your Framework to Manage and Maintain Your Solution After Launch</a:t>
                      </a:r>
                      <a:endParaRPr lang="en-US" sz="1400" b="0" i="0">
                        <a:solidFill>
                          <a:srgbClr val="2576B7"/>
                        </a:solidFill>
                        <a:latin typeface="Montserrat SemiBold"/>
                        <a:ea typeface="+mn-lt"/>
                        <a:cs typeface="+mn-lt"/>
                      </a:endParaRPr>
                    </a:p>
                  </a:txBody>
                  <a:tcPr marL="107972" marR="107972" marT="215944" marB="107972"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2052837071"/>
                  </a:ext>
                </a:extLst>
              </a:tr>
              <a:tr h="2349688">
                <a:tc>
                  <a:txBody>
                    <a:bodyPr/>
                    <a:lstStyle/>
                    <a:p>
                      <a:pPr algn="l">
                        <a:buFontTx/>
                      </a:pPr>
                      <a:r>
                        <a:rPr lang="en-US" sz="1100" b="1" i="0">
                          <a:solidFill>
                            <a:srgbClr val="4A4A4A"/>
                          </a:solidFill>
                          <a:latin typeface="Montserrat SemiBold"/>
                          <a:ea typeface="+mn-lt"/>
                          <a:cs typeface="+mn-lt"/>
                        </a:rPr>
                        <a:t>Phase Steps</a:t>
                      </a:r>
                    </a:p>
                  </a:txBody>
                  <a:tcPr marL="107972" marR="0" marT="35990" marB="143962"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309" rtl="0" eaLnBrk="1" fontAlgn="auto" latinLnBrk="0" hangingPunct="1">
                        <a:lnSpc>
                          <a:spcPts val="1300"/>
                        </a:lnSpc>
                        <a:spcBef>
                          <a:spcPts val="600"/>
                        </a:spcBef>
                        <a:spcAft>
                          <a:spcPts val="0"/>
                        </a:spcAft>
                        <a:buClrTx/>
                        <a:buSzTx/>
                        <a:buFont typeface="+mj-lt"/>
                        <a:buAutoNum type="arabicPeriod"/>
                        <a:tabLst/>
                        <a:defRPr/>
                      </a:pPr>
                      <a:r>
                        <a:rPr lang="en-US" sz="1100" b="0" i="0" kern="1200" dirty="0">
                          <a:solidFill>
                            <a:schemeClr val="tx1">
                              <a:lumMod val="85000"/>
                              <a:lumOff val="15000"/>
                            </a:schemeClr>
                          </a:solidFill>
                          <a:latin typeface="+mn-lt"/>
                          <a:ea typeface="+mn-lt"/>
                          <a:cs typeface="+mn-lt"/>
                        </a:rPr>
                        <a:t>Assess your core CX KPIs to identify any challenging areas that need to be addressed.</a:t>
                      </a:r>
                    </a:p>
                    <a:p>
                      <a:pPr marL="228600" marR="0" lvl="0" indent="-228600" algn="l" defTabSz="914309" rtl="0" eaLnBrk="1" fontAlgn="auto" latinLnBrk="0" hangingPunct="1">
                        <a:lnSpc>
                          <a:spcPts val="1300"/>
                        </a:lnSpc>
                        <a:spcBef>
                          <a:spcPts val="600"/>
                        </a:spcBef>
                        <a:spcAft>
                          <a:spcPts val="0"/>
                        </a:spcAft>
                        <a:buClrTx/>
                        <a:buSzTx/>
                        <a:buFont typeface="+mj-lt"/>
                        <a:buAutoNum type="arabicPeriod"/>
                        <a:tabLst/>
                        <a:defRPr/>
                      </a:pPr>
                      <a:r>
                        <a:rPr lang="en-US" sz="1100" b="0" i="0" kern="1200" dirty="0">
                          <a:solidFill>
                            <a:schemeClr val="tx1">
                              <a:lumMod val="85000"/>
                              <a:lumOff val="15000"/>
                            </a:schemeClr>
                          </a:solidFill>
                          <a:latin typeface="+mn-lt"/>
                          <a:ea typeface="+mn-lt"/>
                          <a:cs typeface="+mn-lt"/>
                        </a:rPr>
                        <a:t>Diagnose your CX capabilities to identify priority focus areas and aligned AI solutions.</a:t>
                      </a:r>
                    </a:p>
                    <a:p>
                      <a:pPr marL="228600" marR="0" lvl="0" indent="-228600" algn="l" defTabSz="914309" rtl="0" eaLnBrk="1" fontAlgn="auto" latinLnBrk="0" hangingPunct="1">
                        <a:lnSpc>
                          <a:spcPts val="1300"/>
                        </a:lnSpc>
                        <a:spcBef>
                          <a:spcPts val="600"/>
                        </a:spcBef>
                        <a:spcAft>
                          <a:spcPts val="0"/>
                        </a:spcAft>
                        <a:buClrTx/>
                        <a:buSzTx/>
                        <a:buFont typeface="+mj-lt"/>
                        <a:buAutoNum type="arabicPeriod"/>
                        <a:tabLst/>
                        <a:defRPr/>
                      </a:pPr>
                      <a:r>
                        <a:rPr lang="en-US" sz="1100" b="0" i="0" kern="1200" dirty="0">
                          <a:solidFill>
                            <a:schemeClr val="tx1">
                              <a:lumMod val="85000"/>
                              <a:lumOff val="15000"/>
                            </a:schemeClr>
                          </a:solidFill>
                          <a:latin typeface="+mn-lt"/>
                          <a:ea typeface="+mn-lt"/>
                          <a:cs typeface="+mn-lt"/>
                        </a:rPr>
                        <a:t>Assess a candidate list of potential use cases on value and feasibility.</a:t>
                      </a:r>
                    </a:p>
                    <a:p>
                      <a:pPr marL="228600" marR="0" lvl="0" indent="-228600" algn="l" defTabSz="914309" rtl="0" eaLnBrk="1" fontAlgn="auto" latinLnBrk="0" hangingPunct="1">
                        <a:lnSpc>
                          <a:spcPts val="1300"/>
                        </a:lnSpc>
                        <a:spcBef>
                          <a:spcPts val="600"/>
                        </a:spcBef>
                        <a:spcAft>
                          <a:spcPts val="0"/>
                        </a:spcAft>
                        <a:buClrTx/>
                        <a:buSzTx/>
                        <a:buFont typeface="+mj-lt"/>
                        <a:buAutoNum type="arabicPeriod"/>
                        <a:tabLst/>
                        <a:defRPr/>
                      </a:pPr>
                      <a:r>
                        <a:rPr lang="en-US" sz="1100" b="0" i="0" kern="1200" dirty="0">
                          <a:solidFill>
                            <a:schemeClr val="tx1">
                              <a:lumMod val="85000"/>
                              <a:lumOff val="15000"/>
                            </a:schemeClr>
                          </a:solidFill>
                          <a:latin typeface="+mn-lt"/>
                          <a:ea typeface="+mn-lt"/>
                          <a:cs typeface="+mn-lt"/>
                        </a:rPr>
                        <a:t>Select your pilot CX AI project. </a:t>
                      </a:r>
                    </a:p>
                  </a:txBody>
                  <a:tcPr marL="46788" marR="107972" marT="35990" marB="14396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10000"/>
                      </a:schemeClr>
                    </a:solidFill>
                  </a:tcPr>
                </a:tc>
                <a:tc>
                  <a:txBody>
                    <a:bodyPr/>
                    <a:lstStyle/>
                    <a:p>
                      <a:pPr marL="228600" indent="-228600" algn="l" defTabSz="914309" rtl="0" eaLnBrk="1" latinLnBrk="0" hangingPunct="1">
                        <a:lnSpc>
                          <a:spcPts val="1300"/>
                        </a:lnSpc>
                        <a:spcBef>
                          <a:spcPts val="600"/>
                        </a:spcBef>
                        <a:spcAft>
                          <a:spcPts val="0"/>
                        </a:spcAft>
                        <a:buFont typeface="+mj-lt"/>
                        <a:buAutoNum type="arabicPeriod"/>
                      </a:pPr>
                      <a:r>
                        <a:rPr lang="en-US" sz="1100" b="0" i="0" kern="1200" dirty="0">
                          <a:solidFill>
                            <a:schemeClr val="tx1">
                              <a:lumMod val="85000"/>
                              <a:lumOff val="15000"/>
                            </a:schemeClr>
                          </a:solidFill>
                          <a:latin typeface="+mn-lt"/>
                          <a:ea typeface="+mn-lt"/>
                          <a:cs typeface="+mn-lt"/>
                        </a:rPr>
                        <a:t>Articulate the business context and a clear problem statement.</a:t>
                      </a:r>
                    </a:p>
                    <a:p>
                      <a:pPr marL="228600" indent="-228600" algn="l" defTabSz="914309" rtl="0" eaLnBrk="1" latinLnBrk="0" hangingPunct="1">
                        <a:lnSpc>
                          <a:spcPts val="1300"/>
                        </a:lnSpc>
                        <a:spcBef>
                          <a:spcPts val="600"/>
                        </a:spcBef>
                        <a:spcAft>
                          <a:spcPts val="0"/>
                        </a:spcAft>
                        <a:buFont typeface="+mj-lt"/>
                        <a:buAutoNum type="arabicPeriod"/>
                      </a:pPr>
                      <a:r>
                        <a:rPr lang="en-US" sz="1100" b="0" i="0" kern="1200" dirty="0">
                          <a:solidFill>
                            <a:schemeClr val="tx1">
                              <a:lumMod val="85000"/>
                              <a:lumOff val="15000"/>
                            </a:schemeClr>
                          </a:solidFill>
                          <a:latin typeface="+mn-lt"/>
                          <a:ea typeface="+mn-lt"/>
                          <a:cs typeface="+mn-lt"/>
                        </a:rPr>
                        <a:t>Define solution objectives and success metrics.</a:t>
                      </a:r>
                    </a:p>
                    <a:p>
                      <a:pPr marL="228600" indent="-228600" algn="l" defTabSz="914309" rtl="0" eaLnBrk="1" latinLnBrk="0" hangingPunct="1">
                        <a:lnSpc>
                          <a:spcPts val="1300"/>
                        </a:lnSpc>
                        <a:spcBef>
                          <a:spcPts val="600"/>
                        </a:spcBef>
                        <a:spcAft>
                          <a:spcPts val="0"/>
                        </a:spcAft>
                        <a:buFont typeface="+mj-lt"/>
                        <a:buAutoNum type="arabicPeriod"/>
                      </a:pPr>
                      <a:r>
                        <a:rPr lang="en-US" sz="1100" b="0" i="0" kern="1200" dirty="0">
                          <a:solidFill>
                            <a:schemeClr val="tx1">
                              <a:lumMod val="85000"/>
                              <a:lumOff val="15000"/>
                            </a:schemeClr>
                          </a:solidFill>
                          <a:latin typeface="+mn-lt"/>
                          <a:ea typeface="+mn-lt"/>
                          <a:cs typeface="+mn-lt"/>
                        </a:rPr>
                        <a:t>Understand current process, target-state process, and high-level user and data requirements.</a:t>
                      </a:r>
                    </a:p>
                    <a:p>
                      <a:pPr marL="228600" indent="-228600" algn="l" defTabSz="914309" rtl="0" eaLnBrk="1" latinLnBrk="0" hangingPunct="1">
                        <a:lnSpc>
                          <a:spcPts val="1300"/>
                        </a:lnSpc>
                        <a:spcBef>
                          <a:spcPts val="600"/>
                        </a:spcBef>
                        <a:spcAft>
                          <a:spcPts val="0"/>
                        </a:spcAft>
                        <a:buFont typeface="+mj-lt"/>
                        <a:buAutoNum type="arabicPeriod"/>
                      </a:pPr>
                      <a:r>
                        <a:rPr lang="en-US" sz="1100" b="0" i="0" kern="1200" dirty="0">
                          <a:solidFill>
                            <a:schemeClr val="tx1">
                              <a:lumMod val="85000"/>
                              <a:lumOff val="15000"/>
                            </a:schemeClr>
                          </a:solidFill>
                          <a:latin typeface="+mn-lt"/>
                          <a:ea typeface="+mn-lt"/>
                          <a:cs typeface="+mn-lt"/>
                        </a:rPr>
                        <a:t>Establish a risk assessment and mitigation strategy.</a:t>
                      </a:r>
                    </a:p>
                    <a:p>
                      <a:pPr marL="228600" indent="-228600" algn="l" defTabSz="914309" rtl="0" eaLnBrk="1" latinLnBrk="0" hangingPunct="1">
                        <a:lnSpc>
                          <a:spcPts val="1300"/>
                        </a:lnSpc>
                        <a:spcBef>
                          <a:spcPts val="600"/>
                        </a:spcBef>
                        <a:spcAft>
                          <a:spcPts val="0"/>
                        </a:spcAft>
                        <a:buFont typeface="+mj-lt"/>
                        <a:buAutoNum type="arabicPeriod"/>
                      </a:pPr>
                      <a:r>
                        <a:rPr lang="en-US" sz="1100" b="0" i="0" kern="1200" dirty="0">
                          <a:solidFill>
                            <a:schemeClr val="tx1">
                              <a:lumMod val="85000"/>
                              <a:lumOff val="15000"/>
                            </a:schemeClr>
                          </a:solidFill>
                          <a:latin typeface="+mn-lt"/>
                          <a:ea typeface="+mn-lt"/>
                          <a:cs typeface="+mn-lt"/>
                        </a:rPr>
                        <a:t>Define a solution governance and compliance requirements.</a:t>
                      </a:r>
                    </a:p>
                  </a:txBody>
                  <a:tcPr marL="46788" marR="107972" marT="35990" marB="14396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228600" indent="-228600" algn="l" defTabSz="914309" rtl="0" eaLnBrk="1" latinLnBrk="0" hangingPunct="1">
                        <a:lnSpc>
                          <a:spcPts val="1300"/>
                        </a:lnSpc>
                        <a:spcBef>
                          <a:spcPts val="600"/>
                        </a:spcBef>
                        <a:spcAft>
                          <a:spcPts val="0"/>
                        </a:spcAft>
                        <a:buFont typeface="+mj-lt"/>
                        <a:buAutoNum type="arabicPeriod"/>
                      </a:pPr>
                      <a:r>
                        <a:rPr lang="en-US" sz="1100" b="0" i="0" kern="1200" dirty="0">
                          <a:solidFill>
                            <a:schemeClr val="tx1">
                              <a:lumMod val="85000"/>
                              <a:lumOff val="15000"/>
                            </a:schemeClr>
                          </a:solidFill>
                          <a:latin typeface="+mn-lt"/>
                          <a:ea typeface="+mn-lt"/>
                          <a:cs typeface="+mn-lt"/>
                        </a:rPr>
                        <a:t>Determine your solution path and estimate your solution size.</a:t>
                      </a:r>
                    </a:p>
                    <a:p>
                      <a:pPr marL="228600" marR="0" lvl="0" indent="-228600" algn="l" defTabSz="914309" rtl="0" eaLnBrk="1" fontAlgn="auto" latinLnBrk="0" hangingPunct="1">
                        <a:lnSpc>
                          <a:spcPts val="1300"/>
                        </a:lnSpc>
                        <a:spcBef>
                          <a:spcPts val="600"/>
                        </a:spcBef>
                        <a:spcAft>
                          <a:spcPts val="0"/>
                        </a:spcAft>
                        <a:buClrTx/>
                        <a:buSzTx/>
                        <a:buFont typeface="+mj-lt"/>
                        <a:buAutoNum type="arabicPeriod"/>
                        <a:tabLst/>
                        <a:defRPr/>
                      </a:pPr>
                      <a:r>
                        <a:rPr lang="en-US" sz="1100" b="0" i="0" kern="1200" dirty="0">
                          <a:solidFill>
                            <a:schemeClr val="tx1">
                              <a:lumMod val="85000"/>
                              <a:lumOff val="15000"/>
                            </a:schemeClr>
                          </a:solidFill>
                          <a:latin typeface="+mn-lt"/>
                          <a:ea typeface="+mn-lt"/>
                          <a:cs typeface="+mn-lt"/>
                        </a:rPr>
                        <a:t>Establish an execution framework to develop your proof of concept (POC).</a:t>
                      </a:r>
                    </a:p>
                    <a:p>
                      <a:pPr marL="228600" marR="0" lvl="0" indent="-228600" algn="l" defTabSz="914309" rtl="0" eaLnBrk="1" fontAlgn="auto" latinLnBrk="0" hangingPunct="1">
                        <a:lnSpc>
                          <a:spcPts val="1300"/>
                        </a:lnSpc>
                        <a:spcBef>
                          <a:spcPts val="600"/>
                        </a:spcBef>
                        <a:spcAft>
                          <a:spcPts val="0"/>
                        </a:spcAft>
                        <a:buClrTx/>
                        <a:buSzTx/>
                        <a:buFont typeface="+mj-lt"/>
                        <a:buAutoNum type="arabicPeriod"/>
                        <a:tabLst/>
                        <a:defRPr/>
                      </a:pPr>
                      <a:r>
                        <a:rPr lang="en-US" sz="1100" b="0" i="0" kern="1200" dirty="0">
                          <a:solidFill>
                            <a:schemeClr val="tx1">
                              <a:lumMod val="85000"/>
                              <a:lumOff val="15000"/>
                            </a:schemeClr>
                          </a:solidFill>
                          <a:latin typeface="+mn-lt"/>
                          <a:ea typeface="+mn-lt"/>
                          <a:cs typeface="+mn-lt"/>
                        </a:rPr>
                        <a:t>Build a robust testing framework for your solution.</a:t>
                      </a:r>
                    </a:p>
                    <a:p>
                      <a:pPr marL="228600" marR="0" lvl="0" indent="-228600" algn="l" defTabSz="914309" rtl="0" eaLnBrk="1" fontAlgn="auto" latinLnBrk="0" hangingPunct="1">
                        <a:lnSpc>
                          <a:spcPts val="1300"/>
                        </a:lnSpc>
                        <a:spcBef>
                          <a:spcPts val="600"/>
                        </a:spcBef>
                        <a:spcAft>
                          <a:spcPts val="0"/>
                        </a:spcAft>
                        <a:buClrTx/>
                        <a:buSzTx/>
                        <a:buFont typeface="+mj-lt"/>
                        <a:buAutoNum type="arabicPeriod"/>
                        <a:tabLst/>
                        <a:defRPr/>
                      </a:pPr>
                      <a:r>
                        <a:rPr lang="en-US" sz="1100" b="0" i="0" kern="1200" dirty="0">
                          <a:solidFill>
                            <a:schemeClr val="tx1">
                              <a:lumMod val="85000"/>
                              <a:lumOff val="15000"/>
                            </a:schemeClr>
                          </a:solidFill>
                          <a:latin typeface="+mn-lt"/>
                          <a:ea typeface="+mn-lt"/>
                          <a:cs typeface="+mn-lt"/>
                        </a:rPr>
                        <a:t>Establish your deployment and scaling plan to bring your solution to production.</a:t>
                      </a:r>
                    </a:p>
                    <a:p>
                      <a:pPr marL="228600" marR="0" lvl="0" indent="-228600" algn="l" defTabSz="914309" rtl="0" eaLnBrk="1" fontAlgn="auto" latinLnBrk="0" hangingPunct="1">
                        <a:lnSpc>
                          <a:spcPts val="1300"/>
                        </a:lnSpc>
                        <a:spcBef>
                          <a:spcPts val="600"/>
                        </a:spcBef>
                        <a:spcAft>
                          <a:spcPts val="0"/>
                        </a:spcAft>
                        <a:buClrTx/>
                        <a:buSzTx/>
                        <a:buFont typeface="+mj-lt"/>
                        <a:buAutoNum type="arabicPeriod"/>
                        <a:tabLst/>
                        <a:defRPr/>
                      </a:pPr>
                      <a:r>
                        <a:rPr lang="en-US" sz="1100" b="0" i="0" kern="1200" dirty="0">
                          <a:solidFill>
                            <a:schemeClr val="tx1">
                              <a:lumMod val="85000"/>
                              <a:lumOff val="15000"/>
                            </a:schemeClr>
                          </a:solidFill>
                          <a:latin typeface="+mn-lt"/>
                          <a:ea typeface="+mn-lt"/>
                          <a:cs typeface="+mn-lt"/>
                        </a:rPr>
                        <a:t>Build your change management, training, and communication plans.</a:t>
                      </a:r>
                    </a:p>
                    <a:p>
                      <a:pPr marL="228600" marR="0" lvl="0" indent="-228600" algn="l" defTabSz="914309" rtl="0" eaLnBrk="1" fontAlgn="auto" latinLnBrk="0" hangingPunct="1">
                        <a:lnSpc>
                          <a:spcPts val="1300"/>
                        </a:lnSpc>
                        <a:spcBef>
                          <a:spcPts val="600"/>
                        </a:spcBef>
                        <a:spcAft>
                          <a:spcPts val="0"/>
                        </a:spcAft>
                        <a:buClrTx/>
                        <a:buSzTx/>
                        <a:buFont typeface="+mj-lt"/>
                        <a:buAutoNum type="arabicPeriod"/>
                        <a:tabLst/>
                        <a:defRPr/>
                      </a:pPr>
                      <a:r>
                        <a:rPr lang="en-US" sz="1100" b="0" i="0" kern="1200" dirty="0">
                          <a:solidFill>
                            <a:schemeClr val="tx1">
                              <a:lumMod val="85000"/>
                              <a:lumOff val="15000"/>
                            </a:schemeClr>
                          </a:solidFill>
                          <a:latin typeface="+mn-lt"/>
                          <a:ea typeface="+mn-lt"/>
                          <a:cs typeface="+mn-lt"/>
                        </a:rPr>
                        <a:t>Define your project roadmap.</a:t>
                      </a:r>
                    </a:p>
                  </a:txBody>
                  <a:tcPr marL="46788" marR="107972" marT="35990" marB="14396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228600" marR="0" lvl="0" indent="-228600" algn="l" defTabSz="914309" rtl="0" eaLnBrk="1" fontAlgn="auto" latinLnBrk="0" hangingPunct="1">
                        <a:lnSpc>
                          <a:spcPts val="1300"/>
                        </a:lnSpc>
                        <a:spcBef>
                          <a:spcPts val="600"/>
                        </a:spcBef>
                        <a:spcAft>
                          <a:spcPts val="0"/>
                        </a:spcAft>
                        <a:buClrTx/>
                        <a:buSzTx/>
                        <a:buFont typeface="+mj-lt"/>
                        <a:buAutoNum type="arabicPeriod"/>
                      </a:pPr>
                      <a:r>
                        <a:rPr lang="en-US" sz="1100" b="0" i="0" kern="1200">
                          <a:solidFill>
                            <a:schemeClr val="tx1">
                              <a:lumMod val="85000"/>
                              <a:lumOff val="15000"/>
                            </a:schemeClr>
                          </a:solidFill>
                          <a:latin typeface="+mn-lt"/>
                          <a:ea typeface="+mn-lt"/>
                          <a:cs typeface="+mn-lt"/>
                        </a:rPr>
                        <a:t>Establish your post-production monitoring plan.</a:t>
                      </a:r>
                    </a:p>
                    <a:p>
                      <a:pPr marL="228600" marR="0" lvl="0" indent="-228600" algn="l" defTabSz="914309" rtl="0" eaLnBrk="1" fontAlgn="auto" latinLnBrk="0" hangingPunct="1">
                        <a:lnSpc>
                          <a:spcPts val="1300"/>
                        </a:lnSpc>
                        <a:spcBef>
                          <a:spcPts val="600"/>
                        </a:spcBef>
                        <a:spcAft>
                          <a:spcPts val="0"/>
                        </a:spcAft>
                        <a:buClrTx/>
                        <a:buSzTx/>
                        <a:buFont typeface="+mj-lt"/>
                        <a:buAutoNum type="arabicPeriod"/>
                      </a:pPr>
                      <a:r>
                        <a:rPr lang="en-US" sz="1100" b="0" i="0" kern="1200">
                          <a:solidFill>
                            <a:schemeClr val="tx1">
                              <a:lumMod val="85000"/>
                              <a:lumOff val="15000"/>
                            </a:schemeClr>
                          </a:solidFill>
                          <a:latin typeface="+mn-lt"/>
                          <a:ea typeface="+mn-lt"/>
                          <a:cs typeface="+mn-lt"/>
                        </a:rPr>
                        <a:t>Develop and adoption plan to guide your solution.</a:t>
                      </a:r>
                    </a:p>
                    <a:p>
                      <a:pPr marL="228600" marR="0" lvl="0" indent="-228600" algn="l" defTabSz="914309" rtl="0" eaLnBrk="1" fontAlgn="auto" latinLnBrk="0" hangingPunct="1">
                        <a:lnSpc>
                          <a:spcPts val="1300"/>
                        </a:lnSpc>
                        <a:spcBef>
                          <a:spcPts val="600"/>
                        </a:spcBef>
                        <a:spcAft>
                          <a:spcPts val="0"/>
                        </a:spcAft>
                        <a:buClrTx/>
                        <a:buSzTx/>
                        <a:buFont typeface="+mj-lt"/>
                        <a:buAutoNum type="arabicPeriod"/>
                      </a:pPr>
                      <a:r>
                        <a:rPr lang="en-US" sz="1100" b="0" i="0" kern="1200">
                          <a:solidFill>
                            <a:schemeClr val="tx1">
                              <a:lumMod val="85000"/>
                              <a:lumOff val="15000"/>
                            </a:schemeClr>
                          </a:solidFill>
                          <a:latin typeface="+mn-lt"/>
                          <a:ea typeface="+mn-lt"/>
                          <a:cs typeface="+mn-lt"/>
                        </a:rPr>
                        <a:t>Establish a framework for continuous improvement of your solution.</a:t>
                      </a:r>
                    </a:p>
                    <a:p>
                      <a:pPr marL="228600" marR="0" lvl="0" indent="-228600" algn="l" defTabSz="914309" rtl="0" eaLnBrk="1" fontAlgn="auto" latinLnBrk="0" hangingPunct="1">
                        <a:lnSpc>
                          <a:spcPts val="1300"/>
                        </a:lnSpc>
                        <a:spcBef>
                          <a:spcPts val="600"/>
                        </a:spcBef>
                        <a:spcAft>
                          <a:spcPts val="0"/>
                        </a:spcAft>
                        <a:buClrTx/>
                        <a:buSzTx/>
                        <a:buFont typeface="+mj-lt"/>
                        <a:buAutoNum type="arabicPeriod"/>
                      </a:pPr>
                      <a:r>
                        <a:rPr lang="en-US" sz="1100" b="0" i="0" kern="1200">
                          <a:solidFill>
                            <a:schemeClr val="tx1">
                              <a:lumMod val="85000"/>
                              <a:lumOff val="15000"/>
                            </a:schemeClr>
                          </a:solidFill>
                          <a:latin typeface="+mn-lt"/>
                          <a:ea typeface="+mn-lt"/>
                          <a:cs typeface="+mn-lt"/>
                        </a:rPr>
                        <a:t>Establish a framework to capture the ROI of your solution.</a:t>
                      </a:r>
                    </a:p>
                  </a:txBody>
                  <a:tcPr marL="46788" marR="107972" marT="35990" marB="143962">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106570360"/>
                  </a:ext>
                </a:extLst>
              </a:tr>
              <a:tr h="1298366">
                <a:tc>
                  <a:txBody>
                    <a:bodyPr/>
                    <a:lstStyle/>
                    <a:p>
                      <a:pPr algn="l">
                        <a:buFontTx/>
                      </a:pPr>
                      <a:r>
                        <a:rPr lang="en-US" sz="1100" b="1" i="0">
                          <a:solidFill>
                            <a:srgbClr val="4A4A4A"/>
                          </a:solidFill>
                          <a:latin typeface="Montserrat SemiBold"/>
                          <a:ea typeface="+mn-lt"/>
                          <a:cs typeface="+mn-lt"/>
                        </a:rPr>
                        <a:t>Phase Outcomes</a:t>
                      </a:r>
                    </a:p>
                  </a:txBody>
                  <a:tcPr marL="107972" marR="107972" marT="107972" marB="107972" anchor="ctr">
                    <a:lnL w="12700" cmpd="sng">
                      <a:noFill/>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spc="-5" dirty="0">
                          <a:solidFill>
                            <a:schemeClr val="tx1">
                              <a:lumMod val="85000"/>
                              <a:lumOff val="15000"/>
                            </a:schemeClr>
                          </a:solidFill>
                          <a:latin typeface="+mn-lt"/>
                          <a:ea typeface="+mn-lt"/>
                          <a:cs typeface="+mn-lt"/>
                        </a:rPr>
                        <a:t>CX Capability Diagnostic Assessment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spc="-5" dirty="0">
                          <a:solidFill>
                            <a:schemeClr val="tx1">
                              <a:lumMod val="85000"/>
                              <a:lumOff val="15000"/>
                            </a:schemeClr>
                          </a:solidFill>
                          <a:latin typeface="+mn-lt"/>
                          <a:ea typeface="+mn-lt"/>
                          <a:cs typeface="+mn-lt"/>
                        </a:rPr>
                        <a:t>Candidate portfolio of CX AI use cases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spc="-5" dirty="0">
                          <a:solidFill>
                            <a:schemeClr val="tx1">
                              <a:lumMod val="85000"/>
                              <a:lumOff val="15000"/>
                            </a:schemeClr>
                          </a:solidFill>
                          <a:latin typeface="+mn-lt"/>
                          <a:ea typeface="+mn-lt"/>
                          <a:cs typeface="+mn-lt"/>
                        </a:rPr>
                        <a:t>Prioritized list of CX AI solutions</a:t>
                      </a:r>
                    </a:p>
                  </a:txBody>
                  <a:tcPr marL="179954" marR="179954" marT="179954" marB="17995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10000"/>
                      </a:schemeClr>
                    </a:solidFill>
                  </a:tcPr>
                </a:tc>
                <a:tc>
                  <a:txBody>
                    <a:bodyPr/>
                    <a:lstStyle/>
                    <a:p>
                      <a:pPr marL="228600" marR="0" lvl="0" indent="-228600" algn="l" defTabSz="914400" rtl="0" eaLnBrk="1" fontAlgn="auto" latinLnBrk="0" hangingPunct="1">
                        <a:lnSpc>
                          <a:spcPts val="1300"/>
                        </a:lnSpc>
                        <a:spcBef>
                          <a:spcPts val="600"/>
                        </a:spcBef>
                        <a:spcAft>
                          <a:spcPts val="0"/>
                        </a:spcAft>
                        <a:buClrTx/>
                        <a:buSzTx/>
                        <a:buFont typeface="Arial" panose="020B0604020202020204" pitchFamily="34" charset="0"/>
                        <a:buChar char="•"/>
                        <a:tabLst/>
                        <a:defRPr/>
                      </a:pPr>
                      <a:r>
                        <a:rPr lang="en-US" sz="1100" b="0" i="0" kern="1200" baseline="0">
                          <a:solidFill>
                            <a:schemeClr val="tx1">
                              <a:lumMod val="85000"/>
                              <a:lumOff val="15000"/>
                            </a:schemeClr>
                          </a:solidFill>
                          <a:latin typeface="+mn-lt"/>
                          <a:ea typeface="+mn-lt"/>
                          <a:cs typeface="+mn-lt"/>
                        </a:rPr>
                        <a:t>A business-centric solution requirements and scoping document</a:t>
                      </a:r>
                    </a:p>
                  </a:txBody>
                  <a:tcPr marL="179954" marR="179954" marT="179954" marB="17995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spc="-5">
                          <a:solidFill>
                            <a:schemeClr val="tx1">
                              <a:lumMod val="85000"/>
                              <a:lumOff val="15000"/>
                            </a:schemeClr>
                          </a:solidFill>
                          <a:latin typeface="+mn-lt"/>
                          <a:ea typeface="+mn-lt"/>
                          <a:cs typeface="+mn-lt"/>
                        </a:rPr>
                        <a:t>A robust configuration and deployment framework and corresponding action plans to bring your solution “live”</a:t>
                      </a:r>
                    </a:p>
                  </a:txBody>
                  <a:tcPr marL="179954" marR="179954" marT="179954" marB="17995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spc="-5" dirty="0">
                          <a:solidFill>
                            <a:schemeClr val="tx1">
                              <a:lumMod val="85000"/>
                              <a:lumOff val="15000"/>
                            </a:schemeClr>
                          </a:solidFill>
                          <a:latin typeface="+mn-lt"/>
                          <a:ea typeface="+mn-lt"/>
                          <a:cs typeface="+mn-lt"/>
                        </a:rPr>
                        <a:t>A monitoring and adoption plan for your solution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spc="-5" dirty="0">
                          <a:solidFill>
                            <a:schemeClr val="tx1">
                              <a:lumMod val="85000"/>
                              <a:lumOff val="15000"/>
                            </a:schemeClr>
                          </a:solidFill>
                          <a:latin typeface="+mn-lt"/>
                          <a:ea typeface="+mn-lt"/>
                          <a:cs typeface="+mn-lt"/>
                        </a:rPr>
                        <a:t>A continuous improvement framework for your solution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spc="-5" dirty="0">
                          <a:solidFill>
                            <a:schemeClr val="tx1">
                              <a:lumMod val="85000"/>
                              <a:lumOff val="15000"/>
                            </a:schemeClr>
                          </a:solidFill>
                          <a:latin typeface="+mn-lt"/>
                          <a:ea typeface="+mn-lt"/>
                          <a:cs typeface="+mn-lt"/>
                        </a:rPr>
                        <a:t>A defined ROI capture methodology</a:t>
                      </a:r>
                    </a:p>
                  </a:txBody>
                  <a:tcPr marL="179954" marR="179954" marT="179954" marB="179954">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385565625"/>
                  </a:ext>
                </a:extLst>
              </a:tr>
            </a:tbl>
          </a:graphicData>
        </a:graphic>
      </p:graphicFrame>
    </p:spTree>
    <p:extLst>
      <p:ext uri="{BB962C8B-B14F-4D97-AF65-F5344CB8AC3E}">
        <p14:creationId xmlns:p14="http://schemas.microsoft.com/office/powerpoint/2010/main" val="29558171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9DFED040-4A74-F9D7-80CE-BE17F8874B5D}"/>
              </a:ext>
            </a:extLst>
          </p:cNvPr>
          <p:cNvSpPr>
            <a:spLocks noGrp="1"/>
          </p:cNvSpPr>
          <p:nvPr>
            <p:ph type="title"/>
          </p:nvPr>
        </p:nvSpPr>
        <p:spPr>
          <a:xfrm>
            <a:off x="354854" y="530022"/>
            <a:ext cx="10774188" cy="503971"/>
          </a:xfrm>
        </p:spPr>
        <p:txBody>
          <a:bodyPr/>
          <a:lstStyle/>
          <a:p>
            <a:r>
              <a:rPr lang="en-US" sz="3600">
                <a:solidFill>
                  <a:schemeClr val="accent1"/>
                </a:solidFill>
              </a:rPr>
              <a:t>Define your solution objectives</a:t>
            </a:r>
          </a:p>
        </p:txBody>
      </p:sp>
      <p:sp>
        <p:nvSpPr>
          <p:cNvPr id="15" name="Text Placeholder 3">
            <a:extLst>
              <a:ext uri="{FF2B5EF4-FFF2-40B4-BE49-F238E27FC236}">
                <a16:creationId xmlns:a16="http://schemas.microsoft.com/office/drawing/2014/main" id="{2685D89F-46DA-9619-1345-7E0667370AA9}"/>
              </a:ext>
            </a:extLst>
          </p:cNvPr>
          <p:cNvSpPr txBox="1">
            <a:spLocks/>
          </p:cNvSpPr>
          <p:nvPr/>
        </p:nvSpPr>
        <p:spPr>
          <a:xfrm>
            <a:off x="314030" y="1312383"/>
            <a:ext cx="6255245" cy="669891"/>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FontTx/>
              <a:buNone/>
            </a:pPr>
            <a:r>
              <a:rPr lang="en-US" sz="1800">
                <a:solidFill>
                  <a:srgbClr val="2576B7"/>
                </a:solidFill>
                <a:latin typeface="Montserrat Medium" panose="00000600000000000000" pitchFamily="2" charset="0"/>
                <a:ea typeface="+mn-lt"/>
                <a:cs typeface="+mn-lt"/>
              </a:rPr>
              <a:t>Why having well-defined objectives matters</a:t>
            </a:r>
          </a:p>
        </p:txBody>
      </p:sp>
      <p:sp>
        <p:nvSpPr>
          <p:cNvPr id="16" name="Text Placeholder 4">
            <a:extLst>
              <a:ext uri="{FF2B5EF4-FFF2-40B4-BE49-F238E27FC236}">
                <a16:creationId xmlns:a16="http://schemas.microsoft.com/office/drawing/2014/main" id="{C55220A4-8E19-F4CD-90D4-D6DA3ED6492F}"/>
              </a:ext>
            </a:extLst>
          </p:cNvPr>
          <p:cNvSpPr txBox="1">
            <a:spLocks/>
          </p:cNvSpPr>
          <p:nvPr/>
        </p:nvSpPr>
        <p:spPr>
          <a:xfrm>
            <a:off x="354854" y="1962086"/>
            <a:ext cx="6255245" cy="3105557"/>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500">
                <a:solidFill>
                  <a:srgbClr val="494949"/>
                </a:solidFill>
                <a:latin typeface="Roboto Condensed Light"/>
                <a:ea typeface="+mn-lt"/>
                <a:cs typeface="+mn-lt"/>
              </a:rPr>
              <a:t>Defining </a:t>
            </a:r>
            <a:r>
              <a:rPr lang="en-US" sz="1500" b="1">
                <a:solidFill>
                  <a:srgbClr val="494949"/>
                </a:solidFill>
                <a:latin typeface="Roboto Condensed Light"/>
                <a:ea typeface="+mn-lt"/>
                <a:cs typeface="+mn-lt"/>
              </a:rPr>
              <a:t>clear objectives</a:t>
            </a:r>
            <a:r>
              <a:rPr lang="en-US" sz="1500">
                <a:solidFill>
                  <a:srgbClr val="494949"/>
                </a:solidFill>
                <a:latin typeface="Roboto Condensed Light"/>
                <a:ea typeface="+mn-lt"/>
                <a:cs typeface="+mn-lt"/>
              </a:rPr>
              <a:t> translates your AI and CX aspirations into specific, measurable goals. It’s the step that bridges </a:t>
            </a:r>
            <a:r>
              <a:rPr lang="en-US" sz="1500" b="1">
                <a:solidFill>
                  <a:srgbClr val="494949"/>
                </a:solidFill>
                <a:latin typeface="Roboto Condensed Light"/>
                <a:ea typeface="+mn-lt"/>
                <a:cs typeface="+mn-lt"/>
              </a:rPr>
              <a:t>high-level vision</a:t>
            </a:r>
            <a:r>
              <a:rPr lang="en-US" sz="1500">
                <a:solidFill>
                  <a:srgbClr val="494949"/>
                </a:solidFill>
                <a:latin typeface="Roboto Condensed Light"/>
                <a:ea typeface="+mn-lt"/>
                <a:cs typeface="+mn-lt"/>
              </a:rPr>
              <a:t> with </a:t>
            </a:r>
            <a:r>
              <a:rPr lang="en-US" sz="1500" b="1">
                <a:solidFill>
                  <a:srgbClr val="494949"/>
                </a:solidFill>
                <a:latin typeface="Roboto Condensed Light"/>
                <a:ea typeface="+mn-lt"/>
                <a:cs typeface="+mn-lt"/>
              </a:rPr>
              <a:t>tangible outcomes</a:t>
            </a:r>
            <a:r>
              <a:rPr lang="en-US" sz="1500">
                <a:solidFill>
                  <a:srgbClr val="494949"/>
                </a:solidFill>
                <a:latin typeface="Roboto Condensed Light"/>
                <a:ea typeface="+mn-lt"/>
                <a:cs typeface="+mn-lt"/>
              </a:rPr>
              <a:t>, ensuring everyone understands </a:t>
            </a:r>
            <a:r>
              <a:rPr lang="en-US" sz="1500" i="1">
                <a:solidFill>
                  <a:srgbClr val="494949"/>
                </a:solidFill>
                <a:latin typeface="Roboto Condensed Light"/>
                <a:ea typeface="+mn-lt"/>
                <a:cs typeface="+mn-lt"/>
              </a:rPr>
              <a:t>what</a:t>
            </a:r>
            <a:r>
              <a:rPr lang="en-US" sz="1500">
                <a:solidFill>
                  <a:srgbClr val="494949"/>
                </a:solidFill>
                <a:latin typeface="Roboto Condensed Light"/>
                <a:ea typeface="+mn-lt"/>
                <a:cs typeface="+mn-lt"/>
              </a:rPr>
              <a:t> success looks like and </a:t>
            </a:r>
            <a:r>
              <a:rPr lang="en-US" sz="1500" i="1">
                <a:solidFill>
                  <a:srgbClr val="494949"/>
                </a:solidFill>
                <a:latin typeface="Roboto Condensed Light"/>
                <a:ea typeface="+mn-lt"/>
                <a:cs typeface="+mn-lt"/>
              </a:rPr>
              <a:t>how</a:t>
            </a:r>
            <a:r>
              <a:rPr lang="en-US" sz="1500">
                <a:solidFill>
                  <a:srgbClr val="494949"/>
                </a:solidFill>
                <a:latin typeface="Roboto Condensed Light"/>
                <a:ea typeface="+mn-lt"/>
                <a:cs typeface="+mn-lt"/>
              </a:rPr>
              <a:t> they can contribute. This is especially vital in AI initiatives, where the technology’s potential can overshadow the </a:t>
            </a:r>
            <a:r>
              <a:rPr lang="en-US" sz="1500" b="1">
                <a:solidFill>
                  <a:srgbClr val="494949"/>
                </a:solidFill>
                <a:latin typeface="Roboto Condensed Light"/>
                <a:ea typeface="+mn-lt"/>
                <a:cs typeface="+mn-lt"/>
              </a:rPr>
              <a:t>actual business improvements</a:t>
            </a:r>
            <a:r>
              <a:rPr lang="en-US" sz="1500">
                <a:solidFill>
                  <a:srgbClr val="494949"/>
                </a:solidFill>
                <a:latin typeface="Roboto Condensed Light"/>
                <a:ea typeface="+mn-lt"/>
                <a:cs typeface="+mn-lt"/>
              </a:rPr>
              <a:t> you hope to achieve.</a:t>
            </a:r>
          </a:p>
          <a:p>
            <a:pPr marL="0" indent="0">
              <a:buFontTx/>
              <a:buNone/>
            </a:pPr>
            <a:r>
              <a:rPr lang="en-US" sz="1500">
                <a:solidFill>
                  <a:srgbClr val="494949"/>
                </a:solidFill>
                <a:latin typeface="Roboto Condensed Light"/>
                <a:ea typeface="+mn-lt"/>
                <a:cs typeface="+mn-lt"/>
              </a:rPr>
              <a:t>Clear objectives help you:</a:t>
            </a:r>
          </a:p>
          <a:p>
            <a:pPr fontAlgn="ctr"/>
            <a:r>
              <a:rPr lang="en-US" sz="1500" b="1">
                <a:solidFill>
                  <a:srgbClr val="494949"/>
                </a:solidFill>
                <a:latin typeface="Roboto Condensed Light"/>
                <a:ea typeface="+mn-lt"/>
                <a:cs typeface="+mn-lt"/>
              </a:rPr>
              <a:t>Align the team’s efforts</a:t>
            </a:r>
            <a:r>
              <a:rPr lang="en-US" sz="1500">
                <a:solidFill>
                  <a:srgbClr val="494949"/>
                </a:solidFill>
                <a:latin typeface="Roboto Condensed Light"/>
                <a:ea typeface="+mn-lt"/>
                <a:cs typeface="+mn-lt"/>
              </a:rPr>
              <a:t> around a shared destination, keeping projects focused and preventing aimless experimentation.</a:t>
            </a:r>
          </a:p>
          <a:p>
            <a:pPr fontAlgn="ctr"/>
            <a:r>
              <a:rPr lang="en-US" sz="1500" b="1">
                <a:solidFill>
                  <a:srgbClr val="494949"/>
                </a:solidFill>
                <a:latin typeface="Roboto Condensed Light"/>
                <a:ea typeface="+mn-lt"/>
                <a:cs typeface="+mn-lt"/>
              </a:rPr>
              <a:t>Measure progress effectively</a:t>
            </a:r>
            <a:r>
              <a:rPr lang="en-US" sz="1500">
                <a:solidFill>
                  <a:srgbClr val="494949"/>
                </a:solidFill>
                <a:latin typeface="Roboto Condensed Light"/>
                <a:ea typeface="+mn-lt"/>
                <a:cs typeface="+mn-lt"/>
              </a:rPr>
              <a:t>, allowing stakeholders to track improvements in metrics like wait times, customer satisfaction, or operational costs.</a:t>
            </a:r>
          </a:p>
          <a:p>
            <a:pPr fontAlgn="ctr"/>
            <a:r>
              <a:rPr lang="en-US" sz="1500" b="1">
                <a:solidFill>
                  <a:srgbClr val="494949"/>
                </a:solidFill>
                <a:latin typeface="Roboto Condensed Light"/>
                <a:ea typeface="+mn-lt"/>
                <a:cs typeface="+mn-lt"/>
              </a:rPr>
              <a:t>Facilitate decision-making</a:t>
            </a:r>
            <a:r>
              <a:rPr lang="en-US" sz="1500">
                <a:solidFill>
                  <a:srgbClr val="494949"/>
                </a:solidFill>
                <a:latin typeface="Roboto Condensed Light"/>
                <a:ea typeface="+mn-lt"/>
                <a:cs typeface="+mn-lt"/>
              </a:rPr>
              <a:t>, since well-defined targets make it easier to prioritize resources and resolve competing interests.</a:t>
            </a:r>
          </a:p>
        </p:txBody>
      </p:sp>
      <p:sp>
        <p:nvSpPr>
          <p:cNvPr id="18" name="Rectangle 17">
            <a:extLst>
              <a:ext uri="{FF2B5EF4-FFF2-40B4-BE49-F238E27FC236}">
                <a16:creationId xmlns:a16="http://schemas.microsoft.com/office/drawing/2014/main" id="{1ED4DA5D-5A6B-75F8-51CE-37FB278DD19F}"/>
              </a:ext>
            </a:extLst>
          </p:cNvPr>
          <p:cNvSpPr>
            <a:spLocks/>
          </p:cNvSpPr>
          <p:nvPr/>
        </p:nvSpPr>
        <p:spPr>
          <a:xfrm>
            <a:off x="354854" y="5492813"/>
            <a:ext cx="6255245" cy="1035087"/>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endParaRPr lang="en-US" sz="1300">
              <a:solidFill>
                <a:srgbClr val="FFFFFF"/>
              </a:solidFill>
              <a:latin typeface="Roboto Condensed Light"/>
              <a:ea typeface="+mn-lt"/>
              <a:cs typeface="+mn-lt"/>
            </a:endParaRPr>
          </a:p>
          <a:p>
            <a:pPr defTabSz="554437">
              <a:spcBef>
                <a:spcPts val="800"/>
              </a:spcBef>
            </a:pPr>
            <a:r>
              <a:rPr lang="en-US" sz="1250" b="1">
                <a:solidFill>
                  <a:srgbClr val="FFFFFF"/>
                </a:solidFill>
                <a:latin typeface="Roboto Condensed Light"/>
                <a:ea typeface="+mn-lt"/>
                <a:cs typeface="+mn-lt"/>
              </a:rPr>
              <a:t>Key Insight: </a:t>
            </a:r>
            <a:r>
              <a:rPr lang="en-US" sz="1250">
                <a:solidFill>
                  <a:srgbClr val="FFFFFF"/>
                </a:solidFill>
                <a:latin typeface="Roboto Condensed Light"/>
                <a:ea typeface="+mn-lt"/>
                <a:cs typeface="+mn-lt"/>
              </a:rPr>
              <a:t>Your objectives should be </a:t>
            </a:r>
            <a:r>
              <a:rPr lang="en-US" sz="1250" b="1">
                <a:solidFill>
                  <a:srgbClr val="FFFFFF"/>
                </a:solidFill>
                <a:latin typeface="Roboto Condensed Light"/>
                <a:ea typeface="+mn-lt"/>
                <a:cs typeface="+mn-lt"/>
              </a:rPr>
              <a:t>specific</a:t>
            </a:r>
            <a:r>
              <a:rPr lang="en-US" sz="1250">
                <a:solidFill>
                  <a:srgbClr val="FFFFFF"/>
                </a:solidFill>
                <a:latin typeface="Roboto Condensed Light"/>
                <a:ea typeface="+mn-lt"/>
                <a:cs typeface="+mn-lt"/>
              </a:rPr>
              <a:t> and </a:t>
            </a:r>
            <a:r>
              <a:rPr lang="en-US" sz="1250" b="1">
                <a:solidFill>
                  <a:srgbClr val="FFFFFF"/>
                </a:solidFill>
                <a:latin typeface="Roboto Condensed Light"/>
                <a:ea typeface="+mn-lt"/>
                <a:cs typeface="+mn-lt"/>
              </a:rPr>
              <a:t>actionable</a:t>
            </a:r>
            <a:r>
              <a:rPr lang="en-US" sz="1250">
                <a:solidFill>
                  <a:srgbClr val="FFFFFF"/>
                </a:solidFill>
                <a:latin typeface="Roboto Condensed Light"/>
                <a:ea typeface="+mn-lt"/>
                <a:cs typeface="+mn-lt"/>
              </a:rPr>
              <a:t>, yet flexible enough to accommodate the </a:t>
            </a:r>
            <a:r>
              <a:rPr lang="en-US" sz="1250" b="1">
                <a:solidFill>
                  <a:srgbClr val="FFFFFF"/>
                </a:solidFill>
                <a:latin typeface="Roboto Condensed Light"/>
                <a:ea typeface="+mn-lt"/>
                <a:cs typeface="+mn-lt"/>
              </a:rPr>
              <a:t>iterative nature</a:t>
            </a:r>
            <a:r>
              <a:rPr lang="en-US" sz="1250">
                <a:solidFill>
                  <a:srgbClr val="FFFFFF"/>
                </a:solidFill>
                <a:latin typeface="Roboto Condensed Light"/>
                <a:ea typeface="+mn-lt"/>
                <a:cs typeface="+mn-lt"/>
              </a:rPr>
              <a:t> of AI projects. This ensures that, as your solution evolves, you can adapt your goals while staying true to your overarching </a:t>
            </a:r>
            <a:r>
              <a:rPr lang="en-US" sz="1250" b="1">
                <a:solidFill>
                  <a:srgbClr val="FFFFFF"/>
                </a:solidFill>
                <a:latin typeface="Roboto Condensed Light"/>
                <a:ea typeface="+mn-lt"/>
                <a:cs typeface="+mn-lt"/>
              </a:rPr>
              <a:t>business priorities</a:t>
            </a:r>
            <a:r>
              <a:rPr lang="en-US" sz="1250">
                <a:solidFill>
                  <a:srgbClr val="FFFFFF"/>
                </a:solidFill>
                <a:latin typeface="Roboto Condensed Light"/>
                <a:ea typeface="+mn-lt"/>
                <a:cs typeface="+mn-lt"/>
              </a:rPr>
              <a:t>.</a:t>
            </a:r>
          </a:p>
          <a:p>
            <a:pPr defTabSz="554437">
              <a:spcBef>
                <a:spcPts val="800"/>
              </a:spcBef>
            </a:pPr>
            <a:r>
              <a:rPr lang="en-US" sz="1300">
                <a:solidFill>
                  <a:srgbClr val="FFFFFF"/>
                </a:solidFill>
                <a:latin typeface="Roboto Condensed Light"/>
                <a:ea typeface="+mn-lt"/>
                <a:cs typeface="+mn-lt"/>
              </a:rPr>
              <a:t>.</a:t>
            </a:r>
            <a:endParaRPr lang="en-US" sz="1300">
              <a:solidFill>
                <a:srgbClr val="FFFFFF"/>
              </a:solidFill>
              <a:ea typeface="+mn-lt"/>
              <a:cs typeface="+mn-lt"/>
            </a:endParaRPr>
          </a:p>
        </p:txBody>
      </p:sp>
      <p:sp>
        <p:nvSpPr>
          <p:cNvPr id="19" name="Rectangle 18">
            <a:extLst>
              <a:ext uri="{FF2B5EF4-FFF2-40B4-BE49-F238E27FC236}">
                <a16:creationId xmlns:a16="http://schemas.microsoft.com/office/drawing/2014/main" id="{ABCFE976-419E-E271-2586-1EBE5357282F}"/>
              </a:ext>
              <a:ext uri="{C183D7F6-B498-43B3-948B-1728B52AA6E4}">
                <adec:decorative xmlns:adec="http://schemas.microsoft.com/office/drawing/2017/decorative" val="1"/>
              </a:ext>
            </a:extLst>
          </p:cNvPr>
          <p:cNvSpPr>
            <a:spLocks/>
          </p:cNvSpPr>
          <p:nvPr/>
        </p:nvSpPr>
        <p:spPr>
          <a:xfrm>
            <a:off x="354854" y="5492812"/>
            <a:ext cx="6255245" cy="1035088"/>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300">
              <a:solidFill>
                <a:srgbClr val="2576B7"/>
              </a:solidFill>
              <a:ea typeface="+mn-lt"/>
              <a:cs typeface="+mn-lt"/>
            </a:endParaRPr>
          </a:p>
        </p:txBody>
      </p:sp>
      <p:pic>
        <p:nvPicPr>
          <p:cNvPr id="8194" name="Picture 2">
            <a:extLst>
              <a:ext uri="{FF2B5EF4-FFF2-40B4-BE49-F238E27FC236}">
                <a16:creationId xmlns:a16="http://schemas.microsoft.com/office/drawing/2014/main" id="{E0012EC2-51D0-475E-BE33-C08210A9BDF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bwMode="auto">
          <a:xfrm>
            <a:off x="6933831" y="1790358"/>
            <a:ext cx="4904905" cy="327728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5098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8553F4-4C31-C143-B92D-93D7E1330F13}"/>
              </a:ext>
            </a:extLst>
          </p:cNvPr>
          <p:cNvSpPr>
            <a:spLocks/>
          </p:cNvSpPr>
          <p:nvPr/>
        </p:nvSpPr>
        <p:spPr>
          <a:xfrm>
            <a:off x="2383" y="0"/>
            <a:ext cx="60944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3" name="Rectangle 2">
            <a:extLst>
              <a:ext uri="{FF2B5EF4-FFF2-40B4-BE49-F238E27FC236}">
                <a16:creationId xmlns:a16="http://schemas.microsoft.com/office/drawing/2014/main" id="{91CDC57F-F852-D542-A4F1-75A4AAF3B6B0}"/>
              </a:ext>
            </a:extLst>
          </p:cNvPr>
          <p:cNvSpPr>
            <a:spLocks/>
          </p:cNvSpPr>
          <p:nvPr/>
        </p:nvSpPr>
        <p:spPr>
          <a:xfrm>
            <a:off x="6096795" y="0"/>
            <a:ext cx="609441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6" name="TextBox 5">
            <a:extLst>
              <a:ext uri="{FF2B5EF4-FFF2-40B4-BE49-F238E27FC236}">
                <a16:creationId xmlns:a16="http://schemas.microsoft.com/office/drawing/2014/main" id="{654994C5-561F-194E-ABB0-E5D36E425059}"/>
              </a:ext>
            </a:extLst>
          </p:cNvPr>
          <p:cNvSpPr txBox="1">
            <a:spLocks/>
          </p:cNvSpPr>
          <p:nvPr/>
        </p:nvSpPr>
        <p:spPr>
          <a:xfrm>
            <a:off x="7439960" y="1455645"/>
            <a:ext cx="3449983" cy="369332"/>
          </a:xfrm>
          <a:prstGeom prst="rect">
            <a:avLst/>
          </a:prstGeom>
          <a:noFill/>
        </p:spPr>
        <p:txBody>
          <a:bodyPr wrap="none" rtlCol="0" anchor="b">
            <a:spAutoFit/>
          </a:bodyPr>
          <a:lstStyle/>
          <a:p>
            <a:pPr algn="ctr" defTabSz="554382"/>
            <a:r>
              <a:rPr lang="en-US" sz="1800" b="1">
                <a:solidFill>
                  <a:srgbClr val="FFFFFF"/>
                </a:solidFill>
                <a:latin typeface="Montserrat" pitchFamily="2" charset="77"/>
                <a:ea typeface="+mn-lt"/>
                <a:cs typeface="+mn-lt"/>
              </a:rPr>
              <a:t>CX-Specific Considerations</a:t>
            </a:r>
          </a:p>
        </p:txBody>
      </p:sp>
      <p:sp>
        <p:nvSpPr>
          <p:cNvPr id="7" name="TextBox 6">
            <a:extLst>
              <a:ext uri="{FF2B5EF4-FFF2-40B4-BE49-F238E27FC236}">
                <a16:creationId xmlns:a16="http://schemas.microsoft.com/office/drawing/2014/main" id="{9BC96F06-2D8D-C54B-BC37-4D0840C15AF2}"/>
              </a:ext>
            </a:extLst>
          </p:cNvPr>
          <p:cNvSpPr txBox="1">
            <a:spLocks/>
          </p:cNvSpPr>
          <p:nvPr/>
        </p:nvSpPr>
        <p:spPr>
          <a:xfrm>
            <a:off x="1035255" y="1470916"/>
            <a:ext cx="4028667" cy="369332"/>
          </a:xfrm>
          <a:prstGeom prst="rect">
            <a:avLst/>
          </a:prstGeom>
          <a:noFill/>
        </p:spPr>
        <p:txBody>
          <a:bodyPr wrap="none" rtlCol="0" anchor="b">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Montserrat SemiBold" pitchFamily="2" charset="77"/>
                <a:ea typeface="+mn-lt"/>
                <a:cs typeface="+mn-lt"/>
              </a:rPr>
              <a:t>General Best Practices for AI/ML</a:t>
            </a:r>
          </a:p>
        </p:txBody>
      </p:sp>
      <p:sp>
        <p:nvSpPr>
          <p:cNvPr id="8" name="Oval 7">
            <a:extLst>
              <a:ext uri="{FF2B5EF4-FFF2-40B4-BE49-F238E27FC236}">
                <a16:creationId xmlns:a16="http://schemas.microsoft.com/office/drawing/2014/main" id="{F0B98797-9B51-7F4D-95CE-049C0C1EE087}"/>
              </a:ext>
            </a:extLst>
          </p:cNvPr>
          <p:cNvSpPr>
            <a:spLocks/>
          </p:cNvSpPr>
          <p:nvPr/>
        </p:nvSpPr>
        <p:spPr>
          <a:xfrm>
            <a:off x="5471954" y="2303526"/>
            <a:ext cx="1249680" cy="1249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9" name="Oval 8">
            <a:extLst>
              <a:ext uri="{FF2B5EF4-FFF2-40B4-BE49-F238E27FC236}">
                <a16:creationId xmlns:a16="http://schemas.microsoft.com/office/drawing/2014/main" id="{2FB039CB-A75C-AA4F-8509-8B33D609290D}"/>
              </a:ext>
            </a:extLst>
          </p:cNvPr>
          <p:cNvSpPr>
            <a:spLocks/>
          </p:cNvSpPr>
          <p:nvPr/>
        </p:nvSpPr>
        <p:spPr>
          <a:xfrm>
            <a:off x="5471954" y="3553206"/>
            <a:ext cx="1249680" cy="12496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Roboto Condensed Light" panose="02000000000000000000" pitchFamily="2" charset="0"/>
              <a:ea typeface="+mn-lt"/>
              <a:cs typeface="+mn-lt"/>
            </a:endParaRPr>
          </a:p>
        </p:txBody>
      </p:sp>
      <p:sp>
        <p:nvSpPr>
          <p:cNvPr id="15" name="Subtitle 2">
            <a:extLst>
              <a:ext uri="{FF2B5EF4-FFF2-40B4-BE49-F238E27FC236}">
                <a16:creationId xmlns:a16="http://schemas.microsoft.com/office/drawing/2014/main" id="{8299078E-8D7A-B74B-8D83-370037EFA8A6}"/>
              </a:ext>
            </a:extLst>
          </p:cNvPr>
          <p:cNvSpPr txBox="1">
            <a:spLocks/>
          </p:cNvSpPr>
          <p:nvPr/>
        </p:nvSpPr>
        <p:spPr>
          <a:xfrm>
            <a:off x="6958121" y="1910034"/>
            <a:ext cx="4891735" cy="436734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400" fontAlgn="ctr">
              <a:buFont typeface="+mj-lt"/>
              <a:buAutoNum type="arabicPeriod"/>
            </a:pPr>
            <a:r>
              <a:rPr lang="en-US" sz="1200" b="1">
                <a:solidFill>
                  <a:srgbClr val="FFFFFF"/>
                </a:solidFill>
                <a:latin typeface="Montserrat SemiBold"/>
                <a:ea typeface="+mn-lt"/>
                <a:cs typeface="+mn-lt"/>
              </a:rPr>
              <a:t> Customer-Centric Outcomes</a:t>
            </a:r>
          </a:p>
          <a:p>
            <a:pPr marL="171450" indent="-171450" algn="l" defTabSz="914400" fontAlgn="ctr">
              <a:buFont typeface="Arial" panose="020B0604020202020204" pitchFamily="34" charset="0"/>
              <a:buChar char="•"/>
            </a:pPr>
            <a:r>
              <a:rPr lang="en-US" sz="1200">
                <a:solidFill>
                  <a:srgbClr val="FFFFFF"/>
                </a:solidFill>
                <a:latin typeface="Roboto Condensed Light"/>
                <a:ea typeface="+mn-lt"/>
                <a:cs typeface="+mn-lt"/>
              </a:rPr>
              <a:t>Explicitly call out how achieving each objective will improve CX – whether it’s </a:t>
            </a:r>
            <a:r>
              <a:rPr lang="en-US" sz="1200" b="1">
                <a:solidFill>
                  <a:srgbClr val="FFFFFF"/>
                </a:solidFill>
                <a:latin typeface="Roboto Condensed Light"/>
                <a:ea typeface="+mn-lt"/>
                <a:cs typeface="+mn-lt"/>
              </a:rPr>
              <a:t>speed</a:t>
            </a:r>
            <a:r>
              <a:rPr lang="en-US" sz="1200">
                <a:solidFill>
                  <a:srgbClr val="FFFFFF"/>
                </a:solidFill>
                <a:latin typeface="Roboto Condensed Light"/>
                <a:ea typeface="+mn-lt"/>
                <a:cs typeface="+mn-lt"/>
              </a:rPr>
              <a:t>, </a:t>
            </a:r>
            <a:r>
              <a:rPr lang="en-US" sz="1200" b="1">
                <a:solidFill>
                  <a:srgbClr val="FFFFFF"/>
                </a:solidFill>
                <a:latin typeface="Roboto Condensed Light"/>
                <a:ea typeface="+mn-lt"/>
                <a:cs typeface="+mn-lt"/>
              </a:rPr>
              <a:t>personalization</a:t>
            </a:r>
            <a:r>
              <a:rPr lang="en-US" sz="1200">
                <a:solidFill>
                  <a:srgbClr val="FFFFFF"/>
                </a:solidFill>
                <a:latin typeface="Roboto Condensed Light"/>
                <a:ea typeface="+mn-lt"/>
                <a:cs typeface="+mn-lt"/>
              </a:rPr>
              <a:t>, or </a:t>
            </a:r>
            <a:r>
              <a:rPr lang="en-US" sz="1200" b="1">
                <a:solidFill>
                  <a:srgbClr val="FFFFFF"/>
                </a:solidFill>
                <a:latin typeface="Roboto Condensed Light"/>
                <a:ea typeface="+mn-lt"/>
                <a:cs typeface="+mn-lt"/>
              </a:rPr>
              <a:t>empathy</a:t>
            </a:r>
            <a:r>
              <a:rPr lang="en-US" sz="1200">
                <a:solidFill>
                  <a:srgbClr val="FFFFFF"/>
                </a:solidFill>
                <a:latin typeface="Roboto Condensed Light"/>
                <a:ea typeface="+mn-lt"/>
                <a:cs typeface="+mn-lt"/>
              </a:rPr>
              <a:t> in customer interactions.</a:t>
            </a:r>
          </a:p>
          <a:p>
            <a:pPr marL="171450" indent="-171450" algn="l" defTabSz="914400" fontAlgn="ctr">
              <a:buFont typeface="Arial" panose="020B0604020202020204" pitchFamily="34" charset="0"/>
              <a:buChar char="•"/>
            </a:pPr>
            <a:endParaRPr lang="en-US" sz="600" b="1">
              <a:solidFill>
                <a:srgbClr val="FFFFFF"/>
              </a:solidFill>
              <a:latin typeface="Roboto Condensed Light"/>
              <a:ea typeface="+mn-lt"/>
              <a:cs typeface="+mn-lt"/>
            </a:endParaRPr>
          </a:p>
          <a:p>
            <a:pPr algn="l" fontAlgn="ctr">
              <a:buFontTx/>
            </a:pPr>
            <a:r>
              <a:rPr lang="en-US" sz="1200">
                <a:solidFill>
                  <a:srgbClr val="FFFFFF"/>
                </a:solidFill>
                <a:latin typeface="Montserrat SemiBold"/>
                <a:ea typeface="+mn-lt"/>
                <a:cs typeface="+mn-lt"/>
              </a:rPr>
              <a:t>2. </a:t>
            </a:r>
            <a:r>
              <a:rPr lang="en-US" sz="1200" b="1">
                <a:solidFill>
                  <a:srgbClr val="FFFFFF"/>
                </a:solidFill>
                <a:latin typeface="Montserrat SemiBold"/>
                <a:ea typeface="+mn-lt"/>
                <a:cs typeface="+mn-lt"/>
              </a:rPr>
              <a:t>Qualitative and Quantitative Balance</a:t>
            </a:r>
          </a:p>
          <a:p>
            <a:pPr marL="171450" indent="-171450" algn="l" fontAlgn="ctr">
              <a:buFont typeface="Arial" panose="020B0604020202020204" pitchFamily="34" charset="0"/>
              <a:buChar char="•"/>
            </a:pPr>
            <a:r>
              <a:rPr lang="en-US" sz="1200">
                <a:solidFill>
                  <a:srgbClr val="FFFFFF"/>
                </a:solidFill>
                <a:latin typeface="Roboto Condensed Light"/>
                <a:ea typeface="+mn-lt"/>
                <a:cs typeface="+mn-lt"/>
              </a:rPr>
              <a:t>While wait times and resolution rates are easy to measure, CX often involves </a:t>
            </a:r>
            <a:r>
              <a:rPr lang="en-US" sz="1200" b="1">
                <a:solidFill>
                  <a:srgbClr val="FFFFFF"/>
                </a:solidFill>
                <a:latin typeface="Roboto Condensed Light"/>
                <a:ea typeface="+mn-lt"/>
                <a:cs typeface="+mn-lt"/>
              </a:rPr>
              <a:t>softer metrics</a:t>
            </a:r>
            <a:r>
              <a:rPr lang="en-US" sz="1200">
                <a:solidFill>
                  <a:srgbClr val="FFFFFF"/>
                </a:solidFill>
                <a:latin typeface="Roboto Condensed Light"/>
                <a:ea typeface="+mn-lt"/>
                <a:cs typeface="+mn-lt"/>
              </a:rPr>
              <a:t> like customer sentiment. Ensure you set objectives for both </a:t>
            </a:r>
            <a:r>
              <a:rPr lang="en-US" sz="1200" b="1">
                <a:solidFill>
                  <a:srgbClr val="FFFFFF"/>
                </a:solidFill>
                <a:latin typeface="Roboto Condensed Light"/>
                <a:ea typeface="+mn-lt"/>
                <a:cs typeface="+mn-lt"/>
              </a:rPr>
              <a:t>hard numbers</a:t>
            </a:r>
            <a:r>
              <a:rPr lang="en-US" sz="1200">
                <a:solidFill>
                  <a:srgbClr val="FFFFFF"/>
                </a:solidFill>
                <a:latin typeface="Roboto Condensed Light"/>
                <a:ea typeface="+mn-lt"/>
                <a:cs typeface="+mn-lt"/>
              </a:rPr>
              <a:t> (e.g. NPS changes) and </a:t>
            </a:r>
            <a:r>
              <a:rPr lang="en-US" sz="1200" b="1">
                <a:solidFill>
                  <a:srgbClr val="FFFFFF"/>
                </a:solidFill>
                <a:latin typeface="Roboto Condensed Light"/>
                <a:ea typeface="+mn-lt"/>
                <a:cs typeface="+mn-lt"/>
              </a:rPr>
              <a:t>qualitative improvements</a:t>
            </a:r>
            <a:r>
              <a:rPr lang="en-US" sz="1200">
                <a:solidFill>
                  <a:srgbClr val="FFFFFF"/>
                </a:solidFill>
                <a:latin typeface="Roboto Condensed Light"/>
                <a:ea typeface="+mn-lt"/>
                <a:cs typeface="+mn-lt"/>
              </a:rPr>
              <a:t> (agent empathy, reduced friction).</a:t>
            </a:r>
          </a:p>
          <a:p>
            <a:pPr marL="171450" indent="-171450" algn="l" fontAlgn="ctr">
              <a:buFont typeface="Arial" panose="020B0604020202020204" pitchFamily="34" charset="0"/>
              <a:buChar char="•"/>
            </a:pPr>
            <a:endParaRPr lang="en-US" sz="600">
              <a:solidFill>
                <a:srgbClr val="FFFFFF"/>
              </a:solidFill>
              <a:latin typeface="Roboto Condensed Light"/>
              <a:ea typeface="+mn-lt"/>
              <a:cs typeface="+mn-lt"/>
            </a:endParaRPr>
          </a:p>
          <a:p>
            <a:pPr algn="l" fontAlgn="ctr">
              <a:buFontTx/>
            </a:pPr>
            <a:r>
              <a:rPr lang="en-US" sz="1200">
                <a:solidFill>
                  <a:srgbClr val="FFFFFF"/>
                </a:solidFill>
                <a:latin typeface="Montserrat SemiBold"/>
                <a:ea typeface="+mn-lt"/>
                <a:cs typeface="+mn-lt"/>
              </a:rPr>
              <a:t>3. </a:t>
            </a:r>
            <a:r>
              <a:rPr lang="en-US" sz="1200" b="1">
                <a:solidFill>
                  <a:srgbClr val="FFFFFF"/>
                </a:solidFill>
                <a:latin typeface="Montserrat SemiBold"/>
                <a:ea typeface="+mn-lt"/>
                <a:cs typeface="+mn-lt"/>
              </a:rPr>
              <a:t>Agent Adoption</a:t>
            </a:r>
          </a:p>
          <a:p>
            <a:pPr marL="171450" indent="-171450" algn="l" fontAlgn="ctr">
              <a:buFont typeface="Arial" panose="020B0604020202020204" pitchFamily="34" charset="0"/>
              <a:buChar char="•"/>
            </a:pPr>
            <a:r>
              <a:rPr lang="en-US" sz="1200">
                <a:solidFill>
                  <a:srgbClr val="FFFFFF"/>
                </a:solidFill>
                <a:latin typeface="Roboto Condensed Light"/>
                <a:ea typeface="+mn-lt"/>
                <a:cs typeface="+mn-lt"/>
              </a:rPr>
              <a:t>If your AI tool depends on frontline agents for success, you may need an objective around </a:t>
            </a:r>
            <a:r>
              <a:rPr lang="en-US" sz="1200" b="1">
                <a:solidFill>
                  <a:srgbClr val="FFFFFF"/>
                </a:solidFill>
                <a:latin typeface="Roboto Condensed Light"/>
                <a:ea typeface="+mn-lt"/>
                <a:cs typeface="+mn-lt"/>
              </a:rPr>
              <a:t>agent adoption</a:t>
            </a:r>
            <a:r>
              <a:rPr lang="en-US" sz="1200">
                <a:solidFill>
                  <a:srgbClr val="FFFFFF"/>
                </a:solidFill>
                <a:latin typeface="Roboto Condensed Light"/>
                <a:ea typeface="+mn-lt"/>
                <a:cs typeface="+mn-lt"/>
              </a:rPr>
              <a:t> or training completion. A tool can’t improve CX if it’s not being used effectively.</a:t>
            </a:r>
          </a:p>
          <a:p>
            <a:pPr marL="171450" indent="-171450" algn="l" fontAlgn="ctr">
              <a:buFont typeface="Arial" panose="020B0604020202020204" pitchFamily="34" charset="0"/>
              <a:buChar char="•"/>
            </a:pPr>
            <a:endParaRPr lang="en-US" sz="600">
              <a:solidFill>
                <a:srgbClr val="FFFFFF"/>
              </a:solidFill>
              <a:latin typeface="Roboto Condensed Light"/>
              <a:ea typeface="+mn-lt"/>
              <a:cs typeface="+mn-lt"/>
            </a:endParaRPr>
          </a:p>
          <a:p>
            <a:pPr algn="l" fontAlgn="ctr">
              <a:buFontTx/>
            </a:pPr>
            <a:r>
              <a:rPr lang="en-US" sz="1200">
                <a:solidFill>
                  <a:srgbClr val="FFFFFF"/>
                </a:solidFill>
                <a:latin typeface="Montserrat SemiBold"/>
                <a:ea typeface="+mn-lt"/>
                <a:cs typeface="+mn-lt"/>
              </a:rPr>
              <a:t>4</a:t>
            </a:r>
            <a:r>
              <a:rPr lang="en-US" sz="1200" b="1">
                <a:solidFill>
                  <a:srgbClr val="FFFFFF"/>
                </a:solidFill>
                <a:latin typeface="Montserrat SemiBold"/>
                <a:ea typeface="+mn-lt"/>
                <a:cs typeface="+mn-lt"/>
              </a:rPr>
              <a:t>. Regulatory/Ethical Considerations</a:t>
            </a:r>
          </a:p>
          <a:p>
            <a:pPr marL="171450" indent="-171450" algn="l" fontAlgn="ctr">
              <a:buFont typeface="Arial" panose="020B0604020202020204" pitchFamily="34" charset="0"/>
              <a:buChar char="•"/>
            </a:pPr>
            <a:r>
              <a:rPr lang="en-US" sz="1200">
                <a:solidFill>
                  <a:srgbClr val="FFFFFF"/>
                </a:solidFill>
                <a:latin typeface="Roboto Condensed Light"/>
                <a:ea typeface="+mn-lt"/>
                <a:cs typeface="+mn-lt"/>
              </a:rPr>
              <a:t>For CX, data usage can be sensitive. If your solution requires analyzing customer calls or personal data, one objective might be to </a:t>
            </a:r>
            <a:r>
              <a:rPr lang="en-US" sz="1200" b="1">
                <a:solidFill>
                  <a:srgbClr val="FFFFFF"/>
                </a:solidFill>
                <a:latin typeface="Roboto Condensed Light"/>
                <a:ea typeface="+mn-lt"/>
                <a:cs typeface="+mn-lt"/>
              </a:rPr>
              <a:t>maintain full compliance</a:t>
            </a:r>
            <a:r>
              <a:rPr lang="en-US" sz="1200">
                <a:solidFill>
                  <a:srgbClr val="FFFFFF"/>
                </a:solidFill>
                <a:latin typeface="Roboto Condensed Light"/>
                <a:ea typeface="+mn-lt"/>
                <a:cs typeface="+mn-lt"/>
              </a:rPr>
              <a:t> with privacy requirements.</a:t>
            </a:r>
            <a:endParaRPr kumimoji="0" lang="en-US" sz="1200" b="0" i="0" u="none" strike="noStrike" kern="1200" cap="none" spc="0" normalizeH="0" baseline="0" noProof="0">
              <a:ln>
                <a:noFill/>
              </a:ln>
              <a:solidFill>
                <a:srgbClr val="FFFFFF"/>
              </a:solidFill>
              <a:effectLst/>
              <a:uLnTx/>
              <a:uFillTx/>
              <a:latin typeface="+mn-lt"/>
              <a:ea typeface="+mn-lt"/>
              <a:cs typeface="+mn-lt"/>
            </a:endParaRPr>
          </a:p>
        </p:txBody>
      </p:sp>
      <p:sp>
        <p:nvSpPr>
          <p:cNvPr id="21" name="Subtitle 2">
            <a:extLst>
              <a:ext uri="{FF2B5EF4-FFF2-40B4-BE49-F238E27FC236}">
                <a16:creationId xmlns:a16="http://schemas.microsoft.com/office/drawing/2014/main" id="{A35E0D10-6C1B-FA47-93CA-A80C57D059FC}"/>
              </a:ext>
            </a:extLst>
          </p:cNvPr>
          <p:cNvSpPr txBox="1">
            <a:spLocks/>
          </p:cNvSpPr>
          <p:nvPr/>
        </p:nvSpPr>
        <p:spPr>
          <a:xfrm>
            <a:off x="297597" y="1842478"/>
            <a:ext cx="5341203" cy="487999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SemiBold" pitchFamily="2" charset="0"/>
                <a:ea typeface="+mn-lt"/>
                <a:cs typeface="+mn-lt"/>
              </a:rPr>
              <a:t>1. SMART Framework</a:t>
            </a:r>
          </a:p>
          <a:p>
            <a:pPr marL="285750" marR="0" lvl="0" indent="-2857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n-lt"/>
                <a:ea typeface="+mn-lt"/>
                <a:cs typeface="+mn-lt"/>
              </a:rPr>
              <a:t>Specific, measurable, achievable, relevant, and time-bound</a:t>
            </a:r>
          </a:p>
          <a:p>
            <a:pPr marL="285750" marR="0" lvl="0" indent="-2857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n-lt"/>
                <a:ea typeface="+mn-lt"/>
                <a:cs typeface="+mn-lt"/>
              </a:rPr>
              <a:t>Example: Automate 50% of password resets in the next 6 months</a:t>
            </a:r>
          </a:p>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SemiBold" pitchFamily="2" charset="0"/>
                <a:ea typeface="+mn-lt"/>
                <a:cs typeface="+mn-lt"/>
              </a:rPr>
              <a:t>2. Tiered Objectives</a:t>
            </a:r>
          </a:p>
          <a:p>
            <a:pPr marL="285750" marR="0" lvl="0" indent="-2857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n-lt"/>
                <a:ea typeface="+mn-lt"/>
                <a:cs typeface="+mn-lt"/>
              </a:rPr>
              <a:t>Consider having primary objectives (e.g. reduce </a:t>
            </a:r>
            <a:r>
              <a:rPr kumimoji="0" lang="en-US" sz="1200" b="0" i="0" u="none" strike="noStrike" kern="1200" cap="none" spc="0" normalizeH="0" baseline="0" noProof="0" dirty="0" err="1">
                <a:ln>
                  <a:noFill/>
                </a:ln>
                <a:solidFill>
                  <a:srgbClr val="FFFFFF"/>
                </a:solidFill>
                <a:effectLst/>
                <a:uLnTx/>
                <a:uFillTx/>
                <a:latin typeface="+mn-lt"/>
                <a:ea typeface="+mn-lt"/>
                <a:cs typeface="+mn-lt"/>
              </a:rPr>
              <a:t>MTTR</a:t>
            </a:r>
            <a:r>
              <a:rPr kumimoji="0" lang="en-US" sz="1200" b="0" i="0" u="none" strike="noStrike" kern="1200" cap="none" spc="0" normalizeH="0" baseline="0" noProof="0" dirty="0">
                <a:ln>
                  <a:noFill/>
                </a:ln>
                <a:solidFill>
                  <a:srgbClr val="FFFFFF"/>
                </a:solidFill>
                <a:effectLst/>
                <a:uLnTx/>
                <a:uFillTx/>
                <a:latin typeface="+mn-lt"/>
                <a:ea typeface="+mn-lt"/>
                <a:cs typeface="+mn-lt"/>
              </a:rPr>
              <a:t>) and secondary objectives (e.g. improve agent productivity).</a:t>
            </a:r>
          </a:p>
          <a:p>
            <a:pPr marL="285750" marR="0" lvl="0" indent="-2857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n-lt"/>
                <a:ea typeface="+mn-lt"/>
                <a:cs typeface="+mn-lt"/>
              </a:rPr>
              <a:t>This helps clarify which goals are must-have versus nice-to-have.</a:t>
            </a:r>
          </a:p>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SemiBold" pitchFamily="2" charset="0"/>
                <a:ea typeface="+mn-lt"/>
                <a:cs typeface="+mn-lt"/>
              </a:rPr>
              <a:t>3. Business and Technical Alignment</a:t>
            </a:r>
          </a:p>
          <a:p>
            <a:pPr marL="285750" marR="0" lvl="0" indent="-2857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n-lt"/>
                <a:ea typeface="+mn-lt"/>
                <a:cs typeface="+mn-lt"/>
              </a:rPr>
              <a:t>Objectives should align with both IT goals (e.g. SLA enhancement) and technical enablers (e.g. predictive analytics).</a:t>
            </a:r>
          </a:p>
          <a:p>
            <a:pPr marL="285750" marR="0" lvl="0" indent="-2857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n-lt"/>
                <a:ea typeface="+mn-lt"/>
                <a:cs typeface="+mn-lt"/>
              </a:rPr>
              <a:t>Example: If the business wants to save costs by the next fiscal year, the technical objective will focus on aligning AI with the goal of reducing repetitive tickets.</a:t>
            </a:r>
          </a:p>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SemiBold" pitchFamily="2" charset="0"/>
                <a:ea typeface="+mn-lt"/>
                <a:cs typeface="+mn-lt"/>
              </a:rPr>
              <a:t>4. Scope and Feasibility</a:t>
            </a:r>
          </a:p>
          <a:p>
            <a:pPr marL="285750" marR="0" lvl="0" indent="-2857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n-lt"/>
                <a:ea typeface="+mn-lt"/>
                <a:cs typeface="+mn-lt"/>
              </a:rPr>
              <a:t>Align your objectives with realistic resource availability and time constraints. Overly ambitious targets can demoralize the team, while objectives that are too safe won’t drive innovation.</a:t>
            </a:r>
          </a:p>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SemiBold" pitchFamily="2" charset="0"/>
                <a:ea typeface="+mn-lt"/>
                <a:cs typeface="+mn-lt"/>
              </a:rPr>
              <a:t>5. Traceability</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mn-lt"/>
                <a:ea typeface="+mn-lt"/>
                <a:cs typeface="+mn-lt"/>
              </a:rPr>
              <a:t>Each objective should link back your solution objectives, making it clear why that objective matters and how it will address the core issues.</a:t>
            </a:r>
            <a:endParaRPr kumimoji="0" lang="en-US" sz="1100" b="0" i="0" u="none" strike="noStrike" kern="1200" cap="none" spc="0" normalizeH="0" baseline="0" noProof="0" dirty="0">
              <a:ln>
                <a:noFill/>
              </a:ln>
              <a:solidFill>
                <a:srgbClr val="FFFFFF"/>
              </a:solidFill>
              <a:effectLst/>
              <a:uLnTx/>
              <a:uFillTx/>
              <a:latin typeface="+mn-lt"/>
              <a:ea typeface="+mn-lt"/>
              <a:cs typeface="+mn-lt"/>
            </a:endParaRPr>
          </a:p>
        </p:txBody>
      </p:sp>
      <p:sp>
        <p:nvSpPr>
          <p:cNvPr id="24" name="Freeform 876">
            <a:extLst>
              <a:ext uri="{FF2B5EF4-FFF2-40B4-BE49-F238E27FC236}">
                <a16:creationId xmlns:a16="http://schemas.microsoft.com/office/drawing/2014/main" id="{FE658CB0-3F47-B74E-B619-91E506F6C3B1}"/>
              </a:ext>
            </a:extLst>
          </p:cNvPr>
          <p:cNvSpPr>
            <a:spLocks/>
          </p:cNvSpPr>
          <p:nvPr/>
        </p:nvSpPr>
        <p:spPr bwMode="auto">
          <a:xfrm>
            <a:off x="5777031" y="2590106"/>
            <a:ext cx="590164" cy="587105"/>
          </a:xfrm>
          <a:custGeom>
            <a:avLst/>
            <a:gdLst/>
            <a:ahLst/>
            <a:cxnLst/>
            <a:rect l="0" t="0" r="r" b="b"/>
            <a:pathLst>
              <a:path w="306029" h="304439">
                <a:moveTo>
                  <a:pt x="153988" y="209550"/>
                </a:moveTo>
                <a:cubicBezTo>
                  <a:pt x="156552" y="209550"/>
                  <a:pt x="158384" y="211715"/>
                  <a:pt x="158384" y="214240"/>
                </a:cubicBezTo>
                <a:lnTo>
                  <a:pt x="158384" y="299749"/>
                </a:lnTo>
                <a:cubicBezTo>
                  <a:pt x="158384" y="302635"/>
                  <a:pt x="156552" y="304439"/>
                  <a:pt x="153988" y="304439"/>
                </a:cubicBezTo>
                <a:cubicBezTo>
                  <a:pt x="151057" y="304439"/>
                  <a:pt x="149225" y="302635"/>
                  <a:pt x="149225" y="299749"/>
                </a:cubicBezTo>
                <a:lnTo>
                  <a:pt x="149225" y="214240"/>
                </a:lnTo>
                <a:cubicBezTo>
                  <a:pt x="149225" y="211715"/>
                  <a:pt x="151057" y="209550"/>
                  <a:pt x="153988" y="209550"/>
                </a:cubicBezTo>
                <a:close/>
                <a:moveTo>
                  <a:pt x="242108" y="180114"/>
                </a:moveTo>
                <a:cubicBezTo>
                  <a:pt x="244625" y="180842"/>
                  <a:pt x="245704" y="183751"/>
                  <a:pt x="244625" y="185932"/>
                </a:cubicBezTo>
                <a:cubicBezTo>
                  <a:pt x="234915" y="212840"/>
                  <a:pt x="214059" y="233567"/>
                  <a:pt x="187808" y="243748"/>
                </a:cubicBezTo>
                <a:cubicBezTo>
                  <a:pt x="187088" y="244112"/>
                  <a:pt x="186729" y="244112"/>
                  <a:pt x="186010" y="244112"/>
                </a:cubicBezTo>
                <a:cubicBezTo>
                  <a:pt x="184212" y="244112"/>
                  <a:pt x="182414" y="243021"/>
                  <a:pt x="181694" y="240839"/>
                </a:cubicBezTo>
                <a:cubicBezTo>
                  <a:pt x="180975" y="238657"/>
                  <a:pt x="182054" y="235748"/>
                  <a:pt x="184571" y="235021"/>
                </a:cubicBezTo>
                <a:cubicBezTo>
                  <a:pt x="208305" y="225931"/>
                  <a:pt x="227004" y="207022"/>
                  <a:pt x="235994" y="182660"/>
                </a:cubicBezTo>
                <a:cubicBezTo>
                  <a:pt x="237073" y="180114"/>
                  <a:pt x="239590" y="179387"/>
                  <a:pt x="242108" y="180114"/>
                </a:cubicBezTo>
                <a:close/>
                <a:moveTo>
                  <a:pt x="65509" y="180114"/>
                </a:moveTo>
                <a:cubicBezTo>
                  <a:pt x="67666" y="179387"/>
                  <a:pt x="70543" y="180478"/>
                  <a:pt x="71262" y="182660"/>
                </a:cubicBezTo>
                <a:cubicBezTo>
                  <a:pt x="80252" y="207022"/>
                  <a:pt x="98951" y="225931"/>
                  <a:pt x="123045" y="235021"/>
                </a:cubicBezTo>
                <a:cubicBezTo>
                  <a:pt x="125202" y="235748"/>
                  <a:pt x="126641" y="238657"/>
                  <a:pt x="125562" y="240839"/>
                </a:cubicBezTo>
                <a:cubicBezTo>
                  <a:pt x="124843" y="243021"/>
                  <a:pt x="123045" y="244112"/>
                  <a:pt x="121247" y="244112"/>
                </a:cubicBezTo>
                <a:cubicBezTo>
                  <a:pt x="120887" y="244112"/>
                  <a:pt x="120168" y="244112"/>
                  <a:pt x="119808" y="243748"/>
                </a:cubicBezTo>
                <a:cubicBezTo>
                  <a:pt x="93198" y="233567"/>
                  <a:pt x="72701" y="212840"/>
                  <a:pt x="62632" y="185932"/>
                </a:cubicBezTo>
                <a:cubicBezTo>
                  <a:pt x="61913" y="183751"/>
                  <a:pt x="62992" y="180842"/>
                  <a:pt x="65509" y="180114"/>
                </a:cubicBezTo>
                <a:close/>
                <a:moveTo>
                  <a:pt x="277567" y="179387"/>
                </a:moveTo>
                <a:cubicBezTo>
                  <a:pt x="280071" y="179387"/>
                  <a:pt x="282217" y="181534"/>
                  <a:pt x="282217" y="184038"/>
                </a:cubicBezTo>
                <a:lnTo>
                  <a:pt x="282217" y="275979"/>
                </a:lnTo>
                <a:cubicBezTo>
                  <a:pt x="282217" y="278483"/>
                  <a:pt x="280071" y="280629"/>
                  <a:pt x="277567" y="280629"/>
                </a:cubicBezTo>
                <a:lnTo>
                  <a:pt x="185268" y="280629"/>
                </a:lnTo>
                <a:cubicBezTo>
                  <a:pt x="182764" y="280629"/>
                  <a:pt x="180975" y="278483"/>
                  <a:pt x="180975" y="275979"/>
                </a:cubicBezTo>
                <a:cubicBezTo>
                  <a:pt x="180975" y="273474"/>
                  <a:pt x="182764" y="271686"/>
                  <a:pt x="185268" y="271686"/>
                </a:cubicBezTo>
                <a:lnTo>
                  <a:pt x="272916" y="271686"/>
                </a:lnTo>
                <a:lnTo>
                  <a:pt x="272916" y="184038"/>
                </a:lnTo>
                <a:cubicBezTo>
                  <a:pt x="272916" y="181534"/>
                  <a:pt x="275062" y="179387"/>
                  <a:pt x="277567" y="179387"/>
                </a:cubicBezTo>
                <a:close/>
                <a:moveTo>
                  <a:pt x="28464" y="179387"/>
                </a:moveTo>
                <a:cubicBezTo>
                  <a:pt x="30968" y="179387"/>
                  <a:pt x="33114" y="181534"/>
                  <a:pt x="33114" y="184038"/>
                </a:cubicBezTo>
                <a:lnTo>
                  <a:pt x="33114" y="271686"/>
                </a:lnTo>
                <a:lnTo>
                  <a:pt x="120405" y="271686"/>
                </a:lnTo>
                <a:cubicBezTo>
                  <a:pt x="122909" y="271686"/>
                  <a:pt x="125055" y="273474"/>
                  <a:pt x="125055" y="275979"/>
                </a:cubicBezTo>
                <a:cubicBezTo>
                  <a:pt x="125055" y="278483"/>
                  <a:pt x="122909" y="280629"/>
                  <a:pt x="120405" y="280629"/>
                </a:cubicBezTo>
                <a:lnTo>
                  <a:pt x="28464" y="280629"/>
                </a:lnTo>
                <a:cubicBezTo>
                  <a:pt x="25959" y="280629"/>
                  <a:pt x="23813" y="278483"/>
                  <a:pt x="23813" y="275979"/>
                </a:cubicBezTo>
                <a:lnTo>
                  <a:pt x="23813" y="184038"/>
                </a:lnTo>
                <a:cubicBezTo>
                  <a:pt x="23813" y="181534"/>
                  <a:pt x="25959" y="179387"/>
                  <a:pt x="28464" y="179387"/>
                </a:cubicBezTo>
                <a:close/>
                <a:moveTo>
                  <a:pt x="215811" y="147637"/>
                </a:moveTo>
                <a:lnTo>
                  <a:pt x="301356" y="147637"/>
                </a:lnTo>
                <a:cubicBezTo>
                  <a:pt x="303872" y="147637"/>
                  <a:pt x="306029" y="149754"/>
                  <a:pt x="306029" y="152223"/>
                </a:cubicBezTo>
                <a:cubicBezTo>
                  <a:pt x="306029" y="154693"/>
                  <a:pt x="303872" y="156809"/>
                  <a:pt x="301356" y="156809"/>
                </a:cubicBezTo>
                <a:lnTo>
                  <a:pt x="215811" y="156809"/>
                </a:lnTo>
                <a:cubicBezTo>
                  <a:pt x="213295" y="156809"/>
                  <a:pt x="211138" y="154693"/>
                  <a:pt x="211138" y="152223"/>
                </a:cubicBezTo>
                <a:cubicBezTo>
                  <a:pt x="211138" y="149754"/>
                  <a:pt x="213295" y="147637"/>
                  <a:pt x="215811" y="147637"/>
                </a:cubicBezTo>
                <a:close/>
                <a:moveTo>
                  <a:pt x="4673" y="147637"/>
                </a:moveTo>
                <a:lnTo>
                  <a:pt x="90218" y="147637"/>
                </a:lnTo>
                <a:cubicBezTo>
                  <a:pt x="92734" y="147637"/>
                  <a:pt x="94890" y="149754"/>
                  <a:pt x="94890" y="152223"/>
                </a:cubicBezTo>
                <a:cubicBezTo>
                  <a:pt x="94890" y="154693"/>
                  <a:pt x="92734" y="156809"/>
                  <a:pt x="90218" y="156809"/>
                </a:cubicBezTo>
                <a:lnTo>
                  <a:pt x="4673" y="156809"/>
                </a:lnTo>
                <a:cubicBezTo>
                  <a:pt x="2156" y="156809"/>
                  <a:pt x="0" y="154693"/>
                  <a:pt x="0" y="152223"/>
                </a:cubicBezTo>
                <a:cubicBezTo>
                  <a:pt x="0" y="149754"/>
                  <a:pt x="2156" y="147637"/>
                  <a:pt x="4673" y="147637"/>
                </a:cubicBezTo>
                <a:close/>
                <a:moveTo>
                  <a:pt x="153988" y="121773"/>
                </a:moveTo>
                <a:cubicBezTo>
                  <a:pt x="137030" y="121773"/>
                  <a:pt x="123681" y="135546"/>
                  <a:pt x="123681" y="152218"/>
                </a:cubicBezTo>
                <a:cubicBezTo>
                  <a:pt x="123681" y="168891"/>
                  <a:pt x="137030" y="182664"/>
                  <a:pt x="153988" y="182664"/>
                </a:cubicBezTo>
                <a:cubicBezTo>
                  <a:pt x="170223" y="182664"/>
                  <a:pt x="183934" y="168891"/>
                  <a:pt x="183934" y="152218"/>
                </a:cubicBezTo>
                <a:cubicBezTo>
                  <a:pt x="183934" y="135546"/>
                  <a:pt x="170223" y="121773"/>
                  <a:pt x="153988" y="121773"/>
                </a:cubicBezTo>
                <a:close/>
                <a:moveTo>
                  <a:pt x="153988" y="112712"/>
                </a:moveTo>
                <a:cubicBezTo>
                  <a:pt x="175275" y="112712"/>
                  <a:pt x="193314" y="130472"/>
                  <a:pt x="193314" y="152218"/>
                </a:cubicBezTo>
                <a:cubicBezTo>
                  <a:pt x="193314" y="173965"/>
                  <a:pt x="175275" y="191725"/>
                  <a:pt x="153988" y="191725"/>
                </a:cubicBezTo>
                <a:cubicBezTo>
                  <a:pt x="131979" y="191725"/>
                  <a:pt x="114300" y="173965"/>
                  <a:pt x="114300" y="152218"/>
                </a:cubicBezTo>
                <a:cubicBezTo>
                  <a:pt x="114300" y="130472"/>
                  <a:pt x="131979" y="112712"/>
                  <a:pt x="153988" y="112712"/>
                </a:cubicBezTo>
                <a:close/>
                <a:moveTo>
                  <a:pt x="187808" y="61410"/>
                </a:moveTo>
                <a:cubicBezTo>
                  <a:pt x="214059" y="71173"/>
                  <a:pt x="234915" y="92145"/>
                  <a:pt x="244984" y="118542"/>
                </a:cubicBezTo>
                <a:cubicBezTo>
                  <a:pt x="245704" y="121073"/>
                  <a:pt x="244625" y="123604"/>
                  <a:pt x="242108" y="124689"/>
                </a:cubicBezTo>
                <a:cubicBezTo>
                  <a:pt x="241388" y="124689"/>
                  <a:pt x="241029" y="125050"/>
                  <a:pt x="240309" y="125050"/>
                </a:cubicBezTo>
                <a:cubicBezTo>
                  <a:pt x="238511" y="125050"/>
                  <a:pt x="236713" y="123604"/>
                  <a:pt x="235994" y="122158"/>
                </a:cubicBezTo>
                <a:cubicBezTo>
                  <a:pt x="227004" y="97931"/>
                  <a:pt x="208305" y="79128"/>
                  <a:pt x="184571" y="70088"/>
                </a:cubicBezTo>
                <a:cubicBezTo>
                  <a:pt x="182054" y="69003"/>
                  <a:pt x="180975" y="66472"/>
                  <a:pt x="181694" y="63941"/>
                </a:cubicBezTo>
                <a:cubicBezTo>
                  <a:pt x="182773" y="61771"/>
                  <a:pt x="185290" y="60325"/>
                  <a:pt x="187808" y="61410"/>
                </a:cubicBezTo>
                <a:close/>
                <a:moveTo>
                  <a:pt x="119808" y="61410"/>
                </a:moveTo>
                <a:cubicBezTo>
                  <a:pt x="121966" y="60325"/>
                  <a:pt x="124843" y="61771"/>
                  <a:pt x="125562" y="63941"/>
                </a:cubicBezTo>
                <a:cubicBezTo>
                  <a:pt x="126641" y="66472"/>
                  <a:pt x="125202" y="69003"/>
                  <a:pt x="123045" y="70088"/>
                </a:cubicBezTo>
                <a:cubicBezTo>
                  <a:pt x="98951" y="79128"/>
                  <a:pt x="80252" y="97931"/>
                  <a:pt x="71262" y="122158"/>
                </a:cubicBezTo>
                <a:cubicBezTo>
                  <a:pt x="70903" y="123604"/>
                  <a:pt x="69105" y="125050"/>
                  <a:pt x="66947" y="125050"/>
                </a:cubicBezTo>
                <a:cubicBezTo>
                  <a:pt x="66588" y="125050"/>
                  <a:pt x="65868" y="124689"/>
                  <a:pt x="65509" y="124689"/>
                </a:cubicBezTo>
                <a:cubicBezTo>
                  <a:pt x="62992" y="123604"/>
                  <a:pt x="61913" y="121073"/>
                  <a:pt x="62632" y="118542"/>
                </a:cubicBezTo>
                <a:cubicBezTo>
                  <a:pt x="72701" y="92145"/>
                  <a:pt x="93198" y="71173"/>
                  <a:pt x="119808" y="61410"/>
                </a:cubicBezTo>
                <a:close/>
                <a:moveTo>
                  <a:pt x="185268" y="22225"/>
                </a:moveTo>
                <a:lnTo>
                  <a:pt x="277567" y="22225"/>
                </a:lnTo>
                <a:cubicBezTo>
                  <a:pt x="280071" y="22225"/>
                  <a:pt x="282217" y="24371"/>
                  <a:pt x="282217" y="26876"/>
                </a:cubicBezTo>
                <a:lnTo>
                  <a:pt x="282217" y="118817"/>
                </a:lnTo>
                <a:cubicBezTo>
                  <a:pt x="282217" y="121321"/>
                  <a:pt x="280071" y="123467"/>
                  <a:pt x="277567" y="123467"/>
                </a:cubicBezTo>
                <a:cubicBezTo>
                  <a:pt x="275062" y="123467"/>
                  <a:pt x="272916" y="121321"/>
                  <a:pt x="272916" y="118817"/>
                </a:cubicBezTo>
                <a:lnTo>
                  <a:pt x="272916" y="31526"/>
                </a:lnTo>
                <a:lnTo>
                  <a:pt x="185268" y="31526"/>
                </a:lnTo>
                <a:cubicBezTo>
                  <a:pt x="182764" y="31526"/>
                  <a:pt x="180975" y="29380"/>
                  <a:pt x="180975" y="26876"/>
                </a:cubicBezTo>
                <a:cubicBezTo>
                  <a:pt x="180975" y="24371"/>
                  <a:pt x="182764" y="22225"/>
                  <a:pt x="185268" y="22225"/>
                </a:cubicBezTo>
                <a:close/>
                <a:moveTo>
                  <a:pt x="28464" y="22225"/>
                </a:moveTo>
                <a:lnTo>
                  <a:pt x="120405" y="22225"/>
                </a:lnTo>
                <a:cubicBezTo>
                  <a:pt x="122909" y="22225"/>
                  <a:pt x="125055" y="24371"/>
                  <a:pt x="125055" y="26876"/>
                </a:cubicBezTo>
                <a:cubicBezTo>
                  <a:pt x="125055" y="29380"/>
                  <a:pt x="122909" y="31526"/>
                  <a:pt x="120405" y="31526"/>
                </a:cubicBezTo>
                <a:lnTo>
                  <a:pt x="33114" y="31526"/>
                </a:lnTo>
                <a:lnTo>
                  <a:pt x="33114" y="118817"/>
                </a:lnTo>
                <a:cubicBezTo>
                  <a:pt x="33114" y="121321"/>
                  <a:pt x="30968" y="123467"/>
                  <a:pt x="28464" y="123467"/>
                </a:cubicBezTo>
                <a:cubicBezTo>
                  <a:pt x="25959" y="123467"/>
                  <a:pt x="23813" y="121321"/>
                  <a:pt x="23813" y="118817"/>
                </a:cubicBezTo>
                <a:lnTo>
                  <a:pt x="23813" y="26876"/>
                </a:lnTo>
                <a:cubicBezTo>
                  <a:pt x="23813" y="24371"/>
                  <a:pt x="25959" y="22225"/>
                  <a:pt x="28464" y="22225"/>
                </a:cubicBezTo>
                <a:close/>
                <a:moveTo>
                  <a:pt x="153988" y="0"/>
                </a:moveTo>
                <a:cubicBezTo>
                  <a:pt x="156552" y="0"/>
                  <a:pt x="158384" y="1804"/>
                  <a:pt x="158384" y="4690"/>
                </a:cubicBezTo>
                <a:lnTo>
                  <a:pt x="158384" y="90560"/>
                </a:lnTo>
                <a:cubicBezTo>
                  <a:pt x="158384" y="92724"/>
                  <a:pt x="156552" y="94889"/>
                  <a:pt x="153988" y="94889"/>
                </a:cubicBezTo>
                <a:cubicBezTo>
                  <a:pt x="151057" y="94889"/>
                  <a:pt x="149225" y="92724"/>
                  <a:pt x="149225" y="90560"/>
                </a:cubicBezTo>
                <a:lnTo>
                  <a:pt x="149225" y="4690"/>
                </a:lnTo>
                <a:cubicBezTo>
                  <a:pt x="149225" y="1804"/>
                  <a:pt x="151057" y="0"/>
                  <a:pt x="153988"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endParaRPr>
          </a:p>
        </p:txBody>
      </p:sp>
      <p:sp>
        <p:nvSpPr>
          <p:cNvPr id="4" name="Title 3">
            <a:extLst>
              <a:ext uri="{FF2B5EF4-FFF2-40B4-BE49-F238E27FC236}">
                <a16:creationId xmlns:a16="http://schemas.microsoft.com/office/drawing/2014/main" id="{3EA9B17C-B81A-A14B-851E-31FF6E8E3D38}"/>
              </a:ext>
            </a:extLst>
          </p:cNvPr>
          <p:cNvSpPr>
            <a:spLocks noGrp="1"/>
          </p:cNvSpPr>
          <p:nvPr>
            <p:ph type="title"/>
          </p:nvPr>
        </p:nvSpPr>
        <p:spPr>
          <a:xfrm>
            <a:off x="368659" y="301186"/>
            <a:ext cx="10411327" cy="818643"/>
          </a:xfrm>
        </p:spPr>
        <p:txBody>
          <a:bodyPr>
            <a:noAutofit/>
          </a:bodyPr>
          <a:lstStyle/>
          <a:p>
            <a:r>
              <a:rPr lang="en-US" sz="3200">
                <a:solidFill>
                  <a:schemeClr val="bg1"/>
                </a:solidFill>
              </a:rPr>
              <a:t>Best practices for defining solution objectives</a:t>
            </a:r>
          </a:p>
        </p:txBody>
      </p:sp>
      <p:sp>
        <p:nvSpPr>
          <p:cNvPr id="18" name="Text Placeholder 4">
            <a:extLst>
              <a:ext uri="{FF2B5EF4-FFF2-40B4-BE49-F238E27FC236}">
                <a16:creationId xmlns:a16="http://schemas.microsoft.com/office/drawing/2014/main" id="{3FDADA47-BC49-86A5-17A7-B8BD6BF1ADA4}"/>
              </a:ext>
            </a:extLst>
          </p:cNvPr>
          <p:cNvSpPr txBox="1">
            <a:spLocks/>
          </p:cNvSpPr>
          <p:nvPr/>
        </p:nvSpPr>
        <p:spPr>
          <a:xfrm>
            <a:off x="369763" y="1072587"/>
            <a:ext cx="10944010" cy="567724"/>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18"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FFFFFF"/>
              </a:solidFill>
              <a:effectLst/>
              <a:uLnTx/>
              <a:uFillTx/>
              <a:latin typeface="Montserrat Medium" panose="00000600000000000000" pitchFamily="2" charset="0"/>
              <a:ea typeface="+mn-lt"/>
              <a:cs typeface="+mn-lt"/>
            </a:endParaRPr>
          </a:p>
        </p:txBody>
      </p:sp>
      <p:sp>
        <p:nvSpPr>
          <p:cNvPr id="19" name="Freeform 807">
            <a:extLst>
              <a:ext uri="{FF2B5EF4-FFF2-40B4-BE49-F238E27FC236}">
                <a16:creationId xmlns:a16="http://schemas.microsoft.com/office/drawing/2014/main" id="{27F0DB81-A308-FDCE-EFB0-960CAD32C901}"/>
              </a:ext>
            </a:extLst>
          </p:cNvPr>
          <p:cNvSpPr>
            <a:spLocks/>
          </p:cNvSpPr>
          <p:nvPr/>
        </p:nvSpPr>
        <p:spPr bwMode="auto">
          <a:xfrm>
            <a:off x="5777031" y="3873566"/>
            <a:ext cx="590164" cy="608960"/>
          </a:xfrm>
          <a:custGeom>
            <a:avLst/>
            <a:gdLst/>
            <a:ahLst/>
            <a:cxnLst/>
            <a:rect l="0" t="0" r="r" b="b"/>
            <a:pathLst>
              <a:path w="302852" h="302852">
                <a:moveTo>
                  <a:pt x="107910" y="292100"/>
                </a:moveTo>
                <a:lnTo>
                  <a:pt x="171125" y="292100"/>
                </a:lnTo>
                <a:cubicBezTo>
                  <a:pt x="173669" y="292100"/>
                  <a:pt x="175848" y="294217"/>
                  <a:pt x="175848" y="296686"/>
                </a:cubicBezTo>
                <a:cubicBezTo>
                  <a:pt x="175848" y="299156"/>
                  <a:pt x="173669" y="301272"/>
                  <a:pt x="171125" y="301272"/>
                </a:cubicBezTo>
                <a:lnTo>
                  <a:pt x="107910" y="301272"/>
                </a:lnTo>
                <a:cubicBezTo>
                  <a:pt x="105367" y="301272"/>
                  <a:pt x="103187" y="299156"/>
                  <a:pt x="103187" y="296686"/>
                </a:cubicBezTo>
                <a:cubicBezTo>
                  <a:pt x="103187" y="294217"/>
                  <a:pt x="105367" y="292100"/>
                  <a:pt x="107910" y="292100"/>
                </a:cubicBezTo>
                <a:close/>
                <a:moveTo>
                  <a:pt x="221273" y="249110"/>
                </a:moveTo>
                <a:cubicBezTo>
                  <a:pt x="218709" y="249110"/>
                  <a:pt x="216144" y="249819"/>
                  <a:pt x="213946" y="251590"/>
                </a:cubicBezTo>
                <a:cubicBezTo>
                  <a:pt x="210283" y="255488"/>
                  <a:pt x="210283" y="261867"/>
                  <a:pt x="213946" y="265410"/>
                </a:cubicBezTo>
                <a:cubicBezTo>
                  <a:pt x="217976" y="269662"/>
                  <a:pt x="224570" y="269662"/>
                  <a:pt x="228600" y="265410"/>
                </a:cubicBezTo>
                <a:cubicBezTo>
                  <a:pt x="232263" y="261867"/>
                  <a:pt x="232263" y="255488"/>
                  <a:pt x="228600" y="251590"/>
                </a:cubicBezTo>
                <a:cubicBezTo>
                  <a:pt x="226768" y="249819"/>
                  <a:pt x="223837" y="249110"/>
                  <a:pt x="221273" y="249110"/>
                </a:cubicBezTo>
                <a:close/>
                <a:moveTo>
                  <a:pt x="221227" y="239986"/>
                </a:moveTo>
                <a:cubicBezTo>
                  <a:pt x="226219" y="239986"/>
                  <a:pt x="231164" y="241846"/>
                  <a:pt x="234828" y="245567"/>
                </a:cubicBezTo>
                <a:cubicBezTo>
                  <a:pt x="242521" y="252654"/>
                  <a:pt x="242521" y="264701"/>
                  <a:pt x="234828" y="272143"/>
                </a:cubicBezTo>
                <a:cubicBezTo>
                  <a:pt x="231164" y="275686"/>
                  <a:pt x="226402" y="277458"/>
                  <a:pt x="221273" y="277458"/>
                </a:cubicBezTo>
                <a:cubicBezTo>
                  <a:pt x="216144" y="277458"/>
                  <a:pt x="211382" y="275686"/>
                  <a:pt x="207352" y="272143"/>
                </a:cubicBezTo>
                <a:cubicBezTo>
                  <a:pt x="200025" y="264701"/>
                  <a:pt x="200025" y="252654"/>
                  <a:pt x="207352" y="245567"/>
                </a:cubicBezTo>
                <a:cubicBezTo>
                  <a:pt x="211199" y="241846"/>
                  <a:pt x="216236" y="239986"/>
                  <a:pt x="221227" y="239986"/>
                </a:cubicBezTo>
                <a:close/>
                <a:moveTo>
                  <a:pt x="98124" y="216900"/>
                </a:moveTo>
                <a:cubicBezTo>
                  <a:pt x="97763" y="216900"/>
                  <a:pt x="97402" y="216900"/>
                  <a:pt x="96679" y="217261"/>
                </a:cubicBezTo>
                <a:lnTo>
                  <a:pt x="52259" y="261681"/>
                </a:lnTo>
                <a:cubicBezTo>
                  <a:pt x="45398" y="268543"/>
                  <a:pt x="45398" y="279377"/>
                  <a:pt x="52259" y="286239"/>
                </a:cubicBezTo>
                <a:lnTo>
                  <a:pt x="54426" y="288406"/>
                </a:lnTo>
                <a:cubicBezTo>
                  <a:pt x="61288" y="295267"/>
                  <a:pt x="72122" y="295267"/>
                  <a:pt x="78984" y="288406"/>
                </a:cubicBezTo>
                <a:lnTo>
                  <a:pt x="123403" y="243986"/>
                </a:lnTo>
                <a:cubicBezTo>
                  <a:pt x="124126" y="242902"/>
                  <a:pt x="124126" y="241819"/>
                  <a:pt x="123403" y="240735"/>
                </a:cubicBezTo>
                <a:lnTo>
                  <a:pt x="99568" y="217261"/>
                </a:lnTo>
                <a:cubicBezTo>
                  <a:pt x="99207" y="216900"/>
                  <a:pt x="98485" y="216900"/>
                  <a:pt x="98124" y="216900"/>
                </a:cubicBezTo>
                <a:close/>
                <a:moveTo>
                  <a:pt x="236079" y="89418"/>
                </a:moveTo>
                <a:lnTo>
                  <a:pt x="221633" y="108920"/>
                </a:lnTo>
                <a:lnTo>
                  <a:pt x="231745" y="119032"/>
                </a:lnTo>
                <a:lnTo>
                  <a:pt x="251247" y="104947"/>
                </a:lnTo>
                <a:lnTo>
                  <a:pt x="236079" y="89418"/>
                </a:lnTo>
                <a:close/>
                <a:moveTo>
                  <a:pt x="76456" y="86890"/>
                </a:moveTo>
                <a:lnTo>
                  <a:pt x="98846" y="109281"/>
                </a:lnTo>
                <a:cubicBezTo>
                  <a:pt x="99929" y="110364"/>
                  <a:pt x="100291" y="112170"/>
                  <a:pt x="100291" y="113615"/>
                </a:cubicBezTo>
                <a:cubicBezTo>
                  <a:pt x="96679" y="126616"/>
                  <a:pt x="86929" y="136727"/>
                  <a:pt x="73928" y="139616"/>
                </a:cubicBezTo>
                <a:cubicBezTo>
                  <a:pt x="72483" y="140339"/>
                  <a:pt x="71038" y="139616"/>
                  <a:pt x="69594" y="138533"/>
                </a:cubicBezTo>
                <a:lnTo>
                  <a:pt x="47203" y="116143"/>
                </a:lnTo>
                <a:cubicBezTo>
                  <a:pt x="46481" y="125893"/>
                  <a:pt x="49731" y="136005"/>
                  <a:pt x="56593" y="142867"/>
                </a:cubicBezTo>
                <a:cubicBezTo>
                  <a:pt x="64899" y="151173"/>
                  <a:pt x="76456" y="154423"/>
                  <a:pt x="88012" y="151534"/>
                </a:cubicBezTo>
                <a:cubicBezTo>
                  <a:pt x="88373" y="151534"/>
                  <a:pt x="88373" y="151534"/>
                  <a:pt x="88734" y="151534"/>
                </a:cubicBezTo>
                <a:cubicBezTo>
                  <a:pt x="90179" y="151534"/>
                  <a:pt x="91262" y="152256"/>
                  <a:pt x="91984" y="152979"/>
                </a:cubicBezTo>
                <a:lnTo>
                  <a:pt x="187686" y="248680"/>
                </a:lnTo>
                <a:cubicBezTo>
                  <a:pt x="188769" y="249764"/>
                  <a:pt x="189130" y="251208"/>
                  <a:pt x="189130" y="252653"/>
                </a:cubicBezTo>
                <a:cubicBezTo>
                  <a:pt x="186241" y="263848"/>
                  <a:pt x="189492" y="275766"/>
                  <a:pt x="197798" y="284072"/>
                </a:cubicBezTo>
                <a:cubicBezTo>
                  <a:pt x="203938" y="290211"/>
                  <a:pt x="212244" y="293462"/>
                  <a:pt x="220911" y="293462"/>
                </a:cubicBezTo>
                <a:cubicBezTo>
                  <a:pt x="229939" y="293462"/>
                  <a:pt x="237884" y="290211"/>
                  <a:pt x="244024" y="284072"/>
                </a:cubicBezTo>
                <a:cubicBezTo>
                  <a:pt x="250524" y="277571"/>
                  <a:pt x="253775" y="269265"/>
                  <a:pt x="253775" y="260598"/>
                </a:cubicBezTo>
                <a:cubicBezTo>
                  <a:pt x="253775" y="251570"/>
                  <a:pt x="250524" y="243625"/>
                  <a:pt x="244024" y="237124"/>
                </a:cubicBezTo>
                <a:cubicBezTo>
                  <a:pt x="236079" y="229179"/>
                  <a:pt x="224522" y="225928"/>
                  <a:pt x="213327" y="228817"/>
                </a:cubicBezTo>
                <a:cubicBezTo>
                  <a:pt x="211521" y="229179"/>
                  <a:pt x="210077" y="228817"/>
                  <a:pt x="208632" y="227373"/>
                </a:cubicBezTo>
                <a:lnTo>
                  <a:pt x="113292" y="131671"/>
                </a:lnTo>
                <a:cubicBezTo>
                  <a:pt x="112208" y="130588"/>
                  <a:pt x="111486" y="129144"/>
                  <a:pt x="112208" y="127338"/>
                </a:cubicBezTo>
                <a:cubicBezTo>
                  <a:pt x="114736" y="116143"/>
                  <a:pt x="111486" y="104586"/>
                  <a:pt x="103180" y="96641"/>
                </a:cubicBezTo>
                <a:cubicBezTo>
                  <a:pt x="96318" y="89418"/>
                  <a:pt x="86567" y="85807"/>
                  <a:pt x="76456" y="86890"/>
                </a:cubicBezTo>
                <a:close/>
                <a:moveTo>
                  <a:pt x="234634" y="77501"/>
                </a:moveTo>
                <a:cubicBezTo>
                  <a:pt x="236079" y="77501"/>
                  <a:pt x="237523" y="77862"/>
                  <a:pt x="238246" y="78945"/>
                </a:cubicBezTo>
                <a:lnTo>
                  <a:pt x="250163" y="90502"/>
                </a:lnTo>
                <a:lnTo>
                  <a:pt x="261720" y="102058"/>
                </a:lnTo>
                <a:cubicBezTo>
                  <a:pt x="262803" y="103142"/>
                  <a:pt x="263164" y="104225"/>
                  <a:pt x="263164" y="105670"/>
                </a:cubicBezTo>
                <a:cubicBezTo>
                  <a:pt x="262803" y="107114"/>
                  <a:pt x="262081" y="108559"/>
                  <a:pt x="260997" y="109281"/>
                </a:cubicBezTo>
                <a:lnTo>
                  <a:pt x="233912" y="128782"/>
                </a:lnTo>
                <a:cubicBezTo>
                  <a:pt x="232829" y="129505"/>
                  <a:pt x="232106" y="129505"/>
                  <a:pt x="231023" y="129505"/>
                </a:cubicBezTo>
                <a:cubicBezTo>
                  <a:pt x="229939" y="129505"/>
                  <a:pt x="228856" y="129144"/>
                  <a:pt x="227773" y="128421"/>
                </a:cubicBezTo>
                <a:lnTo>
                  <a:pt x="223439" y="123726"/>
                </a:lnTo>
                <a:lnTo>
                  <a:pt x="170712" y="176453"/>
                </a:lnTo>
                <a:lnTo>
                  <a:pt x="213688" y="219067"/>
                </a:lnTo>
                <a:cubicBezTo>
                  <a:pt x="227050" y="216900"/>
                  <a:pt x="241135" y="220872"/>
                  <a:pt x="250885" y="230623"/>
                </a:cubicBezTo>
                <a:cubicBezTo>
                  <a:pt x="258830" y="238930"/>
                  <a:pt x="263164" y="249403"/>
                  <a:pt x="263164" y="260598"/>
                </a:cubicBezTo>
                <a:cubicBezTo>
                  <a:pt x="263164" y="271793"/>
                  <a:pt x="258830" y="282627"/>
                  <a:pt x="250885" y="290211"/>
                </a:cubicBezTo>
                <a:cubicBezTo>
                  <a:pt x="242579" y="298517"/>
                  <a:pt x="232467" y="302851"/>
                  <a:pt x="220911" y="302851"/>
                </a:cubicBezTo>
                <a:cubicBezTo>
                  <a:pt x="209716" y="302851"/>
                  <a:pt x="198881" y="298517"/>
                  <a:pt x="191297" y="290211"/>
                </a:cubicBezTo>
                <a:cubicBezTo>
                  <a:pt x="181547" y="280461"/>
                  <a:pt x="176852" y="266737"/>
                  <a:pt x="179380" y="253375"/>
                </a:cubicBezTo>
                <a:lnTo>
                  <a:pt x="136766" y="210399"/>
                </a:lnTo>
                <a:lnTo>
                  <a:pt x="121237" y="225928"/>
                </a:lnTo>
                <a:lnTo>
                  <a:pt x="129904" y="234596"/>
                </a:lnTo>
                <a:cubicBezTo>
                  <a:pt x="134238" y="238930"/>
                  <a:pt x="134238" y="246153"/>
                  <a:pt x="129904" y="250486"/>
                </a:cubicBezTo>
                <a:lnTo>
                  <a:pt x="85123" y="294906"/>
                </a:lnTo>
                <a:cubicBezTo>
                  <a:pt x="80067" y="299962"/>
                  <a:pt x="73566" y="302490"/>
                  <a:pt x="66705" y="302490"/>
                </a:cubicBezTo>
                <a:cubicBezTo>
                  <a:pt x="59843" y="302490"/>
                  <a:pt x="53343" y="299962"/>
                  <a:pt x="47926" y="294906"/>
                </a:cubicBezTo>
                <a:lnTo>
                  <a:pt x="45759" y="292739"/>
                </a:lnTo>
                <a:cubicBezTo>
                  <a:pt x="35647" y="282266"/>
                  <a:pt x="35647" y="265654"/>
                  <a:pt x="45759" y="255181"/>
                </a:cubicBezTo>
                <a:lnTo>
                  <a:pt x="90179" y="210761"/>
                </a:lnTo>
                <a:cubicBezTo>
                  <a:pt x="94512" y="206427"/>
                  <a:pt x="101735" y="206427"/>
                  <a:pt x="106069" y="210761"/>
                </a:cubicBezTo>
                <a:lnTo>
                  <a:pt x="114736" y="219428"/>
                </a:lnTo>
                <a:lnTo>
                  <a:pt x="130265" y="203899"/>
                </a:lnTo>
                <a:lnTo>
                  <a:pt x="87290" y="161285"/>
                </a:lnTo>
                <a:cubicBezTo>
                  <a:pt x="73928" y="163813"/>
                  <a:pt x="60204" y="159479"/>
                  <a:pt x="50454" y="149367"/>
                </a:cubicBezTo>
                <a:cubicBezTo>
                  <a:pt x="38897" y="138172"/>
                  <a:pt x="34925" y="120837"/>
                  <a:pt x="40342" y="105670"/>
                </a:cubicBezTo>
                <a:cubicBezTo>
                  <a:pt x="41064" y="104225"/>
                  <a:pt x="42147" y="102780"/>
                  <a:pt x="43592" y="102419"/>
                </a:cubicBezTo>
                <a:cubicBezTo>
                  <a:pt x="45037" y="102058"/>
                  <a:pt x="46842" y="102419"/>
                  <a:pt x="47926" y="103864"/>
                </a:cubicBezTo>
                <a:lnTo>
                  <a:pt x="74289" y="129866"/>
                </a:lnTo>
                <a:cubicBezTo>
                  <a:pt x="81511" y="127338"/>
                  <a:pt x="87651" y="121560"/>
                  <a:pt x="90540" y="113976"/>
                </a:cubicBezTo>
                <a:lnTo>
                  <a:pt x="64177" y="87613"/>
                </a:lnTo>
                <a:cubicBezTo>
                  <a:pt x="63093" y="86529"/>
                  <a:pt x="62732" y="84724"/>
                  <a:pt x="62732" y="83279"/>
                </a:cubicBezTo>
                <a:cubicBezTo>
                  <a:pt x="63093" y="81834"/>
                  <a:pt x="64177" y="80390"/>
                  <a:pt x="65621" y="80029"/>
                </a:cubicBezTo>
                <a:cubicBezTo>
                  <a:pt x="81150" y="74612"/>
                  <a:pt x="98485" y="78584"/>
                  <a:pt x="110041" y="89780"/>
                </a:cubicBezTo>
                <a:cubicBezTo>
                  <a:pt x="119792" y="99530"/>
                  <a:pt x="123765" y="113253"/>
                  <a:pt x="121598" y="126977"/>
                </a:cubicBezTo>
                <a:lnTo>
                  <a:pt x="164212" y="169952"/>
                </a:lnTo>
                <a:lnTo>
                  <a:pt x="216939" y="117226"/>
                </a:lnTo>
                <a:lnTo>
                  <a:pt x="212244" y="112892"/>
                </a:lnTo>
                <a:cubicBezTo>
                  <a:pt x="210799" y="111087"/>
                  <a:pt x="210799" y="108920"/>
                  <a:pt x="211883" y="106753"/>
                </a:cubicBezTo>
                <a:lnTo>
                  <a:pt x="231745" y="79668"/>
                </a:lnTo>
                <a:cubicBezTo>
                  <a:pt x="232467" y="78584"/>
                  <a:pt x="233551" y="77862"/>
                  <a:pt x="234634" y="77501"/>
                </a:cubicBezTo>
                <a:close/>
                <a:moveTo>
                  <a:pt x="269753" y="23926"/>
                </a:moveTo>
                <a:cubicBezTo>
                  <a:pt x="271218" y="22225"/>
                  <a:pt x="274149" y="22225"/>
                  <a:pt x="275981" y="23926"/>
                </a:cubicBezTo>
                <a:cubicBezTo>
                  <a:pt x="277080" y="24606"/>
                  <a:pt x="277446" y="25967"/>
                  <a:pt x="277446" y="27327"/>
                </a:cubicBezTo>
                <a:cubicBezTo>
                  <a:pt x="277446" y="28008"/>
                  <a:pt x="277080" y="29369"/>
                  <a:pt x="275981" y="30049"/>
                </a:cubicBezTo>
                <a:cubicBezTo>
                  <a:pt x="275248" y="31069"/>
                  <a:pt x="274149" y="31410"/>
                  <a:pt x="273050" y="31410"/>
                </a:cubicBezTo>
                <a:cubicBezTo>
                  <a:pt x="271584" y="31410"/>
                  <a:pt x="270485" y="31069"/>
                  <a:pt x="269753" y="30049"/>
                </a:cubicBezTo>
                <a:cubicBezTo>
                  <a:pt x="268654" y="29369"/>
                  <a:pt x="268287" y="28008"/>
                  <a:pt x="268287" y="27327"/>
                </a:cubicBezTo>
                <a:cubicBezTo>
                  <a:pt x="268287" y="25967"/>
                  <a:pt x="268654" y="24606"/>
                  <a:pt x="269753" y="23926"/>
                </a:cubicBezTo>
                <a:close/>
                <a:moveTo>
                  <a:pt x="210961" y="23926"/>
                </a:moveTo>
                <a:cubicBezTo>
                  <a:pt x="212725" y="22225"/>
                  <a:pt x="215547" y="22225"/>
                  <a:pt x="217311" y="23926"/>
                </a:cubicBezTo>
                <a:cubicBezTo>
                  <a:pt x="218370" y="24606"/>
                  <a:pt x="218722" y="25967"/>
                  <a:pt x="218722" y="27327"/>
                </a:cubicBezTo>
                <a:cubicBezTo>
                  <a:pt x="218722" y="28008"/>
                  <a:pt x="218370" y="29369"/>
                  <a:pt x="217311" y="30049"/>
                </a:cubicBezTo>
                <a:cubicBezTo>
                  <a:pt x="216606" y="31069"/>
                  <a:pt x="215195" y="31410"/>
                  <a:pt x="214136" y="31410"/>
                </a:cubicBezTo>
                <a:cubicBezTo>
                  <a:pt x="212725" y="31410"/>
                  <a:pt x="211667" y="31069"/>
                  <a:pt x="210961" y="30049"/>
                </a:cubicBezTo>
                <a:cubicBezTo>
                  <a:pt x="210256" y="29369"/>
                  <a:pt x="209550" y="28008"/>
                  <a:pt x="209550" y="27327"/>
                </a:cubicBezTo>
                <a:cubicBezTo>
                  <a:pt x="209550" y="25967"/>
                  <a:pt x="210256" y="24606"/>
                  <a:pt x="210961" y="23926"/>
                </a:cubicBezTo>
                <a:close/>
                <a:moveTo>
                  <a:pt x="244298" y="22225"/>
                </a:moveTo>
                <a:cubicBezTo>
                  <a:pt x="246768" y="22225"/>
                  <a:pt x="248884" y="24341"/>
                  <a:pt x="248884" y="27164"/>
                </a:cubicBezTo>
                <a:cubicBezTo>
                  <a:pt x="248884" y="29280"/>
                  <a:pt x="246768" y="31397"/>
                  <a:pt x="244298" y="31397"/>
                </a:cubicBezTo>
                <a:cubicBezTo>
                  <a:pt x="241829" y="31397"/>
                  <a:pt x="239712" y="29280"/>
                  <a:pt x="239712" y="27164"/>
                </a:cubicBezTo>
                <a:cubicBezTo>
                  <a:pt x="239712" y="24341"/>
                  <a:pt x="241829" y="22225"/>
                  <a:pt x="244298" y="22225"/>
                </a:cubicBezTo>
                <a:close/>
                <a:moveTo>
                  <a:pt x="9374" y="9013"/>
                </a:moveTo>
                <a:lnTo>
                  <a:pt x="9374" y="45788"/>
                </a:lnTo>
                <a:lnTo>
                  <a:pt x="293478" y="45788"/>
                </a:lnTo>
                <a:lnTo>
                  <a:pt x="293478" y="9013"/>
                </a:lnTo>
                <a:lnTo>
                  <a:pt x="9374" y="9013"/>
                </a:lnTo>
                <a:close/>
                <a:moveTo>
                  <a:pt x="4687" y="0"/>
                </a:moveTo>
                <a:lnTo>
                  <a:pt x="298165" y="0"/>
                </a:lnTo>
                <a:cubicBezTo>
                  <a:pt x="300688" y="0"/>
                  <a:pt x="302852" y="1802"/>
                  <a:pt x="302852" y="4326"/>
                </a:cubicBezTo>
                <a:lnTo>
                  <a:pt x="302852" y="50475"/>
                </a:lnTo>
                <a:lnTo>
                  <a:pt x="302852" y="298165"/>
                </a:lnTo>
                <a:cubicBezTo>
                  <a:pt x="302852" y="300688"/>
                  <a:pt x="300688" y="302852"/>
                  <a:pt x="298165" y="302852"/>
                </a:cubicBezTo>
                <a:lnTo>
                  <a:pt x="272206" y="302852"/>
                </a:lnTo>
                <a:cubicBezTo>
                  <a:pt x="269682" y="302852"/>
                  <a:pt x="267519" y="300688"/>
                  <a:pt x="267519" y="298165"/>
                </a:cubicBezTo>
                <a:cubicBezTo>
                  <a:pt x="267519" y="295641"/>
                  <a:pt x="269682" y="293478"/>
                  <a:pt x="272206" y="293478"/>
                </a:cubicBezTo>
                <a:lnTo>
                  <a:pt x="293478" y="293478"/>
                </a:lnTo>
                <a:lnTo>
                  <a:pt x="293478" y="55162"/>
                </a:lnTo>
                <a:lnTo>
                  <a:pt x="9374" y="55162"/>
                </a:lnTo>
                <a:lnTo>
                  <a:pt x="9374" y="293478"/>
                </a:lnTo>
                <a:lnTo>
                  <a:pt x="25958" y="293478"/>
                </a:lnTo>
                <a:cubicBezTo>
                  <a:pt x="28482" y="293478"/>
                  <a:pt x="30645" y="295641"/>
                  <a:pt x="30645" y="298165"/>
                </a:cubicBezTo>
                <a:cubicBezTo>
                  <a:pt x="30645" y="300688"/>
                  <a:pt x="28482" y="302852"/>
                  <a:pt x="25958" y="302852"/>
                </a:cubicBezTo>
                <a:lnTo>
                  <a:pt x="4687" y="302852"/>
                </a:lnTo>
                <a:cubicBezTo>
                  <a:pt x="2163" y="302852"/>
                  <a:pt x="0" y="300688"/>
                  <a:pt x="0" y="298165"/>
                </a:cubicBezTo>
                <a:lnTo>
                  <a:pt x="0" y="50475"/>
                </a:lnTo>
                <a:lnTo>
                  <a:pt x="0" y="4326"/>
                </a:lnTo>
                <a:cubicBezTo>
                  <a:pt x="0" y="1802"/>
                  <a:pt x="2163" y="0"/>
                  <a:pt x="4687"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1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494949"/>
              </a:solidFill>
              <a:effectLst/>
              <a:uLnTx/>
              <a:uFillTx/>
              <a:latin typeface="Roboto Condensed Light" panose="02000000000000000000" pitchFamily="2" charset="0"/>
              <a:ea typeface="+mn-lt"/>
              <a:cs typeface="+mn-lt"/>
            </a:endParaRPr>
          </a:p>
        </p:txBody>
      </p:sp>
      <p:sp>
        <p:nvSpPr>
          <p:cNvPr id="10" name="Text Placeholder 4">
            <a:extLst>
              <a:ext uri="{FF2B5EF4-FFF2-40B4-BE49-F238E27FC236}">
                <a16:creationId xmlns:a16="http://schemas.microsoft.com/office/drawing/2014/main" id="{FA443BB8-11E6-5EFD-23E6-BAF6C4301876}"/>
              </a:ext>
            </a:extLst>
          </p:cNvPr>
          <p:cNvSpPr txBox="1">
            <a:spLocks/>
          </p:cNvSpPr>
          <p:nvPr/>
        </p:nvSpPr>
        <p:spPr>
          <a:xfrm>
            <a:off x="368658" y="783252"/>
            <a:ext cx="11520980" cy="567724"/>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10000"/>
              </a:lnSpc>
              <a:buFontTx/>
            </a:pPr>
            <a:r>
              <a:rPr lang="en-US">
                <a:solidFill>
                  <a:schemeClr val="bg1"/>
                </a:solidFill>
                <a:latin typeface="Montserrat SemiBold"/>
                <a:ea typeface="+mn-lt"/>
                <a:cs typeface="+mn-lt"/>
              </a:rPr>
              <a:t>When defining the objectives for an AI/ML project, consider these guidelines. When defining objectives for a </a:t>
            </a:r>
            <a:r>
              <a:rPr lang="en-US" b="1">
                <a:solidFill>
                  <a:schemeClr val="bg1"/>
                </a:solidFill>
                <a:latin typeface="Montserrat SemiBold"/>
                <a:ea typeface="+mn-lt"/>
                <a:cs typeface="+mn-lt"/>
              </a:rPr>
              <a:t>CX</a:t>
            </a:r>
            <a:r>
              <a:rPr lang="en-US">
                <a:solidFill>
                  <a:schemeClr val="bg1"/>
                </a:solidFill>
                <a:latin typeface="Montserrat SemiBold"/>
                <a:ea typeface="+mn-lt"/>
                <a:cs typeface="+mn-lt"/>
              </a:rPr>
              <a:t>-driven AI project, think about the following nuances.</a:t>
            </a:r>
          </a:p>
        </p:txBody>
      </p:sp>
    </p:spTree>
    <p:extLst>
      <p:ext uri="{BB962C8B-B14F-4D97-AF65-F5344CB8AC3E}">
        <p14:creationId xmlns:p14="http://schemas.microsoft.com/office/powerpoint/2010/main" val="35726906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4BB0E-BB23-964F-9B50-FE2383BAFF74}"/>
              </a:ext>
            </a:extLst>
          </p:cNvPr>
          <p:cNvSpPr>
            <a:spLocks noGrp="1"/>
          </p:cNvSpPr>
          <p:nvPr>
            <p:ph type="title"/>
          </p:nvPr>
        </p:nvSpPr>
        <p:spPr>
          <a:xfrm>
            <a:off x="369016" y="528895"/>
            <a:ext cx="10516970" cy="1029817"/>
          </a:xfrm>
        </p:spPr>
        <p:txBody>
          <a:bodyPr>
            <a:normAutofit/>
          </a:bodyPr>
          <a:lstStyle/>
          <a:p>
            <a:r>
              <a:rPr lang="en-US" sz="3200" b="0">
                <a:solidFill>
                  <a:srgbClr val="2576B7"/>
                </a:solidFill>
              </a:rPr>
              <a:t>Establish your AI-powered solution objectives</a:t>
            </a:r>
            <a:endParaRPr lang="en-US" sz="3200"/>
          </a:p>
        </p:txBody>
      </p:sp>
      <p:sp>
        <p:nvSpPr>
          <p:cNvPr id="3" name="Text Placeholder 2">
            <a:extLst>
              <a:ext uri="{FF2B5EF4-FFF2-40B4-BE49-F238E27FC236}">
                <a16:creationId xmlns:a16="http://schemas.microsoft.com/office/drawing/2014/main" id="{152E6C68-45F1-5842-9EB2-9791877C18F2}"/>
              </a:ext>
            </a:extLst>
          </p:cNvPr>
          <p:cNvSpPr>
            <a:spLocks noGrp="1"/>
          </p:cNvSpPr>
          <p:nvPr>
            <p:ph type="body" sz="quarter" idx="10"/>
          </p:nvPr>
        </p:nvSpPr>
        <p:spPr>
          <a:xfrm>
            <a:off x="369937" y="1098119"/>
            <a:ext cx="9029040" cy="505782"/>
          </a:xfrm>
        </p:spPr>
        <p:txBody>
          <a:bodyPr/>
          <a:lstStyle/>
          <a:p>
            <a:r>
              <a:rPr lang="en-US">
                <a:solidFill>
                  <a:schemeClr val="tx1"/>
                </a:solidFill>
              </a:rPr>
              <a:t>Below is a straightforward fill-in-the-blank style template. Tailor it to your specific needs.</a:t>
            </a:r>
          </a:p>
        </p:txBody>
      </p:sp>
      <p:sp>
        <p:nvSpPr>
          <p:cNvPr id="4" name="TextBox 3">
            <a:extLst>
              <a:ext uri="{FF2B5EF4-FFF2-40B4-BE49-F238E27FC236}">
                <a16:creationId xmlns:a16="http://schemas.microsoft.com/office/drawing/2014/main" id="{026C5EB4-A685-8C4A-8EB3-0A0CD1E8E3F6}"/>
              </a:ext>
            </a:extLst>
          </p:cNvPr>
          <p:cNvSpPr txBox="1">
            <a:spLocks/>
          </p:cNvSpPr>
          <p:nvPr/>
        </p:nvSpPr>
        <p:spPr>
          <a:xfrm>
            <a:off x="503516" y="1391645"/>
            <a:ext cx="521297"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2576B7">
                    <a:alpha val="25000"/>
                  </a:srgbClr>
                </a:solidFill>
                <a:effectLst/>
                <a:uLnTx/>
                <a:uFillTx/>
                <a:latin typeface="Montserrat SemiBold" pitchFamily="2" charset="77"/>
                <a:ea typeface="+mn-lt"/>
                <a:cs typeface="+mn-lt"/>
              </a:rPr>
              <a:t>1</a:t>
            </a:r>
          </a:p>
        </p:txBody>
      </p:sp>
      <p:sp>
        <p:nvSpPr>
          <p:cNvPr id="5" name="TextBox 4">
            <a:extLst>
              <a:ext uri="{FF2B5EF4-FFF2-40B4-BE49-F238E27FC236}">
                <a16:creationId xmlns:a16="http://schemas.microsoft.com/office/drawing/2014/main" id="{1807ADD0-8611-F548-877A-640A430EE514}"/>
              </a:ext>
              <a:ext uri="{C183D7F6-B498-43B3-948B-1728B52AA6E4}">
                <adec:decorative xmlns:adec="http://schemas.microsoft.com/office/drawing/2017/decorative" val="1"/>
              </a:ext>
            </a:extLst>
          </p:cNvPr>
          <p:cNvSpPr txBox="1">
            <a:spLocks/>
          </p:cNvSpPr>
          <p:nvPr/>
        </p:nvSpPr>
        <p:spPr>
          <a:xfrm>
            <a:off x="434586" y="1691727"/>
            <a:ext cx="590226"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2576B7"/>
                </a:solidFill>
                <a:effectLst/>
                <a:uLnTx/>
                <a:uFillTx/>
                <a:latin typeface="Montserrat SemiBold" pitchFamily="2" charset="77"/>
                <a:ea typeface="+mn-lt"/>
                <a:cs typeface="+mn-lt"/>
              </a:rPr>
              <a:t>01</a:t>
            </a:r>
          </a:p>
        </p:txBody>
      </p:sp>
      <p:sp>
        <p:nvSpPr>
          <p:cNvPr id="6" name="TextBox 5">
            <a:extLst>
              <a:ext uri="{FF2B5EF4-FFF2-40B4-BE49-F238E27FC236}">
                <a16:creationId xmlns:a16="http://schemas.microsoft.com/office/drawing/2014/main" id="{C726E9C0-F6B2-9649-B01A-7AAE755751AE}"/>
              </a:ext>
            </a:extLst>
          </p:cNvPr>
          <p:cNvSpPr txBox="1">
            <a:spLocks/>
          </p:cNvSpPr>
          <p:nvPr/>
        </p:nvSpPr>
        <p:spPr>
          <a:xfrm>
            <a:off x="1225655" y="1608103"/>
            <a:ext cx="1527662"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0"/>
                <a:ea typeface="+mn-lt"/>
                <a:cs typeface="+mn-lt"/>
              </a:rPr>
              <a:t>Objective Title</a:t>
            </a:r>
          </a:p>
        </p:txBody>
      </p:sp>
      <p:sp>
        <p:nvSpPr>
          <p:cNvPr id="7" name="Subtitle 2">
            <a:extLst>
              <a:ext uri="{FF2B5EF4-FFF2-40B4-BE49-F238E27FC236}">
                <a16:creationId xmlns:a16="http://schemas.microsoft.com/office/drawing/2014/main" id="{40FA90E6-2F2E-8740-B1ED-21AEAE7E024D}"/>
              </a:ext>
            </a:extLst>
          </p:cNvPr>
          <p:cNvSpPr txBox="1">
            <a:spLocks/>
          </p:cNvSpPr>
          <p:nvPr/>
        </p:nvSpPr>
        <p:spPr>
          <a:xfrm>
            <a:off x="1225654" y="1903849"/>
            <a:ext cx="4510656" cy="406265"/>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Provide a concise title that captures the essence of what you aim to achieve.</a:t>
            </a:r>
          </a:p>
          <a:p>
            <a:pPr marL="171450" marR="0" lvl="0" indent="-171450" algn="l" defTabSz="1087636"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Example: Reduce ticket resolution time.</a:t>
            </a:r>
          </a:p>
        </p:txBody>
      </p:sp>
      <p:sp>
        <p:nvSpPr>
          <p:cNvPr id="8" name="TextBox 7">
            <a:extLst>
              <a:ext uri="{FF2B5EF4-FFF2-40B4-BE49-F238E27FC236}">
                <a16:creationId xmlns:a16="http://schemas.microsoft.com/office/drawing/2014/main" id="{5D11735E-B67E-BF4F-A395-3CF9E9DA1475}"/>
              </a:ext>
            </a:extLst>
          </p:cNvPr>
          <p:cNvSpPr txBox="1">
            <a:spLocks/>
          </p:cNvSpPr>
          <p:nvPr/>
        </p:nvSpPr>
        <p:spPr>
          <a:xfrm>
            <a:off x="434586" y="2891078"/>
            <a:ext cx="699230"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5090C4">
                    <a:alpha val="25000"/>
                  </a:srgbClr>
                </a:solidFill>
                <a:effectLst/>
                <a:uLnTx/>
                <a:uFillTx/>
                <a:latin typeface="Montserrat SemiBold" pitchFamily="2" charset="77"/>
                <a:ea typeface="+mn-lt"/>
                <a:cs typeface="+mn-lt"/>
              </a:rPr>
              <a:t>2</a:t>
            </a:r>
          </a:p>
        </p:txBody>
      </p:sp>
      <p:sp>
        <p:nvSpPr>
          <p:cNvPr id="9" name="TextBox 8">
            <a:extLst>
              <a:ext uri="{FF2B5EF4-FFF2-40B4-BE49-F238E27FC236}">
                <a16:creationId xmlns:a16="http://schemas.microsoft.com/office/drawing/2014/main" id="{A76B44D4-6D04-DD43-9C15-3C68EFB59CFB}"/>
              </a:ext>
              <a:ext uri="{C183D7F6-B498-43B3-948B-1728B52AA6E4}">
                <adec:decorative xmlns:adec="http://schemas.microsoft.com/office/drawing/2017/decorative" val="1"/>
              </a:ext>
            </a:extLst>
          </p:cNvPr>
          <p:cNvSpPr txBox="1">
            <a:spLocks/>
          </p:cNvSpPr>
          <p:nvPr/>
        </p:nvSpPr>
        <p:spPr>
          <a:xfrm>
            <a:off x="465042" y="3191159"/>
            <a:ext cx="668774"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5090C4"/>
                </a:solidFill>
                <a:effectLst/>
                <a:uLnTx/>
                <a:uFillTx/>
                <a:latin typeface="Montserrat SemiBold" pitchFamily="2" charset="77"/>
                <a:ea typeface="+mn-lt"/>
                <a:cs typeface="+mn-lt"/>
              </a:rPr>
              <a:t>02</a:t>
            </a:r>
          </a:p>
        </p:txBody>
      </p:sp>
      <p:sp>
        <p:nvSpPr>
          <p:cNvPr id="10" name="TextBox 9">
            <a:extLst>
              <a:ext uri="{FF2B5EF4-FFF2-40B4-BE49-F238E27FC236}">
                <a16:creationId xmlns:a16="http://schemas.microsoft.com/office/drawing/2014/main" id="{D5E4F853-256B-9941-8BBA-3E48E3BD27BD}"/>
              </a:ext>
            </a:extLst>
          </p:cNvPr>
          <p:cNvSpPr txBox="1">
            <a:spLocks/>
          </p:cNvSpPr>
          <p:nvPr/>
        </p:nvSpPr>
        <p:spPr>
          <a:xfrm>
            <a:off x="1334659" y="3107536"/>
            <a:ext cx="2757165"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0"/>
                <a:ea typeface="+mn-lt"/>
                <a:cs typeface="+mn-lt"/>
              </a:rPr>
              <a:t>Description and Rationale</a:t>
            </a:r>
          </a:p>
        </p:txBody>
      </p:sp>
      <p:sp>
        <p:nvSpPr>
          <p:cNvPr id="11" name="Subtitle 2">
            <a:extLst>
              <a:ext uri="{FF2B5EF4-FFF2-40B4-BE49-F238E27FC236}">
                <a16:creationId xmlns:a16="http://schemas.microsoft.com/office/drawing/2014/main" id="{24AC1EF7-9961-6648-9F90-F5E422F04B32}"/>
              </a:ext>
            </a:extLst>
          </p:cNvPr>
          <p:cNvSpPr txBox="1">
            <a:spLocks/>
          </p:cNvSpPr>
          <p:nvPr/>
        </p:nvSpPr>
        <p:spPr>
          <a:xfrm>
            <a:off x="1334658" y="3403281"/>
            <a:ext cx="4510656" cy="960263"/>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lt"/>
                <a:cs typeface="+mn-lt"/>
              </a:rPr>
              <a:t>Summarize why this objective matters in one or two sentences. Reference to the key problem or opportunity it addresses.</a:t>
            </a:r>
          </a:p>
          <a:p>
            <a:pPr marL="171450" indent="-171450" algn="l">
              <a:lnSpc>
                <a:spcPct val="100000"/>
              </a:lnSpc>
              <a:buFont typeface="Arial" panose="020B0604020202020204" pitchFamily="34" charset="0"/>
              <a:buChar char="•"/>
              <a:defRPr/>
            </a:pPr>
            <a:r>
              <a:rPr kumimoji="0" lang="en-US" sz="1200" b="0" i="0" u="none" strike="noStrike" kern="1200" cap="none" spc="0" normalizeH="0" baseline="0" noProof="0" dirty="0">
                <a:ln>
                  <a:noFill/>
                </a:ln>
                <a:solidFill>
                  <a:srgbClr val="000000"/>
                </a:solidFill>
                <a:effectLst/>
                <a:uLnTx/>
                <a:uFillTx/>
                <a:latin typeface="+mn-lt"/>
                <a:ea typeface="+mn-lt"/>
                <a:cs typeface="+mn-lt"/>
              </a:rPr>
              <a:t>Example: </a:t>
            </a:r>
            <a:r>
              <a:rPr lang="en-US" sz="1200" dirty="0">
                <a:solidFill>
                  <a:srgbClr val="494949"/>
                </a:solidFill>
                <a:latin typeface="+mn-lt"/>
                <a:ea typeface="+mn-lt"/>
                <a:cs typeface="+mn-lt"/>
              </a:rPr>
              <a:t>We aim to lower average customer wait times from </a:t>
            </a:r>
            <a:r>
              <a:rPr lang="en-US" sz="1200" b="1" dirty="0">
                <a:solidFill>
                  <a:srgbClr val="494949"/>
                </a:solidFill>
                <a:latin typeface="+mn-lt"/>
                <a:ea typeface="+mn-lt"/>
                <a:cs typeface="+mn-lt"/>
              </a:rPr>
              <a:t>[current]</a:t>
            </a:r>
            <a:r>
              <a:rPr lang="en-US" sz="1200" dirty="0">
                <a:solidFill>
                  <a:srgbClr val="494949"/>
                </a:solidFill>
                <a:latin typeface="+mn-lt"/>
                <a:ea typeface="+mn-lt"/>
                <a:cs typeface="+mn-lt"/>
              </a:rPr>
              <a:t> to </a:t>
            </a:r>
            <a:r>
              <a:rPr lang="en-US" sz="1200" b="1" dirty="0">
                <a:solidFill>
                  <a:srgbClr val="494949"/>
                </a:solidFill>
                <a:latin typeface="+mn-lt"/>
                <a:ea typeface="+mn-lt"/>
                <a:cs typeface="+mn-lt"/>
              </a:rPr>
              <a:t>[target]</a:t>
            </a:r>
            <a:r>
              <a:rPr lang="en-US" sz="1200" dirty="0">
                <a:solidFill>
                  <a:srgbClr val="494949"/>
                </a:solidFill>
                <a:latin typeface="+mn-lt"/>
                <a:ea typeface="+mn-lt"/>
                <a:cs typeface="+mn-lt"/>
              </a:rPr>
              <a:t> within </a:t>
            </a:r>
            <a:r>
              <a:rPr lang="en-US" sz="1200" b="1" dirty="0">
                <a:solidFill>
                  <a:srgbClr val="494949"/>
                </a:solidFill>
                <a:latin typeface="+mn-lt"/>
                <a:ea typeface="+mn-lt"/>
                <a:cs typeface="+mn-lt"/>
              </a:rPr>
              <a:t>[time frame]</a:t>
            </a:r>
            <a:r>
              <a:rPr lang="en-US" sz="1200" dirty="0">
                <a:solidFill>
                  <a:srgbClr val="494949"/>
                </a:solidFill>
                <a:latin typeface="+mn-lt"/>
                <a:ea typeface="+mn-lt"/>
                <a:cs typeface="+mn-lt"/>
              </a:rPr>
              <a:t>. This will address our recent spike in call volumes and the resulting decline in NPS.”</a:t>
            </a:r>
          </a:p>
        </p:txBody>
      </p:sp>
      <p:sp>
        <p:nvSpPr>
          <p:cNvPr id="12" name="TextBox 11">
            <a:extLst>
              <a:ext uri="{FF2B5EF4-FFF2-40B4-BE49-F238E27FC236}">
                <a16:creationId xmlns:a16="http://schemas.microsoft.com/office/drawing/2014/main" id="{172A0D21-3515-1C4A-A145-F38E9C0854CF}"/>
              </a:ext>
            </a:extLst>
          </p:cNvPr>
          <p:cNvSpPr txBox="1">
            <a:spLocks/>
          </p:cNvSpPr>
          <p:nvPr/>
        </p:nvSpPr>
        <p:spPr>
          <a:xfrm>
            <a:off x="465042" y="4640528"/>
            <a:ext cx="699230"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15466D">
                    <a:alpha val="25000"/>
                  </a:srgbClr>
                </a:solidFill>
                <a:effectLst/>
                <a:uLnTx/>
                <a:uFillTx/>
                <a:latin typeface="Montserrat SemiBold" pitchFamily="2" charset="77"/>
                <a:ea typeface="+mn-lt"/>
                <a:cs typeface="+mn-lt"/>
              </a:rPr>
              <a:t>3</a:t>
            </a:r>
          </a:p>
        </p:txBody>
      </p:sp>
      <p:sp>
        <p:nvSpPr>
          <p:cNvPr id="13" name="TextBox 12">
            <a:extLst>
              <a:ext uri="{FF2B5EF4-FFF2-40B4-BE49-F238E27FC236}">
                <a16:creationId xmlns:a16="http://schemas.microsoft.com/office/drawing/2014/main" id="{6E45D164-B9F0-EE40-A30A-CFE28EA7C8C6}"/>
              </a:ext>
              <a:ext uri="{C183D7F6-B498-43B3-948B-1728B52AA6E4}">
                <adec:decorative xmlns:adec="http://schemas.microsoft.com/office/drawing/2017/decorative" val="1"/>
              </a:ext>
            </a:extLst>
          </p:cNvPr>
          <p:cNvSpPr txBox="1">
            <a:spLocks/>
          </p:cNvSpPr>
          <p:nvPr/>
        </p:nvSpPr>
        <p:spPr>
          <a:xfrm>
            <a:off x="495498" y="4940609"/>
            <a:ext cx="668774"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15466D"/>
                </a:solidFill>
                <a:effectLst/>
                <a:uLnTx/>
                <a:uFillTx/>
                <a:latin typeface="Montserrat SemiBold" pitchFamily="2" charset="77"/>
                <a:ea typeface="+mn-lt"/>
                <a:cs typeface="+mn-lt"/>
              </a:rPr>
              <a:t>03</a:t>
            </a:r>
          </a:p>
        </p:txBody>
      </p:sp>
      <p:sp>
        <p:nvSpPr>
          <p:cNvPr id="14" name="TextBox 13">
            <a:extLst>
              <a:ext uri="{FF2B5EF4-FFF2-40B4-BE49-F238E27FC236}">
                <a16:creationId xmlns:a16="http://schemas.microsoft.com/office/drawing/2014/main" id="{7CD1941E-ABC1-9046-87F3-C09AF5C84B52}"/>
              </a:ext>
            </a:extLst>
          </p:cNvPr>
          <p:cNvSpPr txBox="1">
            <a:spLocks/>
          </p:cNvSpPr>
          <p:nvPr/>
        </p:nvSpPr>
        <p:spPr>
          <a:xfrm>
            <a:off x="1365115" y="4856986"/>
            <a:ext cx="2125582"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0"/>
                <a:ea typeface="+mn-lt"/>
                <a:cs typeface="+mn-lt"/>
              </a:rPr>
              <a:t>Business Alignment</a:t>
            </a:r>
          </a:p>
        </p:txBody>
      </p:sp>
      <p:sp>
        <p:nvSpPr>
          <p:cNvPr id="15" name="Subtitle 2">
            <a:extLst>
              <a:ext uri="{FF2B5EF4-FFF2-40B4-BE49-F238E27FC236}">
                <a16:creationId xmlns:a16="http://schemas.microsoft.com/office/drawing/2014/main" id="{A4DCEEF2-5879-E745-8244-34A632B864B3}"/>
              </a:ext>
            </a:extLst>
          </p:cNvPr>
          <p:cNvSpPr txBox="1">
            <a:spLocks/>
          </p:cNvSpPr>
          <p:nvPr/>
        </p:nvSpPr>
        <p:spPr>
          <a:xfrm>
            <a:off x="1365114" y="5152731"/>
            <a:ext cx="4510656" cy="849463"/>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400" fontAlgn="ctr">
              <a:buFontTx/>
              <a:defRPr/>
            </a:pPr>
            <a:r>
              <a:rPr lang="en-US" sz="1200">
                <a:solidFill>
                  <a:srgbClr val="494949"/>
                </a:solidFill>
                <a:latin typeface="+mn-lt"/>
                <a:ea typeface="+mn-lt"/>
                <a:cs typeface="+mn-lt"/>
              </a:rPr>
              <a:t>Link the objective to your broader strategic priorities or business goals (e.g. improving CX, driving efficiency).</a:t>
            </a:r>
          </a:p>
          <a:p>
            <a:pPr marL="171450" indent="-171450" algn="l">
              <a:lnSpc>
                <a:spcPct val="100000"/>
              </a:lnSpc>
              <a:buFont typeface="Arial" panose="020B0604020202020204" pitchFamily="34" charset="0"/>
              <a:buChar char="•"/>
              <a:defRPr/>
            </a:pPr>
            <a:r>
              <a:rPr kumimoji="0" lang="en-US" sz="1200" b="0" i="0" u="none" strike="noStrike" kern="1200" cap="none" spc="0" normalizeH="0" baseline="0" noProof="0">
                <a:ln>
                  <a:noFill/>
                </a:ln>
                <a:solidFill>
                  <a:srgbClr val="000000"/>
                </a:solidFill>
                <a:effectLst/>
                <a:uLnTx/>
                <a:uFillTx/>
                <a:latin typeface="+mn-lt"/>
                <a:ea typeface="+mn-lt"/>
                <a:cs typeface="+mn-lt"/>
              </a:rPr>
              <a:t>Example: </a:t>
            </a:r>
            <a:r>
              <a:rPr lang="en-US" sz="1200">
                <a:solidFill>
                  <a:srgbClr val="494949"/>
                </a:solidFill>
                <a:latin typeface="+mn-lt"/>
                <a:ea typeface="+mn-lt"/>
                <a:cs typeface="+mn-lt"/>
              </a:rPr>
              <a:t>This objective supports our broader strategic priority of </a:t>
            </a:r>
            <a:r>
              <a:rPr lang="en-US" sz="1200" b="1">
                <a:solidFill>
                  <a:srgbClr val="494949"/>
                </a:solidFill>
                <a:latin typeface="+mn-lt"/>
                <a:ea typeface="+mn-lt"/>
                <a:cs typeface="+mn-lt"/>
              </a:rPr>
              <a:t>[improving customer satisfaction, operational efficiency]</a:t>
            </a:r>
            <a:r>
              <a:rPr lang="en-US" sz="1200">
                <a:solidFill>
                  <a:srgbClr val="494949"/>
                </a:solidFill>
                <a:latin typeface="+mn-lt"/>
                <a:ea typeface="+mn-lt"/>
                <a:cs typeface="+mn-lt"/>
              </a:rPr>
              <a:t>.”</a:t>
            </a:r>
          </a:p>
        </p:txBody>
      </p:sp>
      <p:sp>
        <p:nvSpPr>
          <p:cNvPr id="16" name="TextBox 15">
            <a:extLst>
              <a:ext uri="{FF2B5EF4-FFF2-40B4-BE49-F238E27FC236}">
                <a16:creationId xmlns:a16="http://schemas.microsoft.com/office/drawing/2014/main" id="{B3EB15D8-872E-9F4C-907E-CFECF2B2A514}"/>
              </a:ext>
            </a:extLst>
          </p:cNvPr>
          <p:cNvSpPr txBox="1">
            <a:spLocks/>
          </p:cNvSpPr>
          <p:nvPr/>
        </p:nvSpPr>
        <p:spPr>
          <a:xfrm>
            <a:off x="5916972" y="1391645"/>
            <a:ext cx="785793"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299C47">
                    <a:alpha val="25000"/>
                  </a:srgbClr>
                </a:solidFill>
                <a:effectLst/>
                <a:uLnTx/>
                <a:uFillTx/>
                <a:latin typeface="Montserrat SemiBold" pitchFamily="2" charset="77"/>
                <a:ea typeface="+mn-lt"/>
                <a:cs typeface="+mn-lt"/>
              </a:rPr>
              <a:t>4</a:t>
            </a:r>
          </a:p>
        </p:txBody>
      </p:sp>
      <p:sp>
        <p:nvSpPr>
          <p:cNvPr id="17" name="TextBox 16">
            <a:extLst>
              <a:ext uri="{FF2B5EF4-FFF2-40B4-BE49-F238E27FC236}">
                <a16:creationId xmlns:a16="http://schemas.microsoft.com/office/drawing/2014/main" id="{0C87F645-4BEF-D540-877F-E8DBBDF2A177}"/>
              </a:ext>
              <a:ext uri="{C183D7F6-B498-43B3-948B-1728B52AA6E4}">
                <adec:decorative xmlns:adec="http://schemas.microsoft.com/office/drawing/2017/decorative" val="1"/>
              </a:ext>
            </a:extLst>
          </p:cNvPr>
          <p:cNvSpPr txBox="1">
            <a:spLocks/>
          </p:cNvSpPr>
          <p:nvPr/>
        </p:nvSpPr>
        <p:spPr>
          <a:xfrm>
            <a:off x="5997122" y="1691727"/>
            <a:ext cx="705642"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299C47"/>
                </a:solidFill>
                <a:effectLst/>
                <a:uLnTx/>
                <a:uFillTx/>
                <a:latin typeface="Montserrat SemiBold" pitchFamily="2" charset="77"/>
                <a:ea typeface="+mn-lt"/>
                <a:cs typeface="+mn-lt"/>
              </a:rPr>
              <a:t>04</a:t>
            </a:r>
          </a:p>
        </p:txBody>
      </p:sp>
      <p:sp>
        <p:nvSpPr>
          <p:cNvPr id="18" name="TextBox 17">
            <a:extLst>
              <a:ext uri="{FF2B5EF4-FFF2-40B4-BE49-F238E27FC236}">
                <a16:creationId xmlns:a16="http://schemas.microsoft.com/office/drawing/2014/main" id="{90D95603-A77D-1A44-812F-E4AD0E828236}"/>
              </a:ext>
            </a:extLst>
          </p:cNvPr>
          <p:cNvSpPr txBox="1">
            <a:spLocks/>
          </p:cNvSpPr>
          <p:nvPr/>
        </p:nvSpPr>
        <p:spPr>
          <a:xfrm>
            <a:off x="6903606" y="1608103"/>
            <a:ext cx="1232710"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0"/>
                <a:ea typeface="+mn-lt"/>
                <a:cs typeface="+mn-lt"/>
              </a:rPr>
              <a:t>Key Metrics</a:t>
            </a:r>
          </a:p>
        </p:txBody>
      </p:sp>
      <p:sp>
        <p:nvSpPr>
          <p:cNvPr id="19" name="Subtitle 2">
            <a:extLst>
              <a:ext uri="{FF2B5EF4-FFF2-40B4-BE49-F238E27FC236}">
                <a16:creationId xmlns:a16="http://schemas.microsoft.com/office/drawing/2014/main" id="{6ECCAAD7-628F-0343-9D8E-6904E907DB34}"/>
              </a:ext>
            </a:extLst>
          </p:cNvPr>
          <p:cNvSpPr txBox="1">
            <a:spLocks/>
          </p:cNvSpPr>
          <p:nvPr/>
        </p:nvSpPr>
        <p:spPr>
          <a:xfrm>
            <a:off x="6903604" y="1903849"/>
            <a:ext cx="4786468" cy="1144929"/>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Identify the specific measures you’ll use to track progress. Consider one primary metric and at least one secondary metric.</a:t>
            </a:r>
          </a:p>
          <a:p>
            <a:pPr marL="171450" marR="0" lvl="0" indent="-171450" algn="l" defTabSz="1087636"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200">
                <a:solidFill>
                  <a:srgbClr val="000000"/>
                </a:solidFill>
                <a:latin typeface="+mn-lt"/>
                <a:ea typeface="+mn-lt"/>
                <a:cs typeface="+mn-lt"/>
              </a:rPr>
              <a:t>Example:</a:t>
            </a:r>
            <a:endParaRPr kumimoji="0" lang="en-US" sz="1200" b="0" i="0" u="none" strike="noStrike" kern="1200" cap="none" spc="0" normalizeH="0" baseline="0" noProof="0">
              <a:ln>
                <a:noFill/>
              </a:ln>
              <a:solidFill>
                <a:srgbClr val="000000"/>
              </a:solidFill>
              <a:effectLst/>
              <a:uLnTx/>
              <a:uFillTx/>
              <a:latin typeface="+mn-lt"/>
              <a:ea typeface="+mn-lt"/>
              <a:cs typeface="+mn-lt"/>
            </a:endParaRPr>
          </a:p>
          <a:p>
            <a:pPr marL="447675" lvl="1" algn="l" defTabSz="914400" fontAlgn="ctr">
              <a:buFontTx/>
              <a:defRPr/>
            </a:pPr>
            <a:r>
              <a:rPr lang="en-US" sz="1200" b="1">
                <a:solidFill>
                  <a:srgbClr val="494949"/>
                </a:solidFill>
                <a:latin typeface="+mn-lt"/>
                <a:ea typeface="+mn-lt"/>
                <a:cs typeface="+mn-lt"/>
              </a:rPr>
              <a:t>Primary Metric</a:t>
            </a:r>
            <a:r>
              <a:rPr lang="en-US" sz="1200">
                <a:solidFill>
                  <a:srgbClr val="494949"/>
                </a:solidFill>
                <a:latin typeface="+mn-lt"/>
                <a:ea typeface="+mn-lt"/>
                <a:cs typeface="+mn-lt"/>
              </a:rPr>
              <a:t>: “Average Wait Time (</a:t>
            </a:r>
            <a:r>
              <a:rPr lang="en-US" sz="1200" err="1">
                <a:solidFill>
                  <a:srgbClr val="494949"/>
                </a:solidFill>
                <a:latin typeface="+mn-lt"/>
                <a:ea typeface="+mn-lt"/>
                <a:cs typeface="+mn-lt"/>
              </a:rPr>
              <a:t>AWT</a:t>
            </a:r>
            <a:r>
              <a:rPr lang="en-US" sz="1200">
                <a:solidFill>
                  <a:srgbClr val="494949"/>
                </a:solidFill>
                <a:latin typeface="+mn-lt"/>
                <a:ea typeface="+mn-lt"/>
                <a:cs typeface="+mn-lt"/>
              </a:rPr>
              <a:t>), aiming for a </a:t>
            </a:r>
            <a:r>
              <a:rPr lang="en-US" sz="1200" b="1">
                <a:solidFill>
                  <a:srgbClr val="494949"/>
                </a:solidFill>
                <a:latin typeface="+mn-lt"/>
                <a:ea typeface="+mn-lt"/>
                <a:cs typeface="+mn-lt"/>
              </a:rPr>
              <a:t>X%</a:t>
            </a:r>
            <a:r>
              <a:rPr lang="en-US" sz="1200">
                <a:solidFill>
                  <a:srgbClr val="494949"/>
                </a:solidFill>
                <a:latin typeface="+mn-lt"/>
                <a:ea typeface="+mn-lt"/>
                <a:cs typeface="+mn-lt"/>
              </a:rPr>
              <a:t> reduction.”</a:t>
            </a:r>
          </a:p>
          <a:p>
            <a:pPr marL="447675" lvl="1" algn="l" defTabSz="914400" fontAlgn="ctr">
              <a:buFontTx/>
              <a:defRPr/>
            </a:pPr>
            <a:r>
              <a:rPr lang="en-US" sz="1200" b="1">
                <a:solidFill>
                  <a:srgbClr val="494949"/>
                </a:solidFill>
                <a:latin typeface="+mn-lt"/>
                <a:ea typeface="+mn-lt"/>
                <a:cs typeface="+mn-lt"/>
              </a:rPr>
              <a:t>Secondary Metric</a:t>
            </a:r>
            <a:r>
              <a:rPr lang="en-US" sz="1200">
                <a:solidFill>
                  <a:srgbClr val="494949"/>
                </a:solidFill>
                <a:latin typeface="+mn-lt"/>
                <a:ea typeface="+mn-lt"/>
                <a:cs typeface="+mn-lt"/>
              </a:rPr>
              <a:t>: “Agent Productivity Score, aiming for a </a:t>
            </a:r>
            <a:r>
              <a:rPr lang="en-US" sz="1200" b="1">
                <a:solidFill>
                  <a:srgbClr val="494949"/>
                </a:solidFill>
                <a:latin typeface="+mn-lt"/>
                <a:ea typeface="+mn-lt"/>
                <a:cs typeface="+mn-lt"/>
              </a:rPr>
              <a:t>Y%</a:t>
            </a:r>
            <a:r>
              <a:rPr lang="en-US" sz="1200">
                <a:solidFill>
                  <a:srgbClr val="494949"/>
                </a:solidFill>
                <a:latin typeface="+mn-lt"/>
                <a:ea typeface="+mn-lt"/>
                <a:cs typeface="+mn-lt"/>
              </a:rPr>
              <a:t> improvement.”</a:t>
            </a:r>
          </a:p>
        </p:txBody>
      </p:sp>
      <p:sp>
        <p:nvSpPr>
          <p:cNvPr id="20" name="TextBox 19">
            <a:extLst>
              <a:ext uri="{FF2B5EF4-FFF2-40B4-BE49-F238E27FC236}">
                <a16:creationId xmlns:a16="http://schemas.microsoft.com/office/drawing/2014/main" id="{2F849800-EB07-3049-9FF3-2C798B26F2FA}"/>
              </a:ext>
            </a:extLst>
          </p:cNvPr>
          <p:cNvSpPr txBox="1">
            <a:spLocks/>
          </p:cNvSpPr>
          <p:nvPr/>
        </p:nvSpPr>
        <p:spPr>
          <a:xfrm>
            <a:off x="6141390" y="3263224"/>
            <a:ext cx="700834"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494A4A">
                    <a:alpha val="25000"/>
                  </a:srgbClr>
                </a:solidFill>
                <a:effectLst/>
                <a:uLnTx/>
                <a:uFillTx/>
                <a:latin typeface="Montserrat SemiBold" pitchFamily="2" charset="77"/>
                <a:ea typeface="+mn-lt"/>
                <a:cs typeface="+mn-lt"/>
              </a:rPr>
              <a:t>5</a:t>
            </a:r>
          </a:p>
        </p:txBody>
      </p:sp>
      <p:sp>
        <p:nvSpPr>
          <p:cNvPr id="21" name="TextBox 20">
            <a:extLst>
              <a:ext uri="{FF2B5EF4-FFF2-40B4-BE49-F238E27FC236}">
                <a16:creationId xmlns:a16="http://schemas.microsoft.com/office/drawing/2014/main" id="{CD6DC30C-4B0F-FB49-B4B6-91E42E0E32F0}"/>
              </a:ext>
              <a:ext uri="{C183D7F6-B498-43B3-948B-1728B52AA6E4}">
                <adec:decorative xmlns:adec="http://schemas.microsoft.com/office/drawing/2017/decorative" val="1"/>
              </a:ext>
            </a:extLst>
          </p:cNvPr>
          <p:cNvSpPr txBox="1">
            <a:spLocks/>
          </p:cNvSpPr>
          <p:nvPr/>
        </p:nvSpPr>
        <p:spPr>
          <a:xfrm>
            <a:off x="6142994" y="3563306"/>
            <a:ext cx="668774"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494A4A"/>
                </a:solidFill>
                <a:effectLst/>
                <a:uLnTx/>
                <a:uFillTx/>
                <a:latin typeface="Montserrat SemiBold" pitchFamily="2" charset="77"/>
                <a:ea typeface="+mn-lt"/>
                <a:cs typeface="+mn-lt"/>
              </a:rPr>
              <a:t>05</a:t>
            </a:r>
          </a:p>
        </p:txBody>
      </p:sp>
      <p:sp>
        <p:nvSpPr>
          <p:cNvPr id="22" name="TextBox 21">
            <a:extLst>
              <a:ext uri="{FF2B5EF4-FFF2-40B4-BE49-F238E27FC236}">
                <a16:creationId xmlns:a16="http://schemas.microsoft.com/office/drawing/2014/main" id="{BE1F5513-009F-E242-8B32-4AE1A7665242}"/>
              </a:ext>
            </a:extLst>
          </p:cNvPr>
          <p:cNvSpPr txBox="1">
            <a:spLocks/>
          </p:cNvSpPr>
          <p:nvPr/>
        </p:nvSpPr>
        <p:spPr>
          <a:xfrm>
            <a:off x="7012610" y="3479683"/>
            <a:ext cx="915315"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0"/>
                <a:ea typeface="+mn-lt"/>
                <a:cs typeface="+mn-lt"/>
              </a:rPr>
              <a:t>Timeline</a:t>
            </a:r>
          </a:p>
        </p:txBody>
      </p:sp>
      <p:sp>
        <p:nvSpPr>
          <p:cNvPr id="23" name="Subtitle 2">
            <a:extLst>
              <a:ext uri="{FF2B5EF4-FFF2-40B4-BE49-F238E27FC236}">
                <a16:creationId xmlns:a16="http://schemas.microsoft.com/office/drawing/2014/main" id="{08C42DC3-8143-584F-A0D4-B837E7DF65D3}"/>
              </a:ext>
            </a:extLst>
          </p:cNvPr>
          <p:cNvSpPr txBox="1">
            <a:spLocks/>
          </p:cNvSpPr>
          <p:nvPr/>
        </p:nvSpPr>
        <p:spPr>
          <a:xfrm>
            <a:off x="7012609" y="3775428"/>
            <a:ext cx="4510656" cy="478785"/>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Set specific deadlines or milestones.</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Example: We expect to achieve this by the end of Q 4, FY 2025.</a:t>
            </a:r>
          </a:p>
        </p:txBody>
      </p:sp>
      <p:sp>
        <p:nvSpPr>
          <p:cNvPr id="24" name="TextBox 23">
            <a:extLst>
              <a:ext uri="{FF2B5EF4-FFF2-40B4-BE49-F238E27FC236}">
                <a16:creationId xmlns:a16="http://schemas.microsoft.com/office/drawing/2014/main" id="{23FEBD9B-1B0D-B541-9756-43D5C04CFAA4}"/>
              </a:ext>
            </a:extLst>
          </p:cNvPr>
          <p:cNvSpPr txBox="1">
            <a:spLocks/>
          </p:cNvSpPr>
          <p:nvPr/>
        </p:nvSpPr>
        <p:spPr>
          <a:xfrm>
            <a:off x="6102918" y="4640528"/>
            <a:ext cx="739306"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717171">
                    <a:alpha val="25000"/>
                  </a:srgbClr>
                </a:solidFill>
                <a:effectLst/>
                <a:uLnTx/>
                <a:uFillTx/>
                <a:latin typeface="Montserrat SemiBold" pitchFamily="2" charset="77"/>
                <a:ea typeface="+mn-lt"/>
                <a:cs typeface="+mn-lt"/>
              </a:rPr>
              <a:t>6</a:t>
            </a:r>
          </a:p>
        </p:txBody>
      </p:sp>
      <p:sp>
        <p:nvSpPr>
          <p:cNvPr id="25" name="TextBox 24">
            <a:extLst>
              <a:ext uri="{FF2B5EF4-FFF2-40B4-BE49-F238E27FC236}">
                <a16:creationId xmlns:a16="http://schemas.microsoft.com/office/drawing/2014/main" id="{B972FBD6-BE85-4E45-A967-3EF632842DF4}"/>
              </a:ext>
              <a:ext uri="{C183D7F6-B498-43B3-948B-1728B52AA6E4}">
                <adec:decorative xmlns:adec="http://schemas.microsoft.com/office/drawing/2017/decorative" val="1"/>
              </a:ext>
            </a:extLst>
          </p:cNvPr>
          <p:cNvSpPr txBox="1">
            <a:spLocks/>
          </p:cNvSpPr>
          <p:nvPr/>
        </p:nvSpPr>
        <p:spPr>
          <a:xfrm>
            <a:off x="6157420" y="4940609"/>
            <a:ext cx="684804"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717171"/>
                </a:solidFill>
                <a:effectLst/>
                <a:uLnTx/>
                <a:uFillTx/>
                <a:latin typeface="Montserrat SemiBold" pitchFamily="2" charset="77"/>
                <a:ea typeface="+mn-lt"/>
                <a:cs typeface="+mn-lt"/>
              </a:rPr>
              <a:t>06</a:t>
            </a:r>
          </a:p>
        </p:txBody>
      </p:sp>
      <p:sp>
        <p:nvSpPr>
          <p:cNvPr id="26" name="TextBox 25">
            <a:extLst>
              <a:ext uri="{FF2B5EF4-FFF2-40B4-BE49-F238E27FC236}">
                <a16:creationId xmlns:a16="http://schemas.microsoft.com/office/drawing/2014/main" id="{DE55F3EC-8503-1D4F-811A-15D4747FB851}"/>
              </a:ext>
            </a:extLst>
          </p:cNvPr>
          <p:cNvSpPr txBox="1">
            <a:spLocks/>
          </p:cNvSpPr>
          <p:nvPr/>
        </p:nvSpPr>
        <p:spPr>
          <a:xfrm>
            <a:off x="7043066" y="4856986"/>
            <a:ext cx="3082575"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0"/>
                <a:ea typeface="+mn-lt"/>
                <a:cs typeface="+mn-lt"/>
              </a:rPr>
              <a:t>Dependencies or Constraints</a:t>
            </a:r>
          </a:p>
        </p:txBody>
      </p:sp>
      <p:sp>
        <p:nvSpPr>
          <p:cNvPr id="27" name="Subtitle 2">
            <a:extLst>
              <a:ext uri="{FF2B5EF4-FFF2-40B4-BE49-F238E27FC236}">
                <a16:creationId xmlns:a16="http://schemas.microsoft.com/office/drawing/2014/main" id="{A605EBC6-BD7F-3240-929D-E99AA6C99AB4}"/>
              </a:ext>
            </a:extLst>
          </p:cNvPr>
          <p:cNvSpPr txBox="1">
            <a:spLocks/>
          </p:cNvSpPr>
          <p:nvPr/>
        </p:nvSpPr>
        <p:spPr>
          <a:xfrm>
            <a:off x="7043065" y="5152731"/>
            <a:ext cx="4510656" cy="941027"/>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Note any critical requirements, resources, or potential roadblocks that could affect the outcome.</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Example: </a:t>
            </a:r>
            <a:r>
              <a:rPr lang="en-US" sz="1200">
                <a:solidFill>
                  <a:srgbClr val="494949"/>
                </a:solidFill>
                <a:latin typeface="+mn-lt"/>
                <a:ea typeface="+mn-lt"/>
                <a:cs typeface="+mn-lt"/>
              </a:rPr>
              <a:t>“Requires upgrading our </a:t>
            </a:r>
            <a:r>
              <a:rPr lang="en-US" sz="1200" err="1">
                <a:solidFill>
                  <a:srgbClr val="494949"/>
                </a:solidFill>
                <a:latin typeface="+mn-lt"/>
                <a:ea typeface="+mn-lt"/>
                <a:cs typeface="+mn-lt"/>
              </a:rPr>
              <a:t>IVR</a:t>
            </a:r>
            <a:r>
              <a:rPr lang="en-US" sz="1200">
                <a:solidFill>
                  <a:srgbClr val="494949"/>
                </a:solidFill>
                <a:latin typeface="+mn-lt"/>
                <a:ea typeface="+mn-lt"/>
                <a:cs typeface="+mn-lt"/>
              </a:rPr>
              <a:t> system, training agents on AI tools, and ensuring compliance with data handling guidelines.”</a:t>
            </a:r>
            <a:endParaRPr kumimoji="0" lang="en-US" sz="1200" b="0" i="0" u="none" strike="noStrike" kern="1200" cap="none" spc="0" normalizeH="0" baseline="0" noProof="0">
              <a:ln>
                <a:noFill/>
              </a:ln>
              <a:solidFill>
                <a:srgbClr val="000000"/>
              </a:solidFill>
              <a:effectLst/>
              <a:uLnTx/>
              <a:uFillTx/>
              <a:latin typeface="+mn-lt"/>
              <a:ea typeface="+mn-lt"/>
              <a:cs typeface="+mn-lt"/>
            </a:endParaRPr>
          </a:p>
        </p:txBody>
      </p:sp>
    </p:spTree>
    <p:extLst>
      <p:ext uri="{BB962C8B-B14F-4D97-AF65-F5344CB8AC3E}">
        <p14:creationId xmlns:p14="http://schemas.microsoft.com/office/powerpoint/2010/main" val="14542119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descr="Checkbox Checked with solid fill">
            <a:extLst>
              <a:ext uri="{FF2B5EF4-FFF2-40B4-BE49-F238E27FC236}">
                <a16:creationId xmlns:a16="http://schemas.microsoft.com/office/drawing/2014/main" id="{FE0D213C-E1EA-EA1C-3E40-8A0CAB7646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4972" y="52306"/>
            <a:ext cx="642402" cy="642402"/>
          </a:xfrm>
          <a:prstGeom prst="rect">
            <a:avLst/>
          </a:prstGeom>
        </p:spPr>
      </p:pic>
      <p:sp>
        <p:nvSpPr>
          <p:cNvPr id="7" name="Title 10">
            <a:extLst>
              <a:ext uri="{FF2B5EF4-FFF2-40B4-BE49-F238E27FC236}">
                <a16:creationId xmlns:a16="http://schemas.microsoft.com/office/drawing/2014/main" id="{F097CAED-C7E0-5CC2-4496-244948B5FE5D}"/>
              </a:ext>
            </a:extLst>
          </p:cNvPr>
          <p:cNvSpPr>
            <a:spLocks noGrp="1"/>
          </p:cNvSpPr>
          <p:nvPr>
            <p:ph type="title"/>
          </p:nvPr>
        </p:nvSpPr>
        <p:spPr>
          <a:xfrm>
            <a:off x="369762" y="418486"/>
            <a:ext cx="10679238" cy="392261"/>
          </a:xfrm>
        </p:spPr>
        <p:txBody>
          <a:bodyPr/>
          <a:lstStyle/>
          <a:p>
            <a:r>
              <a:rPr lang="en-US" sz="2800">
                <a:solidFill>
                  <a:schemeClr val="accent1"/>
                </a:solidFill>
              </a:rPr>
              <a:t>2.1.3</a:t>
            </a:r>
            <a:r>
              <a:rPr lang="en-US" sz="2800"/>
              <a:t> Establish your solution objectives – Agent Assist</a:t>
            </a:r>
          </a:p>
        </p:txBody>
      </p:sp>
      <p:sp>
        <p:nvSpPr>
          <p:cNvPr id="2" name="TextBox 1">
            <a:extLst>
              <a:ext uri="{FF2B5EF4-FFF2-40B4-BE49-F238E27FC236}">
                <a16:creationId xmlns:a16="http://schemas.microsoft.com/office/drawing/2014/main" id="{97EA4DAA-E283-AE36-705B-C4E011DBC7DD}"/>
              </a:ext>
            </a:extLst>
          </p:cNvPr>
          <p:cNvSpPr txBox="1">
            <a:spLocks/>
          </p:cNvSpPr>
          <p:nvPr/>
        </p:nvSpPr>
        <p:spPr>
          <a:xfrm>
            <a:off x="399809" y="827715"/>
            <a:ext cx="88116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E3391"/>
                </a:solidFill>
                <a:effectLst/>
                <a:uLnTx/>
                <a:uFillTx/>
                <a:ea typeface="+mn-lt"/>
                <a:cs typeface="+mn-lt"/>
              </a:rPr>
              <a:t>Completed Example for Agent Assist Solution:</a:t>
            </a:r>
          </a:p>
        </p:txBody>
      </p:sp>
      <p:sp>
        <p:nvSpPr>
          <p:cNvPr id="4" name="Rectangle 3">
            <a:extLst>
              <a:ext uri="{FF2B5EF4-FFF2-40B4-BE49-F238E27FC236}">
                <a16:creationId xmlns:a16="http://schemas.microsoft.com/office/drawing/2014/main" id="{E3E0933C-730B-134E-93BC-F3F1809DC5D6}"/>
              </a:ext>
              <a:ext uri="{C183D7F6-B498-43B3-948B-1728B52AA6E4}">
                <adec:decorative xmlns:adec="http://schemas.microsoft.com/office/drawing/2017/decorative" val="1"/>
              </a:ext>
            </a:extLst>
          </p:cNvPr>
          <p:cNvSpPr>
            <a:spLocks/>
          </p:cNvSpPr>
          <p:nvPr/>
        </p:nvSpPr>
        <p:spPr>
          <a:xfrm>
            <a:off x="476360" y="1456069"/>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 name="Rectangle 4">
            <a:extLst>
              <a:ext uri="{FF2B5EF4-FFF2-40B4-BE49-F238E27FC236}">
                <a16:creationId xmlns:a16="http://schemas.microsoft.com/office/drawing/2014/main" id="{E39D60C1-2B35-5842-AFC5-6CB80EED2E2D}"/>
              </a:ext>
              <a:ext uri="{C183D7F6-B498-43B3-948B-1728B52AA6E4}">
                <adec:decorative xmlns:adec="http://schemas.microsoft.com/office/drawing/2017/decorative" val="1"/>
              </a:ext>
            </a:extLst>
          </p:cNvPr>
          <p:cNvSpPr>
            <a:spLocks/>
          </p:cNvSpPr>
          <p:nvPr/>
        </p:nvSpPr>
        <p:spPr>
          <a:xfrm>
            <a:off x="476358" y="1456069"/>
            <a:ext cx="106666" cy="14623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1" name="TextBox 50">
            <a:extLst>
              <a:ext uri="{FF2B5EF4-FFF2-40B4-BE49-F238E27FC236}">
                <a16:creationId xmlns:a16="http://schemas.microsoft.com/office/drawing/2014/main" id="{05AFFAC4-0981-DD4F-9BB4-0B7561B8157F}"/>
              </a:ext>
            </a:extLst>
          </p:cNvPr>
          <p:cNvSpPr txBox="1">
            <a:spLocks/>
          </p:cNvSpPr>
          <p:nvPr/>
        </p:nvSpPr>
        <p:spPr>
          <a:xfrm>
            <a:off x="605372" y="1725504"/>
            <a:ext cx="678304" cy="553926"/>
          </a:xfrm>
          <a:prstGeom prst="rect">
            <a:avLst/>
          </a:prstGeom>
          <a:noFill/>
        </p:spPr>
        <p:txBody>
          <a:bodyPr wrap="none" rtlCol="0" anchor="ctr" anchorCtr="0">
            <a:spAutoFit/>
          </a:bodyPr>
          <a:lstStyle/>
          <a:p>
            <a:pPr algn="ctr" defTabSz="554437">
              <a:defRPr/>
            </a:pPr>
            <a:r>
              <a:rPr lang="en-US" sz="3000" b="1">
                <a:solidFill>
                  <a:srgbClr val="2576B7"/>
                </a:solidFill>
                <a:latin typeface="Montserrat SemiBold" pitchFamily="2" charset="77"/>
                <a:ea typeface="+mn-lt"/>
                <a:cs typeface="+mn-lt"/>
              </a:rPr>
              <a:t>01.</a:t>
            </a:r>
          </a:p>
        </p:txBody>
      </p:sp>
      <p:sp>
        <p:nvSpPr>
          <p:cNvPr id="28" name="Subtitle 2">
            <a:extLst>
              <a:ext uri="{FF2B5EF4-FFF2-40B4-BE49-F238E27FC236}">
                <a16:creationId xmlns:a16="http://schemas.microsoft.com/office/drawing/2014/main" id="{4087EA86-A9D0-5B43-B610-6937598860E0}"/>
              </a:ext>
            </a:extLst>
          </p:cNvPr>
          <p:cNvSpPr txBox="1">
            <a:spLocks/>
          </p:cNvSpPr>
          <p:nvPr/>
        </p:nvSpPr>
        <p:spPr>
          <a:xfrm>
            <a:off x="1412691" y="2028161"/>
            <a:ext cx="4408404" cy="22157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indent="-630373" algn="l" defTabSz="914309" fontAlgn="ctr">
              <a:buFontTx/>
              <a:defRPr/>
            </a:pPr>
            <a:r>
              <a:rPr lang="en-US" sz="1200" b="1">
                <a:solidFill>
                  <a:srgbClr val="494949"/>
                </a:solidFill>
                <a:latin typeface="+mn-lt"/>
                <a:ea typeface="+mn-lt"/>
                <a:cs typeface="+mn-lt"/>
              </a:rPr>
              <a:t>Objective Title: </a:t>
            </a:r>
            <a:r>
              <a:rPr lang="en-US" sz="1200">
                <a:solidFill>
                  <a:srgbClr val="494949"/>
                </a:solidFill>
                <a:latin typeface="+mn-lt"/>
                <a:ea typeface="+mn-lt"/>
                <a:cs typeface="+mn-lt"/>
              </a:rPr>
              <a:t>Reduce Peak-Hour Wait Times by 50%</a:t>
            </a:r>
          </a:p>
        </p:txBody>
      </p:sp>
      <p:sp>
        <p:nvSpPr>
          <p:cNvPr id="8" name="Rectangle 7">
            <a:extLst>
              <a:ext uri="{FF2B5EF4-FFF2-40B4-BE49-F238E27FC236}">
                <a16:creationId xmlns:a16="http://schemas.microsoft.com/office/drawing/2014/main" id="{35963F27-EB2E-284F-8D10-B3E39224D6AF}"/>
              </a:ext>
              <a:ext uri="{C183D7F6-B498-43B3-948B-1728B52AA6E4}">
                <adec:decorative xmlns:adec="http://schemas.microsoft.com/office/drawing/2017/decorative" val="1"/>
              </a:ext>
            </a:extLst>
          </p:cNvPr>
          <p:cNvSpPr>
            <a:spLocks/>
          </p:cNvSpPr>
          <p:nvPr/>
        </p:nvSpPr>
        <p:spPr>
          <a:xfrm>
            <a:off x="476359" y="3091868"/>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9" name="Rectangle 8">
            <a:extLst>
              <a:ext uri="{FF2B5EF4-FFF2-40B4-BE49-F238E27FC236}">
                <a16:creationId xmlns:a16="http://schemas.microsoft.com/office/drawing/2014/main" id="{ED6D64D4-C9B2-E24E-A2F7-D5D6C47C394A}"/>
              </a:ext>
              <a:ext uri="{C183D7F6-B498-43B3-948B-1728B52AA6E4}">
                <adec:decorative xmlns:adec="http://schemas.microsoft.com/office/drawing/2017/decorative" val="1"/>
              </a:ext>
            </a:extLst>
          </p:cNvPr>
          <p:cNvSpPr>
            <a:spLocks/>
          </p:cNvSpPr>
          <p:nvPr/>
        </p:nvSpPr>
        <p:spPr>
          <a:xfrm>
            <a:off x="476357" y="3091868"/>
            <a:ext cx="106666" cy="14623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32" name="Subtitle 2">
            <a:extLst>
              <a:ext uri="{FF2B5EF4-FFF2-40B4-BE49-F238E27FC236}">
                <a16:creationId xmlns:a16="http://schemas.microsoft.com/office/drawing/2014/main" id="{9038B488-F6E0-A043-BC64-1F5698EEAC8B}"/>
              </a:ext>
            </a:extLst>
          </p:cNvPr>
          <p:cNvSpPr txBox="1">
            <a:spLocks/>
          </p:cNvSpPr>
          <p:nvPr/>
        </p:nvSpPr>
        <p:spPr>
          <a:xfrm>
            <a:off x="1412691" y="3255630"/>
            <a:ext cx="4408404" cy="1134778"/>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087527">
              <a:lnSpc>
                <a:spcPts val="1750"/>
              </a:lnSpc>
              <a:buFontTx/>
              <a:defRPr/>
            </a:pPr>
            <a:r>
              <a:rPr lang="en-US" sz="1200" b="1">
                <a:solidFill>
                  <a:srgbClr val="494949"/>
                </a:solidFill>
                <a:latin typeface="+mn-lt"/>
                <a:ea typeface="+mn-lt"/>
                <a:cs typeface="+mn-lt"/>
              </a:rPr>
              <a:t>Description &amp; Rationale: </a:t>
            </a:r>
            <a:r>
              <a:rPr lang="en-US" sz="1200">
                <a:solidFill>
                  <a:srgbClr val="494949"/>
                </a:solidFill>
                <a:latin typeface="+mn-lt"/>
                <a:ea typeface="+mn-lt"/>
                <a:cs typeface="+mn-lt"/>
              </a:rPr>
              <a:t>Over the past 12 months, wait times have increased from 2 minutes to nearly 6 minutes during peak hours. We aim to reduce that by 50% within six months by deploying AI-driven support tools for our claims agents. Shorter wait times will directly address negative customer sentiment and improve NPS.</a:t>
            </a:r>
            <a:endParaRPr lang="en-US" sz="1200">
              <a:solidFill>
                <a:srgbClr val="000000"/>
              </a:solidFill>
              <a:latin typeface="+mn-lt"/>
              <a:ea typeface="+mn-lt"/>
              <a:cs typeface="+mn-lt"/>
            </a:endParaRPr>
          </a:p>
        </p:txBody>
      </p:sp>
      <p:sp>
        <p:nvSpPr>
          <p:cNvPr id="52" name="TextBox 51">
            <a:extLst>
              <a:ext uri="{FF2B5EF4-FFF2-40B4-BE49-F238E27FC236}">
                <a16:creationId xmlns:a16="http://schemas.microsoft.com/office/drawing/2014/main" id="{440BAA21-A40B-434E-9BFE-D373C969A63E}"/>
              </a:ext>
            </a:extLst>
          </p:cNvPr>
          <p:cNvSpPr txBox="1">
            <a:spLocks/>
          </p:cNvSpPr>
          <p:nvPr/>
        </p:nvSpPr>
        <p:spPr>
          <a:xfrm>
            <a:off x="562899" y="3361303"/>
            <a:ext cx="763252" cy="553926"/>
          </a:xfrm>
          <a:prstGeom prst="rect">
            <a:avLst/>
          </a:prstGeom>
          <a:noFill/>
        </p:spPr>
        <p:txBody>
          <a:bodyPr wrap="none" rtlCol="0" anchor="ctr" anchorCtr="0">
            <a:spAutoFit/>
          </a:bodyPr>
          <a:lstStyle/>
          <a:p>
            <a:pPr algn="ctr" defTabSz="554437">
              <a:defRPr/>
            </a:pPr>
            <a:r>
              <a:rPr lang="en-US" sz="3000" b="1">
                <a:solidFill>
                  <a:srgbClr val="5090C4"/>
                </a:solidFill>
                <a:latin typeface="Montserrat SemiBold" pitchFamily="2" charset="77"/>
                <a:ea typeface="+mn-lt"/>
                <a:cs typeface="+mn-lt"/>
              </a:rPr>
              <a:t>02.</a:t>
            </a:r>
          </a:p>
        </p:txBody>
      </p:sp>
      <p:sp>
        <p:nvSpPr>
          <p:cNvPr id="11" name="Rectangle 10">
            <a:extLst>
              <a:ext uri="{FF2B5EF4-FFF2-40B4-BE49-F238E27FC236}">
                <a16:creationId xmlns:a16="http://schemas.microsoft.com/office/drawing/2014/main" id="{258371CE-2710-C04C-8781-370237E90F51}"/>
              </a:ext>
              <a:ext uri="{C183D7F6-B498-43B3-948B-1728B52AA6E4}">
                <adec:decorative xmlns:adec="http://schemas.microsoft.com/office/drawing/2017/decorative" val="1"/>
              </a:ext>
            </a:extLst>
          </p:cNvPr>
          <p:cNvSpPr>
            <a:spLocks/>
          </p:cNvSpPr>
          <p:nvPr/>
        </p:nvSpPr>
        <p:spPr>
          <a:xfrm>
            <a:off x="476360" y="4866426"/>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2" name="Rectangle 11">
            <a:extLst>
              <a:ext uri="{FF2B5EF4-FFF2-40B4-BE49-F238E27FC236}">
                <a16:creationId xmlns:a16="http://schemas.microsoft.com/office/drawing/2014/main" id="{1BC96A62-31FD-3C46-94AC-259FFD2CFBE7}"/>
              </a:ext>
              <a:ext uri="{C183D7F6-B498-43B3-948B-1728B52AA6E4}">
                <adec:decorative xmlns:adec="http://schemas.microsoft.com/office/drawing/2017/decorative" val="1"/>
              </a:ext>
            </a:extLst>
          </p:cNvPr>
          <p:cNvSpPr>
            <a:spLocks/>
          </p:cNvSpPr>
          <p:nvPr/>
        </p:nvSpPr>
        <p:spPr>
          <a:xfrm>
            <a:off x="476358" y="4866426"/>
            <a:ext cx="106666" cy="1462302"/>
          </a:xfrm>
          <a:prstGeom prst="rect">
            <a:avLst/>
          </a:prstGeom>
          <a:solidFill>
            <a:schemeClr val="tx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3" name="TextBox 52">
            <a:extLst>
              <a:ext uri="{FF2B5EF4-FFF2-40B4-BE49-F238E27FC236}">
                <a16:creationId xmlns:a16="http://schemas.microsoft.com/office/drawing/2014/main" id="{3911BDDE-2F6B-4B48-AF5D-039CAB3F1E92}"/>
              </a:ext>
            </a:extLst>
          </p:cNvPr>
          <p:cNvSpPr txBox="1">
            <a:spLocks/>
          </p:cNvSpPr>
          <p:nvPr/>
        </p:nvSpPr>
        <p:spPr>
          <a:xfrm>
            <a:off x="562900" y="5135861"/>
            <a:ext cx="763252" cy="553926"/>
          </a:xfrm>
          <a:prstGeom prst="rect">
            <a:avLst/>
          </a:prstGeom>
          <a:noFill/>
        </p:spPr>
        <p:txBody>
          <a:bodyPr wrap="none" rtlCol="0" anchor="ctr" anchorCtr="0">
            <a:spAutoFit/>
          </a:bodyPr>
          <a:lstStyle/>
          <a:p>
            <a:pPr algn="ctr" defTabSz="554437">
              <a:defRPr/>
            </a:pPr>
            <a:r>
              <a:rPr lang="en-US" sz="3000" b="1">
                <a:solidFill>
                  <a:srgbClr val="15466D"/>
                </a:solidFill>
                <a:latin typeface="Montserrat SemiBold" pitchFamily="2" charset="77"/>
                <a:ea typeface="+mn-lt"/>
                <a:cs typeface="+mn-lt"/>
              </a:rPr>
              <a:t>03.</a:t>
            </a:r>
          </a:p>
        </p:txBody>
      </p:sp>
      <p:sp>
        <p:nvSpPr>
          <p:cNvPr id="35" name="Subtitle 2">
            <a:extLst>
              <a:ext uri="{FF2B5EF4-FFF2-40B4-BE49-F238E27FC236}">
                <a16:creationId xmlns:a16="http://schemas.microsoft.com/office/drawing/2014/main" id="{967650EF-EDA8-0E44-BE38-27F3335D9F38}"/>
              </a:ext>
            </a:extLst>
          </p:cNvPr>
          <p:cNvSpPr txBox="1">
            <a:spLocks/>
          </p:cNvSpPr>
          <p:nvPr/>
        </p:nvSpPr>
        <p:spPr>
          <a:xfrm>
            <a:off x="1412691" y="5198119"/>
            <a:ext cx="4408404" cy="673173"/>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087527">
              <a:lnSpc>
                <a:spcPts val="1750"/>
              </a:lnSpc>
              <a:buFontTx/>
              <a:defRPr/>
            </a:pPr>
            <a:r>
              <a:rPr lang="en-US" sz="1200" b="1" dirty="0">
                <a:solidFill>
                  <a:srgbClr val="494949"/>
                </a:solidFill>
                <a:latin typeface="+mn-lt"/>
                <a:ea typeface="+mn-lt"/>
                <a:cs typeface="+mn-lt"/>
              </a:rPr>
              <a:t>Business Alignment: </a:t>
            </a:r>
            <a:r>
              <a:rPr lang="en-US" sz="1200" dirty="0">
                <a:solidFill>
                  <a:srgbClr val="494949"/>
                </a:solidFill>
                <a:latin typeface="+mn-lt"/>
                <a:ea typeface="+mn-lt"/>
                <a:cs typeface="+mn-lt"/>
              </a:rPr>
              <a:t>This supports our strategic priority to deliver best-in-class CX and helps achieve our departmental goal of raising NPS by 5 points in the upcoming fiscal year.</a:t>
            </a:r>
            <a:endParaRPr lang="en-US" sz="1200" dirty="0">
              <a:solidFill>
                <a:srgbClr val="000000"/>
              </a:solidFill>
              <a:latin typeface="+mn-lt"/>
              <a:ea typeface="+mn-lt"/>
              <a:cs typeface="+mn-lt"/>
            </a:endParaRPr>
          </a:p>
        </p:txBody>
      </p:sp>
      <p:sp>
        <p:nvSpPr>
          <p:cNvPr id="18" name="Rectangle 17">
            <a:extLst>
              <a:ext uri="{FF2B5EF4-FFF2-40B4-BE49-F238E27FC236}">
                <a16:creationId xmlns:a16="http://schemas.microsoft.com/office/drawing/2014/main" id="{39AEBDBC-C655-D944-904D-F3F47E43173E}"/>
              </a:ext>
              <a:ext uri="{C183D7F6-B498-43B3-948B-1728B52AA6E4}">
                <adec:decorative xmlns:adec="http://schemas.microsoft.com/office/drawing/2017/decorative" val="1"/>
              </a:ext>
            </a:extLst>
          </p:cNvPr>
          <p:cNvSpPr>
            <a:spLocks/>
          </p:cNvSpPr>
          <p:nvPr/>
        </p:nvSpPr>
        <p:spPr>
          <a:xfrm>
            <a:off x="6411384" y="1456069"/>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9" name="Rectangle 18">
            <a:extLst>
              <a:ext uri="{FF2B5EF4-FFF2-40B4-BE49-F238E27FC236}">
                <a16:creationId xmlns:a16="http://schemas.microsoft.com/office/drawing/2014/main" id="{75A4132A-D29A-FD4B-A8F7-A75A3CE05515}"/>
              </a:ext>
              <a:ext uri="{C183D7F6-B498-43B3-948B-1728B52AA6E4}">
                <adec:decorative xmlns:adec="http://schemas.microsoft.com/office/drawing/2017/decorative" val="1"/>
              </a:ext>
            </a:extLst>
          </p:cNvPr>
          <p:cNvSpPr>
            <a:spLocks/>
          </p:cNvSpPr>
          <p:nvPr/>
        </p:nvSpPr>
        <p:spPr>
          <a:xfrm>
            <a:off x="6411382" y="1456069"/>
            <a:ext cx="106666" cy="14623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41" name="Subtitle 2">
            <a:extLst>
              <a:ext uri="{FF2B5EF4-FFF2-40B4-BE49-F238E27FC236}">
                <a16:creationId xmlns:a16="http://schemas.microsoft.com/office/drawing/2014/main" id="{86F9C560-072D-6F43-8DE7-C0D1506B32CF}"/>
              </a:ext>
            </a:extLst>
          </p:cNvPr>
          <p:cNvSpPr txBox="1">
            <a:spLocks/>
          </p:cNvSpPr>
          <p:nvPr/>
        </p:nvSpPr>
        <p:spPr>
          <a:xfrm>
            <a:off x="7304774" y="1599751"/>
            <a:ext cx="4283442" cy="1181708"/>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indent="-630373" algn="l" defTabSz="914309" fontAlgn="ctr">
              <a:buFontTx/>
              <a:defRPr/>
            </a:pPr>
            <a:r>
              <a:rPr lang="en-US" sz="1200" b="1">
                <a:solidFill>
                  <a:srgbClr val="494949"/>
                </a:solidFill>
                <a:latin typeface="+mn-lt"/>
                <a:ea typeface="+mn-lt"/>
                <a:cs typeface="+mn-lt"/>
              </a:rPr>
              <a:t>Key Metrics:</a:t>
            </a:r>
          </a:p>
          <a:p>
            <a:pPr indent="-630373" algn="l" defTabSz="914309" fontAlgn="ctr">
              <a:buFontTx/>
              <a:defRPr/>
            </a:pPr>
            <a:r>
              <a:rPr lang="en-US" sz="1200">
                <a:solidFill>
                  <a:srgbClr val="494949"/>
                </a:solidFill>
                <a:latin typeface="+mn-lt"/>
                <a:ea typeface="+mn-lt"/>
                <a:cs typeface="+mn-lt"/>
              </a:rPr>
              <a:t>Primary Metric: Average wait time (</a:t>
            </a:r>
            <a:r>
              <a:rPr lang="en-US" sz="1200" err="1">
                <a:solidFill>
                  <a:srgbClr val="494949"/>
                </a:solidFill>
                <a:latin typeface="+mn-lt"/>
                <a:ea typeface="+mn-lt"/>
                <a:cs typeface="+mn-lt"/>
              </a:rPr>
              <a:t>AWT</a:t>
            </a:r>
            <a:r>
              <a:rPr lang="en-US" sz="1200">
                <a:solidFill>
                  <a:srgbClr val="494949"/>
                </a:solidFill>
                <a:latin typeface="+mn-lt"/>
                <a:ea typeface="+mn-lt"/>
                <a:cs typeface="+mn-lt"/>
              </a:rPr>
              <a:t>) during peak hours with a target of 50% reduction.</a:t>
            </a:r>
          </a:p>
          <a:p>
            <a:pPr indent="-630373" algn="l" defTabSz="914309" fontAlgn="ctr">
              <a:buFontTx/>
              <a:defRPr/>
            </a:pPr>
            <a:r>
              <a:rPr lang="en-US" sz="1200">
                <a:solidFill>
                  <a:srgbClr val="494949"/>
                </a:solidFill>
                <a:latin typeface="+mn-lt"/>
                <a:ea typeface="+mn-lt"/>
                <a:cs typeface="+mn-lt"/>
              </a:rPr>
              <a:t>Secondary Metric: Agent productivity score (calls handled per hour), aiming for a 15% boost.</a:t>
            </a:r>
          </a:p>
        </p:txBody>
      </p:sp>
      <p:sp>
        <p:nvSpPr>
          <p:cNvPr id="58" name="TextBox 57">
            <a:extLst>
              <a:ext uri="{FF2B5EF4-FFF2-40B4-BE49-F238E27FC236}">
                <a16:creationId xmlns:a16="http://schemas.microsoft.com/office/drawing/2014/main" id="{1EA304F3-6D55-1A4B-B794-4A2A79050B76}"/>
              </a:ext>
            </a:extLst>
          </p:cNvPr>
          <p:cNvSpPr txBox="1">
            <a:spLocks/>
          </p:cNvSpPr>
          <p:nvPr/>
        </p:nvSpPr>
        <p:spPr>
          <a:xfrm>
            <a:off x="6469198" y="1725504"/>
            <a:ext cx="800115" cy="553926"/>
          </a:xfrm>
          <a:prstGeom prst="rect">
            <a:avLst/>
          </a:prstGeom>
          <a:noFill/>
        </p:spPr>
        <p:txBody>
          <a:bodyPr wrap="none" rtlCol="0" anchor="ctr" anchorCtr="0">
            <a:spAutoFit/>
          </a:bodyPr>
          <a:lstStyle/>
          <a:p>
            <a:pPr algn="ctr" defTabSz="554437">
              <a:defRPr/>
            </a:pPr>
            <a:r>
              <a:rPr lang="en-US" sz="3000" b="1">
                <a:solidFill>
                  <a:srgbClr val="15466D"/>
                </a:solidFill>
                <a:latin typeface="Montserrat SemiBold" pitchFamily="2" charset="77"/>
                <a:ea typeface="+mn-lt"/>
                <a:cs typeface="+mn-lt"/>
              </a:rPr>
              <a:t>04.</a:t>
            </a:r>
          </a:p>
        </p:txBody>
      </p:sp>
      <p:sp>
        <p:nvSpPr>
          <p:cNvPr id="20" name="Rectangle 19">
            <a:extLst>
              <a:ext uri="{FF2B5EF4-FFF2-40B4-BE49-F238E27FC236}">
                <a16:creationId xmlns:a16="http://schemas.microsoft.com/office/drawing/2014/main" id="{806D2A4F-99BA-7849-AD5E-F70A11DBFD5A}"/>
              </a:ext>
              <a:ext uri="{C183D7F6-B498-43B3-948B-1728B52AA6E4}">
                <adec:decorative xmlns:adec="http://schemas.microsoft.com/office/drawing/2017/decorative" val="1"/>
              </a:ext>
            </a:extLst>
          </p:cNvPr>
          <p:cNvSpPr>
            <a:spLocks/>
          </p:cNvSpPr>
          <p:nvPr/>
        </p:nvSpPr>
        <p:spPr>
          <a:xfrm>
            <a:off x="6411383" y="3091868"/>
            <a:ext cx="5412443" cy="14623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21" name="Rectangle 20">
            <a:extLst>
              <a:ext uri="{FF2B5EF4-FFF2-40B4-BE49-F238E27FC236}">
                <a16:creationId xmlns:a16="http://schemas.microsoft.com/office/drawing/2014/main" id="{2EC580BA-0EFB-0D46-8738-FE9719B711D1}"/>
              </a:ext>
              <a:ext uri="{C183D7F6-B498-43B3-948B-1728B52AA6E4}">
                <adec:decorative xmlns:adec="http://schemas.microsoft.com/office/drawing/2017/decorative" val="1"/>
              </a:ext>
            </a:extLst>
          </p:cNvPr>
          <p:cNvSpPr>
            <a:spLocks/>
          </p:cNvSpPr>
          <p:nvPr/>
        </p:nvSpPr>
        <p:spPr>
          <a:xfrm>
            <a:off x="6411381" y="3091868"/>
            <a:ext cx="106666" cy="1462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9" name="TextBox 58">
            <a:extLst>
              <a:ext uri="{FF2B5EF4-FFF2-40B4-BE49-F238E27FC236}">
                <a16:creationId xmlns:a16="http://schemas.microsoft.com/office/drawing/2014/main" id="{3E1175E7-3E64-6644-AFC0-205E69F36128}"/>
              </a:ext>
            </a:extLst>
          </p:cNvPr>
          <p:cNvSpPr txBox="1">
            <a:spLocks/>
          </p:cNvSpPr>
          <p:nvPr/>
        </p:nvSpPr>
        <p:spPr>
          <a:xfrm>
            <a:off x="6487626" y="3361303"/>
            <a:ext cx="763252" cy="553926"/>
          </a:xfrm>
          <a:prstGeom prst="rect">
            <a:avLst/>
          </a:prstGeom>
          <a:noFill/>
        </p:spPr>
        <p:txBody>
          <a:bodyPr wrap="none" rtlCol="0" anchor="ctr" anchorCtr="0">
            <a:spAutoFit/>
          </a:bodyPr>
          <a:lstStyle/>
          <a:p>
            <a:pPr algn="ctr" defTabSz="554437">
              <a:defRPr/>
            </a:pPr>
            <a:r>
              <a:rPr lang="en-US" sz="3000" b="1">
                <a:solidFill>
                  <a:srgbClr val="299C47"/>
                </a:solidFill>
                <a:latin typeface="Montserrat SemiBold" pitchFamily="2" charset="77"/>
                <a:ea typeface="+mn-lt"/>
                <a:cs typeface="+mn-lt"/>
              </a:rPr>
              <a:t>05.</a:t>
            </a:r>
          </a:p>
        </p:txBody>
      </p:sp>
      <p:sp>
        <p:nvSpPr>
          <p:cNvPr id="44" name="Subtitle 2">
            <a:extLst>
              <a:ext uri="{FF2B5EF4-FFF2-40B4-BE49-F238E27FC236}">
                <a16:creationId xmlns:a16="http://schemas.microsoft.com/office/drawing/2014/main" id="{13B74239-0226-7948-8D12-128A52FE5D9C}"/>
              </a:ext>
            </a:extLst>
          </p:cNvPr>
          <p:cNvSpPr txBox="1">
            <a:spLocks/>
          </p:cNvSpPr>
          <p:nvPr/>
        </p:nvSpPr>
        <p:spPr>
          <a:xfrm>
            <a:off x="7368825" y="3450028"/>
            <a:ext cx="4155340" cy="442371"/>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087527">
              <a:lnSpc>
                <a:spcPts val="1750"/>
              </a:lnSpc>
              <a:buFontTx/>
              <a:defRPr/>
            </a:pPr>
            <a:r>
              <a:rPr lang="en-US" sz="1200" b="1">
                <a:solidFill>
                  <a:srgbClr val="494949"/>
                </a:solidFill>
                <a:latin typeface="+mn-lt"/>
                <a:ea typeface="+mn-lt"/>
                <a:cs typeface="+mn-lt"/>
              </a:rPr>
              <a:t>Timelines: </a:t>
            </a:r>
            <a:r>
              <a:rPr lang="en-US" sz="1200">
                <a:solidFill>
                  <a:srgbClr val="494949"/>
                </a:solidFill>
                <a:latin typeface="+mn-lt"/>
                <a:ea typeface="+mn-lt"/>
                <a:cs typeface="+mn-lt"/>
              </a:rPr>
              <a:t>Our timeline is six months from project kickoff, with initial pilot testing in Q1 and full rollout by end of Q2.</a:t>
            </a:r>
            <a:endParaRPr lang="en-US" sz="1200">
              <a:solidFill>
                <a:srgbClr val="000000"/>
              </a:solidFill>
              <a:latin typeface="+mn-lt"/>
              <a:ea typeface="+mn-lt"/>
              <a:cs typeface="+mn-lt"/>
            </a:endParaRPr>
          </a:p>
        </p:txBody>
      </p:sp>
      <p:sp>
        <p:nvSpPr>
          <p:cNvPr id="22" name="Rectangle 21">
            <a:extLst>
              <a:ext uri="{FF2B5EF4-FFF2-40B4-BE49-F238E27FC236}">
                <a16:creationId xmlns:a16="http://schemas.microsoft.com/office/drawing/2014/main" id="{12DFC44C-9202-2648-BFF0-ADE5EA92CB26}"/>
              </a:ext>
              <a:ext uri="{C183D7F6-B498-43B3-948B-1728B52AA6E4}">
                <adec:decorative xmlns:adec="http://schemas.microsoft.com/office/drawing/2017/decorative" val="1"/>
              </a:ext>
            </a:extLst>
          </p:cNvPr>
          <p:cNvSpPr>
            <a:spLocks/>
          </p:cNvSpPr>
          <p:nvPr/>
        </p:nvSpPr>
        <p:spPr>
          <a:xfrm>
            <a:off x="6411384" y="4866426"/>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23" name="Rectangle 22">
            <a:extLst>
              <a:ext uri="{FF2B5EF4-FFF2-40B4-BE49-F238E27FC236}">
                <a16:creationId xmlns:a16="http://schemas.microsoft.com/office/drawing/2014/main" id="{5EE33211-F490-9047-A864-73933ED5AC02}"/>
              </a:ext>
              <a:ext uri="{C183D7F6-B498-43B3-948B-1728B52AA6E4}">
                <adec:decorative xmlns:adec="http://schemas.microsoft.com/office/drawing/2017/decorative" val="1"/>
              </a:ext>
            </a:extLst>
          </p:cNvPr>
          <p:cNvSpPr>
            <a:spLocks/>
          </p:cNvSpPr>
          <p:nvPr/>
        </p:nvSpPr>
        <p:spPr>
          <a:xfrm>
            <a:off x="6411382" y="4866426"/>
            <a:ext cx="106666" cy="14623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60" name="TextBox 59">
            <a:extLst>
              <a:ext uri="{FF2B5EF4-FFF2-40B4-BE49-F238E27FC236}">
                <a16:creationId xmlns:a16="http://schemas.microsoft.com/office/drawing/2014/main" id="{12050EC7-A12D-844A-A685-09C3C832AD9A}"/>
              </a:ext>
            </a:extLst>
          </p:cNvPr>
          <p:cNvSpPr txBox="1">
            <a:spLocks/>
          </p:cNvSpPr>
          <p:nvPr/>
        </p:nvSpPr>
        <p:spPr>
          <a:xfrm>
            <a:off x="6479614" y="5135861"/>
            <a:ext cx="779280" cy="553926"/>
          </a:xfrm>
          <a:prstGeom prst="rect">
            <a:avLst/>
          </a:prstGeom>
          <a:noFill/>
        </p:spPr>
        <p:txBody>
          <a:bodyPr wrap="none" rtlCol="0" anchor="ctr" anchorCtr="0">
            <a:spAutoFit/>
          </a:bodyPr>
          <a:lstStyle/>
          <a:p>
            <a:pPr algn="ctr" defTabSz="554437">
              <a:defRPr/>
            </a:pPr>
            <a:r>
              <a:rPr lang="en-US" sz="3000" b="1">
                <a:solidFill>
                  <a:srgbClr val="494A4A"/>
                </a:solidFill>
                <a:latin typeface="Montserrat SemiBold" pitchFamily="2" charset="77"/>
                <a:ea typeface="+mn-lt"/>
                <a:cs typeface="+mn-lt"/>
              </a:rPr>
              <a:t>06.</a:t>
            </a:r>
          </a:p>
        </p:txBody>
      </p:sp>
      <p:sp>
        <p:nvSpPr>
          <p:cNvPr id="47" name="Subtitle 2">
            <a:extLst>
              <a:ext uri="{FF2B5EF4-FFF2-40B4-BE49-F238E27FC236}">
                <a16:creationId xmlns:a16="http://schemas.microsoft.com/office/drawing/2014/main" id="{4A61F084-524F-7C4A-9C08-3DE3417853A8}"/>
              </a:ext>
            </a:extLst>
          </p:cNvPr>
          <p:cNvSpPr txBox="1">
            <a:spLocks/>
          </p:cNvSpPr>
          <p:nvPr/>
        </p:nvSpPr>
        <p:spPr>
          <a:xfrm>
            <a:off x="7368825" y="5145521"/>
            <a:ext cx="4155340" cy="672685"/>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087527">
              <a:lnSpc>
                <a:spcPts val="1750"/>
              </a:lnSpc>
              <a:buFontTx/>
              <a:defRPr/>
            </a:pPr>
            <a:r>
              <a:rPr lang="en-US" sz="1200" b="1">
                <a:solidFill>
                  <a:srgbClr val="494949"/>
                </a:solidFill>
                <a:latin typeface="+mn-lt"/>
                <a:ea typeface="+mn-lt"/>
                <a:cs typeface="+mn-lt"/>
              </a:rPr>
              <a:t>Dependencies or Constraints: </a:t>
            </a:r>
            <a:r>
              <a:rPr lang="en-US" sz="1200">
                <a:solidFill>
                  <a:srgbClr val="494949"/>
                </a:solidFill>
                <a:latin typeface="+mn-lt"/>
                <a:ea typeface="+mn-lt"/>
                <a:cs typeface="+mn-lt"/>
              </a:rPr>
              <a:t>Depends on successful integration with our contact center platform, agent training on AI tools, and ensuring call transcripts can be analyzed in compliance with data privacy regulations.</a:t>
            </a:r>
            <a:endParaRPr lang="en-US" sz="1200">
              <a:solidFill>
                <a:srgbClr val="000000"/>
              </a:solidFill>
              <a:latin typeface="+mn-lt"/>
              <a:ea typeface="+mn-lt"/>
              <a:cs typeface="+mn-lt"/>
            </a:endParaRPr>
          </a:p>
        </p:txBody>
      </p:sp>
    </p:spTree>
    <p:extLst>
      <p:ext uri="{BB962C8B-B14F-4D97-AF65-F5344CB8AC3E}">
        <p14:creationId xmlns:p14="http://schemas.microsoft.com/office/powerpoint/2010/main" val="40614337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1434E-CD51-A7BF-C24E-ACAA3F37F4B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EBE798C-1C41-6FF8-06DE-4C69C5A486B8}"/>
              </a:ext>
            </a:extLst>
          </p:cNvPr>
          <p:cNvSpPr>
            <a:spLocks noGrp="1"/>
          </p:cNvSpPr>
          <p:nvPr>
            <p:ph type="title"/>
          </p:nvPr>
        </p:nvSpPr>
        <p:spPr>
          <a:xfrm>
            <a:off x="354855" y="545146"/>
            <a:ext cx="5340605" cy="844229"/>
          </a:xfrm>
        </p:spPr>
        <p:txBody>
          <a:bodyPr/>
          <a:lstStyle/>
          <a:p>
            <a:r>
              <a:rPr lang="en-US" sz="3200">
                <a:solidFill>
                  <a:schemeClr val="accent1"/>
                </a:solidFill>
              </a:rPr>
              <a:t>2.1.3 </a:t>
            </a:r>
            <a:r>
              <a:rPr lang="en-US" sz="3200"/>
              <a:t>Establish your solution objectives</a:t>
            </a:r>
          </a:p>
        </p:txBody>
      </p:sp>
      <p:sp>
        <p:nvSpPr>
          <p:cNvPr id="12" name="Text Placeholder 6">
            <a:extLst>
              <a:ext uri="{FF2B5EF4-FFF2-40B4-BE49-F238E27FC236}">
                <a16:creationId xmlns:a16="http://schemas.microsoft.com/office/drawing/2014/main" id="{F6AD1A1F-B550-09F6-4B17-43312E494A45}"/>
              </a:ext>
            </a:extLst>
          </p:cNvPr>
          <p:cNvSpPr txBox="1">
            <a:spLocks/>
          </p:cNvSpPr>
          <p:nvPr/>
        </p:nvSpPr>
        <p:spPr>
          <a:xfrm>
            <a:off x="350625" y="1769605"/>
            <a:ext cx="5562520"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a:solidFill>
                  <a:srgbClr val="F17A26"/>
                </a:solidFill>
                <a:ea typeface="+mn-lt"/>
                <a:cs typeface="+mn-lt"/>
              </a:rPr>
              <a:t>Objective: Establish the solution objectives that will guide your AI for CX solution.</a:t>
            </a:r>
          </a:p>
        </p:txBody>
      </p:sp>
      <p:sp>
        <p:nvSpPr>
          <p:cNvPr id="4" name="Text Placeholder 3">
            <a:extLst>
              <a:ext uri="{FF2B5EF4-FFF2-40B4-BE49-F238E27FC236}">
                <a16:creationId xmlns:a16="http://schemas.microsoft.com/office/drawing/2014/main" id="{D67F1FFF-C407-C735-E720-2270E07F91BC}"/>
              </a:ext>
            </a:extLst>
          </p:cNvPr>
          <p:cNvSpPr>
            <a:spLocks noGrp="1"/>
          </p:cNvSpPr>
          <p:nvPr>
            <p:ph type="body" sz="quarter" idx="11"/>
          </p:nvPr>
        </p:nvSpPr>
        <p:spPr>
          <a:xfrm>
            <a:off x="350625" y="2473578"/>
            <a:ext cx="4115672" cy="269713"/>
          </a:xfrm>
        </p:spPr>
        <p:txBody>
          <a:bodyPr/>
          <a:lstStyle/>
          <a:p>
            <a:r>
              <a:rPr lang="en-US" sz="1600">
                <a:latin typeface="Exo" panose="02000503000000000000" pitchFamily="2" charset="77"/>
              </a:rPr>
              <a:t>1 hour</a:t>
            </a:r>
          </a:p>
        </p:txBody>
      </p:sp>
      <p:sp>
        <p:nvSpPr>
          <p:cNvPr id="5" name="Text Placeholder 4">
            <a:extLst>
              <a:ext uri="{FF2B5EF4-FFF2-40B4-BE49-F238E27FC236}">
                <a16:creationId xmlns:a16="http://schemas.microsoft.com/office/drawing/2014/main" id="{E3520CF2-0B29-4C48-A188-C151EE21E166}"/>
              </a:ext>
            </a:extLst>
          </p:cNvPr>
          <p:cNvSpPr>
            <a:spLocks noGrp="1"/>
          </p:cNvSpPr>
          <p:nvPr>
            <p:ph type="body" sz="quarter" idx="33"/>
          </p:nvPr>
        </p:nvSpPr>
        <p:spPr>
          <a:xfrm>
            <a:off x="350625" y="2914360"/>
            <a:ext cx="5910816" cy="2514891"/>
          </a:xfrm>
          <a:prstGeom prst="rect">
            <a:avLst/>
          </a:prstGeom>
        </p:spPr>
        <p:txBody>
          <a:bodyPr lIns="0" tIns="0" rIns="0" bIns="0" numCol="1" spcCol="292608" anchor="t"/>
          <a:lstStyle/>
          <a:p>
            <a:pPr marL="342832" indent="-342832">
              <a:buAutoNum type="arabicPeriod"/>
            </a:pPr>
            <a:r>
              <a:rPr lang="en-US" dirty="0">
                <a:latin typeface="+mn-lt"/>
              </a:rPr>
              <a:t>Read through both the </a:t>
            </a:r>
            <a:r>
              <a:rPr lang="en-US" b="1" dirty="0">
                <a:latin typeface="+mn-lt"/>
              </a:rPr>
              <a:t>sample template</a:t>
            </a:r>
            <a:r>
              <a:rPr lang="en-US" dirty="0">
                <a:latin typeface="+mn-lt"/>
              </a:rPr>
              <a:t> as well as the </a:t>
            </a:r>
            <a:r>
              <a:rPr lang="en-US" b="1" dirty="0">
                <a:latin typeface="+mn-lt"/>
              </a:rPr>
              <a:t>completed example</a:t>
            </a:r>
            <a:r>
              <a:rPr lang="en-US" dirty="0">
                <a:latin typeface="+mn-lt"/>
              </a:rPr>
              <a:t> included in this section to understand the details and context around forming the </a:t>
            </a:r>
            <a:r>
              <a:rPr lang="en-US" b="1" dirty="0">
                <a:latin typeface="+mn-lt"/>
              </a:rPr>
              <a:t>solution objectives </a:t>
            </a:r>
            <a:r>
              <a:rPr lang="en-US" dirty="0">
                <a:latin typeface="+mn-lt"/>
              </a:rPr>
              <a:t>for your solution.</a:t>
            </a:r>
          </a:p>
          <a:p>
            <a:pPr marL="342832" indent="-342832">
              <a:buFont typeface="Arial" panose="020B0604020202020204" pitchFamily="34" charset="0"/>
              <a:buAutoNum type="arabicPeriod"/>
            </a:pPr>
            <a:r>
              <a:rPr lang="en-US" dirty="0">
                <a:latin typeface="+mn-lt"/>
              </a:rPr>
              <a:t>Open the </a:t>
            </a:r>
            <a:r>
              <a:rPr lang="en-US" i="1" dirty="0">
                <a:latin typeface="+mn-lt"/>
              </a:rPr>
              <a:t>AI for CX: </a:t>
            </a:r>
            <a:r>
              <a:rPr lang="en-US" i="1" dirty="0">
                <a:latin typeface="+mn-lt"/>
                <a:hlinkClick r:id="rId3"/>
              </a:rPr>
              <a:t>Solution Development and Implementation Report</a:t>
            </a:r>
            <a:r>
              <a:rPr lang="en-US" i="1" dirty="0">
                <a:latin typeface="+mn-lt"/>
              </a:rPr>
              <a:t> (</a:t>
            </a:r>
            <a:r>
              <a:rPr lang="en-US" i="1" dirty="0" err="1">
                <a:latin typeface="+mn-lt"/>
              </a:rPr>
              <a:t>SDAIR</a:t>
            </a:r>
            <a:r>
              <a:rPr lang="en-US" i="1" dirty="0">
                <a:latin typeface="+mn-lt"/>
              </a:rPr>
              <a:t>)</a:t>
            </a:r>
            <a:r>
              <a:rPr lang="en-US" dirty="0">
                <a:latin typeface="+mn-lt"/>
              </a:rPr>
              <a:t> and navigate to section </a:t>
            </a:r>
            <a:r>
              <a:rPr lang="en-US" b="1" dirty="0">
                <a:latin typeface="+mn-lt"/>
              </a:rPr>
              <a:t>2.1.3.</a:t>
            </a:r>
          </a:p>
          <a:p>
            <a:pPr marL="342832" indent="-342832">
              <a:buAutoNum type="arabicPeriod"/>
            </a:pPr>
            <a:r>
              <a:rPr lang="en-US" dirty="0">
                <a:latin typeface="+mn-lt"/>
              </a:rPr>
              <a:t>Follow the </a:t>
            </a:r>
            <a:r>
              <a:rPr lang="en-US" b="1" dirty="0">
                <a:latin typeface="+mn-lt"/>
              </a:rPr>
              <a:t>prompts</a:t>
            </a:r>
            <a:r>
              <a:rPr lang="en-US" dirty="0">
                <a:latin typeface="+mn-lt"/>
              </a:rPr>
              <a:t> in the </a:t>
            </a:r>
            <a:r>
              <a:rPr lang="en-US" b="1" dirty="0">
                <a:latin typeface="+mn-lt"/>
              </a:rPr>
              <a:t>sample template</a:t>
            </a:r>
            <a:r>
              <a:rPr lang="en-US" dirty="0">
                <a:latin typeface="+mn-lt"/>
              </a:rPr>
              <a:t> that was showcased within this section and complete the </a:t>
            </a:r>
            <a:r>
              <a:rPr lang="en-US" b="1" dirty="0">
                <a:latin typeface="+mn-lt"/>
              </a:rPr>
              <a:t>solution objectives </a:t>
            </a:r>
            <a:r>
              <a:rPr lang="en-US" dirty="0">
                <a:latin typeface="+mn-lt"/>
              </a:rPr>
              <a:t>section of the </a:t>
            </a:r>
            <a:r>
              <a:rPr lang="en-US" i="1" dirty="0" err="1">
                <a:latin typeface="+mn-lt"/>
              </a:rPr>
              <a:t>SDAIR</a:t>
            </a:r>
            <a:r>
              <a:rPr lang="en-US" dirty="0">
                <a:latin typeface="+mn-lt"/>
              </a:rPr>
              <a:t>. </a:t>
            </a:r>
          </a:p>
        </p:txBody>
      </p:sp>
      <p:sp>
        <p:nvSpPr>
          <p:cNvPr id="6" name="Rectangle 5">
            <a:extLst>
              <a:ext uri="{FF2B5EF4-FFF2-40B4-BE49-F238E27FC236}">
                <a16:creationId xmlns:a16="http://schemas.microsoft.com/office/drawing/2014/main" id="{3BEE6798-AD14-F4B5-E6FF-9FA123B3E039}"/>
              </a:ext>
            </a:extLst>
          </p:cNvPr>
          <p:cNvSpPr>
            <a:spLocks/>
          </p:cNvSpPr>
          <p:nvPr/>
        </p:nvSpPr>
        <p:spPr>
          <a:xfrm>
            <a:off x="853502" y="5724777"/>
            <a:ext cx="548322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dirty="0">
                <a:solidFill>
                  <a:srgbClr val="FFFFFF"/>
                </a:solidFill>
                <a:latin typeface="Exo" panose="02000503000000000000" pitchFamily="2" charset="77"/>
                <a:ea typeface="+mn-lt"/>
                <a:cs typeface="+mn-lt"/>
              </a:rPr>
              <a:t>Download </a:t>
            </a:r>
            <a:r>
              <a:rPr lang="en-US" sz="1200" dirty="0">
                <a:solidFill>
                  <a:schemeClr val="bg1"/>
                </a:solidFill>
                <a:latin typeface="Exo" panose="02000503000000000000" pitchFamily="2" charset="77"/>
                <a:ea typeface="+mn-lt"/>
                <a:cs typeface="+mn-lt"/>
              </a:rPr>
              <a:t>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Solution Development and Implementation Report</a:t>
            </a:r>
            <a:endParaRPr lang="en-US" sz="1200" dirty="0">
              <a:solidFill>
                <a:schemeClr val="bg1"/>
              </a:solidFill>
              <a:latin typeface="Exo" panose="02000503000000000000" pitchFamily="2" charset="77"/>
              <a:ea typeface="+mn-lt"/>
              <a:cs typeface="+mn-lt"/>
            </a:endParaRPr>
          </a:p>
        </p:txBody>
      </p:sp>
      <p:sp>
        <p:nvSpPr>
          <p:cNvPr id="7" name="Rectangle 6">
            <a:extLst>
              <a:ext uri="{FF2B5EF4-FFF2-40B4-BE49-F238E27FC236}">
                <a16:creationId xmlns:a16="http://schemas.microsoft.com/office/drawing/2014/main" id="{D65EC4F1-E3CB-DC73-2DF6-EB9AA3755A0B}"/>
              </a:ext>
              <a:ext uri="{C183D7F6-B498-43B3-948B-1728B52AA6E4}">
                <adec:decorative xmlns:adec="http://schemas.microsoft.com/office/drawing/2017/decorative" val="1"/>
              </a:ext>
            </a:extLst>
          </p:cNvPr>
          <p:cNvSpPr>
            <a:spLocks noChangeAspect="1"/>
          </p:cNvSpPr>
          <p:nvPr/>
        </p:nvSpPr>
        <p:spPr>
          <a:xfrm>
            <a:off x="274474" y="5724779"/>
            <a:ext cx="579029"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8" name="Picture 7">
            <a:extLst>
              <a:ext uri="{FF2B5EF4-FFF2-40B4-BE49-F238E27FC236}">
                <a16:creationId xmlns:a16="http://schemas.microsoft.com/office/drawing/2014/main" id="{7877A136-D312-411A-AD48-20810E506A8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20698" y="5836236"/>
            <a:ext cx="260815" cy="244963"/>
          </a:xfrm>
          <a:prstGeom prst="rect">
            <a:avLst/>
          </a:prstGeom>
        </p:spPr>
      </p:pic>
      <p:sp>
        <p:nvSpPr>
          <p:cNvPr id="2" name="Rectangle 1">
            <a:extLst>
              <a:ext uri="{FF2B5EF4-FFF2-40B4-BE49-F238E27FC236}">
                <a16:creationId xmlns:a16="http://schemas.microsoft.com/office/drawing/2014/main" id="{23A38582-260F-5D8C-FD43-23D26F81AF86}"/>
              </a:ext>
              <a:ext uri="{C183D7F6-B498-43B3-948B-1728B52AA6E4}">
                <adec:decorative xmlns:adec="http://schemas.microsoft.com/office/drawing/2017/decorative" val="1"/>
              </a:ext>
            </a:extLst>
          </p:cNvPr>
          <p:cNvSpPr>
            <a:spLocks/>
          </p:cNvSpPr>
          <p:nvPr/>
        </p:nvSpPr>
        <p:spPr>
          <a:xfrm>
            <a:off x="728206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0C89E3AF-00F7-7765-7438-FE8CCBE23222}"/>
              </a:ext>
            </a:extLst>
          </p:cNvPr>
          <p:cNvGraphicFramePr>
            <a:graphicFrameLocks/>
          </p:cNvGraphicFramePr>
          <p:nvPr>
            <p:extLst>
              <p:ext uri="{D42A27DB-BD31-4B8C-83A1-F6EECF244321}">
                <p14:modId xmlns:p14="http://schemas.microsoft.com/office/powerpoint/2010/main" val="1211228411"/>
              </p:ext>
            </p:extLst>
          </p:nvPr>
        </p:nvGraphicFramePr>
        <p:xfrm>
          <a:off x="7285762" y="936980"/>
          <a:ext cx="4453438" cy="5198945"/>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a:solidFill>
                            <a:srgbClr val="000000"/>
                          </a:solidFill>
                          <a:latin typeface="+mn-lt"/>
                          <a:ea typeface="+mn-lt"/>
                          <a:cs typeface="+mn-lt"/>
                        </a:rPr>
                        <a:t>Solution Objectives Definition Template</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a:solidFill>
                            <a:srgbClr val="000000"/>
                          </a:solidFill>
                          <a:latin typeface="+mn-lt"/>
                          <a:ea typeface="+mn-lt"/>
                          <a:cs typeface="+mn-lt"/>
                        </a:rPr>
                        <a:t>Solution Objectives Completed Example</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a:solidFill>
                            <a:srgbClr val="000000"/>
                          </a:solidFill>
                          <a:latin typeface="+mn-lt"/>
                          <a:ea typeface="+mn-lt"/>
                          <a:cs typeface="+mn-lt"/>
                        </a:rPr>
                        <a:t>Defined solution objectives for your top use case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Implement AI for CX </a:t>
                      </a:r>
                      <a:r>
                        <a:rPr lang="en-US" sz="1200" b="0" i="0" u="none" strike="noStrike" baseline="0">
                          <a:solidFill>
                            <a:srgbClr val="000000"/>
                          </a:solidFill>
                          <a:latin typeface="+mn-lt"/>
                          <a:ea typeface="+mn-lt"/>
                          <a:cs typeface="+mn-lt"/>
                        </a:rPr>
                        <a:t>blueprint</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AI for CX </a:t>
                      </a:r>
                      <a:r>
                        <a:rPr lang="en-US" sz="1200" b="0" i="1" u="none" strike="noStrike" baseline="0" err="1">
                          <a:solidFill>
                            <a:srgbClr val="000000"/>
                          </a:solidFill>
                          <a:latin typeface="+mn-lt"/>
                          <a:ea typeface="+mn-lt"/>
                          <a:cs typeface="+mn-lt"/>
                        </a:rPr>
                        <a:t>SDAIR</a:t>
                      </a:r>
                      <a:endParaRPr lang="en-US" sz="1200" b="0" i="1" u="none" strike="noStrike" baseline="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business stakeholders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30088064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BEBB798-4A4D-B201-F38C-EBEC7E5642A4}"/>
              </a:ext>
            </a:extLst>
          </p:cNvPr>
          <p:cNvSpPr>
            <a:spLocks noGrp="1"/>
          </p:cNvSpPr>
          <p:nvPr>
            <p:ph type="title"/>
          </p:nvPr>
        </p:nvSpPr>
        <p:spPr>
          <a:xfrm>
            <a:off x="354854" y="530021"/>
            <a:ext cx="6558804" cy="1130188"/>
          </a:xfrm>
        </p:spPr>
        <p:txBody>
          <a:bodyPr/>
          <a:lstStyle/>
          <a:p>
            <a:r>
              <a:rPr lang="en-US" sz="3600">
                <a:solidFill>
                  <a:schemeClr val="accent1"/>
                </a:solidFill>
              </a:rPr>
              <a:t>Define your solution success metrics</a:t>
            </a:r>
          </a:p>
        </p:txBody>
      </p:sp>
      <p:sp>
        <p:nvSpPr>
          <p:cNvPr id="5" name="Text Placeholder 3">
            <a:extLst>
              <a:ext uri="{FF2B5EF4-FFF2-40B4-BE49-F238E27FC236}">
                <a16:creationId xmlns:a16="http://schemas.microsoft.com/office/drawing/2014/main" id="{8180F7DC-ADFC-B854-7FBD-746947EC8D1F}"/>
              </a:ext>
            </a:extLst>
          </p:cNvPr>
          <p:cNvSpPr txBox="1">
            <a:spLocks/>
          </p:cNvSpPr>
          <p:nvPr/>
        </p:nvSpPr>
        <p:spPr>
          <a:xfrm>
            <a:off x="236730" y="1628779"/>
            <a:ext cx="6255245" cy="669891"/>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FontTx/>
              <a:buNone/>
            </a:pPr>
            <a:r>
              <a:rPr lang="en-US" sz="1800">
                <a:solidFill>
                  <a:srgbClr val="2576B7"/>
                </a:solidFill>
                <a:latin typeface="Montserrat Medium" panose="00000600000000000000" pitchFamily="2" charset="0"/>
                <a:ea typeface="+mn-lt"/>
                <a:cs typeface="+mn-lt"/>
              </a:rPr>
              <a:t>Why success metrics matter</a:t>
            </a:r>
          </a:p>
        </p:txBody>
      </p:sp>
      <p:sp>
        <p:nvSpPr>
          <p:cNvPr id="7" name="Text Placeholder 4">
            <a:extLst>
              <a:ext uri="{FF2B5EF4-FFF2-40B4-BE49-F238E27FC236}">
                <a16:creationId xmlns:a16="http://schemas.microsoft.com/office/drawing/2014/main" id="{85D62C6A-99B0-6DC3-7A37-5FDDF5554382}"/>
              </a:ext>
            </a:extLst>
          </p:cNvPr>
          <p:cNvSpPr txBox="1">
            <a:spLocks/>
          </p:cNvSpPr>
          <p:nvPr/>
        </p:nvSpPr>
        <p:spPr>
          <a:xfrm>
            <a:off x="354854" y="2215894"/>
            <a:ext cx="6255245" cy="2602633"/>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400">
                <a:solidFill>
                  <a:srgbClr val="494949"/>
                </a:solidFill>
                <a:latin typeface="Roboto Condensed Light"/>
                <a:ea typeface="+mn-lt"/>
                <a:cs typeface="+mn-lt"/>
              </a:rPr>
              <a:t>Success metrics give you a </a:t>
            </a:r>
            <a:r>
              <a:rPr lang="en-US" sz="1400" b="1">
                <a:solidFill>
                  <a:srgbClr val="494949"/>
                </a:solidFill>
                <a:latin typeface="Roboto Condensed Light"/>
                <a:ea typeface="+mn-lt"/>
                <a:cs typeface="+mn-lt"/>
              </a:rPr>
              <a:t>concrete way</a:t>
            </a:r>
            <a:r>
              <a:rPr lang="en-US" sz="1400">
                <a:solidFill>
                  <a:srgbClr val="494949"/>
                </a:solidFill>
                <a:latin typeface="Roboto Condensed Light"/>
                <a:ea typeface="+mn-lt"/>
                <a:cs typeface="+mn-lt"/>
              </a:rPr>
              <a:t> to measure the impact of your AI solution. By translating project objectives into </a:t>
            </a:r>
            <a:r>
              <a:rPr lang="en-US" sz="1400" b="1">
                <a:solidFill>
                  <a:srgbClr val="494949"/>
                </a:solidFill>
                <a:latin typeface="Roboto Condensed Light"/>
                <a:ea typeface="+mn-lt"/>
                <a:cs typeface="+mn-lt"/>
              </a:rPr>
              <a:t>trackable indicators</a:t>
            </a:r>
            <a:r>
              <a:rPr lang="en-US" sz="1400">
                <a:solidFill>
                  <a:srgbClr val="494949"/>
                </a:solidFill>
                <a:latin typeface="Roboto Condensed Light"/>
                <a:ea typeface="+mn-lt"/>
                <a:cs typeface="+mn-lt"/>
              </a:rPr>
              <a:t>, you can see how well your initiative is performing – and where adjustments might be needed. This is especially crucial in AI-driven CX projects, where continuous monitoring is key to </a:t>
            </a:r>
            <a:r>
              <a:rPr lang="en-US" sz="1400" b="1">
                <a:solidFill>
                  <a:srgbClr val="494949"/>
                </a:solidFill>
                <a:latin typeface="Roboto Condensed Light"/>
                <a:ea typeface="+mn-lt"/>
                <a:cs typeface="+mn-lt"/>
              </a:rPr>
              <a:t>maintaining</a:t>
            </a:r>
            <a:r>
              <a:rPr lang="en-US" sz="1400">
                <a:solidFill>
                  <a:srgbClr val="494949"/>
                </a:solidFill>
                <a:latin typeface="Roboto Condensed Light"/>
                <a:ea typeface="+mn-lt"/>
                <a:cs typeface="+mn-lt"/>
              </a:rPr>
              <a:t> customer satisfaction and </a:t>
            </a:r>
            <a:r>
              <a:rPr lang="en-US" sz="1400" b="1">
                <a:solidFill>
                  <a:srgbClr val="494949"/>
                </a:solidFill>
                <a:latin typeface="Roboto Condensed Light"/>
                <a:ea typeface="+mn-lt"/>
                <a:cs typeface="+mn-lt"/>
              </a:rPr>
              <a:t>demonstrating</a:t>
            </a:r>
            <a:r>
              <a:rPr lang="en-US" sz="1400">
                <a:solidFill>
                  <a:srgbClr val="494949"/>
                </a:solidFill>
                <a:latin typeface="Roboto Condensed Light"/>
                <a:ea typeface="+mn-lt"/>
                <a:cs typeface="+mn-lt"/>
              </a:rPr>
              <a:t> return on investment.</a:t>
            </a:r>
          </a:p>
          <a:p>
            <a:pPr marL="0" indent="0">
              <a:buFontTx/>
              <a:buNone/>
            </a:pPr>
            <a:r>
              <a:rPr lang="en-US" sz="1400">
                <a:solidFill>
                  <a:srgbClr val="494949"/>
                </a:solidFill>
                <a:latin typeface="Roboto Condensed Light"/>
                <a:ea typeface="+mn-lt"/>
                <a:cs typeface="+mn-lt"/>
              </a:rPr>
              <a:t>Well-defined success metrics help you:</a:t>
            </a:r>
          </a:p>
          <a:p>
            <a:pPr fontAlgn="ctr"/>
            <a:r>
              <a:rPr lang="en-US" sz="1400" b="1">
                <a:solidFill>
                  <a:srgbClr val="494949"/>
                </a:solidFill>
                <a:latin typeface="Roboto Condensed Light"/>
                <a:ea typeface="+mn-lt"/>
                <a:cs typeface="+mn-lt"/>
              </a:rPr>
              <a:t>Gauge real-world impact</a:t>
            </a:r>
            <a:r>
              <a:rPr lang="en-US" sz="1400">
                <a:solidFill>
                  <a:srgbClr val="494949"/>
                </a:solidFill>
                <a:latin typeface="Roboto Condensed Light"/>
                <a:ea typeface="+mn-lt"/>
                <a:cs typeface="+mn-lt"/>
              </a:rPr>
              <a:t> by linking AI outputs (like reduced wait times or personalized recommendations) to actual business outcomes (e.g. higher NPS or improved agent productivity).</a:t>
            </a:r>
          </a:p>
          <a:p>
            <a:pPr fontAlgn="ctr"/>
            <a:r>
              <a:rPr lang="en-US" sz="1400" b="1">
                <a:solidFill>
                  <a:srgbClr val="494949"/>
                </a:solidFill>
                <a:latin typeface="Roboto Condensed Light"/>
                <a:ea typeface="+mn-lt"/>
                <a:cs typeface="+mn-lt"/>
              </a:rPr>
              <a:t>Detect early warning signs</a:t>
            </a:r>
            <a:r>
              <a:rPr lang="en-US" sz="1400">
                <a:solidFill>
                  <a:srgbClr val="494949"/>
                </a:solidFill>
                <a:latin typeface="Roboto Condensed Light"/>
                <a:ea typeface="+mn-lt"/>
                <a:cs typeface="+mn-lt"/>
              </a:rPr>
              <a:t> before minor issues become major setbacks, enabling you to fine-tune your AI models or workflows promptly.</a:t>
            </a:r>
          </a:p>
          <a:p>
            <a:pPr fontAlgn="ctr"/>
            <a:r>
              <a:rPr lang="en-US" sz="1400" b="1">
                <a:solidFill>
                  <a:srgbClr val="494949"/>
                </a:solidFill>
                <a:latin typeface="Roboto Condensed Light"/>
                <a:ea typeface="+mn-lt"/>
                <a:cs typeface="+mn-lt"/>
              </a:rPr>
              <a:t>Communicate value</a:t>
            </a:r>
            <a:r>
              <a:rPr lang="en-US" sz="1400">
                <a:solidFill>
                  <a:srgbClr val="494949"/>
                </a:solidFill>
                <a:latin typeface="Roboto Condensed Light"/>
                <a:ea typeface="+mn-lt"/>
                <a:cs typeface="+mn-lt"/>
              </a:rPr>
              <a:t> to stakeholders, showing clear, data-backed progress toward achieving your project’s objectives and justifying further investment.</a:t>
            </a:r>
          </a:p>
          <a:p>
            <a:pPr marL="227942" indent="-227942" defTabSz="914218"/>
            <a:endParaRPr lang="en-US" sz="1400">
              <a:solidFill>
                <a:srgbClr val="494949"/>
              </a:solidFill>
              <a:ea typeface="+mn-lt"/>
              <a:cs typeface="+mn-lt"/>
            </a:endParaRPr>
          </a:p>
        </p:txBody>
      </p:sp>
      <p:sp>
        <p:nvSpPr>
          <p:cNvPr id="9" name="Rectangle 8">
            <a:extLst>
              <a:ext uri="{FF2B5EF4-FFF2-40B4-BE49-F238E27FC236}">
                <a16:creationId xmlns:a16="http://schemas.microsoft.com/office/drawing/2014/main" id="{3B6E0DE5-B264-8E10-4E51-56DC631E54D4}"/>
              </a:ext>
            </a:extLst>
          </p:cNvPr>
          <p:cNvSpPr>
            <a:spLocks/>
          </p:cNvSpPr>
          <p:nvPr/>
        </p:nvSpPr>
        <p:spPr>
          <a:xfrm>
            <a:off x="236730" y="5397713"/>
            <a:ext cx="6676929" cy="113018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600"/>
              </a:spcBef>
            </a:pPr>
            <a:r>
              <a:rPr lang="en-US" sz="1300" b="1">
                <a:solidFill>
                  <a:srgbClr val="FFFFFF"/>
                </a:solidFill>
                <a:latin typeface="Roboto Condensed Light"/>
                <a:ea typeface="+mn-lt"/>
                <a:cs typeface="+mn-lt"/>
              </a:rPr>
              <a:t>Info-Tech Insight</a:t>
            </a:r>
          </a:p>
          <a:p>
            <a:pPr defTabSz="554437">
              <a:spcBef>
                <a:spcPts val="600"/>
              </a:spcBef>
            </a:pPr>
            <a:r>
              <a:rPr lang="en-US" sz="1300">
                <a:solidFill>
                  <a:srgbClr val="FFFFFF"/>
                </a:solidFill>
                <a:latin typeface="Roboto Condensed Light"/>
                <a:ea typeface="+mn-lt"/>
                <a:cs typeface="+mn-lt"/>
              </a:rPr>
              <a:t>Your success metrics should be </a:t>
            </a:r>
            <a:r>
              <a:rPr lang="en-US" sz="1300" b="1">
                <a:solidFill>
                  <a:srgbClr val="FFFFFF"/>
                </a:solidFill>
                <a:latin typeface="Roboto Condensed Light"/>
                <a:ea typeface="+mn-lt"/>
                <a:cs typeface="+mn-lt"/>
              </a:rPr>
              <a:t>measurable</a:t>
            </a:r>
            <a:r>
              <a:rPr lang="en-US" sz="1300">
                <a:solidFill>
                  <a:srgbClr val="FFFFFF"/>
                </a:solidFill>
                <a:latin typeface="Roboto Condensed Light"/>
                <a:ea typeface="+mn-lt"/>
                <a:cs typeface="+mn-lt"/>
              </a:rPr>
              <a:t>, </a:t>
            </a:r>
            <a:r>
              <a:rPr lang="en-US" sz="1300" b="1">
                <a:solidFill>
                  <a:srgbClr val="FFFFFF"/>
                </a:solidFill>
                <a:latin typeface="Roboto Condensed Light"/>
                <a:ea typeface="+mn-lt"/>
                <a:cs typeface="+mn-lt"/>
              </a:rPr>
              <a:t>relevant</a:t>
            </a:r>
            <a:r>
              <a:rPr lang="en-US" sz="1300">
                <a:solidFill>
                  <a:srgbClr val="FFFFFF"/>
                </a:solidFill>
                <a:latin typeface="Roboto Condensed Light"/>
                <a:ea typeface="+mn-lt"/>
                <a:cs typeface="+mn-lt"/>
              </a:rPr>
              <a:t>, and </a:t>
            </a:r>
            <a:r>
              <a:rPr lang="en-US" sz="1300" b="1">
                <a:solidFill>
                  <a:srgbClr val="FFFFFF"/>
                </a:solidFill>
                <a:latin typeface="Roboto Condensed Light"/>
                <a:ea typeface="+mn-lt"/>
                <a:cs typeface="+mn-lt"/>
              </a:rPr>
              <a:t>easy to track</a:t>
            </a:r>
            <a:r>
              <a:rPr lang="en-US" sz="1300">
                <a:solidFill>
                  <a:srgbClr val="FFFFFF"/>
                </a:solidFill>
                <a:latin typeface="Roboto Condensed Light"/>
                <a:ea typeface="+mn-lt"/>
                <a:cs typeface="+mn-lt"/>
              </a:rPr>
              <a:t>. By focusing on the right indicators, you’ll know exactly where your AI solution stands – and you can steer it toward increasingly better results over time.</a:t>
            </a:r>
            <a:endParaRPr lang="en-US" sz="1300">
              <a:solidFill>
                <a:srgbClr val="FFFFFF"/>
              </a:solidFill>
              <a:ea typeface="+mn-lt"/>
              <a:cs typeface="+mn-lt"/>
            </a:endParaRPr>
          </a:p>
        </p:txBody>
      </p:sp>
      <p:sp>
        <p:nvSpPr>
          <p:cNvPr id="10" name="Rectangle 9">
            <a:extLst>
              <a:ext uri="{FF2B5EF4-FFF2-40B4-BE49-F238E27FC236}">
                <a16:creationId xmlns:a16="http://schemas.microsoft.com/office/drawing/2014/main" id="{06F89D28-8967-15C6-D1AE-D1BAF2E9CB86}"/>
              </a:ext>
              <a:ext uri="{C183D7F6-B498-43B3-948B-1728B52AA6E4}">
                <adec:decorative xmlns:adec="http://schemas.microsoft.com/office/drawing/2017/decorative" val="1"/>
              </a:ext>
            </a:extLst>
          </p:cNvPr>
          <p:cNvSpPr>
            <a:spLocks/>
          </p:cNvSpPr>
          <p:nvPr/>
        </p:nvSpPr>
        <p:spPr>
          <a:xfrm>
            <a:off x="236730" y="5397711"/>
            <a:ext cx="6676929" cy="1130189"/>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300">
              <a:solidFill>
                <a:srgbClr val="2576B7"/>
              </a:solidFill>
              <a:ea typeface="+mn-lt"/>
              <a:cs typeface="+mn-lt"/>
            </a:endParaRPr>
          </a:p>
        </p:txBody>
      </p:sp>
      <p:pic>
        <p:nvPicPr>
          <p:cNvPr id="8194" name="Picture 2">
            <a:extLst>
              <a:ext uri="{FF2B5EF4-FFF2-40B4-BE49-F238E27FC236}">
                <a16:creationId xmlns:a16="http://schemas.microsoft.com/office/drawing/2014/main" id="{15341D4A-9E42-4C04-9E70-7E505585844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7187979" y="2125388"/>
            <a:ext cx="4534749" cy="300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2226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
            <a:extLst>
              <a:ext uri="{FF2B5EF4-FFF2-40B4-BE49-F238E27FC236}">
                <a16:creationId xmlns:a16="http://schemas.microsoft.com/office/drawing/2014/main" id="{69363478-33DD-998A-2DD5-4F7D30CE1AA1}"/>
              </a:ext>
            </a:extLst>
          </p:cNvPr>
          <p:cNvSpPr txBox="1">
            <a:spLocks/>
          </p:cNvSpPr>
          <p:nvPr/>
        </p:nvSpPr>
        <p:spPr>
          <a:xfrm>
            <a:off x="371060" y="450242"/>
            <a:ext cx="11138713" cy="49984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defTabSz="914218">
              <a:defRPr/>
            </a:pPr>
            <a:r>
              <a:rPr lang="en-US" sz="3400">
                <a:solidFill>
                  <a:srgbClr val="2576B7"/>
                </a:solidFill>
                <a:ea typeface="+mj-lt"/>
                <a:cs typeface="+mj-lt"/>
              </a:rPr>
              <a:t>Best practices for defining success metrics</a:t>
            </a:r>
          </a:p>
        </p:txBody>
      </p:sp>
      <p:sp>
        <p:nvSpPr>
          <p:cNvPr id="25" name="Text Placeholder 4">
            <a:extLst>
              <a:ext uri="{FF2B5EF4-FFF2-40B4-BE49-F238E27FC236}">
                <a16:creationId xmlns:a16="http://schemas.microsoft.com/office/drawing/2014/main" id="{B780CFFB-20AB-E39C-BAA7-43D1BAA18633}"/>
              </a:ext>
            </a:extLst>
          </p:cNvPr>
          <p:cNvSpPr txBox="1">
            <a:spLocks/>
          </p:cNvSpPr>
          <p:nvPr/>
        </p:nvSpPr>
        <p:spPr>
          <a:xfrm>
            <a:off x="371060" y="1003530"/>
            <a:ext cx="9896890" cy="567724"/>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10000"/>
              </a:lnSpc>
              <a:buFontTx/>
            </a:pPr>
            <a:r>
              <a:rPr lang="en-US">
                <a:solidFill>
                  <a:srgbClr val="FFFFFF">
                    <a:lumMod val="50000"/>
                  </a:srgbClr>
                </a:solidFill>
                <a:latin typeface="Montserrat SemiBold"/>
                <a:ea typeface="+mn-lt"/>
                <a:cs typeface="+mn-lt"/>
              </a:rPr>
              <a:t>When defining </a:t>
            </a:r>
            <a:r>
              <a:rPr lang="en-US" b="1">
                <a:solidFill>
                  <a:srgbClr val="FFFFFF">
                    <a:lumMod val="50000"/>
                  </a:srgbClr>
                </a:solidFill>
                <a:latin typeface="Montserrat SemiBold"/>
                <a:ea typeface="+mn-lt"/>
                <a:cs typeface="+mn-lt"/>
              </a:rPr>
              <a:t>success metrics </a:t>
            </a:r>
            <a:r>
              <a:rPr lang="en-US">
                <a:solidFill>
                  <a:srgbClr val="FFFFFF">
                    <a:lumMod val="50000"/>
                  </a:srgbClr>
                </a:solidFill>
                <a:latin typeface="Montserrat SemiBold"/>
                <a:ea typeface="+mn-lt"/>
                <a:cs typeface="+mn-lt"/>
              </a:rPr>
              <a:t>for an AI/ML project, consider these guidelines. When defining objectives for a </a:t>
            </a:r>
            <a:r>
              <a:rPr lang="en-US" b="1">
                <a:solidFill>
                  <a:srgbClr val="FFFFFF">
                    <a:lumMod val="50000"/>
                  </a:srgbClr>
                </a:solidFill>
                <a:latin typeface="Montserrat SemiBold"/>
                <a:ea typeface="+mn-lt"/>
                <a:cs typeface="+mn-lt"/>
              </a:rPr>
              <a:t>CX</a:t>
            </a:r>
            <a:r>
              <a:rPr lang="en-US">
                <a:solidFill>
                  <a:srgbClr val="FFFFFF">
                    <a:lumMod val="50000"/>
                  </a:srgbClr>
                </a:solidFill>
                <a:latin typeface="Montserrat SemiBold"/>
                <a:ea typeface="+mn-lt"/>
                <a:cs typeface="+mn-lt"/>
              </a:rPr>
              <a:t>-driven AI project, think about the following nuances.</a:t>
            </a:r>
          </a:p>
        </p:txBody>
      </p:sp>
      <p:sp>
        <p:nvSpPr>
          <p:cNvPr id="8" name="Rectangle 7">
            <a:extLst>
              <a:ext uri="{FF2B5EF4-FFF2-40B4-BE49-F238E27FC236}">
                <a16:creationId xmlns:a16="http://schemas.microsoft.com/office/drawing/2014/main" id="{3EC19767-8D6D-40AA-AFE5-18D318674681}"/>
              </a:ext>
              <a:ext uri="{C183D7F6-B498-43B3-948B-1728B52AA6E4}">
                <adec:decorative xmlns:adec="http://schemas.microsoft.com/office/drawing/2017/decorative" val="1"/>
              </a:ext>
            </a:extLst>
          </p:cNvPr>
          <p:cNvSpPr>
            <a:spLocks/>
          </p:cNvSpPr>
          <p:nvPr/>
        </p:nvSpPr>
        <p:spPr>
          <a:xfrm>
            <a:off x="387330" y="2175922"/>
            <a:ext cx="5436120" cy="4471766"/>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lumMod val="95000"/>
                </a:srgbClr>
              </a:solidFill>
              <a:latin typeface="Roboto Condensed Light" panose="02000000000000000000" pitchFamily="2" charset="0"/>
              <a:ea typeface="+mn-lt"/>
              <a:cs typeface="+mn-lt"/>
            </a:endParaRPr>
          </a:p>
        </p:txBody>
      </p:sp>
      <p:sp>
        <p:nvSpPr>
          <p:cNvPr id="9" name="Rectangle 8">
            <a:extLst>
              <a:ext uri="{FF2B5EF4-FFF2-40B4-BE49-F238E27FC236}">
                <a16:creationId xmlns:a16="http://schemas.microsoft.com/office/drawing/2014/main" id="{A62D03FD-95B6-4CCA-83B8-CE467563DBA0}"/>
              </a:ext>
              <a:ext uri="{C183D7F6-B498-43B3-948B-1728B52AA6E4}">
                <adec:decorative xmlns:adec="http://schemas.microsoft.com/office/drawing/2017/decorative" val="1"/>
              </a:ext>
            </a:extLst>
          </p:cNvPr>
          <p:cNvSpPr>
            <a:spLocks/>
          </p:cNvSpPr>
          <p:nvPr/>
        </p:nvSpPr>
        <p:spPr>
          <a:xfrm>
            <a:off x="373779" y="2195991"/>
            <a:ext cx="5449671" cy="6694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0" name="Oval 9">
            <a:extLst>
              <a:ext uri="{FF2B5EF4-FFF2-40B4-BE49-F238E27FC236}">
                <a16:creationId xmlns:a16="http://schemas.microsoft.com/office/drawing/2014/main" id="{7B40978F-406B-4B0B-B588-785BA08E5B12}"/>
              </a:ext>
              <a:ext uri="{C183D7F6-B498-43B3-948B-1728B52AA6E4}">
                <adec:decorative xmlns:adec="http://schemas.microsoft.com/office/drawing/2017/decorative" val="1"/>
              </a:ext>
            </a:extLst>
          </p:cNvPr>
          <p:cNvSpPr>
            <a:spLocks/>
          </p:cNvSpPr>
          <p:nvPr/>
        </p:nvSpPr>
        <p:spPr>
          <a:xfrm>
            <a:off x="705551" y="1692834"/>
            <a:ext cx="1226060" cy="1226060"/>
          </a:xfrm>
          <a:prstGeom prst="ellipse">
            <a:avLst/>
          </a:prstGeom>
          <a:solidFill>
            <a:schemeClr val="bg2"/>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1" name="Freeform 6">
            <a:extLst>
              <a:ext uri="{FF2B5EF4-FFF2-40B4-BE49-F238E27FC236}">
                <a16:creationId xmlns:a16="http://schemas.microsoft.com/office/drawing/2014/main" id="{549C610B-38AD-4C0B-A123-FD3E0519C29E}"/>
              </a:ext>
              <a:ext uri="{C183D7F6-B498-43B3-948B-1728B52AA6E4}">
                <adec:decorative xmlns:adec="http://schemas.microsoft.com/office/drawing/2017/decorative" val="1"/>
              </a:ext>
            </a:extLst>
          </p:cNvPr>
          <p:cNvSpPr>
            <a:spLocks noChangeAspect="1"/>
          </p:cNvSpPr>
          <p:nvPr/>
        </p:nvSpPr>
        <p:spPr bwMode="auto">
          <a:xfrm>
            <a:off x="945389" y="2058221"/>
            <a:ext cx="741569" cy="495289"/>
          </a:xfrm>
          <a:custGeom>
            <a:avLst/>
            <a:gdLst>
              <a:gd name="connsiteX0" fmla="*/ 1048678 w 1145117"/>
              <a:gd name="connsiteY0" fmla="*/ 645265 h 764815"/>
              <a:gd name="connsiteX1" fmla="*/ 1064235 w 1145117"/>
              <a:gd name="connsiteY1" fmla="*/ 651889 h 764815"/>
              <a:gd name="connsiteX2" fmla="*/ 1063878 w 1145117"/>
              <a:gd name="connsiteY2" fmla="*/ 683400 h 764815"/>
              <a:gd name="connsiteX3" fmla="*/ 1048187 w 1145117"/>
              <a:gd name="connsiteY3" fmla="*/ 690204 h 764815"/>
              <a:gd name="connsiteX4" fmla="*/ 1032496 w 1145117"/>
              <a:gd name="connsiteY4" fmla="*/ 683758 h 764815"/>
              <a:gd name="connsiteX5" fmla="*/ 1032496 w 1145117"/>
              <a:gd name="connsiteY5" fmla="*/ 652247 h 764815"/>
              <a:gd name="connsiteX6" fmla="*/ 1032853 w 1145117"/>
              <a:gd name="connsiteY6" fmla="*/ 651531 h 764815"/>
              <a:gd name="connsiteX7" fmla="*/ 1048678 w 1145117"/>
              <a:gd name="connsiteY7" fmla="*/ 645265 h 764815"/>
              <a:gd name="connsiteX8" fmla="*/ 572411 w 1145117"/>
              <a:gd name="connsiteY8" fmla="*/ 533500 h 764815"/>
              <a:gd name="connsiteX9" fmla="*/ 541110 w 1145117"/>
              <a:gd name="connsiteY9" fmla="*/ 564798 h 764815"/>
              <a:gd name="connsiteX10" fmla="*/ 572411 w 1145117"/>
              <a:gd name="connsiteY10" fmla="*/ 596096 h 764815"/>
              <a:gd name="connsiteX11" fmla="*/ 603711 w 1145117"/>
              <a:gd name="connsiteY11" fmla="*/ 564798 h 764815"/>
              <a:gd name="connsiteX12" fmla="*/ 572411 w 1145117"/>
              <a:gd name="connsiteY12" fmla="*/ 533500 h 764815"/>
              <a:gd name="connsiteX13" fmla="*/ 274872 w 1145117"/>
              <a:gd name="connsiteY13" fmla="*/ 259016 h 764815"/>
              <a:gd name="connsiteX14" fmla="*/ 44613 w 1145117"/>
              <a:gd name="connsiteY14" fmla="*/ 489611 h 764815"/>
              <a:gd name="connsiteX15" fmla="*/ 82390 w 1145117"/>
              <a:gd name="connsiteY15" fmla="*/ 616241 h 764815"/>
              <a:gd name="connsiteX16" fmla="*/ 212630 w 1145117"/>
              <a:gd name="connsiteY16" fmla="*/ 486014 h 764815"/>
              <a:gd name="connsiteX17" fmla="*/ 228461 w 1145117"/>
              <a:gd name="connsiteY17" fmla="*/ 479539 h 764815"/>
              <a:gd name="connsiteX18" fmla="*/ 244291 w 1145117"/>
              <a:gd name="connsiteY18" fmla="*/ 486014 h 764815"/>
              <a:gd name="connsiteX19" fmla="*/ 290343 w 1145117"/>
              <a:gd name="connsiteY19" fmla="*/ 532061 h 764815"/>
              <a:gd name="connsiteX20" fmla="*/ 342151 w 1145117"/>
              <a:gd name="connsiteY20" fmla="*/ 480618 h 764815"/>
              <a:gd name="connsiteX21" fmla="*/ 325242 w 1145117"/>
              <a:gd name="connsiteY21" fmla="*/ 459033 h 764815"/>
              <a:gd name="connsiteX22" fmla="*/ 347908 w 1145117"/>
              <a:gd name="connsiteY22" fmla="*/ 436729 h 764815"/>
              <a:gd name="connsiteX23" fmla="*/ 395039 w 1145117"/>
              <a:gd name="connsiteY23" fmla="*/ 436729 h 764815"/>
              <a:gd name="connsiteX24" fmla="*/ 417345 w 1145117"/>
              <a:gd name="connsiteY24" fmla="*/ 459033 h 764815"/>
              <a:gd name="connsiteX25" fmla="*/ 417345 w 1145117"/>
              <a:gd name="connsiteY25" fmla="*/ 506519 h 764815"/>
              <a:gd name="connsiteX26" fmla="*/ 395039 w 1145117"/>
              <a:gd name="connsiteY26" fmla="*/ 528823 h 764815"/>
              <a:gd name="connsiteX27" fmla="*/ 373452 w 1145117"/>
              <a:gd name="connsiteY27" fmla="*/ 512275 h 764815"/>
              <a:gd name="connsiteX28" fmla="*/ 306173 w 1145117"/>
              <a:gd name="connsiteY28" fmla="*/ 579547 h 764815"/>
              <a:gd name="connsiteX29" fmla="*/ 274513 w 1145117"/>
              <a:gd name="connsiteY29" fmla="*/ 579547 h 764815"/>
              <a:gd name="connsiteX30" fmla="*/ 228461 w 1145117"/>
              <a:gd name="connsiteY30" fmla="*/ 533500 h 764815"/>
              <a:gd name="connsiteX31" fmla="*/ 110813 w 1145117"/>
              <a:gd name="connsiteY31" fmla="*/ 651136 h 764815"/>
              <a:gd name="connsiteX32" fmla="*/ 274872 w 1145117"/>
              <a:gd name="connsiteY32" fmla="*/ 719847 h 764815"/>
              <a:gd name="connsiteX33" fmla="*/ 505491 w 1145117"/>
              <a:gd name="connsiteY33" fmla="*/ 489611 h 764815"/>
              <a:gd name="connsiteX34" fmla="*/ 274872 w 1145117"/>
              <a:gd name="connsiteY34" fmla="*/ 259016 h 764815"/>
              <a:gd name="connsiteX35" fmla="*/ 526872 w 1145117"/>
              <a:gd name="connsiteY35" fmla="*/ 153987 h 764815"/>
              <a:gd name="connsiteX36" fmla="*/ 542519 w 1145117"/>
              <a:gd name="connsiteY36" fmla="*/ 160388 h 764815"/>
              <a:gd name="connsiteX37" fmla="*/ 548920 w 1145117"/>
              <a:gd name="connsiteY37" fmla="*/ 176034 h 764815"/>
              <a:gd name="connsiteX38" fmla="*/ 542519 w 1145117"/>
              <a:gd name="connsiteY38" fmla="*/ 191681 h 764815"/>
              <a:gd name="connsiteX39" fmla="*/ 526872 w 1145117"/>
              <a:gd name="connsiteY39" fmla="*/ 198081 h 764815"/>
              <a:gd name="connsiteX40" fmla="*/ 511226 w 1145117"/>
              <a:gd name="connsiteY40" fmla="*/ 191681 h 764815"/>
              <a:gd name="connsiteX41" fmla="*/ 504825 w 1145117"/>
              <a:gd name="connsiteY41" fmla="*/ 176034 h 764815"/>
              <a:gd name="connsiteX42" fmla="*/ 511226 w 1145117"/>
              <a:gd name="connsiteY42" fmla="*/ 160388 h 764815"/>
              <a:gd name="connsiteX43" fmla="*/ 526872 w 1145117"/>
              <a:gd name="connsiteY43" fmla="*/ 153987 h 764815"/>
              <a:gd name="connsiteX44" fmla="*/ 572770 w 1145117"/>
              <a:gd name="connsiteY44" fmla="*/ 44608 h 764815"/>
              <a:gd name="connsiteX45" fmla="*/ 534274 w 1145117"/>
              <a:gd name="connsiteY45" fmla="*/ 83461 h 764815"/>
              <a:gd name="connsiteX46" fmla="*/ 511968 w 1145117"/>
              <a:gd name="connsiteY46" fmla="*/ 105765 h 764815"/>
              <a:gd name="connsiteX47" fmla="*/ 304734 w 1145117"/>
              <a:gd name="connsiteY47" fmla="*/ 105765 h 764815"/>
              <a:gd name="connsiteX48" fmla="*/ 215509 w 1145117"/>
              <a:gd name="connsiteY48" fmla="*/ 154690 h 764815"/>
              <a:gd name="connsiteX49" fmla="*/ 161901 w 1145117"/>
              <a:gd name="connsiteY49" fmla="*/ 238510 h 764815"/>
              <a:gd name="connsiteX50" fmla="*/ 274872 w 1145117"/>
              <a:gd name="connsiteY50" fmla="*/ 214407 h 764815"/>
              <a:gd name="connsiteX51" fmla="*/ 505491 w 1145117"/>
              <a:gd name="connsiteY51" fmla="*/ 339238 h 764815"/>
              <a:gd name="connsiteX52" fmla="*/ 505491 w 1145117"/>
              <a:gd name="connsiteY52" fmla="*/ 252540 h 764815"/>
              <a:gd name="connsiteX53" fmla="*/ 527798 w 1145117"/>
              <a:gd name="connsiteY53" fmla="*/ 230236 h 764815"/>
              <a:gd name="connsiteX54" fmla="*/ 550104 w 1145117"/>
              <a:gd name="connsiteY54" fmla="*/ 252540 h 764815"/>
              <a:gd name="connsiteX55" fmla="*/ 550104 w 1145117"/>
              <a:gd name="connsiteY55" fmla="*/ 489611 h 764815"/>
              <a:gd name="connsiteX56" fmla="*/ 550104 w 1145117"/>
              <a:gd name="connsiteY56" fmla="*/ 492130 h 764815"/>
              <a:gd name="connsiteX57" fmla="*/ 572411 w 1145117"/>
              <a:gd name="connsiteY57" fmla="*/ 488892 h 764815"/>
              <a:gd name="connsiteX58" fmla="*/ 595077 w 1145117"/>
              <a:gd name="connsiteY58" fmla="*/ 492130 h 764815"/>
              <a:gd name="connsiteX59" fmla="*/ 595077 w 1145117"/>
              <a:gd name="connsiteY59" fmla="*/ 489611 h 764815"/>
              <a:gd name="connsiteX60" fmla="*/ 595077 w 1145117"/>
              <a:gd name="connsiteY60" fmla="*/ 176634 h 764815"/>
              <a:gd name="connsiteX61" fmla="*/ 617023 w 1145117"/>
              <a:gd name="connsiteY61" fmla="*/ 154330 h 764815"/>
              <a:gd name="connsiteX62" fmla="*/ 639689 w 1145117"/>
              <a:gd name="connsiteY62" fmla="*/ 176634 h 764815"/>
              <a:gd name="connsiteX63" fmla="*/ 639689 w 1145117"/>
              <a:gd name="connsiteY63" fmla="*/ 338879 h 764815"/>
              <a:gd name="connsiteX64" fmla="*/ 675308 w 1145117"/>
              <a:gd name="connsiteY64" fmla="*/ 294990 h 764815"/>
              <a:gd name="connsiteX65" fmla="*/ 982920 w 1145117"/>
              <a:gd name="connsiteY65" fmla="*/ 238510 h 764815"/>
              <a:gd name="connsiteX66" fmla="*/ 929313 w 1145117"/>
              <a:gd name="connsiteY66" fmla="*/ 154690 h 764815"/>
              <a:gd name="connsiteX67" fmla="*/ 840087 w 1145117"/>
              <a:gd name="connsiteY67" fmla="*/ 105765 h 764815"/>
              <a:gd name="connsiteX68" fmla="*/ 633573 w 1145117"/>
              <a:gd name="connsiteY68" fmla="*/ 105765 h 764815"/>
              <a:gd name="connsiteX69" fmla="*/ 611267 w 1145117"/>
              <a:gd name="connsiteY69" fmla="*/ 83461 h 764815"/>
              <a:gd name="connsiteX70" fmla="*/ 572770 w 1145117"/>
              <a:gd name="connsiteY70" fmla="*/ 44608 h 764815"/>
              <a:gd name="connsiteX71" fmla="*/ 572770 w 1145117"/>
              <a:gd name="connsiteY71" fmla="*/ 0 h 764815"/>
              <a:gd name="connsiteX72" fmla="*/ 653001 w 1145117"/>
              <a:gd name="connsiteY72" fmla="*/ 61156 h 764815"/>
              <a:gd name="connsiteX73" fmla="*/ 840087 w 1145117"/>
              <a:gd name="connsiteY73" fmla="*/ 61156 h 764815"/>
              <a:gd name="connsiteX74" fmla="*/ 967090 w 1145117"/>
              <a:gd name="connsiteY74" fmla="*/ 130587 h 764815"/>
              <a:gd name="connsiteX75" fmla="*/ 1099129 w 1145117"/>
              <a:gd name="connsiteY75" fmla="*/ 337440 h 764815"/>
              <a:gd name="connsiteX76" fmla="*/ 1102367 w 1145117"/>
              <a:gd name="connsiteY76" fmla="*/ 342476 h 764815"/>
              <a:gd name="connsiteX77" fmla="*/ 1105965 w 1145117"/>
              <a:gd name="connsiteY77" fmla="*/ 347513 h 764815"/>
              <a:gd name="connsiteX78" fmla="*/ 1107044 w 1145117"/>
              <a:gd name="connsiteY78" fmla="*/ 350031 h 764815"/>
              <a:gd name="connsiteX79" fmla="*/ 1142302 w 1145117"/>
              <a:gd name="connsiteY79" fmla="*/ 450040 h 764815"/>
              <a:gd name="connsiteX80" fmla="*/ 1113520 w 1145117"/>
              <a:gd name="connsiteY80" fmla="*/ 617680 h 764815"/>
              <a:gd name="connsiteX81" fmla="*/ 1083299 w 1145117"/>
              <a:gd name="connsiteY81" fmla="*/ 627033 h 764815"/>
              <a:gd name="connsiteX82" fmla="*/ 1073944 w 1145117"/>
              <a:gd name="connsiteY82" fmla="*/ 596815 h 764815"/>
              <a:gd name="connsiteX83" fmla="*/ 1067108 w 1145117"/>
              <a:gd name="connsiteY83" fmla="*/ 369817 h 764815"/>
              <a:gd name="connsiteX84" fmla="*/ 1062071 w 1145117"/>
              <a:gd name="connsiteY84" fmla="*/ 361902 h 764815"/>
              <a:gd name="connsiteX85" fmla="*/ 1032929 w 1145117"/>
              <a:gd name="connsiteY85" fmla="*/ 326647 h 764815"/>
              <a:gd name="connsiteX86" fmla="*/ 707328 w 1145117"/>
              <a:gd name="connsiteY86" fmla="*/ 326647 h 764815"/>
              <a:gd name="connsiteX87" fmla="*/ 675308 w 1145117"/>
              <a:gd name="connsiteY87" fmla="*/ 613003 h 764815"/>
              <a:gd name="connsiteX88" fmla="*/ 802670 w 1145117"/>
              <a:gd name="connsiteY88" fmla="*/ 486014 h 764815"/>
              <a:gd name="connsiteX89" fmla="*/ 833971 w 1145117"/>
              <a:gd name="connsiteY89" fmla="*/ 486014 h 764815"/>
              <a:gd name="connsiteX90" fmla="*/ 880023 w 1145117"/>
              <a:gd name="connsiteY90" fmla="*/ 532061 h 764815"/>
              <a:gd name="connsiteX91" fmla="*/ 931471 w 1145117"/>
              <a:gd name="connsiteY91" fmla="*/ 480618 h 764815"/>
              <a:gd name="connsiteX92" fmla="*/ 915281 w 1145117"/>
              <a:gd name="connsiteY92" fmla="*/ 459033 h 764815"/>
              <a:gd name="connsiteX93" fmla="*/ 937588 w 1145117"/>
              <a:gd name="connsiteY93" fmla="*/ 436729 h 764815"/>
              <a:gd name="connsiteX94" fmla="*/ 984719 w 1145117"/>
              <a:gd name="connsiteY94" fmla="*/ 436729 h 764815"/>
              <a:gd name="connsiteX95" fmla="*/ 1007385 w 1145117"/>
              <a:gd name="connsiteY95" fmla="*/ 459033 h 764815"/>
              <a:gd name="connsiteX96" fmla="*/ 1007385 w 1145117"/>
              <a:gd name="connsiteY96" fmla="*/ 506519 h 764815"/>
              <a:gd name="connsiteX97" fmla="*/ 984719 w 1145117"/>
              <a:gd name="connsiteY97" fmla="*/ 528823 h 764815"/>
              <a:gd name="connsiteX98" fmla="*/ 963132 w 1145117"/>
              <a:gd name="connsiteY98" fmla="*/ 512275 h 764815"/>
              <a:gd name="connsiteX99" fmla="*/ 895853 w 1145117"/>
              <a:gd name="connsiteY99" fmla="*/ 579547 h 764815"/>
              <a:gd name="connsiteX100" fmla="*/ 880023 w 1145117"/>
              <a:gd name="connsiteY100" fmla="*/ 586382 h 764815"/>
              <a:gd name="connsiteX101" fmla="*/ 864552 w 1145117"/>
              <a:gd name="connsiteY101" fmla="*/ 579547 h 764815"/>
              <a:gd name="connsiteX102" fmla="*/ 818140 w 1145117"/>
              <a:gd name="connsiteY102" fmla="*/ 533500 h 764815"/>
              <a:gd name="connsiteX103" fmla="*/ 703371 w 1145117"/>
              <a:gd name="connsiteY103" fmla="*/ 648618 h 764815"/>
              <a:gd name="connsiteX104" fmla="*/ 707328 w 1145117"/>
              <a:gd name="connsiteY104" fmla="*/ 652216 h 764815"/>
              <a:gd name="connsiteX105" fmla="*/ 971407 w 1145117"/>
              <a:gd name="connsiteY105" fmla="*/ 696464 h 764815"/>
              <a:gd name="connsiteX106" fmla="*/ 1001628 w 1145117"/>
              <a:gd name="connsiteY106" fmla="*/ 706537 h 764815"/>
              <a:gd name="connsiteX107" fmla="*/ 991555 w 1145117"/>
              <a:gd name="connsiteY107" fmla="*/ 736396 h 764815"/>
              <a:gd name="connsiteX108" fmla="*/ 869949 w 1145117"/>
              <a:gd name="connsiteY108" fmla="*/ 764815 h 764815"/>
              <a:gd name="connsiteX109" fmla="*/ 675308 w 1145117"/>
              <a:gd name="connsiteY109" fmla="*/ 684233 h 764815"/>
              <a:gd name="connsiteX110" fmla="*/ 626737 w 1145117"/>
              <a:gd name="connsiteY110" fmla="*/ 618040 h 764815"/>
              <a:gd name="connsiteX111" fmla="*/ 572411 w 1145117"/>
              <a:gd name="connsiteY111" fmla="*/ 640704 h 764815"/>
              <a:gd name="connsiteX112" fmla="*/ 518444 w 1145117"/>
              <a:gd name="connsiteY112" fmla="*/ 618040 h 764815"/>
              <a:gd name="connsiteX113" fmla="*/ 274872 w 1145117"/>
              <a:gd name="connsiteY113" fmla="*/ 764456 h 764815"/>
              <a:gd name="connsiteX114" fmla="*/ 0 w 1145117"/>
              <a:gd name="connsiteY114" fmla="*/ 489611 h 764815"/>
              <a:gd name="connsiteX115" fmla="*/ 37417 w 1145117"/>
              <a:gd name="connsiteY115" fmla="*/ 350750 h 764815"/>
              <a:gd name="connsiteX116" fmla="*/ 38857 w 1145117"/>
              <a:gd name="connsiteY116" fmla="*/ 347513 h 764815"/>
              <a:gd name="connsiteX117" fmla="*/ 178091 w 1145117"/>
              <a:gd name="connsiteY117" fmla="*/ 130587 h 764815"/>
              <a:gd name="connsiteX118" fmla="*/ 304734 w 1145117"/>
              <a:gd name="connsiteY118" fmla="*/ 61156 h 764815"/>
              <a:gd name="connsiteX119" fmla="*/ 492539 w 1145117"/>
              <a:gd name="connsiteY119" fmla="*/ 61156 h 764815"/>
              <a:gd name="connsiteX120" fmla="*/ 572770 w 1145117"/>
              <a:gd name="connsiteY120" fmla="*/ 0 h 76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145117" h="764815">
                <a:moveTo>
                  <a:pt x="1048678" y="645265"/>
                </a:moveTo>
                <a:cubicBezTo>
                  <a:pt x="1054339" y="645354"/>
                  <a:pt x="1059955" y="647592"/>
                  <a:pt x="1064235" y="651889"/>
                </a:cubicBezTo>
                <a:cubicBezTo>
                  <a:pt x="1072794" y="660483"/>
                  <a:pt x="1072794" y="674806"/>
                  <a:pt x="1063878" y="683400"/>
                </a:cubicBezTo>
                <a:cubicBezTo>
                  <a:pt x="1059599" y="687697"/>
                  <a:pt x="1053893" y="690204"/>
                  <a:pt x="1048187" y="690204"/>
                </a:cubicBezTo>
                <a:cubicBezTo>
                  <a:pt x="1042481" y="690204"/>
                  <a:pt x="1036775" y="688055"/>
                  <a:pt x="1032496" y="683758"/>
                </a:cubicBezTo>
                <a:cubicBezTo>
                  <a:pt x="1023937" y="675165"/>
                  <a:pt x="1023937" y="661199"/>
                  <a:pt x="1032496" y="652247"/>
                </a:cubicBezTo>
                <a:lnTo>
                  <a:pt x="1032853" y="651531"/>
                </a:lnTo>
                <a:cubicBezTo>
                  <a:pt x="1037311" y="647234"/>
                  <a:pt x="1043016" y="645175"/>
                  <a:pt x="1048678" y="645265"/>
                </a:cubicBezTo>
                <a:close/>
                <a:moveTo>
                  <a:pt x="572411" y="533500"/>
                </a:moveTo>
                <a:cubicBezTo>
                  <a:pt x="555141" y="533500"/>
                  <a:pt x="541110" y="547530"/>
                  <a:pt x="541110" y="564798"/>
                </a:cubicBezTo>
                <a:cubicBezTo>
                  <a:pt x="541110" y="582066"/>
                  <a:pt x="555141" y="596096"/>
                  <a:pt x="572411" y="596096"/>
                </a:cubicBezTo>
                <a:cubicBezTo>
                  <a:pt x="589680" y="596096"/>
                  <a:pt x="603711" y="582066"/>
                  <a:pt x="603711" y="564798"/>
                </a:cubicBezTo>
                <a:cubicBezTo>
                  <a:pt x="603711" y="547530"/>
                  <a:pt x="589680" y="533500"/>
                  <a:pt x="572411" y="533500"/>
                </a:cubicBezTo>
                <a:close/>
                <a:moveTo>
                  <a:pt x="274872" y="259016"/>
                </a:moveTo>
                <a:cubicBezTo>
                  <a:pt x="147870" y="259016"/>
                  <a:pt x="44613" y="362622"/>
                  <a:pt x="44613" y="489611"/>
                </a:cubicBezTo>
                <a:cubicBezTo>
                  <a:pt x="44613" y="536018"/>
                  <a:pt x="58644" y="579907"/>
                  <a:pt x="82390" y="616241"/>
                </a:cubicBezTo>
                <a:lnTo>
                  <a:pt x="212630" y="486014"/>
                </a:lnTo>
                <a:cubicBezTo>
                  <a:pt x="216948" y="481697"/>
                  <a:pt x="222704" y="479539"/>
                  <a:pt x="228461" y="479539"/>
                </a:cubicBezTo>
                <a:cubicBezTo>
                  <a:pt x="234577" y="479539"/>
                  <a:pt x="239974" y="481697"/>
                  <a:pt x="244291" y="486014"/>
                </a:cubicBezTo>
                <a:lnTo>
                  <a:pt x="290343" y="532061"/>
                </a:lnTo>
                <a:lnTo>
                  <a:pt x="342151" y="480618"/>
                </a:lnTo>
                <a:cubicBezTo>
                  <a:pt x="332437" y="478100"/>
                  <a:pt x="325242" y="469466"/>
                  <a:pt x="325242" y="459033"/>
                </a:cubicBezTo>
                <a:cubicBezTo>
                  <a:pt x="325242" y="446802"/>
                  <a:pt x="335315" y="436729"/>
                  <a:pt x="347908" y="436729"/>
                </a:cubicBezTo>
                <a:lnTo>
                  <a:pt x="395039" y="436729"/>
                </a:lnTo>
                <a:cubicBezTo>
                  <a:pt x="407631" y="436729"/>
                  <a:pt x="417345" y="446802"/>
                  <a:pt x="417345" y="459033"/>
                </a:cubicBezTo>
                <a:lnTo>
                  <a:pt x="417345" y="506519"/>
                </a:lnTo>
                <a:cubicBezTo>
                  <a:pt x="417345" y="518751"/>
                  <a:pt x="407631" y="528823"/>
                  <a:pt x="395039" y="528823"/>
                </a:cubicBezTo>
                <a:cubicBezTo>
                  <a:pt x="384965" y="528823"/>
                  <a:pt x="375971" y="521629"/>
                  <a:pt x="373452" y="512275"/>
                </a:cubicBezTo>
                <a:lnTo>
                  <a:pt x="306173" y="579547"/>
                </a:lnTo>
                <a:cubicBezTo>
                  <a:pt x="297538" y="588181"/>
                  <a:pt x="283147" y="588181"/>
                  <a:pt x="274513" y="579547"/>
                </a:cubicBezTo>
                <a:lnTo>
                  <a:pt x="228461" y="533500"/>
                </a:lnTo>
                <a:lnTo>
                  <a:pt x="110813" y="651136"/>
                </a:lnTo>
                <a:cubicBezTo>
                  <a:pt x="152547" y="693586"/>
                  <a:pt x="210831" y="719847"/>
                  <a:pt x="274872" y="719847"/>
                </a:cubicBezTo>
                <a:cubicBezTo>
                  <a:pt x="402235" y="719847"/>
                  <a:pt x="505491" y="616601"/>
                  <a:pt x="505491" y="489611"/>
                </a:cubicBezTo>
                <a:cubicBezTo>
                  <a:pt x="505491" y="362622"/>
                  <a:pt x="402235" y="259016"/>
                  <a:pt x="274872" y="259016"/>
                </a:cubicBezTo>
                <a:close/>
                <a:moveTo>
                  <a:pt x="526872" y="153987"/>
                </a:moveTo>
                <a:cubicBezTo>
                  <a:pt x="532562" y="153987"/>
                  <a:pt x="538252" y="156476"/>
                  <a:pt x="542519" y="160388"/>
                </a:cubicBezTo>
                <a:cubicBezTo>
                  <a:pt x="546430" y="164299"/>
                  <a:pt x="548920" y="170345"/>
                  <a:pt x="548920" y="176034"/>
                </a:cubicBezTo>
                <a:cubicBezTo>
                  <a:pt x="548920" y="181724"/>
                  <a:pt x="546430" y="187769"/>
                  <a:pt x="542519" y="191681"/>
                </a:cubicBezTo>
                <a:cubicBezTo>
                  <a:pt x="538252" y="195948"/>
                  <a:pt x="532562" y="198081"/>
                  <a:pt x="526872" y="198081"/>
                </a:cubicBezTo>
                <a:cubicBezTo>
                  <a:pt x="521183" y="198081"/>
                  <a:pt x="515493" y="195948"/>
                  <a:pt x="511226" y="191681"/>
                </a:cubicBezTo>
                <a:cubicBezTo>
                  <a:pt x="506959" y="187769"/>
                  <a:pt x="504825" y="181724"/>
                  <a:pt x="504825" y="176034"/>
                </a:cubicBezTo>
                <a:cubicBezTo>
                  <a:pt x="504825" y="170345"/>
                  <a:pt x="506959" y="164299"/>
                  <a:pt x="511226" y="160388"/>
                </a:cubicBezTo>
                <a:cubicBezTo>
                  <a:pt x="515493" y="156476"/>
                  <a:pt x="521183" y="153987"/>
                  <a:pt x="526872" y="153987"/>
                </a:cubicBezTo>
                <a:close/>
                <a:moveTo>
                  <a:pt x="572770" y="44608"/>
                </a:moveTo>
                <a:cubicBezTo>
                  <a:pt x="551543" y="44608"/>
                  <a:pt x="534274" y="61876"/>
                  <a:pt x="534274" y="83461"/>
                </a:cubicBezTo>
                <a:cubicBezTo>
                  <a:pt x="534274" y="95692"/>
                  <a:pt x="524200" y="105765"/>
                  <a:pt x="511968" y="105765"/>
                </a:cubicBezTo>
                <a:lnTo>
                  <a:pt x="304734" y="105765"/>
                </a:lnTo>
                <a:cubicBezTo>
                  <a:pt x="268396" y="105765"/>
                  <a:pt x="235297" y="124112"/>
                  <a:pt x="215509" y="154690"/>
                </a:cubicBezTo>
                <a:lnTo>
                  <a:pt x="161901" y="238510"/>
                </a:lnTo>
                <a:cubicBezTo>
                  <a:pt x="196440" y="223041"/>
                  <a:pt x="234577" y="214407"/>
                  <a:pt x="274872" y="214407"/>
                </a:cubicBezTo>
                <a:cubicBezTo>
                  <a:pt x="371293" y="214407"/>
                  <a:pt x="456202" y="264412"/>
                  <a:pt x="505491" y="339238"/>
                </a:cubicBezTo>
                <a:lnTo>
                  <a:pt x="505491" y="252540"/>
                </a:lnTo>
                <a:cubicBezTo>
                  <a:pt x="505491" y="240309"/>
                  <a:pt x="515206" y="230236"/>
                  <a:pt x="527798" y="230236"/>
                </a:cubicBezTo>
                <a:cubicBezTo>
                  <a:pt x="540030" y="230236"/>
                  <a:pt x="550104" y="240309"/>
                  <a:pt x="550104" y="252540"/>
                </a:cubicBezTo>
                <a:lnTo>
                  <a:pt x="550104" y="489611"/>
                </a:lnTo>
                <a:cubicBezTo>
                  <a:pt x="550104" y="490331"/>
                  <a:pt x="550104" y="491050"/>
                  <a:pt x="550104" y="492130"/>
                </a:cubicBezTo>
                <a:cubicBezTo>
                  <a:pt x="556940" y="489971"/>
                  <a:pt x="564855" y="488892"/>
                  <a:pt x="572411" y="488892"/>
                </a:cubicBezTo>
                <a:cubicBezTo>
                  <a:pt x="580326" y="488892"/>
                  <a:pt x="587881" y="489971"/>
                  <a:pt x="595077" y="492130"/>
                </a:cubicBezTo>
                <a:cubicBezTo>
                  <a:pt x="595077" y="491050"/>
                  <a:pt x="595077" y="490331"/>
                  <a:pt x="595077" y="489611"/>
                </a:cubicBezTo>
                <a:lnTo>
                  <a:pt x="595077" y="176634"/>
                </a:lnTo>
                <a:cubicBezTo>
                  <a:pt x="595077" y="164403"/>
                  <a:pt x="604791" y="154330"/>
                  <a:pt x="617023" y="154330"/>
                </a:cubicBezTo>
                <a:cubicBezTo>
                  <a:pt x="629616" y="154330"/>
                  <a:pt x="639689" y="164403"/>
                  <a:pt x="639689" y="176634"/>
                </a:cubicBezTo>
                <a:lnTo>
                  <a:pt x="639689" y="338879"/>
                </a:lnTo>
                <a:cubicBezTo>
                  <a:pt x="649763" y="323410"/>
                  <a:pt x="661636" y="308660"/>
                  <a:pt x="675308" y="294990"/>
                </a:cubicBezTo>
                <a:cubicBezTo>
                  <a:pt x="758417" y="211889"/>
                  <a:pt x="881822" y="193182"/>
                  <a:pt x="982920" y="238510"/>
                </a:cubicBezTo>
                <a:lnTo>
                  <a:pt x="929313" y="154690"/>
                </a:lnTo>
                <a:cubicBezTo>
                  <a:pt x="909884" y="124112"/>
                  <a:pt x="876425" y="105765"/>
                  <a:pt x="840087" y="105765"/>
                </a:cubicBezTo>
                <a:lnTo>
                  <a:pt x="633573" y="105765"/>
                </a:lnTo>
                <a:cubicBezTo>
                  <a:pt x="621341" y="105765"/>
                  <a:pt x="611267" y="95692"/>
                  <a:pt x="611267" y="83461"/>
                </a:cubicBezTo>
                <a:cubicBezTo>
                  <a:pt x="611267" y="61876"/>
                  <a:pt x="593997" y="44608"/>
                  <a:pt x="572770" y="44608"/>
                </a:cubicBezTo>
                <a:close/>
                <a:moveTo>
                  <a:pt x="572770" y="0"/>
                </a:moveTo>
                <a:cubicBezTo>
                  <a:pt x="610907" y="0"/>
                  <a:pt x="643287" y="25902"/>
                  <a:pt x="653001" y="61156"/>
                </a:cubicBezTo>
                <a:lnTo>
                  <a:pt x="840087" y="61156"/>
                </a:lnTo>
                <a:cubicBezTo>
                  <a:pt x="891895" y="61156"/>
                  <a:pt x="939027" y="87058"/>
                  <a:pt x="967090" y="130587"/>
                </a:cubicBezTo>
                <a:lnTo>
                  <a:pt x="1099129" y="337440"/>
                </a:lnTo>
                <a:cubicBezTo>
                  <a:pt x="1100568" y="338879"/>
                  <a:pt x="1101647" y="340677"/>
                  <a:pt x="1102367" y="342476"/>
                </a:cubicBezTo>
                <a:lnTo>
                  <a:pt x="1105965" y="347513"/>
                </a:lnTo>
                <a:cubicBezTo>
                  <a:pt x="1106324" y="348592"/>
                  <a:pt x="1107044" y="349311"/>
                  <a:pt x="1107044" y="350031"/>
                </a:cubicBezTo>
                <a:cubicBezTo>
                  <a:pt x="1125033" y="380249"/>
                  <a:pt x="1137266" y="414425"/>
                  <a:pt x="1142302" y="450040"/>
                </a:cubicBezTo>
                <a:cubicBezTo>
                  <a:pt x="1150577" y="507239"/>
                  <a:pt x="1140504" y="566956"/>
                  <a:pt x="1113520" y="617680"/>
                </a:cubicBezTo>
                <a:cubicBezTo>
                  <a:pt x="1107764" y="628472"/>
                  <a:pt x="1094452" y="632789"/>
                  <a:pt x="1083299" y="627033"/>
                </a:cubicBezTo>
                <a:cubicBezTo>
                  <a:pt x="1072505" y="620918"/>
                  <a:pt x="1068188" y="607607"/>
                  <a:pt x="1073944" y="596815"/>
                </a:cubicBezTo>
                <a:cubicBezTo>
                  <a:pt x="1112441" y="523427"/>
                  <a:pt x="1108483" y="437808"/>
                  <a:pt x="1067108" y="369817"/>
                </a:cubicBezTo>
                <a:lnTo>
                  <a:pt x="1062071" y="361902"/>
                </a:lnTo>
                <a:cubicBezTo>
                  <a:pt x="1053797" y="349671"/>
                  <a:pt x="1044082" y="337440"/>
                  <a:pt x="1032929" y="326647"/>
                </a:cubicBezTo>
                <a:cubicBezTo>
                  <a:pt x="942984" y="236711"/>
                  <a:pt x="796913" y="236711"/>
                  <a:pt x="707328" y="326647"/>
                </a:cubicBezTo>
                <a:cubicBezTo>
                  <a:pt x="629256" y="404352"/>
                  <a:pt x="618822" y="524147"/>
                  <a:pt x="675308" y="613003"/>
                </a:cubicBezTo>
                <a:lnTo>
                  <a:pt x="802670" y="486014"/>
                </a:lnTo>
                <a:cubicBezTo>
                  <a:pt x="810945" y="477380"/>
                  <a:pt x="825336" y="477380"/>
                  <a:pt x="833971" y="486014"/>
                </a:cubicBezTo>
                <a:lnTo>
                  <a:pt x="880023" y="532061"/>
                </a:lnTo>
                <a:lnTo>
                  <a:pt x="931471" y="480618"/>
                </a:lnTo>
                <a:cubicBezTo>
                  <a:pt x="922117" y="478100"/>
                  <a:pt x="915281" y="469466"/>
                  <a:pt x="915281" y="459033"/>
                </a:cubicBezTo>
                <a:cubicBezTo>
                  <a:pt x="915281" y="446802"/>
                  <a:pt x="925355" y="436729"/>
                  <a:pt x="937588" y="436729"/>
                </a:cubicBezTo>
                <a:lnTo>
                  <a:pt x="984719" y="436729"/>
                </a:lnTo>
                <a:cubicBezTo>
                  <a:pt x="997311" y="436729"/>
                  <a:pt x="1007385" y="446802"/>
                  <a:pt x="1007385" y="459033"/>
                </a:cubicBezTo>
                <a:lnTo>
                  <a:pt x="1007385" y="506519"/>
                </a:lnTo>
                <a:cubicBezTo>
                  <a:pt x="1007385" y="518751"/>
                  <a:pt x="997311" y="528823"/>
                  <a:pt x="984719" y="528823"/>
                </a:cubicBezTo>
                <a:cubicBezTo>
                  <a:pt x="974285" y="528823"/>
                  <a:pt x="965650" y="521629"/>
                  <a:pt x="963132" y="512275"/>
                </a:cubicBezTo>
                <a:lnTo>
                  <a:pt x="895853" y="579547"/>
                </a:lnTo>
                <a:cubicBezTo>
                  <a:pt x="891536" y="583864"/>
                  <a:pt x="886139" y="586382"/>
                  <a:pt x="880023" y="586382"/>
                </a:cubicBezTo>
                <a:cubicBezTo>
                  <a:pt x="873906" y="586382"/>
                  <a:pt x="868510" y="583864"/>
                  <a:pt x="864552" y="579547"/>
                </a:cubicBezTo>
                <a:lnTo>
                  <a:pt x="818140" y="533500"/>
                </a:lnTo>
                <a:lnTo>
                  <a:pt x="703371" y="648618"/>
                </a:lnTo>
                <a:cubicBezTo>
                  <a:pt x="704810" y="649697"/>
                  <a:pt x="705529" y="651136"/>
                  <a:pt x="707328" y="652216"/>
                </a:cubicBezTo>
                <a:cubicBezTo>
                  <a:pt x="776766" y="722006"/>
                  <a:pt x="883261" y="739993"/>
                  <a:pt x="971407" y="696464"/>
                </a:cubicBezTo>
                <a:cubicBezTo>
                  <a:pt x="982560" y="690708"/>
                  <a:pt x="995872" y="695385"/>
                  <a:pt x="1001628" y="706537"/>
                </a:cubicBezTo>
                <a:cubicBezTo>
                  <a:pt x="1007025" y="717689"/>
                  <a:pt x="1002348" y="730999"/>
                  <a:pt x="991555" y="736396"/>
                </a:cubicBezTo>
                <a:cubicBezTo>
                  <a:pt x="952698" y="755462"/>
                  <a:pt x="911324" y="764815"/>
                  <a:pt x="869949" y="764815"/>
                </a:cubicBezTo>
                <a:cubicBezTo>
                  <a:pt x="798712" y="764815"/>
                  <a:pt x="728195" y="736755"/>
                  <a:pt x="675308" y="684233"/>
                </a:cubicBezTo>
                <a:cubicBezTo>
                  <a:pt x="655520" y="664087"/>
                  <a:pt x="639330" y="641783"/>
                  <a:pt x="626737" y="618040"/>
                </a:cubicBezTo>
                <a:cubicBezTo>
                  <a:pt x="613066" y="632070"/>
                  <a:pt x="593638" y="640704"/>
                  <a:pt x="572411" y="640704"/>
                </a:cubicBezTo>
                <a:cubicBezTo>
                  <a:pt x="551184" y="640704"/>
                  <a:pt x="532115" y="632070"/>
                  <a:pt x="518444" y="618040"/>
                </a:cubicBezTo>
                <a:cubicBezTo>
                  <a:pt x="472032" y="705098"/>
                  <a:pt x="380288" y="764456"/>
                  <a:pt x="274872" y="764456"/>
                </a:cubicBezTo>
                <a:cubicBezTo>
                  <a:pt x="123405" y="764456"/>
                  <a:pt x="0" y="641063"/>
                  <a:pt x="0" y="489611"/>
                </a:cubicBezTo>
                <a:cubicBezTo>
                  <a:pt x="0" y="438887"/>
                  <a:pt x="13312" y="391761"/>
                  <a:pt x="37417" y="350750"/>
                </a:cubicBezTo>
                <a:cubicBezTo>
                  <a:pt x="38137" y="349671"/>
                  <a:pt x="38497" y="348952"/>
                  <a:pt x="38857" y="347513"/>
                </a:cubicBezTo>
                <a:lnTo>
                  <a:pt x="178091" y="130587"/>
                </a:lnTo>
                <a:cubicBezTo>
                  <a:pt x="205795" y="87058"/>
                  <a:pt x="253286" y="61156"/>
                  <a:pt x="304734" y="61156"/>
                </a:cubicBezTo>
                <a:lnTo>
                  <a:pt x="492539" y="61156"/>
                </a:lnTo>
                <a:cubicBezTo>
                  <a:pt x="502253" y="25902"/>
                  <a:pt x="534634" y="0"/>
                  <a:pt x="572770" y="0"/>
                </a:cubicBezTo>
                <a:close/>
              </a:path>
            </a:pathLst>
          </a:custGeom>
          <a:solidFill>
            <a:schemeClr val="accent1"/>
          </a:solidFill>
          <a:ln>
            <a:noFill/>
          </a:ln>
          <a:effectLst/>
        </p:spPr>
        <p:txBody>
          <a:bodyPr wrap="square" anchor="ctr">
            <a:noAutofit/>
          </a:bodyPr>
          <a:lstStyle/>
          <a:p>
            <a:pPr defTabSz="554437">
              <a:defRPr/>
            </a:pPr>
            <a:endParaRPr lang="en-US" sz="900">
              <a:solidFill>
                <a:srgbClr val="494949"/>
              </a:solidFill>
              <a:latin typeface="Roboto Condensed Light" panose="02000000000000000000" pitchFamily="2" charset="0"/>
              <a:ea typeface="+mn-lt"/>
              <a:cs typeface="+mn-lt"/>
            </a:endParaRPr>
          </a:p>
        </p:txBody>
      </p:sp>
      <p:sp>
        <p:nvSpPr>
          <p:cNvPr id="12" name="TextBox 11">
            <a:extLst>
              <a:ext uri="{FF2B5EF4-FFF2-40B4-BE49-F238E27FC236}">
                <a16:creationId xmlns:a16="http://schemas.microsoft.com/office/drawing/2014/main" id="{4FD26C34-CD22-4759-B0CA-0A3AA8F40D32}"/>
              </a:ext>
            </a:extLst>
          </p:cNvPr>
          <p:cNvSpPr txBox="1">
            <a:spLocks/>
          </p:cNvSpPr>
          <p:nvPr/>
        </p:nvSpPr>
        <p:spPr>
          <a:xfrm>
            <a:off x="2009705" y="2357970"/>
            <a:ext cx="3730561" cy="338554"/>
          </a:xfrm>
          <a:prstGeom prst="rect">
            <a:avLst/>
          </a:prstGeom>
          <a:noFill/>
        </p:spPr>
        <p:txBody>
          <a:bodyPr wrap="square" rtlCol="0" anchor="ctr">
            <a:spAutoFit/>
          </a:bodyPr>
          <a:lstStyle/>
          <a:p>
            <a:pPr algn="ctr" defTabSz="554437">
              <a:defRPr/>
            </a:pPr>
            <a:r>
              <a:rPr lang="en-US" sz="1600" b="1">
                <a:solidFill>
                  <a:srgbClr val="FFFFFF"/>
                </a:solidFill>
                <a:latin typeface="Montserrat" pitchFamily="2" charset="77"/>
                <a:ea typeface="+mn-lt"/>
                <a:cs typeface="+mn-lt"/>
              </a:rPr>
              <a:t>General Best Practices for AI/ML</a:t>
            </a:r>
          </a:p>
        </p:txBody>
      </p:sp>
      <p:sp>
        <p:nvSpPr>
          <p:cNvPr id="13" name="Subtitle 2">
            <a:extLst>
              <a:ext uri="{FF2B5EF4-FFF2-40B4-BE49-F238E27FC236}">
                <a16:creationId xmlns:a16="http://schemas.microsoft.com/office/drawing/2014/main" id="{4AD8A6BB-9FD2-4FBB-A825-49E02498F0C0}"/>
              </a:ext>
            </a:extLst>
          </p:cNvPr>
          <p:cNvSpPr txBox="1">
            <a:spLocks/>
          </p:cNvSpPr>
          <p:nvPr/>
        </p:nvSpPr>
        <p:spPr>
          <a:xfrm>
            <a:off x="425088" y="2957802"/>
            <a:ext cx="5315178" cy="3597902"/>
          </a:xfrm>
          <a:prstGeom prst="rect">
            <a:avLst/>
          </a:prstGeom>
        </p:spPr>
        <p:txBody>
          <a:bodyPr vert="horz" wrap="square" lIns="45714" tIns="22857" rIns="45714" bIns="22857"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28600" indent="-228600" algn="l" fontAlgn="ctr">
              <a:buFont typeface="+mj-lt"/>
              <a:buAutoNum type="arabicPeriod"/>
            </a:pPr>
            <a:r>
              <a:rPr lang="en-US" sz="1100" b="1">
                <a:solidFill>
                  <a:srgbClr val="494949"/>
                </a:solidFill>
                <a:latin typeface="+mn-lt"/>
                <a:ea typeface="+mn-lt"/>
                <a:cs typeface="+mn-lt"/>
              </a:rPr>
              <a:t>Link Metrics to Objectives</a:t>
            </a:r>
          </a:p>
          <a:p>
            <a:pPr marL="361950" indent="-180975" algn="l" fontAlgn="ctr">
              <a:buFont typeface="Arial" panose="020B0604020202020204" pitchFamily="34" charset="0"/>
              <a:buChar char="•"/>
            </a:pPr>
            <a:r>
              <a:rPr lang="en-US" sz="1000">
                <a:solidFill>
                  <a:srgbClr val="494949"/>
                </a:solidFill>
                <a:latin typeface="+mn-lt"/>
                <a:ea typeface="+mn-lt"/>
                <a:cs typeface="+mn-lt"/>
              </a:rPr>
              <a:t>Every success metric should directly tie back to the objectives you established. For instance, if the objective is to reduce wait times, measure average wait time or first response time.</a:t>
            </a:r>
          </a:p>
          <a:p>
            <a:pPr marL="228600" indent="-228600" algn="l" fontAlgn="ctr">
              <a:buFont typeface="+mj-lt"/>
              <a:buAutoNum type="arabicPeriod" startAt="2"/>
            </a:pPr>
            <a:r>
              <a:rPr lang="en-US" sz="1100" b="1">
                <a:solidFill>
                  <a:srgbClr val="494949"/>
                </a:solidFill>
                <a:latin typeface="+mn-lt"/>
                <a:ea typeface="+mn-lt"/>
                <a:cs typeface="+mn-lt"/>
              </a:rPr>
              <a:t>Focus on Leading &amp; Lagging Indicators</a:t>
            </a:r>
          </a:p>
          <a:p>
            <a:pPr marL="361950" indent="-180975" algn="l" fontAlgn="ctr">
              <a:buFont typeface="Arial" panose="020B0604020202020204" pitchFamily="34" charset="0"/>
              <a:buChar char="•"/>
            </a:pPr>
            <a:r>
              <a:rPr lang="en-US" sz="1000">
                <a:solidFill>
                  <a:srgbClr val="494949"/>
                </a:solidFill>
                <a:latin typeface="+mn-lt"/>
                <a:ea typeface="+mn-lt"/>
                <a:cs typeface="+mn-lt"/>
              </a:rPr>
              <a:t>Leading indicators (e.g. agent adoption rate, percentage of queries resolved with AI assistance) can flag potential issues early.</a:t>
            </a:r>
          </a:p>
          <a:p>
            <a:pPr marL="361950" indent="-180975" algn="l" fontAlgn="ctr">
              <a:buFont typeface="Arial" panose="020B0604020202020204" pitchFamily="34" charset="0"/>
              <a:buChar char="•"/>
            </a:pPr>
            <a:r>
              <a:rPr lang="en-US" sz="1000">
                <a:solidFill>
                  <a:srgbClr val="494949"/>
                </a:solidFill>
                <a:latin typeface="+mn-lt"/>
                <a:ea typeface="+mn-lt"/>
                <a:cs typeface="+mn-lt"/>
              </a:rPr>
              <a:t>Lagging indicators (e.g. NPS, churn rate) show the ultimate business outcomes but take longer to reflect changes.</a:t>
            </a:r>
          </a:p>
          <a:p>
            <a:pPr marL="228600" indent="-228600" algn="l" fontAlgn="ctr">
              <a:buFont typeface="+mj-lt"/>
              <a:buAutoNum type="arabicPeriod" startAt="3"/>
            </a:pPr>
            <a:r>
              <a:rPr lang="en-US" sz="1100" b="1">
                <a:solidFill>
                  <a:srgbClr val="494949"/>
                </a:solidFill>
                <a:latin typeface="+mn-lt"/>
                <a:ea typeface="+mn-lt"/>
                <a:cs typeface="+mn-lt"/>
              </a:rPr>
              <a:t>Use Quantifiable, Trackable Measures</a:t>
            </a:r>
          </a:p>
          <a:p>
            <a:pPr marL="361950" indent="-180975" algn="l" fontAlgn="ctr">
              <a:buFont typeface="Arial" panose="020B0604020202020204" pitchFamily="34" charset="0"/>
              <a:buChar char="•"/>
            </a:pPr>
            <a:r>
              <a:rPr lang="en-US" sz="1000">
                <a:solidFill>
                  <a:srgbClr val="494949"/>
                </a:solidFill>
                <a:latin typeface="+mn-lt"/>
                <a:ea typeface="+mn-lt"/>
                <a:cs typeface="+mn-lt"/>
              </a:rPr>
              <a:t>Whenever possible, define metrics in numeric terms – a percentage improvement, a reduction of minutes, an increase in a score. This helps you track actual vs. target progress.</a:t>
            </a:r>
          </a:p>
          <a:p>
            <a:pPr marL="228600" indent="-228600" algn="l" fontAlgn="ctr">
              <a:buFont typeface="+mj-lt"/>
              <a:buAutoNum type="arabicPeriod" startAt="4"/>
            </a:pPr>
            <a:r>
              <a:rPr lang="en-US" sz="1100" b="1">
                <a:solidFill>
                  <a:srgbClr val="494949"/>
                </a:solidFill>
                <a:latin typeface="+mn-lt"/>
                <a:ea typeface="+mn-lt"/>
                <a:cs typeface="+mn-lt"/>
              </a:rPr>
              <a:t>Incorporate Quality &amp; Accuracy Checks</a:t>
            </a:r>
          </a:p>
          <a:p>
            <a:pPr marL="361950" indent="-180975" algn="l" fontAlgn="ctr">
              <a:buFont typeface="Arial" panose="020B0604020202020204" pitchFamily="34" charset="0"/>
              <a:buChar char="•"/>
            </a:pPr>
            <a:r>
              <a:rPr lang="en-US" sz="1000">
                <a:solidFill>
                  <a:srgbClr val="494949"/>
                </a:solidFill>
                <a:latin typeface="+mn-lt"/>
                <a:ea typeface="+mn-lt"/>
                <a:cs typeface="+mn-lt"/>
              </a:rPr>
              <a:t>AI-driven solutions can falter if data quality is low or if the model’s predictions degrade over time. Metrics like precision/recall, error rate, or model drift can be critical in advanced AI use cases.</a:t>
            </a:r>
          </a:p>
          <a:p>
            <a:pPr marL="228600" indent="-228600" algn="l" fontAlgn="ctr">
              <a:buFont typeface="+mj-lt"/>
              <a:buAutoNum type="arabicPeriod" startAt="5"/>
            </a:pPr>
            <a:r>
              <a:rPr lang="en-US" sz="1100" b="1">
                <a:solidFill>
                  <a:srgbClr val="494949"/>
                </a:solidFill>
                <a:latin typeface="+mn-lt"/>
                <a:ea typeface="+mn-lt"/>
                <a:cs typeface="+mn-lt"/>
              </a:rPr>
              <a:t>Plan for Continuous Monitoring</a:t>
            </a:r>
          </a:p>
          <a:p>
            <a:pPr marL="361950" indent="-180975" algn="l" fontAlgn="ctr">
              <a:buFont typeface="Arial" panose="020B0604020202020204" pitchFamily="34" charset="0"/>
              <a:buChar char="•"/>
            </a:pPr>
            <a:r>
              <a:rPr lang="en-US" sz="1000">
                <a:solidFill>
                  <a:srgbClr val="494949"/>
                </a:solidFill>
                <a:latin typeface="+mn-lt"/>
                <a:ea typeface="+mn-lt"/>
                <a:cs typeface="+mn-lt"/>
              </a:rPr>
              <a:t>Especially in data science, solutions evolve. Establish a monitoring process to ensure metrics remain stable – and that you can adapt if they don’t.</a:t>
            </a:r>
          </a:p>
        </p:txBody>
      </p:sp>
      <p:sp>
        <p:nvSpPr>
          <p:cNvPr id="14" name="Rectangle 13">
            <a:extLst>
              <a:ext uri="{FF2B5EF4-FFF2-40B4-BE49-F238E27FC236}">
                <a16:creationId xmlns:a16="http://schemas.microsoft.com/office/drawing/2014/main" id="{9E37D60B-851F-4248-A946-31E0F4124A65}"/>
              </a:ext>
              <a:ext uri="{C183D7F6-B498-43B3-948B-1728B52AA6E4}">
                <adec:decorative xmlns:adec="http://schemas.microsoft.com/office/drawing/2017/decorative" val="1"/>
              </a:ext>
            </a:extLst>
          </p:cNvPr>
          <p:cNvSpPr>
            <a:spLocks/>
          </p:cNvSpPr>
          <p:nvPr/>
        </p:nvSpPr>
        <p:spPr>
          <a:xfrm>
            <a:off x="6389850" y="2175922"/>
            <a:ext cx="5119924" cy="4471766"/>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lumMod val="95000"/>
                </a:srgbClr>
              </a:solidFill>
              <a:latin typeface="Roboto Condensed Light" panose="02000000000000000000" pitchFamily="2" charset="0"/>
              <a:ea typeface="+mn-lt"/>
              <a:cs typeface="+mn-lt"/>
            </a:endParaRPr>
          </a:p>
        </p:txBody>
      </p:sp>
      <p:sp>
        <p:nvSpPr>
          <p:cNvPr id="15" name="Rectangle 14">
            <a:extLst>
              <a:ext uri="{FF2B5EF4-FFF2-40B4-BE49-F238E27FC236}">
                <a16:creationId xmlns:a16="http://schemas.microsoft.com/office/drawing/2014/main" id="{EA9EED01-A8B1-4BD7-8805-7DB5EF71345F}"/>
              </a:ext>
              <a:ext uri="{C183D7F6-B498-43B3-948B-1728B52AA6E4}">
                <adec:decorative xmlns:adec="http://schemas.microsoft.com/office/drawing/2017/decorative" val="1"/>
              </a:ext>
            </a:extLst>
          </p:cNvPr>
          <p:cNvSpPr>
            <a:spLocks/>
          </p:cNvSpPr>
          <p:nvPr/>
        </p:nvSpPr>
        <p:spPr>
          <a:xfrm>
            <a:off x="6389849" y="2175921"/>
            <a:ext cx="5119924" cy="6967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6" name="Oval 15">
            <a:extLst>
              <a:ext uri="{FF2B5EF4-FFF2-40B4-BE49-F238E27FC236}">
                <a16:creationId xmlns:a16="http://schemas.microsoft.com/office/drawing/2014/main" id="{3A1C05DB-35D8-486C-A1BC-52D6C648CFFC}"/>
              </a:ext>
              <a:ext uri="{C183D7F6-B498-43B3-948B-1728B52AA6E4}">
                <adec:decorative xmlns:adec="http://schemas.microsoft.com/office/drawing/2017/decorative" val="1"/>
              </a:ext>
            </a:extLst>
          </p:cNvPr>
          <p:cNvSpPr>
            <a:spLocks/>
          </p:cNvSpPr>
          <p:nvPr/>
        </p:nvSpPr>
        <p:spPr>
          <a:xfrm>
            <a:off x="6721714" y="1687510"/>
            <a:ext cx="1226060" cy="1226060"/>
          </a:xfrm>
          <a:prstGeom prst="ellipse">
            <a:avLst/>
          </a:prstGeom>
          <a:solidFill>
            <a:schemeClr val="bg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9" name="Freeform 41">
            <a:extLst>
              <a:ext uri="{FF2B5EF4-FFF2-40B4-BE49-F238E27FC236}">
                <a16:creationId xmlns:a16="http://schemas.microsoft.com/office/drawing/2014/main" id="{ACE91871-ADD2-46B2-860D-EE6BB6EEDD76}"/>
              </a:ext>
              <a:ext uri="{C183D7F6-B498-43B3-948B-1728B52AA6E4}">
                <adec:decorative xmlns:adec="http://schemas.microsoft.com/office/drawing/2017/decorative" val="1"/>
              </a:ext>
            </a:extLst>
          </p:cNvPr>
          <p:cNvSpPr>
            <a:spLocks noChangeAspect="1"/>
          </p:cNvSpPr>
          <p:nvPr/>
        </p:nvSpPr>
        <p:spPr bwMode="auto">
          <a:xfrm>
            <a:off x="6942666" y="1926171"/>
            <a:ext cx="748740" cy="748740"/>
          </a:xfrm>
          <a:custGeom>
            <a:avLst/>
            <a:gdLst>
              <a:gd name="connsiteX0" fmla="*/ 67316 w 1145815"/>
              <a:gd name="connsiteY0" fmla="*/ 1020222 h 1145815"/>
              <a:gd name="connsiteX1" fmla="*/ 44997 w 1145815"/>
              <a:gd name="connsiteY1" fmla="*/ 1042893 h 1145815"/>
              <a:gd name="connsiteX2" fmla="*/ 44997 w 1145815"/>
              <a:gd name="connsiteY2" fmla="*/ 1100832 h 1145815"/>
              <a:gd name="connsiteX3" fmla="*/ 366819 w 1145815"/>
              <a:gd name="connsiteY3" fmla="*/ 1100832 h 1145815"/>
              <a:gd name="connsiteX4" fmla="*/ 366819 w 1145815"/>
              <a:gd name="connsiteY4" fmla="*/ 1042893 h 1145815"/>
              <a:gd name="connsiteX5" fmla="*/ 344860 w 1145815"/>
              <a:gd name="connsiteY5" fmla="*/ 1020222 h 1145815"/>
              <a:gd name="connsiteX6" fmla="*/ 434135 w 1145815"/>
              <a:gd name="connsiteY6" fmla="*/ 912982 h 1145815"/>
              <a:gd name="connsiteX7" fmla="*/ 411816 w 1145815"/>
              <a:gd name="connsiteY7" fmla="*/ 935293 h 1145815"/>
              <a:gd name="connsiteX8" fmla="*/ 411816 w 1145815"/>
              <a:gd name="connsiteY8" fmla="*/ 1100832 h 1145815"/>
              <a:gd name="connsiteX9" fmla="*/ 733998 w 1145815"/>
              <a:gd name="connsiteY9" fmla="*/ 1100832 h 1145815"/>
              <a:gd name="connsiteX10" fmla="*/ 733998 w 1145815"/>
              <a:gd name="connsiteY10" fmla="*/ 935293 h 1145815"/>
              <a:gd name="connsiteX11" fmla="*/ 711679 w 1145815"/>
              <a:gd name="connsiteY11" fmla="*/ 912982 h 1145815"/>
              <a:gd name="connsiteX12" fmla="*/ 801314 w 1145815"/>
              <a:gd name="connsiteY12" fmla="*/ 841368 h 1145815"/>
              <a:gd name="connsiteX13" fmla="*/ 778996 w 1145815"/>
              <a:gd name="connsiteY13" fmla="*/ 863680 h 1145815"/>
              <a:gd name="connsiteX14" fmla="*/ 778996 w 1145815"/>
              <a:gd name="connsiteY14" fmla="*/ 1100832 h 1145815"/>
              <a:gd name="connsiteX15" fmla="*/ 1101178 w 1145815"/>
              <a:gd name="connsiteY15" fmla="*/ 1100832 h 1145815"/>
              <a:gd name="connsiteX16" fmla="*/ 1101178 w 1145815"/>
              <a:gd name="connsiteY16" fmla="*/ 863680 h 1145815"/>
              <a:gd name="connsiteX17" fmla="*/ 1078859 w 1145815"/>
              <a:gd name="connsiteY17" fmla="*/ 841368 h 1145815"/>
              <a:gd name="connsiteX18" fmla="*/ 292894 w 1145815"/>
              <a:gd name="connsiteY18" fmla="*/ 747713 h 1145815"/>
              <a:gd name="connsiteX19" fmla="*/ 308971 w 1145815"/>
              <a:gd name="connsiteY19" fmla="*/ 754114 h 1145815"/>
              <a:gd name="connsiteX20" fmla="*/ 315547 w 1145815"/>
              <a:gd name="connsiteY20" fmla="*/ 769760 h 1145815"/>
              <a:gd name="connsiteX21" fmla="*/ 308971 w 1145815"/>
              <a:gd name="connsiteY21" fmla="*/ 785407 h 1145815"/>
              <a:gd name="connsiteX22" fmla="*/ 292894 w 1145815"/>
              <a:gd name="connsiteY22" fmla="*/ 791808 h 1145815"/>
              <a:gd name="connsiteX23" fmla="*/ 276817 w 1145815"/>
              <a:gd name="connsiteY23" fmla="*/ 785407 h 1145815"/>
              <a:gd name="connsiteX24" fmla="*/ 269875 w 1145815"/>
              <a:gd name="connsiteY24" fmla="*/ 769760 h 1145815"/>
              <a:gd name="connsiteX25" fmla="*/ 276817 w 1145815"/>
              <a:gd name="connsiteY25" fmla="*/ 754114 h 1145815"/>
              <a:gd name="connsiteX26" fmla="*/ 292894 w 1145815"/>
              <a:gd name="connsiteY26" fmla="*/ 747713 h 1145815"/>
              <a:gd name="connsiteX27" fmla="*/ 895172 w 1145815"/>
              <a:gd name="connsiteY27" fmla="*/ 704850 h 1145815"/>
              <a:gd name="connsiteX28" fmla="*/ 910819 w 1145815"/>
              <a:gd name="connsiteY28" fmla="*/ 711251 h 1145815"/>
              <a:gd name="connsiteX29" fmla="*/ 917220 w 1145815"/>
              <a:gd name="connsiteY29" fmla="*/ 726897 h 1145815"/>
              <a:gd name="connsiteX30" fmla="*/ 910819 w 1145815"/>
              <a:gd name="connsiteY30" fmla="*/ 742544 h 1145815"/>
              <a:gd name="connsiteX31" fmla="*/ 895172 w 1145815"/>
              <a:gd name="connsiteY31" fmla="*/ 748945 h 1145815"/>
              <a:gd name="connsiteX32" fmla="*/ 879526 w 1145815"/>
              <a:gd name="connsiteY32" fmla="*/ 742544 h 1145815"/>
              <a:gd name="connsiteX33" fmla="*/ 873125 w 1145815"/>
              <a:gd name="connsiteY33" fmla="*/ 726897 h 1145815"/>
              <a:gd name="connsiteX34" fmla="*/ 879526 w 1145815"/>
              <a:gd name="connsiteY34" fmla="*/ 711251 h 1145815"/>
              <a:gd name="connsiteX35" fmla="*/ 895172 w 1145815"/>
              <a:gd name="connsiteY35" fmla="*/ 704850 h 1145815"/>
              <a:gd name="connsiteX36" fmla="*/ 411816 w 1145815"/>
              <a:gd name="connsiteY36" fmla="*/ 671151 h 1145815"/>
              <a:gd name="connsiteX37" fmla="*/ 411816 w 1145815"/>
              <a:gd name="connsiteY37" fmla="*/ 871957 h 1145815"/>
              <a:gd name="connsiteX38" fmla="*/ 434135 w 1145815"/>
              <a:gd name="connsiteY38" fmla="*/ 867998 h 1145815"/>
              <a:gd name="connsiteX39" fmla="*/ 467973 w 1145815"/>
              <a:gd name="connsiteY39" fmla="*/ 867998 h 1145815"/>
              <a:gd name="connsiteX40" fmla="*/ 467973 w 1145815"/>
              <a:gd name="connsiteY40" fmla="*/ 671151 h 1145815"/>
              <a:gd name="connsiteX41" fmla="*/ 326861 w 1145815"/>
              <a:gd name="connsiteY41" fmla="*/ 228515 h 1145815"/>
              <a:gd name="connsiteX42" fmla="*/ 223907 w 1145815"/>
              <a:gd name="connsiteY42" fmla="*/ 331437 h 1145815"/>
              <a:gd name="connsiteX43" fmla="*/ 223907 w 1145815"/>
              <a:gd name="connsiteY43" fmla="*/ 447314 h 1145815"/>
              <a:gd name="connsiteX44" fmla="*/ 268545 w 1145815"/>
              <a:gd name="connsiteY44" fmla="*/ 510651 h 1145815"/>
              <a:gd name="connsiteX45" fmla="*/ 268545 w 1145815"/>
              <a:gd name="connsiteY45" fmla="*/ 354109 h 1145815"/>
              <a:gd name="connsiteX46" fmla="*/ 291223 w 1145815"/>
              <a:gd name="connsiteY46" fmla="*/ 331797 h 1145815"/>
              <a:gd name="connsiteX47" fmla="*/ 313542 w 1145815"/>
              <a:gd name="connsiteY47" fmla="*/ 354109 h 1145815"/>
              <a:gd name="connsiteX48" fmla="*/ 313542 w 1145815"/>
              <a:gd name="connsiteY48" fmla="*/ 509931 h 1145815"/>
              <a:gd name="connsiteX49" fmla="*/ 428015 w 1145815"/>
              <a:gd name="connsiteY49" fmla="*/ 509931 h 1145815"/>
              <a:gd name="connsiteX50" fmla="*/ 428015 w 1145815"/>
              <a:gd name="connsiteY50" fmla="*/ 354109 h 1145815"/>
              <a:gd name="connsiteX51" fmla="*/ 450334 w 1145815"/>
              <a:gd name="connsiteY51" fmla="*/ 331797 h 1145815"/>
              <a:gd name="connsiteX52" fmla="*/ 472653 w 1145815"/>
              <a:gd name="connsiteY52" fmla="*/ 354109 h 1145815"/>
              <a:gd name="connsiteX53" fmla="*/ 472653 w 1145815"/>
              <a:gd name="connsiteY53" fmla="*/ 413487 h 1145815"/>
              <a:gd name="connsiteX54" fmla="*/ 503611 w 1145815"/>
              <a:gd name="connsiteY54" fmla="*/ 444435 h 1145815"/>
              <a:gd name="connsiteX55" fmla="*/ 619525 w 1145815"/>
              <a:gd name="connsiteY55" fmla="*/ 444435 h 1145815"/>
              <a:gd name="connsiteX56" fmla="*/ 641123 w 1145815"/>
              <a:gd name="connsiteY56" fmla="*/ 422843 h 1145815"/>
              <a:gd name="connsiteX57" fmla="*/ 619525 w 1145815"/>
              <a:gd name="connsiteY57" fmla="*/ 401251 h 1145815"/>
              <a:gd name="connsiteX58" fmla="*/ 539969 w 1145815"/>
              <a:gd name="connsiteY58" fmla="*/ 401251 h 1145815"/>
              <a:gd name="connsiteX59" fmla="*/ 517290 w 1145815"/>
              <a:gd name="connsiteY59" fmla="*/ 378939 h 1145815"/>
              <a:gd name="connsiteX60" fmla="*/ 517290 w 1145815"/>
              <a:gd name="connsiteY60" fmla="*/ 331437 h 1145815"/>
              <a:gd name="connsiteX61" fmla="*/ 414336 w 1145815"/>
              <a:gd name="connsiteY61" fmla="*/ 228515 h 1145815"/>
              <a:gd name="connsiteX62" fmla="*/ 372579 w 1145815"/>
              <a:gd name="connsiteY62" fmla="*/ 44623 h 1145815"/>
              <a:gd name="connsiteX63" fmla="*/ 313542 w 1145815"/>
              <a:gd name="connsiteY63" fmla="*/ 104001 h 1145815"/>
              <a:gd name="connsiteX64" fmla="*/ 313542 w 1145815"/>
              <a:gd name="connsiteY64" fmla="*/ 124514 h 1145815"/>
              <a:gd name="connsiteX65" fmla="*/ 372579 w 1145815"/>
              <a:gd name="connsiteY65" fmla="*/ 183892 h 1145815"/>
              <a:gd name="connsiteX66" fmla="*/ 431975 w 1145815"/>
              <a:gd name="connsiteY66" fmla="*/ 124514 h 1145815"/>
              <a:gd name="connsiteX67" fmla="*/ 431975 w 1145815"/>
              <a:gd name="connsiteY67" fmla="*/ 104001 h 1145815"/>
              <a:gd name="connsiteX68" fmla="*/ 372579 w 1145815"/>
              <a:gd name="connsiteY68" fmla="*/ 44623 h 1145815"/>
              <a:gd name="connsiteX69" fmla="*/ 372579 w 1145815"/>
              <a:gd name="connsiteY69" fmla="*/ 0 h 1145815"/>
              <a:gd name="connsiteX70" fmla="*/ 476973 w 1145815"/>
              <a:gd name="connsiteY70" fmla="*/ 104001 h 1145815"/>
              <a:gd name="connsiteX71" fmla="*/ 476973 w 1145815"/>
              <a:gd name="connsiteY71" fmla="*/ 124514 h 1145815"/>
              <a:gd name="connsiteX72" fmla="*/ 453934 w 1145815"/>
              <a:gd name="connsiteY72" fmla="*/ 189290 h 1145815"/>
              <a:gd name="connsiteX73" fmla="*/ 562288 w 1145815"/>
              <a:gd name="connsiteY73" fmla="*/ 331437 h 1145815"/>
              <a:gd name="connsiteX74" fmla="*/ 562288 w 1145815"/>
              <a:gd name="connsiteY74" fmla="*/ 356628 h 1145815"/>
              <a:gd name="connsiteX75" fmla="*/ 619525 w 1145815"/>
              <a:gd name="connsiteY75" fmla="*/ 356628 h 1145815"/>
              <a:gd name="connsiteX76" fmla="*/ 686121 w 1145815"/>
              <a:gd name="connsiteY76" fmla="*/ 422843 h 1145815"/>
              <a:gd name="connsiteX77" fmla="*/ 619525 w 1145815"/>
              <a:gd name="connsiteY77" fmla="*/ 489059 h 1145815"/>
              <a:gd name="connsiteX78" fmla="*/ 503611 w 1145815"/>
              <a:gd name="connsiteY78" fmla="*/ 489059 h 1145815"/>
              <a:gd name="connsiteX79" fmla="*/ 472653 w 1145815"/>
              <a:gd name="connsiteY79" fmla="*/ 482581 h 1145815"/>
              <a:gd name="connsiteX80" fmla="*/ 472653 w 1145815"/>
              <a:gd name="connsiteY80" fmla="*/ 509931 h 1145815"/>
              <a:gd name="connsiteX81" fmla="*/ 499291 w 1145815"/>
              <a:gd name="connsiteY81" fmla="*/ 509931 h 1145815"/>
              <a:gd name="connsiteX82" fmla="*/ 611245 w 1145815"/>
              <a:gd name="connsiteY82" fmla="*/ 621849 h 1145815"/>
              <a:gd name="connsiteX83" fmla="*/ 611245 w 1145815"/>
              <a:gd name="connsiteY83" fmla="*/ 867998 h 1145815"/>
              <a:gd name="connsiteX84" fmla="*/ 711679 w 1145815"/>
              <a:gd name="connsiteY84" fmla="*/ 867998 h 1145815"/>
              <a:gd name="connsiteX85" fmla="*/ 733998 w 1145815"/>
              <a:gd name="connsiteY85" fmla="*/ 871957 h 1145815"/>
              <a:gd name="connsiteX86" fmla="*/ 733998 w 1145815"/>
              <a:gd name="connsiteY86" fmla="*/ 863680 h 1145815"/>
              <a:gd name="connsiteX87" fmla="*/ 801314 w 1145815"/>
              <a:gd name="connsiteY87" fmla="*/ 796385 h 1145815"/>
              <a:gd name="connsiteX88" fmla="*/ 962586 w 1145815"/>
              <a:gd name="connsiteY88" fmla="*/ 796385 h 1145815"/>
              <a:gd name="connsiteX89" fmla="*/ 962586 w 1145815"/>
              <a:gd name="connsiteY89" fmla="*/ 186051 h 1145815"/>
              <a:gd name="connsiteX90" fmla="*/ 975545 w 1145815"/>
              <a:gd name="connsiteY90" fmla="*/ 165898 h 1145815"/>
              <a:gd name="connsiteX91" fmla="*/ 939907 w 1145815"/>
              <a:gd name="connsiteY91" fmla="*/ 109399 h 1145815"/>
              <a:gd name="connsiteX92" fmla="*/ 904629 w 1145815"/>
              <a:gd name="connsiteY92" fmla="*/ 165898 h 1145815"/>
              <a:gd name="connsiteX93" fmla="*/ 917588 w 1145815"/>
              <a:gd name="connsiteY93" fmla="*/ 186051 h 1145815"/>
              <a:gd name="connsiteX94" fmla="*/ 917588 w 1145815"/>
              <a:gd name="connsiteY94" fmla="*/ 642362 h 1145815"/>
              <a:gd name="connsiteX95" fmla="*/ 895269 w 1145815"/>
              <a:gd name="connsiteY95" fmla="*/ 664673 h 1145815"/>
              <a:gd name="connsiteX96" fmla="*/ 872950 w 1145815"/>
              <a:gd name="connsiteY96" fmla="*/ 642362 h 1145815"/>
              <a:gd name="connsiteX97" fmla="*/ 872950 w 1145815"/>
              <a:gd name="connsiteY97" fmla="*/ 208363 h 1145815"/>
              <a:gd name="connsiteX98" fmla="*/ 865391 w 1145815"/>
              <a:gd name="connsiteY98" fmla="*/ 208363 h 1145815"/>
              <a:gd name="connsiteX99" fmla="*/ 845952 w 1145815"/>
              <a:gd name="connsiteY99" fmla="*/ 197207 h 1145815"/>
              <a:gd name="connsiteX100" fmla="*/ 846672 w 1145815"/>
              <a:gd name="connsiteY100" fmla="*/ 174175 h 1145815"/>
              <a:gd name="connsiteX101" fmla="*/ 921188 w 1145815"/>
              <a:gd name="connsiteY101" fmla="*/ 55419 h 1145815"/>
              <a:gd name="connsiteX102" fmla="*/ 939907 w 1145815"/>
              <a:gd name="connsiteY102" fmla="*/ 44983 h 1145815"/>
              <a:gd name="connsiteX103" fmla="*/ 958986 w 1145815"/>
              <a:gd name="connsiteY103" fmla="*/ 55419 h 1145815"/>
              <a:gd name="connsiteX104" fmla="*/ 1033502 w 1145815"/>
              <a:gd name="connsiteY104" fmla="*/ 174175 h 1145815"/>
              <a:gd name="connsiteX105" fmla="*/ 1033862 w 1145815"/>
              <a:gd name="connsiteY105" fmla="*/ 197207 h 1145815"/>
              <a:gd name="connsiteX106" fmla="*/ 1014423 w 1145815"/>
              <a:gd name="connsiteY106" fmla="*/ 208363 h 1145815"/>
              <a:gd name="connsiteX107" fmla="*/ 1007223 w 1145815"/>
              <a:gd name="connsiteY107" fmla="*/ 208363 h 1145815"/>
              <a:gd name="connsiteX108" fmla="*/ 1007223 w 1145815"/>
              <a:gd name="connsiteY108" fmla="*/ 796385 h 1145815"/>
              <a:gd name="connsiteX109" fmla="*/ 1078859 w 1145815"/>
              <a:gd name="connsiteY109" fmla="*/ 796385 h 1145815"/>
              <a:gd name="connsiteX110" fmla="*/ 1145815 w 1145815"/>
              <a:gd name="connsiteY110" fmla="*/ 863680 h 1145815"/>
              <a:gd name="connsiteX111" fmla="*/ 1145815 w 1145815"/>
              <a:gd name="connsiteY111" fmla="*/ 1123144 h 1145815"/>
              <a:gd name="connsiteX112" fmla="*/ 1123496 w 1145815"/>
              <a:gd name="connsiteY112" fmla="*/ 1145815 h 1145815"/>
              <a:gd name="connsiteX113" fmla="*/ 22318 w 1145815"/>
              <a:gd name="connsiteY113" fmla="*/ 1145815 h 1145815"/>
              <a:gd name="connsiteX114" fmla="*/ 0 w 1145815"/>
              <a:gd name="connsiteY114" fmla="*/ 1123144 h 1145815"/>
              <a:gd name="connsiteX115" fmla="*/ 0 w 1145815"/>
              <a:gd name="connsiteY115" fmla="*/ 1042893 h 1145815"/>
              <a:gd name="connsiteX116" fmla="*/ 67316 w 1145815"/>
              <a:gd name="connsiteY116" fmla="*/ 975598 h 1145815"/>
              <a:gd name="connsiteX117" fmla="*/ 268545 w 1145815"/>
              <a:gd name="connsiteY117" fmla="*/ 975598 h 1145815"/>
              <a:gd name="connsiteX118" fmla="*/ 268545 w 1145815"/>
              <a:gd name="connsiteY118" fmla="*/ 865839 h 1145815"/>
              <a:gd name="connsiteX119" fmla="*/ 291223 w 1145815"/>
              <a:gd name="connsiteY119" fmla="*/ 843527 h 1145815"/>
              <a:gd name="connsiteX120" fmla="*/ 313542 w 1145815"/>
              <a:gd name="connsiteY120" fmla="*/ 865839 h 1145815"/>
              <a:gd name="connsiteX121" fmla="*/ 313542 w 1145815"/>
              <a:gd name="connsiteY121" fmla="*/ 975598 h 1145815"/>
              <a:gd name="connsiteX122" fmla="*/ 366819 w 1145815"/>
              <a:gd name="connsiteY122" fmla="*/ 975598 h 1145815"/>
              <a:gd name="connsiteX123" fmla="*/ 366819 w 1145815"/>
              <a:gd name="connsiteY123" fmla="*/ 648839 h 1145815"/>
              <a:gd name="connsiteX124" fmla="*/ 389498 w 1145815"/>
              <a:gd name="connsiteY124" fmla="*/ 626168 h 1145815"/>
              <a:gd name="connsiteX125" fmla="*/ 490292 w 1145815"/>
              <a:gd name="connsiteY125" fmla="*/ 626168 h 1145815"/>
              <a:gd name="connsiteX126" fmla="*/ 512611 w 1145815"/>
              <a:gd name="connsiteY126" fmla="*/ 648839 h 1145815"/>
              <a:gd name="connsiteX127" fmla="*/ 512611 w 1145815"/>
              <a:gd name="connsiteY127" fmla="*/ 867998 h 1145815"/>
              <a:gd name="connsiteX128" fmla="*/ 566248 w 1145815"/>
              <a:gd name="connsiteY128" fmla="*/ 867998 h 1145815"/>
              <a:gd name="connsiteX129" fmla="*/ 566248 w 1145815"/>
              <a:gd name="connsiteY129" fmla="*/ 621849 h 1145815"/>
              <a:gd name="connsiteX130" fmla="*/ 499291 w 1145815"/>
              <a:gd name="connsiteY130" fmla="*/ 554554 h 1145815"/>
              <a:gd name="connsiteX131" fmla="*/ 313542 w 1145815"/>
              <a:gd name="connsiteY131" fmla="*/ 554554 h 1145815"/>
              <a:gd name="connsiteX132" fmla="*/ 313542 w 1145815"/>
              <a:gd name="connsiteY132" fmla="*/ 683746 h 1145815"/>
              <a:gd name="connsiteX133" fmla="*/ 291223 w 1145815"/>
              <a:gd name="connsiteY133" fmla="*/ 705698 h 1145815"/>
              <a:gd name="connsiteX134" fmla="*/ 268545 w 1145815"/>
              <a:gd name="connsiteY134" fmla="*/ 683746 h 1145815"/>
              <a:gd name="connsiteX135" fmla="*/ 268545 w 1145815"/>
              <a:gd name="connsiteY135" fmla="*/ 556713 h 1145815"/>
              <a:gd name="connsiteX136" fmla="*/ 179270 w 1145815"/>
              <a:gd name="connsiteY136" fmla="*/ 447314 h 1145815"/>
              <a:gd name="connsiteX137" fmla="*/ 179270 w 1145815"/>
              <a:gd name="connsiteY137" fmla="*/ 331437 h 1145815"/>
              <a:gd name="connsiteX138" fmla="*/ 290503 w 1145815"/>
              <a:gd name="connsiteY138" fmla="*/ 188210 h 1145815"/>
              <a:gd name="connsiteX139" fmla="*/ 268545 w 1145815"/>
              <a:gd name="connsiteY139" fmla="*/ 124514 h 1145815"/>
              <a:gd name="connsiteX140" fmla="*/ 268545 w 1145815"/>
              <a:gd name="connsiteY140" fmla="*/ 104001 h 1145815"/>
              <a:gd name="connsiteX141" fmla="*/ 372579 w 1145815"/>
              <a:gd name="connsiteY141" fmla="*/ 0 h 11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145815" h="1145815">
                <a:moveTo>
                  <a:pt x="67316" y="1020222"/>
                </a:moveTo>
                <a:cubicBezTo>
                  <a:pt x="55077" y="1020222"/>
                  <a:pt x="44997" y="1030298"/>
                  <a:pt x="44997" y="1042893"/>
                </a:cubicBezTo>
                <a:lnTo>
                  <a:pt x="44997" y="1100832"/>
                </a:lnTo>
                <a:lnTo>
                  <a:pt x="366819" y="1100832"/>
                </a:lnTo>
                <a:lnTo>
                  <a:pt x="366819" y="1042893"/>
                </a:lnTo>
                <a:cubicBezTo>
                  <a:pt x="366819" y="1030298"/>
                  <a:pt x="357100" y="1020222"/>
                  <a:pt x="344860" y="1020222"/>
                </a:cubicBezTo>
                <a:close/>
                <a:moveTo>
                  <a:pt x="434135" y="912982"/>
                </a:moveTo>
                <a:cubicBezTo>
                  <a:pt x="421896" y="912982"/>
                  <a:pt x="411816" y="923058"/>
                  <a:pt x="411816" y="935293"/>
                </a:cubicBezTo>
                <a:lnTo>
                  <a:pt x="411816" y="1100832"/>
                </a:lnTo>
                <a:lnTo>
                  <a:pt x="733998" y="1100832"/>
                </a:lnTo>
                <a:lnTo>
                  <a:pt x="733998" y="935293"/>
                </a:lnTo>
                <a:cubicBezTo>
                  <a:pt x="733998" y="923058"/>
                  <a:pt x="723919" y="912982"/>
                  <a:pt x="711679" y="912982"/>
                </a:cubicBezTo>
                <a:close/>
                <a:moveTo>
                  <a:pt x="801314" y="841368"/>
                </a:moveTo>
                <a:cubicBezTo>
                  <a:pt x="789075" y="841368"/>
                  <a:pt x="778996" y="851444"/>
                  <a:pt x="778996" y="863680"/>
                </a:cubicBezTo>
                <a:lnTo>
                  <a:pt x="778996" y="1100832"/>
                </a:lnTo>
                <a:lnTo>
                  <a:pt x="1101178" y="1100832"/>
                </a:lnTo>
                <a:lnTo>
                  <a:pt x="1101178" y="863680"/>
                </a:lnTo>
                <a:cubicBezTo>
                  <a:pt x="1101178" y="851444"/>
                  <a:pt x="1091098" y="841368"/>
                  <a:pt x="1078859" y="841368"/>
                </a:cubicBezTo>
                <a:close/>
                <a:moveTo>
                  <a:pt x="292894" y="747713"/>
                </a:moveTo>
                <a:cubicBezTo>
                  <a:pt x="298740" y="747713"/>
                  <a:pt x="304586" y="750202"/>
                  <a:pt x="308971" y="754114"/>
                </a:cubicBezTo>
                <a:cubicBezTo>
                  <a:pt x="313355" y="758381"/>
                  <a:pt x="315547" y="764071"/>
                  <a:pt x="315547" y="769760"/>
                </a:cubicBezTo>
                <a:cubicBezTo>
                  <a:pt x="315547" y="775450"/>
                  <a:pt x="313355" y="781140"/>
                  <a:pt x="308971" y="785407"/>
                </a:cubicBezTo>
                <a:cubicBezTo>
                  <a:pt x="304586" y="789674"/>
                  <a:pt x="298740" y="791808"/>
                  <a:pt x="292894" y="791808"/>
                </a:cubicBezTo>
                <a:cubicBezTo>
                  <a:pt x="286682" y="791808"/>
                  <a:pt x="280836" y="789674"/>
                  <a:pt x="276817" y="785407"/>
                </a:cubicBezTo>
                <a:cubicBezTo>
                  <a:pt x="272432" y="781140"/>
                  <a:pt x="269875" y="775450"/>
                  <a:pt x="269875" y="769760"/>
                </a:cubicBezTo>
                <a:cubicBezTo>
                  <a:pt x="269875" y="764071"/>
                  <a:pt x="272432" y="758381"/>
                  <a:pt x="276817" y="754114"/>
                </a:cubicBezTo>
                <a:cubicBezTo>
                  <a:pt x="280836" y="750202"/>
                  <a:pt x="286682" y="747713"/>
                  <a:pt x="292894" y="747713"/>
                </a:cubicBezTo>
                <a:close/>
                <a:moveTo>
                  <a:pt x="895172" y="704850"/>
                </a:moveTo>
                <a:cubicBezTo>
                  <a:pt x="901218" y="704850"/>
                  <a:pt x="906907" y="706984"/>
                  <a:pt x="910819" y="711251"/>
                </a:cubicBezTo>
                <a:cubicBezTo>
                  <a:pt x="915086" y="715163"/>
                  <a:pt x="917220" y="720852"/>
                  <a:pt x="917220" y="726897"/>
                </a:cubicBezTo>
                <a:cubicBezTo>
                  <a:pt x="917220" y="732587"/>
                  <a:pt x="915086" y="738277"/>
                  <a:pt x="910819" y="742544"/>
                </a:cubicBezTo>
                <a:cubicBezTo>
                  <a:pt x="906907" y="746455"/>
                  <a:pt x="901218" y="748945"/>
                  <a:pt x="895172" y="748945"/>
                </a:cubicBezTo>
                <a:cubicBezTo>
                  <a:pt x="889483" y="748945"/>
                  <a:pt x="883438" y="746455"/>
                  <a:pt x="879526" y="742544"/>
                </a:cubicBezTo>
                <a:cubicBezTo>
                  <a:pt x="875614" y="738277"/>
                  <a:pt x="873125" y="732587"/>
                  <a:pt x="873125" y="726897"/>
                </a:cubicBezTo>
                <a:cubicBezTo>
                  <a:pt x="873125" y="720852"/>
                  <a:pt x="875614" y="715163"/>
                  <a:pt x="879526" y="711251"/>
                </a:cubicBezTo>
                <a:cubicBezTo>
                  <a:pt x="883438" y="706984"/>
                  <a:pt x="889483" y="704850"/>
                  <a:pt x="895172" y="704850"/>
                </a:cubicBezTo>
                <a:close/>
                <a:moveTo>
                  <a:pt x="411816" y="671151"/>
                </a:moveTo>
                <a:lnTo>
                  <a:pt x="411816" y="871957"/>
                </a:lnTo>
                <a:cubicBezTo>
                  <a:pt x="418656" y="869438"/>
                  <a:pt x="426576" y="867998"/>
                  <a:pt x="434135" y="867998"/>
                </a:cubicBezTo>
                <a:lnTo>
                  <a:pt x="467973" y="867998"/>
                </a:lnTo>
                <a:lnTo>
                  <a:pt x="467973" y="671151"/>
                </a:lnTo>
                <a:close/>
                <a:moveTo>
                  <a:pt x="326861" y="228515"/>
                </a:moveTo>
                <a:cubicBezTo>
                  <a:pt x="270344" y="228515"/>
                  <a:pt x="223907" y="274578"/>
                  <a:pt x="223907" y="331437"/>
                </a:cubicBezTo>
                <a:lnTo>
                  <a:pt x="223907" y="447314"/>
                </a:lnTo>
                <a:cubicBezTo>
                  <a:pt x="223907" y="476463"/>
                  <a:pt x="242626" y="501294"/>
                  <a:pt x="268545" y="510651"/>
                </a:cubicBezTo>
                <a:lnTo>
                  <a:pt x="268545" y="354109"/>
                </a:lnTo>
                <a:cubicBezTo>
                  <a:pt x="268545" y="341873"/>
                  <a:pt x="278984" y="331797"/>
                  <a:pt x="291223" y="331797"/>
                </a:cubicBezTo>
                <a:cubicBezTo>
                  <a:pt x="303463" y="331797"/>
                  <a:pt x="313542" y="341873"/>
                  <a:pt x="313542" y="354109"/>
                </a:cubicBezTo>
                <a:lnTo>
                  <a:pt x="313542" y="509931"/>
                </a:lnTo>
                <a:lnTo>
                  <a:pt x="428015" y="509931"/>
                </a:lnTo>
                <a:lnTo>
                  <a:pt x="428015" y="354109"/>
                </a:lnTo>
                <a:cubicBezTo>
                  <a:pt x="428015" y="341873"/>
                  <a:pt x="438095" y="331797"/>
                  <a:pt x="450334" y="331797"/>
                </a:cubicBezTo>
                <a:cubicBezTo>
                  <a:pt x="462934" y="331797"/>
                  <a:pt x="472653" y="341873"/>
                  <a:pt x="472653" y="354109"/>
                </a:cubicBezTo>
                <a:lnTo>
                  <a:pt x="472653" y="413487"/>
                </a:lnTo>
                <a:cubicBezTo>
                  <a:pt x="472653" y="430760"/>
                  <a:pt x="486692" y="444435"/>
                  <a:pt x="503611" y="444435"/>
                </a:cubicBezTo>
                <a:lnTo>
                  <a:pt x="619525" y="444435"/>
                </a:lnTo>
                <a:cubicBezTo>
                  <a:pt x="631404" y="444435"/>
                  <a:pt x="641123" y="434719"/>
                  <a:pt x="641123" y="422843"/>
                </a:cubicBezTo>
                <a:cubicBezTo>
                  <a:pt x="641123" y="410967"/>
                  <a:pt x="631404" y="401251"/>
                  <a:pt x="619525" y="401251"/>
                </a:cubicBezTo>
                <a:lnTo>
                  <a:pt x="539969" y="401251"/>
                </a:lnTo>
                <a:cubicBezTo>
                  <a:pt x="527370" y="401251"/>
                  <a:pt x="517290" y="391535"/>
                  <a:pt x="517290" y="378939"/>
                </a:cubicBezTo>
                <a:lnTo>
                  <a:pt x="517290" y="331437"/>
                </a:lnTo>
                <a:cubicBezTo>
                  <a:pt x="517290" y="274578"/>
                  <a:pt x="471213" y="228515"/>
                  <a:pt x="414336" y="228515"/>
                </a:cubicBezTo>
                <a:close/>
                <a:moveTo>
                  <a:pt x="372579" y="44623"/>
                </a:moveTo>
                <a:cubicBezTo>
                  <a:pt x="340180" y="44623"/>
                  <a:pt x="313542" y="71254"/>
                  <a:pt x="313542" y="104001"/>
                </a:cubicBezTo>
                <a:lnTo>
                  <a:pt x="313542" y="124514"/>
                </a:lnTo>
                <a:cubicBezTo>
                  <a:pt x="313542" y="157262"/>
                  <a:pt x="340180" y="183892"/>
                  <a:pt x="372579" y="183892"/>
                </a:cubicBezTo>
                <a:cubicBezTo>
                  <a:pt x="405697" y="183892"/>
                  <a:pt x="431975" y="157262"/>
                  <a:pt x="431975" y="124514"/>
                </a:cubicBezTo>
                <a:lnTo>
                  <a:pt x="431975" y="104001"/>
                </a:lnTo>
                <a:cubicBezTo>
                  <a:pt x="431975" y="71254"/>
                  <a:pt x="405697" y="44623"/>
                  <a:pt x="372579" y="44623"/>
                </a:cubicBezTo>
                <a:close/>
                <a:moveTo>
                  <a:pt x="372579" y="0"/>
                </a:moveTo>
                <a:cubicBezTo>
                  <a:pt x="430175" y="0"/>
                  <a:pt x="476973" y="46423"/>
                  <a:pt x="476973" y="104001"/>
                </a:cubicBezTo>
                <a:lnTo>
                  <a:pt x="476973" y="124514"/>
                </a:lnTo>
                <a:cubicBezTo>
                  <a:pt x="476973" y="148985"/>
                  <a:pt x="468333" y="171656"/>
                  <a:pt x="453934" y="189290"/>
                </a:cubicBezTo>
                <a:cubicBezTo>
                  <a:pt x="516570" y="206563"/>
                  <a:pt x="562288" y="263782"/>
                  <a:pt x="562288" y="331437"/>
                </a:cubicBezTo>
                <a:lnTo>
                  <a:pt x="562288" y="356628"/>
                </a:lnTo>
                <a:lnTo>
                  <a:pt x="619525" y="356628"/>
                </a:lnTo>
                <a:cubicBezTo>
                  <a:pt x="656243" y="356628"/>
                  <a:pt x="686121" y="386137"/>
                  <a:pt x="686121" y="422843"/>
                </a:cubicBezTo>
                <a:cubicBezTo>
                  <a:pt x="686121" y="459190"/>
                  <a:pt x="656243" y="489059"/>
                  <a:pt x="619525" y="489059"/>
                </a:cubicBezTo>
                <a:lnTo>
                  <a:pt x="503611" y="489059"/>
                </a:lnTo>
                <a:cubicBezTo>
                  <a:pt x="492812" y="489059"/>
                  <a:pt x="482372" y="486899"/>
                  <a:pt x="472653" y="482581"/>
                </a:cubicBezTo>
                <a:lnTo>
                  <a:pt x="472653" y="509931"/>
                </a:lnTo>
                <a:lnTo>
                  <a:pt x="499291" y="509931"/>
                </a:lnTo>
                <a:cubicBezTo>
                  <a:pt x="561208" y="509931"/>
                  <a:pt x="611245" y="559952"/>
                  <a:pt x="611245" y="621849"/>
                </a:cubicBezTo>
                <a:lnTo>
                  <a:pt x="611245" y="867998"/>
                </a:lnTo>
                <a:lnTo>
                  <a:pt x="711679" y="867998"/>
                </a:lnTo>
                <a:cubicBezTo>
                  <a:pt x="719599" y="867998"/>
                  <a:pt x="727159" y="869438"/>
                  <a:pt x="733998" y="871957"/>
                </a:cubicBezTo>
                <a:lnTo>
                  <a:pt x="733998" y="863680"/>
                </a:lnTo>
                <a:cubicBezTo>
                  <a:pt x="733998" y="826614"/>
                  <a:pt x="764236" y="796385"/>
                  <a:pt x="801314" y="796385"/>
                </a:cubicBezTo>
                <a:lnTo>
                  <a:pt x="962586" y="796385"/>
                </a:lnTo>
                <a:lnTo>
                  <a:pt x="962586" y="186051"/>
                </a:lnTo>
                <a:cubicBezTo>
                  <a:pt x="962586" y="177054"/>
                  <a:pt x="967625" y="169497"/>
                  <a:pt x="975545" y="165898"/>
                </a:cubicBezTo>
                <a:lnTo>
                  <a:pt x="939907" y="109399"/>
                </a:lnTo>
                <a:lnTo>
                  <a:pt x="904629" y="165898"/>
                </a:lnTo>
                <a:cubicBezTo>
                  <a:pt x="912188" y="169497"/>
                  <a:pt x="917588" y="177054"/>
                  <a:pt x="917588" y="186051"/>
                </a:cubicBezTo>
                <a:lnTo>
                  <a:pt x="917588" y="642362"/>
                </a:lnTo>
                <a:cubicBezTo>
                  <a:pt x="917588" y="654597"/>
                  <a:pt x="907509" y="664673"/>
                  <a:pt x="895269" y="664673"/>
                </a:cubicBezTo>
                <a:cubicBezTo>
                  <a:pt x="883030" y="664673"/>
                  <a:pt x="872950" y="654597"/>
                  <a:pt x="872950" y="642362"/>
                </a:cubicBezTo>
                <a:lnTo>
                  <a:pt x="872950" y="208363"/>
                </a:lnTo>
                <a:lnTo>
                  <a:pt x="865391" y="208363"/>
                </a:lnTo>
                <a:cubicBezTo>
                  <a:pt x="857471" y="208363"/>
                  <a:pt x="849912" y="204044"/>
                  <a:pt x="845952" y="197207"/>
                </a:cubicBezTo>
                <a:cubicBezTo>
                  <a:pt x="841992" y="190009"/>
                  <a:pt x="842352" y="181373"/>
                  <a:pt x="846672" y="174175"/>
                </a:cubicBezTo>
                <a:lnTo>
                  <a:pt x="921188" y="55419"/>
                </a:lnTo>
                <a:cubicBezTo>
                  <a:pt x="925148" y="48942"/>
                  <a:pt x="932347" y="44983"/>
                  <a:pt x="939907" y="44983"/>
                </a:cubicBezTo>
                <a:cubicBezTo>
                  <a:pt x="947826" y="44983"/>
                  <a:pt x="955026" y="48942"/>
                  <a:pt x="958986" y="55419"/>
                </a:cubicBezTo>
                <a:lnTo>
                  <a:pt x="1033502" y="174175"/>
                </a:lnTo>
                <a:cubicBezTo>
                  <a:pt x="1037821" y="181373"/>
                  <a:pt x="1038181" y="190009"/>
                  <a:pt x="1033862" y="197207"/>
                </a:cubicBezTo>
                <a:cubicBezTo>
                  <a:pt x="1030262" y="204044"/>
                  <a:pt x="1022702" y="208363"/>
                  <a:pt x="1014423" y="208363"/>
                </a:cubicBezTo>
                <a:lnTo>
                  <a:pt x="1007223" y="208363"/>
                </a:lnTo>
                <a:lnTo>
                  <a:pt x="1007223" y="796385"/>
                </a:lnTo>
                <a:lnTo>
                  <a:pt x="1078859" y="796385"/>
                </a:lnTo>
                <a:cubicBezTo>
                  <a:pt x="1115937" y="796385"/>
                  <a:pt x="1145815" y="826614"/>
                  <a:pt x="1145815" y="863680"/>
                </a:cubicBezTo>
                <a:lnTo>
                  <a:pt x="1145815" y="1123144"/>
                </a:lnTo>
                <a:cubicBezTo>
                  <a:pt x="1145815" y="1135739"/>
                  <a:pt x="1136096" y="1145815"/>
                  <a:pt x="1123496" y="1145815"/>
                </a:cubicBezTo>
                <a:lnTo>
                  <a:pt x="22318" y="1145815"/>
                </a:lnTo>
                <a:cubicBezTo>
                  <a:pt x="10079" y="1145815"/>
                  <a:pt x="0" y="1135739"/>
                  <a:pt x="0" y="1123144"/>
                </a:cubicBezTo>
                <a:lnTo>
                  <a:pt x="0" y="1042893"/>
                </a:lnTo>
                <a:cubicBezTo>
                  <a:pt x="0" y="1005827"/>
                  <a:pt x="30238" y="975598"/>
                  <a:pt x="67316" y="975598"/>
                </a:cubicBezTo>
                <a:lnTo>
                  <a:pt x="268545" y="975598"/>
                </a:lnTo>
                <a:lnTo>
                  <a:pt x="268545" y="865839"/>
                </a:lnTo>
                <a:cubicBezTo>
                  <a:pt x="268545" y="853604"/>
                  <a:pt x="278984" y="843527"/>
                  <a:pt x="291223" y="843527"/>
                </a:cubicBezTo>
                <a:cubicBezTo>
                  <a:pt x="303463" y="843527"/>
                  <a:pt x="313542" y="853604"/>
                  <a:pt x="313542" y="865839"/>
                </a:cubicBezTo>
                <a:lnTo>
                  <a:pt x="313542" y="975598"/>
                </a:lnTo>
                <a:lnTo>
                  <a:pt x="366819" y="975598"/>
                </a:lnTo>
                <a:lnTo>
                  <a:pt x="366819" y="648839"/>
                </a:lnTo>
                <a:cubicBezTo>
                  <a:pt x="366819" y="636244"/>
                  <a:pt x="377258" y="626168"/>
                  <a:pt x="389498" y="626168"/>
                </a:cubicBezTo>
                <a:lnTo>
                  <a:pt x="490292" y="626168"/>
                </a:lnTo>
                <a:cubicBezTo>
                  <a:pt x="502891" y="626168"/>
                  <a:pt x="512611" y="636244"/>
                  <a:pt x="512611" y="648839"/>
                </a:cubicBezTo>
                <a:lnTo>
                  <a:pt x="512611" y="867998"/>
                </a:lnTo>
                <a:lnTo>
                  <a:pt x="566248" y="867998"/>
                </a:lnTo>
                <a:lnTo>
                  <a:pt x="566248" y="621849"/>
                </a:lnTo>
                <a:cubicBezTo>
                  <a:pt x="566248" y="584783"/>
                  <a:pt x="536369" y="554554"/>
                  <a:pt x="499291" y="554554"/>
                </a:cubicBezTo>
                <a:lnTo>
                  <a:pt x="313542" y="554554"/>
                </a:lnTo>
                <a:lnTo>
                  <a:pt x="313542" y="683746"/>
                </a:lnTo>
                <a:cubicBezTo>
                  <a:pt x="313542" y="695982"/>
                  <a:pt x="303463" y="705698"/>
                  <a:pt x="291223" y="705698"/>
                </a:cubicBezTo>
                <a:cubicBezTo>
                  <a:pt x="278984" y="705698"/>
                  <a:pt x="268545" y="695982"/>
                  <a:pt x="268545" y="683746"/>
                </a:cubicBezTo>
                <a:lnTo>
                  <a:pt x="268545" y="556713"/>
                </a:lnTo>
                <a:cubicBezTo>
                  <a:pt x="217787" y="546277"/>
                  <a:pt x="179270" y="501294"/>
                  <a:pt x="179270" y="447314"/>
                </a:cubicBezTo>
                <a:lnTo>
                  <a:pt x="179270" y="331437"/>
                </a:lnTo>
                <a:cubicBezTo>
                  <a:pt x="179270" y="262343"/>
                  <a:pt x="226787" y="204404"/>
                  <a:pt x="290503" y="188210"/>
                </a:cubicBezTo>
                <a:cubicBezTo>
                  <a:pt x="276824" y="170577"/>
                  <a:pt x="268545" y="148625"/>
                  <a:pt x="268545" y="124514"/>
                </a:cubicBezTo>
                <a:lnTo>
                  <a:pt x="268545" y="104001"/>
                </a:lnTo>
                <a:cubicBezTo>
                  <a:pt x="268545" y="46423"/>
                  <a:pt x="315342" y="0"/>
                  <a:pt x="372579" y="0"/>
                </a:cubicBezTo>
                <a:close/>
              </a:path>
            </a:pathLst>
          </a:custGeom>
          <a:solidFill>
            <a:schemeClr val="accent2"/>
          </a:solidFill>
          <a:ln>
            <a:noFill/>
          </a:ln>
          <a:effectLst/>
        </p:spPr>
        <p:txBody>
          <a:bodyPr wrap="square" anchor="ctr">
            <a:noAutofit/>
          </a:bodyPr>
          <a:lstStyle/>
          <a:p>
            <a:pPr defTabSz="554437">
              <a:defRPr/>
            </a:pPr>
            <a:endParaRPr lang="en-US" sz="900">
              <a:solidFill>
                <a:srgbClr val="494949"/>
              </a:solidFill>
              <a:latin typeface="Roboto Condensed Light" panose="02000000000000000000" pitchFamily="2" charset="0"/>
              <a:ea typeface="+mn-lt"/>
              <a:cs typeface="+mn-lt"/>
            </a:endParaRPr>
          </a:p>
        </p:txBody>
      </p:sp>
      <p:sp>
        <p:nvSpPr>
          <p:cNvPr id="17" name="TextBox 16">
            <a:extLst>
              <a:ext uri="{FF2B5EF4-FFF2-40B4-BE49-F238E27FC236}">
                <a16:creationId xmlns:a16="http://schemas.microsoft.com/office/drawing/2014/main" id="{84318917-FEBF-4226-A1AF-0FFBD9C656F8}"/>
              </a:ext>
            </a:extLst>
          </p:cNvPr>
          <p:cNvSpPr txBox="1">
            <a:spLocks/>
          </p:cNvSpPr>
          <p:nvPr/>
        </p:nvSpPr>
        <p:spPr>
          <a:xfrm>
            <a:off x="8157290" y="2335175"/>
            <a:ext cx="3090911" cy="338554"/>
          </a:xfrm>
          <a:prstGeom prst="rect">
            <a:avLst/>
          </a:prstGeom>
          <a:noFill/>
        </p:spPr>
        <p:txBody>
          <a:bodyPr wrap="none" rtlCol="0" anchor="ctr">
            <a:spAutoFit/>
          </a:bodyPr>
          <a:lstStyle/>
          <a:p>
            <a:pPr algn="ctr" defTabSz="554437">
              <a:defRPr/>
            </a:pPr>
            <a:r>
              <a:rPr lang="en-US" sz="1600" b="1">
                <a:solidFill>
                  <a:srgbClr val="FFFFFF"/>
                </a:solidFill>
                <a:latin typeface="Montserrat" pitchFamily="2" charset="77"/>
                <a:ea typeface="+mn-lt"/>
                <a:cs typeface="+mn-lt"/>
              </a:rPr>
              <a:t>CX-Specific Considerations</a:t>
            </a:r>
          </a:p>
        </p:txBody>
      </p:sp>
      <p:sp>
        <p:nvSpPr>
          <p:cNvPr id="18" name="Subtitle 2">
            <a:extLst>
              <a:ext uri="{FF2B5EF4-FFF2-40B4-BE49-F238E27FC236}">
                <a16:creationId xmlns:a16="http://schemas.microsoft.com/office/drawing/2014/main" id="{24423F8F-65D7-42C4-8208-49E359A6F46A}"/>
              </a:ext>
            </a:extLst>
          </p:cNvPr>
          <p:cNvSpPr txBox="1">
            <a:spLocks/>
          </p:cNvSpPr>
          <p:nvPr/>
        </p:nvSpPr>
        <p:spPr>
          <a:xfrm>
            <a:off x="6471986" y="3030960"/>
            <a:ext cx="5037788" cy="2560695"/>
          </a:xfrm>
          <a:prstGeom prst="rect">
            <a:avLst/>
          </a:prstGeom>
        </p:spPr>
        <p:txBody>
          <a:bodyPr vert="horz" wrap="square" lIns="45714" tIns="22857" rIns="45714" bIns="22857"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28600" indent="-228600" algn="l" fontAlgn="ctr">
              <a:buFont typeface="+mj-lt"/>
              <a:buAutoNum type="arabicPeriod"/>
            </a:pPr>
            <a:r>
              <a:rPr lang="en-US" sz="1100" b="1">
                <a:solidFill>
                  <a:srgbClr val="494949"/>
                </a:solidFill>
                <a:latin typeface="+mn-lt"/>
                <a:ea typeface="+mn-lt"/>
                <a:cs typeface="+mn-lt"/>
              </a:rPr>
              <a:t>Customer Satisfaction &amp; Sentiment</a:t>
            </a:r>
          </a:p>
          <a:p>
            <a:pPr marL="361950" indent="-180975" algn="l" fontAlgn="ctr">
              <a:buFont typeface="Arial" panose="020B0604020202020204" pitchFamily="34" charset="0"/>
              <a:buChar char="•"/>
            </a:pPr>
            <a:r>
              <a:rPr lang="en-US" sz="1000">
                <a:solidFill>
                  <a:srgbClr val="494949"/>
                </a:solidFill>
                <a:latin typeface="+mn-lt"/>
                <a:ea typeface="+mn-lt"/>
                <a:cs typeface="+mn-lt"/>
              </a:rPr>
              <a:t>While wait times or handling cost can be straightforward to measure, customer sentiment is more nuanced (e.g. NPS, </a:t>
            </a:r>
            <a:r>
              <a:rPr lang="en-US" sz="1000" err="1">
                <a:solidFill>
                  <a:srgbClr val="494949"/>
                </a:solidFill>
                <a:latin typeface="+mn-lt"/>
                <a:ea typeface="+mn-lt"/>
                <a:cs typeface="+mn-lt"/>
              </a:rPr>
              <a:t>CSAT</a:t>
            </a:r>
            <a:r>
              <a:rPr lang="en-US" sz="1000">
                <a:solidFill>
                  <a:srgbClr val="494949"/>
                </a:solidFill>
                <a:latin typeface="+mn-lt"/>
                <a:ea typeface="+mn-lt"/>
                <a:cs typeface="+mn-lt"/>
              </a:rPr>
              <a:t>, or direct feedback surveys).</a:t>
            </a:r>
          </a:p>
          <a:p>
            <a:pPr marL="228600" indent="-228600" algn="l" fontAlgn="ctr">
              <a:buFont typeface="+mj-lt"/>
              <a:buAutoNum type="arabicPeriod" startAt="2"/>
            </a:pPr>
            <a:r>
              <a:rPr lang="en-US" sz="1100" b="1">
                <a:solidFill>
                  <a:srgbClr val="494949"/>
                </a:solidFill>
                <a:latin typeface="+mn-lt"/>
                <a:ea typeface="+mn-lt"/>
                <a:cs typeface="+mn-lt"/>
              </a:rPr>
              <a:t>Adoption &amp; Usability</a:t>
            </a:r>
          </a:p>
          <a:p>
            <a:pPr marL="361950" indent="-180975" algn="l" fontAlgn="ctr">
              <a:buFont typeface="Arial" panose="020B0604020202020204" pitchFamily="34" charset="0"/>
              <a:buChar char="•"/>
            </a:pPr>
            <a:r>
              <a:rPr lang="en-US" sz="1000">
                <a:solidFill>
                  <a:srgbClr val="494949"/>
                </a:solidFill>
                <a:latin typeface="+mn-lt"/>
                <a:ea typeface="+mn-lt"/>
                <a:cs typeface="+mn-lt"/>
              </a:rPr>
              <a:t>If agents or customers find the AI solution cumbersome, usage will drop – regardless of the technology’s potential. Tracking adoption rates and usage patterns is key.</a:t>
            </a:r>
          </a:p>
          <a:p>
            <a:pPr marL="228600" indent="-228600" algn="l" fontAlgn="ctr">
              <a:buFont typeface="+mj-lt"/>
              <a:buAutoNum type="arabicPeriod" startAt="3"/>
            </a:pPr>
            <a:r>
              <a:rPr lang="en-US" sz="1100" b="1">
                <a:solidFill>
                  <a:srgbClr val="494949"/>
                </a:solidFill>
                <a:latin typeface="+mn-lt"/>
                <a:ea typeface="+mn-lt"/>
                <a:cs typeface="+mn-lt"/>
              </a:rPr>
              <a:t>Consistency Across Channels</a:t>
            </a:r>
          </a:p>
          <a:p>
            <a:pPr marL="361950" indent="-180975" algn="l" fontAlgn="ctr">
              <a:buFont typeface="Arial" panose="020B0604020202020204" pitchFamily="34" charset="0"/>
              <a:buChar char="•"/>
            </a:pPr>
            <a:r>
              <a:rPr lang="en-US" sz="1000">
                <a:solidFill>
                  <a:srgbClr val="494949"/>
                </a:solidFill>
                <a:latin typeface="+mn-lt"/>
                <a:ea typeface="+mn-lt"/>
                <a:cs typeface="+mn-lt"/>
              </a:rPr>
              <a:t>Customers might interact via phone, chat, or email. Ensure you measure success across all relevant channels if your project aims to provide a unified experience.</a:t>
            </a:r>
          </a:p>
          <a:p>
            <a:pPr marL="228600" indent="-228600" algn="l" fontAlgn="ctr">
              <a:buFont typeface="+mj-lt"/>
              <a:buAutoNum type="arabicPeriod" startAt="4"/>
            </a:pPr>
            <a:r>
              <a:rPr lang="en-US" sz="1100" b="1">
                <a:solidFill>
                  <a:srgbClr val="494949"/>
                </a:solidFill>
                <a:latin typeface="+mn-lt"/>
                <a:ea typeface="+mn-lt"/>
                <a:cs typeface="+mn-lt"/>
              </a:rPr>
              <a:t>Ethical &amp; Compliance Implications</a:t>
            </a:r>
          </a:p>
          <a:p>
            <a:pPr marL="361950" indent="-180975" algn="l" fontAlgn="ctr">
              <a:buFont typeface="Arial" panose="020B0604020202020204" pitchFamily="34" charset="0"/>
              <a:buChar char="•"/>
            </a:pPr>
            <a:r>
              <a:rPr lang="en-US" sz="1000">
                <a:solidFill>
                  <a:srgbClr val="494949"/>
                </a:solidFill>
                <a:latin typeface="+mn-lt"/>
                <a:ea typeface="+mn-lt"/>
                <a:cs typeface="+mn-lt"/>
              </a:rPr>
              <a:t>Particularly if the AI system uses personal data, monitor any compliance-related metrics (data governance checks, privacy breach incidents). This can mitigate reputational or legal risks.</a:t>
            </a:r>
          </a:p>
        </p:txBody>
      </p:sp>
    </p:spTree>
    <p:extLst>
      <p:ext uri="{BB962C8B-B14F-4D97-AF65-F5344CB8AC3E}">
        <p14:creationId xmlns:p14="http://schemas.microsoft.com/office/powerpoint/2010/main" val="36415999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A7759-0BDC-3B35-5B02-1877667E7B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AFED6D-992D-CEF3-7E19-F7A771ABA658}"/>
              </a:ext>
            </a:extLst>
          </p:cNvPr>
          <p:cNvSpPr>
            <a:spLocks noGrp="1"/>
          </p:cNvSpPr>
          <p:nvPr>
            <p:ph type="title"/>
          </p:nvPr>
        </p:nvSpPr>
        <p:spPr>
          <a:xfrm>
            <a:off x="369016" y="528895"/>
            <a:ext cx="10516970" cy="517479"/>
          </a:xfrm>
        </p:spPr>
        <p:txBody>
          <a:bodyPr>
            <a:normAutofit/>
          </a:bodyPr>
          <a:lstStyle/>
          <a:p>
            <a:r>
              <a:rPr lang="en-US" sz="3200" b="0">
                <a:solidFill>
                  <a:srgbClr val="2576B7"/>
                </a:solidFill>
              </a:rPr>
              <a:t>Establish your AI-powered success metrics</a:t>
            </a:r>
            <a:endParaRPr lang="en-US" sz="3200"/>
          </a:p>
        </p:txBody>
      </p:sp>
      <p:sp>
        <p:nvSpPr>
          <p:cNvPr id="3" name="Text Placeholder 2">
            <a:extLst>
              <a:ext uri="{FF2B5EF4-FFF2-40B4-BE49-F238E27FC236}">
                <a16:creationId xmlns:a16="http://schemas.microsoft.com/office/drawing/2014/main" id="{3DD18274-884C-61E5-7D5D-1247F12F1EC6}"/>
              </a:ext>
            </a:extLst>
          </p:cNvPr>
          <p:cNvSpPr>
            <a:spLocks noGrp="1"/>
          </p:cNvSpPr>
          <p:nvPr>
            <p:ph type="body" sz="quarter" idx="10"/>
          </p:nvPr>
        </p:nvSpPr>
        <p:spPr>
          <a:xfrm>
            <a:off x="369937" y="1098119"/>
            <a:ext cx="9029040" cy="505782"/>
          </a:xfrm>
        </p:spPr>
        <p:txBody>
          <a:bodyPr/>
          <a:lstStyle/>
          <a:p>
            <a:r>
              <a:rPr lang="en-US">
                <a:solidFill>
                  <a:schemeClr val="tx1"/>
                </a:solidFill>
              </a:rPr>
              <a:t>Below is a straightforward fill-in-the-blank style template. Tailor it to your specific needs.</a:t>
            </a:r>
          </a:p>
        </p:txBody>
      </p:sp>
      <p:sp>
        <p:nvSpPr>
          <p:cNvPr id="4" name="TextBox 3">
            <a:extLst>
              <a:ext uri="{FF2B5EF4-FFF2-40B4-BE49-F238E27FC236}">
                <a16:creationId xmlns:a16="http://schemas.microsoft.com/office/drawing/2014/main" id="{E38D504C-04CE-02BD-8E9C-D2EEC3CC0048}"/>
              </a:ext>
            </a:extLst>
          </p:cNvPr>
          <p:cNvSpPr txBox="1">
            <a:spLocks/>
          </p:cNvSpPr>
          <p:nvPr/>
        </p:nvSpPr>
        <p:spPr>
          <a:xfrm>
            <a:off x="503516" y="1391645"/>
            <a:ext cx="521297"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2576B7">
                    <a:alpha val="25000"/>
                  </a:srgbClr>
                </a:solidFill>
                <a:effectLst/>
                <a:uLnTx/>
                <a:uFillTx/>
                <a:latin typeface="Montserrat SemiBold" pitchFamily="2" charset="77"/>
                <a:ea typeface="+mn-lt"/>
                <a:cs typeface="+mn-lt"/>
              </a:rPr>
              <a:t>1</a:t>
            </a:r>
          </a:p>
        </p:txBody>
      </p:sp>
      <p:sp>
        <p:nvSpPr>
          <p:cNvPr id="5" name="TextBox 4">
            <a:extLst>
              <a:ext uri="{FF2B5EF4-FFF2-40B4-BE49-F238E27FC236}">
                <a16:creationId xmlns:a16="http://schemas.microsoft.com/office/drawing/2014/main" id="{0BEE57D3-AD94-B042-172A-8514F9022903}"/>
              </a:ext>
              <a:ext uri="{C183D7F6-B498-43B3-948B-1728B52AA6E4}">
                <adec:decorative xmlns:adec="http://schemas.microsoft.com/office/drawing/2017/decorative" val="1"/>
              </a:ext>
            </a:extLst>
          </p:cNvPr>
          <p:cNvSpPr txBox="1">
            <a:spLocks/>
          </p:cNvSpPr>
          <p:nvPr/>
        </p:nvSpPr>
        <p:spPr>
          <a:xfrm>
            <a:off x="434586" y="1691727"/>
            <a:ext cx="590226"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2576B7"/>
                </a:solidFill>
                <a:effectLst/>
                <a:uLnTx/>
                <a:uFillTx/>
                <a:latin typeface="Montserrat SemiBold" pitchFamily="2" charset="77"/>
                <a:ea typeface="+mn-lt"/>
                <a:cs typeface="+mn-lt"/>
              </a:rPr>
              <a:t>01</a:t>
            </a:r>
          </a:p>
        </p:txBody>
      </p:sp>
      <p:sp>
        <p:nvSpPr>
          <p:cNvPr id="6" name="TextBox 5">
            <a:extLst>
              <a:ext uri="{FF2B5EF4-FFF2-40B4-BE49-F238E27FC236}">
                <a16:creationId xmlns:a16="http://schemas.microsoft.com/office/drawing/2014/main" id="{677D686D-8B5F-7F83-44F4-81699C880F05}"/>
              </a:ext>
            </a:extLst>
          </p:cNvPr>
          <p:cNvSpPr txBox="1">
            <a:spLocks/>
          </p:cNvSpPr>
          <p:nvPr/>
        </p:nvSpPr>
        <p:spPr>
          <a:xfrm>
            <a:off x="1225655" y="1608103"/>
            <a:ext cx="1367362"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0"/>
                <a:ea typeface="+mn-lt"/>
                <a:cs typeface="+mn-lt"/>
              </a:rPr>
              <a:t>Metric Name</a:t>
            </a:r>
          </a:p>
        </p:txBody>
      </p:sp>
      <p:sp>
        <p:nvSpPr>
          <p:cNvPr id="7" name="Subtitle 2">
            <a:extLst>
              <a:ext uri="{FF2B5EF4-FFF2-40B4-BE49-F238E27FC236}">
                <a16:creationId xmlns:a16="http://schemas.microsoft.com/office/drawing/2014/main" id="{4245CA79-8758-14A9-FF10-ED8FD8B016C4}"/>
              </a:ext>
            </a:extLst>
          </p:cNvPr>
          <p:cNvSpPr txBox="1">
            <a:spLocks/>
          </p:cNvSpPr>
          <p:nvPr/>
        </p:nvSpPr>
        <p:spPr>
          <a:xfrm>
            <a:off x="1225654" y="1903849"/>
            <a:ext cx="4510656" cy="406265"/>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buFontTx/>
              <a:defRPr/>
            </a:pPr>
            <a:r>
              <a:rPr kumimoji="0" lang="en-US" sz="1200" b="0" i="0" u="none" strike="noStrike" kern="1200" cap="none" spc="0" normalizeH="0" baseline="0" noProof="0">
                <a:ln>
                  <a:noFill/>
                </a:ln>
                <a:solidFill>
                  <a:srgbClr val="494949"/>
                </a:solidFill>
                <a:effectLst/>
                <a:uLnTx/>
                <a:uFillTx/>
                <a:latin typeface="+mn-lt"/>
                <a:ea typeface="+mn-lt"/>
                <a:cs typeface="+mn-lt"/>
              </a:rPr>
              <a:t>Provide a clear name for the metric.</a:t>
            </a:r>
          </a:p>
          <a:p>
            <a:pPr marL="171450" marR="0" lvl="0" indent="-171450" algn="l" defTabSz="1087636"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Example: “Average wait time (</a:t>
            </a:r>
            <a:r>
              <a:rPr kumimoji="0" lang="en-US" sz="1200" b="0" i="0" u="none" strike="noStrike" kern="1200" cap="none" spc="0" normalizeH="0" baseline="0" noProof="0" err="1">
                <a:ln>
                  <a:noFill/>
                </a:ln>
                <a:solidFill>
                  <a:srgbClr val="000000"/>
                </a:solidFill>
                <a:effectLst/>
                <a:uLnTx/>
                <a:uFillTx/>
                <a:latin typeface="+mn-lt"/>
                <a:ea typeface="+mn-lt"/>
                <a:cs typeface="+mn-lt"/>
              </a:rPr>
              <a:t>AWT</a:t>
            </a:r>
            <a:r>
              <a:rPr kumimoji="0" lang="en-US" sz="1200" b="0" i="0" u="none" strike="noStrike" kern="1200" cap="none" spc="0" normalizeH="0" baseline="0" noProof="0">
                <a:ln>
                  <a:noFill/>
                </a:ln>
                <a:solidFill>
                  <a:srgbClr val="000000"/>
                </a:solidFill>
                <a:effectLst/>
                <a:uLnTx/>
                <a:uFillTx/>
                <a:latin typeface="+mn-lt"/>
                <a:ea typeface="+mn-lt"/>
                <a:cs typeface="+mn-lt"/>
              </a:rPr>
              <a:t>)”</a:t>
            </a:r>
          </a:p>
        </p:txBody>
      </p:sp>
      <p:sp>
        <p:nvSpPr>
          <p:cNvPr id="8" name="TextBox 7">
            <a:extLst>
              <a:ext uri="{FF2B5EF4-FFF2-40B4-BE49-F238E27FC236}">
                <a16:creationId xmlns:a16="http://schemas.microsoft.com/office/drawing/2014/main" id="{9CD6B376-C34C-C91D-D68C-6036180340D6}"/>
              </a:ext>
            </a:extLst>
          </p:cNvPr>
          <p:cNvSpPr txBox="1">
            <a:spLocks/>
          </p:cNvSpPr>
          <p:nvPr/>
        </p:nvSpPr>
        <p:spPr>
          <a:xfrm>
            <a:off x="434586" y="2891078"/>
            <a:ext cx="699230"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5090C4">
                    <a:alpha val="25000"/>
                  </a:srgbClr>
                </a:solidFill>
                <a:effectLst/>
                <a:uLnTx/>
                <a:uFillTx/>
                <a:latin typeface="Montserrat SemiBold" pitchFamily="2" charset="77"/>
                <a:ea typeface="+mn-lt"/>
                <a:cs typeface="+mn-lt"/>
              </a:rPr>
              <a:t>2</a:t>
            </a:r>
          </a:p>
        </p:txBody>
      </p:sp>
      <p:sp>
        <p:nvSpPr>
          <p:cNvPr id="9" name="TextBox 8">
            <a:extLst>
              <a:ext uri="{FF2B5EF4-FFF2-40B4-BE49-F238E27FC236}">
                <a16:creationId xmlns:a16="http://schemas.microsoft.com/office/drawing/2014/main" id="{F6CBB77B-70B8-BC58-DFAF-D05C86B33CD5}"/>
              </a:ext>
              <a:ext uri="{C183D7F6-B498-43B3-948B-1728B52AA6E4}">
                <adec:decorative xmlns:adec="http://schemas.microsoft.com/office/drawing/2017/decorative" val="1"/>
              </a:ext>
            </a:extLst>
          </p:cNvPr>
          <p:cNvSpPr txBox="1">
            <a:spLocks/>
          </p:cNvSpPr>
          <p:nvPr/>
        </p:nvSpPr>
        <p:spPr>
          <a:xfrm>
            <a:off x="465042" y="3191159"/>
            <a:ext cx="668774"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5090C4"/>
                </a:solidFill>
                <a:effectLst/>
                <a:uLnTx/>
                <a:uFillTx/>
                <a:latin typeface="Montserrat SemiBold" pitchFamily="2" charset="77"/>
                <a:ea typeface="+mn-lt"/>
                <a:cs typeface="+mn-lt"/>
              </a:rPr>
              <a:t>02</a:t>
            </a:r>
          </a:p>
        </p:txBody>
      </p:sp>
      <p:sp>
        <p:nvSpPr>
          <p:cNvPr id="10" name="TextBox 9">
            <a:extLst>
              <a:ext uri="{FF2B5EF4-FFF2-40B4-BE49-F238E27FC236}">
                <a16:creationId xmlns:a16="http://schemas.microsoft.com/office/drawing/2014/main" id="{8DD78B90-FAE8-0E7F-C952-4291B7230379}"/>
              </a:ext>
            </a:extLst>
          </p:cNvPr>
          <p:cNvSpPr txBox="1">
            <a:spLocks/>
          </p:cNvSpPr>
          <p:nvPr/>
        </p:nvSpPr>
        <p:spPr>
          <a:xfrm>
            <a:off x="1334659" y="3107536"/>
            <a:ext cx="1229504"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0"/>
                <a:ea typeface="+mn-lt"/>
                <a:cs typeface="+mn-lt"/>
              </a:rPr>
              <a:t>Description</a:t>
            </a:r>
          </a:p>
        </p:txBody>
      </p:sp>
      <p:sp>
        <p:nvSpPr>
          <p:cNvPr id="11" name="Subtitle 2">
            <a:extLst>
              <a:ext uri="{FF2B5EF4-FFF2-40B4-BE49-F238E27FC236}">
                <a16:creationId xmlns:a16="http://schemas.microsoft.com/office/drawing/2014/main" id="{6B36EB8C-AB83-82E2-73AD-ACD010E8D21B}"/>
              </a:ext>
            </a:extLst>
          </p:cNvPr>
          <p:cNvSpPr txBox="1">
            <a:spLocks/>
          </p:cNvSpPr>
          <p:nvPr/>
        </p:nvSpPr>
        <p:spPr>
          <a:xfrm>
            <a:off x="1334658" y="3403281"/>
            <a:ext cx="4510656" cy="81253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buFontTx/>
              <a:defRPr/>
            </a:pPr>
            <a:r>
              <a:rPr kumimoji="0" lang="en-US" sz="1200" b="0" i="0" u="none" strike="noStrike" kern="1200" cap="none" spc="0" normalizeH="0" baseline="0" noProof="0">
                <a:ln>
                  <a:noFill/>
                </a:ln>
                <a:solidFill>
                  <a:srgbClr val="494949"/>
                </a:solidFill>
                <a:effectLst/>
                <a:uLnTx/>
                <a:uFillTx/>
                <a:latin typeface="+mn-lt"/>
                <a:ea typeface="+mn-lt"/>
                <a:cs typeface="+mn-lt"/>
              </a:rPr>
              <a:t>Briefly explain what this metric measures and why it matters.</a:t>
            </a:r>
          </a:p>
          <a:p>
            <a:pPr marL="171450" indent="-171450" algn="l">
              <a:lnSpc>
                <a:spcPct val="100000"/>
              </a:lnSpc>
              <a:buFont typeface="Arial" panose="020B0604020202020204" pitchFamily="34" charset="0"/>
              <a:buChar char="•"/>
              <a:defRPr/>
            </a:pPr>
            <a:r>
              <a:rPr kumimoji="0" lang="en-US" sz="1200" b="0" i="0" u="none" strike="noStrike" kern="1200" cap="none" spc="0" normalizeH="0" baseline="0" noProof="0">
                <a:ln>
                  <a:noFill/>
                </a:ln>
                <a:solidFill>
                  <a:srgbClr val="000000"/>
                </a:solidFill>
                <a:effectLst/>
                <a:uLnTx/>
                <a:uFillTx/>
                <a:latin typeface="+mn-lt"/>
                <a:ea typeface="+mn-lt"/>
                <a:cs typeface="+mn-lt"/>
              </a:rPr>
              <a:t>Example: </a:t>
            </a:r>
            <a:r>
              <a:rPr kumimoji="0" lang="en-US" sz="1200" b="0" i="0" u="none" strike="noStrike" kern="1200" cap="none" spc="0" normalizeH="0" baseline="0" noProof="0">
                <a:ln>
                  <a:noFill/>
                </a:ln>
                <a:solidFill>
                  <a:srgbClr val="494949"/>
                </a:solidFill>
                <a:effectLst/>
                <a:uLnTx/>
                <a:uFillTx/>
                <a:latin typeface="+mn-lt"/>
                <a:ea typeface="+mn-lt"/>
                <a:cs typeface="+mn-lt"/>
              </a:rPr>
              <a:t>“Measures the average time a customer waits in the queue before speaking to an agent.”</a:t>
            </a:r>
          </a:p>
          <a:p>
            <a:pPr marR="0" lvl="0" algn="l" defTabSz="1087636" rtl="0" eaLnBrk="1" fontAlgn="auto" latinLnBrk="0" hangingPunct="1">
              <a:lnSpc>
                <a:spcPct val="100000"/>
              </a:lnSpc>
              <a:spcBef>
                <a:spcPct val="20000"/>
              </a:spcBef>
              <a:spcAft>
                <a:spcPts val="0"/>
              </a:spcAft>
              <a:buClrTx/>
              <a:buSzTx/>
              <a:tabLst/>
              <a:defRPr/>
            </a:pPr>
            <a:endParaRPr kumimoji="0" lang="en-US" sz="1200" b="0" i="0" u="none" strike="noStrike" kern="1200" cap="none" spc="0" normalizeH="0" baseline="0" noProof="0">
              <a:ln>
                <a:noFill/>
              </a:ln>
              <a:solidFill>
                <a:srgbClr val="000000"/>
              </a:solidFill>
              <a:effectLst/>
              <a:uLnTx/>
              <a:uFillTx/>
              <a:latin typeface="+mn-lt"/>
              <a:ea typeface="+mn-lt"/>
              <a:cs typeface="+mn-lt"/>
            </a:endParaRPr>
          </a:p>
        </p:txBody>
      </p:sp>
      <p:sp>
        <p:nvSpPr>
          <p:cNvPr id="12" name="TextBox 11">
            <a:extLst>
              <a:ext uri="{FF2B5EF4-FFF2-40B4-BE49-F238E27FC236}">
                <a16:creationId xmlns:a16="http://schemas.microsoft.com/office/drawing/2014/main" id="{663C2774-87CB-49C1-F3AE-8EFFC26D98B1}"/>
              </a:ext>
            </a:extLst>
          </p:cNvPr>
          <p:cNvSpPr txBox="1">
            <a:spLocks/>
          </p:cNvSpPr>
          <p:nvPr/>
        </p:nvSpPr>
        <p:spPr>
          <a:xfrm>
            <a:off x="465042" y="4640528"/>
            <a:ext cx="699230"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15466D">
                    <a:alpha val="25000"/>
                  </a:srgbClr>
                </a:solidFill>
                <a:effectLst/>
                <a:uLnTx/>
                <a:uFillTx/>
                <a:latin typeface="Montserrat SemiBold" pitchFamily="2" charset="77"/>
                <a:ea typeface="+mn-lt"/>
                <a:cs typeface="+mn-lt"/>
              </a:rPr>
              <a:t>3</a:t>
            </a:r>
          </a:p>
        </p:txBody>
      </p:sp>
      <p:sp>
        <p:nvSpPr>
          <p:cNvPr id="13" name="TextBox 12">
            <a:extLst>
              <a:ext uri="{FF2B5EF4-FFF2-40B4-BE49-F238E27FC236}">
                <a16:creationId xmlns:a16="http://schemas.microsoft.com/office/drawing/2014/main" id="{A9AEE78E-7E10-6168-E4A9-317783CFA68E}"/>
              </a:ext>
              <a:ext uri="{C183D7F6-B498-43B3-948B-1728B52AA6E4}">
                <adec:decorative xmlns:adec="http://schemas.microsoft.com/office/drawing/2017/decorative" val="1"/>
              </a:ext>
            </a:extLst>
          </p:cNvPr>
          <p:cNvSpPr txBox="1">
            <a:spLocks/>
          </p:cNvSpPr>
          <p:nvPr/>
        </p:nvSpPr>
        <p:spPr>
          <a:xfrm>
            <a:off x="495498" y="4940609"/>
            <a:ext cx="668774"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15466D"/>
                </a:solidFill>
                <a:effectLst/>
                <a:uLnTx/>
                <a:uFillTx/>
                <a:latin typeface="Montserrat SemiBold" pitchFamily="2" charset="77"/>
                <a:ea typeface="+mn-lt"/>
                <a:cs typeface="+mn-lt"/>
              </a:rPr>
              <a:t>03</a:t>
            </a:r>
          </a:p>
        </p:txBody>
      </p:sp>
      <p:sp>
        <p:nvSpPr>
          <p:cNvPr id="14" name="TextBox 13">
            <a:extLst>
              <a:ext uri="{FF2B5EF4-FFF2-40B4-BE49-F238E27FC236}">
                <a16:creationId xmlns:a16="http://schemas.microsoft.com/office/drawing/2014/main" id="{B880A3B3-8B21-B239-550A-D637DB199E3E}"/>
              </a:ext>
            </a:extLst>
          </p:cNvPr>
          <p:cNvSpPr txBox="1">
            <a:spLocks/>
          </p:cNvSpPr>
          <p:nvPr/>
        </p:nvSpPr>
        <p:spPr>
          <a:xfrm>
            <a:off x="1365115" y="4856986"/>
            <a:ext cx="1851469"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0"/>
                <a:ea typeface="+mn-lt"/>
                <a:cs typeface="+mn-lt"/>
              </a:rPr>
              <a:t>Baseline &amp; Target</a:t>
            </a:r>
          </a:p>
        </p:txBody>
      </p:sp>
      <p:sp>
        <p:nvSpPr>
          <p:cNvPr id="15" name="Subtitle 2">
            <a:extLst>
              <a:ext uri="{FF2B5EF4-FFF2-40B4-BE49-F238E27FC236}">
                <a16:creationId xmlns:a16="http://schemas.microsoft.com/office/drawing/2014/main" id="{051921E8-E0F6-0A5E-1843-78E080D17A8A}"/>
              </a:ext>
            </a:extLst>
          </p:cNvPr>
          <p:cNvSpPr txBox="1">
            <a:spLocks/>
          </p:cNvSpPr>
          <p:nvPr/>
        </p:nvSpPr>
        <p:spPr>
          <a:xfrm>
            <a:off x="1365114" y="5152731"/>
            <a:ext cx="4510656" cy="406265"/>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ct val="100000"/>
              </a:lnSpc>
              <a:buFont typeface="Arial" panose="020B0604020202020204" pitchFamily="34" charset="0"/>
              <a:buChar char="•"/>
              <a:defRPr/>
            </a:pPr>
            <a:r>
              <a:rPr kumimoji="0" lang="en-US" sz="1200" b="0" i="0" u="none" strike="noStrike" kern="1200" cap="none" spc="0" normalizeH="0" baseline="0" noProof="0">
                <a:ln>
                  <a:noFill/>
                </a:ln>
                <a:solidFill>
                  <a:srgbClr val="494949"/>
                </a:solidFill>
                <a:effectLst/>
                <a:uLnTx/>
                <a:uFillTx/>
                <a:latin typeface="+mn-lt"/>
                <a:ea typeface="+mn-lt"/>
                <a:cs typeface="+mn-lt"/>
              </a:rPr>
              <a:t>State the current value (baseline) and the desired goal (target).</a:t>
            </a:r>
          </a:p>
          <a:p>
            <a:pPr marL="171450" indent="-171450" algn="l">
              <a:lnSpc>
                <a:spcPct val="100000"/>
              </a:lnSpc>
              <a:buFont typeface="Arial" panose="020B0604020202020204" pitchFamily="34" charset="0"/>
              <a:buChar char="•"/>
              <a:defRPr/>
            </a:pPr>
            <a:r>
              <a:rPr kumimoji="0" lang="en-US" sz="1200" b="0" i="0" u="none" strike="noStrike" kern="1200" cap="none" spc="0" normalizeH="0" baseline="0" noProof="0">
                <a:ln>
                  <a:noFill/>
                </a:ln>
                <a:solidFill>
                  <a:srgbClr val="000000"/>
                </a:solidFill>
                <a:effectLst/>
                <a:uLnTx/>
                <a:uFillTx/>
                <a:latin typeface="+mn-lt"/>
                <a:ea typeface="+mn-lt"/>
                <a:cs typeface="+mn-lt"/>
              </a:rPr>
              <a:t>Example: </a:t>
            </a:r>
            <a:r>
              <a:rPr kumimoji="0" lang="en-US" sz="1200" b="0" i="0" u="none" strike="noStrike" kern="1200" cap="none" spc="0" normalizeH="0" baseline="0" noProof="0">
                <a:ln>
                  <a:noFill/>
                </a:ln>
                <a:solidFill>
                  <a:srgbClr val="494949"/>
                </a:solidFill>
                <a:effectLst/>
                <a:uLnTx/>
                <a:uFillTx/>
                <a:latin typeface="+mn-lt"/>
                <a:ea typeface="+mn-lt"/>
                <a:cs typeface="+mn-lt"/>
              </a:rPr>
              <a:t>“Current </a:t>
            </a:r>
            <a:r>
              <a:rPr kumimoji="0" lang="en-US" sz="1200" b="0" i="0" u="none" strike="noStrike" kern="1200" cap="none" spc="0" normalizeH="0" baseline="0" noProof="0" err="1">
                <a:ln>
                  <a:noFill/>
                </a:ln>
                <a:solidFill>
                  <a:srgbClr val="494949"/>
                </a:solidFill>
                <a:effectLst/>
                <a:uLnTx/>
                <a:uFillTx/>
                <a:latin typeface="+mn-lt"/>
                <a:ea typeface="+mn-lt"/>
                <a:cs typeface="+mn-lt"/>
              </a:rPr>
              <a:t>AWT</a:t>
            </a:r>
            <a:r>
              <a:rPr kumimoji="0" lang="en-US" sz="1200" b="0" i="0" u="none" strike="noStrike" kern="1200" cap="none" spc="0" normalizeH="0" baseline="0" noProof="0">
                <a:ln>
                  <a:noFill/>
                </a:ln>
                <a:solidFill>
                  <a:srgbClr val="494949"/>
                </a:solidFill>
                <a:effectLst/>
                <a:uLnTx/>
                <a:uFillTx/>
                <a:latin typeface="+mn-lt"/>
                <a:ea typeface="+mn-lt"/>
                <a:cs typeface="+mn-lt"/>
              </a:rPr>
              <a:t> is 6 minutes; target is 2 minutes within 6 months.”</a:t>
            </a:r>
          </a:p>
        </p:txBody>
      </p:sp>
      <p:sp>
        <p:nvSpPr>
          <p:cNvPr id="16" name="TextBox 15">
            <a:extLst>
              <a:ext uri="{FF2B5EF4-FFF2-40B4-BE49-F238E27FC236}">
                <a16:creationId xmlns:a16="http://schemas.microsoft.com/office/drawing/2014/main" id="{247C5DB0-C053-D58D-D2D8-18E51E494FC6}"/>
              </a:ext>
            </a:extLst>
          </p:cNvPr>
          <p:cNvSpPr txBox="1">
            <a:spLocks/>
          </p:cNvSpPr>
          <p:nvPr/>
        </p:nvSpPr>
        <p:spPr>
          <a:xfrm>
            <a:off x="5916972" y="1391645"/>
            <a:ext cx="785793"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299C47">
                    <a:alpha val="25000"/>
                  </a:srgbClr>
                </a:solidFill>
                <a:effectLst/>
                <a:uLnTx/>
                <a:uFillTx/>
                <a:latin typeface="Montserrat SemiBold" pitchFamily="2" charset="77"/>
                <a:ea typeface="+mn-lt"/>
                <a:cs typeface="+mn-lt"/>
              </a:rPr>
              <a:t>4</a:t>
            </a:r>
          </a:p>
        </p:txBody>
      </p:sp>
      <p:sp>
        <p:nvSpPr>
          <p:cNvPr id="17" name="TextBox 16">
            <a:extLst>
              <a:ext uri="{FF2B5EF4-FFF2-40B4-BE49-F238E27FC236}">
                <a16:creationId xmlns:a16="http://schemas.microsoft.com/office/drawing/2014/main" id="{45417227-5244-EAE0-6709-3290F7D15B6A}"/>
              </a:ext>
              <a:ext uri="{C183D7F6-B498-43B3-948B-1728B52AA6E4}">
                <adec:decorative xmlns:adec="http://schemas.microsoft.com/office/drawing/2017/decorative" val="1"/>
              </a:ext>
            </a:extLst>
          </p:cNvPr>
          <p:cNvSpPr txBox="1">
            <a:spLocks/>
          </p:cNvSpPr>
          <p:nvPr/>
        </p:nvSpPr>
        <p:spPr>
          <a:xfrm>
            <a:off x="5997122" y="1691727"/>
            <a:ext cx="705642"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299C47"/>
                </a:solidFill>
                <a:effectLst/>
                <a:uLnTx/>
                <a:uFillTx/>
                <a:latin typeface="Montserrat SemiBold" pitchFamily="2" charset="77"/>
                <a:ea typeface="+mn-lt"/>
                <a:cs typeface="+mn-lt"/>
              </a:rPr>
              <a:t>04</a:t>
            </a:r>
          </a:p>
        </p:txBody>
      </p:sp>
      <p:sp>
        <p:nvSpPr>
          <p:cNvPr id="18" name="TextBox 17">
            <a:extLst>
              <a:ext uri="{FF2B5EF4-FFF2-40B4-BE49-F238E27FC236}">
                <a16:creationId xmlns:a16="http://schemas.microsoft.com/office/drawing/2014/main" id="{A9785333-5752-B52E-5540-F830AC044127}"/>
              </a:ext>
            </a:extLst>
          </p:cNvPr>
          <p:cNvSpPr txBox="1">
            <a:spLocks/>
          </p:cNvSpPr>
          <p:nvPr/>
        </p:nvSpPr>
        <p:spPr>
          <a:xfrm>
            <a:off x="6903606" y="1608103"/>
            <a:ext cx="2362826"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0"/>
                <a:ea typeface="+mn-lt"/>
                <a:cs typeface="+mn-lt"/>
              </a:rPr>
              <a:t>Measurement Method</a:t>
            </a:r>
          </a:p>
        </p:txBody>
      </p:sp>
      <p:sp>
        <p:nvSpPr>
          <p:cNvPr id="19" name="Subtitle 2">
            <a:extLst>
              <a:ext uri="{FF2B5EF4-FFF2-40B4-BE49-F238E27FC236}">
                <a16:creationId xmlns:a16="http://schemas.microsoft.com/office/drawing/2014/main" id="{D1F6DC82-F884-1D6D-2682-35E6459B6146}"/>
              </a:ext>
            </a:extLst>
          </p:cNvPr>
          <p:cNvSpPr txBox="1">
            <a:spLocks/>
          </p:cNvSpPr>
          <p:nvPr/>
        </p:nvSpPr>
        <p:spPr>
          <a:xfrm>
            <a:off x="6903605" y="1903849"/>
            <a:ext cx="4510656" cy="81253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buFontTx/>
              <a:defRPr/>
            </a:pPr>
            <a:r>
              <a:rPr kumimoji="0" lang="en-US" sz="1200" b="0" i="0" u="none" strike="noStrike" kern="1200" cap="none" spc="0" normalizeH="0" baseline="0" noProof="0">
                <a:ln>
                  <a:noFill/>
                </a:ln>
                <a:solidFill>
                  <a:srgbClr val="494949"/>
                </a:solidFill>
                <a:effectLst/>
                <a:uLnTx/>
                <a:uFillTx/>
                <a:latin typeface="+mn-lt"/>
                <a:ea typeface="+mn-lt"/>
                <a:cs typeface="+mn-lt"/>
              </a:rPr>
              <a:t>Describe how and how often this metric will be calculated or tracked.</a:t>
            </a:r>
          </a:p>
          <a:p>
            <a:pPr marL="171450" indent="-171450" algn="l">
              <a:lnSpc>
                <a:spcPct val="100000"/>
              </a:lnSpc>
              <a:buFont typeface="Arial" panose="020B0604020202020204" pitchFamily="34" charset="0"/>
              <a:buChar char="•"/>
              <a:defRPr/>
            </a:pPr>
            <a:r>
              <a:rPr kumimoji="0" lang="en-US" sz="1200" b="0" i="0" u="none" strike="noStrike" kern="1200" cap="none" spc="0" normalizeH="0" baseline="0" noProof="0">
                <a:ln>
                  <a:noFill/>
                </a:ln>
                <a:solidFill>
                  <a:srgbClr val="000000"/>
                </a:solidFill>
                <a:effectLst/>
                <a:uLnTx/>
                <a:uFillTx/>
                <a:latin typeface="+mn-lt"/>
                <a:ea typeface="+mn-lt"/>
                <a:cs typeface="+mn-lt"/>
              </a:rPr>
              <a:t>Example: </a:t>
            </a:r>
            <a:r>
              <a:rPr kumimoji="0" lang="en-US" sz="1200" b="0" i="0" u="none" strike="noStrike" kern="1200" cap="none" spc="0" normalizeH="0" baseline="0" noProof="0">
                <a:ln>
                  <a:noFill/>
                </a:ln>
                <a:solidFill>
                  <a:srgbClr val="494949"/>
                </a:solidFill>
                <a:effectLst/>
                <a:uLnTx/>
                <a:uFillTx/>
                <a:latin typeface="+mn-lt"/>
                <a:ea typeface="+mn-lt"/>
                <a:cs typeface="+mn-lt"/>
              </a:rPr>
              <a:t>“Calculated daily via contact center software logs, reviewed weekly by the CX lead.”</a:t>
            </a:r>
          </a:p>
          <a:p>
            <a:pPr marR="0" lvl="0" algn="l" defTabSz="1087636" rtl="0" eaLnBrk="1" fontAlgn="auto" latinLnBrk="0" hangingPunct="1">
              <a:lnSpc>
                <a:spcPct val="100000"/>
              </a:lnSpc>
              <a:spcBef>
                <a:spcPct val="20000"/>
              </a:spcBef>
              <a:spcAft>
                <a:spcPts val="0"/>
              </a:spcAft>
              <a:buClrTx/>
              <a:buSzTx/>
              <a:tabLst/>
              <a:defRPr/>
            </a:pPr>
            <a:endParaRPr kumimoji="0" lang="en-US" sz="1200" b="0" i="0" u="none" strike="noStrike" kern="1200" cap="none" spc="0" normalizeH="0" baseline="0" noProof="0">
              <a:ln>
                <a:noFill/>
              </a:ln>
              <a:solidFill>
                <a:srgbClr val="000000"/>
              </a:solidFill>
              <a:effectLst/>
              <a:uLnTx/>
              <a:uFillTx/>
              <a:latin typeface="+mn-lt"/>
              <a:ea typeface="+mn-lt"/>
              <a:cs typeface="+mn-lt"/>
            </a:endParaRPr>
          </a:p>
        </p:txBody>
      </p:sp>
      <p:sp>
        <p:nvSpPr>
          <p:cNvPr id="20" name="TextBox 19">
            <a:extLst>
              <a:ext uri="{FF2B5EF4-FFF2-40B4-BE49-F238E27FC236}">
                <a16:creationId xmlns:a16="http://schemas.microsoft.com/office/drawing/2014/main" id="{2888BC58-EDE5-F360-BE67-DF7563BEB1E2}"/>
              </a:ext>
            </a:extLst>
          </p:cNvPr>
          <p:cNvSpPr txBox="1">
            <a:spLocks/>
          </p:cNvSpPr>
          <p:nvPr/>
        </p:nvSpPr>
        <p:spPr>
          <a:xfrm>
            <a:off x="6110934" y="2891078"/>
            <a:ext cx="700834"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494A4A">
                    <a:alpha val="25000"/>
                  </a:srgbClr>
                </a:solidFill>
                <a:effectLst/>
                <a:uLnTx/>
                <a:uFillTx/>
                <a:latin typeface="Montserrat SemiBold" pitchFamily="2" charset="77"/>
                <a:ea typeface="+mn-lt"/>
                <a:cs typeface="+mn-lt"/>
              </a:rPr>
              <a:t>5</a:t>
            </a:r>
          </a:p>
        </p:txBody>
      </p:sp>
      <p:sp>
        <p:nvSpPr>
          <p:cNvPr id="21" name="TextBox 20">
            <a:extLst>
              <a:ext uri="{FF2B5EF4-FFF2-40B4-BE49-F238E27FC236}">
                <a16:creationId xmlns:a16="http://schemas.microsoft.com/office/drawing/2014/main" id="{F72550FA-A712-6C1B-C868-6EA94C9326BC}"/>
              </a:ext>
              <a:ext uri="{C183D7F6-B498-43B3-948B-1728B52AA6E4}">
                <adec:decorative xmlns:adec="http://schemas.microsoft.com/office/drawing/2017/decorative" val="1"/>
              </a:ext>
            </a:extLst>
          </p:cNvPr>
          <p:cNvSpPr txBox="1">
            <a:spLocks/>
          </p:cNvSpPr>
          <p:nvPr/>
        </p:nvSpPr>
        <p:spPr>
          <a:xfrm>
            <a:off x="6142994" y="3191159"/>
            <a:ext cx="668774"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494A4A"/>
                </a:solidFill>
                <a:effectLst/>
                <a:uLnTx/>
                <a:uFillTx/>
                <a:latin typeface="Montserrat SemiBold" pitchFamily="2" charset="77"/>
                <a:ea typeface="+mn-lt"/>
                <a:cs typeface="+mn-lt"/>
              </a:rPr>
              <a:t>05</a:t>
            </a:r>
          </a:p>
        </p:txBody>
      </p:sp>
      <p:sp>
        <p:nvSpPr>
          <p:cNvPr id="22" name="TextBox 21">
            <a:extLst>
              <a:ext uri="{FF2B5EF4-FFF2-40B4-BE49-F238E27FC236}">
                <a16:creationId xmlns:a16="http://schemas.microsoft.com/office/drawing/2014/main" id="{8C89C685-CD17-76F3-9D94-5F5DEE47F53F}"/>
              </a:ext>
            </a:extLst>
          </p:cNvPr>
          <p:cNvSpPr txBox="1">
            <a:spLocks/>
          </p:cNvSpPr>
          <p:nvPr/>
        </p:nvSpPr>
        <p:spPr>
          <a:xfrm>
            <a:off x="7012610" y="3107536"/>
            <a:ext cx="1165384"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0"/>
                <a:ea typeface="+mn-lt"/>
                <a:cs typeface="+mn-lt"/>
              </a:rPr>
              <a:t>Ownership</a:t>
            </a:r>
          </a:p>
        </p:txBody>
      </p:sp>
      <p:sp>
        <p:nvSpPr>
          <p:cNvPr id="23" name="Subtitle 2">
            <a:extLst>
              <a:ext uri="{FF2B5EF4-FFF2-40B4-BE49-F238E27FC236}">
                <a16:creationId xmlns:a16="http://schemas.microsoft.com/office/drawing/2014/main" id="{0C8DA51C-2087-D41A-7CE3-9F075D73135A}"/>
              </a:ext>
            </a:extLst>
          </p:cNvPr>
          <p:cNvSpPr txBox="1">
            <a:spLocks/>
          </p:cNvSpPr>
          <p:nvPr/>
        </p:nvSpPr>
        <p:spPr>
          <a:xfrm>
            <a:off x="7012609" y="3403281"/>
            <a:ext cx="4510656" cy="747128"/>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buFontTx/>
              <a:defRPr/>
            </a:pPr>
            <a:r>
              <a:rPr kumimoji="0" lang="en-US" sz="1200" b="0" i="0" u="none" strike="noStrike" kern="1200" cap="none" spc="0" normalizeH="0" baseline="0" noProof="0">
                <a:ln>
                  <a:noFill/>
                </a:ln>
                <a:solidFill>
                  <a:srgbClr val="494949"/>
                </a:solidFill>
                <a:effectLst/>
                <a:uLnTx/>
                <a:uFillTx/>
                <a:latin typeface="+mn-lt"/>
                <a:ea typeface="+mn-lt"/>
                <a:cs typeface="+mn-lt"/>
              </a:rPr>
              <a:t>Identify who is responsible for monitoring and reporting on this metric.</a:t>
            </a:r>
          </a:p>
          <a:p>
            <a:pPr marL="171450" indent="-171450" algn="l">
              <a:lnSpc>
                <a:spcPts val="1750"/>
              </a:lnSpc>
              <a:buFont typeface="Arial" panose="020B0604020202020204" pitchFamily="34" charset="0"/>
              <a:buChar char="•"/>
              <a:defRPr/>
            </a:pPr>
            <a:r>
              <a:rPr kumimoji="0" lang="en-US" sz="1200" b="0" i="0" u="none" strike="noStrike" kern="1200" cap="none" spc="0" normalizeH="0" baseline="0" noProof="0">
                <a:ln>
                  <a:noFill/>
                </a:ln>
                <a:solidFill>
                  <a:srgbClr val="000000"/>
                </a:solidFill>
                <a:effectLst/>
                <a:uLnTx/>
                <a:uFillTx/>
                <a:latin typeface="+mn-lt"/>
                <a:ea typeface="+mn-lt"/>
                <a:cs typeface="+mn-lt"/>
              </a:rPr>
              <a:t>Example: </a:t>
            </a:r>
            <a:r>
              <a:rPr kumimoji="0" lang="en-US" sz="1200" b="0" i="0" u="none" strike="noStrike" kern="1200" cap="none" spc="0" normalizeH="0" baseline="0" noProof="0">
                <a:ln>
                  <a:noFill/>
                </a:ln>
                <a:solidFill>
                  <a:srgbClr val="494949"/>
                </a:solidFill>
                <a:effectLst/>
                <a:uLnTx/>
                <a:uFillTx/>
                <a:latin typeface="+mn-lt"/>
                <a:ea typeface="+mn-lt"/>
                <a:cs typeface="+mn-lt"/>
              </a:rPr>
              <a:t>“CX Operations team, with oversight from the Head of AI.”</a:t>
            </a:r>
          </a:p>
          <a:p>
            <a:pPr marR="0" lvl="0" algn="l" defTabSz="1087636" rtl="0" eaLnBrk="1" fontAlgn="auto" latinLnBrk="0" hangingPunct="1">
              <a:lnSpc>
                <a:spcPts val="1750"/>
              </a:lnSpc>
              <a:spcBef>
                <a:spcPct val="20000"/>
              </a:spcBef>
              <a:spcAft>
                <a:spcPts val="0"/>
              </a:spcAft>
              <a:buClrTx/>
              <a:buSzTx/>
              <a:tabLst/>
              <a:defRPr/>
            </a:pPr>
            <a:endParaRPr kumimoji="0" lang="en-US" sz="1200" b="0" i="0" u="none" strike="noStrike" kern="1200" cap="none" spc="0" normalizeH="0" baseline="0" noProof="0">
              <a:ln>
                <a:noFill/>
              </a:ln>
              <a:solidFill>
                <a:srgbClr val="000000"/>
              </a:solidFill>
              <a:effectLst/>
              <a:uLnTx/>
              <a:uFillTx/>
              <a:latin typeface="+mn-lt"/>
              <a:ea typeface="+mn-lt"/>
              <a:cs typeface="+mn-lt"/>
            </a:endParaRPr>
          </a:p>
        </p:txBody>
      </p:sp>
      <p:sp>
        <p:nvSpPr>
          <p:cNvPr id="24" name="TextBox 23">
            <a:extLst>
              <a:ext uri="{FF2B5EF4-FFF2-40B4-BE49-F238E27FC236}">
                <a16:creationId xmlns:a16="http://schemas.microsoft.com/office/drawing/2014/main" id="{261E781C-9BF4-F405-DEDB-A98BA9746531}"/>
              </a:ext>
            </a:extLst>
          </p:cNvPr>
          <p:cNvSpPr txBox="1">
            <a:spLocks/>
          </p:cNvSpPr>
          <p:nvPr/>
        </p:nvSpPr>
        <p:spPr>
          <a:xfrm>
            <a:off x="6102918" y="4640528"/>
            <a:ext cx="739306"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717171">
                    <a:alpha val="25000"/>
                  </a:srgbClr>
                </a:solidFill>
                <a:effectLst/>
                <a:uLnTx/>
                <a:uFillTx/>
                <a:latin typeface="Montserrat SemiBold" pitchFamily="2" charset="77"/>
                <a:ea typeface="+mn-lt"/>
                <a:cs typeface="+mn-lt"/>
              </a:rPr>
              <a:t>6</a:t>
            </a:r>
          </a:p>
        </p:txBody>
      </p:sp>
      <p:sp>
        <p:nvSpPr>
          <p:cNvPr id="25" name="TextBox 24">
            <a:extLst>
              <a:ext uri="{FF2B5EF4-FFF2-40B4-BE49-F238E27FC236}">
                <a16:creationId xmlns:a16="http://schemas.microsoft.com/office/drawing/2014/main" id="{0CE5D2BC-F1AE-01E9-25BB-15E9145603D1}"/>
              </a:ext>
              <a:ext uri="{C183D7F6-B498-43B3-948B-1728B52AA6E4}">
                <adec:decorative xmlns:adec="http://schemas.microsoft.com/office/drawing/2017/decorative" val="1"/>
              </a:ext>
            </a:extLst>
          </p:cNvPr>
          <p:cNvSpPr txBox="1">
            <a:spLocks/>
          </p:cNvSpPr>
          <p:nvPr/>
        </p:nvSpPr>
        <p:spPr>
          <a:xfrm>
            <a:off x="6157420" y="4940609"/>
            <a:ext cx="684804"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717171"/>
                </a:solidFill>
                <a:effectLst/>
                <a:uLnTx/>
                <a:uFillTx/>
                <a:latin typeface="Montserrat SemiBold" pitchFamily="2" charset="77"/>
                <a:ea typeface="+mn-lt"/>
                <a:cs typeface="+mn-lt"/>
              </a:rPr>
              <a:t>06</a:t>
            </a:r>
          </a:p>
        </p:txBody>
      </p:sp>
      <p:sp>
        <p:nvSpPr>
          <p:cNvPr id="26" name="TextBox 25">
            <a:extLst>
              <a:ext uri="{FF2B5EF4-FFF2-40B4-BE49-F238E27FC236}">
                <a16:creationId xmlns:a16="http://schemas.microsoft.com/office/drawing/2014/main" id="{C1C43BCE-5C8F-6B82-38A6-BBDBCD387155}"/>
              </a:ext>
            </a:extLst>
          </p:cNvPr>
          <p:cNvSpPr txBox="1">
            <a:spLocks/>
          </p:cNvSpPr>
          <p:nvPr/>
        </p:nvSpPr>
        <p:spPr>
          <a:xfrm>
            <a:off x="7043066" y="4856986"/>
            <a:ext cx="2196114"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0"/>
                <a:ea typeface="+mn-lt"/>
                <a:cs typeface="+mn-lt"/>
              </a:rPr>
              <a:t>Risks &amp; Assumptions</a:t>
            </a:r>
          </a:p>
        </p:txBody>
      </p:sp>
      <p:sp>
        <p:nvSpPr>
          <p:cNvPr id="27" name="Subtitle 2">
            <a:extLst>
              <a:ext uri="{FF2B5EF4-FFF2-40B4-BE49-F238E27FC236}">
                <a16:creationId xmlns:a16="http://schemas.microsoft.com/office/drawing/2014/main" id="{233E9184-4DF6-77C6-2738-D4F69FD07697}"/>
              </a:ext>
            </a:extLst>
          </p:cNvPr>
          <p:cNvSpPr txBox="1">
            <a:spLocks/>
          </p:cNvSpPr>
          <p:nvPr/>
        </p:nvSpPr>
        <p:spPr>
          <a:xfrm>
            <a:off x="7043065" y="5152731"/>
            <a:ext cx="4510656" cy="710194"/>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buFontTx/>
            </a:pPr>
            <a:r>
              <a:rPr kumimoji="0" lang="en-US" sz="1200" b="0" i="0" u="none" strike="noStrike" kern="1200" cap="none" spc="0" normalizeH="0" baseline="0" noProof="0">
                <a:ln>
                  <a:noFill/>
                </a:ln>
                <a:solidFill>
                  <a:srgbClr val="494949"/>
                </a:solidFill>
                <a:effectLst/>
                <a:uLnTx/>
                <a:uFillTx/>
                <a:latin typeface="+mn-lt"/>
                <a:ea typeface="+mn-lt"/>
                <a:cs typeface="+mn-lt"/>
              </a:rPr>
              <a:t>Note any factors that might skew or block accurate measurement.</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Example: </a:t>
            </a:r>
            <a:r>
              <a:rPr kumimoji="0" lang="en-US" sz="1200" b="0" i="0" u="none" strike="noStrike" kern="1200" cap="none" spc="0" normalizeH="0" baseline="0" noProof="0">
                <a:ln>
                  <a:noFill/>
                </a:ln>
                <a:solidFill>
                  <a:srgbClr val="494949"/>
                </a:solidFill>
                <a:effectLst/>
                <a:uLnTx/>
                <a:uFillTx/>
                <a:latin typeface="+mn-lt"/>
                <a:ea typeface="+mn-lt"/>
                <a:cs typeface="+mn-lt"/>
              </a:rPr>
              <a:t>“If call transcripts are incomplete or if the system’s integration fails, the reported wait time may be inaccurate.”</a:t>
            </a:r>
            <a:endParaRPr kumimoji="0" lang="en-US" sz="1200" b="0" i="0" u="none" strike="noStrike" kern="1200" cap="none" spc="0" normalizeH="0" baseline="0" noProof="0">
              <a:ln>
                <a:noFill/>
              </a:ln>
              <a:solidFill>
                <a:srgbClr val="000000"/>
              </a:solidFill>
              <a:effectLst/>
              <a:uLnTx/>
              <a:uFillTx/>
              <a:latin typeface="+mn-lt"/>
              <a:ea typeface="+mn-lt"/>
              <a:cs typeface="+mn-lt"/>
            </a:endParaRPr>
          </a:p>
        </p:txBody>
      </p:sp>
    </p:spTree>
    <p:extLst>
      <p:ext uri="{BB962C8B-B14F-4D97-AF65-F5344CB8AC3E}">
        <p14:creationId xmlns:p14="http://schemas.microsoft.com/office/powerpoint/2010/main" val="19078464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204B7-417E-8966-1C2C-1F61DF766AA2}"/>
            </a:ext>
          </a:extLst>
        </p:cNvPr>
        <p:cNvGrpSpPr/>
        <p:nvPr/>
      </p:nvGrpSpPr>
      <p:grpSpPr>
        <a:xfrm>
          <a:off x="0" y="0"/>
          <a:ext cx="0" cy="0"/>
          <a:chOff x="0" y="0"/>
          <a:chExt cx="0" cy="0"/>
        </a:xfrm>
      </p:grpSpPr>
      <p:pic>
        <p:nvPicPr>
          <p:cNvPr id="2" name="Graphic 1" descr="Checkbox Checked with solid fill">
            <a:extLst>
              <a:ext uri="{FF2B5EF4-FFF2-40B4-BE49-F238E27FC236}">
                <a16:creationId xmlns:a16="http://schemas.microsoft.com/office/drawing/2014/main" id="{52E7AA33-DAB4-3171-BA59-F11651B7A1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4972" y="52306"/>
            <a:ext cx="642402" cy="642402"/>
          </a:xfrm>
          <a:prstGeom prst="rect">
            <a:avLst/>
          </a:prstGeom>
        </p:spPr>
      </p:pic>
      <p:sp>
        <p:nvSpPr>
          <p:cNvPr id="7" name="Title 10">
            <a:extLst>
              <a:ext uri="{FF2B5EF4-FFF2-40B4-BE49-F238E27FC236}">
                <a16:creationId xmlns:a16="http://schemas.microsoft.com/office/drawing/2014/main" id="{914875D1-40A5-AA73-9DF5-A38F7688B50D}"/>
              </a:ext>
            </a:extLst>
          </p:cNvPr>
          <p:cNvSpPr>
            <a:spLocks noGrp="1"/>
          </p:cNvSpPr>
          <p:nvPr>
            <p:ph type="title"/>
          </p:nvPr>
        </p:nvSpPr>
        <p:spPr>
          <a:xfrm>
            <a:off x="369762" y="418486"/>
            <a:ext cx="10739672" cy="408301"/>
          </a:xfrm>
        </p:spPr>
        <p:txBody>
          <a:bodyPr/>
          <a:lstStyle/>
          <a:p>
            <a:r>
              <a:rPr lang="en-US" sz="2800">
                <a:solidFill>
                  <a:schemeClr val="accent1"/>
                </a:solidFill>
              </a:rPr>
              <a:t>2.1.4</a:t>
            </a:r>
            <a:r>
              <a:rPr lang="en-US" sz="2800"/>
              <a:t> Define your solution success criteria – Agent Assist</a:t>
            </a:r>
          </a:p>
        </p:txBody>
      </p:sp>
      <p:sp>
        <p:nvSpPr>
          <p:cNvPr id="3" name="TextBox 2">
            <a:extLst>
              <a:ext uri="{FF2B5EF4-FFF2-40B4-BE49-F238E27FC236}">
                <a16:creationId xmlns:a16="http://schemas.microsoft.com/office/drawing/2014/main" id="{39755693-5D13-9122-CD30-DE6E34E04C2F}"/>
              </a:ext>
            </a:extLst>
          </p:cNvPr>
          <p:cNvSpPr txBox="1">
            <a:spLocks/>
          </p:cNvSpPr>
          <p:nvPr/>
        </p:nvSpPr>
        <p:spPr>
          <a:xfrm>
            <a:off x="399810" y="827715"/>
            <a:ext cx="5107611" cy="369332"/>
          </a:xfrm>
          <a:prstGeom prst="rect">
            <a:avLst/>
          </a:prstGeom>
          <a:noFill/>
        </p:spPr>
        <p:txBody>
          <a:bodyPr wrap="square">
            <a:spAutoFit/>
          </a:bodyPr>
          <a:lstStyle/>
          <a:p>
            <a:pPr lvl="0" defTabSz="914400">
              <a:defRPr/>
            </a:pPr>
            <a:r>
              <a:rPr lang="en-US" sz="1800" b="1">
                <a:solidFill>
                  <a:srgbClr val="5E3391"/>
                </a:solidFill>
                <a:latin typeface="Roboto Condensed Light" panose="02000000000000000000" pitchFamily="2" charset="0"/>
                <a:ea typeface="+mn-lt"/>
                <a:cs typeface="+mn-lt"/>
              </a:rPr>
              <a:t>Completed Example for Agent Assist Solution:</a:t>
            </a:r>
          </a:p>
        </p:txBody>
      </p:sp>
      <p:sp>
        <p:nvSpPr>
          <p:cNvPr id="4" name="Rectangle 3">
            <a:extLst>
              <a:ext uri="{FF2B5EF4-FFF2-40B4-BE49-F238E27FC236}">
                <a16:creationId xmlns:a16="http://schemas.microsoft.com/office/drawing/2014/main" id="{1B1BBDCD-5222-9184-BCDB-C4894C2BC3B9}"/>
              </a:ext>
              <a:ext uri="{C183D7F6-B498-43B3-948B-1728B52AA6E4}">
                <adec:decorative xmlns:adec="http://schemas.microsoft.com/office/drawing/2017/decorative" val="1"/>
              </a:ext>
            </a:extLst>
          </p:cNvPr>
          <p:cNvSpPr>
            <a:spLocks/>
          </p:cNvSpPr>
          <p:nvPr/>
        </p:nvSpPr>
        <p:spPr>
          <a:xfrm>
            <a:off x="476360" y="1456069"/>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 name="Rectangle 4">
            <a:extLst>
              <a:ext uri="{FF2B5EF4-FFF2-40B4-BE49-F238E27FC236}">
                <a16:creationId xmlns:a16="http://schemas.microsoft.com/office/drawing/2014/main" id="{484E234C-F5A6-71FF-A020-68039C6072A1}"/>
              </a:ext>
              <a:ext uri="{C183D7F6-B498-43B3-948B-1728B52AA6E4}">
                <adec:decorative xmlns:adec="http://schemas.microsoft.com/office/drawing/2017/decorative" val="1"/>
              </a:ext>
            </a:extLst>
          </p:cNvPr>
          <p:cNvSpPr>
            <a:spLocks/>
          </p:cNvSpPr>
          <p:nvPr/>
        </p:nvSpPr>
        <p:spPr>
          <a:xfrm>
            <a:off x="476358" y="1456069"/>
            <a:ext cx="106666" cy="14623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1" name="TextBox 50">
            <a:extLst>
              <a:ext uri="{FF2B5EF4-FFF2-40B4-BE49-F238E27FC236}">
                <a16:creationId xmlns:a16="http://schemas.microsoft.com/office/drawing/2014/main" id="{6D6F6F46-3EAB-C394-FA16-DB91865EE84E}"/>
              </a:ext>
            </a:extLst>
          </p:cNvPr>
          <p:cNvSpPr txBox="1">
            <a:spLocks/>
          </p:cNvSpPr>
          <p:nvPr/>
        </p:nvSpPr>
        <p:spPr>
          <a:xfrm>
            <a:off x="605372" y="1725504"/>
            <a:ext cx="678304" cy="553926"/>
          </a:xfrm>
          <a:prstGeom prst="rect">
            <a:avLst/>
          </a:prstGeom>
          <a:noFill/>
        </p:spPr>
        <p:txBody>
          <a:bodyPr wrap="none" rtlCol="0" anchor="ctr" anchorCtr="0">
            <a:spAutoFit/>
          </a:bodyPr>
          <a:lstStyle/>
          <a:p>
            <a:pPr algn="ctr" defTabSz="554437">
              <a:defRPr/>
            </a:pPr>
            <a:r>
              <a:rPr lang="en-US" sz="3000" b="1">
                <a:solidFill>
                  <a:srgbClr val="2576B7"/>
                </a:solidFill>
                <a:latin typeface="Montserrat SemiBold" pitchFamily="2" charset="77"/>
                <a:ea typeface="+mn-lt"/>
                <a:cs typeface="+mn-lt"/>
              </a:rPr>
              <a:t>01.</a:t>
            </a:r>
          </a:p>
        </p:txBody>
      </p:sp>
      <p:sp>
        <p:nvSpPr>
          <p:cNvPr id="28" name="Subtitle 2">
            <a:extLst>
              <a:ext uri="{FF2B5EF4-FFF2-40B4-BE49-F238E27FC236}">
                <a16:creationId xmlns:a16="http://schemas.microsoft.com/office/drawing/2014/main" id="{8603068D-1110-0088-7DC1-F65819B825CC}"/>
              </a:ext>
            </a:extLst>
          </p:cNvPr>
          <p:cNvSpPr txBox="1">
            <a:spLocks/>
          </p:cNvSpPr>
          <p:nvPr/>
        </p:nvSpPr>
        <p:spPr>
          <a:xfrm>
            <a:off x="1412691" y="2028160"/>
            <a:ext cx="4408404" cy="369284"/>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a:lnSpc>
                <a:spcPct val="100000"/>
              </a:lnSpc>
              <a:spcBef>
                <a:spcPts val="0"/>
              </a:spcBef>
              <a:buFontTx/>
              <a:defRPr/>
            </a:pPr>
            <a:r>
              <a:rPr lang="en-US" sz="1200" b="1">
                <a:solidFill>
                  <a:srgbClr val="494949"/>
                </a:solidFill>
                <a:latin typeface="Roboto Condensed Light" panose="02000000000000000000" pitchFamily="2" charset="0"/>
                <a:ea typeface="+mn-lt"/>
                <a:cs typeface="+mn-lt"/>
              </a:rPr>
              <a:t>Metric Name:</a:t>
            </a:r>
          </a:p>
          <a:p>
            <a:pPr marL="171450" indent="-171450" algn="l" defTabSz="914309">
              <a:lnSpc>
                <a:spcPct val="100000"/>
              </a:lnSpc>
              <a:spcBef>
                <a:spcPts val="0"/>
              </a:spcBef>
              <a:buFont typeface="Arial" panose="020B0604020202020204" pitchFamily="34" charset="0"/>
              <a:buChar char="•"/>
              <a:defRPr/>
            </a:pPr>
            <a:r>
              <a:rPr lang="en-US" sz="1200">
                <a:solidFill>
                  <a:srgbClr val="494949"/>
                </a:solidFill>
                <a:latin typeface="Roboto Condensed Light" panose="02000000000000000000" pitchFamily="2" charset="0"/>
                <a:ea typeface="+mn-lt"/>
                <a:cs typeface="+mn-lt"/>
              </a:rPr>
              <a:t>Average wait time (</a:t>
            </a:r>
            <a:r>
              <a:rPr lang="en-US" sz="1200" err="1">
                <a:solidFill>
                  <a:srgbClr val="494949"/>
                </a:solidFill>
                <a:latin typeface="Roboto Condensed Light" panose="02000000000000000000" pitchFamily="2" charset="0"/>
                <a:ea typeface="+mn-lt"/>
                <a:cs typeface="+mn-lt"/>
              </a:rPr>
              <a:t>AWT</a:t>
            </a:r>
            <a:r>
              <a:rPr lang="en-US" sz="1200">
                <a:solidFill>
                  <a:srgbClr val="494949"/>
                </a:solidFill>
                <a:latin typeface="Roboto Condensed Light" panose="02000000000000000000" pitchFamily="2" charset="0"/>
                <a:ea typeface="+mn-lt"/>
                <a:cs typeface="+mn-lt"/>
              </a:rPr>
              <a:t>)</a:t>
            </a:r>
          </a:p>
        </p:txBody>
      </p:sp>
      <p:sp>
        <p:nvSpPr>
          <p:cNvPr id="8" name="Rectangle 7">
            <a:extLst>
              <a:ext uri="{FF2B5EF4-FFF2-40B4-BE49-F238E27FC236}">
                <a16:creationId xmlns:a16="http://schemas.microsoft.com/office/drawing/2014/main" id="{7E660F21-2B91-9034-7811-A0795AF9FFF0}"/>
              </a:ext>
              <a:ext uri="{C183D7F6-B498-43B3-948B-1728B52AA6E4}">
                <adec:decorative xmlns:adec="http://schemas.microsoft.com/office/drawing/2017/decorative" val="1"/>
              </a:ext>
            </a:extLst>
          </p:cNvPr>
          <p:cNvSpPr>
            <a:spLocks/>
          </p:cNvSpPr>
          <p:nvPr/>
        </p:nvSpPr>
        <p:spPr>
          <a:xfrm>
            <a:off x="476359" y="3091868"/>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9" name="Rectangle 8">
            <a:extLst>
              <a:ext uri="{FF2B5EF4-FFF2-40B4-BE49-F238E27FC236}">
                <a16:creationId xmlns:a16="http://schemas.microsoft.com/office/drawing/2014/main" id="{BB82F55B-CD2E-58DB-187F-A72D9949C1EF}"/>
              </a:ext>
              <a:ext uri="{C183D7F6-B498-43B3-948B-1728B52AA6E4}">
                <adec:decorative xmlns:adec="http://schemas.microsoft.com/office/drawing/2017/decorative" val="1"/>
              </a:ext>
            </a:extLst>
          </p:cNvPr>
          <p:cNvSpPr>
            <a:spLocks/>
          </p:cNvSpPr>
          <p:nvPr/>
        </p:nvSpPr>
        <p:spPr>
          <a:xfrm>
            <a:off x="476357" y="3091868"/>
            <a:ext cx="106666" cy="14623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2" name="TextBox 51">
            <a:extLst>
              <a:ext uri="{FF2B5EF4-FFF2-40B4-BE49-F238E27FC236}">
                <a16:creationId xmlns:a16="http://schemas.microsoft.com/office/drawing/2014/main" id="{DD55762B-C69D-6491-E860-2622CC8151CE}"/>
              </a:ext>
            </a:extLst>
          </p:cNvPr>
          <p:cNvSpPr txBox="1">
            <a:spLocks/>
          </p:cNvSpPr>
          <p:nvPr/>
        </p:nvSpPr>
        <p:spPr>
          <a:xfrm>
            <a:off x="562899" y="3361303"/>
            <a:ext cx="763252" cy="553926"/>
          </a:xfrm>
          <a:prstGeom prst="rect">
            <a:avLst/>
          </a:prstGeom>
          <a:noFill/>
        </p:spPr>
        <p:txBody>
          <a:bodyPr wrap="none" rtlCol="0" anchor="ctr" anchorCtr="0">
            <a:spAutoFit/>
          </a:bodyPr>
          <a:lstStyle/>
          <a:p>
            <a:pPr algn="ctr" defTabSz="554437">
              <a:defRPr/>
            </a:pPr>
            <a:r>
              <a:rPr lang="en-US" sz="3000" b="1">
                <a:solidFill>
                  <a:srgbClr val="5090C4"/>
                </a:solidFill>
                <a:latin typeface="Montserrat SemiBold" pitchFamily="2" charset="77"/>
                <a:ea typeface="+mn-lt"/>
                <a:cs typeface="+mn-lt"/>
              </a:rPr>
              <a:t>02.</a:t>
            </a:r>
          </a:p>
        </p:txBody>
      </p:sp>
      <p:sp>
        <p:nvSpPr>
          <p:cNvPr id="32" name="Subtitle 2">
            <a:extLst>
              <a:ext uri="{FF2B5EF4-FFF2-40B4-BE49-F238E27FC236}">
                <a16:creationId xmlns:a16="http://schemas.microsoft.com/office/drawing/2014/main" id="{97BA8126-4D49-27D1-8985-5CC1DE59DE97}"/>
              </a:ext>
            </a:extLst>
          </p:cNvPr>
          <p:cNvSpPr txBox="1">
            <a:spLocks/>
          </p:cNvSpPr>
          <p:nvPr/>
        </p:nvSpPr>
        <p:spPr>
          <a:xfrm>
            <a:off x="1326150" y="3405379"/>
            <a:ext cx="4408404" cy="738568"/>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a:lnSpc>
                <a:spcPct val="100000"/>
              </a:lnSpc>
              <a:spcBef>
                <a:spcPts val="0"/>
              </a:spcBef>
              <a:buFontTx/>
              <a:defRPr/>
            </a:pPr>
            <a:r>
              <a:rPr lang="en-US" sz="1200" b="1">
                <a:solidFill>
                  <a:srgbClr val="494949"/>
                </a:solidFill>
                <a:latin typeface="Roboto Condensed Light" panose="02000000000000000000" pitchFamily="2" charset="0"/>
                <a:ea typeface="+mn-lt"/>
                <a:cs typeface="+mn-lt"/>
              </a:rPr>
              <a:t>Description:</a:t>
            </a:r>
            <a:endParaRPr lang="en-US" sz="1200">
              <a:solidFill>
                <a:srgbClr val="494949"/>
              </a:solidFill>
              <a:latin typeface="Roboto Condensed Light" panose="02000000000000000000" pitchFamily="2" charset="0"/>
              <a:ea typeface="+mn-lt"/>
              <a:cs typeface="+mn-lt"/>
            </a:endParaRPr>
          </a:p>
          <a:p>
            <a:pPr marL="171450" indent="-171450" algn="l" defTabSz="914309" fontAlgn="ctr">
              <a:lnSpc>
                <a:spcPct val="100000"/>
              </a:lnSpc>
              <a:spcBef>
                <a:spcPts val="0"/>
              </a:spcBef>
              <a:buFont typeface="Arial" panose="020B0604020202020204" pitchFamily="34" charset="0"/>
              <a:buChar char="•"/>
              <a:defRPr/>
            </a:pPr>
            <a:r>
              <a:rPr lang="en-US" sz="1200">
                <a:solidFill>
                  <a:srgbClr val="494949"/>
                </a:solidFill>
                <a:latin typeface="Roboto Condensed Light" panose="02000000000000000000" pitchFamily="2" charset="0"/>
                <a:ea typeface="+mn-lt"/>
                <a:cs typeface="+mn-lt"/>
              </a:rPr>
              <a:t>This metric tracks the </a:t>
            </a:r>
            <a:r>
              <a:rPr lang="en-US" sz="1200" b="1">
                <a:solidFill>
                  <a:srgbClr val="494949"/>
                </a:solidFill>
                <a:latin typeface="Roboto Condensed Light" panose="02000000000000000000" pitchFamily="2" charset="0"/>
                <a:ea typeface="+mn-lt"/>
                <a:cs typeface="+mn-lt"/>
              </a:rPr>
              <a:t>average time</a:t>
            </a:r>
            <a:r>
              <a:rPr lang="en-US" sz="1200">
                <a:solidFill>
                  <a:srgbClr val="494949"/>
                </a:solidFill>
                <a:latin typeface="Roboto Condensed Light" panose="02000000000000000000" pitchFamily="2" charset="0"/>
                <a:ea typeface="+mn-lt"/>
                <a:cs typeface="+mn-lt"/>
              </a:rPr>
              <a:t> a customer waits on hold before connecting with an agent. A lower </a:t>
            </a:r>
            <a:r>
              <a:rPr lang="en-US" sz="1200" err="1">
                <a:solidFill>
                  <a:srgbClr val="494949"/>
                </a:solidFill>
                <a:latin typeface="Roboto Condensed Light" panose="02000000000000000000" pitchFamily="2" charset="0"/>
                <a:ea typeface="+mn-lt"/>
                <a:cs typeface="+mn-lt"/>
              </a:rPr>
              <a:t>AWT</a:t>
            </a:r>
            <a:r>
              <a:rPr lang="en-US" sz="1200">
                <a:solidFill>
                  <a:srgbClr val="494949"/>
                </a:solidFill>
                <a:latin typeface="Roboto Condensed Light" panose="02000000000000000000" pitchFamily="2" charset="0"/>
                <a:ea typeface="+mn-lt"/>
                <a:cs typeface="+mn-lt"/>
              </a:rPr>
              <a:t> typically correlates with higher customer satisfaction.</a:t>
            </a:r>
          </a:p>
        </p:txBody>
      </p:sp>
      <p:sp>
        <p:nvSpPr>
          <p:cNvPr id="11" name="Rectangle 10">
            <a:extLst>
              <a:ext uri="{FF2B5EF4-FFF2-40B4-BE49-F238E27FC236}">
                <a16:creationId xmlns:a16="http://schemas.microsoft.com/office/drawing/2014/main" id="{FC74732C-7D43-76F0-351B-BC5EF4783F64}"/>
              </a:ext>
              <a:ext uri="{C183D7F6-B498-43B3-948B-1728B52AA6E4}">
                <adec:decorative xmlns:adec="http://schemas.microsoft.com/office/drawing/2017/decorative" val="1"/>
              </a:ext>
            </a:extLst>
          </p:cNvPr>
          <p:cNvSpPr>
            <a:spLocks/>
          </p:cNvSpPr>
          <p:nvPr/>
        </p:nvSpPr>
        <p:spPr>
          <a:xfrm>
            <a:off x="476360" y="4866426"/>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2" name="Rectangle 11">
            <a:extLst>
              <a:ext uri="{FF2B5EF4-FFF2-40B4-BE49-F238E27FC236}">
                <a16:creationId xmlns:a16="http://schemas.microsoft.com/office/drawing/2014/main" id="{D6970DB0-7F98-DF07-E8BA-7E30302F8C0B}"/>
              </a:ext>
              <a:ext uri="{C183D7F6-B498-43B3-948B-1728B52AA6E4}">
                <adec:decorative xmlns:adec="http://schemas.microsoft.com/office/drawing/2017/decorative" val="1"/>
              </a:ext>
            </a:extLst>
          </p:cNvPr>
          <p:cNvSpPr>
            <a:spLocks/>
          </p:cNvSpPr>
          <p:nvPr/>
        </p:nvSpPr>
        <p:spPr>
          <a:xfrm>
            <a:off x="476358" y="4866426"/>
            <a:ext cx="106666" cy="1462302"/>
          </a:xfrm>
          <a:prstGeom prst="rect">
            <a:avLst/>
          </a:prstGeom>
          <a:solidFill>
            <a:schemeClr val="tx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3" name="TextBox 52">
            <a:extLst>
              <a:ext uri="{FF2B5EF4-FFF2-40B4-BE49-F238E27FC236}">
                <a16:creationId xmlns:a16="http://schemas.microsoft.com/office/drawing/2014/main" id="{69DBB635-A358-856A-B932-D80C36F1E9E5}"/>
              </a:ext>
            </a:extLst>
          </p:cNvPr>
          <p:cNvSpPr txBox="1">
            <a:spLocks/>
          </p:cNvSpPr>
          <p:nvPr/>
        </p:nvSpPr>
        <p:spPr>
          <a:xfrm>
            <a:off x="562900" y="5135861"/>
            <a:ext cx="763252" cy="553926"/>
          </a:xfrm>
          <a:prstGeom prst="rect">
            <a:avLst/>
          </a:prstGeom>
          <a:noFill/>
        </p:spPr>
        <p:txBody>
          <a:bodyPr wrap="none" rtlCol="0" anchor="ctr" anchorCtr="0">
            <a:spAutoFit/>
          </a:bodyPr>
          <a:lstStyle/>
          <a:p>
            <a:pPr algn="ctr" defTabSz="554437">
              <a:defRPr/>
            </a:pPr>
            <a:r>
              <a:rPr lang="en-US" sz="3000" b="1">
                <a:solidFill>
                  <a:srgbClr val="15466D"/>
                </a:solidFill>
                <a:latin typeface="Montserrat SemiBold" pitchFamily="2" charset="77"/>
                <a:ea typeface="+mn-lt"/>
                <a:cs typeface="+mn-lt"/>
              </a:rPr>
              <a:t>03.</a:t>
            </a:r>
          </a:p>
        </p:txBody>
      </p:sp>
      <p:sp>
        <p:nvSpPr>
          <p:cNvPr id="35" name="Subtitle 2">
            <a:extLst>
              <a:ext uri="{FF2B5EF4-FFF2-40B4-BE49-F238E27FC236}">
                <a16:creationId xmlns:a16="http://schemas.microsoft.com/office/drawing/2014/main" id="{26A326F1-DB40-CA8B-E0C5-DE69C31CB653}"/>
              </a:ext>
            </a:extLst>
          </p:cNvPr>
          <p:cNvSpPr txBox="1">
            <a:spLocks/>
          </p:cNvSpPr>
          <p:nvPr/>
        </p:nvSpPr>
        <p:spPr>
          <a:xfrm>
            <a:off x="1394382" y="5145519"/>
            <a:ext cx="4408404" cy="553926"/>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a:lnSpc>
                <a:spcPct val="100000"/>
              </a:lnSpc>
              <a:spcBef>
                <a:spcPts val="0"/>
              </a:spcBef>
              <a:buFontTx/>
              <a:defRPr/>
            </a:pPr>
            <a:r>
              <a:rPr lang="en-US" sz="1200" b="1">
                <a:solidFill>
                  <a:srgbClr val="494949"/>
                </a:solidFill>
                <a:latin typeface="Roboto Condensed Light" panose="02000000000000000000" pitchFamily="2" charset="0"/>
                <a:ea typeface="+mn-lt"/>
                <a:cs typeface="+mn-lt"/>
              </a:rPr>
              <a:t>Baseline &amp; Target:</a:t>
            </a:r>
            <a:endParaRPr lang="en-US" sz="1200">
              <a:solidFill>
                <a:srgbClr val="494949"/>
              </a:solidFill>
              <a:latin typeface="Roboto Condensed Light" panose="02000000000000000000" pitchFamily="2" charset="0"/>
              <a:ea typeface="+mn-lt"/>
              <a:cs typeface="+mn-lt"/>
            </a:endParaRPr>
          </a:p>
          <a:p>
            <a:pPr marL="171450" indent="-171450" algn="l" defTabSz="914309" fontAlgn="ctr">
              <a:lnSpc>
                <a:spcPct val="100000"/>
              </a:lnSpc>
              <a:spcBef>
                <a:spcPts val="0"/>
              </a:spcBef>
              <a:buFont typeface="Arial" panose="020B0604020202020204" pitchFamily="34" charset="0"/>
              <a:buChar char="•"/>
              <a:defRPr/>
            </a:pPr>
            <a:r>
              <a:rPr lang="en-US" sz="1200">
                <a:solidFill>
                  <a:srgbClr val="494949"/>
                </a:solidFill>
                <a:latin typeface="Roboto Condensed Light" panose="02000000000000000000" pitchFamily="2" charset="0"/>
                <a:ea typeface="+mn-lt"/>
                <a:cs typeface="+mn-lt"/>
              </a:rPr>
              <a:t>Current </a:t>
            </a:r>
            <a:r>
              <a:rPr lang="en-US" sz="1200" err="1">
                <a:solidFill>
                  <a:srgbClr val="494949"/>
                </a:solidFill>
                <a:latin typeface="Roboto Condensed Light" panose="02000000000000000000" pitchFamily="2" charset="0"/>
                <a:ea typeface="+mn-lt"/>
                <a:cs typeface="+mn-lt"/>
              </a:rPr>
              <a:t>AWT</a:t>
            </a:r>
            <a:r>
              <a:rPr lang="en-US" sz="1200">
                <a:solidFill>
                  <a:srgbClr val="494949"/>
                </a:solidFill>
                <a:latin typeface="Roboto Condensed Light" panose="02000000000000000000" pitchFamily="2" charset="0"/>
                <a:ea typeface="+mn-lt"/>
                <a:cs typeface="+mn-lt"/>
              </a:rPr>
              <a:t>: 6 minutes</a:t>
            </a:r>
          </a:p>
          <a:p>
            <a:pPr marL="171450" indent="-171450" algn="l" defTabSz="914309" fontAlgn="ctr">
              <a:lnSpc>
                <a:spcPct val="100000"/>
              </a:lnSpc>
              <a:spcBef>
                <a:spcPts val="0"/>
              </a:spcBef>
              <a:buFont typeface="Arial" panose="020B0604020202020204" pitchFamily="34" charset="0"/>
              <a:buChar char="•"/>
              <a:defRPr/>
            </a:pPr>
            <a:r>
              <a:rPr lang="en-US" sz="1200">
                <a:solidFill>
                  <a:srgbClr val="494949"/>
                </a:solidFill>
                <a:latin typeface="Roboto Condensed Light" panose="02000000000000000000" pitchFamily="2" charset="0"/>
                <a:ea typeface="+mn-lt"/>
                <a:cs typeface="+mn-lt"/>
              </a:rPr>
              <a:t>Target </a:t>
            </a:r>
            <a:r>
              <a:rPr lang="en-US" sz="1200" err="1">
                <a:solidFill>
                  <a:srgbClr val="494949"/>
                </a:solidFill>
                <a:latin typeface="Roboto Condensed Light" panose="02000000000000000000" pitchFamily="2" charset="0"/>
                <a:ea typeface="+mn-lt"/>
                <a:cs typeface="+mn-lt"/>
              </a:rPr>
              <a:t>AWT</a:t>
            </a:r>
            <a:r>
              <a:rPr lang="en-US" sz="1200">
                <a:solidFill>
                  <a:srgbClr val="494949"/>
                </a:solidFill>
                <a:latin typeface="Roboto Condensed Light" panose="02000000000000000000" pitchFamily="2" charset="0"/>
                <a:ea typeface="+mn-lt"/>
                <a:cs typeface="+mn-lt"/>
              </a:rPr>
              <a:t>: 2 minutes (achieved within 6 months)</a:t>
            </a:r>
          </a:p>
        </p:txBody>
      </p:sp>
      <p:sp>
        <p:nvSpPr>
          <p:cNvPr id="18" name="Rectangle 17">
            <a:extLst>
              <a:ext uri="{FF2B5EF4-FFF2-40B4-BE49-F238E27FC236}">
                <a16:creationId xmlns:a16="http://schemas.microsoft.com/office/drawing/2014/main" id="{4E657996-BA12-31EF-35FE-55DACE84A010}"/>
              </a:ext>
              <a:ext uri="{C183D7F6-B498-43B3-948B-1728B52AA6E4}">
                <adec:decorative xmlns:adec="http://schemas.microsoft.com/office/drawing/2017/decorative" val="1"/>
              </a:ext>
            </a:extLst>
          </p:cNvPr>
          <p:cNvSpPr>
            <a:spLocks/>
          </p:cNvSpPr>
          <p:nvPr/>
        </p:nvSpPr>
        <p:spPr>
          <a:xfrm>
            <a:off x="6411384" y="1456069"/>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9" name="Rectangle 18">
            <a:extLst>
              <a:ext uri="{FF2B5EF4-FFF2-40B4-BE49-F238E27FC236}">
                <a16:creationId xmlns:a16="http://schemas.microsoft.com/office/drawing/2014/main" id="{F83D57E9-055D-837B-E649-284FF5C9F8FF}"/>
              </a:ext>
              <a:ext uri="{C183D7F6-B498-43B3-948B-1728B52AA6E4}">
                <adec:decorative xmlns:adec="http://schemas.microsoft.com/office/drawing/2017/decorative" val="1"/>
              </a:ext>
            </a:extLst>
          </p:cNvPr>
          <p:cNvSpPr>
            <a:spLocks/>
          </p:cNvSpPr>
          <p:nvPr/>
        </p:nvSpPr>
        <p:spPr>
          <a:xfrm>
            <a:off x="6411382" y="1456069"/>
            <a:ext cx="106666" cy="14623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8" name="TextBox 57">
            <a:extLst>
              <a:ext uri="{FF2B5EF4-FFF2-40B4-BE49-F238E27FC236}">
                <a16:creationId xmlns:a16="http://schemas.microsoft.com/office/drawing/2014/main" id="{E9086F57-F791-E746-E3C9-1FD27E867F58}"/>
              </a:ext>
            </a:extLst>
          </p:cNvPr>
          <p:cNvSpPr txBox="1">
            <a:spLocks/>
          </p:cNvSpPr>
          <p:nvPr/>
        </p:nvSpPr>
        <p:spPr>
          <a:xfrm>
            <a:off x="6469198" y="1725504"/>
            <a:ext cx="800115" cy="553926"/>
          </a:xfrm>
          <a:prstGeom prst="rect">
            <a:avLst/>
          </a:prstGeom>
          <a:noFill/>
        </p:spPr>
        <p:txBody>
          <a:bodyPr wrap="none" rtlCol="0" anchor="ctr" anchorCtr="0">
            <a:spAutoFit/>
          </a:bodyPr>
          <a:lstStyle/>
          <a:p>
            <a:pPr algn="ctr" defTabSz="554437">
              <a:defRPr/>
            </a:pPr>
            <a:r>
              <a:rPr lang="en-US" sz="3000" b="1">
                <a:solidFill>
                  <a:srgbClr val="15466D"/>
                </a:solidFill>
                <a:latin typeface="Montserrat SemiBold" pitchFamily="2" charset="77"/>
                <a:ea typeface="+mn-lt"/>
                <a:cs typeface="+mn-lt"/>
              </a:rPr>
              <a:t>04.</a:t>
            </a:r>
          </a:p>
        </p:txBody>
      </p:sp>
      <p:sp>
        <p:nvSpPr>
          <p:cNvPr id="41" name="Subtitle 2">
            <a:extLst>
              <a:ext uri="{FF2B5EF4-FFF2-40B4-BE49-F238E27FC236}">
                <a16:creationId xmlns:a16="http://schemas.microsoft.com/office/drawing/2014/main" id="{F8E1C672-9526-00F5-9234-FBFD0B589D12}"/>
              </a:ext>
            </a:extLst>
          </p:cNvPr>
          <p:cNvSpPr txBox="1">
            <a:spLocks/>
          </p:cNvSpPr>
          <p:nvPr/>
        </p:nvSpPr>
        <p:spPr>
          <a:xfrm>
            <a:off x="7304774" y="1779454"/>
            <a:ext cx="4283442" cy="738568"/>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a:lnSpc>
                <a:spcPct val="100000"/>
              </a:lnSpc>
              <a:spcBef>
                <a:spcPts val="0"/>
              </a:spcBef>
              <a:buFontTx/>
              <a:defRPr/>
            </a:pPr>
            <a:r>
              <a:rPr lang="en-US" sz="1200" b="1" dirty="0">
                <a:solidFill>
                  <a:srgbClr val="494949"/>
                </a:solidFill>
                <a:latin typeface="Roboto Condensed Light" panose="02000000000000000000" pitchFamily="2" charset="0"/>
                <a:ea typeface="+mn-lt"/>
                <a:cs typeface="+mn-lt"/>
              </a:rPr>
              <a:t>Measurement Method:</a:t>
            </a:r>
            <a:endParaRPr lang="en-US" sz="1200" dirty="0">
              <a:solidFill>
                <a:srgbClr val="494949"/>
              </a:solidFill>
              <a:latin typeface="Roboto Condensed Light" panose="02000000000000000000" pitchFamily="2" charset="0"/>
              <a:ea typeface="+mn-lt"/>
              <a:cs typeface="+mn-lt"/>
            </a:endParaRPr>
          </a:p>
          <a:p>
            <a:pPr marL="171450" indent="-171450" algn="l" defTabSz="914309" fontAlgn="ctr">
              <a:lnSpc>
                <a:spcPct val="100000"/>
              </a:lnSpc>
              <a:spcBef>
                <a:spcPts val="0"/>
              </a:spcBef>
              <a:buFont typeface="Arial" panose="020B0604020202020204" pitchFamily="34" charset="0"/>
              <a:buChar char="•"/>
              <a:defRPr/>
            </a:pPr>
            <a:r>
              <a:rPr lang="en-US" sz="1200" dirty="0">
                <a:solidFill>
                  <a:srgbClr val="494949"/>
                </a:solidFill>
                <a:latin typeface="Roboto Condensed Light" panose="02000000000000000000" pitchFamily="2" charset="0"/>
                <a:ea typeface="+mn-lt"/>
                <a:cs typeface="+mn-lt"/>
              </a:rPr>
              <a:t>Gather daily </a:t>
            </a:r>
            <a:r>
              <a:rPr lang="en-US" sz="1200" b="1" dirty="0">
                <a:solidFill>
                  <a:srgbClr val="494949"/>
                </a:solidFill>
                <a:latin typeface="Roboto Condensed Light" panose="02000000000000000000" pitchFamily="2" charset="0"/>
                <a:ea typeface="+mn-lt"/>
                <a:cs typeface="+mn-lt"/>
              </a:rPr>
              <a:t>call queue data</a:t>
            </a:r>
            <a:r>
              <a:rPr lang="en-US" sz="1200" dirty="0">
                <a:solidFill>
                  <a:srgbClr val="494949"/>
                </a:solidFill>
                <a:latin typeface="Roboto Condensed Light" panose="02000000000000000000" pitchFamily="2" charset="0"/>
                <a:ea typeface="+mn-lt"/>
                <a:cs typeface="+mn-lt"/>
              </a:rPr>
              <a:t> from the contact center system.</a:t>
            </a:r>
          </a:p>
          <a:p>
            <a:pPr marL="171450" indent="-171450" algn="l" defTabSz="914309" fontAlgn="ctr">
              <a:lnSpc>
                <a:spcPct val="100000"/>
              </a:lnSpc>
              <a:spcBef>
                <a:spcPts val="0"/>
              </a:spcBef>
              <a:buFont typeface="Arial" panose="020B0604020202020204" pitchFamily="34" charset="0"/>
              <a:buChar char="•"/>
              <a:defRPr/>
            </a:pPr>
            <a:r>
              <a:rPr lang="en-US" sz="1200" dirty="0">
                <a:solidFill>
                  <a:srgbClr val="494949"/>
                </a:solidFill>
                <a:latin typeface="Roboto Condensed Light" panose="02000000000000000000" pitchFamily="2" charset="0"/>
                <a:ea typeface="+mn-lt"/>
                <a:cs typeface="+mn-lt"/>
              </a:rPr>
              <a:t>Review weekly trends and compare them against the 6-month target to ensure </a:t>
            </a:r>
            <a:r>
              <a:rPr lang="en-US" sz="1200" b="1" dirty="0">
                <a:solidFill>
                  <a:srgbClr val="494949"/>
                </a:solidFill>
                <a:latin typeface="Roboto Condensed Light" panose="02000000000000000000" pitchFamily="2" charset="0"/>
                <a:ea typeface="+mn-lt"/>
                <a:cs typeface="+mn-lt"/>
              </a:rPr>
              <a:t>on-track</a:t>
            </a:r>
            <a:r>
              <a:rPr lang="en-US" sz="1200" dirty="0">
                <a:solidFill>
                  <a:srgbClr val="494949"/>
                </a:solidFill>
                <a:latin typeface="Roboto Condensed Light" panose="02000000000000000000" pitchFamily="2" charset="0"/>
                <a:ea typeface="+mn-lt"/>
                <a:cs typeface="+mn-lt"/>
              </a:rPr>
              <a:t> progress.</a:t>
            </a:r>
          </a:p>
        </p:txBody>
      </p:sp>
      <p:sp>
        <p:nvSpPr>
          <p:cNvPr id="20" name="Rectangle 19">
            <a:extLst>
              <a:ext uri="{FF2B5EF4-FFF2-40B4-BE49-F238E27FC236}">
                <a16:creationId xmlns:a16="http://schemas.microsoft.com/office/drawing/2014/main" id="{107B8A2B-762D-7583-B4EC-9A36DB092BEE}"/>
              </a:ext>
              <a:ext uri="{C183D7F6-B498-43B3-948B-1728B52AA6E4}">
                <adec:decorative xmlns:adec="http://schemas.microsoft.com/office/drawing/2017/decorative" val="1"/>
              </a:ext>
            </a:extLst>
          </p:cNvPr>
          <p:cNvSpPr>
            <a:spLocks/>
          </p:cNvSpPr>
          <p:nvPr/>
        </p:nvSpPr>
        <p:spPr>
          <a:xfrm>
            <a:off x="6411383" y="3091868"/>
            <a:ext cx="5412443" cy="14623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21" name="Rectangle 20">
            <a:extLst>
              <a:ext uri="{FF2B5EF4-FFF2-40B4-BE49-F238E27FC236}">
                <a16:creationId xmlns:a16="http://schemas.microsoft.com/office/drawing/2014/main" id="{2E058051-E37D-2D9D-8D76-CA5443FC5BD6}"/>
              </a:ext>
              <a:ext uri="{C183D7F6-B498-43B3-948B-1728B52AA6E4}">
                <adec:decorative xmlns:adec="http://schemas.microsoft.com/office/drawing/2017/decorative" val="1"/>
              </a:ext>
            </a:extLst>
          </p:cNvPr>
          <p:cNvSpPr>
            <a:spLocks/>
          </p:cNvSpPr>
          <p:nvPr/>
        </p:nvSpPr>
        <p:spPr>
          <a:xfrm>
            <a:off x="6411381" y="3091868"/>
            <a:ext cx="106666" cy="1462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9" name="TextBox 58">
            <a:extLst>
              <a:ext uri="{FF2B5EF4-FFF2-40B4-BE49-F238E27FC236}">
                <a16:creationId xmlns:a16="http://schemas.microsoft.com/office/drawing/2014/main" id="{597FA2D9-8607-1DD0-265C-E5BE2CD12254}"/>
              </a:ext>
            </a:extLst>
          </p:cNvPr>
          <p:cNvSpPr txBox="1">
            <a:spLocks/>
          </p:cNvSpPr>
          <p:nvPr/>
        </p:nvSpPr>
        <p:spPr>
          <a:xfrm>
            <a:off x="6487626" y="3361303"/>
            <a:ext cx="763252" cy="553926"/>
          </a:xfrm>
          <a:prstGeom prst="rect">
            <a:avLst/>
          </a:prstGeom>
          <a:noFill/>
        </p:spPr>
        <p:txBody>
          <a:bodyPr wrap="none" rtlCol="0" anchor="ctr" anchorCtr="0">
            <a:spAutoFit/>
          </a:bodyPr>
          <a:lstStyle/>
          <a:p>
            <a:pPr algn="ctr" defTabSz="554437">
              <a:defRPr/>
            </a:pPr>
            <a:r>
              <a:rPr lang="en-US" sz="3000" b="1">
                <a:solidFill>
                  <a:srgbClr val="299C47"/>
                </a:solidFill>
                <a:latin typeface="Montserrat SemiBold" pitchFamily="2" charset="77"/>
                <a:ea typeface="+mn-lt"/>
                <a:cs typeface="+mn-lt"/>
              </a:rPr>
              <a:t>05.</a:t>
            </a:r>
          </a:p>
        </p:txBody>
      </p:sp>
      <p:sp>
        <p:nvSpPr>
          <p:cNvPr id="44" name="Subtitle 2">
            <a:extLst>
              <a:ext uri="{FF2B5EF4-FFF2-40B4-BE49-F238E27FC236}">
                <a16:creationId xmlns:a16="http://schemas.microsoft.com/office/drawing/2014/main" id="{63069BA7-C7F5-46A3-6B3A-04990D80535B}"/>
              </a:ext>
            </a:extLst>
          </p:cNvPr>
          <p:cNvSpPr txBox="1">
            <a:spLocks/>
          </p:cNvSpPr>
          <p:nvPr/>
        </p:nvSpPr>
        <p:spPr>
          <a:xfrm>
            <a:off x="7368825" y="3450026"/>
            <a:ext cx="4155340" cy="738568"/>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a:lnSpc>
                <a:spcPct val="100000"/>
              </a:lnSpc>
              <a:spcBef>
                <a:spcPts val="0"/>
              </a:spcBef>
              <a:buFontTx/>
              <a:defRPr/>
            </a:pPr>
            <a:r>
              <a:rPr lang="en-US" sz="1200" b="1">
                <a:solidFill>
                  <a:srgbClr val="494949"/>
                </a:solidFill>
                <a:latin typeface="Roboto Condensed Light" panose="02000000000000000000" pitchFamily="2" charset="0"/>
                <a:ea typeface="+mn-lt"/>
                <a:cs typeface="+mn-lt"/>
              </a:rPr>
              <a:t>Ownership:</a:t>
            </a:r>
            <a:endParaRPr lang="en-US" sz="1200">
              <a:solidFill>
                <a:srgbClr val="494949"/>
              </a:solidFill>
              <a:latin typeface="Roboto Condensed Light" panose="02000000000000000000" pitchFamily="2" charset="0"/>
              <a:ea typeface="+mn-lt"/>
              <a:cs typeface="+mn-lt"/>
            </a:endParaRPr>
          </a:p>
          <a:p>
            <a:pPr marL="171450" indent="-171450" algn="l" defTabSz="914309" fontAlgn="ctr">
              <a:lnSpc>
                <a:spcPct val="100000"/>
              </a:lnSpc>
              <a:spcBef>
                <a:spcPts val="0"/>
              </a:spcBef>
              <a:buFont typeface="Arial" panose="020B0604020202020204" pitchFamily="34" charset="0"/>
              <a:buChar char="•"/>
              <a:defRPr/>
            </a:pPr>
            <a:r>
              <a:rPr lang="en-US" sz="1200">
                <a:solidFill>
                  <a:srgbClr val="494949"/>
                </a:solidFill>
                <a:latin typeface="Roboto Condensed Light" panose="02000000000000000000" pitchFamily="2" charset="0"/>
                <a:ea typeface="+mn-lt"/>
                <a:cs typeface="+mn-lt"/>
              </a:rPr>
              <a:t>CX Operations team owns day-to-day reporting.</a:t>
            </a:r>
          </a:p>
          <a:p>
            <a:pPr marL="171450" indent="-171450" algn="l" defTabSz="914309" fontAlgn="ctr">
              <a:lnSpc>
                <a:spcPct val="100000"/>
              </a:lnSpc>
              <a:spcBef>
                <a:spcPts val="0"/>
              </a:spcBef>
              <a:buFont typeface="Arial" panose="020B0604020202020204" pitchFamily="34" charset="0"/>
              <a:buChar char="•"/>
              <a:defRPr/>
            </a:pPr>
            <a:r>
              <a:rPr lang="en-US" sz="1200" b="1">
                <a:solidFill>
                  <a:srgbClr val="494949"/>
                </a:solidFill>
                <a:latin typeface="Roboto Condensed Light" panose="02000000000000000000" pitchFamily="2" charset="0"/>
                <a:ea typeface="+mn-lt"/>
                <a:cs typeface="+mn-lt"/>
              </a:rPr>
              <a:t>Head of AI</a:t>
            </a:r>
            <a:r>
              <a:rPr lang="en-US" sz="1200">
                <a:solidFill>
                  <a:srgbClr val="494949"/>
                </a:solidFill>
                <a:latin typeface="Roboto Condensed Light" panose="02000000000000000000" pitchFamily="2" charset="0"/>
                <a:ea typeface="+mn-lt"/>
                <a:cs typeface="+mn-lt"/>
              </a:rPr>
              <a:t> ensures that the Agent Assist tool is functioning optimally, assisting with inbound calls and escalations.</a:t>
            </a:r>
          </a:p>
        </p:txBody>
      </p:sp>
      <p:sp>
        <p:nvSpPr>
          <p:cNvPr id="22" name="Rectangle 21">
            <a:extLst>
              <a:ext uri="{FF2B5EF4-FFF2-40B4-BE49-F238E27FC236}">
                <a16:creationId xmlns:a16="http://schemas.microsoft.com/office/drawing/2014/main" id="{461C4C04-3730-E88A-C268-CC97B3A00A70}"/>
              </a:ext>
              <a:ext uri="{C183D7F6-B498-43B3-948B-1728B52AA6E4}">
                <adec:decorative xmlns:adec="http://schemas.microsoft.com/office/drawing/2017/decorative" val="1"/>
              </a:ext>
            </a:extLst>
          </p:cNvPr>
          <p:cNvSpPr>
            <a:spLocks/>
          </p:cNvSpPr>
          <p:nvPr/>
        </p:nvSpPr>
        <p:spPr>
          <a:xfrm>
            <a:off x="6411384" y="4866426"/>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23" name="Rectangle 22">
            <a:extLst>
              <a:ext uri="{FF2B5EF4-FFF2-40B4-BE49-F238E27FC236}">
                <a16:creationId xmlns:a16="http://schemas.microsoft.com/office/drawing/2014/main" id="{D74EE3D6-9D06-F9DB-0B61-54CF1981828C}"/>
              </a:ext>
              <a:ext uri="{C183D7F6-B498-43B3-948B-1728B52AA6E4}">
                <adec:decorative xmlns:adec="http://schemas.microsoft.com/office/drawing/2017/decorative" val="1"/>
              </a:ext>
            </a:extLst>
          </p:cNvPr>
          <p:cNvSpPr>
            <a:spLocks/>
          </p:cNvSpPr>
          <p:nvPr/>
        </p:nvSpPr>
        <p:spPr>
          <a:xfrm>
            <a:off x="6411382" y="4866426"/>
            <a:ext cx="106666" cy="14623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60" name="TextBox 59">
            <a:extLst>
              <a:ext uri="{FF2B5EF4-FFF2-40B4-BE49-F238E27FC236}">
                <a16:creationId xmlns:a16="http://schemas.microsoft.com/office/drawing/2014/main" id="{59697125-3C75-C851-49A9-638E2AD155DD}"/>
              </a:ext>
            </a:extLst>
          </p:cNvPr>
          <p:cNvSpPr txBox="1">
            <a:spLocks/>
          </p:cNvSpPr>
          <p:nvPr/>
        </p:nvSpPr>
        <p:spPr>
          <a:xfrm>
            <a:off x="6479614" y="5135861"/>
            <a:ext cx="779280" cy="553926"/>
          </a:xfrm>
          <a:prstGeom prst="rect">
            <a:avLst/>
          </a:prstGeom>
          <a:noFill/>
        </p:spPr>
        <p:txBody>
          <a:bodyPr wrap="none" rtlCol="0" anchor="ctr" anchorCtr="0">
            <a:spAutoFit/>
          </a:bodyPr>
          <a:lstStyle/>
          <a:p>
            <a:pPr algn="ctr" defTabSz="554437">
              <a:defRPr/>
            </a:pPr>
            <a:r>
              <a:rPr lang="en-US" sz="3000" b="1">
                <a:solidFill>
                  <a:srgbClr val="494A4A"/>
                </a:solidFill>
                <a:latin typeface="Montserrat SemiBold" pitchFamily="2" charset="77"/>
                <a:ea typeface="+mn-lt"/>
                <a:cs typeface="+mn-lt"/>
              </a:rPr>
              <a:t>06.</a:t>
            </a:r>
          </a:p>
        </p:txBody>
      </p:sp>
      <p:sp>
        <p:nvSpPr>
          <p:cNvPr id="47" name="Subtitle 2">
            <a:extLst>
              <a:ext uri="{FF2B5EF4-FFF2-40B4-BE49-F238E27FC236}">
                <a16:creationId xmlns:a16="http://schemas.microsoft.com/office/drawing/2014/main" id="{4F34C1C7-09D8-B353-11AF-C23083141EE9}"/>
              </a:ext>
            </a:extLst>
          </p:cNvPr>
          <p:cNvSpPr txBox="1">
            <a:spLocks/>
          </p:cNvSpPr>
          <p:nvPr/>
        </p:nvSpPr>
        <p:spPr>
          <a:xfrm>
            <a:off x="7368825" y="5135861"/>
            <a:ext cx="4155340" cy="92321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a:lnSpc>
                <a:spcPct val="100000"/>
              </a:lnSpc>
              <a:spcBef>
                <a:spcPts val="0"/>
              </a:spcBef>
              <a:buFontTx/>
              <a:defRPr/>
            </a:pPr>
            <a:r>
              <a:rPr lang="en-US" sz="1200" b="1">
                <a:solidFill>
                  <a:srgbClr val="494949"/>
                </a:solidFill>
                <a:latin typeface="Roboto Condensed Light" panose="02000000000000000000" pitchFamily="2" charset="0"/>
                <a:ea typeface="+mn-lt"/>
                <a:cs typeface="+mn-lt"/>
              </a:rPr>
              <a:t>Risks or Assumptions:</a:t>
            </a:r>
            <a:endParaRPr lang="en-US" sz="1200">
              <a:solidFill>
                <a:srgbClr val="494949"/>
              </a:solidFill>
              <a:latin typeface="Roboto Condensed Light" panose="02000000000000000000" pitchFamily="2" charset="0"/>
              <a:ea typeface="+mn-lt"/>
              <a:cs typeface="+mn-lt"/>
            </a:endParaRPr>
          </a:p>
          <a:p>
            <a:pPr marL="171450" indent="-171450" algn="l" defTabSz="914309" fontAlgn="ctr">
              <a:lnSpc>
                <a:spcPct val="100000"/>
              </a:lnSpc>
              <a:spcBef>
                <a:spcPts val="0"/>
              </a:spcBef>
              <a:buFont typeface="Arial" panose="020B0604020202020204" pitchFamily="34" charset="0"/>
              <a:buChar char="•"/>
              <a:defRPr/>
            </a:pPr>
            <a:r>
              <a:rPr lang="en-US" sz="1200">
                <a:solidFill>
                  <a:srgbClr val="494949"/>
                </a:solidFill>
                <a:latin typeface="Roboto Condensed Light" panose="02000000000000000000" pitchFamily="2" charset="0"/>
                <a:ea typeface="+mn-lt"/>
                <a:cs typeface="+mn-lt"/>
              </a:rPr>
              <a:t>Inconsistent data logging or </a:t>
            </a:r>
            <a:r>
              <a:rPr lang="en-US" sz="1200" b="1">
                <a:solidFill>
                  <a:srgbClr val="494949"/>
                </a:solidFill>
                <a:latin typeface="Roboto Condensed Light" panose="02000000000000000000" pitchFamily="2" charset="0"/>
                <a:ea typeface="+mn-lt"/>
                <a:cs typeface="+mn-lt"/>
              </a:rPr>
              <a:t>system downtime</a:t>
            </a:r>
            <a:r>
              <a:rPr lang="en-US" sz="1200">
                <a:solidFill>
                  <a:srgbClr val="494949"/>
                </a:solidFill>
                <a:latin typeface="Roboto Condensed Light" panose="02000000000000000000" pitchFamily="2" charset="0"/>
                <a:ea typeface="+mn-lt"/>
                <a:cs typeface="+mn-lt"/>
              </a:rPr>
              <a:t> could inflate average wait times.</a:t>
            </a:r>
          </a:p>
          <a:p>
            <a:pPr marL="171450" indent="-171450" algn="l" defTabSz="914309" fontAlgn="ctr">
              <a:lnSpc>
                <a:spcPct val="100000"/>
              </a:lnSpc>
              <a:spcBef>
                <a:spcPts val="0"/>
              </a:spcBef>
              <a:buFont typeface="Arial" panose="020B0604020202020204" pitchFamily="34" charset="0"/>
              <a:buChar char="•"/>
              <a:defRPr/>
            </a:pPr>
            <a:r>
              <a:rPr lang="en-US" sz="1200">
                <a:solidFill>
                  <a:srgbClr val="494949"/>
                </a:solidFill>
                <a:latin typeface="Roboto Condensed Light" panose="02000000000000000000" pitchFamily="2" charset="0"/>
                <a:ea typeface="+mn-lt"/>
                <a:cs typeface="+mn-lt"/>
              </a:rPr>
              <a:t>Agent Assist tool must effectively guide agents to handle calls faster; poor adoption would limit improvements.</a:t>
            </a:r>
          </a:p>
        </p:txBody>
      </p:sp>
    </p:spTree>
    <p:extLst>
      <p:ext uri="{BB962C8B-B14F-4D97-AF65-F5344CB8AC3E}">
        <p14:creationId xmlns:p14="http://schemas.microsoft.com/office/powerpoint/2010/main" val="4744230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18A6B-E0C8-8B0F-B8B6-E6625FEF9A5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72D32E9-0A5F-A3A4-FDB3-2E066111613E}"/>
              </a:ext>
            </a:extLst>
          </p:cNvPr>
          <p:cNvSpPr>
            <a:spLocks noGrp="1"/>
          </p:cNvSpPr>
          <p:nvPr>
            <p:ph type="title"/>
          </p:nvPr>
        </p:nvSpPr>
        <p:spPr>
          <a:xfrm>
            <a:off x="354854" y="545146"/>
            <a:ext cx="6027690" cy="844229"/>
          </a:xfrm>
        </p:spPr>
        <p:txBody>
          <a:bodyPr/>
          <a:lstStyle/>
          <a:p>
            <a:r>
              <a:rPr lang="en-US" sz="3200">
                <a:solidFill>
                  <a:schemeClr val="accent1"/>
                </a:solidFill>
              </a:rPr>
              <a:t>2.1.4</a:t>
            </a:r>
            <a:r>
              <a:rPr lang="en-US" sz="3200"/>
              <a:t> Define your solution success criteria</a:t>
            </a:r>
          </a:p>
        </p:txBody>
      </p:sp>
      <p:sp>
        <p:nvSpPr>
          <p:cNvPr id="12" name="Text Placeholder 6">
            <a:extLst>
              <a:ext uri="{FF2B5EF4-FFF2-40B4-BE49-F238E27FC236}">
                <a16:creationId xmlns:a16="http://schemas.microsoft.com/office/drawing/2014/main" id="{CF60699A-1BBB-6704-FDAF-FB6AD8160C18}"/>
              </a:ext>
            </a:extLst>
          </p:cNvPr>
          <p:cNvSpPr txBox="1">
            <a:spLocks/>
          </p:cNvSpPr>
          <p:nvPr/>
        </p:nvSpPr>
        <p:spPr>
          <a:xfrm>
            <a:off x="350625" y="1769605"/>
            <a:ext cx="5562520"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a:solidFill>
                  <a:srgbClr val="F17A26"/>
                </a:solidFill>
                <a:ea typeface="+mn-lt"/>
                <a:cs typeface="+mn-lt"/>
              </a:rPr>
              <a:t>Objective: Establish the right metrics that will guide your AI for CX solution.</a:t>
            </a:r>
          </a:p>
        </p:txBody>
      </p:sp>
      <p:sp>
        <p:nvSpPr>
          <p:cNvPr id="4" name="Text Placeholder 3">
            <a:extLst>
              <a:ext uri="{FF2B5EF4-FFF2-40B4-BE49-F238E27FC236}">
                <a16:creationId xmlns:a16="http://schemas.microsoft.com/office/drawing/2014/main" id="{B3CB24A7-35AF-6204-DC54-4A55C464CC9E}"/>
              </a:ext>
            </a:extLst>
          </p:cNvPr>
          <p:cNvSpPr>
            <a:spLocks noGrp="1"/>
          </p:cNvSpPr>
          <p:nvPr>
            <p:ph type="body" sz="quarter" idx="11"/>
          </p:nvPr>
        </p:nvSpPr>
        <p:spPr>
          <a:xfrm>
            <a:off x="350625" y="2473578"/>
            <a:ext cx="4115672" cy="269713"/>
          </a:xfrm>
        </p:spPr>
        <p:txBody>
          <a:bodyPr/>
          <a:lstStyle/>
          <a:p>
            <a:r>
              <a:rPr lang="en-US" sz="1600">
                <a:latin typeface="Exo" panose="02000503000000000000" pitchFamily="2" charset="77"/>
              </a:rPr>
              <a:t>1 hour</a:t>
            </a:r>
          </a:p>
        </p:txBody>
      </p:sp>
      <p:sp>
        <p:nvSpPr>
          <p:cNvPr id="5" name="Text Placeholder 4">
            <a:extLst>
              <a:ext uri="{FF2B5EF4-FFF2-40B4-BE49-F238E27FC236}">
                <a16:creationId xmlns:a16="http://schemas.microsoft.com/office/drawing/2014/main" id="{09610D25-2E37-D1C1-0415-AFD81ADB3FFA}"/>
              </a:ext>
            </a:extLst>
          </p:cNvPr>
          <p:cNvSpPr>
            <a:spLocks noGrp="1"/>
          </p:cNvSpPr>
          <p:nvPr>
            <p:ph type="body" sz="quarter" idx="33"/>
          </p:nvPr>
        </p:nvSpPr>
        <p:spPr>
          <a:xfrm>
            <a:off x="350625" y="2914360"/>
            <a:ext cx="5910816" cy="2514891"/>
          </a:xfrm>
          <a:prstGeom prst="rect">
            <a:avLst/>
          </a:prstGeom>
        </p:spPr>
        <p:txBody>
          <a:bodyPr lIns="0" tIns="0" rIns="0" bIns="0" numCol="1" spcCol="292608" anchor="t"/>
          <a:lstStyle/>
          <a:p>
            <a:pPr marL="342832" indent="-342832">
              <a:buAutoNum type="arabicPeriod"/>
            </a:pPr>
            <a:r>
              <a:rPr lang="en-US" dirty="0">
                <a:latin typeface="+mn-lt"/>
              </a:rPr>
              <a:t>Read through both the </a:t>
            </a:r>
            <a:r>
              <a:rPr lang="en-US" b="1" dirty="0">
                <a:latin typeface="+mn-lt"/>
              </a:rPr>
              <a:t>sample template</a:t>
            </a:r>
            <a:r>
              <a:rPr lang="en-US" dirty="0">
                <a:latin typeface="+mn-lt"/>
              </a:rPr>
              <a:t> as well as the </a:t>
            </a:r>
            <a:r>
              <a:rPr lang="en-US" b="1" dirty="0">
                <a:latin typeface="+mn-lt"/>
              </a:rPr>
              <a:t>completed example</a:t>
            </a:r>
            <a:r>
              <a:rPr lang="en-US" dirty="0">
                <a:latin typeface="+mn-lt"/>
              </a:rPr>
              <a:t> included in this section to understand the details and context around forming the </a:t>
            </a:r>
            <a:r>
              <a:rPr lang="en-US" b="1" dirty="0">
                <a:latin typeface="+mn-lt"/>
              </a:rPr>
              <a:t>solution success criteria </a:t>
            </a:r>
            <a:r>
              <a:rPr lang="en-US" dirty="0">
                <a:latin typeface="+mn-lt"/>
              </a:rPr>
              <a:t>for your solution.</a:t>
            </a:r>
          </a:p>
          <a:p>
            <a:pPr marL="342832" indent="-342832">
              <a:buFont typeface="Arial" panose="020B0604020202020204" pitchFamily="34" charset="0"/>
              <a:buAutoNum type="arabicPeriod"/>
            </a:pPr>
            <a:r>
              <a:rPr lang="en-US" dirty="0">
                <a:latin typeface="+mn-lt"/>
              </a:rPr>
              <a:t>Open the </a:t>
            </a:r>
            <a:r>
              <a:rPr lang="en-US" i="1" dirty="0">
                <a:latin typeface="+mn-lt"/>
              </a:rPr>
              <a:t>AI for CX: </a:t>
            </a:r>
            <a:r>
              <a:rPr lang="en-US" i="1" dirty="0">
                <a:latin typeface="+mn-lt"/>
                <a:hlinkClick r:id="rId3"/>
              </a:rPr>
              <a:t>Solution Development and Implementation Report</a:t>
            </a:r>
            <a:r>
              <a:rPr lang="en-US" i="1" dirty="0">
                <a:latin typeface="+mn-lt"/>
              </a:rPr>
              <a:t> (</a:t>
            </a:r>
            <a:r>
              <a:rPr lang="en-US" i="1" dirty="0" err="1">
                <a:latin typeface="+mn-lt"/>
              </a:rPr>
              <a:t>SDAIR</a:t>
            </a:r>
            <a:r>
              <a:rPr lang="en-US" i="1" dirty="0">
                <a:latin typeface="+mn-lt"/>
              </a:rPr>
              <a:t>)</a:t>
            </a:r>
            <a:r>
              <a:rPr lang="en-US" dirty="0">
                <a:latin typeface="+mn-lt"/>
              </a:rPr>
              <a:t> and navigate to section </a:t>
            </a:r>
            <a:r>
              <a:rPr lang="en-US" b="1" dirty="0">
                <a:latin typeface="+mn-lt"/>
              </a:rPr>
              <a:t>2.1.4.</a:t>
            </a:r>
          </a:p>
          <a:p>
            <a:pPr marL="342832" indent="-342832">
              <a:buAutoNum type="arabicPeriod"/>
            </a:pPr>
            <a:r>
              <a:rPr lang="en-US" dirty="0">
                <a:latin typeface="+mn-lt"/>
              </a:rPr>
              <a:t>Follow the </a:t>
            </a:r>
            <a:r>
              <a:rPr lang="en-US" b="1" dirty="0">
                <a:latin typeface="+mn-lt"/>
              </a:rPr>
              <a:t>prompts</a:t>
            </a:r>
            <a:r>
              <a:rPr lang="en-US" dirty="0">
                <a:latin typeface="+mn-lt"/>
              </a:rPr>
              <a:t> in the </a:t>
            </a:r>
            <a:r>
              <a:rPr lang="en-US" b="1" dirty="0">
                <a:latin typeface="+mn-lt"/>
              </a:rPr>
              <a:t>sample template</a:t>
            </a:r>
            <a:r>
              <a:rPr lang="en-US" dirty="0">
                <a:latin typeface="+mn-lt"/>
              </a:rPr>
              <a:t> that was showcased within this section and complete the </a:t>
            </a:r>
            <a:r>
              <a:rPr lang="en-US" b="1" dirty="0">
                <a:latin typeface="+mn-lt"/>
              </a:rPr>
              <a:t>solution success criteria </a:t>
            </a:r>
            <a:r>
              <a:rPr lang="en-US" dirty="0">
                <a:latin typeface="+mn-lt"/>
              </a:rPr>
              <a:t>section of the </a:t>
            </a:r>
            <a:r>
              <a:rPr lang="en-US" i="1" dirty="0" err="1">
                <a:latin typeface="+mn-lt"/>
              </a:rPr>
              <a:t>SDAIR</a:t>
            </a:r>
            <a:r>
              <a:rPr lang="en-US" dirty="0">
                <a:latin typeface="+mn-lt"/>
              </a:rPr>
              <a:t>. </a:t>
            </a:r>
          </a:p>
        </p:txBody>
      </p:sp>
      <p:sp>
        <p:nvSpPr>
          <p:cNvPr id="6" name="Rectangle 5">
            <a:extLst>
              <a:ext uri="{FF2B5EF4-FFF2-40B4-BE49-F238E27FC236}">
                <a16:creationId xmlns:a16="http://schemas.microsoft.com/office/drawing/2014/main" id="{00DA6539-34D8-C3EB-8868-3D9A1F7F1DD0}"/>
              </a:ext>
            </a:extLst>
          </p:cNvPr>
          <p:cNvSpPr>
            <a:spLocks/>
          </p:cNvSpPr>
          <p:nvPr/>
        </p:nvSpPr>
        <p:spPr>
          <a:xfrm>
            <a:off x="853502" y="5724777"/>
            <a:ext cx="548322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dirty="0">
                <a:solidFill>
                  <a:schemeClr val="bg1"/>
                </a:solidFill>
                <a:latin typeface="Exo" panose="02000503000000000000" pitchFamily="2" charset="77"/>
                <a:ea typeface="+mn-lt"/>
                <a:cs typeface="+mn-lt"/>
              </a:rPr>
              <a:t>Download 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Solution Development and Implementation Report</a:t>
            </a:r>
            <a:endParaRPr lang="en-US" sz="1200" dirty="0">
              <a:solidFill>
                <a:schemeClr val="bg1"/>
              </a:solidFill>
              <a:latin typeface="Exo" panose="02000503000000000000" pitchFamily="2" charset="77"/>
              <a:ea typeface="+mn-lt"/>
              <a:cs typeface="+mn-lt"/>
            </a:endParaRPr>
          </a:p>
        </p:txBody>
      </p:sp>
      <p:sp>
        <p:nvSpPr>
          <p:cNvPr id="7" name="Rectangle 6">
            <a:extLst>
              <a:ext uri="{FF2B5EF4-FFF2-40B4-BE49-F238E27FC236}">
                <a16:creationId xmlns:a16="http://schemas.microsoft.com/office/drawing/2014/main" id="{D04022B0-18C5-8C16-CEC2-3C28B319440F}"/>
              </a:ext>
              <a:ext uri="{C183D7F6-B498-43B3-948B-1728B52AA6E4}">
                <adec:decorative xmlns:adec="http://schemas.microsoft.com/office/drawing/2017/decorative" val="1"/>
              </a:ext>
            </a:extLst>
          </p:cNvPr>
          <p:cNvSpPr>
            <a:spLocks noChangeAspect="1"/>
          </p:cNvSpPr>
          <p:nvPr/>
        </p:nvSpPr>
        <p:spPr>
          <a:xfrm>
            <a:off x="274474" y="5724779"/>
            <a:ext cx="579029"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8" name="Picture 7">
            <a:extLst>
              <a:ext uri="{FF2B5EF4-FFF2-40B4-BE49-F238E27FC236}">
                <a16:creationId xmlns:a16="http://schemas.microsoft.com/office/drawing/2014/main" id="{BA8EF371-146B-38C6-78DD-00E8A7D7ACE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20698" y="5836236"/>
            <a:ext cx="260815" cy="244963"/>
          </a:xfrm>
          <a:prstGeom prst="rect">
            <a:avLst/>
          </a:prstGeom>
        </p:spPr>
      </p:pic>
      <p:sp>
        <p:nvSpPr>
          <p:cNvPr id="2" name="Rectangle 1">
            <a:extLst>
              <a:ext uri="{FF2B5EF4-FFF2-40B4-BE49-F238E27FC236}">
                <a16:creationId xmlns:a16="http://schemas.microsoft.com/office/drawing/2014/main" id="{6F29163A-4440-44A0-F1F6-FFEB57C9EAE1}"/>
              </a:ext>
              <a:ext uri="{C183D7F6-B498-43B3-948B-1728B52AA6E4}">
                <adec:decorative xmlns:adec="http://schemas.microsoft.com/office/drawing/2017/decorative" val="1"/>
              </a:ext>
            </a:extLst>
          </p:cNvPr>
          <p:cNvSpPr>
            <a:spLocks/>
          </p:cNvSpPr>
          <p:nvPr/>
        </p:nvSpPr>
        <p:spPr>
          <a:xfrm>
            <a:off x="730111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489961B4-5A97-2447-674C-CCD302294039}"/>
              </a:ext>
            </a:extLst>
          </p:cNvPr>
          <p:cNvGraphicFramePr>
            <a:graphicFrameLocks/>
          </p:cNvGraphicFramePr>
          <p:nvPr>
            <p:extLst>
              <p:ext uri="{D42A27DB-BD31-4B8C-83A1-F6EECF244321}">
                <p14:modId xmlns:p14="http://schemas.microsoft.com/office/powerpoint/2010/main" val="3821143268"/>
              </p:ext>
            </p:extLst>
          </p:nvPr>
        </p:nvGraphicFramePr>
        <p:xfrm>
          <a:off x="7285762" y="936980"/>
          <a:ext cx="4453438" cy="5198945"/>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a:solidFill>
                            <a:srgbClr val="000000"/>
                          </a:solidFill>
                          <a:latin typeface="+mn-lt"/>
                          <a:ea typeface="+mn-lt"/>
                          <a:cs typeface="+mn-lt"/>
                        </a:rPr>
                        <a:t>Solution Success Criteria Definition Template</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a:solidFill>
                            <a:srgbClr val="000000"/>
                          </a:solidFill>
                          <a:latin typeface="+mn-lt"/>
                          <a:ea typeface="+mn-lt"/>
                          <a:cs typeface="+mn-lt"/>
                        </a:rPr>
                        <a:t>Solution Success Criteria Completed Example</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a:solidFill>
                            <a:srgbClr val="000000"/>
                          </a:solidFill>
                          <a:latin typeface="+mn-lt"/>
                          <a:ea typeface="+mn-lt"/>
                          <a:cs typeface="+mn-lt"/>
                        </a:rPr>
                        <a:t>Defined solution success criteria for your top use case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Implement AI for CX </a:t>
                      </a:r>
                      <a:r>
                        <a:rPr lang="en-US" sz="1200" b="0" i="0" u="none" strike="noStrike" baseline="0">
                          <a:solidFill>
                            <a:srgbClr val="000000"/>
                          </a:solidFill>
                          <a:latin typeface="+mn-lt"/>
                          <a:ea typeface="+mn-lt"/>
                          <a:cs typeface="+mn-lt"/>
                        </a:rPr>
                        <a:t>blueprint</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AI for CX </a:t>
                      </a:r>
                      <a:r>
                        <a:rPr lang="en-US" sz="1200" b="0" i="1" u="none" strike="noStrike" baseline="0" err="1">
                          <a:solidFill>
                            <a:srgbClr val="000000"/>
                          </a:solidFill>
                          <a:latin typeface="+mn-lt"/>
                          <a:ea typeface="+mn-lt"/>
                          <a:cs typeface="+mn-lt"/>
                        </a:rPr>
                        <a:t>SDAIR</a:t>
                      </a:r>
                      <a:endParaRPr lang="en-US" sz="1200" b="0" i="1" u="none" strike="noStrike" baseline="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business stakeholders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368790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07F83C-53BE-854C-81B6-A99DD6EDD402}"/>
              </a:ext>
            </a:extLst>
          </p:cNvPr>
          <p:cNvSpPr>
            <a:spLocks noGrp="1"/>
          </p:cNvSpPr>
          <p:nvPr>
            <p:ph type="title"/>
          </p:nvPr>
        </p:nvSpPr>
        <p:spPr/>
        <p:txBody>
          <a:bodyPr/>
          <a:lstStyle/>
          <a:p>
            <a:r>
              <a:rPr lang="en-US" spc="-79"/>
              <a:t>Insight summary</a:t>
            </a:r>
            <a:endParaRPr lang="en-US"/>
          </a:p>
        </p:txBody>
      </p:sp>
      <p:graphicFrame>
        <p:nvGraphicFramePr>
          <p:cNvPr id="25" name="Table 24">
            <a:extLst>
              <a:ext uri="{FF2B5EF4-FFF2-40B4-BE49-F238E27FC236}">
                <a16:creationId xmlns:a16="http://schemas.microsoft.com/office/drawing/2014/main" id="{33A80B2B-1D03-4BCD-AEB8-647ADC62AD9F}"/>
              </a:ext>
            </a:extLst>
          </p:cNvPr>
          <p:cNvGraphicFramePr>
            <a:graphicFrameLocks/>
          </p:cNvGraphicFramePr>
          <p:nvPr>
            <p:extLst>
              <p:ext uri="{D42A27DB-BD31-4B8C-83A1-F6EECF244321}">
                <p14:modId xmlns:p14="http://schemas.microsoft.com/office/powerpoint/2010/main" val="2654962868"/>
              </p:ext>
            </p:extLst>
          </p:nvPr>
        </p:nvGraphicFramePr>
        <p:xfrm>
          <a:off x="3553097" y="473439"/>
          <a:ext cx="8286384" cy="914400"/>
        </p:xfrm>
        <a:graphic>
          <a:graphicData uri="http://schemas.openxmlformats.org/drawingml/2006/table">
            <a:tbl>
              <a:tblPr bandRow="1">
                <a:tableStyleId>{5C22544A-7EE6-4342-B048-85BDC9FD1C3A}</a:tableStyleId>
              </a:tblPr>
              <a:tblGrid>
                <a:gridCol w="8286384">
                  <a:extLst>
                    <a:ext uri="{9D8B030D-6E8A-4147-A177-3AD203B41FA5}">
                      <a16:colId xmlns:a16="http://schemas.microsoft.com/office/drawing/2014/main" val="1362635670"/>
                    </a:ext>
                  </a:extLst>
                </a:gridCol>
              </a:tblGrid>
              <a:tr h="0">
                <a:tc>
                  <a:txBody>
                    <a:bodyPr/>
                    <a:lstStyle/>
                    <a:p>
                      <a:pPr marL="0" algn="l" defTabSz="914400" rtl="0" eaLnBrk="1" latinLnBrk="0" hangingPunct="1">
                        <a:spcBef>
                          <a:spcPts val="800"/>
                        </a:spcBef>
                        <a:buFontTx/>
                      </a:pPr>
                      <a:r>
                        <a:rPr lang="en-US" sz="1200" b="1" kern="1200">
                          <a:solidFill>
                            <a:srgbClr val="2576B7"/>
                          </a:solidFill>
                          <a:latin typeface="+mj-lt"/>
                          <a:ea typeface="+mn-lt"/>
                          <a:cs typeface="+mn-lt"/>
                        </a:rPr>
                        <a:t>Overarching Insight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r h="557048">
                <a:tc>
                  <a:txBody>
                    <a:bodyPr/>
                    <a:lstStyle/>
                    <a:p>
                      <a:pPr marL="0" marR="0">
                        <a:spcBef>
                          <a:spcPts val="0"/>
                        </a:spcBef>
                        <a:spcAft>
                          <a:spcPts val="0"/>
                        </a:spcAft>
                        <a:buFontTx/>
                      </a:pPr>
                      <a:r>
                        <a:rPr lang="en-US" sz="1200" kern="1200" dirty="0">
                          <a:solidFill>
                            <a:schemeClr val="accent1"/>
                          </a:solidFill>
                          <a:effectLst/>
                          <a:latin typeface="+mn-lt"/>
                          <a:ea typeface="+mn-lt"/>
                          <a:cs typeface="+mn-lt"/>
                        </a:rPr>
                        <a:t>AI for CX can transform the way organizations connect with their customers, but success hinges on more than just technology. By channeling AI’s capabilities into the moments that matter most to customers, you transform each interaction from a mere transaction into a genuinely memorable experience – and in doing so, outshine competitors in a crowded market.</a:t>
                      </a:r>
                      <a:endParaRPr lang="en-US" sz="1200" kern="1200" dirty="0">
                        <a:solidFill>
                          <a:schemeClr val="accent1"/>
                        </a:solidFill>
                        <a:latin typeface="+mn-lt"/>
                        <a:ea typeface="+mn-lt"/>
                        <a:cs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4099423048"/>
                  </a:ext>
                </a:extLst>
              </a:tr>
            </a:tbl>
          </a:graphicData>
        </a:graphic>
      </p:graphicFrame>
      <p:graphicFrame>
        <p:nvGraphicFramePr>
          <p:cNvPr id="26" name="Table 25">
            <a:extLst>
              <a:ext uri="{FF2B5EF4-FFF2-40B4-BE49-F238E27FC236}">
                <a16:creationId xmlns:a16="http://schemas.microsoft.com/office/drawing/2014/main" id="{C09FA1B5-E16C-43CC-976D-E5325F4D9615}"/>
              </a:ext>
            </a:extLst>
          </p:cNvPr>
          <p:cNvGraphicFramePr>
            <a:graphicFrameLocks/>
          </p:cNvGraphicFramePr>
          <p:nvPr>
            <p:extLst>
              <p:ext uri="{D42A27DB-BD31-4B8C-83A1-F6EECF244321}">
                <p14:modId xmlns:p14="http://schemas.microsoft.com/office/powerpoint/2010/main" val="2210807018"/>
              </p:ext>
            </p:extLst>
          </p:nvPr>
        </p:nvGraphicFramePr>
        <p:xfrm>
          <a:off x="3553097" y="1594472"/>
          <a:ext cx="2677886" cy="3249536"/>
        </p:xfrm>
        <a:graphic>
          <a:graphicData uri="http://schemas.openxmlformats.org/drawingml/2006/table">
            <a:tbl>
              <a:tblPr bandRow="1">
                <a:tableStyleId>{5C22544A-7EE6-4342-B048-85BDC9FD1C3A}</a:tableStyleId>
              </a:tblPr>
              <a:tblGrid>
                <a:gridCol w="2677886">
                  <a:extLst>
                    <a:ext uri="{9D8B030D-6E8A-4147-A177-3AD203B41FA5}">
                      <a16:colId xmlns:a16="http://schemas.microsoft.com/office/drawing/2014/main" val="1362635670"/>
                    </a:ext>
                  </a:extLst>
                </a:gridCol>
              </a:tblGrid>
              <a:tr h="330253">
                <a:tc>
                  <a:txBody>
                    <a:bodyPr/>
                    <a:lstStyle/>
                    <a:p>
                      <a:pPr marL="0" algn="l" defTabSz="914400" rtl="0" eaLnBrk="1" latinLnBrk="0" hangingPunct="1">
                        <a:spcBef>
                          <a:spcPts val="800"/>
                        </a:spcBef>
                        <a:buFontTx/>
                      </a:pPr>
                      <a:r>
                        <a:rPr lang="en-US" sz="1200" b="1" kern="1200">
                          <a:solidFill>
                            <a:srgbClr val="2576B7"/>
                          </a:solidFill>
                          <a:latin typeface="+mj-lt"/>
                          <a:ea typeface="+mn-lt"/>
                          <a:cs typeface="+mn-lt"/>
                        </a:rPr>
                        <a:t>Elevating CX Pays Off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29192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accent1"/>
                          </a:solidFill>
                          <a:effectLst/>
                          <a:latin typeface="+mn-lt"/>
                          <a:ea typeface="+mn-lt"/>
                          <a:cs typeface="+mn-lt"/>
                        </a:rPr>
                        <a:t>While AI can address countless business goals, organizations that zero in on the customer experience often see the fastest and most substantial payoffs. Every improvement – whether it’s quicker resolutions, more personalized support, or proactive engagement – instantly resonates with customers and fuels brand loyalty. Companies that treat CX as the primary beneficiary of AI investments report significant boosts in retention, satisfaction, and revenue, underscoring why a CX-first AI strategy is simply too powerful to ignore.</a:t>
                      </a:r>
                      <a:endParaRPr lang="en-US" sz="1200" kern="1200" dirty="0">
                        <a:solidFill>
                          <a:schemeClr val="accent1"/>
                        </a:solidFill>
                        <a:latin typeface="+mn-lt"/>
                        <a:ea typeface="+mn-lt"/>
                        <a:cs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27" name="Table 26">
            <a:extLst>
              <a:ext uri="{FF2B5EF4-FFF2-40B4-BE49-F238E27FC236}">
                <a16:creationId xmlns:a16="http://schemas.microsoft.com/office/drawing/2014/main" id="{F3AD3190-68CD-4553-B716-65571393DC30}"/>
              </a:ext>
            </a:extLst>
          </p:cNvPr>
          <p:cNvGraphicFramePr>
            <a:graphicFrameLocks/>
          </p:cNvGraphicFramePr>
          <p:nvPr>
            <p:extLst>
              <p:ext uri="{D42A27DB-BD31-4B8C-83A1-F6EECF244321}">
                <p14:modId xmlns:p14="http://schemas.microsoft.com/office/powerpoint/2010/main" val="1929910036"/>
              </p:ext>
            </p:extLst>
          </p:nvPr>
        </p:nvGraphicFramePr>
        <p:xfrm>
          <a:off x="6357346" y="1599609"/>
          <a:ext cx="2677886" cy="3254673"/>
        </p:xfrm>
        <a:graphic>
          <a:graphicData uri="http://schemas.openxmlformats.org/drawingml/2006/table">
            <a:tbl>
              <a:tblPr bandRow="1">
                <a:tableStyleId>{5C22544A-7EE6-4342-B048-85BDC9FD1C3A}</a:tableStyleId>
              </a:tblPr>
              <a:tblGrid>
                <a:gridCol w="2677886">
                  <a:extLst>
                    <a:ext uri="{9D8B030D-6E8A-4147-A177-3AD203B41FA5}">
                      <a16:colId xmlns:a16="http://schemas.microsoft.com/office/drawing/2014/main" val="1362635670"/>
                    </a:ext>
                  </a:extLst>
                </a:gridCol>
              </a:tblGrid>
              <a:tr h="307813">
                <a:tc>
                  <a:txBody>
                    <a:bodyPr/>
                    <a:lstStyle/>
                    <a:p>
                      <a:pPr marL="0" algn="l" defTabSz="914400" rtl="0" eaLnBrk="1" latinLnBrk="0" hangingPunct="1">
                        <a:spcBef>
                          <a:spcPts val="800"/>
                        </a:spcBef>
                        <a:buFontTx/>
                      </a:pPr>
                      <a:r>
                        <a:rPr lang="en-US" sz="1200" b="1" kern="1200">
                          <a:solidFill>
                            <a:srgbClr val="2576B7"/>
                          </a:solidFill>
                          <a:latin typeface="+mj-lt"/>
                          <a:ea typeface="+mn-lt"/>
                          <a:cs typeface="+mn-lt"/>
                        </a:rPr>
                        <a:t>Metrics Matter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2946860">
                <a:tc>
                  <a:txBody>
                    <a:bodyPr/>
                    <a:lstStyle/>
                    <a:p>
                      <a:pPr marL="0" marR="0">
                        <a:buFontTx/>
                      </a:pPr>
                      <a:r>
                        <a:rPr lang="en-US" sz="1200" dirty="0">
                          <a:solidFill>
                            <a:schemeClr val="accent1"/>
                          </a:solidFill>
                          <a:effectLst/>
                          <a:latin typeface="+mn-lt"/>
                          <a:ea typeface="+mn-lt"/>
                          <a:cs typeface="+mn-lt"/>
                        </a:rPr>
                        <a:t>Organizations often chase AI’s “wow” factor, neglecting to tie solutions back to the CX metrics that truly matter. In fact, 66% of organizations claim that establishing ROI on potential opportunities is a top challenge for AI implementations.* A deliberate approach clarifies how AI will improve key outcomes – like increasing loyalty or reducing call volume – and ensures each initiative aligns with broader success objectives. By weaving these AI successes together, you transform isolated wins into a clear, customer-centric competitive advantage.</a:t>
                      </a:r>
                      <a:endParaRPr lang="en-US" sz="1200" dirty="0">
                        <a:solidFill>
                          <a:schemeClr val="accent1"/>
                        </a:solidFill>
                        <a:latin typeface="+mn-lt"/>
                        <a:ea typeface="+mn-lt"/>
                        <a:cs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28" name="Table 27">
            <a:extLst>
              <a:ext uri="{FF2B5EF4-FFF2-40B4-BE49-F238E27FC236}">
                <a16:creationId xmlns:a16="http://schemas.microsoft.com/office/drawing/2014/main" id="{B64523AE-FEE2-428C-838E-7B923146631D}"/>
              </a:ext>
            </a:extLst>
          </p:cNvPr>
          <p:cNvGraphicFramePr>
            <a:graphicFrameLocks/>
          </p:cNvGraphicFramePr>
          <p:nvPr>
            <p:extLst>
              <p:ext uri="{D42A27DB-BD31-4B8C-83A1-F6EECF244321}">
                <p14:modId xmlns:p14="http://schemas.microsoft.com/office/powerpoint/2010/main" val="359368502"/>
              </p:ext>
            </p:extLst>
          </p:nvPr>
        </p:nvGraphicFramePr>
        <p:xfrm>
          <a:off x="9161595" y="1599609"/>
          <a:ext cx="2677886" cy="3254673"/>
        </p:xfrm>
        <a:graphic>
          <a:graphicData uri="http://schemas.openxmlformats.org/drawingml/2006/table">
            <a:tbl>
              <a:tblPr bandRow="1">
                <a:tableStyleId>{5C22544A-7EE6-4342-B048-85BDC9FD1C3A}</a:tableStyleId>
              </a:tblPr>
              <a:tblGrid>
                <a:gridCol w="2677886">
                  <a:extLst>
                    <a:ext uri="{9D8B030D-6E8A-4147-A177-3AD203B41FA5}">
                      <a16:colId xmlns:a16="http://schemas.microsoft.com/office/drawing/2014/main" val="1362635670"/>
                    </a:ext>
                  </a:extLst>
                </a:gridCol>
              </a:tblGrid>
              <a:tr h="292537">
                <a:tc>
                  <a:txBody>
                    <a:bodyPr/>
                    <a:lstStyle/>
                    <a:p>
                      <a:pPr marL="0" algn="l" defTabSz="914400" rtl="0" eaLnBrk="1" latinLnBrk="0" hangingPunct="1">
                        <a:spcBef>
                          <a:spcPts val="800"/>
                        </a:spcBef>
                        <a:buFontTx/>
                      </a:pPr>
                      <a:r>
                        <a:rPr lang="en-US" sz="1200" b="1" kern="1200">
                          <a:solidFill>
                            <a:srgbClr val="2576B7"/>
                          </a:solidFill>
                          <a:latin typeface="+mj-lt"/>
                          <a:ea typeface="+mn-lt"/>
                          <a:cs typeface="+mn-lt"/>
                        </a:rPr>
                        <a:t>Do It Well and Win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r h="29621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accent1"/>
                          </a:solidFill>
                          <a:effectLst/>
                          <a:latin typeface="+mn-lt"/>
                          <a:ea typeface="+mn-lt"/>
                          <a:cs typeface="+mn-lt"/>
                        </a:rPr>
                        <a:t>Once you’ve identified the right problem to solve, your implementation approach can make or break your AI ambitions. A structured, step-by-step methodology – from scope and configuration to ongoing optimization – wards off pitfalls that leave 74% of organizations struggling to see tangible returns.* It’s the small details – clean data, robust testing, and clear metrics – that fuel long-term scalability and impact. Quick fixes may be tempting, but they’re seldom transformative. Those who invest in doing it right ultimately raise the bar for their entire market.</a:t>
                      </a:r>
                      <a:endParaRPr lang="en-US" sz="1200" kern="1200" dirty="0">
                        <a:solidFill>
                          <a:schemeClr val="accent1"/>
                        </a:solidFill>
                        <a:latin typeface="+mn-lt"/>
                        <a:ea typeface="+mn-lt"/>
                        <a:cs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4099423048"/>
                  </a:ext>
                </a:extLst>
              </a:tr>
            </a:tbl>
          </a:graphicData>
        </a:graphic>
      </p:graphicFrame>
      <p:graphicFrame>
        <p:nvGraphicFramePr>
          <p:cNvPr id="29" name="Table 28">
            <a:extLst>
              <a:ext uri="{FF2B5EF4-FFF2-40B4-BE49-F238E27FC236}">
                <a16:creationId xmlns:a16="http://schemas.microsoft.com/office/drawing/2014/main" id="{9ADA2143-A8C4-4662-89D6-356689B01EDC}"/>
              </a:ext>
            </a:extLst>
          </p:cNvPr>
          <p:cNvGraphicFramePr>
            <a:graphicFrameLocks/>
          </p:cNvGraphicFramePr>
          <p:nvPr>
            <p:extLst>
              <p:ext uri="{D42A27DB-BD31-4B8C-83A1-F6EECF244321}">
                <p14:modId xmlns:p14="http://schemas.microsoft.com/office/powerpoint/2010/main" val="1124138964"/>
              </p:ext>
            </p:extLst>
          </p:nvPr>
        </p:nvGraphicFramePr>
        <p:xfrm>
          <a:off x="3553097" y="5013659"/>
          <a:ext cx="4068000" cy="1280160"/>
        </p:xfrm>
        <a:graphic>
          <a:graphicData uri="http://schemas.openxmlformats.org/drawingml/2006/table">
            <a:tbl>
              <a:tblPr bandRow="1">
                <a:tableStyleId>{5C22544A-7EE6-4342-B048-85BDC9FD1C3A}</a:tableStyleId>
              </a:tblPr>
              <a:tblGrid>
                <a:gridCol w="4068000">
                  <a:extLst>
                    <a:ext uri="{9D8B030D-6E8A-4147-A177-3AD203B41FA5}">
                      <a16:colId xmlns:a16="http://schemas.microsoft.com/office/drawing/2014/main" val="1362635670"/>
                    </a:ext>
                  </a:extLst>
                </a:gridCol>
              </a:tblGrid>
              <a:tr h="122520">
                <a:tc>
                  <a:txBody>
                    <a:bodyPr/>
                    <a:lstStyle/>
                    <a:p>
                      <a:pPr marL="0" algn="l" defTabSz="914400" rtl="0" eaLnBrk="1" latinLnBrk="0" hangingPunct="1">
                        <a:spcBef>
                          <a:spcPts val="800"/>
                        </a:spcBef>
                        <a:buFontTx/>
                      </a:pPr>
                      <a:r>
                        <a:rPr lang="en-US" sz="1200" b="1" kern="1200">
                          <a:solidFill>
                            <a:srgbClr val="2576B7"/>
                          </a:solidFill>
                          <a:latin typeface="Montserrat SemiBold" pitchFamily="2" charset="77"/>
                          <a:ea typeface="+mn-lt"/>
                          <a:cs typeface="+mn-lt"/>
                        </a:rPr>
                        <a:t>Tactical Insight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1384045114"/>
                  </a:ext>
                </a:extLst>
              </a:tr>
              <a:tr h="7698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accent1"/>
                          </a:solidFill>
                          <a:effectLst/>
                          <a:latin typeface="+mn-lt"/>
                          <a:ea typeface="+mn-lt"/>
                          <a:cs typeface="+mn-lt"/>
                        </a:rPr>
                        <a:t>Data is the lifeblood of AI for CX – it must be clean, relevant, and readily accessible. By devoting the right resources to data governance and integration up front, your AI models are poised to deliver more accurate, contextual insights that truly enhance the customer journey.</a:t>
                      </a:r>
                      <a:endParaRPr lang="en-US" sz="1200" kern="1200" dirty="0">
                        <a:solidFill>
                          <a:schemeClr val="accent1"/>
                        </a:solidFill>
                        <a:latin typeface="+mn-lt"/>
                        <a:ea typeface="+mn-lt"/>
                        <a:cs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4099423048"/>
                  </a:ext>
                </a:extLst>
              </a:tr>
            </a:tbl>
          </a:graphicData>
        </a:graphic>
      </p:graphicFrame>
      <p:graphicFrame>
        <p:nvGraphicFramePr>
          <p:cNvPr id="30" name="Table 29">
            <a:extLst>
              <a:ext uri="{FF2B5EF4-FFF2-40B4-BE49-F238E27FC236}">
                <a16:creationId xmlns:a16="http://schemas.microsoft.com/office/drawing/2014/main" id="{99CBCCF7-D5B5-4A4A-9A88-77D5C5CD1BA8}"/>
              </a:ext>
            </a:extLst>
          </p:cNvPr>
          <p:cNvGraphicFramePr>
            <a:graphicFrameLocks/>
          </p:cNvGraphicFramePr>
          <p:nvPr>
            <p:extLst>
              <p:ext uri="{D42A27DB-BD31-4B8C-83A1-F6EECF244321}">
                <p14:modId xmlns:p14="http://schemas.microsoft.com/office/powerpoint/2010/main" val="1323273661"/>
              </p:ext>
            </p:extLst>
          </p:nvPr>
        </p:nvGraphicFramePr>
        <p:xfrm>
          <a:off x="7771481" y="5013659"/>
          <a:ext cx="4068000" cy="1280160"/>
        </p:xfrm>
        <a:graphic>
          <a:graphicData uri="http://schemas.openxmlformats.org/drawingml/2006/table">
            <a:tbl>
              <a:tblPr bandRow="1">
                <a:tableStyleId>{5C22544A-7EE6-4342-B048-85BDC9FD1C3A}</a:tableStyleId>
              </a:tblPr>
              <a:tblGrid>
                <a:gridCol w="4068000">
                  <a:extLst>
                    <a:ext uri="{9D8B030D-6E8A-4147-A177-3AD203B41FA5}">
                      <a16:colId xmlns:a16="http://schemas.microsoft.com/office/drawing/2014/main" val="1362635670"/>
                    </a:ext>
                  </a:extLst>
                </a:gridCol>
              </a:tblGrid>
              <a:tr h="122520">
                <a:tc>
                  <a:txBody>
                    <a:bodyPr/>
                    <a:lstStyle/>
                    <a:p>
                      <a:pPr marL="0" algn="l" defTabSz="914400" rtl="0" eaLnBrk="1" latinLnBrk="0" hangingPunct="1">
                        <a:spcBef>
                          <a:spcPts val="800"/>
                        </a:spcBef>
                        <a:buFontTx/>
                      </a:pPr>
                      <a:r>
                        <a:rPr lang="en-US" sz="1200" b="1" kern="1200">
                          <a:solidFill>
                            <a:srgbClr val="2576B7"/>
                          </a:solidFill>
                          <a:latin typeface="Montserrat SemiBold" pitchFamily="2" charset="77"/>
                          <a:ea typeface="+mn-lt"/>
                          <a:cs typeface="+mn-lt"/>
                        </a:rPr>
                        <a:t>Tactical Insight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1384045114"/>
                  </a:ext>
                </a:extLst>
              </a:tr>
              <a:tr h="7698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accent1"/>
                          </a:solidFill>
                          <a:effectLst/>
                          <a:latin typeface="+mn-lt"/>
                          <a:ea typeface="+mn-lt"/>
                          <a:cs typeface="+mn-lt"/>
                        </a:rPr>
                        <a:t>Governance, risk, and compliance (</a:t>
                      </a:r>
                      <a:r>
                        <a:rPr lang="en-US" sz="1200" kern="1200" dirty="0" err="1">
                          <a:solidFill>
                            <a:schemeClr val="accent1"/>
                          </a:solidFill>
                          <a:effectLst/>
                          <a:latin typeface="+mn-lt"/>
                          <a:ea typeface="+mn-lt"/>
                          <a:cs typeface="+mn-lt"/>
                        </a:rPr>
                        <a:t>GRC</a:t>
                      </a:r>
                      <a:r>
                        <a:rPr lang="en-US" sz="1200" kern="1200" dirty="0">
                          <a:solidFill>
                            <a:schemeClr val="accent1"/>
                          </a:solidFill>
                          <a:effectLst/>
                          <a:latin typeface="+mn-lt"/>
                          <a:ea typeface="+mn-lt"/>
                          <a:cs typeface="+mn-lt"/>
                        </a:rPr>
                        <a:t>) can’t be an afterthought when AI is making real-time decisions that shape your customers’ experiences. Establish transparent policies that define how AI tools handle personal information, adhere to regulatory requirements, and enforce ethical boundaries. </a:t>
                      </a:r>
                      <a:endParaRPr lang="en-US" sz="1200" kern="1200" dirty="0">
                        <a:solidFill>
                          <a:schemeClr val="accent1"/>
                        </a:solidFill>
                        <a:latin typeface="+mn-lt"/>
                        <a:ea typeface="+mn-lt"/>
                        <a:cs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4099423048"/>
                  </a:ext>
                </a:extLst>
              </a:tr>
            </a:tbl>
          </a:graphicData>
        </a:graphic>
      </p:graphicFrame>
      <p:sp>
        <p:nvSpPr>
          <p:cNvPr id="2" name="TextBox 1">
            <a:extLst>
              <a:ext uri="{FF2B5EF4-FFF2-40B4-BE49-F238E27FC236}">
                <a16:creationId xmlns:a16="http://schemas.microsoft.com/office/drawing/2014/main" id="{43679D0E-607E-F4A4-A9BA-FE797AB5ADDC}"/>
              </a:ext>
            </a:extLst>
          </p:cNvPr>
          <p:cNvSpPr txBox="1">
            <a:spLocks/>
          </p:cNvSpPr>
          <p:nvPr/>
        </p:nvSpPr>
        <p:spPr>
          <a:xfrm>
            <a:off x="3474071" y="6384561"/>
            <a:ext cx="2011397" cy="261610"/>
          </a:xfrm>
          <a:prstGeom prst="rect">
            <a:avLst/>
          </a:prstGeom>
          <a:noFill/>
        </p:spPr>
        <p:txBody>
          <a:bodyPr wrap="square">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chemeClr val="accent1"/>
                </a:solidFill>
                <a:effectLst/>
                <a:uLnTx/>
                <a:uFillTx/>
                <a:ea typeface="+mn-lt"/>
                <a:cs typeface="+mn-lt"/>
                <a:sym typeface="Roboto Condensed"/>
              </a:rPr>
              <a:t>*Source: BCG, 2024.</a:t>
            </a:r>
            <a:endParaRPr kumimoji="0" lang="en-US" sz="1100" b="0" i="1" u="none" strike="noStrike" kern="1200" cap="none" spc="0" normalizeH="0" baseline="0" noProof="0">
              <a:ln>
                <a:noFill/>
              </a:ln>
              <a:solidFill>
                <a:schemeClr val="accent1"/>
              </a:solidFill>
              <a:effectLst/>
              <a:uLnTx/>
              <a:uFillTx/>
              <a:latin typeface="Roboto Condensed Light" panose="02000000000000000000" pitchFamily="2" charset="0"/>
              <a:ea typeface="+mn-lt"/>
              <a:cs typeface="+mn-lt"/>
            </a:endParaRPr>
          </a:p>
        </p:txBody>
      </p:sp>
    </p:spTree>
    <p:extLst>
      <p:ext uri="{BB962C8B-B14F-4D97-AF65-F5344CB8AC3E}">
        <p14:creationId xmlns:p14="http://schemas.microsoft.com/office/powerpoint/2010/main" val="14406137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9C203-38A2-B754-AAF3-9F875BBEC4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72E625-C137-C03D-9E91-9F2C3421EEE4}"/>
              </a:ext>
            </a:extLst>
          </p:cNvPr>
          <p:cNvSpPr>
            <a:spLocks noGrp="1"/>
          </p:cNvSpPr>
          <p:nvPr>
            <p:ph type="title"/>
          </p:nvPr>
        </p:nvSpPr>
        <p:spPr/>
        <p:txBody>
          <a:bodyPr/>
          <a:lstStyle/>
          <a:p>
            <a:r>
              <a:rPr lang="en-US" sz="2800"/>
              <a:t>Step 2.2 – Define your requirements</a:t>
            </a:r>
          </a:p>
        </p:txBody>
      </p:sp>
      <p:sp>
        <p:nvSpPr>
          <p:cNvPr id="3" name="Text Placeholder 2">
            <a:extLst>
              <a:ext uri="{FF2B5EF4-FFF2-40B4-BE49-F238E27FC236}">
                <a16:creationId xmlns:a16="http://schemas.microsoft.com/office/drawing/2014/main" id="{40F1B42B-D128-B08B-71F5-1043F54BEFE7}"/>
              </a:ext>
            </a:extLst>
          </p:cNvPr>
          <p:cNvSpPr>
            <a:spLocks noGrp="1"/>
          </p:cNvSpPr>
          <p:nvPr>
            <p:ph type="body" sz="quarter" idx="11"/>
          </p:nvPr>
        </p:nvSpPr>
        <p:spPr>
          <a:xfrm>
            <a:off x="374834" y="1177271"/>
            <a:ext cx="6712560" cy="456696"/>
          </a:xfrm>
        </p:spPr>
        <p:txBody>
          <a:bodyPr/>
          <a:lstStyle/>
          <a:p>
            <a:r>
              <a:rPr lang="en-US"/>
              <a:t>Establish the critical requirements for your solution</a:t>
            </a:r>
          </a:p>
        </p:txBody>
      </p:sp>
      <p:sp>
        <p:nvSpPr>
          <p:cNvPr id="6" name="Text Placeholder 5">
            <a:extLst>
              <a:ext uri="{FF2B5EF4-FFF2-40B4-BE49-F238E27FC236}">
                <a16:creationId xmlns:a16="http://schemas.microsoft.com/office/drawing/2014/main" id="{66013CA1-2FF5-1BE4-0741-0917EEBAB5A0}"/>
              </a:ext>
            </a:extLst>
          </p:cNvPr>
          <p:cNvSpPr>
            <a:spLocks noGrp="1"/>
          </p:cNvSpPr>
          <p:nvPr>
            <p:ph type="body" sz="quarter" idx="16"/>
          </p:nvPr>
        </p:nvSpPr>
        <p:spPr/>
        <p:txBody>
          <a:bodyPr/>
          <a:lstStyle/>
          <a:p>
            <a:r>
              <a:rPr lang="en-US"/>
              <a:t>Activities</a:t>
            </a:r>
          </a:p>
        </p:txBody>
      </p:sp>
      <p:sp>
        <p:nvSpPr>
          <p:cNvPr id="10" name="Text Placeholder 9">
            <a:extLst>
              <a:ext uri="{FF2B5EF4-FFF2-40B4-BE49-F238E27FC236}">
                <a16:creationId xmlns:a16="http://schemas.microsoft.com/office/drawing/2014/main" id="{212E3B28-A01D-DBDF-22B9-A243DA3C18BC}"/>
              </a:ext>
            </a:extLst>
          </p:cNvPr>
          <p:cNvSpPr>
            <a:spLocks noGrp="1"/>
          </p:cNvSpPr>
          <p:nvPr>
            <p:ph type="body" sz="quarter" idx="34"/>
          </p:nvPr>
        </p:nvSpPr>
        <p:spPr>
          <a:xfrm>
            <a:off x="340543" y="2580436"/>
            <a:ext cx="6914872" cy="1435121"/>
          </a:xfrm>
        </p:spPr>
        <p:txBody>
          <a:bodyPr/>
          <a:lstStyle/>
          <a:p>
            <a:r>
              <a:rPr lang="en-US">
                <a:solidFill>
                  <a:schemeClr val="tx1"/>
                </a:solidFill>
              </a:rPr>
              <a:t>2.2.1 Understand your current-state process.</a:t>
            </a:r>
          </a:p>
          <a:p>
            <a:r>
              <a:rPr lang="en-US">
                <a:solidFill>
                  <a:schemeClr val="tx1"/>
                </a:solidFill>
              </a:rPr>
              <a:t>2.2.2 Establish your target-state process.</a:t>
            </a:r>
          </a:p>
          <a:p>
            <a:r>
              <a:rPr lang="en-US">
                <a:solidFill>
                  <a:schemeClr val="tx1"/>
                </a:solidFill>
              </a:rPr>
              <a:t>2.2.3 Define your user requirements.</a:t>
            </a:r>
          </a:p>
          <a:p>
            <a:r>
              <a:rPr lang="en-US">
                <a:solidFill>
                  <a:schemeClr val="tx1"/>
                </a:solidFill>
              </a:rPr>
              <a:t>2.2.4 Define your data requirements.</a:t>
            </a:r>
          </a:p>
        </p:txBody>
      </p:sp>
      <p:sp>
        <p:nvSpPr>
          <p:cNvPr id="14" name="Text Placeholder 8">
            <a:extLst>
              <a:ext uri="{FF2B5EF4-FFF2-40B4-BE49-F238E27FC236}">
                <a16:creationId xmlns:a16="http://schemas.microsoft.com/office/drawing/2014/main" id="{84901B42-8FCD-1E75-DB85-746039D5868D}"/>
              </a:ext>
            </a:extLst>
          </p:cNvPr>
          <p:cNvSpPr>
            <a:spLocks noGrp="1"/>
          </p:cNvSpPr>
          <p:nvPr>
            <p:ph type="body" sz="quarter" idx="35"/>
          </p:nvPr>
        </p:nvSpPr>
        <p:spPr>
          <a:xfrm>
            <a:off x="316824" y="4835454"/>
            <a:ext cx="7069646" cy="354062"/>
          </a:xfrm>
        </p:spPr>
        <p:txBody>
          <a:bodyPr/>
          <a:lstStyle/>
          <a:p>
            <a:r>
              <a:rPr lang="en-US" sz="1800"/>
              <a:t>Understand the critical modus operandi of your project.</a:t>
            </a:r>
          </a:p>
        </p:txBody>
      </p:sp>
      <p:sp>
        <p:nvSpPr>
          <p:cNvPr id="19" name="Freeform: Shape 18">
            <a:extLst>
              <a:ext uri="{FF2B5EF4-FFF2-40B4-BE49-F238E27FC236}">
                <a16:creationId xmlns:a16="http://schemas.microsoft.com/office/drawing/2014/main" id="{F702789E-E7A1-3488-9627-B560E2AC5AFF}"/>
              </a:ext>
            </a:extLst>
          </p:cNvPr>
          <p:cNvSpPr>
            <a:spLocks/>
          </p:cNvSpPr>
          <p:nvPr/>
        </p:nvSpPr>
        <p:spPr>
          <a:xfrm>
            <a:off x="336968" y="5317888"/>
            <a:ext cx="1681773" cy="674929"/>
          </a:xfrm>
          <a:custGeom>
            <a:avLst/>
            <a:gdLst>
              <a:gd name="connsiteX0" fmla="*/ 0 w 2016461"/>
              <a:gd name="connsiteY0" fmla="*/ 0 h 675017"/>
              <a:gd name="connsiteX1" fmla="*/ 1678953 w 2016461"/>
              <a:gd name="connsiteY1" fmla="*/ 0 h 675017"/>
              <a:gd name="connsiteX2" fmla="*/ 2016461 w 2016461"/>
              <a:gd name="connsiteY2" fmla="*/ 337509 h 675017"/>
              <a:gd name="connsiteX3" fmla="*/ 1678953 w 2016461"/>
              <a:gd name="connsiteY3" fmla="*/ 675017 h 675017"/>
              <a:gd name="connsiteX4" fmla="*/ 0 w 2016461"/>
              <a:gd name="connsiteY4" fmla="*/ 675017 h 675017"/>
              <a:gd name="connsiteX5" fmla="*/ 0 w 2016461"/>
              <a:gd name="connsiteY5" fmla="*/ 0 h 6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6461" h="675017">
                <a:moveTo>
                  <a:pt x="0" y="0"/>
                </a:moveTo>
                <a:lnTo>
                  <a:pt x="1678953" y="0"/>
                </a:lnTo>
                <a:lnTo>
                  <a:pt x="2016461" y="337509"/>
                </a:lnTo>
                <a:lnTo>
                  <a:pt x="1678953" y="675017"/>
                </a:lnTo>
                <a:lnTo>
                  <a:pt x="0" y="675017"/>
                </a:lnTo>
                <a:lnTo>
                  <a:pt x="0" y="0"/>
                </a:lnTo>
                <a:close/>
              </a:path>
            </a:pathLst>
          </a:custGeom>
          <a:solidFill>
            <a:srgbClr val="717171">
              <a:alpha val="80000"/>
            </a:srgbClr>
          </a:solidFill>
          <a:ln>
            <a:solidFill>
              <a:schemeClr val="lt1">
                <a:hueOff val="0"/>
                <a:satOff val="0"/>
                <a:lumOff val="0"/>
                <a:alpha val="2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01465" tIns="42666" rIns="358797" bIns="42666" numCol="1" spcCol="1270" anchor="ctr" anchorCtr="0">
            <a:noAutofit/>
          </a:bodyPr>
          <a:lstStyle/>
          <a:p>
            <a:pPr algn="ctr" defTabSz="711129">
              <a:lnSpc>
                <a:spcPct val="90000"/>
              </a:lnSpc>
              <a:spcBef>
                <a:spcPct val="0"/>
              </a:spcBef>
              <a:spcAft>
                <a:spcPct val="35000"/>
              </a:spcAft>
            </a:pPr>
            <a:r>
              <a:rPr lang="en-US" sz="1600">
                <a:solidFill>
                  <a:srgbClr val="FFFFFF"/>
                </a:solidFill>
                <a:latin typeface="Montserrat" pitchFamily="2" charset="77"/>
                <a:ea typeface="+mn-lt"/>
                <a:cs typeface="+mn-lt"/>
              </a:rPr>
              <a:t>Step 2.1</a:t>
            </a:r>
          </a:p>
        </p:txBody>
      </p:sp>
      <p:sp>
        <p:nvSpPr>
          <p:cNvPr id="20" name="Freeform: Shape 19">
            <a:extLst>
              <a:ext uri="{FF2B5EF4-FFF2-40B4-BE49-F238E27FC236}">
                <a16:creationId xmlns:a16="http://schemas.microsoft.com/office/drawing/2014/main" id="{83CC2F73-CB6A-5547-B6D2-B651FD441476}"/>
              </a:ext>
            </a:extLst>
          </p:cNvPr>
          <p:cNvSpPr>
            <a:spLocks/>
          </p:cNvSpPr>
          <p:nvPr/>
        </p:nvSpPr>
        <p:spPr>
          <a:xfrm>
            <a:off x="1767870" y="5317886"/>
            <a:ext cx="1681773" cy="674929"/>
          </a:xfrm>
          <a:custGeom>
            <a:avLst/>
            <a:gdLst>
              <a:gd name="connsiteX0" fmla="*/ 0 w 2016461"/>
              <a:gd name="connsiteY0" fmla="*/ 0 h 675017"/>
              <a:gd name="connsiteX1" fmla="*/ 1678953 w 2016461"/>
              <a:gd name="connsiteY1" fmla="*/ 0 h 675017"/>
              <a:gd name="connsiteX2" fmla="*/ 2016461 w 2016461"/>
              <a:gd name="connsiteY2" fmla="*/ 337509 h 675017"/>
              <a:gd name="connsiteX3" fmla="*/ 1678953 w 2016461"/>
              <a:gd name="connsiteY3" fmla="*/ 675017 h 675017"/>
              <a:gd name="connsiteX4" fmla="*/ 0 w 2016461"/>
              <a:gd name="connsiteY4" fmla="*/ 675017 h 675017"/>
              <a:gd name="connsiteX5" fmla="*/ 337509 w 2016461"/>
              <a:gd name="connsiteY5" fmla="*/ 337509 h 675017"/>
              <a:gd name="connsiteX6" fmla="*/ 0 w 2016461"/>
              <a:gd name="connsiteY6" fmla="*/ 0 h 6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461" h="675017">
                <a:moveTo>
                  <a:pt x="0" y="0"/>
                </a:moveTo>
                <a:lnTo>
                  <a:pt x="1678953" y="0"/>
                </a:lnTo>
                <a:lnTo>
                  <a:pt x="2016461" y="337509"/>
                </a:lnTo>
                <a:lnTo>
                  <a:pt x="1678953" y="675017"/>
                </a:lnTo>
                <a:lnTo>
                  <a:pt x="0" y="675017"/>
                </a:lnTo>
                <a:lnTo>
                  <a:pt x="337509" y="337509"/>
                </a:lnTo>
                <a:lnTo>
                  <a:pt x="0" y="0"/>
                </a:lnTo>
                <a:close/>
              </a:path>
            </a:pathLst>
          </a:custGeom>
          <a:solidFill>
            <a:srgbClr val="2576B7">
              <a:alpha val="90000"/>
            </a:srgbClr>
          </a:solidFill>
          <a:ln>
            <a:solidFill>
              <a:schemeClr val="lt1">
                <a:hueOff val="0"/>
                <a:satOff val="0"/>
                <a:lumOff val="0"/>
                <a:alpha val="2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01465" tIns="42666" rIns="358797" bIns="42666" numCol="1" spcCol="1270" anchor="ctr" anchorCtr="0">
            <a:noAutofit/>
          </a:bodyPr>
          <a:lstStyle/>
          <a:p>
            <a:pPr algn="ctr" defTabSz="711129">
              <a:lnSpc>
                <a:spcPct val="90000"/>
              </a:lnSpc>
              <a:spcBef>
                <a:spcPct val="0"/>
              </a:spcBef>
              <a:spcAft>
                <a:spcPct val="35000"/>
              </a:spcAft>
            </a:pPr>
            <a:r>
              <a:rPr lang="en-US" sz="1600">
                <a:solidFill>
                  <a:srgbClr val="FFFFFF"/>
                </a:solidFill>
                <a:latin typeface="Montserrat" pitchFamily="2" charset="77"/>
                <a:ea typeface="+mn-lt"/>
                <a:cs typeface="+mn-lt"/>
              </a:rPr>
              <a:t>Step 2.2</a:t>
            </a:r>
          </a:p>
        </p:txBody>
      </p:sp>
      <p:sp>
        <p:nvSpPr>
          <p:cNvPr id="5" name="Freeform: Shape 4">
            <a:extLst>
              <a:ext uri="{FF2B5EF4-FFF2-40B4-BE49-F238E27FC236}">
                <a16:creationId xmlns:a16="http://schemas.microsoft.com/office/drawing/2014/main" id="{33E9FE16-57A9-F093-7BBA-D408EE3EE7AB}"/>
              </a:ext>
            </a:extLst>
          </p:cNvPr>
          <p:cNvSpPr>
            <a:spLocks/>
          </p:cNvSpPr>
          <p:nvPr/>
        </p:nvSpPr>
        <p:spPr>
          <a:xfrm>
            <a:off x="3221989" y="5317884"/>
            <a:ext cx="1681773" cy="674929"/>
          </a:xfrm>
          <a:custGeom>
            <a:avLst/>
            <a:gdLst>
              <a:gd name="connsiteX0" fmla="*/ 0 w 2016461"/>
              <a:gd name="connsiteY0" fmla="*/ 0 h 675017"/>
              <a:gd name="connsiteX1" fmla="*/ 1678953 w 2016461"/>
              <a:gd name="connsiteY1" fmla="*/ 0 h 675017"/>
              <a:gd name="connsiteX2" fmla="*/ 2016461 w 2016461"/>
              <a:gd name="connsiteY2" fmla="*/ 337509 h 675017"/>
              <a:gd name="connsiteX3" fmla="*/ 1678953 w 2016461"/>
              <a:gd name="connsiteY3" fmla="*/ 675017 h 675017"/>
              <a:gd name="connsiteX4" fmla="*/ 0 w 2016461"/>
              <a:gd name="connsiteY4" fmla="*/ 675017 h 675017"/>
              <a:gd name="connsiteX5" fmla="*/ 337509 w 2016461"/>
              <a:gd name="connsiteY5" fmla="*/ 337509 h 675017"/>
              <a:gd name="connsiteX6" fmla="*/ 0 w 2016461"/>
              <a:gd name="connsiteY6" fmla="*/ 0 h 6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461" h="675017">
                <a:moveTo>
                  <a:pt x="0" y="0"/>
                </a:moveTo>
                <a:lnTo>
                  <a:pt x="1678953" y="0"/>
                </a:lnTo>
                <a:lnTo>
                  <a:pt x="2016461" y="337509"/>
                </a:lnTo>
                <a:lnTo>
                  <a:pt x="1678953" y="675017"/>
                </a:lnTo>
                <a:lnTo>
                  <a:pt x="0" y="675017"/>
                </a:lnTo>
                <a:lnTo>
                  <a:pt x="337509" y="337509"/>
                </a:lnTo>
                <a:lnTo>
                  <a:pt x="0" y="0"/>
                </a:lnTo>
                <a:close/>
              </a:path>
            </a:pathLst>
          </a:custGeom>
          <a:solidFill>
            <a:srgbClr val="717171">
              <a:alpha val="80000"/>
            </a:srgbClr>
          </a:solidFill>
          <a:ln>
            <a:solidFill>
              <a:schemeClr val="lt1">
                <a:hueOff val="0"/>
                <a:satOff val="0"/>
                <a:lumOff val="0"/>
                <a:alpha val="2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01465" tIns="42666" rIns="358797" bIns="42666" numCol="1" spcCol="1270" anchor="ctr" anchorCtr="0">
            <a:noAutofit/>
          </a:bodyPr>
          <a:lstStyle/>
          <a:p>
            <a:pPr algn="ctr" defTabSz="711129">
              <a:lnSpc>
                <a:spcPct val="90000"/>
              </a:lnSpc>
              <a:spcBef>
                <a:spcPct val="0"/>
              </a:spcBef>
              <a:spcAft>
                <a:spcPct val="35000"/>
              </a:spcAft>
            </a:pPr>
            <a:r>
              <a:rPr lang="en-US" sz="1600">
                <a:solidFill>
                  <a:srgbClr val="FFFFFF"/>
                </a:solidFill>
                <a:latin typeface="Montserrat" pitchFamily="2" charset="77"/>
                <a:ea typeface="+mn-lt"/>
                <a:cs typeface="+mn-lt"/>
              </a:rPr>
              <a:t>Step 2.3.</a:t>
            </a:r>
          </a:p>
        </p:txBody>
      </p:sp>
      <p:sp>
        <p:nvSpPr>
          <p:cNvPr id="4" name="Text Placeholder 3">
            <a:extLst>
              <a:ext uri="{FF2B5EF4-FFF2-40B4-BE49-F238E27FC236}">
                <a16:creationId xmlns:a16="http://schemas.microsoft.com/office/drawing/2014/main" id="{E46F3E57-37FD-1EE8-661B-84A68726F36B}"/>
              </a:ext>
            </a:extLst>
          </p:cNvPr>
          <p:cNvSpPr>
            <a:spLocks noGrp="1"/>
          </p:cNvSpPr>
          <p:nvPr>
            <p:ph type="body" sz="quarter" idx="12"/>
          </p:nvPr>
        </p:nvSpPr>
        <p:spPr/>
        <p:txBody>
          <a:bodyPr/>
          <a:lstStyle/>
          <a:p>
            <a:r>
              <a:rPr lang="en-US" b="1" dirty="0"/>
              <a:t>This step will guide you through the following activities:</a:t>
            </a:r>
          </a:p>
          <a:p>
            <a:pPr marL="171450" indent="-171450">
              <a:buFont typeface="Arial" panose="020B0604020202020204" pitchFamily="34" charset="0"/>
              <a:buChar char="•"/>
            </a:pPr>
            <a:r>
              <a:rPr lang="en-US" dirty="0"/>
              <a:t>Defining both your current-state process that your CX AI solution will evolve and improve as well as your target-state process that will get the specific configuration of your CX AI solution.</a:t>
            </a:r>
          </a:p>
          <a:p>
            <a:pPr marL="171450" indent="-171450">
              <a:buFont typeface="Arial" panose="020B0604020202020204" pitchFamily="34" charset="0"/>
              <a:buChar char="•"/>
            </a:pPr>
            <a:r>
              <a:rPr lang="en-US" dirty="0"/>
              <a:t>Definition of the specific user requirements that will need to be considered when designing and configuring your CX AI solution.</a:t>
            </a:r>
          </a:p>
          <a:p>
            <a:pPr marL="171450" indent="-171450">
              <a:buFont typeface="Arial" panose="020B0604020202020204" pitchFamily="34" charset="0"/>
              <a:buChar char="•"/>
            </a:pPr>
            <a:r>
              <a:rPr lang="en-US" dirty="0"/>
              <a:t>An initial definition of high-level data requirements that will be needed to train your CX AI model and support the solution once in production. </a:t>
            </a:r>
          </a:p>
        </p:txBody>
      </p:sp>
      <p:sp>
        <p:nvSpPr>
          <p:cNvPr id="7" name="Text Placeholder 6">
            <a:extLst>
              <a:ext uri="{FF2B5EF4-FFF2-40B4-BE49-F238E27FC236}">
                <a16:creationId xmlns:a16="http://schemas.microsoft.com/office/drawing/2014/main" id="{A0D6ABCE-B241-8FE9-4FA7-061AF2D4475D}"/>
              </a:ext>
            </a:extLst>
          </p:cNvPr>
          <p:cNvSpPr>
            <a:spLocks noGrp="1"/>
          </p:cNvSpPr>
          <p:nvPr>
            <p:ph type="body" sz="quarter" idx="14"/>
          </p:nvPr>
        </p:nvSpPr>
        <p:spPr/>
        <p:txBody>
          <a:bodyPr/>
          <a:lstStyle/>
          <a:p>
            <a:r>
              <a:rPr lang="en-US"/>
              <a:t>Outcomes of this step</a:t>
            </a:r>
          </a:p>
        </p:txBody>
      </p:sp>
      <p:sp>
        <p:nvSpPr>
          <p:cNvPr id="12" name="object 19">
            <a:extLst>
              <a:ext uri="{FF2B5EF4-FFF2-40B4-BE49-F238E27FC236}">
                <a16:creationId xmlns:a16="http://schemas.microsoft.com/office/drawing/2014/main" id="{0D7D5450-BE2D-2DA8-5723-FEE742C6D4BD}"/>
              </a:ext>
              <a:ext uri="{C183D7F6-B498-43B3-948B-1728B52AA6E4}">
                <adec:decorative xmlns:adec="http://schemas.microsoft.com/office/drawing/2017/decorative" val="1"/>
              </a:ext>
            </a:extLst>
          </p:cNvPr>
          <p:cNvSpPr>
            <a:spLocks/>
          </p:cNvSpPr>
          <p:nvPr/>
        </p:nvSpPr>
        <p:spPr>
          <a:xfrm rot="5400000" flipH="1">
            <a:off x="10527532" y="3240457"/>
            <a:ext cx="72984" cy="2392630"/>
          </a:xfrm>
          <a:custGeom>
            <a:avLst/>
            <a:gdLst/>
            <a:ahLst/>
            <a:cxnLst/>
            <a:rect l="l" t="t" r="r" b="b"/>
            <a:pathLst>
              <a:path h="7791450">
                <a:moveTo>
                  <a:pt x="0" y="0"/>
                </a:moveTo>
                <a:lnTo>
                  <a:pt x="0" y="7790956"/>
                </a:lnTo>
              </a:path>
            </a:pathLst>
          </a:custGeom>
          <a:ln w="3175">
            <a:solidFill>
              <a:schemeClr val="bg1">
                <a:alpha val="40000"/>
              </a:schemeClr>
            </a:solidFill>
          </a:ln>
        </p:spPr>
        <p:txBody>
          <a:bodyPr wrap="square" lIns="0" tIns="0" rIns="0" bIns="0" rtlCol="0">
            <a:noAutofit/>
          </a:bodyPr>
          <a:lstStyle/>
          <a:p>
            <a:pPr defTabSz="554437">
              <a:defRPr/>
            </a:pPr>
            <a:endParaRPr lang="en-US" sz="662">
              <a:solidFill>
                <a:srgbClr val="494949"/>
              </a:solidFill>
              <a:latin typeface="Roboto Condensed Light" panose="02000000000000000000" pitchFamily="2" charset="0"/>
              <a:ea typeface="+mn-lt"/>
              <a:cs typeface="+mn-lt"/>
            </a:endParaRPr>
          </a:p>
        </p:txBody>
      </p:sp>
      <p:sp>
        <p:nvSpPr>
          <p:cNvPr id="13" name="Text Placeholder 12">
            <a:extLst>
              <a:ext uri="{FF2B5EF4-FFF2-40B4-BE49-F238E27FC236}">
                <a16:creationId xmlns:a16="http://schemas.microsoft.com/office/drawing/2014/main" id="{B2317EE3-8851-A0C0-9C62-848FC4DA257D}"/>
              </a:ext>
            </a:extLst>
          </p:cNvPr>
          <p:cNvSpPr>
            <a:spLocks noGrp="1"/>
          </p:cNvSpPr>
          <p:nvPr>
            <p:ph type="body" sz="quarter" idx="15"/>
          </p:nvPr>
        </p:nvSpPr>
        <p:spPr>
          <a:xfrm>
            <a:off x="9361939" y="5012486"/>
            <a:ext cx="2544466" cy="1324129"/>
          </a:xfrm>
        </p:spPr>
        <p:txBody>
          <a:bodyPr/>
          <a:lstStyle/>
          <a:p>
            <a:pPr marL="171450" indent="-171450">
              <a:buFont typeface="Arial" panose="020B0604020202020204" pitchFamily="34" charset="0"/>
              <a:buChar char="•"/>
            </a:pPr>
            <a:r>
              <a:rPr lang="en-US"/>
              <a:t>A deep understanding of the process evolution that will occur as a result of your CX solution as well as a firm understanding of the user and data requirements necessary to bring your solution to life.</a:t>
            </a:r>
          </a:p>
        </p:txBody>
      </p:sp>
    </p:spTree>
    <p:extLst>
      <p:ext uri="{BB962C8B-B14F-4D97-AF65-F5344CB8AC3E}">
        <p14:creationId xmlns:p14="http://schemas.microsoft.com/office/powerpoint/2010/main" val="928202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73684F9-117C-420E-E9B7-F55858923BF8}"/>
              </a:ext>
            </a:extLst>
          </p:cNvPr>
          <p:cNvSpPr>
            <a:spLocks noGrp="1"/>
          </p:cNvSpPr>
          <p:nvPr>
            <p:ph type="title"/>
          </p:nvPr>
        </p:nvSpPr>
        <p:spPr>
          <a:xfrm>
            <a:off x="354854" y="530022"/>
            <a:ext cx="10774188" cy="503971"/>
          </a:xfrm>
        </p:spPr>
        <p:txBody>
          <a:bodyPr/>
          <a:lstStyle/>
          <a:p>
            <a:r>
              <a:rPr lang="en-US" sz="3600">
                <a:solidFill>
                  <a:schemeClr val="accent1"/>
                </a:solidFill>
              </a:rPr>
              <a:t>Understand your current-state process</a:t>
            </a:r>
          </a:p>
        </p:txBody>
      </p:sp>
      <p:sp>
        <p:nvSpPr>
          <p:cNvPr id="9" name="Text Placeholder 3">
            <a:extLst>
              <a:ext uri="{FF2B5EF4-FFF2-40B4-BE49-F238E27FC236}">
                <a16:creationId xmlns:a16="http://schemas.microsoft.com/office/drawing/2014/main" id="{86230383-CE47-E307-844F-839DC6C4CFD6}"/>
              </a:ext>
            </a:extLst>
          </p:cNvPr>
          <p:cNvSpPr txBox="1">
            <a:spLocks/>
          </p:cNvSpPr>
          <p:nvPr/>
        </p:nvSpPr>
        <p:spPr>
          <a:xfrm>
            <a:off x="277455" y="1493476"/>
            <a:ext cx="6047146" cy="669891"/>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FontTx/>
              <a:buNone/>
            </a:pPr>
            <a:r>
              <a:rPr lang="en-US" sz="1800">
                <a:solidFill>
                  <a:srgbClr val="2576B7"/>
                </a:solidFill>
                <a:latin typeface="Montserrat Medium" panose="00000600000000000000" pitchFamily="2" charset="0"/>
                <a:ea typeface="+mn-lt"/>
                <a:cs typeface="+mn-lt"/>
              </a:rPr>
              <a:t>Why understanding your current-state process matters</a:t>
            </a:r>
          </a:p>
        </p:txBody>
      </p:sp>
      <p:sp>
        <p:nvSpPr>
          <p:cNvPr id="10" name="Text Placeholder 4">
            <a:extLst>
              <a:ext uri="{FF2B5EF4-FFF2-40B4-BE49-F238E27FC236}">
                <a16:creationId xmlns:a16="http://schemas.microsoft.com/office/drawing/2014/main" id="{11FFD5C1-B9FB-EBAE-EF63-5CF7FFC4398E}"/>
              </a:ext>
            </a:extLst>
          </p:cNvPr>
          <p:cNvSpPr txBox="1">
            <a:spLocks/>
          </p:cNvSpPr>
          <p:nvPr/>
        </p:nvSpPr>
        <p:spPr>
          <a:xfrm>
            <a:off x="354853" y="2163368"/>
            <a:ext cx="6255245" cy="2951557"/>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400">
                <a:solidFill>
                  <a:srgbClr val="494949"/>
                </a:solidFill>
                <a:latin typeface="Roboto Condensed Light"/>
                <a:ea typeface="+mn-lt"/>
                <a:cs typeface="+mn-lt"/>
              </a:rPr>
              <a:t>Clearly mapping the </a:t>
            </a:r>
            <a:r>
              <a:rPr lang="en-US" sz="1400" b="1">
                <a:solidFill>
                  <a:srgbClr val="494949"/>
                </a:solidFill>
                <a:latin typeface="Roboto Condensed Light"/>
                <a:ea typeface="+mn-lt"/>
                <a:cs typeface="+mn-lt"/>
              </a:rPr>
              <a:t>current-state process</a:t>
            </a:r>
            <a:r>
              <a:rPr lang="en-US" sz="1400">
                <a:solidFill>
                  <a:srgbClr val="494949"/>
                </a:solidFill>
                <a:latin typeface="Roboto Condensed Light"/>
                <a:ea typeface="+mn-lt"/>
                <a:cs typeface="+mn-lt"/>
              </a:rPr>
              <a:t> ensures you have an accurate picture of how tasks and workflows operate </a:t>
            </a:r>
            <a:r>
              <a:rPr lang="en-US" sz="1400" b="1">
                <a:solidFill>
                  <a:srgbClr val="494949"/>
                </a:solidFill>
                <a:latin typeface="Roboto Condensed Light"/>
                <a:ea typeface="+mn-lt"/>
                <a:cs typeface="+mn-lt"/>
              </a:rPr>
              <a:t>today</a:t>
            </a:r>
            <a:r>
              <a:rPr lang="en-US" sz="1400">
                <a:solidFill>
                  <a:srgbClr val="494949"/>
                </a:solidFill>
                <a:latin typeface="Roboto Condensed Light"/>
                <a:ea typeface="+mn-lt"/>
                <a:cs typeface="+mn-lt"/>
              </a:rPr>
              <a:t>, before introducing any AI-driven changes. This is crucial in a data science or CX context, where assumptions about existing procedures can lead to </a:t>
            </a:r>
            <a:r>
              <a:rPr lang="en-US" sz="1400" b="1">
                <a:solidFill>
                  <a:srgbClr val="494949"/>
                </a:solidFill>
                <a:latin typeface="Roboto Condensed Light"/>
                <a:ea typeface="+mn-lt"/>
                <a:cs typeface="+mn-lt"/>
              </a:rPr>
              <a:t>misaligned solutions</a:t>
            </a:r>
            <a:r>
              <a:rPr lang="en-US" sz="1400">
                <a:solidFill>
                  <a:srgbClr val="494949"/>
                </a:solidFill>
                <a:latin typeface="Roboto Condensed Light"/>
                <a:ea typeface="+mn-lt"/>
                <a:cs typeface="+mn-lt"/>
              </a:rPr>
              <a:t> or unmet expectations.</a:t>
            </a:r>
          </a:p>
          <a:p>
            <a:pPr marL="0" indent="0">
              <a:buFontTx/>
              <a:buNone/>
            </a:pPr>
            <a:r>
              <a:rPr lang="en-US" sz="1400">
                <a:solidFill>
                  <a:srgbClr val="494949"/>
                </a:solidFill>
                <a:latin typeface="Roboto Condensed Light"/>
                <a:ea typeface="+mn-lt"/>
                <a:cs typeface="+mn-lt"/>
              </a:rPr>
              <a:t>A well-understood current-state process helps you:</a:t>
            </a:r>
          </a:p>
          <a:p>
            <a:pPr fontAlgn="ctr"/>
            <a:r>
              <a:rPr lang="en-US" sz="1400" b="1">
                <a:solidFill>
                  <a:srgbClr val="494949"/>
                </a:solidFill>
                <a:latin typeface="Roboto Condensed Light"/>
                <a:ea typeface="+mn-lt"/>
                <a:cs typeface="+mn-lt"/>
              </a:rPr>
              <a:t>Identify bottlenecks and inefficiencies</a:t>
            </a:r>
            <a:r>
              <a:rPr lang="en-US" sz="1400">
                <a:solidFill>
                  <a:srgbClr val="494949"/>
                </a:solidFill>
                <a:latin typeface="Roboto Condensed Light"/>
                <a:ea typeface="+mn-lt"/>
                <a:cs typeface="+mn-lt"/>
              </a:rPr>
              <a:t>, revealing exactly where AI or automation can have the greatest impact.</a:t>
            </a:r>
          </a:p>
          <a:p>
            <a:pPr fontAlgn="ctr"/>
            <a:r>
              <a:rPr lang="en-US" sz="1400" b="1">
                <a:solidFill>
                  <a:srgbClr val="494949"/>
                </a:solidFill>
                <a:latin typeface="Roboto Condensed Light"/>
                <a:ea typeface="+mn-lt"/>
                <a:cs typeface="+mn-lt"/>
              </a:rPr>
              <a:t>Establish a baseline</a:t>
            </a:r>
            <a:r>
              <a:rPr lang="en-US" sz="1400">
                <a:solidFill>
                  <a:srgbClr val="494949"/>
                </a:solidFill>
                <a:latin typeface="Roboto Condensed Light"/>
                <a:ea typeface="+mn-lt"/>
                <a:cs typeface="+mn-lt"/>
              </a:rPr>
              <a:t> for measuring improvements, so you can track meaningful progress once your AI solution is deployed.</a:t>
            </a:r>
          </a:p>
          <a:p>
            <a:pPr fontAlgn="ctr"/>
            <a:r>
              <a:rPr lang="en-US" sz="1400" b="1">
                <a:solidFill>
                  <a:srgbClr val="494949"/>
                </a:solidFill>
                <a:latin typeface="Roboto Condensed Light"/>
                <a:ea typeface="+mn-lt"/>
                <a:cs typeface="+mn-lt"/>
              </a:rPr>
              <a:t>Align stakeholder understanding</a:t>
            </a:r>
            <a:r>
              <a:rPr lang="en-US" sz="1400">
                <a:solidFill>
                  <a:srgbClr val="494949"/>
                </a:solidFill>
                <a:latin typeface="Roboto Condensed Light"/>
                <a:ea typeface="+mn-lt"/>
                <a:cs typeface="+mn-lt"/>
              </a:rPr>
              <a:t>, ensuring every team member – from frontline agents to senior leaders – knows the real constraints and workflow dependencies that might affect project success.</a:t>
            </a:r>
          </a:p>
        </p:txBody>
      </p:sp>
      <p:sp>
        <p:nvSpPr>
          <p:cNvPr id="15" name="Rectangle 14">
            <a:extLst>
              <a:ext uri="{FF2B5EF4-FFF2-40B4-BE49-F238E27FC236}">
                <a16:creationId xmlns:a16="http://schemas.microsoft.com/office/drawing/2014/main" id="{E4F7AA16-A6E6-80AD-C94C-761495464FFD}"/>
              </a:ext>
            </a:extLst>
          </p:cNvPr>
          <p:cNvSpPr>
            <a:spLocks/>
          </p:cNvSpPr>
          <p:nvPr/>
        </p:nvSpPr>
        <p:spPr>
          <a:xfrm>
            <a:off x="354854" y="5492813"/>
            <a:ext cx="6255245" cy="1035087"/>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endParaRPr lang="en-US" sz="1300">
              <a:solidFill>
                <a:srgbClr val="FFFFFF"/>
              </a:solidFill>
              <a:latin typeface="Roboto Condensed Light"/>
              <a:ea typeface="+mn-lt"/>
              <a:cs typeface="+mn-lt"/>
            </a:endParaRPr>
          </a:p>
          <a:p>
            <a:pPr defTabSz="554437">
              <a:spcBef>
                <a:spcPts val="800"/>
              </a:spcBef>
            </a:pPr>
            <a:r>
              <a:rPr lang="en-US" sz="1300" b="1">
                <a:solidFill>
                  <a:srgbClr val="FFFFFF"/>
                </a:solidFill>
                <a:latin typeface="Roboto Condensed Light"/>
                <a:ea typeface="+mn-lt"/>
                <a:cs typeface="+mn-lt"/>
              </a:rPr>
              <a:t>Info-Tech Insight</a:t>
            </a:r>
          </a:p>
          <a:p>
            <a:pPr defTabSz="554437">
              <a:spcBef>
                <a:spcPts val="800"/>
              </a:spcBef>
            </a:pPr>
            <a:r>
              <a:rPr lang="en-US" sz="1300">
                <a:solidFill>
                  <a:srgbClr val="FFFFFF"/>
                </a:solidFill>
                <a:latin typeface="Roboto Condensed Light"/>
                <a:ea typeface="+mn-lt"/>
                <a:cs typeface="+mn-lt"/>
              </a:rPr>
              <a:t>A thorough review of </a:t>
            </a:r>
            <a:r>
              <a:rPr lang="en-US" sz="1300" b="1">
                <a:solidFill>
                  <a:srgbClr val="FFFFFF"/>
                </a:solidFill>
                <a:latin typeface="Roboto Condensed Light"/>
                <a:ea typeface="+mn-lt"/>
                <a:cs typeface="+mn-lt"/>
              </a:rPr>
              <a:t>as-is</a:t>
            </a:r>
            <a:r>
              <a:rPr lang="en-US" sz="1300">
                <a:solidFill>
                  <a:srgbClr val="FFFFFF"/>
                </a:solidFill>
                <a:latin typeface="Roboto Condensed Light"/>
                <a:ea typeface="+mn-lt"/>
                <a:cs typeface="+mn-lt"/>
              </a:rPr>
              <a:t> processes not only highlights immediate pain points but also paves the way for a </a:t>
            </a:r>
            <a:r>
              <a:rPr lang="en-US" sz="1300" b="1">
                <a:solidFill>
                  <a:srgbClr val="FFFFFF"/>
                </a:solidFill>
                <a:latin typeface="Roboto Condensed Light"/>
                <a:ea typeface="+mn-lt"/>
                <a:cs typeface="+mn-lt"/>
              </a:rPr>
              <a:t>smoother transition</a:t>
            </a:r>
            <a:r>
              <a:rPr lang="en-US" sz="1300">
                <a:solidFill>
                  <a:srgbClr val="FFFFFF"/>
                </a:solidFill>
                <a:latin typeface="Roboto Condensed Light"/>
                <a:ea typeface="+mn-lt"/>
                <a:cs typeface="+mn-lt"/>
              </a:rPr>
              <a:t> to your future, AI-enhanced operations.</a:t>
            </a:r>
          </a:p>
          <a:p>
            <a:pPr defTabSz="554437">
              <a:spcBef>
                <a:spcPts val="800"/>
              </a:spcBef>
            </a:pPr>
            <a:r>
              <a:rPr lang="en-US" sz="1300">
                <a:solidFill>
                  <a:srgbClr val="FFFFFF"/>
                </a:solidFill>
                <a:latin typeface="Roboto Condensed Light"/>
                <a:ea typeface="+mn-lt"/>
                <a:cs typeface="+mn-lt"/>
              </a:rPr>
              <a:t>.</a:t>
            </a:r>
            <a:endParaRPr lang="en-US" sz="1300">
              <a:solidFill>
                <a:srgbClr val="FFFFFF"/>
              </a:solidFill>
              <a:ea typeface="+mn-lt"/>
              <a:cs typeface="+mn-lt"/>
            </a:endParaRPr>
          </a:p>
        </p:txBody>
      </p:sp>
      <p:sp>
        <p:nvSpPr>
          <p:cNvPr id="16" name="Rectangle 15">
            <a:extLst>
              <a:ext uri="{FF2B5EF4-FFF2-40B4-BE49-F238E27FC236}">
                <a16:creationId xmlns:a16="http://schemas.microsoft.com/office/drawing/2014/main" id="{F4C6A434-6870-83A5-9640-E1711AA686CC}"/>
              </a:ext>
              <a:ext uri="{C183D7F6-B498-43B3-948B-1728B52AA6E4}">
                <adec:decorative xmlns:adec="http://schemas.microsoft.com/office/drawing/2017/decorative" val="1"/>
              </a:ext>
            </a:extLst>
          </p:cNvPr>
          <p:cNvSpPr>
            <a:spLocks/>
          </p:cNvSpPr>
          <p:nvPr/>
        </p:nvSpPr>
        <p:spPr>
          <a:xfrm>
            <a:off x="354854" y="5492812"/>
            <a:ext cx="6255245" cy="1035088"/>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300">
              <a:solidFill>
                <a:srgbClr val="2576B7"/>
              </a:solidFill>
              <a:ea typeface="+mn-lt"/>
              <a:cs typeface="+mn-lt"/>
            </a:endParaRPr>
          </a:p>
        </p:txBody>
      </p:sp>
      <p:pic>
        <p:nvPicPr>
          <p:cNvPr id="1026" name="Picture 2">
            <a:extLst>
              <a:ext uri="{FF2B5EF4-FFF2-40B4-BE49-F238E27FC236}">
                <a16:creationId xmlns:a16="http://schemas.microsoft.com/office/drawing/2014/main" id="{99365B02-E862-4252-A42D-8377C644A950}"/>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bwMode="auto">
          <a:xfrm>
            <a:off x="7005098" y="1872545"/>
            <a:ext cx="4723909" cy="353274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5865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22ECC1F1-1DB8-ACCD-2CC2-7459519ADF44}"/>
              </a:ext>
            </a:extLst>
          </p:cNvPr>
          <p:cNvSpPr txBox="1">
            <a:spLocks/>
          </p:cNvSpPr>
          <p:nvPr/>
        </p:nvSpPr>
        <p:spPr>
          <a:xfrm>
            <a:off x="371060" y="450242"/>
            <a:ext cx="11520980" cy="8371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defTabSz="914218">
              <a:defRPr/>
            </a:pPr>
            <a:r>
              <a:rPr lang="en-US" sz="3400">
                <a:solidFill>
                  <a:srgbClr val="2576B7"/>
                </a:solidFill>
                <a:ea typeface="+mj-lt"/>
                <a:cs typeface="+mj-lt"/>
              </a:rPr>
              <a:t>Best practices for understanding your current-state process</a:t>
            </a:r>
          </a:p>
        </p:txBody>
      </p:sp>
      <p:sp>
        <p:nvSpPr>
          <p:cNvPr id="9" name="Text Placeholder 4">
            <a:extLst>
              <a:ext uri="{FF2B5EF4-FFF2-40B4-BE49-F238E27FC236}">
                <a16:creationId xmlns:a16="http://schemas.microsoft.com/office/drawing/2014/main" id="{AAB9A1C3-785F-C503-EFF6-2B76BAB4ADD0}"/>
              </a:ext>
            </a:extLst>
          </p:cNvPr>
          <p:cNvSpPr txBox="1">
            <a:spLocks/>
          </p:cNvSpPr>
          <p:nvPr/>
        </p:nvSpPr>
        <p:spPr>
          <a:xfrm>
            <a:off x="371060" y="1427866"/>
            <a:ext cx="11520980" cy="567724"/>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10000"/>
              </a:lnSpc>
              <a:buFontTx/>
            </a:pPr>
            <a:r>
              <a:rPr lang="en-US" dirty="0">
                <a:solidFill>
                  <a:srgbClr val="494949"/>
                </a:solidFill>
                <a:latin typeface="Montserrat SemiBold"/>
                <a:ea typeface="+mn-lt"/>
                <a:cs typeface="+mn-lt"/>
              </a:rPr>
              <a:t>For a customer-facing process, the current state must capture customer touchpoints and the emotional journey customers experience:</a:t>
            </a:r>
          </a:p>
        </p:txBody>
      </p:sp>
      <p:sp>
        <p:nvSpPr>
          <p:cNvPr id="10" name="TextBox 9">
            <a:extLst>
              <a:ext uri="{FF2B5EF4-FFF2-40B4-BE49-F238E27FC236}">
                <a16:creationId xmlns:a16="http://schemas.microsoft.com/office/drawing/2014/main" id="{51CBF2F7-3AFB-F7D8-B53E-9DC06A3E2D07}"/>
              </a:ext>
            </a:extLst>
          </p:cNvPr>
          <p:cNvSpPr txBox="1">
            <a:spLocks/>
          </p:cNvSpPr>
          <p:nvPr/>
        </p:nvSpPr>
        <p:spPr>
          <a:xfrm>
            <a:off x="1488009" y="2137784"/>
            <a:ext cx="3246796" cy="307777"/>
          </a:xfrm>
          <a:prstGeom prst="rect">
            <a:avLst/>
          </a:prstGeom>
          <a:noFill/>
        </p:spPr>
        <p:txBody>
          <a:bodyPr wrap="square" rtlCol="0" anchor="ctr">
            <a:spAutoFit/>
          </a:bodyPr>
          <a:lstStyle/>
          <a:p>
            <a:pPr defTabSz="554382"/>
            <a:r>
              <a:rPr lang="en-US" sz="1400" b="1">
                <a:solidFill>
                  <a:srgbClr val="494949"/>
                </a:solidFill>
                <a:latin typeface="Montserrat" pitchFamily="2" charset="77"/>
                <a:ea typeface="+mn-lt"/>
                <a:cs typeface="+mn-lt"/>
              </a:rPr>
              <a:t>General Best Practices for AI/ML</a:t>
            </a:r>
          </a:p>
        </p:txBody>
      </p:sp>
      <p:sp>
        <p:nvSpPr>
          <p:cNvPr id="11" name="TextBox 10">
            <a:extLst>
              <a:ext uri="{FF2B5EF4-FFF2-40B4-BE49-F238E27FC236}">
                <a16:creationId xmlns:a16="http://schemas.microsoft.com/office/drawing/2014/main" id="{BB81BC3E-3EF9-2E6E-854A-EE4601A07F74}"/>
              </a:ext>
            </a:extLst>
          </p:cNvPr>
          <p:cNvSpPr txBox="1">
            <a:spLocks/>
          </p:cNvSpPr>
          <p:nvPr/>
        </p:nvSpPr>
        <p:spPr>
          <a:xfrm>
            <a:off x="7660529" y="2137784"/>
            <a:ext cx="3072483" cy="307777"/>
          </a:xfrm>
          <a:prstGeom prst="rect">
            <a:avLst/>
          </a:prstGeom>
          <a:noFill/>
        </p:spPr>
        <p:txBody>
          <a:bodyPr wrap="square" rtlCol="0" anchor="ctr">
            <a:spAutoFit/>
          </a:bodyPr>
          <a:lstStyle/>
          <a:p>
            <a:pPr algn="ctr" defTabSz="554382"/>
            <a:r>
              <a:rPr lang="en-US" sz="1400" b="1" dirty="0">
                <a:solidFill>
                  <a:srgbClr val="494949"/>
                </a:solidFill>
                <a:latin typeface="Montserrat" pitchFamily="2" charset="77"/>
                <a:ea typeface="+mn-lt"/>
                <a:cs typeface="+mn-lt"/>
              </a:rPr>
              <a:t>CX-Specific Considerations</a:t>
            </a:r>
          </a:p>
        </p:txBody>
      </p:sp>
      <p:sp>
        <p:nvSpPr>
          <p:cNvPr id="13" name="TextBox 12">
            <a:extLst>
              <a:ext uri="{FF2B5EF4-FFF2-40B4-BE49-F238E27FC236}">
                <a16:creationId xmlns:a16="http://schemas.microsoft.com/office/drawing/2014/main" id="{317B232D-76FE-4114-0D7C-FE80F20E7F0C}"/>
              </a:ext>
            </a:extLst>
          </p:cNvPr>
          <p:cNvSpPr txBox="1">
            <a:spLocks/>
          </p:cNvSpPr>
          <p:nvPr/>
        </p:nvSpPr>
        <p:spPr>
          <a:xfrm>
            <a:off x="439705" y="2527855"/>
            <a:ext cx="5303520" cy="4110424"/>
          </a:xfrm>
          <a:prstGeom prst="rect">
            <a:avLst/>
          </a:prstGeom>
          <a:solidFill>
            <a:srgbClr val="F2F2F2"/>
          </a:solidFill>
          <a:ln w="12700">
            <a:solidFill>
              <a:schemeClr val="tx1"/>
            </a:solidFill>
          </a:ln>
        </p:spPr>
        <p:txBody>
          <a:bodyPr wrap="square" lIns="108000" tIns="144000">
            <a:noAutofit/>
          </a:bodyPr>
          <a:lstStyle/>
          <a:p>
            <a:pPr defTabSz="914400" fontAlgn="ctr"/>
            <a:r>
              <a:rPr lang="en-US" sz="1100" b="1" dirty="0">
                <a:solidFill>
                  <a:srgbClr val="2576B7"/>
                </a:solidFill>
                <a:latin typeface="Roboto Condensed Light"/>
                <a:ea typeface="+mn-lt"/>
                <a:cs typeface="+mn-lt"/>
              </a:rPr>
              <a:t>Map Existing Processes in Detail</a:t>
            </a:r>
          </a:p>
          <a:p>
            <a:pPr marL="361950" indent="-171450" defTabSz="914400" fontAlgn="ctr">
              <a:buFont typeface="Arial" panose="020B0604020202020204" pitchFamily="34" charset="0"/>
              <a:buChar char="•"/>
            </a:pPr>
            <a:r>
              <a:rPr lang="en-US" sz="1100" dirty="0">
                <a:solidFill>
                  <a:srgbClr val="494949"/>
                </a:solidFill>
                <a:latin typeface="Roboto Condensed Light"/>
                <a:ea typeface="+mn-lt"/>
                <a:cs typeface="+mn-lt"/>
              </a:rPr>
              <a:t>Identify every step in the workflow – from initial customer contact to final resolution. Where do handoffs occur? Which systems are used?</a:t>
            </a:r>
          </a:p>
          <a:p>
            <a:pPr marL="361950" indent="-171450" defTabSz="914400" fontAlgn="ctr">
              <a:buFont typeface="Arial" panose="020B0604020202020204" pitchFamily="34" charset="0"/>
              <a:buChar char="•"/>
            </a:pPr>
            <a:r>
              <a:rPr lang="en-US" sz="1100" dirty="0">
                <a:solidFill>
                  <a:srgbClr val="494949"/>
                </a:solidFill>
                <a:latin typeface="Roboto Condensed Light"/>
                <a:ea typeface="+mn-lt"/>
                <a:cs typeface="+mn-lt"/>
              </a:rPr>
              <a:t>This mapping forms the baseline against which AI-driven enhancements will be measured.</a:t>
            </a:r>
          </a:p>
          <a:p>
            <a:pPr marL="171450" indent="-171450" defTabSz="914400" fontAlgn="ctr">
              <a:buFont typeface="Arial" panose="020B0604020202020204" pitchFamily="34" charset="0"/>
              <a:buChar char="•"/>
            </a:pPr>
            <a:endParaRPr lang="en-US" sz="300" dirty="0">
              <a:solidFill>
                <a:srgbClr val="494949"/>
              </a:solidFill>
              <a:latin typeface="Roboto Condensed Light"/>
              <a:ea typeface="+mn-lt"/>
              <a:cs typeface="+mn-lt"/>
            </a:endParaRPr>
          </a:p>
          <a:p>
            <a:pPr defTabSz="914400" fontAlgn="ctr"/>
            <a:r>
              <a:rPr lang="en-US" sz="1100" b="1" dirty="0">
                <a:solidFill>
                  <a:srgbClr val="2576B7"/>
                </a:solidFill>
                <a:latin typeface="Roboto Condensed Light"/>
                <a:ea typeface="+mn-lt"/>
                <a:cs typeface="+mn-lt"/>
              </a:rPr>
              <a:t>Capture Key Pain Points &amp; Inefficiencies</a:t>
            </a:r>
          </a:p>
          <a:p>
            <a:pPr marL="361950" indent="-171450" defTabSz="914400" fontAlgn="ctr">
              <a:buFont typeface="Arial" panose="020B0604020202020204" pitchFamily="34" charset="0"/>
              <a:buChar char="•"/>
            </a:pPr>
            <a:r>
              <a:rPr lang="en-US" sz="1100" dirty="0">
                <a:solidFill>
                  <a:srgbClr val="494949"/>
                </a:solidFill>
                <a:latin typeface="Roboto Condensed Light"/>
                <a:ea typeface="+mn-lt"/>
                <a:cs typeface="+mn-lt"/>
              </a:rPr>
              <a:t>Gather quantitative data (e.g. how long each step takes) and qualitative insights (e.g. agent frustrations, frequent customer complaints).</a:t>
            </a:r>
          </a:p>
          <a:p>
            <a:pPr marL="361950" indent="-171450" defTabSz="914400" fontAlgn="ctr">
              <a:buFont typeface="Arial" panose="020B0604020202020204" pitchFamily="34" charset="0"/>
              <a:buChar char="•"/>
            </a:pPr>
            <a:r>
              <a:rPr lang="en-US" sz="1100" dirty="0">
                <a:solidFill>
                  <a:srgbClr val="494949"/>
                </a:solidFill>
                <a:latin typeface="Roboto Condensed Light"/>
                <a:ea typeface="+mn-lt"/>
                <a:cs typeface="+mn-lt"/>
              </a:rPr>
              <a:t>Focus on areas where AI can deliver the biggest impact, such as reducing manual work or improving response times.</a:t>
            </a:r>
          </a:p>
          <a:p>
            <a:pPr marL="171450" indent="-171450" defTabSz="914400" fontAlgn="ctr">
              <a:buFont typeface="Arial" panose="020B0604020202020204" pitchFamily="34" charset="0"/>
              <a:buChar char="•"/>
            </a:pPr>
            <a:endParaRPr lang="en-US" sz="300" dirty="0">
              <a:solidFill>
                <a:srgbClr val="494949"/>
              </a:solidFill>
              <a:latin typeface="Roboto Condensed Light"/>
              <a:ea typeface="+mn-lt"/>
              <a:cs typeface="+mn-lt"/>
            </a:endParaRPr>
          </a:p>
          <a:p>
            <a:pPr defTabSz="914400" fontAlgn="ctr"/>
            <a:r>
              <a:rPr lang="en-US" sz="1100" b="1" dirty="0">
                <a:solidFill>
                  <a:srgbClr val="2576B7"/>
                </a:solidFill>
                <a:latin typeface="Roboto Condensed Light"/>
                <a:ea typeface="+mn-lt"/>
                <a:cs typeface="+mn-lt"/>
              </a:rPr>
              <a:t>Document Existing Data Flows</a:t>
            </a:r>
          </a:p>
          <a:p>
            <a:pPr marL="361950" indent="-171450" defTabSz="914400" fontAlgn="ctr">
              <a:buFont typeface="Arial" panose="020B0604020202020204" pitchFamily="34" charset="0"/>
              <a:buChar char="•"/>
            </a:pPr>
            <a:r>
              <a:rPr lang="en-US" sz="1100" dirty="0">
                <a:solidFill>
                  <a:srgbClr val="494949"/>
                </a:solidFill>
                <a:latin typeface="Roboto Condensed Light"/>
                <a:ea typeface="+mn-lt"/>
                <a:cs typeface="+mn-lt"/>
              </a:rPr>
              <a:t>Note which data is collected at each stage, who owns it, and how it’s stored.</a:t>
            </a:r>
          </a:p>
          <a:p>
            <a:pPr marL="361950" indent="-171450" defTabSz="914400" fontAlgn="ctr">
              <a:buFont typeface="Arial" panose="020B0604020202020204" pitchFamily="34" charset="0"/>
              <a:buChar char="•"/>
            </a:pPr>
            <a:r>
              <a:rPr lang="en-US" sz="1100" dirty="0">
                <a:solidFill>
                  <a:srgbClr val="494949"/>
                </a:solidFill>
                <a:latin typeface="Roboto Condensed Light"/>
                <a:ea typeface="+mn-lt"/>
                <a:cs typeface="+mn-lt"/>
              </a:rPr>
              <a:t>Understanding data sources and quality ensures AI models have the right information to operate effectively.</a:t>
            </a:r>
          </a:p>
          <a:p>
            <a:pPr marL="171450" indent="-171450" defTabSz="914400" fontAlgn="ctr">
              <a:buFont typeface="Arial" panose="020B0604020202020204" pitchFamily="34" charset="0"/>
              <a:buChar char="•"/>
            </a:pPr>
            <a:endParaRPr lang="en-US" sz="300" dirty="0">
              <a:solidFill>
                <a:srgbClr val="494949"/>
              </a:solidFill>
              <a:latin typeface="Roboto Condensed Light"/>
              <a:ea typeface="+mn-lt"/>
              <a:cs typeface="+mn-lt"/>
            </a:endParaRPr>
          </a:p>
          <a:p>
            <a:pPr defTabSz="914400" fontAlgn="ctr"/>
            <a:r>
              <a:rPr lang="en-US" sz="1100" b="1" dirty="0">
                <a:solidFill>
                  <a:srgbClr val="2576B7"/>
                </a:solidFill>
                <a:latin typeface="Roboto Condensed Light"/>
                <a:ea typeface="+mn-lt"/>
                <a:cs typeface="+mn-lt"/>
              </a:rPr>
              <a:t>Identify Current Technical Constraints</a:t>
            </a:r>
          </a:p>
          <a:p>
            <a:pPr marL="361950" indent="-171450" defTabSz="914400" fontAlgn="ctr">
              <a:buFont typeface="Arial" panose="020B0604020202020204" pitchFamily="34" charset="0"/>
              <a:buChar char="•"/>
            </a:pPr>
            <a:r>
              <a:rPr lang="en-US" sz="1100" dirty="0">
                <a:solidFill>
                  <a:srgbClr val="494949"/>
                </a:solidFill>
                <a:latin typeface="Roboto Condensed Light"/>
                <a:ea typeface="+mn-lt"/>
                <a:cs typeface="+mn-lt"/>
              </a:rPr>
              <a:t>Legacy systems, siloed data, or limited bandwidth can hamper AI adoption.</a:t>
            </a:r>
          </a:p>
          <a:p>
            <a:pPr marL="361950" indent="-171450" defTabSz="914400" fontAlgn="ctr">
              <a:buFont typeface="Arial" panose="020B0604020202020204" pitchFamily="34" charset="0"/>
              <a:buChar char="•"/>
            </a:pPr>
            <a:r>
              <a:rPr lang="en-US" sz="1100" dirty="0">
                <a:solidFill>
                  <a:srgbClr val="494949"/>
                </a:solidFill>
                <a:latin typeface="Roboto Condensed Light"/>
                <a:ea typeface="+mn-lt"/>
                <a:cs typeface="+mn-lt"/>
              </a:rPr>
              <a:t>Recognize these constraints early to avoid surprises during implementation.</a:t>
            </a:r>
          </a:p>
          <a:p>
            <a:pPr marL="171450" indent="-171450" defTabSz="914400" fontAlgn="ctr">
              <a:buFont typeface="Arial" panose="020B0604020202020204" pitchFamily="34" charset="0"/>
              <a:buChar char="•"/>
            </a:pPr>
            <a:endParaRPr lang="en-US" sz="300" dirty="0">
              <a:solidFill>
                <a:srgbClr val="494949"/>
              </a:solidFill>
              <a:latin typeface="Roboto Condensed Light"/>
              <a:ea typeface="+mn-lt"/>
              <a:cs typeface="+mn-lt"/>
            </a:endParaRPr>
          </a:p>
          <a:p>
            <a:pPr defTabSz="914400" fontAlgn="ctr"/>
            <a:r>
              <a:rPr lang="en-US" sz="1100" b="1" dirty="0">
                <a:solidFill>
                  <a:srgbClr val="2576B7"/>
                </a:solidFill>
                <a:latin typeface="Roboto Condensed Light"/>
                <a:ea typeface="+mn-lt"/>
                <a:cs typeface="+mn-lt"/>
              </a:rPr>
              <a:t>Engage Cross-Functional Stakeholders</a:t>
            </a:r>
          </a:p>
          <a:p>
            <a:pPr marL="361950" indent="-171450" defTabSz="914400" fontAlgn="ctr">
              <a:buFont typeface="Arial" panose="020B0604020202020204" pitchFamily="34" charset="0"/>
              <a:buChar char="•"/>
            </a:pPr>
            <a:r>
              <a:rPr lang="en-US" sz="1100" dirty="0">
                <a:solidFill>
                  <a:srgbClr val="494949"/>
                </a:solidFill>
                <a:latin typeface="Roboto Condensed Light"/>
                <a:ea typeface="+mn-lt"/>
                <a:cs typeface="+mn-lt"/>
              </a:rPr>
              <a:t>A thorough process review requires input from frontline teams, IT, compliance, and CX leadership.</a:t>
            </a:r>
          </a:p>
          <a:p>
            <a:pPr marL="361950" indent="-171450" defTabSz="914400" fontAlgn="ctr">
              <a:buFont typeface="Arial" panose="020B0604020202020204" pitchFamily="34" charset="0"/>
              <a:buChar char="•"/>
            </a:pPr>
            <a:r>
              <a:rPr lang="en-US" sz="1100" dirty="0">
                <a:solidFill>
                  <a:srgbClr val="494949"/>
                </a:solidFill>
                <a:latin typeface="Roboto Condensed Light"/>
                <a:ea typeface="+mn-lt"/>
                <a:cs typeface="+mn-lt"/>
              </a:rPr>
              <a:t>This collaboration uncovers real-world complexities that pure process diagrams might miss.</a:t>
            </a:r>
          </a:p>
        </p:txBody>
      </p:sp>
      <p:sp>
        <p:nvSpPr>
          <p:cNvPr id="17" name="TextBox 16">
            <a:extLst>
              <a:ext uri="{FF2B5EF4-FFF2-40B4-BE49-F238E27FC236}">
                <a16:creationId xmlns:a16="http://schemas.microsoft.com/office/drawing/2014/main" id="{D6F708AC-C17E-B178-812B-70140F2B03E6}"/>
              </a:ext>
            </a:extLst>
          </p:cNvPr>
          <p:cNvSpPr txBox="1">
            <a:spLocks/>
          </p:cNvSpPr>
          <p:nvPr/>
        </p:nvSpPr>
        <p:spPr>
          <a:xfrm>
            <a:off x="6312206" y="2527854"/>
            <a:ext cx="5441676" cy="4110424"/>
          </a:xfrm>
          <a:prstGeom prst="rect">
            <a:avLst/>
          </a:prstGeom>
          <a:solidFill>
            <a:srgbClr val="F2F2F2"/>
          </a:solidFill>
          <a:ln w="12700">
            <a:solidFill>
              <a:schemeClr val="tx1"/>
            </a:solidFill>
          </a:ln>
        </p:spPr>
        <p:txBody>
          <a:bodyPr wrap="square" lIns="108000" tIns="144000">
            <a:noAutofit/>
          </a:bodyPr>
          <a:lstStyle/>
          <a:p>
            <a:pPr defTabSz="914400" fontAlgn="ctr"/>
            <a:r>
              <a:rPr lang="en-US" sz="1100" b="1" dirty="0">
                <a:solidFill>
                  <a:srgbClr val="2576B7"/>
                </a:solidFill>
                <a:latin typeface="Roboto Condensed Light"/>
                <a:ea typeface="+mn-lt"/>
                <a:cs typeface="+mn-lt"/>
              </a:rPr>
              <a:t>Customer Journey Mapping</a:t>
            </a:r>
          </a:p>
          <a:p>
            <a:pPr marL="361950" indent="-171450" defTabSz="914400" fontAlgn="ctr">
              <a:buFont typeface="Arial" panose="020B0604020202020204" pitchFamily="34" charset="0"/>
              <a:buChar char="•"/>
            </a:pPr>
            <a:r>
              <a:rPr lang="en-US" sz="1100" dirty="0">
                <a:solidFill>
                  <a:srgbClr val="494949"/>
                </a:solidFill>
                <a:latin typeface="Roboto Condensed Light"/>
                <a:ea typeface="+mn-lt"/>
                <a:cs typeface="+mn-lt"/>
              </a:rPr>
              <a:t>If possible, align your internal process map with the customer’s journey – from initial inquiry to problem resolution.</a:t>
            </a:r>
          </a:p>
          <a:p>
            <a:pPr marL="361950" indent="-171450" defTabSz="914400" fontAlgn="ctr">
              <a:buFont typeface="Arial" panose="020B0604020202020204" pitchFamily="34" charset="0"/>
              <a:buChar char="•"/>
            </a:pPr>
            <a:r>
              <a:rPr lang="en-US" sz="1100" dirty="0">
                <a:solidFill>
                  <a:srgbClr val="494949"/>
                </a:solidFill>
                <a:latin typeface="Roboto Condensed Light"/>
                <a:ea typeface="+mn-lt"/>
                <a:cs typeface="+mn-lt"/>
              </a:rPr>
              <a:t>This sheds light on potential friction points, like long wait times or inconsistent handoffs between channels.</a:t>
            </a:r>
          </a:p>
          <a:p>
            <a:pPr marL="171450" indent="-171450" defTabSz="914400" fontAlgn="ctr">
              <a:buFont typeface="Arial" panose="020B0604020202020204" pitchFamily="34" charset="0"/>
              <a:buChar char="•"/>
            </a:pPr>
            <a:endParaRPr lang="en-US" sz="300" dirty="0">
              <a:solidFill>
                <a:srgbClr val="494949"/>
              </a:solidFill>
              <a:latin typeface="Roboto Condensed Light"/>
              <a:ea typeface="+mn-lt"/>
              <a:cs typeface="+mn-lt"/>
            </a:endParaRPr>
          </a:p>
          <a:p>
            <a:pPr defTabSz="914400" fontAlgn="ctr"/>
            <a:r>
              <a:rPr lang="en-US" sz="1100" b="1" dirty="0">
                <a:solidFill>
                  <a:srgbClr val="2576B7"/>
                </a:solidFill>
                <a:latin typeface="Roboto Condensed Light"/>
                <a:ea typeface="+mn-lt"/>
                <a:cs typeface="+mn-lt"/>
              </a:rPr>
              <a:t>Agent Involvement &amp; Training</a:t>
            </a:r>
          </a:p>
          <a:p>
            <a:pPr marL="361950" indent="-171450" defTabSz="914400" fontAlgn="ctr">
              <a:buFont typeface="Arial" panose="020B0604020202020204" pitchFamily="34" charset="0"/>
              <a:buChar char="•"/>
            </a:pPr>
            <a:r>
              <a:rPr lang="en-US" sz="1100" dirty="0">
                <a:solidFill>
                  <a:srgbClr val="494949"/>
                </a:solidFill>
                <a:latin typeface="Roboto Condensed Light"/>
                <a:ea typeface="+mn-lt"/>
                <a:cs typeface="+mn-lt"/>
              </a:rPr>
              <a:t>Agents are the front line of CX. Document their role in the current process – including what tools they use and where they face manual or repetitive work.</a:t>
            </a:r>
          </a:p>
          <a:p>
            <a:pPr marL="171450" indent="-171450" defTabSz="914400" fontAlgn="ctr">
              <a:buFont typeface="Arial" panose="020B0604020202020204" pitchFamily="34" charset="0"/>
              <a:buChar char="•"/>
            </a:pPr>
            <a:endParaRPr lang="en-US" sz="300" dirty="0">
              <a:solidFill>
                <a:srgbClr val="494949"/>
              </a:solidFill>
              <a:latin typeface="Roboto Condensed Light"/>
              <a:ea typeface="+mn-lt"/>
              <a:cs typeface="+mn-lt"/>
            </a:endParaRPr>
          </a:p>
          <a:p>
            <a:pPr defTabSz="914400" fontAlgn="ctr"/>
            <a:r>
              <a:rPr lang="en-US" sz="1100" b="1" dirty="0">
                <a:solidFill>
                  <a:srgbClr val="2576B7"/>
                </a:solidFill>
                <a:latin typeface="Roboto Condensed Light"/>
                <a:ea typeface="+mn-lt"/>
                <a:cs typeface="+mn-lt"/>
              </a:rPr>
              <a:t>Channel Interactions</a:t>
            </a:r>
          </a:p>
          <a:p>
            <a:pPr marL="361950" indent="-171450" defTabSz="914400" fontAlgn="ctr">
              <a:buFont typeface="Arial" panose="020B0604020202020204" pitchFamily="34" charset="0"/>
              <a:buChar char="•"/>
            </a:pPr>
            <a:r>
              <a:rPr lang="en-US" sz="1100" dirty="0">
                <a:solidFill>
                  <a:srgbClr val="494949"/>
                </a:solidFill>
                <a:latin typeface="Roboto Condensed Light"/>
                <a:ea typeface="+mn-lt"/>
                <a:cs typeface="+mn-lt"/>
              </a:rPr>
              <a:t>Customers might switch between phone, chat, or web. Capture how these interactions flow today, where data is stored, and how issues are escalated.</a:t>
            </a:r>
          </a:p>
          <a:p>
            <a:pPr marL="171450" indent="-171450" defTabSz="914400" fontAlgn="ctr">
              <a:buFont typeface="Arial" panose="020B0604020202020204" pitchFamily="34" charset="0"/>
              <a:buChar char="•"/>
            </a:pPr>
            <a:endParaRPr lang="en-US" sz="300" dirty="0">
              <a:solidFill>
                <a:srgbClr val="494949"/>
              </a:solidFill>
              <a:latin typeface="Roboto Condensed Light"/>
              <a:ea typeface="+mn-lt"/>
              <a:cs typeface="+mn-lt"/>
            </a:endParaRPr>
          </a:p>
          <a:p>
            <a:pPr defTabSz="914400" fontAlgn="ctr"/>
            <a:r>
              <a:rPr lang="en-US" sz="1100" b="1" dirty="0">
                <a:solidFill>
                  <a:srgbClr val="2576B7"/>
                </a:solidFill>
                <a:latin typeface="Roboto Condensed Light"/>
                <a:ea typeface="+mn-lt"/>
                <a:cs typeface="+mn-lt"/>
              </a:rPr>
              <a:t>Regulatory &amp; Privacy Requirements</a:t>
            </a:r>
          </a:p>
          <a:p>
            <a:pPr marL="361950" indent="-171450" defTabSz="914400" fontAlgn="ctr">
              <a:buFont typeface="Arial" panose="020B0604020202020204" pitchFamily="34" charset="0"/>
              <a:buChar char="•"/>
            </a:pPr>
            <a:r>
              <a:rPr lang="en-US" sz="1100" dirty="0">
                <a:solidFill>
                  <a:srgbClr val="494949"/>
                </a:solidFill>
                <a:latin typeface="Roboto Condensed Light"/>
                <a:ea typeface="+mn-lt"/>
                <a:cs typeface="+mn-lt"/>
              </a:rPr>
              <a:t>Outline how customer data is currently captured, stored, and protected.</a:t>
            </a:r>
          </a:p>
          <a:p>
            <a:pPr marL="361950" indent="-171450" defTabSz="914400" fontAlgn="ctr">
              <a:buFont typeface="Arial" panose="020B0604020202020204" pitchFamily="34" charset="0"/>
              <a:buChar char="•"/>
            </a:pPr>
            <a:r>
              <a:rPr lang="en-US" sz="1100" dirty="0">
                <a:solidFill>
                  <a:srgbClr val="494949"/>
                </a:solidFill>
                <a:latin typeface="Roboto Condensed Light"/>
                <a:ea typeface="+mn-lt"/>
                <a:cs typeface="+mn-lt"/>
              </a:rPr>
              <a:t>For AI-driven solutions, being mindful of existing compliance measures (e.g. call recording rules, data encryption) is essential.</a:t>
            </a:r>
          </a:p>
        </p:txBody>
      </p:sp>
      <p:pic>
        <p:nvPicPr>
          <p:cNvPr id="19" name="Graphic 18" descr="Checkbox Checked with solid fill">
            <a:extLst>
              <a:ext uri="{FF2B5EF4-FFF2-40B4-BE49-F238E27FC236}">
                <a16:creationId xmlns:a16="http://schemas.microsoft.com/office/drawing/2014/main" id="{EE664895-35E2-0879-842A-8EC566036D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1312" y="1999662"/>
            <a:ext cx="582859" cy="582859"/>
          </a:xfrm>
          <a:prstGeom prst="rect">
            <a:avLst/>
          </a:prstGeom>
        </p:spPr>
      </p:pic>
      <p:pic>
        <p:nvPicPr>
          <p:cNvPr id="27" name="Graphic 26" descr="User with solid fill">
            <a:extLst>
              <a:ext uri="{FF2B5EF4-FFF2-40B4-BE49-F238E27FC236}">
                <a16:creationId xmlns:a16="http://schemas.microsoft.com/office/drawing/2014/main" id="{6FE6AC45-B3BB-5878-9695-BA59338C30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28064" y="2038402"/>
            <a:ext cx="446640" cy="446640"/>
          </a:xfrm>
          <a:prstGeom prst="rect">
            <a:avLst/>
          </a:prstGeom>
        </p:spPr>
      </p:pic>
    </p:spTree>
    <p:extLst>
      <p:ext uri="{BB962C8B-B14F-4D97-AF65-F5344CB8AC3E}">
        <p14:creationId xmlns:p14="http://schemas.microsoft.com/office/powerpoint/2010/main" val="29815258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39102-6F8F-DA51-1ECB-32C0B5F233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FE1DA7-B8DE-B892-7567-28014ECB823E}"/>
              </a:ext>
            </a:extLst>
          </p:cNvPr>
          <p:cNvSpPr>
            <a:spLocks noGrp="1"/>
          </p:cNvSpPr>
          <p:nvPr>
            <p:ph type="title"/>
          </p:nvPr>
        </p:nvSpPr>
        <p:spPr>
          <a:xfrm>
            <a:off x="369016" y="528895"/>
            <a:ext cx="10516970" cy="517479"/>
          </a:xfrm>
        </p:spPr>
        <p:txBody>
          <a:bodyPr>
            <a:normAutofit/>
          </a:bodyPr>
          <a:lstStyle/>
          <a:p>
            <a:r>
              <a:rPr lang="en-US" sz="3200" b="0">
                <a:solidFill>
                  <a:srgbClr val="2576B7"/>
                </a:solidFill>
              </a:rPr>
              <a:t>Map your current-state process</a:t>
            </a:r>
            <a:endParaRPr lang="en-US" sz="3200"/>
          </a:p>
        </p:txBody>
      </p:sp>
      <p:sp>
        <p:nvSpPr>
          <p:cNvPr id="3" name="Text Placeholder 2">
            <a:extLst>
              <a:ext uri="{FF2B5EF4-FFF2-40B4-BE49-F238E27FC236}">
                <a16:creationId xmlns:a16="http://schemas.microsoft.com/office/drawing/2014/main" id="{00DD681A-C06C-F09E-C931-D91E99D26452}"/>
              </a:ext>
            </a:extLst>
          </p:cNvPr>
          <p:cNvSpPr>
            <a:spLocks noGrp="1"/>
          </p:cNvSpPr>
          <p:nvPr>
            <p:ph type="body" sz="quarter" idx="10"/>
          </p:nvPr>
        </p:nvSpPr>
        <p:spPr>
          <a:xfrm>
            <a:off x="369937" y="1098119"/>
            <a:ext cx="9029040" cy="505782"/>
          </a:xfrm>
        </p:spPr>
        <p:txBody>
          <a:bodyPr/>
          <a:lstStyle/>
          <a:p>
            <a:r>
              <a:rPr lang="en-US">
                <a:solidFill>
                  <a:schemeClr val="tx1"/>
                </a:solidFill>
              </a:rPr>
              <a:t>Below is a straightforward fill-in-the-blank style template. Tailor it to your specific needs.</a:t>
            </a:r>
          </a:p>
        </p:txBody>
      </p:sp>
      <p:sp>
        <p:nvSpPr>
          <p:cNvPr id="4" name="TextBox 3">
            <a:extLst>
              <a:ext uri="{FF2B5EF4-FFF2-40B4-BE49-F238E27FC236}">
                <a16:creationId xmlns:a16="http://schemas.microsoft.com/office/drawing/2014/main" id="{53D25771-8582-0AB9-238E-2C13A92CEABE}"/>
              </a:ext>
            </a:extLst>
          </p:cNvPr>
          <p:cNvSpPr txBox="1">
            <a:spLocks/>
          </p:cNvSpPr>
          <p:nvPr/>
        </p:nvSpPr>
        <p:spPr>
          <a:xfrm>
            <a:off x="503516" y="1391645"/>
            <a:ext cx="521297"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2576B7">
                    <a:alpha val="25000"/>
                  </a:srgbClr>
                </a:solidFill>
                <a:effectLst/>
                <a:uLnTx/>
                <a:uFillTx/>
                <a:latin typeface="Montserrat SemiBold" pitchFamily="2" charset="77"/>
                <a:ea typeface="+mn-lt"/>
                <a:cs typeface="+mn-lt"/>
              </a:rPr>
              <a:t>1</a:t>
            </a:r>
          </a:p>
        </p:txBody>
      </p:sp>
      <p:sp>
        <p:nvSpPr>
          <p:cNvPr id="5" name="TextBox 4">
            <a:extLst>
              <a:ext uri="{FF2B5EF4-FFF2-40B4-BE49-F238E27FC236}">
                <a16:creationId xmlns:a16="http://schemas.microsoft.com/office/drawing/2014/main" id="{53112EA3-F66A-A2F0-908E-96D989FD4899}"/>
              </a:ext>
              <a:ext uri="{C183D7F6-B498-43B3-948B-1728B52AA6E4}">
                <adec:decorative xmlns:adec="http://schemas.microsoft.com/office/drawing/2017/decorative" val="1"/>
              </a:ext>
            </a:extLst>
          </p:cNvPr>
          <p:cNvSpPr txBox="1">
            <a:spLocks/>
          </p:cNvSpPr>
          <p:nvPr/>
        </p:nvSpPr>
        <p:spPr>
          <a:xfrm>
            <a:off x="434586" y="1691727"/>
            <a:ext cx="590226"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2576B7"/>
                </a:solidFill>
                <a:effectLst/>
                <a:uLnTx/>
                <a:uFillTx/>
                <a:latin typeface="Montserrat SemiBold" pitchFamily="2" charset="77"/>
                <a:ea typeface="+mn-lt"/>
                <a:cs typeface="+mn-lt"/>
              </a:rPr>
              <a:t>01</a:t>
            </a:r>
          </a:p>
        </p:txBody>
      </p:sp>
      <p:sp>
        <p:nvSpPr>
          <p:cNvPr id="6" name="TextBox 5">
            <a:extLst>
              <a:ext uri="{FF2B5EF4-FFF2-40B4-BE49-F238E27FC236}">
                <a16:creationId xmlns:a16="http://schemas.microsoft.com/office/drawing/2014/main" id="{000F735E-1584-2EF9-64C3-DB005A6672DB}"/>
              </a:ext>
            </a:extLst>
          </p:cNvPr>
          <p:cNvSpPr txBox="1">
            <a:spLocks/>
          </p:cNvSpPr>
          <p:nvPr/>
        </p:nvSpPr>
        <p:spPr>
          <a:xfrm>
            <a:off x="1225655" y="1608103"/>
            <a:ext cx="1885131"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0"/>
                <a:ea typeface="+mn-lt"/>
                <a:cs typeface="+mn-lt"/>
              </a:rPr>
              <a:t>Process Overview</a:t>
            </a:r>
          </a:p>
        </p:txBody>
      </p:sp>
      <p:sp>
        <p:nvSpPr>
          <p:cNvPr id="7" name="Subtitle 2">
            <a:extLst>
              <a:ext uri="{FF2B5EF4-FFF2-40B4-BE49-F238E27FC236}">
                <a16:creationId xmlns:a16="http://schemas.microsoft.com/office/drawing/2014/main" id="{E445677B-09DD-B92A-597C-0E154D002A6B}"/>
              </a:ext>
            </a:extLst>
          </p:cNvPr>
          <p:cNvSpPr txBox="1">
            <a:spLocks/>
          </p:cNvSpPr>
          <p:nvPr/>
        </p:nvSpPr>
        <p:spPr>
          <a:xfrm>
            <a:off x="1225654" y="1903849"/>
            <a:ext cx="4510656" cy="81253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buFontTx/>
              <a:defRPr/>
            </a:pPr>
            <a:r>
              <a:rPr kumimoji="0" lang="en-US" sz="1200" b="0" i="0" u="none" strike="noStrike" kern="1200" cap="none" spc="0" normalizeH="0" baseline="0" noProof="0">
                <a:ln>
                  <a:noFill/>
                </a:ln>
                <a:solidFill>
                  <a:srgbClr val="494949"/>
                </a:solidFill>
                <a:effectLst/>
                <a:uLnTx/>
                <a:uFillTx/>
                <a:latin typeface="+mn-lt"/>
                <a:ea typeface="+mn-lt"/>
                <a:cs typeface="+mn-lt"/>
              </a:rPr>
              <a:t>Provide a high-level summary of the workflow, its purpose, and who’s involved.</a:t>
            </a:r>
          </a:p>
          <a:p>
            <a:pPr marL="171450" indent="-171450" algn="l">
              <a:lnSpc>
                <a:spcPct val="100000"/>
              </a:lnSpc>
              <a:buFont typeface="Arial" panose="020B0604020202020204" pitchFamily="34" charset="0"/>
              <a:buChar char="•"/>
              <a:defRPr/>
            </a:pPr>
            <a:r>
              <a:rPr kumimoji="0" lang="en-US" sz="1200" b="0" i="0" u="none" strike="noStrike" kern="1200" cap="none" spc="0" normalizeH="0" baseline="0" noProof="0">
                <a:ln>
                  <a:noFill/>
                </a:ln>
                <a:solidFill>
                  <a:srgbClr val="000000"/>
                </a:solidFill>
                <a:effectLst/>
                <a:uLnTx/>
                <a:uFillTx/>
                <a:latin typeface="+mn-lt"/>
                <a:ea typeface="+mn-lt"/>
                <a:cs typeface="+mn-lt"/>
              </a:rPr>
              <a:t>Example: </a:t>
            </a:r>
            <a:r>
              <a:rPr kumimoji="0" lang="en-US" sz="1200" b="0" i="1" u="none" strike="noStrike" kern="1200" cap="none" spc="0" normalizeH="0" baseline="0" noProof="0">
                <a:ln>
                  <a:noFill/>
                </a:ln>
                <a:solidFill>
                  <a:srgbClr val="494949"/>
                </a:solidFill>
                <a:effectLst/>
                <a:uLnTx/>
                <a:uFillTx/>
                <a:latin typeface="+mn-lt"/>
                <a:ea typeface="+mn-lt"/>
                <a:cs typeface="+mn-lt"/>
              </a:rPr>
              <a:t>“Our contact center handles </a:t>
            </a:r>
            <a:r>
              <a:rPr lang="en-US" sz="1200" b="1" i="1">
                <a:solidFill>
                  <a:srgbClr val="494949"/>
                </a:solidFill>
                <a:latin typeface="+mn-lt"/>
                <a:ea typeface="+mn-lt"/>
                <a:cs typeface="+mn-lt"/>
              </a:rPr>
              <a:t>[</a:t>
            </a:r>
            <a:r>
              <a:rPr kumimoji="0" lang="en-US" sz="1200" b="1" i="1" u="none" strike="noStrike" kern="1200" cap="none" spc="0" normalizeH="0" baseline="0" noProof="0">
                <a:ln>
                  <a:noFill/>
                </a:ln>
                <a:solidFill>
                  <a:srgbClr val="494949"/>
                </a:solidFill>
                <a:effectLst/>
                <a:uLnTx/>
                <a:uFillTx/>
                <a:latin typeface="+mn-lt"/>
                <a:ea typeface="+mn-lt"/>
                <a:cs typeface="+mn-lt"/>
              </a:rPr>
              <a:t>volume</a:t>
            </a:r>
            <a:r>
              <a:rPr lang="en-US" sz="1200" b="1" i="1">
                <a:solidFill>
                  <a:srgbClr val="494949"/>
                </a:solidFill>
                <a:latin typeface="+mn-lt"/>
                <a:ea typeface="+mn-lt"/>
                <a:cs typeface="+mn-lt"/>
              </a:rPr>
              <a:t>]</a:t>
            </a:r>
            <a:r>
              <a:rPr kumimoji="0" lang="en-US" sz="1200" b="0" i="1" u="none" strike="noStrike" kern="1200" cap="none" spc="0" normalizeH="0" baseline="0" noProof="0">
                <a:ln>
                  <a:noFill/>
                </a:ln>
                <a:solidFill>
                  <a:srgbClr val="494949"/>
                </a:solidFill>
                <a:effectLst/>
                <a:uLnTx/>
                <a:uFillTx/>
                <a:latin typeface="+mn-lt"/>
                <a:ea typeface="+mn-lt"/>
                <a:cs typeface="+mn-lt"/>
              </a:rPr>
              <a:t> inbound calls per day. Agents follow </a:t>
            </a:r>
            <a:r>
              <a:rPr kumimoji="0" lang="en-US" sz="1200" b="1" i="1" u="none" strike="noStrike" kern="1200" cap="none" spc="0" normalizeH="0" baseline="0" noProof="0">
                <a:ln>
                  <a:noFill/>
                </a:ln>
                <a:solidFill>
                  <a:srgbClr val="494949"/>
                </a:solidFill>
                <a:effectLst/>
                <a:uLnTx/>
                <a:uFillTx/>
                <a:latin typeface="+mn-lt"/>
                <a:ea typeface="+mn-lt"/>
                <a:cs typeface="+mn-lt"/>
              </a:rPr>
              <a:t>[scripts, knowledge base articles]</a:t>
            </a:r>
            <a:r>
              <a:rPr kumimoji="0" lang="en-US" sz="1200" b="0" i="1" u="none" strike="noStrike" kern="1200" cap="none" spc="0" normalizeH="0" baseline="0" noProof="0">
                <a:ln>
                  <a:noFill/>
                </a:ln>
                <a:solidFill>
                  <a:srgbClr val="494949"/>
                </a:solidFill>
                <a:effectLst/>
                <a:uLnTx/>
                <a:uFillTx/>
                <a:latin typeface="+mn-lt"/>
                <a:ea typeface="+mn-lt"/>
                <a:cs typeface="+mn-lt"/>
              </a:rPr>
              <a:t> to resolve issues.”</a:t>
            </a:r>
            <a:endParaRPr kumimoji="0" lang="en-US" sz="1200" b="0" i="0" u="none" strike="noStrike" kern="1200" cap="none" spc="0" normalizeH="0" baseline="0" noProof="0">
              <a:ln>
                <a:noFill/>
              </a:ln>
              <a:solidFill>
                <a:srgbClr val="494949"/>
              </a:solidFill>
              <a:effectLst/>
              <a:uLnTx/>
              <a:uFillTx/>
              <a:latin typeface="+mn-lt"/>
              <a:ea typeface="+mn-lt"/>
              <a:cs typeface="+mn-lt"/>
            </a:endParaRPr>
          </a:p>
          <a:p>
            <a:pPr marR="0" lvl="0" algn="l" defTabSz="1087636" rtl="0" eaLnBrk="1" fontAlgn="auto" latinLnBrk="0" hangingPunct="1">
              <a:lnSpc>
                <a:spcPct val="100000"/>
              </a:lnSpc>
              <a:spcBef>
                <a:spcPct val="20000"/>
              </a:spcBef>
              <a:spcAft>
                <a:spcPts val="0"/>
              </a:spcAft>
              <a:buClrTx/>
              <a:buSzTx/>
              <a:tabLst/>
              <a:defRPr/>
            </a:pPr>
            <a:endParaRPr kumimoji="0" lang="en-US" sz="1200" b="0" i="0" u="none" strike="noStrike" kern="1200" cap="none" spc="0" normalizeH="0" baseline="0" noProof="0">
              <a:ln>
                <a:noFill/>
              </a:ln>
              <a:solidFill>
                <a:srgbClr val="000000"/>
              </a:solidFill>
              <a:effectLst/>
              <a:uLnTx/>
              <a:uFillTx/>
              <a:latin typeface="+mn-lt"/>
              <a:ea typeface="+mn-lt"/>
              <a:cs typeface="+mn-lt"/>
            </a:endParaRPr>
          </a:p>
        </p:txBody>
      </p:sp>
      <p:sp>
        <p:nvSpPr>
          <p:cNvPr id="8" name="TextBox 7">
            <a:extLst>
              <a:ext uri="{FF2B5EF4-FFF2-40B4-BE49-F238E27FC236}">
                <a16:creationId xmlns:a16="http://schemas.microsoft.com/office/drawing/2014/main" id="{42D3157A-FEA7-DFA2-26E1-584833818E42}"/>
              </a:ext>
            </a:extLst>
          </p:cNvPr>
          <p:cNvSpPr txBox="1">
            <a:spLocks/>
          </p:cNvSpPr>
          <p:nvPr/>
        </p:nvSpPr>
        <p:spPr>
          <a:xfrm>
            <a:off x="434586" y="2891078"/>
            <a:ext cx="699230"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5090C4">
                    <a:alpha val="25000"/>
                  </a:srgbClr>
                </a:solidFill>
                <a:effectLst/>
                <a:uLnTx/>
                <a:uFillTx/>
                <a:latin typeface="Montserrat SemiBold" pitchFamily="2" charset="77"/>
                <a:ea typeface="+mn-lt"/>
                <a:cs typeface="+mn-lt"/>
              </a:rPr>
              <a:t>2</a:t>
            </a:r>
          </a:p>
        </p:txBody>
      </p:sp>
      <p:sp>
        <p:nvSpPr>
          <p:cNvPr id="9" name="TextBox 8">
            <a:extLst>
              <a:ext uri="{FF2B5EF4-FFF2-40B4-BE49-F238E27FC236}">
                <a16:creationId xmlns:a16="http://schemas.microsoft.com/office/drawing/2014/main" id="{61AA205D-F5FF-9244-FBD4-4472270476E9}"/>
              </a:ext>
              <a:ext uri="{C183D7F6-B498-43B3-948B-1728B52AA6E4}">
                <adec:decorative xmlns:adec="http://schemas.microsoft.com/office/drawing/2017/decorative" val="1"/>
              </a:ext>
            </a:extLst>
          </p:cNvPr>
          <p:cNvSpPr txBox="1">
            <a:spLocks/>
          </p:cNvSpPr>
          <p:nvPr/>
        </p:nvSpPr>
        <p:spPr>
          <a:xfrm>
            <a:off x="465042" y="3191159"/>
            <a:ext cx="668774"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5090C4"/>
                </a:solidFill>
                <a:effectLst/>
                <a:uLnTx/>
                <a:uFillTx/>
                <a:latin typeface="Montserrat SemiBold" pitchFamily="2" charset="77"/>
                <a:ea typeface="+mn-lt"/>
                <a:cs typeface="+mn-lt"/>
              </a:rPr>
              <a:t>02</a:t>
            </a:r>
          </a:p>
        </p:txBody>
      </p:sp>
      <p:sp>
        <p:nvSpPr>
          <p:cNvPr id="10" name="TextBox 9">
            <a:extLst>
              <a:ext uri="{FF2B5EF4-FFF2-40B4-BE49-F238E27FC236}">
                <a16:creationId xmlns:a16="http://schemas.microsoft.com/office/drawing/2014/main" id="{87FD5F9E-5174-E4E8-CB9E-69F129612BCB}"/>
              </a:ext>
            </a:extLst>
          </p:cNvPr>
          <p:cNvSpPr txBox="1">
            <a:spLocks/>
          </p:cNvSpPr>
          <p:nvPr/>
        </p:nvSpPr>
        <p:spPr>
          <a:xfrm>
            <a:off x="1334659" y="3107536"/>
            <a:ext cx="2244204"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0"/>
                <a:ea typeface="+mn-lt"/>
                <a:cs typeface="+mn-lt"/>
              </a:rPr>
              <a:t>Process Flow &amp; Steps</a:t>
            </a:r>
          </a:p>
        </p:txBody>
      </p:sp>
      <p:sp>
        <p:nvSpPr>
          <p:cNvPr id="11" name="Subtitle 2">
            <a:extLst>
              <a:ext uri="{FF2B5EF4-FFF2-40B4-BE49-F238E27FC236}">
                <a16:creationId xmlns:a16="http://schemas.microsoft.com/office/drawing/2014/main" id="{379F4019-D09C-8E7A-33F6-DF395A6DA7F0}"/>
              </a:ext>
            </a:extLst>
          </p:cNvPr>
          <p:cNvSpPr txBox="1">
            <a:spLocks/>
          </p:cNvSpPr>
          <p:nvPr/>
        </p:nvSpPr>
        <p:spPr>
          <a:xfrm>
            <a:off x="1334658" y="3403281"/>
            <a:ext cx="4510656" cy="775597"/>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buFontTx/>
              <a:defRPr/>
            </a:pPr>
            <a:r>
              <a:rPr kumimoji="0" lang="en-US" sz="1200" b="0" i="0" u="none" strike="noStrike" kern="1200" cap="none" spc="0" normalizeH="0" baseline="0" noProof="0">
                <a:ln>
                  <a:noFill/>
                </a:ln>
                <a:solidFill>
                  <a:srgbClr val="494949"/>
                </a:solidFill>
                <a:effectLst/>
                <a:uLnTx/>
                <a:uFillTx/>
                <a:latin typeface="+mn-lt"/>
                <a:ea typeface="+mn-lt"/>
                <a:cs typeface="+mn-lt"/>
              </a:rPr>
              <a:t>List major steps and sub-steps in a sequential manner.</a:t>
            </a:r>
          </a:p>
          <a:p>
            <a:pPr marL="171450" marR="0" lvl="0" indent="-171450" algn="l" defTabSz="1087636"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lt"/>
                <a:cs typeface="+mn-lt"/>
              </a:rPr>
              <a:t>Example: </a:t>
            </a:r>
            <a:r>
              <a:rPr kumimoji="0" lang="en-US" sz="1200" b="0" i="1" u="none" strike="noStrike" kern="1200" cap="none" spc="0" normalizeH="0" baseline="0" noProof="0">
                <a:ln>
                  <a:noFill/>
                </a:ln>
                <a:solidFill>
                  <a:srgbClr val="494949"/>
                </a:solidFill>
                <a:effectLst/>
                <a:uLnTx/>
                <a:uFillTx/>
                <a:latin typeface="+mn-lt"/>
                <a:ea typeface="+mn-lt"/>
                <a:cs typeface="+mn-lt"/>
              </a:rPr>
              <a:t>“Step 1: Customer calls the hotline → Step 2: </a:t>
            </a:r>
            <a:r>
              <a:rPr kumimoji="0" lang="en-US" sz="1200" b="0" i="1" u="none" strike="noStrike" kern="1200" cap="none" spc="0" normalizeH="0" baseline="0" noProof="0" err="1">
                <a:ln>
                  <a:noFill/>
                </a:ln>
                <a:solidFill>
                  <a:srgbClr val="494949"/>
                </a:solidFill>
                <a:effectLst/>
                <a:uLnTx/>
                <a:uFillTx/>
                <a:latin typeface="+mn-lt"/>
                <a:ea typeface="+mn-lt"/>
                <a:cs typeface="+mn-lt"/>
              </a:rPr>
              <a:t>IVR</a:t>
            </a:r>
            <a:r>
              <a:rPr kumimoji="0" lang="en-US" sz="1200" b="0" i="1" u="none" strike="noStrike" kern="1200" cap="none" spc="0" normalizeH="0" baseline="0" noProof="0">
                <a:ln>
                  <a:noFill/>
                </a:ln>
                <a:solidFill>
                  <a:srgbClr val="494949"/>
                </a:solidFill>
                <a:effectLst/>
                <a:uLnTx/>
                <a:uFillTx/>
                <a:latin typeface="+mn-lt"/>
                <a:ea typeface="+mn-lt"/>
                <a:cs typeface="+mn-lt"/>
              </a:rPr>
              <a:t> routes call → Step 3: Agent picks up and verifies customer info → Step 4: Agent consults knowledge base for solutions...”</a:t>
            </a:r>
            <a:endParaRPr kumimoji="0" lang="en-US" sz="1200" b="0" i="0" u="none" strike="noStrike" kern="1200" cap="none" spc="0" normalizeH="0" baseline="0" noProof="0">
              <a:ln>
                <a:noFill/>
              </a:ln>
              <a:solidFill>
                <a:srgbClr val="000000"/>
              </a:solidFill>
              <a:effectLst/>
              <a:uLnTx/>
              <a:uFillTx/>
              <a:latin typeface="+mn-lt"/>
              <a:ea typeface="+mn-lt"/>
              <a:cs typeface="+mn-lt"/>
            </a:endParaRPr>
          </a:p>
        </p:txBody>
      </p:sp>
      <p:sp>
        <p:nvSpPr>
          <p:cNvPr id="12" name="TextBox 11">
            <a:extLst>
              <a:ext uri="{FF2B5EF4-FFF2-40B4-BE49-F238E27FC236}">
                <a16:creationId xmlns:a16="http://schemas.microsoft.com/office/drawing/2014/main" id="{CF543443-8AAB-C1B4-3095-8203E18AFE56}"/>
              </a:ext>
            </a:extLst>
          </p:cNvPr>
          <p:cNvSpPr txBox="1">
            <a:spLocks/>
          </p:cNvSpPr>
          <p:nvPr/>
        </p:nvSpPr>
        <p:spPr>
          <a:xfrm>
            <a:off x="465042" y="4640528"/>
            <a:ext cx="699230"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15466D">
                    <a:alpha val="25000"/>
                  </a:srgbClr>
                </a:solidFill>
                <a:effectLst/>
                <a:uLnTx/>
                <a:uFillTx/>
                <a:latin typeface="Montserrat SemiBold" pitchFamily="2" charset="77"/>
                <a:ea typeface="+mn-lt"/>
                <a:cs typeface="+mn-lt"/>
              </a:rPr>
              <a:t>3</a:t>
            </a:r>
          </a:p>
        </p:txBody>
      </p:sp>
      <p:sp>
        <p:nvSpPr>
          <p:cNvPr id="13" name="TextBox 12">
            <a:extLst>
              <a:ext uri="{FF2B5EF4-FFF2-40B4-BE49-F238E27FC236}">
                <a16:creationId xmlns:a16="http://schemas.microsoft.com/office/drawing/2014/main" id="{E1E0A55A-4D12-0930-46FE-28FD69B20D7D}"/>
              </a:ext>
              <a:ext uri="{C183D7F6-B498-43B3-948B-1728B52AA6E4}">
                <adec:decorative xmlns:adec="http://schemas.microsoft.com/office/drawing/2017/decorative" val="1"/>
              </a:ext>
            </a:extLst>
          </p:cNvPr>
          <p:cNvSpPr txBox="1">
            <a:spLocks/>
          </p:cNvSpPr>
          <p:nvPr/>
        </p:nvSpPr>
        <p:spPr>
          <a:xfrm>
            <a:off x="495498" y="4940609"/>
            <a:ext cx="668774"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15466D"/>
                </a:solidFill>
                <a:effectLst/>
                <a:uLnTx/>
                <a:uFillTx/>
                <a:latin typeface="Montserrat SemiBold" pitchFamily="2" charset="77"/>
                <a:ea typeface="+mn-lt"/>
                <a:cs typeface="+mn-lt"/>
              </a:rPr>
              <a:t>03</a:t>
            </a:r>
          </a:p>
        </p:txBody>
      </p:sp>
      <p:sp>
        <p:nvSpPr>
          <p:cNvPr id="14" name="TextBox 13">
            <a:extLst>
              <a:ext uri="{FF2B5EF4-FFF2-40B4-BE49-F238E27FC236}">
                <a16:creationId xmlns:a16="http://schemas.microsoft.com/office/drawing/2014/main" id="{35071A30-7724-4819-53D1-880EFEB07D47}"/>
              </a:ext>
            </a:extLst>
          </p:cNvPr>
          <p:cNvSpPr txBox="1">
            <a:spLocks/>
          </p:cNvSpPr>
          <p:nvPr/>
        </p:nvSpPr>
        <p:spPr>
          <a:xfrm>
            <a:off x="1365115" y="4856986"/>
            <a:ext cx="1654299"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0"/>
                <a:ea typeface="+mn-lt"/>
                <a:cs typeface="+mn-lt"/>
              </a:rPr>
              <a:t>Data &amp; Systems</a:t>
            </a:r>
          </a:p>
        </p:txBody>
      </p:sp>
      <p:sp>
        <p:nvSpPr>
          <p:cNvPr id="15" name="Subtitle 2">
            <a:extLst>
              <a:ext uri="{FF2B5EF4-FFF2-40B4-BE49-F238E27FC236}">
                <a16:creationId xmlns:a16="http://schemas.microsoft.com/office/drawing/2014/main" id="{688635FF-E67A-F798-337F-AD3E927E5F16}"/>
              </a:ext>
            </a:extLst>
          </p:cNvPr>
          <p:cNvSpPr txBox="1">
            <a:spLocks/>
          </p:cNvSpPr>
          <p:nvPr/>
        </p:nvSpPr>
        <p:spPr>
          <a:xfrm>
            <a:off x="1365114" y="5152731"/>
            <a:ext cx="4510656" cy="997196"/>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buFontTx/>
              <a:defRPr/>
            </a:pPr>
            <a:r>
              <a:rPr kumimoji="0" lang="en-US" sz="1200" b="0" i="0" u="none" strike="noStrike" kern="1200" cap="none" spc="0" normalizeH="0" baseline="0" noProof="0">
                <a:ln>
                  <a:noFill/>
                </a:ln>
                <a:solidFill>
                  <a:srgbClr val="494949"/>
                </a:solidFill>
                <a:effectLst/>
                <a:uLnTx/>
                <a:uFillTx/>
                <a:latin typeface="+mn-lt"/>
                <a:ea typeface="+mn-lt"/>
                <a:cs typeface="+mn-lt"/>
              </a:rPr>
              <a:t>Note what data is gathered at each step and which systems or tools are in play.</a:t>
            </a:r>
          </a:p>
          <a:p>
            <a:pPr marL="171450" indent="-171450" algn="l">
              <a:lnSpc>
                <a:spcPct val="100000"/>
              </a:lnSpc>
              <a:buFont typeface="Arial" panose="020B0604020202020204" pitchFamily="34" charset="0"/>
              <a:buChar char="•"/>
              <a:defRPr/>
            </a:pPr>
            <a:r>
              <a:rPr kumimoji="0" lang="en-US" sz="1200" b="0" i="0" u="none" strike="noStrike" kern="1200" cap="none" spc="0" normalizeH="0" baseline="0" noProof="0">
                <a:ln>
                  <a:noFill/>
                </a:ln>
                <a:solidFill>
                  <a:srgbClr val="000000"/>
                </a:solidFill>
                <a:effectLst/>
                <a:uLnTx/>
                <a:uFillTx/>
                <a:latin typeface="+mn-lt"/>
                <a:ea typeface="+mn-lt"/>
                <a:cs typeface="+mn-lt"/>
              </a:rPr>
              <a:t>Example: </a:t>
            </a:r>
            <a:r>
              <a:rPr kumimoji="0" lang="en-US" sz="1200" b="0" i="1" u="none" strike="noStrike" kern="1200" cap="none" spc="0" normalizeH="0" baseline="0" noProof="0">
                <a:ln>
                  <a:noFill/>
                </a:ln>
                <a:solidFill>
                  <a:srgbClr val="494949"/>
                </a:solidFill>
                <a:effectLst/>
                <a:uLnTx/>
                <a:uFillTx/>
                <a:latin typeface="+mn-lt"/>
                <a:ea typeface="+mn-lt"/>
                <a:cs typeface="+mn-lt"/>
              </a:rPr>
              <a:t>“At Step 2, </a:t>
            </a:r>
            <a:r>
              <a:rPr kumimoji="0" lang="en-US" sz="1200" b="0" i="1" u="none" strike="noStrike" kern="1200" cap="none" spc="0" normalizeH="0" baseline="0" noProof="0" err="1">
                <a:ln>
                  <a:noFill/>
                </a:ln>
                <a:solidFill>
                  <a:srgbClr val="494949"/>
                </a:solidFill>
                <a:effectLst/>
                <a:uLnTx/>
                <a:uFillTx/>
                <a:latin typeface="+mn-lt"/>
                <a:ea typeface="+mn-lt"/>
                <a:cs typeface="+mn-lt"/>
              </a:rPr>
              <a:t>IVR</a:t>
            </a:r>
            <a:r>
              <a:rPr kumimoji="0" lang="en-US" sz="1200" b="0" i="1" u="none" strike="noStrike" kern="1200" cap="none" spc="0" normalizeH="0" baseline="0" noProof="0">
                <a:ln>
                  <a:noFill/>
                </a:ln>
                <a:solidFill>
                  <a:srgbClr val="494949"/>
                </a:solidFill>
                <a:effectLst/>
                <a:uLnTx/>
                <a:uFillTx/>
                <a:latin typeface="+mn-lt"/>
                <a:ea typeface="+mn-lt"/>
                <a:cs typeface="+mn-lt"/>
              </a:rPr>
              <a:t> logs the call reason. At Step 3, agent retrieves customer history from </a:t>
            </a:r>
            <a:r>
              <a:rPr lang="en-US" sz="1200" b="1" i="1">
                <a:solidFill>
                  <a:srgbClr val="494949"/>
                </a:solidFill>
                <a:latin typeface="+mn-lt"/>
                <a:ea typeface="+mn-lt"/>
                <a:cs typeface="+mn-lt"/>
              </a:rPr>
              <a:t>[</a:t>
            </a:r>
            <a:r>
              <a:rPr kumimoji="0" lang="en-US" sz="1200" b="1" i="1" u="none" strike="noStrike" kern="1200" cap="none" spc="0" normalizeH="0" baseline="0" noProof="0">
                <a:ln>
                  <a:noFill/>
                </a:ln>
                <a:solidFill>
                  <a:srgbClr val="494949"/>
                </a:solidFill>
                <a:effectLst/>
                <a:uLnTx/>
                <a:uFillTx/>
                <a:latin typeface="+mn-lt"/>
                <a:ea typeface="+mn-lt"/>
                <a:cs typeface="+mn-lt"/>
              </a:rPr>
              <a:t>CRM system]</a:t>
            </a:r>
            <a:r>
              <a:rPr kumimoji="0" lang="en-US" sz="1200" b="0" i="1" u="none" strike="noStrike" kern="1200" cap="none" spc="0" normalizeH="0" baseline="0" noProof="0">
                <a:ln>
                  <a:noFill/>
                </a:ln>
                <a:solidFill>
                  <a:srgbClr val="494949"/>
                </a:solidFill>
                <a:effectLst/>
                <a:uLnTx/>
                <a:uFillTx/>
                <a:latin typeface="+mn-lt"/>
                <a:ea typeface="+mn-lt"/>
                <a:cs typeface="+mn-lt"/>
              </a:rPr>
              <a:t>.”</a:t>
            </a:r>
            <a:endParaRPr kumimoji="0" lang="en-US" sz="1200" b="0" i="0" u="none" strike="noStrike" kern="1200" cap="none" spc="0" normalizeH="0" baseline="0" noProof="0">
              <a:ln>
                <a:noFill/>
              </a:ln>
              <a:solidFill>
                <a:srgbClr val="494949"/>
              </a:solidFill>
              <a:effectLst/>
              <a:uLnTx/>
              <a:uFillTx/>
              <a:latin typeface="+mn-lt"/>
              <a:ea typeface="+mn-lt"/>
              <a:cs typeface="+mn-lt"/>
            </a:endParaRPr>
          </a:p>
          <a:p>
            <a:pPr marR="0" lvl="0" algn="l" defTabSz="1087636" rtl="0" eaLnBrk="1" fontAlgn="auto" latinLnBrk="0" hangingPunct="1">
              <a:lnSpc>
                <a:spcPct val="100000"/>
              </a:lnSpc>
              <a:spcBef>
                <a:spcPct val="20000"/>
              </a:spcBef>
              <a:spcAft>
                <a:spcPts val="0"/>
              </a:spcAft>
              <a:buClrTx/>
              <a:buSzTx/>
              <a:tabLst/>
              <a:defRPr/>
            </a:pPr>
            <a:endParaRPr kumimoji="0" lang="en-US" sz="1200" b="0" i="0" u="none" strike="noStrike" kern="1200" cap="none" spc="0" normalizeH="0" baseline="0" noProof="0">
              <a:ln>
                <a:noFill/>
              </a:ln>
              <a:solidFill>
                <a:srgbClr val="494949"/>
              </a:solidFill>
              <a:effectLst/>
              <a:uLnTx/>
              <a:uFillTx/>
              <a:latin typeface="+mn-lt"/>
              <a:ea typeface="+mn-lt"/>
              <a:cs typeface="+mn-lt"/>
            </a:endParaRPr>
          </a:p>
        </p:txBody>
      </p:sp>
      <p:sp>
        <p:nvSpPr>
          <p:cNvPr id="16" name="TextBox 15">
            <a:extLst>
              <a:ext uri="{FF2B5EF4-FFF2-40B4-BE49-F238E27FC236}">
                <a16:creationId xmlns:a16="http://schemas.microsoft.com/office/drawing/2014/main" id="{D14CC542-8D03-0E74-188E-00F637ADC728}"/>
              </a:ext>
            </a:extLst>
          </p:cNvPr>
          <p:cNvSpPr txBox="1">
            <a:spLocks/>
          </p:cNvSpPr>
          <p:nvPr/>
        </p:nvSpPr>
        <p:spPr>
          <a:xfrm>
            <a:off x="5916972" y="1391645"/>
            <a:ext cx="785793"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299C47">
                    <a:alpha val="25000"/>
                  </a:srgbClr>
                </a:solidFill>
                <a:effectLst/>
                <a:uLnTx/>
                <a:uFillTx/>
                <a:latin typeface="Montserrat SemiBold" pitchFamily="2" charset="77"/>
                <a:ea typeface="+mn-lt"/>
                <a:cs typeface="+mn-lt"/>
              </a:rPr>
              <a:t>4</a:t>
            </a:r>
          </a:p>
        </p:txBody>
      </p:sp>
      <p:sp>
        <p:nvSpPr>
          <p:cNvPr id="17" name="TextBox 16">
            <a:extLst>
              <a:ext uri="{FF2B5EF4-FFF2-40B4-BE49-F238E27FC236}">
                <a16:creationId xmlns:a16="http://schemas.microsoft.com/office/drawing/2014/main" id="{398CF15A-C530-15ED-3FBD-6CAD97E1D63B}"/>
              </a:ext>
              <a:ext uri="{C183D7F6-B498-43B3-948B-1728B52AA6E4}">
                <adec:decorative xmlns:adec="http://schemas.microsoft.com/office/drawing/2017/decorative" val="1"/>
              </a:ext>
            </a:extLst>
          </p:cNvPr>
          <p:cNvSpPr txBox="1">
            <a:spLocks/>
          </p:cNvSpPr>
          <p:nvPr/>
        </p:nvSpPr>
        <p:spPr>
          <a:xfrm>
            <a:off x="5997122" y="1691727"/>
            <a:ext cx="705642"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299C47"/>
                </a:solidFill>
                <a:effectLst/>
                <a:uLnTx/>
                <a:uFillTx/>
                <a:latin typeface="Montserrat SemiBold" pitchFamily="2" charset="77"/>
                <a:ea typeface="+mn-lt"/>
                <a:cs typeface="+mn-lt"/>
              </a:rPr>
              <a:t>04</a:t>
            </a:r>
          </a:p>
        </p:txBody>
      </p:sp>
      <p:sp>
        <p:nvSpPr>
          <p:cNvPr id="18" name="TextBox 17">
            <a:extLst>
              <a:ext uri="{FF2B5EF4-FFF2-40B4-BE49-F238E27FC236}">
                <a16:creationId xmlns:a16="http://schemas.microsoft.com/office/drawing/2014/main" id="{B566BDFA-786C-5E00-520C-ED26DDE7C2E8}"/>
              </a:ext>
            </a:extLst>
          </p:cNvPr>
          <p:cNvSpPr txBox="1">
            <a:spLocks/>
          </p:cNvSpPr>
          <p:nvPr/>
        </p:nvSpPr>
        <p:spPr>
          <a:xfrm>
            <a:off x="6903606" y="1608103"/>
            <a:ext cx="2866169"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0"/>
                <a:ea typeface="+mn-lt"/>
                <a:cs typeface="+mn-lt"/>
              </a:rPr>
              <a:t>Pain Points &amp; Inefficiencies</a:t>
            </a:r>
          </a:p>
        </p:txBody>
      </p:sp>
      <p:sp>
        <p:nvSpPr>
          <p:cNvPr id="19" name="Subtitle 2">
            <a:extLst>
              <a:ext uri="{FF2B5EF4-FFF2-40B4-BE49-F238E27FC236}">
                <a16:creationId xmlns:a16="http://schemas.microsoft.com/office/drawing/2014/main" id="{77EBF55D-A719-74DE-9653-622F8FD704C9}"/>
              </a:ext>
            </a:extLst>
          </p:cNvPr>
          <p:cNvSpPr txBox="1">
            <a:spLocks/>
          </p:cNvSpPr>
          <p:nvPr/>
        </p:nvSpPr>
        <p:spPr>
          <a:xfrm>
            <a:off x="6903605" y="1903849"/>
            <a:ext cx="4510656" cy="81253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buFontTx/>
              <a:defRPr/>
            </a:pPr>
            <a:r>
              <a:rPr kumimoji="0" lang="en-US" sz="1200" b="0" i="0" u="none" strike="noStrike" kern="1200" cap="none" spc="0" normalizeH="0" baseline="0" noProof="0">
                <a:ln>
                  <a:noFill/>
                </a:ln>
                <a:solidFill>
                  <a:srgbClr val="494949"/>
                </a:solidFill>
                <a:effectLst/>
                <a:uLnTx/>
                <a:uFillTx/>
                <a:latin typeface="+mn-lt"/>
                <a:ea typeface="+mn-lt"/>
                <a:cs typeface="+mn-lt"/>
              </a:rPr>
              <a:t>Highlight known issues, bottlenecks, or manual tasks.</a:t>
            </a:r>
          </a:p>
          <a:p>
            <a:pPr marL="171450" indent="-171450" algn="l">
              <a:lnSpc>
                <a:spcPct val="100000"/>
              </a:lnSpc>
              <a:buFont typeface="Arial" panose="020B0604020202020204" pitchFamily="34" charset="0"/>
              <a:buChar char="•"/>
              <a:defRPr/>
            </a:pPr>
            <a:r>
              <a:rPr kumimoji="0" lang="en-US" sz="1200" b="0" i="0" u="none" strike="noStrike" kern="1200" cap="none" spc="0" normalizeH="0" baseline="0" noProof="0">
                <a:ln>
                  <a:noFill/>
                </a:ln>
                <a:solidFill>
                  <a:srgbClr val="000000"/>
                </a:solidFill>
                <a:effectLst/>
                <a:uLnTx/>
                <a:uFillTx/>
                <a:latin typeface="+mn-lt"/>
                <a:ea typeface="+mn-lt"/>
                <a:cs typeface="+mn-lt"/>
              </a:rPr>
              <a:t>Example: </a:t>
            </a:r>
            <a:r>
              <a:rPr kumimoji="0" lang="en-US" sz="1200" b="0" i="1" u="none" strike="noStrike" kern="1200" cap="none" spc="0" normalizeH="0" baseline="0" noProof="0">
                <a:ln>
                  <a:noFill/>
                </a:ln>
                <a:solidFill>
                  <a:srgbClr val="494949"/>
                </a:solidFill>
                <a:effectLst/>
                <a:uLnTx/>
                <a:uFillTx/>
                <a:latin typeface="+mn-lt"/>
                <a:ea typeface="+mn-lt"/>
                <a:cs typeface="+mn-lt"/>
              </a:rPr>
              <a:t>“Agents spend </a:t>
            </a:r>
            <a:r>
              <a:rPr lang="en-US" sz="1200" b="1" i="1">
                <a:solidFill>
                  <a:srgbClr val="494949"/>
                </a:solidFill>
                <a:latin typeface="+mn-lt"/>
                <a:ea typeface="+mn-lt"/>
                <a:cs typeface="+mn-lt"/>
              </a:rPr>
              <a:t>[</a:t>
            </a:r>
            <a:r>
              <a:rPr kumimoji="0" lang="en-US" sz="1200" b="1" i="1" u="none" strike="noStrike" kern="1200" cap="none" spc="0" normalizeH="0" baseline="0" noProof="0">
                <a:ln>
                  <a:noFill/>
                </a:ln>
                <a:solidFill>
                  <a:srgbClr val="494949"/>
                </a:solidFill>
                <a:effectLst/>
                <a:uLnTx/>
                <a:uFillTx/>
                <a:latin typeface="+mn-lt"/>
                <a:ea typeface="+mn-lt"/>
                <a:cs typeface="+mn-lt"/>
              </a:rPr>
              <a:t>X minutes]</a:t>
            </a:r>
            <a:r>
              <a:rPr kumimoji="0" lang="en-US" sz="1200" b="0" i="1" u="none" strike="noStrike" kern="1200" cap="none" spc="0" normalizeH="0" baseline="0" noProof="0">
                <a:ln>
                  <a:noFill/>
                </a:ln>
                <a:solidFill>
                  <a:srgbClr val="494949"/>
                </a:solidFill>
                <a:effectLst/>
                <a:uLnTx/>
                <a:uFillTx/>
                <a:latin typeface="+mn-lt"/>
                <a:ea typeface="+mn-lt"/>
                <a:cs typeface="+mn-lt"/>
              </a:rPr>
              <a:t> searching for policy info. Customers often complain about wait times exceeding </a:t>
            </a:r>
            <a:r>
              <a:rPr kumimoji="0" lang="en-US" sz="1200" b="1" i="1" u="none" strike="noStrike" kern="1200" cap="none" spc="0" normalizeH="0" baseline="0" noProof="0">
                <a:ln>
                  <a:noFill/>
                </a:ln>
                <a:solidFill>
                  <a:srgbClr val="494949"/>
                </a:solidFill>
                <a:effectLst/>
                <a:uLnTx/>
                <a:uFillTx/>
                <a:latin typeface="+mn-lt"/>
                <a:ea typeface="+mn-lt"/>
                <a:cs typeface="+mn-lt"/>
              </a:rPr>
              <a:t>[Y minutes]</a:t>
            </a:r>
            <a:r>
              <a:rPr kumimoji="0" lang="en-US" sz="1200" b="0" i="1" u="none" strike="noStrike" kern="1200" cap="none" spc="0" normalizeH="0" baseline="0" noProof="0">
                <a:ln>
                  <a:noFill/>
                </a:ln>
                <a:solidFill>
                  <a:srgbClr val="494949"/>
                </a:solidFill>
                <a:effectLst/>
                <a:uLnTx/>
                <a:uFillTx/>
                <a:latin typeface="+mn-lt"/>
                <a:ea typeface="+mn-lt"/>
                <a:cs typeface="+mn-lt"/>
              </a:rPr>
              <a:t>.”</a:t>
            </a:r>
            <a:endParaRPr kumimoji="0" lang="en-US" sz="1200" b="0" i="0" u="none" strike="noStrike" kern="1200" cap="none" spc="0" normalizeH="0" baseline="0" noProof="0">
              <a:ln>
                <a:noFill/>
              </a:ln>
              <a:solidFill>
                <a:srgbClr val="494949"/>
              </a:solidFill>
              <a:effectLst/>
              <a:uLnTx/>
              <a:uFillTx/>
              <a:latin typeface="+mn-lt"/>
              <a:ea typeface="+mn-lt"/>
              <a:cs typeface="+mn-lt"/>
            </a:endParaRPr>
          </a:p>
          <a:p>
            <a:pPr marR="0" lvl="0" algn="l" defTabSz="1087636" rtl="0" eaLnBrk="1" fontAlgn="auto" latinLnBrk="0" hangingPunct="1">
              <a:lnSpc>
                <a:spcPct val="100000"/>
              </a:lnSpc>
              <a:spcBef>
                <a:spcPct val="20000"/>
              </a:spcBef>
              <a:spcAft>
                <a:spcPts val="0"/>
              </a:spcAft>
              <a:buClrTx/>
              <a:buSzTx/>
              <a:tabLst/>
              <a:defRPr/>
            </a:pPr>
            <a:endParaRPr kumimoji="0" lang="en-US" sz="1200" b="0" i="0" u="none" strike="noStrike" kern="1200" cap="none" spc="0" normalizeH="0" baseline="0" noProof="0">
              <a:ln>
                <a:noFill/>
              </a:ln>
              <a:solidFill>
                <a:srgbClr val="000000"/>
              </a:solidFill>
              <a:effectLst/>
              <a:uLnTx/>
              <a:uFillTx/>
              <a:latin typeface="+mn-lt"/>
              <a:ea typeface="+mn-lt"/>
              <a:cs typeface="+mn-lt"/>
            </a:endParaRPr>
          </a:p>
        </p:txBody>
      </p:sp>
      <p:sp>
        <p:nvSpPr>
          <p:cNvPr id="20" name="TextBox 19">
            <a:extLst>
              <a:ext uri="{FF2B5EF4-FFF2-40B4-BE49-F238E27FC236}">
                <a16:creationId xmlns:a16="http://schemas.microsoft.com/office/drawing/2014/main" id="{EF769B9F-32BC-EA95-707B-B3B0979E3CD5}"/>
              </a:ext>
            </a:extLst>
          </p:cNvPr>
          <p:cNvSpPr txBox="1">
            <a:spLocks/>
          </p:cNvSpPr>
          <p:nvPr/>
        </p:nvSpPr>
        <p:spPr>
          <a:xfrm>
            <a:off x="6110934" y="2891078"/>
            <a:ext cx="700834"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494A4A">
                    <a:alpha val="25000"/>
                  </a:srgbClr>
                </a:solidFill>
                <a:effectLst/>
                <a:uLnTx/>
                <a:uFillTx/>
                <a:latin typeface="Montserrat SemiBold" pitchFamily="2" charset="77"/>
                <a:ea typeface="+mn-lt"/>
                <a:cs typeface="+mn-lt"/>
              </a:rPr>
              <a:t>5</a:t>
            </a:r>
          </a:p>
        </p:txBody>
      </p:sp>
      <p:sp>
        <p:nvSpPr>
          <p:cNvPr id="21" name="TextBox 20">
            <a:extLst>
              <a:ext uri="{FF2B5EF4-FFF2-40B4-BE49-F238E27FC236}">
                <a16:creationId xmlns:a16="http://schemas.microsoft.com/office/drawing/2014/main" id="{A43664B4-B4C9-FD86-BBAF-51F913A499F3}"/>
              </a:ext>
              <a:ext uri="{C183D7F6-B498-43B3-948B-1728B52AA6E4}">
                <adec:decorative xmlns:adec="http://schemas.microsoft.com/office/drawing/2017/decorative" val="1"/>
              </a:ext>
            </a:extLst>
          </p:cNvPr>
          <p:cNvSpPr txBox="1">
            <a:spLocks/>
          </p:cNvSpPr>
          <p:nvPr/>
        </p:nvSpPr>
        <p:spPr>
          <a:xfrm>
            <a:off x="6142994" y="3191159"/>
            <a:ext cx="668774"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494A4A"/>
                </a:solidFill>
                <a:effectLst/>
                <a:uLnTx/>
                <a:uFillTx/>
                <a:latin typeface="Montserrat SemiBold" pitchFamily="2" charset="77"/>
                <a:ea typeface="+mn-lt"/>
                <a:cs typeface="+mn-lt"/>
              </a:rPr>
              <a:t>05</a:t>
            </a:r>
          </a:p>
        </p:txBody>
      </p:sp>
      <p:sp>
        <p:nvSpPr>
          <p:cNvPr id="22" name="TextBox 21">
            <a:extLst>
              <a:ext uri="{FF2B5EF4-FFF2-40B4-BE49-F238E27FC236}">
                <a16:creationId xmlns:a16="http://schemas.microsoft.com/office/drawing/2014/main" id="{22D2BBD5-3969-34CC-51E6-130F019DE8D3}"/>
              </a:ext>
            </a:extLst>
          </p:cNvPr>
          <p:cNvSpPr txBox="1">
            <a:spLocks/>
          </p:cNvSpPr>
          <p:nvPr/>
        </p:nvSpPr>
        <p:spPr>
          <a:xfrm>
            <a:off x="7012610" y="3107536"/>
            <a:ext cx="3624390"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0"/>
                <a:ea typeface="+mn-lt"/>
                <a:cs typeface="+mn-lt"/>
              </a:rPr>
              <a:t>Compliance &amp; Risk Considerations</a:t>
            </a:r>
          </a:p>
        </p:txBody>
      </p:sp>
      <p:sp>
        <p:nvSpPr>
          <p:cNvPr id="23" name="Subtitle 2">
            <a:extLst>
              <a:ext uri="{FF2B5EF4-FFF2-40B4-BE49-F238E27FC236}">
                <a16:creationId xmlns:a16="http://schemas.microsoft.com/office/drawing/2014/main" id="{090DA498-4D5B-E1C7-2323-957DE6836695}"/>
              </a:ext>
            </a:extLst>
          </p:cNvPr>
          <p:cNvSpPr txBox="1">
            <a:spLocks/>
          </p:cNvSpPr>
          <p:nvPr/>
        </p:nvSpPr>
        <p:spPr>
          <a:xfrm>
            <a:off x="7012609" y="3403281"/>
            <a:ext cx="4510656" cy="97796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buFontTx/>
              <a:defRPr/>
            </a:pPr>
            <a:r>
              <a:rPr kumimoji="0" lang="en-US" sz="1200" b="0" i="0" u="none" strike="noStrike" kern="1200" cap="none" spc="0" normalizeH="0" baseline="0" noProof="0">
                <a:ln>
                  <a:noFill/>
                </a:ln>
                <a:solidFill>
                  <a:srgbClr val="494949"/>
                </a:solidFill>
                <a:effectLst/>
                <a:uLnTx/>
                <a:uFillTx/>
                <a:latin typeface="+mn-lt"/>
                <a:ea typeface="+mn-lt"/>
                <a:cs typeface="+mn-lt"/>
              </a:rPr>
              <a:t>Mention any relevant regulatory constraints or existing policies.</a:t>
            </a:r>
          </a:p>
          <a:p>
            <a:pPr marL="171450" indent="-171450" algn="l">
              <a:lnSpc>
                <a:spcPts val="1750"/>
              </a:lnSpc>
              <a:buFont typeface="Arial" panose="020B0604020202020204" pitchFamily="34" charset="0"/>
              <a:buChar char="•"/>
              <a:defRPr/>
            </a:pPr>
            <a:r>
              <a:rPr kumimoji="0" lang="en-US" sz="1200" b="0" i="0" u="none" strike="noStrike" kern="1200" cap="none" spc="0" normalizeH="0" baseline="0" noProof="0">
                <a:ln>
                  <a:noFill/>
                </a:ln>
                <a:solidFill>
                  <a:srgbClr val="000000"/>
                </a:solidFill>
                <a:effectLst/>
                <a:uLnTx/>
                <a:uFillTx/>
                <a:latin typeface="+mn-lt"/>
                <a:ea typeface="+mn-lt"/>
                <a:cs typeface="+mn-lt"/>
              </a:rPr>
              <a:t>Example: </a:t>
            </a:r>
            <a:r>
              <a:rPr kumimoji="0" lang="en-US" sz="1200" b="0" i="1" u="none" strike="noStrike" kern="1200" cap="none" spc="0" normalizeH="0" baseline="0" noProof="0">
                <a:ln>
                  <a:noFill/>
                </a:ln>
                <a:solidFill>
                  <a:srgbClr val="494949"/>
                </a:solidFill>
                <a:effectLst/>
                <a:uLnTx/>
                <a:uFillTx/>
                <a:latin typeface="+mn-lt"/>
                <a:ea typeface="+mn-lt"/>
                <a:cs typeface="+mn-lt"/>
              </a:rPr>
              <a:t>“All call recordings are subject to </a:t>
            </a:r>
            <a:r>
              <a:rPr lang="en-US" sz="1200" b="1" i="1">
                <a:solidFill>
                  <a:srgbClr val="494949"/>
                </a:solidFill>
                <a:latin typeface="+mn-lt"/>
                <a:ea typeface="+mn-lt"/>
                <a:cs typeface="+mn-lt"/>
              </a:rPr>
              <a:t>[</a:t>
            </a:r>
            <a:r>
              <a:rPr kumimoji="0" lang="en-US" sz="1200" b="1" i="1" u="none" strike="noStrike" kern="1200" cap="none" spc="0" normalizeH="0" baseline="0" noProof="0">
                <a:ln>
                  <a:noFill/>
                </a:ln>
                <a:solidFill>
                  <a:srgbClr val="494949"/>
                </a:solidFill>
                <a:effectLst/>
                <a:uLnTx/>
                <a:uFillTx/>
                <a:latin typeface="+mn-lt"/>
                <a:ea typeface="+mn-lt"/>
                <a:cs typeface="+mn-lt"/>
              </a:rPr>
              <a:t>regulation]</a:t>
            </a:r>
            <a:r>
              <a:rPr kumimoji="0" lang="en-US" sz="1200" b="0" i="1" u="none" strike="noStrike" kern="1200" cap="none" spc="0" normalizeH="0" baseline="0" noProof="0">
                <a:ln>
                  <a:noFill/>
                </a:ln>
                <a:solidFill>
                  <a:srgbClr val="494949"/>
                </a:solidFill>
                <a:effectLst/>
                <a:uLnTx/>
                <a:uFillTx/>
                <a:latin typeface="+mn-lt"/>
                <a:ea typeface="+mn-lt"/>
                <a:cs typeface="+mn-lt"/>
              </a:rPr>
              <a:t>. We have a policy limiting how call data can be used for analytics.”</a:t>
            </a:r>
            <a:endParaRPr kumimoji="0" lang="en-US" sz="1200" b="0" i="0" u="none" strike="noStrike" kern="1200" cap="none" spc="0" normalizeH="0" baseline="0" noProof="0">
              <a:ln>
                <a:noFill/>
              </a:ln>
              <a:solidFill>
                <a:srgbClr val="494949"/>
              </a:solidFill>
              <a:effectLst/>
              <a:uLnTx/>
              <a:uFillTx/>
              <a:latin typeface="+mn-lt"/>
              <a:ea typeface="+mn-lt"/>
              <a:cs typeface="+mn-lt"/>
            </a:endParaRPr>
          </a:p>
          <a:p>
            <a:pPr marL="171450" marR="0" lvl="0" indent="-171450" algn="l" defTabSz="1087636" rtl="0" eaLnBrk="1" fontAlgn="auto" latinLnBrk="0" hangingPunct="1">
              <a:lnSpc>
                <a:spcPts val="1750"/>
              </a:lnSpc>
              <a:spcBef>
                <a:spcPct val="20000"/>
              </a:spcBef>
              <a:spcAft>
                <a:spcPts val="0"/>
              </a:spcAft>
              <a:buClrTx/>
              <a:buSzTx/>
              <a:buFont typeface="Wingdings" panose="05000000000000000000" pitchFamily="2" charset="2"/>
              <a:buChar char="Ø"/>
              <a:tabLst/>
              <a:defRPr/>
            </a:pPr>
            <a:endParaRPr kumimoji="0" lang="en-US" sz="1200" b="0" i="0" u="none" strike="noStrike" kern="1200" cap="none" spc="0" normalizeH="0" baseline="0" noProof="0">
              <a:ln>
                <a:noFill/>
              </a:ln>
              <a:solidFill>
                <a:srgbClr val="000000"/>
              </a:solidFill>
              <a:effectLst/>
              <a:uLnTx/>
              <a:uFillTx/>
              <a:latin typeface="+mn-lt"/>
              <a:ea typeface="+mn-lt"/>
              <a:cs typeface="+mn-lt"/>
            </a:endParaRPr>
          </a:p>
        </p:txBody>
      </p:sp>
      <p:sp>
        <p:nvSpPr>
          <p:cNvPr id="24" name="TextBox 23">
            <a:extLst>
              <a:ext uri="{FF2B5EF4-FFF2-40B4-BE49-F238E27FC236}">
                <a16:creationId xmlns:a16="http://schemas.microsoft.com/office/drawing/2014/main" id="{D5C94F10-8AD5-41A6-A64A-AAA7DB8D2B07}"/>
              </a:ext>
            </a:extLst>
          </p:cNvPr>
          <p:cNvSpPr txBox="1">
            <a:spLocks/>
          </p:cNvSpPr>
          <p:nvPr/>
        </p:nvSpPr>
        <p:spPr>
          <a:xfrm>
            <a:off x="6102918" y="4640528"/>
            <a:ext cx="739306"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717171">
                    <a:alpha val="25000"/>
                  </a:srgbClr>
                </a:solidFill>
                <a:effectLst/>
                <a:uLnTx/>
                <a:uFillTx/>
                <a:latin typeface="Montserrat SemiBold" pitchFamily="2" charset="77"/>
                <a:ea typeface="+mn-lt"/>
                <a:cs typeface="+mn-lt"/>
              </a:rPr>
              <a:t>6</a:t>
            </a:r>
          </a:p>
        </p:txBody>
      </p:sp>
      <p:sp>
        <p:nvSpPr>
          <p:cNvPr id="25" name="TextBox 24">
            <a:extLst>
              <a:ext uri="{FF2B5EF4-FFF2-40B4-BE49-F238E27FC236}">
                <a16:creationId xmlns:a16="http://schemas.microsoft.com/office/drawing/2014/main" id="{9BFF581F-3A09-17AB-8BD4-B7E52B645879}"/>
              </a:ext>
              <a:ext uri="{C183D7F6-B498-43B3-948B-1728B52AA6E4}">
                <adec:decorative xmlns:adec="http://schemas.microsoft.com/office/drawing/2017/decorative" val="1"/>
              </a:ext>
            </a:extLst>
          </p:cNvPr>
          <p:cNvSpPr txBox="1">
            <a:spLocks/>
          </p:cNvSpPr>
          <p:nvPr/>
        </p:nvSpPr>
        <p:spPr>
          <a:xfrm>
            <a:off x="6157420" y="4940609"/>
            <a:ext cx="684804"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717171"/>
                </a:solidFill>
                <a:effectLst/>
                <a:uLnTx/>
                <a:uFillTx/>
                <a:latin typeface="Montserrat SemiBold" pitchFamily="2" charset="77"/>
                <a:ea typeface="+mn-lt"/>
                <a:cs typeface="+mn-lt"/>
              </a:rPr>
              <a:t>06</a:t>
            </a:r>
          </a:p>
        </p:txBody>
      </p:sp>
      <p:sp>
        <p:nvSpPr>
          <p:cNvPr id="26" name="TextBox 25">
            <a:extLst>
              <a:ext uri="{FF2B5EF4-FFF2-40B4-BE49-F238E27FC236}">
                <a16:creationId xmlns:a16="http://schemas.microsoft.com/office/drawing/2014/main" id="{223C1CB4-AE92-23A5-189C-A5A382F448F1}"/>
              </a:ext>
            </a:extLst>
          </p:cNvPr>
          <p:cNvSpPr txBox="1">
            <a:spLocks/>
          </p:cNvSpPr>
          <p:nvPr/>
        </p:nvSpPr>
        <p:spPr>
          <a:xfrm>
            <a:off x="7043066" y="4856986"/>
            <a:ext cx="3779881"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0"/>
                <a:ea typeface="+mn-lt"/>
                <a:cs typeface="+mn-lt"/>
              </a:rPr>
              <a:t>Stakeholder Feedback &amp; Validation </a:t>
            </a:r>
          </a:p>
        </p:txBody>
      </p:sp>
      <p:sp>
        <p:nvSpPr>
          <p:cNvPr id="27" name="Subtitle 2">
            <a:extLst>
              <a:ext uri="{FF2B5EF4-FFF2-40B4-BE49-F238E27FC236}">
                <a16:creationId xmlns:a16="http://schemas.microsoft.com/office/drawing/2014/main" id="{8FB70B06-2753-0325-DE86-C8E5F48945BD}"/>
              </a:ext>
            </a:extLst>
          </p:cNvPr>
          <p:cNvSpPr txBox="1">
            <a:spLocks/>
          </p:cNvSpPr>
          <p:nvPr/>
        </p:nvSpPr>
        <p:spPr>
          <a:xfrm>
            <a:off x="7043065" y="5152731"/>
            <a:ext cx="4510656" cy="977383"/>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buFontTx/>
            </a:pPr>
            <a:r>
              <a:rPr kumimoji="0" lang="en-US" sz="1200" b="0" i="0" u="none" strike="noStrike" kern="1200" cap="none" spc="0" normalizeH="0" baseline="0" noProof="0">
                <a:ln>
                  <a:noFill/>
                </a:ln>
                <a:solidFill>
                  <a:srgbClr val="494949"/>
                </a:solidFill>
                <a:effectLst/>
                <a:uLnTx/>
                <a:uFillTx/>
                <a:latin typeface="+mn-lt"/>
                <a:ea typeface="+mn-lt"/>
                <a:cs typeface="+mn-lt"/>
              </a:rPr>
              <a:t>Document any insights or feedback from teams involved.</a:t>
            </a:r>
          </a:p>
          <a:p>
            <a:pPr marL="171450" indent="-171450" algn="l">
              <a:lnSpc>
                <a:spcPts val="1750"/>
              </a:lnSpc>
              <a:buFont typeface="Arial" panose="020B0604020202020204" pitchFamily="34" charset="0"/>
              <a:buChar char="•"/>
            </a:pPr>
            <a:r>
              <a:rPr kumimoji="0" lang="en-US" sz="1200" b="0" i="0" u="none" strike="noStrike" kern="1200" cap="none" spc="0" normalizeH="0" baseline="0" noProof="0">
                <a:ln>
                  <a:noFill/>
                </a:ln>
                <a:solidFill>
                  <a:srgbClr val="000000"/>
                </a:solidFill>
                <a:effectLst/>
                <a:uLnTx/>
                <a:uFillTx/>
                <a:latin typeface="+mn-lt"/>
                <a:ea typeface="+mn-lt"/>
                <a:cs typeface="+mn-lt"/>
              </a:rPr>
              <a:t>Example: </a:t>
            </a:r>
            <a:r>
              <a:rPr kumimoji="0" lang="en-US" sz="1200" b="0" i="1" u="none" strike="noStrike" kern="1200" cap="none" spc="0" normalizeH="0" baseline="0" noProof="0">
                <a:ln>
                  <a:noFill/>
                </a:ln>
                <a:solidFill>
                  <a:srgbClr val="494949"/>
                </a:solidFill>
                <a:effectLst/>
                <a:uLnTx/>
                <a:uFillTx/>
                <a:latin typeface="+mn-lt"/>
                <a:ea typeface="+mn-lt"/>
                <a:cs typeface="+mn-lt"/>
              </a:rPr>
              <a:t>“Customer Support Manager notes that queue handling is inconsistent during peak hours. Agents express frustration with </a:t>
            </a:r>
            <a:r>
              <a:rPr kumimoji="0" lang="en-US" sz="1200" b="1" i="1" u="none" strike="noStrike" kern="1200" cap="none" spc="0" normalizeH="0" baseline="0" noProof="0">
                <a:ln>
                  <a:noFill/>
                </a:ln>
                <a:solidFill>
                  <a:srgbClr val="494949"/>
                </a:solidFill>
                <a:effectLst/>
                <a:uLnTx/>
                <a:uFillTx/>
                <a:latin typeface="+mn-lt"/>
                <a:ea typeface="+mn-lt"/>
                <a:cs typeface="+mn-lt"/>
              </a:rPr>
              <a:t>[system lag]</a:t>
            </a:r>
            <a:r>
              <a:rPr kumimoji="0" lang="en-US" sz="1200" b="0" i="1" u="none" strike="noStrike" kern="1200" cap="none" spc="0" normalizeH="0" baseline="0" noProof="0">
                <a:ln>
                  <a:noFill/>
                </a:ln>
                <a:solidFill>
                  <a:srgbClr val="494949"/>
                </a:solidFill>
                <a:effectLst/>
                <a:uLnTx/>
                <a:uFillTx/>
                <a:latin typeface="+mn-lt"/>
                <a:ea typeface="+mn-lt"/>
                <a:cs typeface="+mn-lt"/>
              </a:rPr>
              <a:t>.”</a:t>
            </a:r>
            <a:endParaRPr kumimoji="0" lang="en-US" sz="1200" b="0" i="0" u="none" strike="noStrike" kern="1200" cap="none" spc="0" normalizeH="0" baseline="0" noProof="0">
              <a:ln>
                <a:noFill/>
              </a:ln>
              <a:solidFill>
                <a:srgbClr val="494949"/>
              </a:solidFill>
              <a:effectLst/>
              <a:uLnTx/>
              <a:uFillTx/>
              <a:latin typeface="+mn-lt"/>
              <a:ea typeface="+mn-lt"/>
              <a:cs typeface="+mn-lt"/>
            </a:endParaRPr>
          </a:p>
          <a:p>
            <a:pPr marR="0" lvl="0" algn="l" defTabSz="1087636" rtl="0" eaLnBrk="1" fontAlgn="auto" latinLnBrk="0" hangingPunct="1">
              <a:lnSpc>
                <a:spcPts val="1750"/>
              </a:lnSpc>
              <a:spcBef>
                <a:spcPct val="20000"/>
              </a:spcBef>
              <a:spcAft>
                <a:spcPts val="0"/>
              </a:spcAft>
              <a:buClrTx/>
              <a:buSzTx/>
              <a:tabLst/>
              <a:defRPr/>
            </a:pPr>
            <a:endParaRPr kumimoji="0" lang="en-US" sz="1200" b="0" i="0" u="none" strike="noStrike" kern="1200" cap="none" spc="0" normalizeH="0" baseline="0" noProof="0">
              <a:ln>
                <a:noFill/>
              </a:ln>
              <a:solidFill>
                <a:srgbClr val="000000"/>
              </a:solidFill>
              <a:effectLst/>
              <a:uLnTx/>
              <a:uFillTx/>
              <a:latin typeface="+mn-lt"/>
              <a:ea typeface="+mn-lt"/>
              <a:cs typeface="+mn-lt"/>
            </a:endParaRPr>
          </a:p>
        </p:txBody>
      </p:sp>
    </p:spTree>
    <p:extLst>
      <p:ext uri="{BB962C8B-B14F-4D97-AF65-F5344CB8AC3E}">
        <p14:creationId xmlns:p14="http://schemas.microsoft.com/office/powerpoint/2010/main" val="7813877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7B45D-2D83-8875-0DC2-7E71B71E02F6}"/>
            </a:ext>
          </a:extLst>
        </p:cNvPr>
        <p:cNvGrpSpPr/>
        <p:nvPr/>
      </p:nvGrpSpPr>
      <p:grpSpPr>
        <a:xfrm>
          <a:off x="0" y="0"/>
          <a:ext cx="0" cy="0"/>
          <a:chOff x="0" y="0"/>
          <a:chExt cx="0" cy="0"/>
        </a:xfrm>
      </p:grpSpPr>
      <p:pic>
        <p:nvPicPr>
          <p:cNvPr id="2" name="Graphic 1" descr="Checkbox Checked with solid fill">
            <a:extLst>
              <a:ext uri="{FF2B5EF4-FFF2-40B4-BE49-F238E27FC236}">
                <a16:creationId xmlns:a16="http://schemas.microsoft.com/office/drawing/2014/main" id="{F3AEE029-D3EF-7DD0-FFA7-A645C3DF50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4972" y="52306"/>
            <a:ext cx="642402" cy="642402"/>
          </a:xfrm>
          <a:prstGeom prst="rect">
            <a:avLst/>
          </a:prstGeom>
        </p:spPr>
      </p:pic>
      <p:sp>
        <p:nvSpPr>
          <p:cNvPr id="7" name="Title 10">
            <a:extLst>
              <a:ext uri="{FF2B5EF4-FFF2-40B4-BE49-F238E27FC236}">
                <a16:creationId xmlns:a16="http://schemas.microsoft.com/office/drawing/2014/main" id="{3AD9F7CC-2F67-3076-2000-F71ADEA0FA74}"/>
              </a:ext>
            </a:extLst>
          </p:cNvPr>
          <p:cNvSpPr>
            <a:spLocks noGrp="1"/>
          </p:cNvSpPr>
          <p:nvPr>
            <p:ph type="title"/>
          </p:nvPr>
        </p:nvSpPr>
        <p:spPr>
          <a:xfrm>
            <a:off x="369762" y="418486"/>
            <a:ext cx="9373328" cy="398643"/>
          </a:xfrm>
        </p:spPr>
        <p:txBody>
          <a:bodyPr/>
          <a:lstStyle/>
          <a:p>
            <a:r>
              <a:rPr lang="en-US" sz="2800">
                <a:solidFill>
                  <a:schemeClr val="accent1"/>
                </a:solidFill>
              </a:rPr>
              <a:t>2.2.1</a:t>
            </a:r>
            <a:r>
              <a:rPr lang="en-US" sz="2800"/>
              <a:t> Map your current-state process – Agent Assist</a:t>
            </a:r>
          </a:p>
        </p:txBody>
      </p:sp>
      <p:sp>
        <p:nvSpPr>
          <p:cNvPr id="3" name="TextBox 2">
            <a:extLst>
              <a:ext uri="{FF2B5EF4-FFF2-40B4-BE49-F238E27FC236}">
                <a16:creationId xmlns:a16="http://schemas.microsoft.com/office/drawing/2014/main" id="{A364FE91-4F8B-15F7-558E-08E04988D355}"/>
              </a:ext>
            </a:extLst>
          </p:cNvPr>
          <p:cNvSpPr txBox="1">
            <a:spLocks/>
          </p:cNvSpPr>
          <p:nvPr/>
        </p:nvSpPr>
        <p:spPr>
          <a:xfrm>
            <a:off x="399811" y="827715"/>
            <a:ext cx="5696984" cy="369332"/>
          </a:xfrm>
          <a:prstGeom prst="rect">
            <a:avLst/>
          </a:prstGeom>
          <a:noFill/>
        </p:spPr>
        <p:txBody>
          <a:bodyPr wrap="square">
            <a:spAutoFit/>
          </a:bodyPr>
          <a:lstStyle/>
          <a:p>
            <a:pPr lvl="0" defTabSz="914400">
              <a:defRPr/>
            </a:pPr>
            <a:r>
              <a:rPr lang="en-US" sz="1800" b="1">
                <a:solidFill>
                  <a:srgbClr val="5E3391"/>
                </a:solidFill>
                <a:latin typeface="Roboto Condensed Light" panose="02000000000000000000" pitchFamily="2" charset="0"/>
                <a:ea typeface="+mn-lt"/>
                <a:cs typeface="+mn-lt"/>
              </a:rPr>
              <a:t>Completed Example for Agent Assist Solution:</a:t>
            </a:r>
          </a:p>
        </p:txBody>
      </p:sp>
      <p:sp>
        <p:nvSpPr>
          <p:cNvPr id="4" name="Rectangle 3">
            <a:extLst>
              <a:ext uri="{FF2B5EF4-FFF2-40B4-BE49-F238E27FC236}">
                <a16:creationId xmlns:a16="http://schemas.microsoft.com/office/drawing/2014/main" id="{82310421-EEA5-32EC-8485-EBB19DBBEA1E}"/>
              </a:ext>
              <a:ext uri="{C183D7F6-B498-43B3-948B-1728B52AA6E4}">
                <adec:decorative xmlns:adec="http://schemas.microsoft.com/office/drawing/2017/decorative" val="1"/>
              </a:ext>
            </a:extLst>
          </p:cNvPr>
          <p:cNvSpPr>
            <a:spLocks/>
          </p:cNvSpPr>
          <p:nvPr/>
        </p:nvSpPr>
        <p:spPr>
          <a:xfrm>
            <a:off x="476360" y="1456070"/>
            <a:ext cx="5412443" cy="10619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 name="Rectangle 4">
            <a:extLst>
              <a:ext uri="{FF2B5EF4-FFF2-40B4-BE49-F238E27FC236}">
                <a16:creationId xmlns:a16="http://schemas.microsoft.com/office/drawing/2014/main" id="{7DA38F30-38FC-83BA-9683-CC66E97BBB7C}"/>
              </a:ext>
              <a:ext uri="{C183D7F6-B498-43B3-948B-1728B52AA6E4}">
                <adec:decorative xmlns:adec="http://schemas.microsoft.com/office/drawing/2017/decorative" val="1"/>
              </a:ext>
            </a:extLst>
          </p:cNvPr>
          <p:cNvSpPr>
            <a:spLocks/>
          </p:cNvSpPr>
          <p:nvPr/>
        </p:nvSpPr>
        <p:spPr>
          <a:xfrm>
            <a:off x="476358" y="1456070"/>
            <a:ext cx="106667" cy="10619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1" name="TextBox 50">
            <a:extLst>
              <a:ext uri="{FF2B5EF4-FFF2-40B4-BE49-F238E27FC236}">
                <a16:creationId xmlns:a16="http://schemas.microsoft.com/office/drawing/2014/main" id="{C751077F-7ADB-FBBC-9A00-014A35C69DD2}"/>
              </a:ext>
            </a:extLst>
          </p:cNvPr>
          <p:cNvSpPr txBox="1">
            <a:spLocks/>
          </p:cNvSpPr>
          <p:nvPr/>
        </p:nvSpPr>
        <p:spPr>
          <a:xfrm>
            <a:off x="605372" y="1725504"/>
            <a:ext cx="678304" cy="553926"/>
          </a:xfrm>
          <a:prstGeom prst="rect">
            <a:avLst/>
          </a:prstGeom>
          <a:noFill/>
        </p:spPr>
        <p:txBody>
          <a:bodyPr wrap="none" rtlCol="0" anchor="ctr" anchorCtr="0">
            <a:spAutoFit/>
          </a:bodyPr>
          <a:lstStyle/>
          <a:p>
            <a:pPr algn="ctr" defTabSz="554437">
              <a:defRPr/>
            </a:pPr>
            <a:r>
              <a:rPr lang="en-US" sz="3000" b="1">
                <a:solidFill>
                  <a:srgbClr val="2576B7"/>
                </a:solidFill>
                <a:latin typeface="Montserrat SemiBold" pitchFamily="2" charset="77"/>
                <a:ea typeface="+mn-lt"/>
                <a:cs typeface="+mn-lt"/>
              </a:rPr>
              <a:t>01.</a:t>
            </a:r>
          </a:p>
        </p:txBody>
      </p:sp>
      <p:sp>
        <p:nvSpPr>
          <p:cNvPr id="28" name="Subtitle 2">
            <a:extLst>
              <a:ext uri="{FF2B5EF4-FFF2-40B4-BE49-F238E27FC236}">
                <a16:creationId xmlns:a16="http://schemas.microsoft.com/office/drawing/2014/main" id="{19F1939C-E366-1417-3881-643A04E5B824}"/>
              </a:ext>
            </a:extLst>
          </p:cNvPr>
          <p:cNvSpPr txBox="1">
            <a:spLocks/>
          </p:cNvSpPr>
          <p:nvPr/>
        </p:nvSpPr>
        <p:spPr>
          <a:xfrm>
            <a:off x="1394382" y="1649525"/>
            <a:ext cx="4408404" cy="723181"/>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lnSpc>
                <a:spcPct val="100000"/>
              </a:lnSpc>
              <a:spcBef>
                <a:spcPts val="0"/>
              </a:spcBef>
              <a:buFontTx/>
              <a:defRPr/>
            </a:pPr>
            <a:r>
              <a:rPr lang="en-US" sz="1400" b="1">
                <a:solidFill>
                  <a:srgbClr val="0070C0"/>
                </a:solidFill>
                <a:latin typeface="Roboto Condensed Light" panose="02000000000000000000" pitchFamily="2" charset="0"/>
                <a:ea typeface="+mn-lt"/>
                <a:cs typeface="+mn-lt"/>
              </a:rPr>
              <a:t>Process Overview:</a:t>
            </a:r>
          </a:p>
          <a:p>
            <a:pPr marL="171450" indent="-171450" algn="l" defTabSz="914309" fontAlgn="ctr">
              <a:lnSpc>
                <a:spcPct val="100000"/>
              </a:lnSpc>
              <a:spcBef>
                <a:spcPts val="0"/>
              </a:spcBef>
              <a:buFont typeface="Arial" panose="020B0604020202020204" pitchFamily="34" charset="0"/>
              <a:buChar char="•"/>
              <a:defRPr/>
            </a:pPr>
            <a:r>
              <a:rPr lang="en-US" sz="1100">
                <a:solidFill>
                  <a:srgbClr val="494949"/>
                </a:solidFill>
                <a:latin typeface="Roboto Condensed Light" panose="02000000000000000000" pitchFamily="2" charset="0"/>
                <a:ea typeface="+mn-lt"/>
                <a:cs typeface="+mn-lt"/>
              </a:rPr>
              <a:t>Our contact center receives about </a:t>
            </a:r>
            <a:r>
              <a:rPr lang="en-US" sz="1100" b="1">
                <a:solidFill>
                  <a:srgbClr val="494949"/>
                </a:solidFill>
                <a:latin typeface="Roboto Condensed Light" panose="02000000000000000000" pitchFamily="2" charset="0"/>
                <a:ea typeface="+mn-lt"/>
                <a:cs typeface="+mn-lt"/>
              </a:rPr>
              <a:t>2,000 calls per day</a:t>
            </a:r>
            <a:r>
              <a:rPr lang="en-US" sz="1100">
                <a:solidFill>
                  <a:srgbClr val="494949"/>
                </a:solidFill>
                <a:latin typeface="Roboto Condensed Light" panose="02000000000000000000" pitchFamily="2" charset="0"/>
                <a:ea typeface="+mn-lt"/>
                <a:cs typeface="+mn-lt"/>
              </a:rPr>
              <a:t>, primarily around claims inquiries. Agents currently use a knowledge base and CRM to locate relevant policy details.</a:t>
            </a:r>
          </a:p>
        </p:txBody>
      </p:sp>
      <p:sp>
        <p:nvSpPr>
          <p:cNvPr id="8" name="Rectangle 7">
            <a:extLst>
              <a:ext uri="{FF2B5EF4-FFF2-40B4-BE49-F238E27FC236}">
                <a16:creationId xmlns:a16="http://schemas.microsoft.com/office/drawing/2014/main" id="{97E67BB3-0A88-DC7A-F961-A8A7DA6119F7}"/>
              </a:ext>
              <a:ext uri="{C183D7F6-B498-43B3-948B-1728B52AA6E4}">
                <adec:decorative xmlns:adec="http://schemas.microsoft.com/office/drawing/2017/decorative" val="1"/>
              </a:ext>
            </a:extLst>
          </p:cNvPr>
          <p:cNvSpPr>
            <a:spLocks/>
          </p:cNvSpPr>
          <p:nvPr/>
        </p:nvSpPr>
        <p:spPr>
          <a:xfrm>
            <a:off x="476359" y="2636824"/>
            <a:ext cx="5412443" cy="19910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9" name="Rectangle 8">
            <a:extLst>
              <a:ext uri="{FF2B5EF4-FFF2-40B4-BE49-F238E27FC236}">
                <a16:creationId xmlns:a16="http://schemas.microsoft.com/office/drawing/2014/main" id="{B5442B41-ACC9-410D-A19B-B52EE9C70F78}"/>
              </a:ext>
              <a:ext uri="{C183D7F6-B498-43B3-948B-1728B52AA6E4}">
                <adec:decorative xmlns:adec="http://schemas.microsoft.com/office/drawing/2017/decorative" val="1"/>
              </a:ext>
            </a:extLst>
          </p:cNvPr>
          <p:cNvSpPr>
            <a:spLocks/>
          </p:cNvSpPr>
          <p:nvPr/>
        </p:nvSpPr>
        <p:spPr>
          <a:xfrm>
            <a:off x="476357" y="2636823"/>
            <a:ext cx="98530" cy="1991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2" name="TextBox 51">
            <a:extLst>
              <a:ext uri="{FF2B5EF4-FFF2-40B4-BE49-F238E27FC236}">
                <a16:creationId xmlns:a16="http://schemas.microsoft.com/office/drawing/2014/main" id="{47D96803-9B73-24AA-4F4C-D2E3883D2D2E}"/>
              </a:ext>
            </a:extLst>
          </p:cNvPr>
          <p:cNvSpPr txBox="1">
            <a:spLocks/>
          </p:cNvSpPr>
          <p:nvPr/>
        </p:nvSpPr>
        <p:spPr>
          <a:xfrm>
            <a:off x="562899" y="3199329"/>
            <a:ext cx="763252" cy="553926"/>
          </a:xfrm>
          <a:prstGeom prst="rect">
            <a:avLst/>
          </a:prstGeom>
          <a:noFill/>
        </p:spPr>
        <p:txBody>
          <a:bodyPr wrap="none" rtlCol="0" anchor="ctr" anchorCtr="0">
            <a:spAutoFit/>
          </a:bodyPr>
          <a:lstStyle/>
          <a:p>
            <a:pPr algn="ctr" defTabSz="554437">
              <a:defRPr/>
            </a:pPr>
            <a:r>
              <a:rPr lang="en-US" sz="3000" b="1">
                <a:solidFill>
                  <a:srgbClr val="5090C4"/>
                </a:solidFill>
                <a:latin typeface="Montserrat SemiBold" pitchFamily="2" charset="77"/>
                <a:ea typeface="+mn-lt"/>
                <a:cs typeface="+mn-lt"/>
              </a:rPr>
              <a:t>02.</a:t>
            </a:r>
          </a:p>
        </p:txBody>
      </p:sp>
      <p:sp>
        <p:nvSpPr>
          <p:cNvPr id="32" name="Subtitle 2">
            <a:extLst>
              <a:ext uri="{FF2B5EF4-FFF2-40B4-BE49-F238E27FC236}">
                <a16:creationId xmlns:a16="http://schemas.microsoft.com/office/drawing/2014/main" id="{0E620E35-5D7B-DE4E-1205-BF3938FC5EAB}"/>
              </a:ext>
            </a:extLst>
          </p:cNvPr>
          <p:cNvSpPr txBox="1">
            <a:spLocks/>
          </p:cNvSpPr>
          <p:nvPr/>
        </p:nvSpPr>
        <p:spPr>
          <a:xfrm>
            <a:off x="1326151" y="2756613"/>
            <a:ext cx="4476636" cy="1738938"/>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lnSpc>
                <a:spcPct val="100000"/>
              </a:lnSpc>
              <a:spcBef>
                <a:spcPts val="0"/>
              </a:spcBef>
              <a:buFontTx/>
              <a:defRPr/>
            </a:pPr>
            <a:r>
              <a:rPr lang="en-US" sz="1400" b="1">
                <a:solidFill>
                  <a:srgbClr val="0070C0"/>
                </a:solidFill>
                <a:latin typeface="Roboto Condensed Light" panose="02000000000000000000" pitchFamily="2" charset="0"/>
                <a:ea typeface="+mn-lt"/>
                <a:cs typeface="+mn-lt"/>
              </a:rPr>
              <a:t>Process Flow &amp; Steps:</a:t>
            </a:r>
          </a:p>
          <a:p>
            <a:pPr marL="228577" indent="-228577" algn="l" defTabSz="914309" fontAlgn="ctr">
              <a:lnSpc>
                <a:spcPct val="100000"/>
              </a:lnSpc>
              <a:spcBef>
                <a:spcPts val="0"/>
              </a:spcBef>
              <a:buFont typeface="+mj-lt"/>
              <a:buAutoNum type="arabicPeriod"/>
              <a:defRPr/>
            </a:pPr>
            <a:r>
              <a:rPr lang="en-US" sz="1100">
                <a:solidFill>
                  <a:srgbClr val="494949"/>
                </a:solidFill>
                <a:latin typeface="Roboto Condensed Light" panose="02000000000000000000" pitchFamily="2" charset="0"/>
                <a:ea typeface="+mn-lt"/>
                <a:cs typeface="+mn-lt"/>
              </a:rPr>
              <a:t>​</a:t>
            </a:r>
            <a:r>
              <a:rPr lang="en-US" sz="1100" b="1">
                <a:solidFill>
                  <a:srgbClr val="494949"/>
                </a:solidFill>
                <a:latin typeface="Roboto Condensed Light" panose="02000000000000000000" pitchFamily="2" charset="0"/>
                <a:ea typeface="+mn-lt"/>
                <a:cs typeface="+mn-lt"/>
              </a:rPr>
              <a:t>Customer calls</a:t>
            </a:r>
            <a:r>
              <a:rPr lang="en-US" sz="1100">
                <a:solidFill>
                  <a:srgbClr val="494949"/>
                </a:solidFill>
                <a:latin typeface="Roboto Condensed Light" panose="02000000000000000000" pitchFamily="2" charset="0"/>
                <a:ea typeface="+mn-lt"/>
                <a:cs typeface="+mn-lt"/>
              </a:rPr>
              <a:t> the claims hotline.</a:t>
            </a:r>
            <a:endParaRPr lang="en-US" sz="1100" b="1">
              <a:solidFill>
                <a:srgbClr val="494949"/>
              </a:solidFill>
              <a:latin typeface="Roboto Condensed Light" panose="02000000000000000000" pitchFamily="2" charset="0"/>
              <a:ea typeface="+mn-lt"/>
              <a:cs typeface="+mn-lt"/>
            </a:endParaRPr>
          </a:p>
          <a:p>
            <a:pPr marL="228577" indent="-228577" algn="l" defTabSz="914309" fontAlgn="ctr">
              <a:lnSpc>
                <a:spcPct val="100000"/>
              </a:lnSpc>
              <a:spcBef>
                <a:spcPts val="0"/>
              </a:spcBef>
              <a:buFont typeface="+mj-lt"/>
              <a:buAutoNum type="arabicPeriod"/>
              <a:defRPr/>
            </a:pPr>
            <a:r>
              <a:rPr lang="en-US" sz="1100">
                <a:solidFill>
                  <a:srgbClr val="494949"/>
                </a:solidFill>
                <a:latin typeface="Roboto Condensed Light" panose="02000000000000000000" pitchFamily="2" charset="0"/>
                <a:ea typeface="+mn-lt"/>
                <a:cs typeface="+mn-lt"/>
              </a:rPr>
              <a:t>An </a:t>
            </a:r>
            <a:r>
              <a:rPr lang="en-US" sz="1100" b="1">
                <a:solidFill>
                  <a:srgbClr val="494949"/>
                </a:solidFill>
                <a:latin typeface="Roboto Condensed Light" panose="02000000000000000000" pitchFamily="2" charset="0"/>
                <a:ea typeface="+mn-lt"/>
                <a:cs typeface="+mn-lt"/>
              </a:rPr>
              <a:t>interactive voice response (</a:t>
            </a:r>
            <a:r>
              <a:rPr lang="en-US" sz="1100" b="1" err="1">
                <a:solidFill>
                  <a:srgbClr val="494949"/>
                </a:solidFill>
                <a:latin typeface="Roboto Condensed Light" panose="02000000000000000000" pitchFamily="2" charset="0"/>
                <a:ea typeface="+mn-lt"/>
                <a:cs typeface="+mn-lt"/>
              </a:rPr>
              <a:t>IVR</a:t>
            </a:r>
            <a:r>
              <a:rPr lang="en-US" sz="1100" b="1">
                <a:solidFill>
                  <a:srgbClr val="494949"/>
                </a:solidFill>
                <a:latin typeface="Roboto Condensed Light" panose="02000000000000000000" pitchFamily="2" charset="0"/>
                <a:ea typeface="+mn-lt"/>
                <a:cs typeface="+mn-lt"/>
              </a:rPr>
              <a:t>) system</a:t>
            </a:r>
            <a:r>
              <a:rPr lang="en-US" sz="1100">
                <a:solidFill>
                  <a:srgbClr val="494949"/>
                </a:solidFill>
                <a:latin typeface="Roboto Condensed Light" panose="02000000000000000000" pitchFamily="2" charset="0"/>
                <a:ea typeface="+mn-lt"/>
                <a:cs typeface="+mn-lt"/>
              </a:rPr>
              <a:t> prompts the customer for basic info (policy number, reason for call).</a:t>
            </a:r>
          </a:p>
          <a:p>
            <a:pPr marL="228577" indent="-228577" algn="l" defTabSz="914309" fontAlgn="ctr">
              <a:lnSpc>
                <a:spcPct val="100000"/>
              </a:lnSpc>
              <a:spcBef>
                <a:spcPts val="0"/>
              </a:spcBef>
              <a:buFont typeface="+mj-lt"/>
              <a:buAutoNum type="arabicPeriod"/>
              <a:defRPr/>
            </a:pPr>
            <a:r>
              <a:rPr lang="en-US" sz="1100">
                <a:solidFill>
                  <a:srgbClr val="494949"/>
                </a:solidFill>
                <a:latin typeface="Roboto Condensed Light" panose="02000000000000000000" pitchFamily="2" charset="0"/>
                <a:ea typeface="+mn-lt"/>
                <a:cs typeface="+mn-lt"/>
              </a:rPr>
              <a:t>The call is </a:t>
            </a:r>
            <a:r>
              <a:rPr lang="en-US" sz="1100" b="1">
                <a:solidFill>
                  <a:srgbClr val="494949"/>
                </a:solidFill>
                <a:latin typeface="Roboto Condensed Light" panose="02000000000000000000" pitchFamily="2" charset="0"/>
                <a:ea typeface="+mn-lt"/>
                <a:cs typeface="+mn-lt"/>
              </a:rPr>
              <a:t>routed</a:t>
            </a:r>
            <a:r>
              <a:rPr lang="en-US" sz="1100">
                <a:solidFill>
                  <a:srgbClr val="494949"/>
                </a:solidFill>
                <a:latin typeface="Roboto Condensed Light" panose="02000000000000000000" pitchFamily="2" charset="0"/>
                <a:ea typeface="+mn-lt"/>
                <a:cs typeface="+mn-lt"/>
              </a:rPr>
              <a:t> to an available agent based on the queue.</a:t>
            </a:r>
          </a:p>
          <a:p>
            <a:pPr marL="228577" indent="-228577" algn="l" defTabSz="914309" fontAlgn="ctr">
              <a:lnSpc>
                <a:spcPct val="100000"/>
              </a:lnSpc>
              <a:spcBef>
                <a:spcPts val="0"/>
              </a:spcBef>
              <a:buFont typeface="+mj-lt"/>
              <a:buAutoNum type="arabicPeriod"/>
              <a:defRPr/>
            </a:pPr>
            <a:r>
              <a:rPr lang="en-US" sz="1100">
                <a:solidFill>
                  <a:srgbClr val="494949"/>
                </a:solidFill>
                <a:latin typeface="Roboto Condensed Light" panose="02000000000000000000" pitchFamily="2" charset="0"/>
                <a:ea typeface="+mn-lt"/>
                <a:cs typeface="+mn-lt"/>
              </a:rPr>
              <a:t>The agent </a:t>
            </a:r>
            <a:r>
              <a:rPr lang="en-US" sz="1100" b="1">
                <a:solidFill>
                  <a:srgbClr val="494949"/>
                </a:solidFill>
                <a:latin typeface="Roboto Condensed Light" panose="02000000000000000000" pitchFamily="2" charset="0"/>
                <a:ea typeface="+mn-lt"/>
                <a:cs typeface="+mn-lt"/>
              </a:rPr>
              <a:t>authenticates</a:t>
            </a:r>
            <a:r>
              <a:rPr lang="en-US" sz="1100">
                <a:solidFill>
                  <a:srgbClr val="494949"/>
                </a:solidFill>
                <a:latin typeface="Roboto Condensed Light" panose="02000000000000000000" pitchFamily="2" charset="0"/>
                <a:ea typeface="+mn-lt"/>
                <a:cs typeface="+mn-lt"/>
              </a:rPr>
              <a:t> the caller and </a:t>
            </a:r>
            <a:r>
              <a:rPr lang="en-US" sz="1100" b="1">
                <a:solidFill>
                  <a:srgbClr val="494949"/>
                </a:solidFill>
                <a:latin typeface="Roboto Condensed Light" panose="02000000000000000000" pitchFamily="2" charset="0"/>
                <a:ea typeface="+mn-lt"/>
                <a:cs typeface="+mn-lt"/>
              </a:rPr>
              <a:t>pulls up</a:t>
            </a:r>
            <a:r>
              <a:rPr lang="en-US" sz="1100">
                <a:solidFill>
                  <a:srgbClr val="494949"/>
                </a:solidFill>
                <a:latin typeface="Roboto Condensed Light" panose="02000000000000000000" pitchFamily="2" charset="0"/>
                <a:ea typeface="+mn-lt"/>
                <a:cs typeface="+mn-lt"/>
              </a:rPr>
              <a:t> policy information in the CRM.</a:t>
            </a:r>
          </a:p>
          <a:p>
            <a:pPr marL="228577" indent="-228577" algn="l" defTabSz="914309" fontAlgn="ctr">
              <a:lnSpc>
                <a:spcPct val="100000"/>
              </a:lnSpc>
              <a:spcBef>
                <a:spcPts val="0"/>
              </a:spcBef>
              <a:buFont typeface="+mj-lt"/>
              <a:buAutoNum type="arabicPeriod"/>
              <a:defRPr/>
            </a:pPr>
            <a:r>
              <a:rPr lang="en-US" sz="1100">
                <a:solidFill>
                  <a:srgbClr val="494949"/>
                </a:solidFill>
                <a:latin typeface="Roboto Condensed Light" panose="02000000000000000000" pitchFamily="2" charset="0"/>
                <a:ea typeface="+mn-lt"/>
                <a:cs typeface="+mn-lt"/>
              </a:rPr>
              <a:t>The agent </a:t>
            </a:r>
            <a:r>
              <a:rPr lang="en-US" sz="1100" b="1">
                <a:solidFill>
                  <a:srgbClr val="494949"/>
                </a:solidFill>
                <a:latin typeface="Roboto Condensed Light" panose="02000000000000000000" pitchFamily="2" charset="0"/>
                <a:ea typeface="+mn-lt"/>
                <a:cs typeface="+mn-lt"/>
              </a:rPr>
              <a:t>consults</a:t>
            </a:r>
            <a:r>
              <a:rPr lang="en-US" sz="1100">
                <a:solidFill>
                  <a:srgbClr val="494949"/>
                </a:solidFill>
                <a:latin typeface="Roboto Condensed Light" panose="02000000000000000000" pitchFamily="2" charset="0"/>
                <a:ea typeface="+mn-lt"/>
                <a:cs typeface="+mn-lt"/>
              </a:rPr>
              <a:t> the internal knowledge base or frequently referenced documents.</a:t>
            </a:r>
          </a:p>
          <a:p>
            <a:pPr marL="228577" indent="-228577" algn="l" defTabSz="914309" fontAlgn="ctr">
              <a:lnSpc>
                <a:spcPct val="100000"/>
              </a:lnSpc>
              <a:spcBef>
                <a:spcPts val="0"/>
              </a:spcBef>
              <a:buFont typeface="+mj-lt"/>
              <a:buAutoNum type="arabicPeriod"/>
              <a:defRPr/>
            </a:pPr>
            <a:r>
              <a:rPr lang="en-US" sz="1100">
                <a:solidFill>
                  <a:srgbClr val="494949"/>
                </a:solidFill>
                <a:latin typeface="Roboto Condensed Light" panose="02000000000000000000" pitchFamily="2" charset="0"/>
                <a:ea typeface="+mn-lt"/>
                <a:cs typeface="+mn-lt"/>
              </a:rPr>
              <a:t>The agent </a:t>
            </a:r>
            <a:r>
              <a:rPr lang="en-US" sz="1100" b="1">
                <a:solidFill>
                  <a:srgbClr val="494949"/>
                </a:solidFill>
                <a:latin typeface="Roboto Condensed Light" panose="02000000000000000000" pitchFamily="2" charset="0"/>
                <a:ea typeface="+mn-lt"/>
                <a:cs typeface="+mn-lt"/>
              </a:rPr>
              <a:t>resolves</a:t>
            </a:r>
            <a:r>
              <a:rPr lang="en-US" sz="1100">
                <a:solidFill>
                  <a:srgbClr val="494949"/>
                </a:solidFill>
                <a:latin typeface="Roboto Condensed Light" panose="02000000000000000000" pitchFamily="2" charset="0"/>
                <a:ea typeface="+mn-lt"/>
                <a:cs typeface="+mn-lt"/>
              </a:rPr>
              <a:t> the inquiry (e.g. processes a claim or updates account details) and </a:t>
            </a:r>
            <a:r>
              <a:rPr lang="en-US" sz="1100" b="1">
                <a:solidFill>
                  <a:srgbClr val="494949"/>
                </a:solidFill>
                <a:latin typeface="Roboto Condensed Light" panose="02000000000000000000" pitchFamily="2" charset="0"/>
                <a:ea typeface="+mn-lt"/>
                <a:cs typeface="+mn-lt"/>
              </a:rPr>
              <a:t>logs</a:t>
            </a:r>
            <a:r>
              <a:rPr lang="en-US" sz="1100">
                <a:solidFill>
                  <a:srgbClr val="494949"/>
                </a:solidFill>
                <a:latin typeface="Roboto Condensed Light" panose="02000000000000000000" pitchFamily="2" charset="0"/>
                <a:ea typeface="+mn-lt"/>
                <a:cs typeface="+mn-lt"/>
              </a:rPr>
              <a:t> the outcome.</a:t>
            </a:r>
          </a:p>
        </p:txBody>
      </p:sp>
      <p:sp>
        <p:nvSpPr>
          <p:cNvPr id="11" name="Rectangle 10">
            <a:extLst>
              <a:ext uri="{FF2B5EF4-FFF2-40B4-BE49-F238E27FC236}">
                <a16:creationId xmlns:a16="http://schemas.microsoft.com/office/drawing/2014/main" id="{067C0917-49CE-BF11-17A2-15142EA43207}"/>
              </a:ext>
              <a:ext uri="{C183D7F6-B498-43B3-948B-1728B52AA6E4}">
                <adec:decorative xmlns:adec="http://schemas.microsoft.com/office/drawing/2017/decorative" val="1"/>
              </a:ext>
            </a:extLst>
          </p:cNvPr>
          <p:cNvSpPr>
            <a:spLocks/>
          </p:cNvSpPr>
          <p:nvPr/>
        </p:nvSpPr>
        <p:spPr>
          <a:xfrm>
            <a:off x="476360" y="4866426"/>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2" name="Rectangle 11">
            <a:extLst>
              <a:ext uri="{FF2B5EF4-FFF2-40B4-BE49-F238E27FC236}">
                <a16:creationId xmlns:a16="http://schemas.microsoft.com/office/drawing/2014/main" id="{D0E19A5B-4E81-340B-E4AA-3E2917326998}"/>
              </a:ext>
              <a:ext uri="{C183D7F6-B498-43B3-948B-1728B52AA6E4}">
                <adec:decorative xmlns:adec="http://schemas.microsoft.com/office/drawing/2017/decorative" val="1"/>
              </a:ext>
            </a:extLst>
          </p:cNvPr>
          <p:cNvSpPr>
            <a:spLocks/>
          </p:cNvSpPr>
          <p:nvPr/>
        </p:nvSpPr>
        <p:spPr>
          <a:xfrm>
            <a:off x="476358" y="4866426"/>
            <a:ext cx="106666" cy="1462302"/>
          </a:xfrm>
          <a:prstGeom prst="rect">
            <a:avLst/>
          </a:prstGeom>
          <a:solidFill>
            <a:schemeClr val="tx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3" name="TextBox 52">
            <a:extLst>
              <a:ext uri="{FF2B5EF4-FFF2-40B4-BE49-F238E27FC236}">
                <a16:creationId xmlns:a16="http://schemas.microsoft.com/office/drawing/2014/main" id="{1AFE5966-15AB-3FD9-4D28-17C9D3562396}"/>
              </a:ext>
            </a:extLst>
          </p:cNvPr>
          <p:cNvSpPr txBox="1">
            <a:spLocks/>
          </p:cNvSpPr>
          <p:nvPr/>
        </p:nvSpPr>
        <p:spPr>
          <a:xfrm>
            <a:off x="562900" y="5135861"/>
            <a:ext cx="763252" cy="553926"/>
          </a:xfrm>
          <a:prstGeom prst="rect">
            <a:avLst/>
          </a:prstGeom>
          <a:noFill/>
        </p:spPr>
        <p:txBody>
          <a:bodyPr wrap="none" rtlCol="0" anchor="ctr" anchorCtr="0">
            <a:spAutoFit/>
          </a:bodyPr>
          <a:lstStyle/>
          <a:p>
            <a:pPr algn="ctr" defTabSz="554437">
              <a:defRPr/>
            </a:pPr>
            <a:r>
              <a:rPr lang="en-US" sz="3000" b="1">
                <a:solidFill>
                  <a:srgbClr val="15466D"/>
                </a:solidFill>
                <a:latin typeface="Montserrat SemiBold" pitchFamily="2" charset="77"/>
                <a:ea typeface="+mn-lt"/>
                <a:cs typeface="+mn-lt"/>
              </a:rPr>
              <a:t>03.</a:t>
            </a:r>
          </a:p>
        </p:txBody>
      </p:sp>
      <p:sp>
        <p:nvSpPr>
          <p:cNvPr id="35" name="Subtitle 2">
            <a:extLst>
              <a:ext uri="{FF2B5EF4-FFF2-40B4-BE49-F238E27FC236}">
                <a16:creationId xmlns:a16="http://schemas.microsoft.com/office/drawing/2014/main" id="{DD1E2BB7-CDA8-3946-14AE-1F73F1778BD2}"/>
              </a:ext>
            </a:extLst>
          </p:cNvPr>
          <p:cNvSpPr txBox="1">
            <a:spLocks/>
          </p:cNvSpPr>
          <p:nvPr/>
        </p:nvSpPr>
        <p:spPr>
          <a:xfrm>
            <a:off x="1394382" y="5092188"/>
            <a:ext cx="4408404" cy="907941"/>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lnSpc>
                <a:spcPct val="100000"/>
              </a:lnSpc>
              <a:spcBef>
                <a:spcPts val="0"/>
              </a:spcBef>
              <a:buFontTx/>
              <a:defRPr/>
            </a:pPr>
            <a:r>
              <a:rPr lang="en-US" sz="1400" b="1">
                <a:solidFill>
                  <a:srgbClr val="0070C0"/>
                </a:solidFill>
                <a:latin typeface="Roboto Condensed Light" panose="02000000000000000000" pitchFamily="2" charset="0"/>
                <a:ea typeface="+mn-lt"/>
                <a:cs typeface="+mn-lt"/>
              </a:rPr>
              <a:t>Data &amp; Systems:</a:t>
            </a:r>
          </a:p>
          <a:p>
            <a:pPr marL="171450" indent="-171450" algn="l" defTabSz="914309" fontAlgn="ctr">
              <a:lnSpc>
                <a:spcPct val="100000"/>
              </a:lnSpc>
              <a:spcBef>
                <a:spcPts val="0"/>
              </a:spcBef>
              <a:buFont typeface="Arial" panose="020B0604020202020204" pitchFamily="34" charset="0"/>
              <a:buChar char="•"/>
              <a:defRPr/>
            </a:pPr>
            <a:r>
              <a:rPr lang="en-US" sz="1100" b="1" err="1">
                <a:solidFill>
                  <a:srgbClr val="494949"/>
                </a:solidFill>
                <a:latin typeface="Roboto Condensed Light" panose="02000000000000000000" pitchFamily="2" charset="0"/>
                <a:ea typeface="+mn-lt"/>
                <a:cs typeface="+mn-lt"/>
              </a:rPr>
              <a:t>IVR</a:t>
            </a:r>
            <a:r>
              <a:rPr lang="en-US" sz="1100" b="1">
                <a:solidFill>
                  <a:srgbClr val="494949"/>
                </a:solidFill>
                <a:latin typeface="Roboto Condensed Light" panose="02000000000000000000" pitchFamily="2" charset="0"/>
                <a:ea typeface="+mn-lt"/>
                <a:cs typeface="+mn-lt"/>
              </a:rPr>
              <a:t> system </a:t>
            </a:r>
            <a:r>
              <a:rPr lang="en-US" sz="1100">
                <a:solidFill>
                  <a:srgbClr val="494949"/>
                </a:solidFill>
                <a:latin typeface="Roboto Condensed Light" panose="02000000000000000000" pitchFamily="2" charset="0"/>
                <a:ea typeface="+mn-lt"/>
                <a:cs typeface="+mn-lt"/>
              </a:rPr>
              <a:t>collects call reason and basic account info.</a:t>
            </a:r>
          </a:p>
          <a:p>
            <a:pPr marL="171450" indent="-171450" algn="l" defTabSz="914309" fontAlgn="ctr">
              <a:lnSpc>
                <a:spcPct val="100000"/>
              </a:lnSpc>
              <a:spcBef>
                <a:spcPts val="0"/>
              </a:spcBef>
              <a:buFont typeface="Arial" panose="020B0604020202020204" pitchFamily="34" charset="0"/>
              <a:buChar char="•"/>
              <a:defRPr/>
            </a:pPr>
            <a:r>
              <a:rPr lang="en-US" sz="1100" b="1">
                <a:solidFill>
                  <a:srgbClr val="494949"/>
                </a:solidFill>
                <a:latin typeface="Roboto Condensed Light" panose="02000000000000000000" pitchFamily="2" charset="0"/>
                <a:ea typeface="+mn-lt"/>
                <a:cs typeface="+mn-lt"/>
              </a:rPr>
              <a:t>CRM </a:t>
            </a:r>
            <a:r>
              <a:rPr lang="en-US" sz="1100">
                <a:solidFill>
                  <a:srgbClr val="494949"/>
                </a:solidFill>
                <a:latin typeface="Roboto Condensed Light" panose="02000000000000000000" pitchFamily="2" charset="0"/>
                <a:ea typeface="+mn-lt"/>
                <a:cs typeface="+mn-lt"/>
              </a:rPr>
              <a:t>holds policy details and call history</a:t>
            </a:r>
            <a:r>
              <a:rPr lang="en-US" sz="1100" b="1">
                <a:solidFill>
                  <a:srgbClr val="494949"/>
                </a:solidFill>
                <a:latin typeface="Roboto Condensed Light" panose="02000000000000000000" pitchFamily="2" charset="0"/>
                <a:ea typeface="+mn-lt"/>
                <a:cs typeface="+mn-lt"/>
              </a:rPr>
              <a:t>.</a:t>
            </a:r>
          </a:p>
          <a:p>
            <a:pPr marL="171450" indent="-171450" algn="l" defTabSz="914309" fontAlgn="ctr">
              <a:lnSpc>
                <a:spcPct val="100000"/>
              </a:lnSpc>
              <a:spcBef>
                <a:spcPts val="0"/>
              </a:spcBef>
              <a:buFont typeface="Arial" panose="020B0604020202020204" pitchFamily="34" charset="0"/>
              <a:buChar char="•"/>
              <a:defRPr/>
            </a:pPr>
            <a:r>
              <a:rPr lang="en-US" sz="1100" b="1">
                <a:solidFill>
                  <a:srgbClr val="494949"/>
                </a:solidFill>
                <a:latin typeface="Roboto Condensed Light" panose="02000000000000000000" pitchFamily="2" charset="0"/>
                <a:ea typeface="+mn-lt"/>
                <a:cs typeface="+mn-lt"/>
              </a:rPr>
              <a:t>Knowledge base </a:t>
            </a:r>
            <a:r>
              <a:rPr lang="en-US" sz="1100">
                <a:solidFill>
                  <a:srgbClr val="494949"/>
                </a:solidFill>
                <a:latin typeface="Roboto Condensed Light" panose="02000000000000000000" pitchFamily="2" charset="0"/>
                <a:ea typeface="+mn-lt"/>
                <a:cs typeface="+mn-lt"/>
              </a:rPr>
              <a:t>is a standalone resource with policy guidelines and FAQs.</a:t>
            </a:r>
          </a:p>
          <a:p>
            <a:pPr algn="l" defTabSz="914309" fontAlgn="ctr">
              <a:lnSpc>
                <a:spcPct val="100000"/>
              </a:lnSpc>
              <a:spcBef>
                <a:spcPts val="0"/>
              </a:spcBef>
              <a:defRPr/>
            </a:pPr>
            <a:endParaRPr lang="en-US" sz="1200">
              <a:solidFill>
                <a:srgbClr val="494949"/>
              </a:solidFill>
              <a:latin typeface="Roboto Condensed Light" panose="02000000000000000000" pitchFamily="2" charset="0"/>
              <a:ea typeface="+mn-lt"/>
              <a:cs typeface="+mn-lt"/>
            </a:endParaRPr>
          </a:p>
        </p:txBody>
      </p:sp>
      <p:sp>
        <p:nvSpPr>
          <p:cNvPr id="18" name="Rectangle 17">
            <a:extLst>
              <a:ext uri="{FF2B5EF4-FFF2-40B4-BE49-F238E27FC236}">
                <a16:creationId xmlns:a16="http://schemas.microsoft.com/office/drawing/2014/main" id="{0DD6C440-9BA5-556D-4CE9-E1BA5F8CEB1E}"/>
              </a:ext>
              <a:ext uri="{C183D7F6-B498-43B3-948B-1728B52AA6E4}">
                <adec:decorative xmlns:adec="http://schemas.microsoft.com/office/drawing/2017/decorative" val="1"/>
              </a:ext>
            </a:extLst>
          </p:cNvPr>
          <p:cNvSpPr>
            <a:spLocks/>
          </p:cNvSpPr>
          <p:nvPr/>
        </p:nvSpPr>
        <p:spPr>
          <a:xfrm>
            <a:off x="6411384" y="1456069"/>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9" name="Rectangle 18">
            <a:extLst>
              <a:ext uri="{FF2B5EF4-FFF2-40B4-BE49-F238E27FC236}">
                <a16:creationId xmlns:a16="http://schemas.microsoft.com/office/drawing/2014/main" id="{AD0B29BA-3155-BC4C-B581-1C7BB9A1D5BD}"/>
              </a:ext>
              <a:ext uri="{C183D7F6-B498-43B3-948B-1728B52AA6E4}">
                <adec:decorative xmlns:adec="http://schemas.microsoft.com/office/drawing/2017/decorative" val="1"/>
              </a:ext>
            </a:extLst>
          </p:cNvPr>
          <p:cNvSpPr>
            <a:spLocks/>
          </p:cNvSpPr>
          <p:nvPr/>
        </p:nvSpPr>
        <p:spPr>
          <a:xfrm>
            <a:off x="6411382" y="1456069"/>
            <a:ext cx="106666" cy="14623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8" name="TextBox 57">
            <a:extLst>
              <a:ext uri="{FF2B5EF4-FFF2-40B4-BE49-F238E27FC236}">
                <a16:creationId xmlns:a16="http://schemas.microsoft.com/office/drawing/2014/main" id="{60C402B2-4658-B10A-F262-F17D81C5FDF0}"/>
              </a:ext>
            </a:extLst>
          </p:cNvPr>
          <p:cNvSpPr txBox="1">
            <a:spLocks/>
          </p:cNvSpPr>
          <p:nvPr/>
        </p:nvSpPr>
        <p:spPr>
          <a:xfrm>
            <a:off x="6469198" y="1725504"/>
            <a:ext cx="800115" cy="553926"/>
          </a:xfrm>
          <a:prstGeom prst="rect">
            <a:avLst/>
          </a:prstGeom>
          <a:noFill/>
        </p:spPr>
        <p:txBody>
          <a:bodyPr wrap="none" rtlCol="0" anchor="ctr" anchorCtr="0">
            <a:spAutoFit/>
          </a:bodyPr>
          <a:lstStyle/>
          <a:p>
            <a:pPr algn="ctr" defTabSz="554437">
              <a:defRPr/>
            </a:pPr>
            <a:r>
              <a:rPr lang="en-US" sz="3000" b="1">
                <a:solidFill>
                  <a:srgbClr val="15466D"/>
                </a:solidFill>
                <a:latin typeface="Montserrat SemiBold" pitchFamily="2" charset="77"/>
                <a:ea typeface="+mn-lt"/>
                <a:cs typeface="+mn-lt"/>
              </a:rPr>
              <a:t>04.</a:t>
            </a:r>
          </a:p>
        </p:txBody>
      </p:sp>
      <p:sp>
        <p:nvSpPr>
          <p:cNvPr id="41" name="Subtitle 2">
            <a:extLst>
              <a:ext uri="{FF2B5EF4-FFF2-40B4-BE49-F238E27FC236}">
                <a16:creationId xmlns:a16="http://schemas.microsoft.com/office/drawing/2014/main" id="{80301794-0213-259D-3323-666D2935F46A}"/>
              </a:ext>
            </a:extLst>
          </p:cNvPr>
          <p:cNvSpPr txBox="1">
            <a:spLocks/>
          </p:cNvSpPr>
          <p:nvPr/>
        </p:nvSpPr>
        <p:spPr>
          <a:xfrm>
            <a:off x="7269311" y="1621342"/>
            <a:ext cx="4283442" cy="1061691"/>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lnSpc>
                <a:spcPct val="100000"/>
              </a:lnSpc>
              <a:spcBef>
                <a:spcPts val="0"/>
              </a:spcBef>
              <a:buFontTx/>
              <a:defRPr/>
            </a:pPr>
            <a:r>
              <a:rPr lang="en-US" sz="1400" b="1">
                <a:solidFill>
                  <a:srgbClr val="0070C0"/>
                </a:solidFill>
                <a:latin typeface="Roboto Condensed Light" panose="02000000000000000000" pitchFamily="2" charset="0"/>
                <a:ea typeface="+mn-lt"/>
                <a:cs typeface="+mn-lt"/>
              </a:rPr>
              <a:t>Pain Points &amp; Inefficiencies:</a:t>
            </a:r>
          </a:p>
          <a:p>
            <a:pPr marL="171450" indent="-171450" algn="l" defTabSz="914309" fontAlgn="ctr">
              <a:lnSpc>
                <a:spcPct val="100000"/>
              </a:lnSpc>
              <a:spcBef>
                <a:spcPts val="0"/>
              </a:spcBef>
              <a:buFont typeface="Arial" panose="020B0604020202020204" pitchFamily="34" charset="0"/>
              <a:buChar char="•"/>
              <a:defRPr/>
            </a:pPr>
            <a:r>
              <a:rPr lang="en-US" sz="1100">
                <a:solidFill>
                  <a:srgbClr val="494949"/>
                </a:solidFill>
                <a:latin typeface="Roboto Condensed Light" panose="02000000000000000000" pitchFamily="2" charset="0"/>
                <a:ea typeface="+mn-lt"/>
                <a:cs typeface="+mn-lt"/>
              </a:rPr>
              <a:t>Agents often spend </a:t>
            </a:r>
            <a:r>
              <a:rPr lang="en-US" sz="1100" b="1">
                <a:solidFill>
                  <a:srgbClr val="494949"/>
                </a:solidFill>
                <a:latin typeface="Roboto Condensed Light" panose="02000000000000000000" pitchFamily="2" charset="0"/>
                <a:ea typeface="+mn-lt"/>
                <a:cs typeface="+mn-lt"/>
              </a:rPr>
              <a:t>extra time</a:t>
            </a:r>
            <a:r>
              <a:rPr lang="en-US" sz="1100">
                <a:solidFill>
                  <a:srgbClr val="494949"/>
                </a:solidFill>
                <a:latin typeface="Roboto Condensed Light" panose="02000000000000000000" pitchFamily="2" charset="0"/>
                <a:ea typeface="+mn-lt"/>
                <a:cs typeface="+mn-lt"/>
              </a:rPr>
              <a:t> switching between CRM and knowledge base tabs.</a:t>
            </a:r>
          </a:p>
          <a:p>
            <a:pPr marL="171450" indent="-171450" algn="l" defTabSz="914309" fontAlgn="ctr">
              <a:lnSpc>
                <a:spcPct val="100000"/>
              </a:lnSpc>
              <a:spcBef>
                <a:spcPts val="0"/>
              </a:spcBef>
              <a:buFont typeface="Arial" panose="020B0604020202020204" pitchFamily="34" charset="0"/>
              <a:buChar char="•"/>
              <a:defRPr/>
            </a:pPr>
            <a:r>
              <a:rPr lang="en-US" sz="1100" b="1">
                <a:solidFill>
                  <a:srgbClr val="494949"/>
                </a:solidFill>
                <a:latin typeface="Roboto Condensed Light" panose="02000000000000000000" pitchFamily="2" charset="0"/>
                <a:ea typeface="+mn-lt"/>
                <a:cs typeface="+mn-lt"/>
              </a:rPr>
              <a:t>Wait times</a:t>
            </a:r>
            <a:r>
              <a:rPr lang="en-US" sz="1100">
                <a:solidFill>
                  <a:srgbClr val="494949"/>
                </a:solidFill>
                <a:latin typeface="Roboto Condensed Light" panose="02000000000000000000" pitchFamily="2" charset="0"/>
                <a:ea typeface="+mn-lt"/>
                <a:cs typeface="+mn-lt"/>
              </a:rPr>
              <a:t> exceed 6 minutes during peak hours.</a:t>
            </a:r>
          </a:p>
          <a:p>
            <a:pPr marL="171450" indent="-171450" algn="l" defTabSz="914309" fontAlgn="ctr">
              <a:lnSpc>
                <a:spcPct val="100000"/>
              </a:lnSpc>
              <a:spcBef>
                <a:spcPts val="0"/>
              </a:spcBef>
              <a:buFont typeface="Arial" panose="020B0604020202020204" pitchFamily="34" charset="0"/>
              <a:buChar char="•"/>
              <a:defRPr/>
            </a:pPr>
            <a:r>
              <a:rPr lang="en-US" sz="1100">
                <a:solidFill>
                  <a:srgbClr val="494949"/>
                </a:solidFill>
                <a:latin typeface="Roboto Condensed Light" panose="02000000000000000000" pitchFamily="2" charset="0"/>
                <a:ea typeface="+mn-lt"/>
                <a:cs typeface="+mn-lt"/>
              </a:rPr>
              <a:t>Some </a:t>
            </a:r>
            <a:r>
              <a:rPr lang="en-US" sz="1100" b="1" err="1">
                <a:solidFill>
                  <a:srgbClr val="494949"/>
                </a:solidFill>
                <a:latin typeface="Roboto Condensed Light" panose="02000000000000000000" pitchFamily="2" charset="0"/>
                <a:ea typeface="+mn-lt"/>
                <a:cs typeface="+mn-lt"/>
              </a:rPr>
              <a:t>IVR</a:t>
            </a:r>
            <a:r>
              <a:rPr lang="en-US" sz="1100" b="1">
                <a:solidFill>
                  <a:srgbClr val="494949"/>
                </a:solidFill>
                <a:latin typeface="Roboto Condensed Light" panose="02000000000000000000" pitchFamily="2" charset="0"/>
                <a:ea typeface="+mn-lt"/>
                <a:cs typeface="+mn-lt"/>
              </a:rPr>
              <a:t> data</a:t>
            </a:r>
            <a:r>
              <a:rPr lang="en-US" sz="1100">
                <a:solidFill>
                  <a:srgbClr val="494949"/>
                </a:solidFill>
                <a:latin typeface="Roboto Condensed Light" panose="02000000000000000000" pitchFamily="2" charset="0"/>
                <a:ea typeface="+mn-lt"/>
                <a:cs typeface="+mn-lt"/>
              </a:rPr>
              <a:t> doesn’t sync seamlessly with the CRM, causing duplicate input.</a:t>
            </a:r>
          </a:p>
        </p:txBody>
      </p:sp>
      <p:sp>
        <p:nvSpPr>
          <p:cNvPr id="20" name="Rectangle 19">
            <a:extLst>
              <a:ext uri="{FF2B5EF4-FFF2-40B4-BE49-F238E27FC236}">
                <a16:creationId xmlns:a16="http://schemas.microsoft.com/office/drawing/2014/main" id="{B4531A9C-D2D4-2FE9-2F6D-55110F4861C2}"/>
              </a:ext>
              <a:ext uri="{C183D7F6-B498-43B3-948B-1728B52AA6E4}">
                <adec:decorative xmlns:adec="http://schemas.microsoft.com/office/drawing/2017/decorative" val="1"/>
              </a:ext>
            </a:extLst>
          </p:cNvPr>
          <p:cNvSpPr>
            <a:spLocks/>
          </p:cNvSpPr>
          <p:nvPr/>
        </p:nvSpPr>
        <p:spPr>
          <a:xfrm>
            <a:off x="6411383" y="3091868"/>
            <a:ext cx="5412443" cy="14623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21" name="Rectangle 20">
            <a:extLst>
              <a:ext uri="{FF2B5EF4-FFF2-40B4-BE49-F238E27FC236}">
                <a16:creationId xmlns:a16="http://schemas.microsoft.com/office/drawing/2014/main" id="{2CDCEB5A-A212-4DFC-2F97-2F3CBF422D04}"/>
              </a:ext>
              <a:ext uri="{C183D7F6-B498-43B3-948B-1728B52AA6E4}">
                <adec:decorative xmlns:adec="http://schemas.microsoft.com/office/drawing/2017/decorative" val="1"/>
              </a:ext>
            </a:extLst>
          </p:cNvPr>
          <p:cNvSpPr>
            <a:spLocks/>
          </p:cNvSpPr>
          <p:nvPr/>
        </p:nvSpPr>
        <p:spPr>
          <a:xfrm>
            <a:off x="6411381" y="3091868"/>
            <a:ext cx="106666" cy="1462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59" name="TextBox 58">
            <a:extLst>
              <a:ext uri="{FF2B5EF4-FFF2-40B4-BE49-F238E27FC236}">
                <a16:creationId xmlns:a16="http://schemas.microsoft.com/office/drawing/2014/main" id="{1AD460C7-D32C-E50A-388B-9DF3C257B9B7}"/>
              </a:ext>
            </a:extLst>
          </p:cNvPr>
          <p:cNvSpPr txBox="1">
            <a:spLocks/>
          </p:cNvSpPr>
          <p:nvPr/>
        </p:nvSpPr>
        <p:spPr>
          <a:xfrm>
            <a:off x="6487626" y="3361303"/>
            <a:ext cx="763252" cy="553926"/>
          </a:xfrm>
          <a:prstGeom prst="rect">
            <a:avLst/>
          </a:prstGeom>
          <a:noFill/>
        </p:spPr>
        <p:txBody>
          <a:bodyPr wrap="none" rtlCol="0" anchor="ctr" anchorCtr="0">
            <a:spAutoFit/>
          </a:bodyPr>
          <a:lstStyle/>
          <a:p>
            <a:pPr algn="ctr" defTabSz="554437">
              <a:defRPr/>
            </a:pPr>
            <a:r>
              <a:rPr lang="en-US" sz="3000" b="1">
                <a:solidFill>
                  <a:srgbClr val="299C47"/>
                </a:solidFill>
                <a:latin typeface="Montserrat SemiBold" pitchFamily="2" charset="77"/>
                <a:ea typeface="+mn-lt"/>
                <a:cs typeface="+mn-lt"/>
              </a:rPr>
              <a:t>05.</a:t>
            </a:r>
          </a:p>
        </p:txBody>
      </p:sp>
      <p:sp>
        <p:nvSpPr>
          <p:cNvPr id="44" name="Subtitle 2">
            <a:extLst>
              <a:ext uri="{FF2B5EF4-FFF2-40B4-BE49-F238E27FC236}">
                <a16:creationId xmlns:a16="http://schemas.microsoft.com/office/drawing/2014/main" id="{BB798976-CE2A-A96F-36D6-853B53B1F82A}"/>
              </a:ext>
            </a:extLst>
          </p:cNvPr>
          <p:cNvSpPr txBox="1">
            <a:spLocks/>
          </p:cNvSpPr>
          <p:nvPr/>
        </p:nvSpPr>
        <p:spPr>
          <a:xfrm>
            <a:off x="7368824" y="3391665"/>
            <a:ext cx="4155340" cy="723181"/>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lnSpc>
                <a:spcPct val="100000"/>
              </a:lnSpc>
              <a:spcBef>
                <a:spcPts val="0"/>
              </a:spcBef>
              <a:buFontTx/>
              <a:defRPr/>
            </a:pPr>
            <a:r>
              <a:rPr lang="en-US" sz="1400" b="1">
                <a:solidFill>
                  <a:srgbClr val="0070C0"/>
                </a:solidFill>
                <a:latin typeface="Roboto Condensed Light" panose="02000000000000000000" pitchFamily="2" charset="0"/>
                <a:ea typeface="+mn-lt"/>
                <a:cs typeface="+mn-lt"/>
              </a:rPr>
              <a:t>Compliance &amp; Risk Considerations:</a:t>
            </a:r>
          </a:p>
          <a:p>
            <a:pPr marL="171450" indent="-171450" algn="l" defTabSz="914309" fontAlgn="ctr">
              <a:lnSpc>
                <a:spcPct val="100000"/>
              </a:lnSpc>
              <a:spcBef>
                <a:spcPts val="0"/>
              </a:spcBef>
              <a:buFont typeface="Arial" panose="020B0604020202020204" pitchFamily="34" charset="0"/>
              <a:buChar char="•"/>
              <a:defRPr/>
            </a:pPr>
            <a:r>
              <a:rPr lang="en-US" sz="1100">
                <a:solidFill>
                  <a:srgbClr val="494949"/>
                </a:solidFill>
                <a:latin typeface="Roboto Condensed Light" panose="02000000000000000000" pitchFamily="2" charset="0"/>
                <a:ea typeface="+mn-lt"/>
                <a:cs typeface="+mn-lt"/>
              </a:rPr>
              <a:t>All calls are recorded for </a:t>
            </a:r>
            <a:r>
              <a:rPr lang="en-US" sz="1100" b="1">
                <a:solidFill>
                  <a:srgbClr val="494949"/>
                </a:solidFill>
                <a:latin typeface="Roboto Condensed Light" panose="02000000000000000000" pitchFamily="2" charset="0"/>
                <a:ea typeface="+mn-lt"/>
                <a:cs typeface="+mn-lt"/>
              </a:rPr>
              <a:t>quality assurance</a:t>
            </a:r>
            <a:r>
              <a:rPr lang="en-US" sz="1100">
                <a:solidFill>
                  <a:srgbClr val="494949"/>
                </a:solidFill>
                <a:latin typeface="Roboto Condensed Light" panose="02000000000000000000" pitchFamily="2" charset="0"/>
                <a:ea typeface="+mn-lt"/>
                <a:cs typeface="+mn-lt"/>
              </a:rPr>
              <a:t> and must follow state regulations for data privacy.</a:t>
            </a:r>
          </a:p>
          <a:p>
            <a:pPr marL="171450" indent="-171450" algn="l" defTabSz="914309" fontAlgn="ctr">
              <a:lnSpc>
                <a:spcPct val="100000"/>
              </a:lnSpc>
              <a:spcBef>
                <a:spcPts val="0"/>
              </a:spcBef>
              <a:buFont typeface="Arial" panose="020B0604020202020204" pitchFamily="34" charset="0"/>
              <a:buChar char="•"/>
              <a:defRPr/>
            </a:pPr>
            <a:r>
              <a:rPr lang="en-US" sz="1100" b="1">
                <a:solidFill>
                  <a:srgbClr val="494949"/>
                </a:solidFill>
                <a:latin typeface="Roboto Condensed Light" panose="02000000000000000000" pitchFamily="2" charset="0"/>
                <a:ea typeface="+mn-lt"/>
                <a:cs typeface="+mn-lt"/>
              </a:rPr>
              <a:t>Limited</a:t>
            </a:r>
            <a:r>
              <a:rPr lang="en-US" sz="1100">
                <a:solidFill>
                  <a:srgbClr val="494949"/>
                </a:solidFill>
                <a:latin typeface="Roboto Condensed Light" panose="02000000000000000000" pitchFamily="2" charset="0"/>
                <a:ea typeface="+mn-lt"/>
                <a:cs typeface="+mn-lt"/>
              </a:rPr>
              <a:t> data-sharing policies hamper real-time AI suggestions.</a:t>
            </a:r>
          </a:p>
        </p:txBody>
      </p:sp>
      <p:sp>
        <p:nvSpPr>
          <p:cNvPr id="22" name="Rectangle 21">
            <a:extLst>
              <a:ext uri="{FF2B5EF4-FFF2-40B4-BE49-F238E27FC236}">
                <a16:creationId xmlns:a16="http://schemas.microsoft.com/office/drawing/2014/main" id="{EC0C1FB2-B228-618B-490F-3C76B7996551}"/>
              </a:ext>
              <a:ext uri="{C183D7F6-B498-43B3-948B-1728B52AA6E4}">
                <adec:decorative xmlns:adec="http://schemas.microsoft.com/office/drawing/2017/decorative" val="1"/>
              </a:ext>
            </a:extLst>
          </p:cNvPr>
          <p:cNvSpPr>
            <a:spLocks/>
          </p:cNvSpPr>
          <p:nvPr/>
        </p:nvSpPr>
        <p:spPr>
          <a:xfrm>
            <a:off x="6411384" y="4866426"/>
            <a:ext cx="5412443" cy="14623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23" name="Rectangle 22">
            <a:extLst>
              <a:ext uri="{FF2B5EF4-FFF2-40B4-BE49-F238E27FC236}">
                <a16:creationId xmlns:a16="http://schemas.microsoft.com/office/drawing/2014/main" id="{EFBDCA98-C54D-EC37-AA23-645C2E9003A0}"/>
              </a:ext>
              <a:ext uri="{C183D7F6-B498-43B3-948B-1728B52AA6E4}">
                <adec:decorative xmlns:adec="http://schemas.microsoft.com/office/drawing/2017/decorative" val="1"/>
              </a:ext>
            </a:extLst>
          </p:cNvPr>
          <p:cNvSpPr>
            <a:spLocks/>
          </p:cNvSpPr>
          <p:nvPr/>
        </p:nvSpPr>
        <p:spPr>
          <a:xfrm>
            <a:off x="6411382" y="4866426"/>
            <a:ext cx="106666" cy="14623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60" name="TextBox 59">
            <a:extLst>
              <a:ext uri="{FF2B5EF4-FFF2-40B4-BE49-F238E27FC236}">
                <a16:creationId xmlns:a16="http://schemas.microsoft.com/office/drawing/2014/main" id="{FD10EA93-BA82-F082-FAB1-6770B0364FAF}"/>
              </a:ext>
            </a:extLst>
          </p:cNvPr>
          <p:cNvSpPr txBox="1">
            <a:spLocks/>
          </p:cNvSpPr>
          <p:nvPr/>
        </p:nvSpPr>
        <p:spPr>
          <a:xfrm>
            <a:off x="6479614" y="5135861"/>
            <a:ext cx="779280" cy="553926"/>
          </a:xfrm>
          <a:prstGeom prst="rect">
            <a:avLst/>
          </a:prstGeom>
          <a:noFill/>
        </p:spPr>
        <p:txBody>
          <a:bodyPr wrap="none" rtlCol="0" anchor="ctr" anchorCtr="0">
            <a:spAutoFit/>
          </a:bodyPr>
          <a:lstStyle/>
          <a:p>
            <a:pPr algn="ctr" defTabSz="554437">
              <a:defRPr/>
            </a:pPr>
            <a:r>
              <a:rPr lang="en-US" sz="3000" b="1">
                <a:solidFill>
                  <a:srgbClr val="494A4A"/>
                </a:solidFill>
                <a:latin typeface="Montserrat SemiBold" pitchFamily="2" charset="77"/>
                <a:ea typeface="+mn-lt"/>
                <a:cs typeface="+mn-lt"/>
              </a:rPr>
              <a:t>06.</a:t>
            </a:r>
          </a:p>
        </p:txBody>
      </p:sp>
      <p:sp>
        <p:nvSpPr>
          <p:cNvPr id="47" name="Subtitle 2">
            <a:extLst>
              <a:ext uri="{FF2B5EF4-FFF2-40B4-BE49-F238E27FC236}">
                <a16:creationId xmlns:a16="http://schemas.microsoft.com/office/drawing/2014/main" id="{3FD7DABB-5D99-CE53-C20E-C9B0EC8F3DBE}"/>
              </a:ext>
            </a:extLst>
          </p:cNvPr>
          <p:cNvSpPr txBox="1">
            <a:spLocks/>
          </p:cNvSpPr>
          <p:nvPr/>
        </p:nvSpPr>
        <p:spPr>
          <a:xfrm>
            <a:off x="7368825" y="5005185"/>
            <a:ext cx="4155340" cy="1061691"/>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09" fontAlgn="ctr">
              <a:lnSpc>
                <a:spcPct val="100000"/>
              </a:lnSpc>
              <a:spcBef>
                <a:spcPts val="0"/>
              </a:spcBef>
              <a:buFontTx/>
              <a:defRPr/>
            </a:pPr>
            <a:r>
              <a:rPr lang="en-US" sz="1400" b="1">
                <a:solidFill>
                  <a:srgbClr val="0070C0"/>
                </a:solidFill>
                <a:latin typeface="Roboto Condensed Light" panose="02000000000000000000" pitchFamily="2" charset="0"/>
                <a:ea typeface="+mn-lt"/>
                <a:cs typeface="+mn-lt"/>
              </a:rPr>
              <a:t>Stakeholder Feedback &amp; Validation:</a:t>
            </a:r>
          </a:p>
          <a:p>
            <a:pPr marL="171450" indent="-171450" algn="l" defTabSz="914309" fontAlgn="ctr">
              <a:lnSpc>
                <a:spcPct val="100000"/>
              </a:lnSpc>
              <a:spcBef>
                <a:spcPts val="0"/>
              </a:spcBef>
              <a:buFont typeface="Arial" panose="020B0604020202020204" pitchFamily="34" charset="0"/>
              <a:buChar char="•"/>
              <a:defRPr/>
            </a:pPr>
            <a:r>
              <a:rPr lang="en-US" sz="1100" b="1">
                <a:solidFill>
                  <a:srgbClr val="494949"/>
                </a:solidFill>
                <a:latin typeface="Roboto Condensed Light" panose="02000000000000000000" pitchFamily="2" charset="0"/>
                <a:ea typeface="+mn-lt"/>
                <a:cs typeface="+mn-lt"/>
              </a:rPr>
              <a:t>Head of Claims: </a:t>
            </a:r>
            <a:r>
              <a:rPr lang="en-US" sz="1100">
                <a:solidFill>
                  <a:srgbClr val="494949"/>
                </a:solidFill>
                <a:latin typeface="Roboto Condensed Light" panose="02000000000000000000" pitchFamily="2" charset="0"/>
                <a:ea typeface="+mn-lt"/>
                <a:cs typeface="+mn-lt"/>
              </a:rPr>
              <a:t>Frustrated by slow resolution of complex queries.</a:t>
            </a:r>
          </a:p>
          <a:p>
            <a:pPr marL="171450" indent="-171450" algn="l" defTabSz="914309" fontAlgn="ctr">
              <a:lnSpc>
                <a:spcPct val="100000"/>
              </a:lnSpc>
              <a:spcBef>
                <a:spcPts val="0"/>
              </a:spcBef>
              <a:buFont typeface="Arial" panose="020B0604020202020204" pitchFamily="34" charset="0"/>
              <a:buChar char="•"/>
              <a:defRPr/>
            </a:pPr>
            <a:r>
              <a:rPr lang="en-US" sz="1100" b="1">
                <a:solidFill>
                  <a:srgbClr val="494949"/>
                </a:solidFill>
                <a:latin typeface="Roboto Condensed Light" panose="02000000000000000000" pitchFamily="2" charset="0"/>
                <a:ea typeface="+mn-lt"/>
                <a:cs typeface="+mn-lt"/>
              </a:rPr>
              <a:t>Agents: </a:t>
            </a:r>
            <a:r>
              <a:rPr lang="en-US" sz="1100">
                <a:solidFill>
                  <a:srgbClr val="494949"/>
                </a:solidFill>
                <a:latin typeface="Roboto Condensed Light" panose="02000000000000000000" pitchFamily="2" charset="0"/>
                <a:ea typeface="+mn-lt"/>
                <a:cs typeface="+mn-lt"/>
              </a:rPr>
              <a:t>Cite frequent knowledge base updates that are hard to keep up with.</a:t>
            </a:r>
          </a:p>
          <a:p>
            <a:pPr marL="171450" indent="-171450" algn="l" defTabSz="914309" fontAlgn="ctr">
              <a:lnSpc>
                <a:spcPct val="100000"/>
              </a:lnSpc>
              <a:spcBef>
                <a:spcPts val="0"/>
              </a:spcBef>
              <a:buFont typeface="Arial" panose="020B0604020202020204" pitchFamily="34" charset="0"/>
              <a:buChar char="•"/>
              <a:defRPr/>
            </a:pPr>
            <a:r>
              <a:rPr lang="en-US" sz="1100" b="1">
                <a:solidFill>
                  <a:srgbClr val="494949"/>
                </a:solidFill>
                <a:latin typeface="Roboto Condensed Light" panose="02000000000000000000" pitchFamily="2" charset="0"/>
                <a:ea typeface="+mn-lt"/>
                <a:cs typeface="+mn-lt"/>
              </a:rPr>
              <a:t>Customer Feedback: </a:t>
            </a:r>
            <a:r>
              <a:rPr lang="en-US" sz="1100">
                <a:solidFill>
                  <a:srgbClr val="494949"/>
                </a:solidFill>
                <a:latin typeface="Roboto Condensed Light" panose="02000000000000000000" pitchFamily="2" charset="0"/>
                <a:ea typeface="+mn-lt"/>
                <a:cs typeface="+mn-lt"/>
              </a:rPr>
              <a:t>High dissatisfaction due to long hold times and repetitive questions.</a:t>
            </a:r>
          </a:p>
        </p:txBody>
      </p:sp>
    </p:spTree>
    <p:extLst>
      <p:ext uri="{BB962C8B-B14F-4D97-AF65-F5344CB8AC3E}">
        <p14:creationId xmlns:p14="http://schemas.microsoft.com/office/powerpoint/2010/main" val="31492394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5A051-2599-5F94-5E0D-9A51D6DBE1A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95FCAB5-B72D-444C-ACA3-1B73B6642186}"/>
              </a:ext>
            </a:extLst>
          </p:cNvPr>
          <p:cNvSpPr>
            <a:spLocks noGrp="1"/>
          </p:cNvSpPr>
          <p:nvPr>
            <p:ph type="title"/>
          </p:nvPr>
        </p:nvSpPr>
        <p:spPr>
          <a:xfrm>
            <a:off x="354854" y="545146"/>
            <a:ext cx="6027690" cy="844229"/>
          </a:xfrm>
        </p:spPr>
        <p:txBody>
          <a:bodyPr/>
          <a:lstStyle/>
          <a:p>
            <a:r>
              <a:rPr lang="en-US" sz="3200">
                <a:solidFill>
                  <a:schemeClr val="accent1"/>
                </a:solidFill>
              </a:rPr>
              <a:t>2.2.1</a:t>
            </a:r>
            <a:r>
              <a:rPr lang="en-US" sz="3200"/>
              <a:t> Map your current-state process</a:t>
            </a:r>
          </a:p>
        </p:txBody>
      </p:sp>
      <p:sp>
        <p:nvSpPr>
          <p:cNvPr id="12" name="Text Placeholder 6">
            <a:extLst>
              <a:ext uri="{FF2B5EF4-FFF2-40B4-BE49-F238E27FC236}">
                <a16:creationId xmlns:a16="http://schemas.microsoft.com/office/drawing/2014/main" id="{8AA4B1A2-75A2-F3ED-B916-FF275C721C69}"/>
              </a:ext>
            </a:extLst>
          </p:cNvPr>
          <p:cNvSpPr txBox="1">
            <a:spLocks/>
          </p:cNvSpPr>
          <p:nvPr/>
        </p:nvSpPr>
        <p:spPr>
          <a:xfrm>
            <a:off x="350625" y="1769605"/>
            <a:ext cx="6460544" cy="50714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buFontTx/>
              <a:defRPr/>
            </a:pPr>
            <a:r>
              <a:rPr lang="en-US" sz="1400">
                <a:solidFill>
                  <a:srgbClr val="F17A26"/>
                </a:solidFill>
                <a:ea typeface="+mn-lt"/>
                <a:cs typeface="+mn-lt"/>
              </a:rPr>
              <a:t>Objective: Map your current-state process so that you have a baseline to determine what’s required to get to your target-state process.</a:t>
            </a:r>
          </a:p>
        </p:txBody>
      </p:sp>
      <p:sp>
        <p:nvSpPr>
          <p:cNvPr id="4" name="Text Placeholder 3">
            <a:extLst>
              <a:ext uri="{FF2B5EF4-FFF2-40B4-BE49-F238E27FC236}">
                <a16:creationId xmlns:a16="http://schemas.microsoft.com/office/drawing/2014/main" id="{2587BFF7-3EC5-061C-1FD8-F375DC5E1EF2}"/>
              </a:ext>
            </a:extLst>
          </p:cNvPr>
          <p:cNvSpPr>
            <a:spLocks noGrp="1"/>
          </p:cNvSpPr>
          <p:nvPr>
            <p:ph type="body" sz="quarter" idx="11"/>
          </p:nvPr>
        </p:nvSpPr>
        <p:spPr>
          <a:xfrm>
            <a:off x="350625" y="2473578"/>
            <a:ext cx="4115672" cy="269713"/>
          </a:xfrm>
        </p:spPr>
        <p:txBody>
          <a:bodyPr/>
          <a:lstStyle/>
          <a:p>
            <a:r>
              <a:rPr lang="en-US" sz="1600">
                <a:latin typeface="Exo" panose="02000503000000000000" pitchFamily="2" charset="77"/>
              </a:rPr>
              <a:t>1 hour</a:t>
            </a:r>
          </a:p>
        </p:txBody>
      </p:sp>
      <p:sp>
        <p:nvSpPr>
          <p:cNvPr id="5" name="Text Placeholder 4">
            <a:extLst>
              <a:ext uri="{FF2B5EF4-FFF2-40B4-BE49-F238E27FC236}">
                <a16:creationId xmlns:a16="http://schemas.microsoft.com/office/drawing/2014/main" id="{FFB7B08E-6C24-AA75-091B-541250442607}"/>
              </a:ext>
            </a:extLst>
          </p:cNvPr>
          <p:cNvSpPr>
            <a:spLocks noGrp="1"/>
          </p:cNvSpPr>
          <p:nvPr>
            <p:ph type="body" sz="quarter" idx="33"/>
          </p:nvPr>
        </p:nvSpPr>
        <p:spPr>
          <a:xfrm>
            <a:off x="350625" y="2914360"/>
            <a:ext cx="5910816" cy="2514891"/>
          </a:xfrm>
          <a:prstGeom prst="rect">
            <a:avLst/>
          </a:prstGeom>
        </p:spPr>
        <p:txBody>
          <a:bodyPr lIns="0" tIns="0" rIns="0" bIns="0" numCol="1" spcCol="292608" anchor="t"/>
          <a:lstStyle/>
          <a:p>
            <a:pPr marL="342832" indent="-342832">
              <a:buAutoNum type="arabicPeriod"/>
            </a:pPr>
            <a:r>
              <a:rPr lang="en-US" dirty="0">
                <a:latin typeface="+mn-lt"/>
              </a:rPr>
              <a:t>Read through both the </a:t>
            </a:r>
            <a:r>
              <a:rPr lang="en-US" b="1" dirty="0">
                <a:latin typeface="+mn-lt"/>
              </a:rPr>
              <a:t>sample template</a:t>
            </a:r>
            <a:r>
              <a:rPr lang="en-US" dirty="0">
                <a:latin typeface="+mn-lt"/>
              </a:rPr>
              <a:t> as well as the </a:t>
            </a:r>
            <a:r>
              <a:rPr lang="en-US" b="1" dirty="0">
                <a:latin typeface="+mn-lt"/>
              </a:rPr>
              <a:t>completed example</a:t>
            </a:r>
            <a:r>
              <a:rPr lang="en-US" dirty="0">
                <a:latin typeface="+mn-lt"/>
              </a:rPr>
              <a:t> included in this section to understand the details and context around mapping the </a:t>
            </a:r>
            <a:r>
              <a:rPr lang="en-US" b="1" dirty="0">
                <a:latin typeface="+mn-lt"/>
              </a:rPr>
              <a:t>current-state process </a:t>
            </a:r>
            <a:r>
              <a:rPr lang="en-US" dirty="0">
                <a:latin typeface="+mn-lt"/>
              </a:rPr>
              <a:t>for your solution.</a:t>
            </a:r>
          </a:p>
          <a:p>
            <a:pPr marL="342832" indent="-342832">
              <a:buFont typeface="Arial" panose="020B0604020202020204" pitchFamily="34" charset="0"/>
              <a:buAutoNum type="arabicPeriod"/>
            </a:pPr>
            <a:r>
              <a:rPr lang="en-US" dirty="0">
                <a:latin typeface="+mn-lt"/>
              </a:rPr>
              <a:t>Open the </a:t>
            </a:r>
            <a:r>
              <a:rPr lang="en-US" i="1" dirty="0">
                <a:latin typeface="+mn-lt"/>
              </a:rPr>
              <a:t>AI for CX: </a:t>
            </a:r>
            <a:r>
              <a:rPr lang="en-US" i="1" dirty="0">
                <a:latin typeface="+mn-lt"/>
                <a:hlinkClick r:id="rId3"/>
              </a:rPr>
              <a:t>Solution Development and Implementation Report</a:t>
            </a:r>
            <a:r>
              <a:rPr lang="en-US" i="1" dirty="0">
                <a:latin typeface="+mn-lt"/>
              </a:rPr>
              <a:t> (</a:t>
            </a:r>
            <a:r>
              <a:rPr lang="en-US" i="1" dirty="0" err="1">
                <a:latin typeface="+mn-lt"/>
              </a:rPr>
              <a:t>SDAIR</a:t>
            </a:r>
            <a:r>
              <a:rPr lang="en-US" i="1" dirty="0">
                <a:latin typeface="+mn-lt"/>
              </a:rPr>
              <a:t>)</a:t>
            </a:r>
            <a:r>
              <a:rPr lang="en-US" dirty="0">
                <a:latin typeface="+mn-lt"/>
              </a:rPr>
              <a:t> and navigate to section </a:t>
            </a:r>
            <a:r>
              <a:rPr lang="en-US" b="1" dirty="0">
                <a:latin typeface="+mn-lt"/>
              </a:rPr>
              <a:t>2.2.1.</a:t>
            </a:r>
          </a:p>
          <a:p>
            <a:pPr marL="342832" indent="-342832">
              <a:buAutoNum type="arabicPeriod"/>
            </a:pPr>
            <a:r>
              <a:rPr lang="en-US" dirty="0">
                <a:latin typeface="+mn-lt"/>
              </a:rPr>
              <a:t>Follow the </a:t>
            </a:r>
            <a:r>
              <a:rPr lang="en-US" b="1" dirty="0">
                <a:latin typeface="+mn-lt"/>
              </a:rPr>
              <a:t>prompts</a:t>
            </a:r>
            <a:r>
              <a:rPr lang="en-US" dirty="0">
                <a:latin typeface="+mn-lt"/>
              </a:rPr>
              <a:t> in the </a:t>
            </a:r>
            <a:r>
              <a:rPr lang="en-US" b="1" dirty="0">
                <a:latin typeface="+mn-lt"/>
              </a:rPr>
              <a:t>sample template</a:t>
            </a:r>
            <a:r>
              <a:rPr lang="en-US" dirty="0">
                <a:latin typeface="+mn-lt"/>
              </a:rPr>
              <a:t> that was showcased within this section and complete the </a:t>
            </a:r>
            <a:r>
              <a:rPr lang="en-US" b="1" dirty="0">
                <a:latin typeface="+mn-lt"/>
              </a:rPr>
              <a:t>current-state process </a:t>
            </a:r>
            <a:r>
              <a:rPr lang="en-US" dirty="0">
                <a:latin typeface="+mn-lt"/>
              </a:rPr>
              <a:t>section of the </a:t>
            </a:r>
            <a:r>
              <a:rPr lang="en-US" i="1" dirty="0" err="1">
                <a:latin typeface="+mn-lt"/>
              </a:rPr>
              <a:t>SDAIR</a:t>
            </a:r>
            <a:r>
              <a:rPr lang="en-US" dirty="0">
                <a:latin typeface="+mn-lt"/>
              </a:rPr>
              <a:t>. </a:t>
            </a:r>
          </a:p>
        </p:txBody>
      </p:sp>
      <p:sp>
        <p:nvSpPr>
          <p:cNvPr id="6" name="Rectangle 5">
            <a:extLst>
              <a:ext uri="{FF2B5EF4-FFF2-40B4-BE49-F238E27FC236}">
                <a16:creationId xmlns:a16="http://schemas.microsoft.com/office/drawing/2014/main" id="{B2E3D962-745C-4414-60CE-3B8AC6EC84D7}"/>
              </a:ext>
            </a:extLst>
          </p:cNvPr>
          <p:cNvSpPr>
            <a:spLocks/>
          </p:cNvSpPr>
          <p:nvPr/>
        </p:nvSpPr>
        <p:spPr>
          <a:xfrm>
            <a:off x="853502" y="5724777"/>
            <a:ext cx="5483228" cy="46787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r>
              <a:rPr lang="en-US" sz="1200" dirty="0">
                <a:solidFill>
                  <a:schemeClr val="bg1"/>
                </a:solidFill>
                <a:latin typeface="Exo" panose="02000503000000000000" pitchFamily="2" charset="77"/>
                <a:ea typeface="+mn-lt"/>
                <a:cs typeface="+mn-lt"/>
              </a:rPr>
              <a:t>Download the </a:t>
            </a:r>
            <a:r>
              <a:rPr lang="en-US" sz="1200" i="1" dirty="0">
                <a:solidFill>
                  <a:schemeClr val="bg1"/>
                </a:solidFill>
                <a:latin typeface="Exo" panose="02000503000000000000" pitchFamily="2" charset="77"/>
                <a:ea typeface="+mn-lt"/>
                <a:cs typeface="+mn-lt"/>
                <a:hlinkClick r:id="rId3">
                  <a:extLst>
                    <a:ext uri="{A12FA001-AC4F-418D-AE19-62706E023703}">
                      <ahyp:hlinkClr xmlns:ahyp="http://schemas.microsoft.com/office/drawing/2018/hyperlinkcolor" val="tx"/>
                    </a:ext>
                  </a:extLst>
                </a:hlinkClick>
              </a:rPr>
              <a:t>Solution Development and Implementation Report</a:t>
            </a:r>
            <a:endParaRPr lang="en-US" sz="1200" dirty="0">
              <a:solidFill>
                <a:schemeClr val="bg1"/>
              </a:solidFill>
              <a:latin typeface="Exo" panose="02000503000000000000" pitchFamily="2" charset="77"/>
              <a:ea typeface="+mn-lt"/>
              <a:cs typeface="+mn-lt"/>
            </a:endParaRPr>
          </a:p>
        </p:txBody>
      </p:sp>
      <p:sp>
        <p:nvSpPr>
          <p:cNvPr id="7" name="Rectangle 6">
            <a:extLst>
              <a:ext uri="{FF2B5EF4-FFF2-40B4-BE49-F238E27FC236}">
                <a16:creationId xmlns:a16="http://schemas.microsoft.com/office/drawing/2014/main" id="{B31E9F65-0A4D-68DA-6B5D-68E13E3ADBD5}"/>
              </a:ext>
              <a:ext uri="{C183D7F6-B498-43B3-948B-1728B52AA6E4}">
                <adec:decorative xmlns:adec="http://schemas.microsoft.com/office/drawing/2017/decorative" val="1"/>
              </a:ext>
            </a:extLst>
          </p:cNvPr>
          <p:cNvSpPr>
            <a:spLocks noChangeAspect="1"/>
          </p:cNvSpPr>
          <p:nvPr/>
        </p:nvSpPr>
        <p:spPr>
          <a:xfrm>
            <a:off x="274474" y="5724779"/>
            <a:ext cx="579029" cy="467878"/>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382">
              <a:defRPr/>
            </a:pPr>
            <a:endParaRPr lang="en-US" sz="1000">
              <a:solidFill>
                <a:srgbClr val="FFFFFF"/>
              </a:solidFill>
              <a:latin typeface="Exo" panose="02000503000000000000" pitchFamily="2" charset="77"/>
              <a:ea typeface="+mn-lt"/>
              <a:cs typeface="+mn-lt"/>
            </a:endParaRPr>
          </a:p>
        </p:txBody>
      </p:sp>
      <p:pic>
        <p:nvPicPr>
          <p:cNvPr id="8" name="Picture 7">
            <a:extLst>
              <a:ext uri="{FF2B5EF4-FFF2-40B4-BE49-F238E27FC236}">
                <a16:creationId xmlns:a16="http://schemas.microsoft.com/office/drawing/2014/main" id="{0B5C0574-078D-0D99-B0AA-FB936ED0DE9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20698" y="5836236"/>
            <a:ext cx="260815" cy="244963"/>
          </a:xfrm>
          <a:prstGeom prst="rect">
            <a:avLst/>
          </a:prstGeom>
        </p:spPr>
      </p:pic>
      <p:sp>
        <p:nvSpPr>
          <p:cNvPr id="2" name="Rectangle 1">
            <a:extLst>
              <a:ext uri="{FF2B5EF4-FFF2-40B4-BE49-F238E27FC236}">
                <a16:creationId xmlns:a16="http://schemas.microsoft.com/office/drawing/2014/main" id="{D17B9C76-C375-F159-E908-40824FFDD3B4}"/>
              </a:ext>
              <a:ext uri="{C183D7F6-B498-43B3-948B-1728B52AA6E4}">
                <adec:decorative xmlns:adec="http://schemas.microsoft.com/office/drawing/2017/decorative" val="1"/>
              </a:ext>
            </a:extLst>
          </p:cNvPr>
          <p:cNvSpPr>
            <a:spLocks/>
          </p:cNvSpPr>
          <p:nvPr/>
        </p:nvSpPr>
        <p:spPr>
          <a:xfrm>
            <a:off x="7301119" y="1262885"/>
            <a:ext cx="4459678" cy="36543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a:solidFill>
                <a:srgbClr val="FFFFFF"/>
              </a:solidFill>
              <a:latin typeface="Roboto Condensed Light" panose="02000000000000000000" pitchFamily="2" charset="0"/>
              <a:ea typeface="+mn-lt"/>
              <a:cs typeface="+mn-lt"/>
            </a:endParaRPr>
          </a:p>
        </p:txBody>
      </p:sp>
      <p:graphicFrame>
        <p:nvGraphicFramePr>
          <p:cNvPr id="38" name="Table 37">
            <a:extLst>
              <a:ext uri="{FF2B5EF4-FFF2-40B4-BE49-F238E27FC236}">
                <a16:creationId xmlns:a16="http://schemas.microsoft.com/office/drawing/2014/main" id="{981614D8-31C3-7A4D-5939-FC246BFE964E}"/>
              </a:ext>
            </a:extLst>
          </p:cNvPr>
          <p:cNvGraphicFramePr>
            <a:graphicFrameLocks/>
          </p:cNvGraphicFramePr>
          <p:nvPr>
            <p:extLst>
              <p:ext uri="{D42A27DB-BD31-4B8C-83A1-F6EECF244321}">
                <p14:modId xmlns:p14="http://schemas.microsoft.com/office/powerpoint/2010/main" val="1646655665"/>
              </p:ext>
            </p:extLst>
          </p:nvPr>
        </p:nvGraphicFramePr>
        <p:xfrm>
          <a:off x="7285762" y="936980"/>
          <a:ext cx="4453438" cy="5198945"/>
        </p:xfrm>
        <a:graphic>
          <a:graphicData uri="http://schemas.openxmlformats.org/drawingml/2006/table">
            <a:tbl>
              <a:tblPr firstRow="1" bandRow="1">
                <a:effectLst/>
                <a:tableStyleId>{5C22544A-7EE6-4342-B048-85BDC9FD1C3A}</a:tableStyleId>
              </a:tblPr>
              <a:tblGrid>
                <a:gridCol w="2226719">
                  <a:extLst>
                    <a:ext uri="{9D8B030D-6E8A-4147-A177-3AD203B41FA5}">
                      <a16:colId xmlns:a16="http://schemas.microsoft.com/office/drawing/2014/main" val="866264451"/>
                    </a:ext>
                  </a:extLst>
                </a:gridCol>
                <a:gridCol w="2226719">
                  <a:extLst>
                    <a:ext uri="{9D8B030D-6E8A-4147-A177-3AD203B41FA5}">
                      <a16:colId xmlns:a16="http://schemas.microsoft.com/office/drawing/2014/main" val="2703970457"/>
                    </a:ext>
                  </a:extLst>
                </a:gridCol>
              </a:tblGrid>
              <a:tr h="751614">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Tx/>
                        <a:buNone/>
                      </a:pPr>
                      <a:r>
                        <a:rPr lang="en-US" sz="1800" b="0" i="0">
                          <a:solidFill>
                            <a:schemeClr val="bg1"/>
                          </a:solidFill>
                          <a:latin typeface="Exo" panose="02000503000000000000" pitchFamily="2" charset="77"/>
                          <a:ea typeface="+mn-lt"/>
                          <a:cs typeface="+mn-lt"/>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2051032">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a:solidFill>
                            <a:srgbClr val="000000"/>
                          </a:solidFill>
                          <a:latin typeface="+mn-lt"/>
                          <a:ea typeface="+mn-lt"/>
                          <a:cs typeface="+mn-lt"/>
                        </a:rPr>
                        <a:t>Current-State Process Definition Template</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a:solidFill>
                            <a:srgbClr val="000000"/>
                          </a:solidFill>
                          <a:latin typeface="+mn-lt"/>
                          <a:ea typeface="+mn-lt"/>
                          <a:cs typeface="+mn-lt"/>
                        </a:rPr>
                        <a:t>Current-State Process Completed Example</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a:solidFill>
                            <a:srgbClr val="000000"/>
                          </a:solidFill>
                          <a:latin typeface="+mn-lt"/>
                          <a:ea typeface="+mn-lt"/>
                          <a:cs typeface="+mn-lt"/>
                        </a:rPr>
                        <a:t>Defined current-state process for your top use case</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51614">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Exo" panose="02000503000000000000" pitchFamily="2" charset="77"/>
                          <a:ea typeface="+mn-lt"/>
                          <a:cs typeface="+mn-lt"/>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44685">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Implement AI for CX</a:t>
                      </a:r>
                      <a:r>
                        <a:rPr lang="en-US" sz="1200" b="0" i="0" u="none" strike="noStrike" baseline="0">
                          <a:solidFill>
                            <a:srgbClr val="000000"/>
                          </a:solidFill>
                          <a:latin typeface="+mn-lt"/>
                          <a:ea typeface="+mn-lt"/>
                          <a:cs typeface="+mn-lt"/>
                        </a:rPr>
                        <a:t> blueprint</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a:solidFill>
                            <a:srgbClr val="000000"/>
                          </a:solidFill>
                          <a:latin typeface="+mn-lt"/>
                          <a:ea typeface="+mn-lt"/>
                          <a:cs typeface="+mn-lt"/>
                        </a:rPr>
                        <a:t>AI for CX </a:t>
                      </a:r>
                      <a:r>
                        <a:rPr lang="en-US" sz="1200" b="0" i="1" u="none" strike="noStrike" baseline="0" err="1">
                          <a:solidFill>
                            <a:srgbClr val="000000"/>
                          </a:solidFill>
                          <a:latin typeface="+mn-lt"/>
                          <a:ea typeface="+mn-lt"/>
                          <a:cs typeface="+mn-lt"/>
                        </a:rPr>
                        <a:t>SDAIR</a:t>
                      </a:r>
                      <a:endParaRPr lang="en-US" sz="1200" b="0" i="1" u="none" strike="noStrike" baseline="0">
                        <a:solidFill>
                          <a:srgbClr val="000000"/>
                        </a:solidFill>
                        <a:latin typeface="+mn-lt"/>
                        <a:ea typeface="+mn-lt"/>
                        <a:cs typeface="+mn-lt"/>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AI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CX lead</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mn-lt"/>
                          <a:ea typeface="+mn-lt"/>
                          <a:cs typeface="+mn-lt"/>
                        </a:rPr>
                        <a:t>Key business stakeholders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9372862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8C3AC-CAD4-421B-B3B1-DE7F6A003E4D}"/>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CA66BFC3-A880-9EF1-B545-CE92A1870258}"/>
              </a:ext>
            </a:extLst>
          </p:cNvPr>
          <p:cNvSpPr>
            <a:spLocks noGrp="1"/>
          </p:cNvSpPr>
          <p:nvPr>
            <p:ph type="title"/>
          </p:nvPr>
        </p:nvSpPr>
        <p:spPr>
          <a:xfrm>
            <a:off x="354854" y="530022"/>
            <a:ext cx="10774188" cy="503971"/>
          </a:xfrm>
        </p:spPr>
        <p:txBody>
          <a:bodyPr/>
          <a:lstStyle/>
          <a:p>
            <a:r>
              <a:rPr lang="en-US" sz="3600">
                <a:solidFill>
                  <a:schemeClr val="accent1"/>
                </a:solidFill>
              </a:rPr>
              <a:t>Map your target-state process</a:t>
            </a:r>
          </a:p>
        </p:txBody>
      </p:sp>
      <p:sp>
        <p:nvSpPr>
          <p:cNvPr id="9" name="Text Placeholder 3">
            <a:extLst>
              <a:ext uri="{FF2B5EF4-FFF2-40B4-BE49-F238E27FC236}">
                <a16:creationId xmlns:a16="http://schemas.microsoft.com/office/drawing/2014/main" id="{386CE433-AAD1-607B-E458-EC5C49E9B6E5}"/>
              </a:ext>
            </a:extLst>
          </p:cNvPr>
          <p:cNvSpPr txBox="1">
            <a:spLocks/>
          </p:cNvSpPr>
          <p:nvPr/>
        </p:nvSpPr>
        <p:spPr>
          <a:xfrm>
            <a:off x="259166" y="1738769"/>
            <a:ext cx="6255245" cy="334946"/>
          </a:xfrm>
          <a:prstGeom prst="rect">
            <a:avLst/>
          </a:prstGeom>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8">
              <a:buFontTx/>
              <a:buNone/>
            </a:pPr>
            <a:r>
              <a:rPr lang="en-US" sz="1800">
                <a:solidFill>
                  <a:srgbClr val="2576B7"/>
                </a:solidFill>
                <a:latin typeface="Montserrat Medium" panose="00000600000000000000" pitchFamily="2" charset="0"/>
                <a:ea typeface="+mn-lt"/>
                <a:cs typeface="+mn-lt"/>
              </a:rPr>
              <a:t>Why defining your target-state process matters</a:t>
            </a:r>
          </a:p>
        </p:txBody>
      </p:sp>
      <p:sp>
        <p:nvSpPr>
          <p:cNvPr id="10" name="Text Placeholder 4">
            <a:extLst>
              <a:ext uri="{FF2B5EF4-FFF2-40B4-BE49-F238E27FC236}">
                <a16:creationId xmlns:a16="http://schemas.microsoft.com/office/drawing/2014/main" id="{C7A8E860-0EE5-5813-1E59-2D5F217F1272}"/>
              </a:ext>
            </a:extLst>
          </p:cNvPr>
          <p:cNvSpPr txBox="1">
            <a:spLocks/>
          </p:cNvSpPr>
          <p:nvPr/>
        </p:nvSpPr>
        <p:spPr>
          <a:xfrm>
            <a:off x="354853" y="2260664"/>
            <a:ext cx="6255245" cy="2602633"/>
          </a:xfrm>
          <a:prstGeom prst="rect">
            <a:avLst/>
          </a:prstGeom>
        </p:spPr>
        <p:txBody>
          <a:bodyPr lIns="0" tIns="0" rIns="0" bIns="0" numCol="1" spcCol="292608" anchor="t"/>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400">
                <a:solidFill>
                  <a:srgbClr val="494949"/>
                </a:solidFill>
                <a:latin typeface="Roboto Condensed Light"/>
                <a:ea typeface="+mn-lt"/>
                <a:cs typeface="+mn-lt"/>
              </a:rPr>
              <a:t>Envisioning the </a:t>
            </a:r>
            <a:r>
              <a:rPr lang="en-US" sz="1400" b="1">
                <a:solidFill>
                  <a:srgbClr val="494949"/>
                </a:solidFill>
                <a:latin typeface="Roboto Condensed Light"/>
                <a:ea typeface="+mn-lt"/>
                <a:cs typeface="+mn-lt"/>
              </a:rPr>
              <a:t>target-state process</a:t>
            </a:r>
            <a:r>
              <a:rPr lang="en-US" sz="1400">
                <a:solidFill>
                  <a:srgbClr val="494949"/>
                </a:solidFill>
                <a:latin typeface="Roboto Condensed Light"/>
                <a:ea typeface="+mn-lt"/>
                <a:cs typeface="+mn-lt"/>
              </a:rPr>
              <a:t> outlines precisely how work will flow once your AI solution is implemented. This is vital in AI and CX projects, where new technology can radically change roles, workflows, and customer interactions – and clarity on these changes ensures your initiative delivers real, </a:t>
            </a:r>
            <a:r>
              <a:rPr lang="en-US" sz="1400" b="1">
                <a:solidFill>
                  <a:srgbClr val="494949"/>
                </a:solidFill>
                <a:latin typeface="Roboto Condensed Light"/>
                <a:ea typeface="+mn-lt"/>
                <a:cs typeface="+mn-lt"/>
              </a:rPr>
              <a:t>lasting</a:t>
            </a:r>
            <a:r>
              <a:rPr lang="en-US" sz="1400">
                <a:solidFill>
                  <a:srgbClr val="494949"/>
                </a:solidFill>
                <a:latin typeface="Roboto Condensed Light"/>
                <a:ea typeface="+mn-lt"/>
                <a:cs typeface="+mn-lt"/>
              </a:rPr>
              <a:t> improvement.</a:t>
            </a:r>
          </a:p>
          <a:p>
            <a:pPr marL="0" indent="0">
              <a:buFontTx/>
              <a:buNone/>
            </a:pPr>
            <a:r>
              <a:rPr lang="en-US" sz="1400">
                <a:solidFill>
                  <a:srgbClr val="494949"/>
                </a:solidFill>
                <a:latin typeface="Roboto Condensed Light"/>
                <a:ea typeface="+mn-lt"/>
                <a:cs typeface="+mn-lt"/>
              </a:rPr>
              <a:t>A well-defined target-state process helps you:</a:t>
            </a:r>
          </a:p>
          <a:p>
            <a:pPr fontAlgn="ctr"/>
            <a:r>
              <a:rPr lang="en-US" sz="1400" b="1">
                <a:solidFill>
                  <a:srgbClr val="494949"/>
                </a:solidFill>
                <a:latin typeface="Roboto Condensed Light"/>
                <a:ea typeface="+mn-lt"/>
                <a:cs typeface="+mn-lt"/>
              </a:rPr>
              <a:t>Set a clear roadmap</a:t>
            </a:r>
            <a:r>
              <a:rPr lang="en-US" sz="1400">
                <a:solidFill>
                  <a:srgbClr val="494949"/>
                </a:solidFill>
                <a:latin typeface="Roboto Condensed Light"/>
                <a:ea typeface="+mn-lt"/>
                <a:cs typeface="+mn-lt"/>
              </a:rPr>
              <a:t> for how tasks, responsibilities, and systems will evolve, allowing teams to see how their day-to-day work will shift.</a:t>
            </a:r>
          </a:p>
          <a:p>
            <a:pPr fontAlgn="ctr"/>
            <a:r>
              <a:rPr lang="en-US" sz="1400" b="1">
                <a:solidFill>
                  <a:srgbClr val="494949"/>
                </a:solidFill>
                <a:latin typeface="Roboto Condensed Light"/>
                <a:ea typeface="+mn-lt"/>
                <a:cs typeface="+mn-lt"/>
              </a:rPr>
              <a:t>Align stakeholder expectations</a:t>
            </a:r>
            <a:r>
              <a:rPr lang="en-US" sz="1400">
                <a:solidFill>
                  <a:srgbClr val="494949"/>
                </a:solidFill>
                <a:latin typeface="Roboto Condensed Light"/>
                <a:ea typeface="+mn-lt"/>
                <a:cs typeface="+mn-lt"/>
              </a:rPr>
              <a:t> around “what good looks like,” ensuring everyone is on the same page about the end goal.</a:t>
            </a:r>
          </a:p>
          <a:p>
            <a:pPr fontAlgn="ctr"/>
            <a:r>
              <a:rPr lang="en-US" sz="1400" b="1">
                <a:solidFill>
                  <a:srgbClr val="494949"/>
                </a:solidFill>
                <a:latin typeface="Roboto Condensed Light"/>
                <a:ea typeface="+mn-lt"/>
                <a:cs typeface="+mn-lt"/>
              </a:rPr>
              <a:t>Create measurable milestones</a:t>
            </a:r>
            <a:r>
              <a:rPr lang="en-US" sz="1400">
                <a:solidFill>
                  <a:srgbClr val="494949"/>
                </a:solidFill>
                <a:latin typeface="Roboto Condensed Light"/>
                <a:ea typeface="+mn-lt"/>
                <a:cs typeface="+mn-lt"/>
              </a:rPr>
              <a:t> that guide deployment and adoption, so you can track progress and continually refine your AI solution.</a:t>
            </a:r>
          </a:p>
        </p:txBody>
      </p:sp>
      <p:sp>
        <p:nvSpPr>
          <p:cNvPr id="15" name="Rectangle 14">
            <a:extLst>
              <a:ext uri="{FF2B5EF4-FFF2-40B4-BE49-F238E27FC236}">
                <a16:creationId xmlns:a16="http://schemas.microsoft.com/office/drawing/2014/main" id="{38D0123F-720C-517D-1758-937EF55657EC}"/>
              </a:ext>
            </a:extLst>
          </p:cNvPr>
          <p:cNvSpPr>
            <a:spLocks/>
          </p:cNvSpPr>
          <p:nvPr/>
        </p:nvSpPr>
        <p:spPr>
          <a:xfrm>
            <a:off x="354853" y="5492813"/>
            <a:ext cx="6626971" cy="1108012"/>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600"/>
              </a:spcBef>
            </a:pPr>
            <a:r>
              <a:rPr lang="en-US" sz="1300" b="1">
                <a:solidFill>
                  <a:srgbClr val="FFFFFF"/>
                </a:solidFill>
                <a:latin typeface="Roboto Condensed Light"/>
                <a:ea typeface="+mn-lt"/>
                <a:cs typeface="+mn-lt"/>
              </a:rPr>
              <a:t>Info-Tech Insight</a:t>
            </a:r>
          </a:p>
          <a:p>
            <a:pPr defTabSz="554437">
              <a:spcBef>
                <a:spcPts val="600"/>
              </a:spcBef>
            </a:pPr>
            <a:r>
              <a:rPr lang="en-US" sz="1300">
                <a:solidFill>
                  <a:srgbClr val="FFFFFF"/>
                </a:solidFill>
                <a:latin typeface="Roboto Condensed Light"/>
                <a:ea typeface="+mn-lt"/>
                <a:cs typeface="+mn-lt"/>
              </a:rPr>
              <a:t>A comprehensive Target State blueprint not only </a:t>
            </a:r>
            <a:r>
              <a:rPr lang="en-US" sz="1300" b="1">
                <a:solidFill>
                  <a:srgbClr val="FFFFFF"/>
                </a:solidFill>
                <a:latin typeface="Roboto Condensed Light"/>
                <a:ea typeface="+mn-lt"/>
                <a:cs typeface="+mn-lt"/>
              </a:rPr>
              <a:t>inspires</a:t>
            </a:r>
            <a:r>
              <a:rPr lang="en-US" sz="1300">
                <a:solidFill>
                  <a:srgbClr val="FFFFFF"/>
                </a:solidFill>
                <a:latin typeface="Roboto Condensed Light"/>
                <a:ea typeface="+mn-lt"/>
                <a:cs typeface="+mn-lt"/>
              </a:rPr>
              <a:t> stakeholders with a clear vision of success – it also provides the </a:t>
            </a:r>
            <a:r>
              <a:rPr lang="en-US" sz="1300" b="1">
                <a:solidFill>
                  <a:srgbClr val="FFFFFF"/>
                </a:solidFill>
                <a:latin typeface="Roboto Condensed Light"/>
                <a:ea typeface="+mn-lt"/>
                <a:cs typeface="+mn-lt"/>
              </a:rPr>
              <a:t>practical steps</a:t>
            </a:r>
            <a:r>
              <a:rPr lang="en-US" sz="1300">
                <a:solidFill>
                  <a:srgbClr val="FFFFFF"/>
                </a:solidFill>
                <a:latin typeface="Roboto Condensed Light"/>
                <a:ea typeface="+mn-lt"/>
                <a:cs typeface="+mn-lt"/>
              </a:rPr>
              <a:t> needed to transform your organization’s processes for maximum impact.</a:t>
            </a:r>
            <a:endParaRPr lang="en-US" sz="1300">
              <a:solidFill>
                <a:srgbClr val="FFFFFF"/>
              </a:solidFill>
              <a:ea typeface="+mn-lt"/>
              <a:cs typeface="+mn-lt"/>
            </a:endParaRPr>
          </a:p>
        </p:txBody>
      </p:sp>
      <p:sp>
        <p:nvSpPr>
          <p:cNvPr id="16" name="Rectangle 15">
            <a:extLst>
              <a:ext uri="{FF2B5EF4-FFF2-40B4-BE49-F238E27FC236}">
                <a16:creationId xmlns:a16="http://schemas.microsoft.com/office/drawing/2014/main" id="{28507C2B-A01D-E3C7-799E-47B4C0749FF9}"/>
              </a:ext>
              <a:ext uri="{C183D7F6-B498-43B3-948B-1728B52AA6E4}">
                <adec:decorative xmlns:adec="http://schemas.microsoft.com/office/drawing/2017/decorative" val="1"/>
              </a:ext>
            </a:extLst>
          </p:cNvPr>
          <p:cNvSpPr>
            <a:spLocks/>
          </p:cNvSpPr>
          <p:nvPr/>
        </p:nvSpPr>
        <p:spPr>
          <a:xfrm>
            <a:off x="354853" y="5492811"/>
            <a:ext cx="6626971" cy="1108013"/>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300">
              <a:solidFill>
                <a:srgbClr val="2576B7"/>
              </a:solidFill>
              <a:ea typeface="+mn-lt"/>
              <a:cs typeface="+mn-lt"/>
            </a:endParaRPr>
          </a:p>
        </p:txBody>
      </p:sp>
      <p:pic>
        <p:nvPicPr>
          <p:cNvPr id="2" name="Picture 4">
            <a:extLst>
              <a:ext uri="{FF2B5EF4-FFF2-40B4-BE49-F238E27FC236}">
                <a16:creationId xmlns:a16="http://schemas.microsoft.com/office/drawing/2014/main" id="{E3CA7258-917A-71FC-647C-8B5BBA9642A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bwMode="auto">
          <a:xfrm>
            <a:off x="7105682" y="2073714"/>
            <a:ext cx="4546368" cy="32423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1512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F0683F4-7083-9FB9-61C3-D2AAE733FC33}"/>
            </a:ext>
          </a:extLst>
        </p:cNvPr>
        <p:cNvGrpSpPr/>
        <p:nvPr/>
      </p:nvGrpSpPr>
      <p:grpSpPr>
        <a:xfrm>
          <a:off x="0" y="0"/>
          <a:ext cx="0" cy="0"/>
          <a:chOff x="0" y="0"/>
          <a:chExt cx="0" cy="0"/>
        </a:xfrm>
      </p:grpSpPr>
      <p:sp>
        <p:nvSpPr>
          <p:cNvPr id="23" name="Title 2">
            <a:extLst>
              <a:ext uri="{FF2B5EF4-FFF2-40B4-BE49-F238E27FC236}">
                <a16:creationId xmlns:a16="http://schemas.microsoft.com/office/drawing/2014/main" id="{2034BEEA-5433-A1DB-116C-5085C721A0E1}"/>
              </a:ext>
            </a:extLst>
          </p:cNvPr>
          <p:cNvSpPr txBox="1">
            <a:spLocks/>
          </p:cNvSpPr>
          <p:nvPr/>
        </p:nvSpPr>
        <p:spPr>
          <a:xfrm>
            <a:off x="371060" y="450242"/>
            <a:ext cx="11420890" cy="48765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defTabSz="914218">
              <a:defRPr/>
            </a:pPr>
            <a:r>
              <a:rPr lang="en-US" sz="3400">
                <a:solidFill>
                  <a:srgbClr val="2576B7"/>
                </a:solidFill>
                <a:ea typeface="+mj-lt"/>
                <a:cs typeface="+mj-lt"/>
              </a:rPr>
              <a:t>Best practices for defining your target state</a:t>
            </a:r>
          </a:p>
        </p:txBody>
      </p:sp>
      <p:sp>
        <p:nvSpPr>
          <p:cNvPr id="25" name="Text Placeholder 4">
            <a:extLst>
              <a:ext uri="{FF2B5EF4-FFF2-40B4-BE49-F238E27FC236}">
                <a16:creationId xmlns:a16="http://schemas.microsoft.com/office/drawing/2014/main" id="{5D763A16-5E94-34EA-BD53-DD1D95AED358}"/>
              </a:ext>
            </a:extLst>
          </p:cNvPr>
          <p:cNvSpPr txBox="1">
            <a:spLocks/>
          </p:cNvSpPr>
          <p:nvPr/>
        </p:nvSpPr>
        <p:spPr>
          <a:xfrm>
            <a:off x="387330" y="1030252"/>
            <a:ext cx="11520980" cy="29402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10000"/>
              </a:lnSpc>
              <a:buFontTx/>
            </a:pPr>
            <a:r>
              <a:rPr lang="en-US" sz="1400" dirty="0">
                <a:solidFill>
                  <a:srgbClr val="494949"/>
                </a:solidFill>
                <a:latin typeface="Montserrat SemiBold"/>
                <a:ea typeface="+mn-lt"/>
                <a:cs typeface="+mn-lt"/>
              </a:rPr>
              <a:t>Designing a </a:t>
            </a:r>
            <a:r>
              <a:rPr lang="en-US" sz="1400" b="1" dirty="0">
                <a:solidFill>
                  <a:srgbClr val="494949"/>
                </a:solidFill>
                <a:latin typeface="Montserrat SemiBold"/>
                <a:ea typeface="+mn-lt"/>
                <a:cs typeface="+mn-lt"/>
              </a:rPr>
              <a:t>future state</a:t>
            </a:r>
            <a:r>
              <a:rPr lang="en-US" sz="1400" dirty="0">
                <a:solidFill>
                  <a:srgbClr val="494949"/>
                </a:solidFill>
                <a:latin typeface="Montserrat SemiBold"/>
                <a:ea typeface="+mn-lt"/>
                <a:cs typeface="+mn-lt"/>
              </a:rPr>
              <a:t> for a customer-facing AI solution means keeping </a:t>
            </a:r>
            <a:r>
              <a:rPr lang="en-US" sz="1400" b="1" dirty="0">
                <a:solidFill>
                  <a:srgbClr val="494949"/>
                </a:solidFill>
                <a:latin typeface="Montserrat SemiBold"/>
                <a:ea typeface="+mn-lt"/>
                <a:cs typeface="+mn-lt"/>
              </a:rPr>
              <a:t>customer experience</a:t>
            </a:r>
            <a:r>
              <a:rPr lang="en-US" sz="1400" dirty="0">
                <a:solidFill>
                  <a:srgbClr val="494949"/>
                </a:solidFill>
                <a:latin typeface="Montserrat SemiBold"/>
                <a:ea typeface="+mn-lt"/>
                <a:cs typeface="+mn-lt"/>
              </a:rPr>
              <a:t> at the forefront.</a:t>
            </a:r>
          </a:p>
        </p:txBody>
      </p:sp>
      <p:sp>
        <p:nvSpPr>
          <p:cNvPr id="8" name="Rectangle 7">
            <a:extLst>
              <a:ext uri="{FF2B5EF4-FFF2-40B4-BE49-F238E27FC236}">
                <a16:creationId xmlns:a16="http://schemas.microsoft.com/office/drawing/2014/main" id="{CC7B08C5-33CE-8EDA-C7F1-D62A6AA0F579}"/>
              </a:ext>
              <a:ext uri="{C183D7F6-B498-43B3-948B-1728B52AA6E4}">
                <adec:decorative xmlns:adec="http://schemas.microsoft.com/office/drawing/2017/decorative" val="1"/>
              </a:ext>
            </a:extLst>
          </p:cNvPr>
          <p:cNvSpPr>
            <a:spLocks/>
          </p:cNvSpPr>
          <p:nvPr/>
        </p:nvSpPr>
        <p:spPr>
          <a:xfrm>
            <a:off x="387330" y="1965610"/>
            <a:ext cx="5436120" cy="4654646"/>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lumMod val="95000"/>
                </a:srgbClr>
              </a:solidFill>
              <a:latin typeface="Roboto Condensed Light" panose="02000000000000000000" pitchFamily="2" charset="0"/>
              <a:ea typeface="+mn-lt"/>
              <a:cs typeface="+mn-lt"/>
            </a:endParaRPr>
          </a:p>
        </p:txBody>
      </p:sp>
      <p:sp>
        <p:nvSpPr>
          <p:cNvPr id="9" name="Rectangle 8">
            <a:extLst>
              <a:ext uri="{FF2B5EF4-FFF2-40B4-BE49-F238E27FC236}">
                <a16:creationId xmlns:a16="http://schemas.microsoft.com/office/drawing/2014/main" id="{08D0F234-98BA-A008-6903-84835FDCBC5C}"/>
              </a:ext>
              <a:ext uri="{C183D7F6-B498-43B3-948B-1728B52AA6E4}">
                <adec:decorative xmlns:adec="http://schemas.microsoft.com/office/drawing/2017/decorative" val="1"/>
              </a:ext>
            </a:extLst>
          </p:cNvPr>
          <p:cNvSpPr>
            <a:spLocks/>
          </p:cNvSpPr>
          <p:nvPr/>
        </p:nvSpPr>
        <p:spPr>
          <a:xfrm>
            <a:off x="373779" y="1985679"/>
            <a:ext cx="5449671" cy="6694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0" name="Oval 9">
            <a:extLst>
              <a:ext uri="{FF2B5EF4-FFF2-40B4-BE49-F238E27FC236}">
                <a16:creationId xmlns:a16="http://schemas.microsoft.com/office/drawing/2014/main" id="{969D6102-C7F0-AB43-90B8-D9AD4D85DE6D}"/>
              </a:ext>
              <a:ext uri="{C183D7F6-B498-43B3-948B-1728B52AA6E4}">
                <adec:decorative xmlns:adec="http://schemas.microsoft.com/office/drawing/2017/decorative" val="1"/>
              </a:ext>
            </a:extLst>
          </p:cNvPr>
          <p:cNvSpPr>
            <a:spLocks/>
          </p:cNvSpPr>
          <p:nvPr/>
        </p:nvSpPr>
        <p:spPr>
          <a:xfrm>
            <a:off x="705551" y="1482522"/>
            <a:ext cx="1226060" cy="1226060"/>
          </a:xfrm>
          <a:prstGeom prst="ellipse">
            <a:avLst/>
          </a:prstGeom>
          <a:solidFill>
            <a:schemeClr val="bg2"/>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1" name="Freeform 6">
            <a:extLst>
              <a:ext uri="{FF2B5EF4-FFF2-40B4-BE49-F238E27FC236}">
                <a16:creationId xmlns:a16="http://schemas.microsoft.com/office/drawing/2014/main" id="{0A6016FC-D08F-B51A-AA4B-B3AD255DD387}"/>
              </a:ext>
              <a:ext uri="{C183D7F6-B498-43B3-948B-1728B52AA6E4}">
                <adec:decorative xmlns:adec="http://schemas.microsoft.com/office/drawing/2017/decorative" val="1"/>
              </a:ext>
            </a:extLst>
          </p:cNvPr>
          <p:cNvSpPr>
            <a:spLocks noChangeAspect="1"/>
          </p:cNvSpPr>
          <p:nvPr/>
        </p:nvSpPr>
        <p:spPr bwMode="auto">
          <a:xfrm>
            <a:off x="945389" y="1847909"/>
            <a:ext cx="741569" cy="495289"/>
          </a:xfrm>
          <a:custGeom>
            <a:avLst/>
            <a:gdLst>
              <a:gd name="connsiteX0" fmla="*/ 1048678 w 1145117"/>
              <a:gd name="connsiteY0" fmla="*/ 645265 h 764815"/>
              <a:gd name="connsiteX1" fmla="*/ 1064235 w 1145117"/>
              <a:gd name="connsiteY1" fmla="*/ 651889 h 764815"/>
              <a:gd name="connsiteX2" fmla="*/ 1063878 w 1145117"/>
              <a:gd name="connsiteY2" fmla="*/ 683400 h 764815"/>
              <a:gd name="connsiteX3" fmla="*/ 1048187 w 1145117"/>
              <a:gd name="connsiteY3" fmla="*/ 690204 h 764815"/>
              <a:gd name="connsiteX4" fmla="*/ 1032496 w 1145117"/>
              <a:gd name="connsiteY4" fmla="*/ 683758 h 764815"/>
              <a:gd name="connsiteX5" fmla="*/ 1032496 w 1145117"/>
              <a:gd name="connsiteY5" fmla="*/ 652247 h 764815"/>
              <a:gd name="connsiteX6" fmla="*/ 1032853 w 1145117"/>
              <a:gd name="connsiteY6" fmla="*/ 651531 h 764815"/>
              <a:gd name="connsiteX7" fmla="*/ 1048678 w 1145117"/>
              <a:gd name="connsiteY7" fmla="*/ 645265 h 764815"/>
              <a:gd name="connsiteX8" fmla="*/ 572411 w 1145117"/>
              <a:gd name="connsiteY8" fmla="*/ 533500 h 764815"/>
              <a:gd name="connsiteX9" fmla="*/ 541110 w 1145117"/>
              <a:gd name="connsiteY9" fmla="*/ 564798 h 764815"/>
              <a:gd name="connsiteX10" fmla="*/ 572411 w 1145117"/>
              <a:gd name="connsiteY10" fmla="*/ 596096 h 764815"/>
              <a:gd name="connsiteX11" fmla="*/ 603711 w 1145117"/>
              <a:gd name="connsiteY11" fmla="*/ 564798 h 764815"/>
              <a:gd name="connsiteX12" fmla="*/ 572411 w 1145117"/>
              <a:gd name="connsiteY12" fmla="*/ 533500 h 764815"/>
              <a:gd name="connsiteX13" fmla="*/ 274872 w 1145117"/>
              <a:gd name="connsiteY13" fmla="*/ 259016 h 764815"/>
              <a:gd name="connsiteX14" fmla="*/ 44613 w 1145117"/>
              <a:gd name="connsiteY14" fmla="*/ 489611 h 764815"/>
              <a:gd name="connsiteX15" fmla="*/ 82390 w 1145117"/>
              <a:gd name="connsiteY15" fmla="*/ 616241 h 764815"/>
              <a:gd name="connsiteX16" fmla="*/ 212630 w 1145117"/>
              <a:gd name="connsiteY16" fmla="*/ 486014 h 764815"/>
              <a:gd name="connsiteX17" fmla="*/ 228461 w 1145117"/>
              <a:gd name="connsiteY17" fmla="*/ 479539 h 764815"/>
              <a:gd name="connsiteX18" fmla="*/ 244291 w 1145117"/>
              <a:gd name="connsiteY18" fmla="*/ 486014 h 764815"/>
              <a:gd name="connsiteX19" fmla="*/ 290343 w 1145117"/>
              <a:gd name="connsiteY19" fmla="*/ 532061 h 764815"/>
              <a:gd name="connsiteX20" fmla="*/ 342151 w 1145117"/>
              <a:gd name="connsiteY20" fmla="*/ 480618 h 764815"/>
              <a:gd name="connsiteX21" fmla="*/ 325242 w 1145117"/>
              <a:gd name="connsiteY21" fmla="*/ 459033 h 764815"/>
              <a:gd name="connsiteX22" fmla="*/ 347908 w 1145117"/>
              <a:gd name="connsiteY22" fmla="*/ 436729 h 764815"/>
              <a:gd name="connsiteX23" fmla="*/ 395039 w 1145117"/>
              <a:gd name="connsiteY23" fmla="*/ 436729 h 764815"/>
              <a:gd name="connsiteX24" fmla="*/ 417345 w 1145117"/>
              <a:gd name="connsiteY24" fmla="*/ 459033 h 764815"/>
              <a:gd name="connsiteX25" fmla="*/ 417345 w 1145117"/>
              <a:gd name="connsiteY25" fmla="*/ 506519 h 764815"/>
              <a:gd name="connsiteX26" fmla="*/ 395039 w 1145117"/>
              <a:gd name="connsiteY26" fmla="*/ 528823 h 764815"/>
              <a:gd name="connsiteX27" fmla="*/ 373452 w 1145117"/>
              <a:gd name="connsiteY27" fmla="*/ 512275 h 764815"/>
              <a:gd name="connsiteX28" fmla="*/ 306173 w 1145117"/>
              <a:gd name="connsiteY28" fmla="*/ 579547 h 764815"/>
              <a:gd name="connsiteX29" fmla="*/ 274513 w 1145117"/>
              <a:gd name="connsiteY29" fmla="*/ 579547 h 764815"/>
              <a:gd name="connsiteX30" fmla="*/ 228461 w 1145117"/>
              <a:gd name="connsiteY30" fmla="*/ 533500 h 764815"/>
              <a:gd name="connsiteX31" fmla="*/ 110813 w 1145117"/>
              <a:gd name="connsiteY31" fmla="*/ 651136 h 764815"/>
              <a:gd name="connsiteX32" fmla="*/ 274872 w 1145117"/>
              <a:gd name="connsiteY32" fmla="*/ 719847 h 764815"/>
              <a:gd name="connsiteX33" fmla="*/ 505491 w 1145117"/>
              <a:gd name="connsiteY33" fmla="*/ 489611 h 764815"/>
              <a:gd name="connsiteX34" fmla="*/ 274872 w 1145117"/>
              <a:gd name="connsiteY34" fmla="*/ 259016 h 764815"/>
              <a:gd name="connsiteX35" fmla="*/ 526872 w 1145117"/>
              <a:gd name="connsiteY35" fmla="*/ 153987 h 764815"/>
              <a:gd name="connsiteX36" fmla="*/ 542519 w 1145117"/>
              <a:gd name="connsiteY36" fmla="*/ 160388 h 764815"/>
              <a:gd name="connsiteX37" fmla="*/ 548920 w 1145117"/>
              <a:gd name="connsiteY37" fmla="*/ 176034 h 764815"/>
              <a:gd name="connsiteX38" fmla="*/ 542519 w 1145117"/>
              <a:gd name="connsiteY38" fmla="*/ 191681 h 764815"/>
              <a:gd name="connsiteX39" fmla="*/ 526872 w 1145117"/>
              <a:gd name="connsiteY39" fmla="*/ 198081 h 764815"/>
              <a:gd name="connsiteX40" fmla="*/ 511226 w 1145117"/>
              <a:gd name="connsiteY40" fmla="*/ 191681 h 764815"/>
              <a:gd name="connsiteX41" fmla="*/ 504825 w 1145117"/>
              <a:gd name="connsiteY41" fmla="*/ 176034 h 764815"/>
              <a:gd name="connsiteX42" fmla="*/ 511226 w 1145117"/>
              <a:gd name="connsiteY42" fmla="*/ 160388 h 764815"/>
              <a:gd name="connsiteX43" fmla="*/ 526872 w 1145117"/>
              <a:gd name="connsiteY43" fmla="*/ 153987 h 764815"/>
              <a:gd name="connsiteX44" fmla="*/ 572770 w 1145117"/>
              <a:gd name="connsiteY44" fmla="*/ 44608 h 764815"/>
              <a:gd name="connsiteX45" fmla="*/ 534274 w 1145117"/>
              <a:gd name="connsiteY45" fmla="*/ 83461 h 764815"/>
              <a:gd name="connsiteX46" fmla="*/ 511968 w 1145117"/>
              <a:gd name="connsiteY46" fmla="*/ 105765 h 764815"/>
              <a:gd name="connsiteX47" fmla="*/ 304734 w 1145117"/>
              <a:gd name="connsiteY47" fmla="*/ 105765 h 764815"/>
              <a:gd name="connsiteX48" fmla="*/ 215509 w 1145117"/>
              <a:gd name="connsiteY48" fmla="*/ 154690 h 764815"/>
              <a:gd name="connsiteX49" fmla="*/ 161901 w 1145117"/>
              <a:gd name="connsiteY49" fmla="*/ 238510 h 764815"/>
              <a:gd name="connsiteX50" fmla="*/ 274872 w 1145117"/>
              <a:gd name="connsiteY50" fmla="*/ 214407 h 764815"/>
              <a:gd name="connsiteX51" fmla="*/ 505491 w 1145117"/>
              <a:gd name="connsiteY51" fmla="*/ 339238 h 764815"/>
              <a:gd name="connsiteX52" fmla="*/ 505491 w 1145117"/>
              <a:gd name="connsiteY52" fmla="*/ 252540 h 764815"/>
              <a:gd name="connsiteX53" fmla="*/ 527798 w 1145117"/>
              <a:gd name="connsiteY53" fmla="*/ 230236 h 764815"/>
              <a:gd name="connsiteX54" fmla="*/ 550104 w 1145117"/>
              <a:gd name="connsiteY54" fmla="*/ 252540 h 764815"/>
              <a:gd name="connsiteX55" fmla="*/ 550104 w 1145117"/>
              <a:gd name="connsiteY55" fmla="*/ 489611 h 764815"/>
              <a:gd name="connsiteX56" fmla="*/ 550104 w 1145117"/>
              <a:gd name="connsiteY56" fmla="*/ 492130 h 764815"/>
              <a:gd name="connsiteX57" fmla="*/ 572411 w 1145117"/>
              <a:gd name="connsiteY57" fmla="*/ 488892 h 764815"/>
              <a:gd name="connsiteX58" fmla="*/ 595077 w 1145117"/>
              <a:gd name="connsiteY58" fmla="*/ 492130 h 764815"/>
              <a:gd name="connsiteX59" fmla="*/ 595077 w 1145117"/>
              <a:gd name="connsiteY59" fmla="*/ 489611 h 764815"/>
              <a:gd name="connsiteX60" fmla="*/ 595077 w 1145117"/>
              <a:gd name="connsiteY60" fmla="*/ 176634 h 764815"/>
              <a:gd name="connsiteX61" fmla="*/ 617023 w 1145117"/>
              <a:gd name="connsiteY61" fmla="*/ 154330 h 764815"/>
              <a:gd name="connsiteX62" fmla="*/ 639689 w 1145117"/>
              <a:gd name="connsiteY62" fmla="*/ 176634 h 764815"/>
              <a:gd name="connsiteX63" fmla="*/ 639689 w 1145117"/>
              <a:gd name="connsiteY63" fmla="*/ 338879 h 764815"/>
              <a:gd name="connsiteX64" fmla="*/ 675308 w 1145117"/>
              <a:gd name="connsiteY64" fmla="*/ 294990 h 764815"/>
              <a:gd name="connsiteX65" fmla="*/ 982920 w 1145117"/>
              <a:gd name="connsiteY65" fmla="*/ 238510 h 764815"/>
              <a:gd name="connsiteX66" fmla="*/ 929313 w 1145117"/>
              <a:gd name="connsiteY66" fmla="*/ 154690 h 764815"/>
              <a:gd name="connsiteX67" fmla="*/ 840087 w 1145117"/>
              <a:gd name="connsiteY67" fmla="*/ 105765 h 764815"/>
              <a:gd name="connsiteX68" fmla="*/ 633573 w 1145117"/>
              <a:gd name="connsiteY68" fmla="*/ 105765 h 764815"/>
              <a:gd name="connsiteX69" fmla="*/ 611267 w 1145117"/>
              <a:gd name="connsiteY69" fmla="*/ 83461 h 764815"/>
              <a:gd name="connsiteX70" fmla="*/ 572770 w 1145117"/>
              <a:gd name="connsiteY70" fmla="*/ 44608 h 764815"/>
              <a:gd name="connsiteX71" fmla="*/ 572770 w 1145117"/>
              <a:gd name="connsiteY71" fmla="*/ 0 h 764815"/>
              <a:gd name="connsiteX72" fmla="*/ 653001 w 1145117"/>
              <a:gd name="connsiteY72" fmla="*/ 61156 h 764815"/>
              <a:gd name="connsiteX73" fmla="*/ 840087 w 1145117"/>
              <a:gd name="connsiteY73" fmla="*/ 61156 h 764815"/>
              <a:gd name="connsiteX74" fmla="*/ 967090 w 1145117"/>
              <a:gd name="connsiteY74" fmla="*/ 130587 h 764815"/>
              <a:gd name="connsiteX75" fmla="*/ 1099129 w 1145117"/>
              <a:gd name="connsiteY75" fmla="*/ 337440 h 764815"/>
              <a:gd name="connsiteX76" fmla="*/ 1102367 w 1145117"/>
              <a:gd name="connsiteY76" fmla="*/ 342476 h 764815"/>
              <a:gd name="connsiteX77" fmla="*/ 1105965 w 1145117"/>
              <a:gd name="connsiteY77" fmla="*/ 347513 h 764815"/>
              <a:gd name="connsiteX78" fmla="*/ 1107044 w 1145117"/>
              <a:gd name="connsiteY78" fmla="*/ 350031 h 764815"/>
              <a:gd name="connsiteX79" fmla="*/ 1142302 w 1145117"/>
              <a:gd name="connsiteY79" fmla="*/ 450040 h 764815"/>
              <a:gd name="connsiteX80" fmla="*/ 1113520 w 1145117"/>
              <a:gd name="connsiteY80" fmla="*/ 617680 h 764815"/>
              <a:gd name="connsiteX81" fmla="*/ 1083299 w 1145117"/>
              <a:gd name="connsiteY81" fmla="*/ 627033 h 764815"/>
              <a:gd name="connsiteX82" fmla="*/ 1073944 w 1145117"/>
              <a:gd name="connsiteY82" fmla="*/ 596815 h 764815"/>
              <a:gd name="connsiteX83" fmla="*/ 1067108 w 1145117"/>
              <a:gd name="connsiteY83" fmla="*/ 369817 h 764815"/>
              <a:gd name="connsiteX84" fmla="*/ 1062071 w 1145117"/>
              <a:gd name="connsiteY84" fmla="*/ 361902 h 764815"/>
              <a:gd name="connsiteX85" fmla="*/ 1032929 w 1145117"/>
              <a:gd name="connsiteY85" fmla="*/ 326647 h 764815"/>
              <a:gd name="connsiteX86" fmla="*/ 707328 w 1145117"/>
              <a:gd name="connsiteY86" fmla="*/ 326647 h 764815"/>
              <a:gd name="connsiteX87" fmla="*/ 675308 w 1145117"/>
              <a:gd name="connsiteY87" fmla="*/ 613003 h 764815"/>
              <a:gd name="connsiteX88" fmla="*/ 802670 w 1145117"/>
              <a:gd name="connsiteY88" fmla="*/ 486014 h 764815"/>
              <a:gd name="connsiteX89" fmla="*/ 833971 w 1145117"/>
              <a:gd name="connsiteY89" fmla="*/ 486014 h 764815"/>
              <a:gd name="connsiteX90" fmla="*/ 880023 w 1145117"/>
              <a:gd name="connsiteY90" fmla="*/ 532061 h 764815"/>
              <a:gd name="connsiteX91" fmla="*/ 931471 w 1145117"/>
              <a:gd name="connsiteY91" fmla="*/ 480618 h 764815"/>
              <a:gd name="connsiteX92" fmla="*/ 915281 w 1145117"/>
              <a:gd name="connsiteY92" fmla="*/ 459033 h 764815"/>
              <a:gd name="connsiteX93" fmla="*/ 937588 w 1145117"/>
              <a:gd name="connsiteY93" fmla="*/ 436729 h 764815"/>
              <a:gd name="connsiteX94" fmla="*/ 984719 w 1145117"/>
              <a:gd name="connsiteY94" fmla="*/ 436729 h 764815"/>
              <a:gd name="connsiteX95" fmla="*/ 1007385 w 1145117"/>
              <a:gd name="connsiteY95" fmla="*/ 459033 h 764815"/>
              <a:gd name="connsiteX96" fmla="*/ 1007385 w 1145117"/>
              <a:gd name="connsiteY96" fmla="*/ 506519 h 764815"/>
              <a:gd name="connsiteX97" fmla="*/ 984719 w 1145117"/>
              <a:gd name="connsiteY97" fmla="*/ 528823 h 764815"/>
              <a:gd name="connsiteX98" fmla="*/ 963132 w 1145117"/>
              <a:gd name="connsiteY98" fmla="*/ 512275 h 764815"/>
              <a:gd name="connsiteX99" fmla="*/ 895853 w 1145117"/>
              <a:gd name="connsiteY99" fmla="*/ 579547 h 764815"/>
              <a:gd name="connsiteX100" fmla="*/ 880023 w 1145117"/>
              <a:gd name="connsiteY100" fmla="*/ 586382 h 764815"/>
              <a:gd name="connsiteX101" fmla="*/ 864552 w 1145117"/>
              <a:gd name="connsiteY101" fmla="*/ 579547 h 764815"/>
              <a:gd name="connsiteX102" fmla="*/ 818140 w 1145117"/>
              <a:gd name="connsiteY102" fmla="*/ 533500 h 764815"/>
              <a:gd name="connsiteX103" fmla="*/ 703371 w 1145117"/>
              <a:gd name="connsiteY103" fmla="*/ 648618 h 764815"/>
              <a:gd name="connsiteX104" fmla="*/ 707328 w 1145117"/>
              <a:gd name="connsiteY104" fmla="*/ 652216 h 764815"/>
              <a:gd name="connsiteX105" fmla="*/ 971407 w 1145117"/>
              <a:gd name="connsiteY105" fmla="*/ 696464 h 764815"/>
              <a:gd name="connsiteX106" fmla="*/ 1001628 w 1145117"/>
              <a:gd name="connsiteY106" fmla="*/ 706537 h 764815"/>
              <a:gd name="connsiteX107" fmla="*/ 991555 w 1145117"/>
              <a:gd name="connsiteY107" fmla="*/ 736396 h 764815"/>
              <a:gd name="connsiteX108" fmla="*/ 869949 w 1145117"/>
              <a:gd name="connsiteY108" fmla="*/ 764815 h 764815"/>
              <a:gd name="connsiteX109" fmla="*/ 675308 w 1145117"/>
              <a:gd name="connsiteY109" fmla="*/ 684233 h 764815"/>
              <a:gd name="connsiteX110" fmla="*/ 626737 w 1145117"/>
              <a:gd name="connsiteY110" fmla="*/ 618040 h 764815"/>
              <a:gd name="connsiteX111" fmla="*/ 572411 w 1145117"/>
              <a:gd name="connsiteY111" fmla="*/ 640704 h 764815"/>
              <a:gd name="connsiteX112" fmla="*/ 518444 w 1145117"/>
              <a:gd name="connsiteY112" fmla="*/ 618040 h 764815"/>
              <a:gd name="connsiteX113" fmla="*/ 274872 w 1145117"/>
              <a:gd name="connsiteY113" fmla="*/ 764456 h 764815"/>
              <a:gd name="connsiteX114" fmla="*/ 0 w 1145117"/>
              <a:gd name="connsiteY114" fmla="*/ 489611 h 764815"/>
              <a:gd name="connsiteX115" fmla="*/ 37417 w 1145117"/>
              <a:gd name="connsiteY115" fmla="*/ 350750 h 764815"/>
              <a:gd name="connsiteX116" fmla="*/ 38857 w 1145117"/>
              <a:gd name="connsiteY116" fmla="*/ 347513 h 764815"/>
              <a:gd name="connsiteX117" fmla="*/ 178091 w 1145117"/>
              <a:gd name="connsiteY117" fmla="*/ 130587 h 764815"/>
              <a:gd name="connsiteX118" fmla="*/ 304734 w 1145117"/>
              <a:gd name="connsiteY118" fmla="*/ 61156 h 764815"/>
              <a:gd name="connsiteX119" fmla="*/ 492539 w 1145117"/>
              <a:gd name="connsiteY119" fmla="*/ 61156 h 764815"/>
              <a:gd name="connsiteX120" fmla="*/ 572770 w 1145117"/>
              <a:gd name="connsiteY120" fmla="*/ 0 h 76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145117" h="764815">
                <a:moveTo>
                  <a:pt x="1048678" y="645265"/>
                </a:moveTo>
                <a:cubicBezTo>
                  <a:pt x="1054339" y="645354"/>
                  <a:pt x="1059955" y="647592"/>
                  <a:pt x="1064235" y="651889"/>
                </a:cubicBezTo>
                <a:cubicBezTo>
                  <a:pt x="1072794" y="660483"/>
                  <a:pt x="1072794" y="674806"/>
                  <a:pt x="1063878" y="683400"/>
                </a:cubicBezTo>
                <a:cubicBezTo>
                  <a:pt x="1059599" y="687697"/>
                  <a:pt x="1053893" y="690204"/>
                  <a:pt x="1048187" y="690204"/>
                </a:cubicBezTo>
                <a:cubicBezTo>
                  <a:pt x="1042481" y="690204"/>
                  <a:pt x="1036775" y="688055"/>
                  <a:pt x="1032496" y="683758"/>
                </a:cubicBezTo>
                <a:cubicBezTo>
                  <a:pt x="1023937" y="675165"/>
                  <a:pt x="1023937" y="661199"/>
                  <a:pt x="1032496" y="652247"/>
                </a:cubicBezTo>
                <a:lnTo>
                  <a:pt x="1032853" y="651531"/>
                </a:lnTo>
                <a:cubicBezTo>
                  <a:pt x="1037311" y="647234"/>
                  <a:pt x="1043016" y="645175"/>
                  <a:pt x="1048678" y="645265"/>
                </a:cubicBezTo>
                <a:close/>
                <a:moveTo>
                  <a:pt x="572411" y="533500"/>
                </a:moveTo>
                <a:cubicBezTo>
                  <a:pt x="555141" y="533500"/>
                  <a:pt x="541110" y="547530"/>
                  <a:pt x="541110" y="564798"/>
                </a:cubicBezTo>
                <a:cubicBezTo>
                  <a:pt x="541110" y="582066"/>
                  <a:pt x="555141" y="596096"/>
                  <a:pt x="572411" y="596096"/>
                </a:cubicBezTo>
                <a:cubicBezTo>
                  <a:pt x="589680" y="596096"/>
                  <a:pt x="603711" y="582066"/>
                  <a:pt x="603711" y="564798"/>
                </a:cubicBezTo>
                <a:cubicBezTo>
                  <a:pt x="603711" y="547530"/>
                  <a:pt x="589680" y="533500"/>
                  <a:pt x="572411" y="533500"/>
                </a:cubicBezTo>
                <a:close/>
                <a:moveTo>
                  <a:pt x="274872" y="259016"/>
                </a:moveTo>
                <a:cubicBezTo>
                  <a:pt x="147870" y="259016"/>
                  <a:pt x="44613" y="362622"/>
                  <a:pt x="44613" y="489611"/>
                </a:cubicBezTo>
                <a:cubicBezTo>
                  <a:pt x="44613" y="536018"/>
                  <a:pt x="58644" y="579907"/>
                  <a:pt x="82390" y="616241"/>
                </a:cubicBezTo>
                <a:lnTo>
                  <a:pt x="212630" y="486014"/>
                </a:lnTo>
                <a:cubicBezTo>
                  <a:pt x="216948" y="481697"/>
                  <a:pt x="222704" y="479539"/>
                  <a:pt x="228461" y="479539"/>
                </a:cubicBezTo>
                <a:cubicBezTo>
                  <a:pt x="234577" y="479539"/>
                  <a:pt x="239974" y="481697"/>
                  <a:pt x="244291" y="486014"/>
                </a:cubicBezTo>
                <a:lnTo>
                  <a:pt x="290343" y="532061"/>
                </a:lnTo>
                <a:lnTo>
                  <a:pt x="342151" y="480618"/>
                </a:lnTo>
                <a:cubicBezTo>
                  <a:pt x="332437" y="478100"/>
                  <a:pt x="325242" y="469466"/>
                  <a:pt x="325242" y="459033"/>
                </a:cubicBezTo>
                <a:cubicBezTo>
                  <a:pt x="325242" y="446802"/>
                  <a:pt x="335315" y="436729"/>
                  <a:pt x="347908" y="436729"/>
                </a:cubicBezTo>
                <a:lnTo>
                  <a:pt x="395039" y="436729"/>
                </a:lnTo>
                <a:cubicBezTo>
                  <a:pt x="407631" y="436729"/>
                  <a:pt x="417345" y="446802"/>
                  <a:pt x="417345" y="459033"/>
                </a:cubicBezTo>
                <a:lnTo>
                  <a:pt x="417345" y="506519"/>
                </a:lnTo>
                <a:cubicBezTo>
                  <a:pt x="417345" y="518751"/>
                  <a:pt x="407631" y="528823"/>
                  <a:pt x="395039" y="528823"/>
                </a:cubicBezTo>
                <a:cubicBezTo>
                  <a:pt x="384965" y="528823"/>
                  <a:pt x="375971" y="521629"/>
                  <a:pt x="373452" y="512275"/>
                </a:cubicBezTo>
                <a:lnTo>
                  <a:pt x="306173" y="579547"/>
                </a:lnTo>
                <a:cubicBezTo>
                  <a:pt x="297538" y="588181"/>
                  <a:pt x="283147" y="588181"/>
                  <a:pt x="274513" y="579547"/>
                </a:cubicBezTo>
                <a:lnTo>
                  <a:pt x="228461" y="533500"/>
                </a:lnTo>
                <a:lnTo>
                  <a:pt x="110813" y="651136"/>
                </a:lnTo>
                <a:cubicBezTo>
                  <a:pt x="152547" y="693586"/>
                  <a:pt x="210831" y="719847"/>
                  <a:pt x="274872" y="719847"/>
                </a:cubicBezTo>
                <a:cubicBezTo>
                  <a:pt x="402235" y="719847"/>
                  <a:pt x="505491" y="616601"/>
                  <a:pt x="505491" y="489611"/>
                </a:cubicBezTo>
                <a:cubicBezTo>
                  <a:pt x="505491" y="362622"/>
                  <a:pt x="402235" y="259016"/>
                  <a:pt x="274872" y="259016"/>
                </a:cubicBezTo>
                <a:close/>
                <a:moveTo>
                  <a:pt x="526872" y="153987"/>
                </a:moveTo>
                <a:cubicBezTo>
                  <a:pt x="532562" y="153987"/>
                  <a:pt x="538252" y="156476"/>
                  <a:pt x="542519" y="160388"/>
                </a:cubicBezTo>
                <a:cubicBezTo>
                  <a:pt x="546430" y="164299"/>
                  <a:pt x="548920" y="170345"/>
                  <a:pt x="548920" y="176034"/>
                </a:cubicBezTo>
                <a:cubicBezTo>
                  <a:pt x="548920" y="181724"/>
                  <a:pt x="546430" y="187769"/>
                  <a:pt x="542519" y="191681"/>
                </a:cubicBezTo>
                <a:cubicBezTo>
                  <a:pt x="538252" y="195948"/>
                  <a:pt x="532562" y="198081"/>
                  <a:pt x="526872" y="198081"/>
                </a:cubicBezTo>
                <a:cubicBezTo>
                  <a:pt x="521183" y="198081"/>
                  <a:pt x="515493" y="195948"/>
                  <a:pt x="511226" y="191681"/>
                </a:cubicBezTo>
                <a:cubicBezTo>
                  <a:pt x="506959" y="187769"/>
                  <a:pt x="504825" y="181724"/>
                  <a:pt x="504825" y="176034"/>
                </a:cubicBezTo>
                <a:cubicBezTo>
                  <a:pt x="504825" y="170345"/>
                  <a:pt x="506959" y="164299"/>
                  <a:pt x="511226" y="160388"/>
                </a:cubicBezTo>
                <a:cubicBezTo>
                  <a:pt x="515493" y="156476"/>
                  <a:pt x="521183" y="153987"/>
                  <a:pt x="526872" y="153987"/>
                </a:cubicBezTo>
                <a:close/>
                <a:moveTo>
                  <a:pt x="572770" y="44608"/>
                </a:moveTo>
                <a:cubicBezTo>
                  <a:pt x="551543" y="44608"/>
                  <a:pt x="534274" y="61876"/>
                  <a:pt x="534274" y="83461"/>
                </a:cubicBezTo>
                <a:cubicBezTo>
                  <a:pt x="534274" y="95692"/>
                  <a:pt x="524200" y="105765"/>
                  <a:pt x="511968" y="105765"/>
                </a:cubicBezTo>
                <a:lnTo>
                  <a:pt x="304734" y="105765"/>
                </a:lnTo>
                <a:cubicBezTo>
                  <a:pt x="268396" y="105765"/>
                  <a:pt x="235297" y="124112"/>
                  <a:pt x="215509" y="154690"/>
                </a:cubicBezTo>
                <a:lnTo>
                  <a:pt x="161901" y="238510"/>
                </a:lnTo>
                <a:cubicBezTo>
                  <a:pt x="196440" y="223041"/>
                  <a:pt x="234577" y="214407"/>
                  <a:pt x="274872" y="214407"/>
                </a:cubicBezTo>
                <a:cubicBezTo>
                  <a:pt x="371293" y="214407"/>
                  <a:pt x="456202" y="264412"/>
                  <a:pt x="505491" y="339238"/>
                </a:cubicBezTo>
                <a:lnTo>
                  <a:pt x="505491" y="252540"/>
                </a:lnTo>
                <a:cubicBezTo>
                  <a:pt x="505491" y="240309"/>
                  <a:pt x="515206" y="230236"/>
                  <a:pt x="527798" y="230236"/>
                </a:cubicBezTo>
                <a:cubicBezTo>
                  <a:pt x="540030" y="230236"/>
                  <a:pt x="550104" y="240309"/>
                  <a:pt x="550104" y="252540"/>
                </a:cubicBezTo>
                <a:lnTo>
                  <a:pt x="550104" y="489611"/>
                </a:lnTo>
                <a:cubicBezTo>
                  <a:pt x="550104" y="490331"/>
                  <a:pt x="550104" y="491050"/>
                  <a:pt x="550104" y="492130"/>
                </a:cubicBezTo>
                <a:cubicBezTo>
                  <a:pt x="556940" y="489971"/>
                  <a:pt x="564855" y="488892"/>
                  <a:pt x="572411" y="488892"/>
                </a:cubicBezTo>
                <a:cubicBezTo>
                  <a:pt x="580326" y="488892"/>
                  <a:pt x="587881" y="489971"/>
                  <a:pt x="595077" y="492130"/>
                </a:cubicBezTo>
                <a:cubicBezTo>
                  <a:pt x="595077" y="491050"/>
                  <a:pt x="595077" y="490331"/>
                  <a:pt x="595077" y="489611"/>
                </a:cubicBezTo>
                <a:lnTo>
                  <a:pt x="595077" y="176634"/>
                </a:lnTo>
                <a:cubicBezTo>
                  <a:pt x="595077" y="164403"/>
                  <a:pt x="604791" y="154330"/>
                  <a:pt x="617023" y="154330"/>
                </a:cubicBezTo>
                <a:cubicBezTo>
                  <a:pt x="629616" y="154330"/>
                  <a:pt x="639689" y="164403"/>
                  <a:pt x="639689" y="176634"/>
                </a:cubicBezTo>
                <a:lnTo>
                  <a:pt x="639689" y="338879"/>
                </a:lnTo>
                <a:cubicBezTo>
                  <a:pt x="649763" y="323410"/>
                  <a:pt x="661636" y="308660"/>
                  <a:pt x="675308" y="294990"/>
                </a:cubicBezTo>
                <a:cubicBezTo>
                  <a:pt x="758417" y="211889"/>
                  <a:pt x="881822" y="193182"/>
                  <a:pt x="982920" y="238510"/>
                </a:cubicBezTo>
                <a:lnTo>
                  <a:pt x="929313" y="154690"/>
                </a:lnTo>
                <a:cubicBezTo>
                  <a:pt x="909884" y="124112"/>
                  <a:pt x="876425" y="105765"/>
                  <a:pt x="840087" y="105765"/>
                </a:cubicBezTo>
                <a:lnTo>
                  <a:pt x="633573" y="105765"/>
                </a:lnTo>
                <a:cubicBezTo>
                  <a:pt x="621341" y="105765"/>
                  <a:pt x="611267" y="95692"/>
                  <a:pt x="611267" y="83461"/>
                </a:cubicBezTo>
                <a:cubicBezTo>
                  <a:pt x="611267" y="61876"/>
                  <a:pt x="593997" y="44608"/>
                  <a:pt x="572770" y="44608"/>
                </a:cubicBezTo>
                <a:close/>
                <a:moveTo>
                  <a:pt x="572770" y="0"/>
                </a:moveTo>
                <a:cubicBezTo>
                  <a:pt x="610907" y="0"/>
                  <a:pt x="643287" y="25902"/>
                  <a:pt x="653001" y="61156"/>
                </a:cubicBezTo>
                <a:lnTo>
                  <a:pt x="840087" y="61156"/>
                </a:lnTo>
                <a:cubicBezTo>
                  <a:pt x="891895" y="61156"/>
                  <a:pt x="939027" y="87058"/>
                  <a:pt x="967090" y="130587"/>
                </a:cubicBezTo>
                <a:lnTo>
                  <a:pt x="1099129" y="337440"/>
                </a:lnTo>
                <a:cubicBezTo>
                  <a:pt x="1100568" y="338879"/>
                  <a:pt x="1101647" y="340677"/>
                  <a:pt x="1102367" y="342476"/>
                </a:cubicBezTo>
                <a:lnTo>
                  <a:pt x="1105965" y="347513"/>
                </a:lnTo>
                <a:cubicBezTo>
                  <a:pt x="1106324" y="348592"/>
                  <a:pt x="1107044" y="349311"/>
                  <a:pt x="1107044" y="350031"/>
                </a:cubicBezTo>
                <a:cubicBezTo>
                  <a:pt x="1125033" y="380249"/>
                  <a:pt x="1137266" y="414425"/>
                  <a:pt x="1142302" y="450040"/>
                </a:cubicBezTo>
                <a:cubicBezTo>
                  <a:pt x="1150577" y="507239"/>
                  <a:pt x="1140504" y="566956"/>
                  <a:pt x="1113520" y="617680"/>
                </a:cubicBezTo>
                <a:cubicBezTo>
                  <a:pt x="1107764" y="628472"/>
                  <a:pt x="1094452" y="632789"/>
                  <a:pt x="1083299" y="627033"/>
                </a:cubicBezTo>
                <a:cubicBezTo>
                  <a:pt x="1072505" y="620918"/>
                  <a:pt x="1068188" y="607607"/>
                  <a:pt x="1073944" y="596815"/>
                </a:cubicBezTo>
                <a:cubicBezTo>
                  <a:pt x="1112441" y="523427"/>
                  <a:pt x="1108483" y="437808"/>
                  <a:pt x="1067108" y="369817"/>
                </a:cubicBezTo>
                <a:lnTo>
                  <a:pt x="1062071" y="361902"/>
                </a:lnTo>
                <a:cubicBezTo>
                  <a:pt x="1053797" y="349671"/>
                  <a:pt x="1044082" y="337440"/>
                  <a:pt x="1032929" y="326647"/>
                </a:cubicBezTo>
                <a:cubicBezTo>
                  <a:pt x="942984" y="236711"/>
                  <a:pt x="796913" y="236711"/>
                  <a:pt x="707328" y="326647"/>
                </a:cubicBezTo>
                <a:cubicBezTo>
                  <a:pt x="629256" y="404352"/>
                  <a:pt x="618822" y="524147"/>
                  <a:pt x="675308" y="613003"/>
                </a:cubicBezTo>
                <a:lnTo>
                  <a:pt x="802670" y="486014"/>
                </a:lnTo>
                <a:cubicBezTo>
                  <a:pt x="810945" y="477380"/>
                  <a:pt x="825336" y="477380"/>
                  <a:pt x="833971" y="486014"/>
                </a:cubicBezTo>
                <a:lnTo>
                  <a:pt x="880023" y="532061"/>
                </a:lnTo>
                <a:lnTo>
                  <a:pt x="931471" y="480618"/>
                </a:lnTo>
                <a:cubicBezTo>
                  <a:pt x="922117" y="478100"/>
                  <a:pt x="915281" y="469466"/>
                  <a:pt x="915281" y="459033"/>
                </a:cubicBezTo>
                <a:cubicBezTo>
                  <a:pt x="915281" y="446802"/>
                  <a:pt x="925355" y="436729"/>
                  <a:pt x="937588" y="436729"/>
                </a:cubicBezTo>
                <a:lnTo>
                  <a:pt x="984719" y="436729"/>
                </a:lnTo>
                <a:cubicBezTo>
                  <a:pt x="997311" y="436729"/>
                  <a:pt x="1007385" y="446802"/>
                  <a:pt x="1007385" y="459033"/>
                </a:cubicBezTo>
                <a:lnTo>
                  <a:pt x="1007385" y="506519"/>
                </a:lnTo>
                <a:cubicBezTo>
                  <a:pt x="1007385" y="518751"/>
                  <a:pt x="997311" y="528823"/>
                  <a:pt x="984719" y="528823"/>
                </a:cubicBezTo>
                <a:cubicBezTo>
                  <a:pt x="974285" y="528823"/>
                  <a:pt x="965650" y="521629"/>
                  <a:pt x="963132" y="512275"/>
                </a:cubicBezTo>
                <a:lnTo>
                  <a:pt x="895853" y="579547"/>
                </a:lnTo>
                <a:cubicBezTo>
                  <a:pt x="891536" y="583864"/>
                  <a:pt x="886139" y="586382"/>
                  <a:pt x="880023" y="586382"/>
                </a:cubicBezTo>
                <a:cubicBezTo>
                  <a:pt x="873906" y="586382"/>
                  <a:pt x="868510" y="583864"/>
                  <a:pt x="864552" y="579547"/>
                </a:cubicBezTo>
                <a:lnTo>
                  <a:pt x="818140" y="533500"/>
                </a:lnTo>
                <a:lnTo>
                  <a:pt x="703371" y="648618"/>
                </a:lnTo>
                <a:cubicBezTo>
                  <a:pt x="704810" y="649697"/>
                  <a:pt x="705529" y="651136"/>
                  <a:pt x="707328" y="652216"/>
                </a:cubicBezTo>
                <a:cubicBezTo>
                  <a:pt x="776766" y="722006"/>
                  <a:pt x="883261" y="739993"/>
                  <a:pt x="971407" y="696464"/>
                </a:cubicBezTo>
                <a:cubicBezTo>
                  <a:pt x="982560" y="690708"/>
                  <a:pt x="995872" y="695385"/>
                  <a:pt x="1001628" y="706537"/>
                </a:cubicBezTo>
                <a:cubicBezTo>
                  <a:pt x="1007025" y="717689"/>
                  <a:pt x="1002348" y="730999"/>
                  <a:pt x="991555" y="736396"/>
                </a:cubicBezTo>
                <a:cubicBezTo>
                  <a:pt x="952698" y="755462"/>
                  <a:pt x="911324" y="764815"/>
                  <a:pt x="869949" y="764815"/>
                </a:cubicBezTo>
                <a:cubicBezTo>
                  <a:pt x="798712" y="764815"/>
                  <a:pt x="728195" y="736755"/>
                  <a:pt x="675308" y="684233"/>
                </a:cubicBezTo>
                <a:cubicBezTo>
                  <a:pt x="655520" y="664087"/>
                  <a:pt x="639330" y="641783"/>
                  <a:pt x="626737" y="618040"/>
                </a:cubicBezTo>
                <a:cubicBezTo>
                  <a:pt x="613066" y="632070"/>
                  <a:pt x="593638" y="640704"/>
                  <a:pt x="572411" y="640704"/>
                </a:cubicBezTo>
                <a:cubicBezTo>
                  <a:pt x="551184" y="640704"/>
                  <a:pt x="532115" y="632070"/>
                  <a:pt x="518444" y="618040"/>
                </a:cubicBezTo>
                <a:cubicBezTo>
                  <a:pt x="472032" y="705098"/>
                  <a:pt x="380288" y="764456"/>
                  <a:pt x="274872" y="764456"/>
                </a:cubicBezTo>
                <a:cubicBezTo>
                  <a:pt x="123405" y="764456"/>
                  <a:pt x="0" y="641063"/>
                  <a:pt x="0" y="489611"/>
                </a:cubicBezTo>
                <a:cubicBezTo>
                  <a:pt x="0" y="438887"/>
                  <a:pt x="13312" y="391761"/>
                  <a:pt x="37417" y="350750"/>
                </a:cubicBezTo>
                <a:cubicBezTo>
                  <a:pt x="38137" y="349671"/>
                  <a:pt x="38497" y="348952"/>
                  <a:pt x="38857" y="347513"/>
                </a:cubicBezTo>
                <a:lnTo>
                  <a:pt x="178091" y="130587"/>
                </a:lnTo>
                <a:cubicBezTo>
                  <a:pt x="205795" y="87058"/>
                  <a:pt x="253286" y="61156"/>
                  <a:pt x="304734" y="61156"/>
                </a:cubicBezTo>
                <a:lnTo>
                  <a:pt x="492539" y="61156"/>
                </a:lnTo>
                <a:cubicBezTo>
                  <a:pt x="502253" y="25902"/>
                  <a:pt x="534634" y="0"/>
                  <a:pt x="572770" y="0"/>
                </a:cubicBezTo>
                <a:close/>
              </a:path>
            </a:pathLst>
          </a:custGeom>
          <a:solidFill>
            <a:schemeClr val="accent1"/>
          </a:solidFill>
          <a:ln>
            <a:noFill/>
          </a:ln>
          <a:effectLst/>
        </p:spPr>
        <p:txBody>
          <a:bodyPr wrap="square" anchor="ctr">
            <a:noAutofit/>
          </a:bodyPr>
          <a:lstStyle/>
          <a:p>
            <a:pPr defTabSz="554437">
              <a:defRPr/>
            </a:pPr>
            <a:endParaRPr lang="en-US" sz="900">
              <a:solidFill>
                <a:srgbClr val="494949"/>
              </a:solidFill>
              <a:latin typeface="Roboto Condensed Light" panose="02000000000000000000" pitchFamily="2" charset="0"/>
              <a:ea typeface="+mn-lt"/>
              <a:cs typeface="+mn-lt"/>
            </a:endParaRPr>
          </a:p>
        </p:txBody>
      </p:sp>
      <p:sp>
        <p:nvSpPr>
          <p:cNvPr id="12" name="TextBox 11">
            <a:extLst>
              <a:ext uri="{FF2B5EF4-FFF2-40B4-BE49-F238E27FC236}">
                <a16:creationId xmlns:a16="http://schemas.microsoft.com/office/drawing/2014/main" id="{DD9BB958-6D47-C30E-2677-38D731726807}"/>
              </a:ext>
            </a:extLst>
          </p:cNvPr>
          <p:cNvSpPr txBox="1">
            <a:spLocks/>
          </p:cNvSpPr>
          <p:nvPr/>
        </p:nvSpPr>
        <p:spPr>
          <a:xfrm>
            <a:off x="2009705" y="2147658"/>
            <a:ext cx="3730561" cy="338554"/>
          </a:xfrm>
          <a:prstGeom prst="rect">
            <a:avLst/>
          </a:prstGeom>
          <a:noFill/>
        </p:spPr>
        <p:txBody>
          <a:bodyPr wrap="square" rtlCol="0" anchor="ctr">
            <a:spAutoFit/>
          </a:bodyPr>
          <a:lstStyle/>
          <a:p>
            <a:pPr algn="ctr" defTabSz="554437">
              <a:defRPr/>
            </a:pPr>
            <a:r>
              <a:rPr lang="en-US" sz="1600" b="1">
                <a:solidFill>
                  <a:srgbClr val="FFFFFF"/>
                </a:solidFill>
                <a:latin typeface="Montserrat" pitchFamily="2" charset="77"/>
                <a:ea typeface="+mn-lt"/>
                <a:cs typeface="+mn-lt"/>
              </a:rPr>
              <a:t>General Best Practices for AI/ML</a:t>
            </a:r>
          </a:p>
        </p:txBody>
      </p:sp>
      <p:sp>
        <p:nvSpPr>
          <p:cNvPr id="13" name="Subtitle 2">
            <a:extLst>
              <a:ext uri="{FF2B5EF4-FFF2-40B4-BE49-F238E27FC236}">
                <a16:creationId xmlns:a16="http://schemas.microsoft.com/office/drawing/2014/main" id="{39E04EEF-F0D0-C209-F733-1ACE72AE813B}"/>
              </a:ext>
            </a:extLst>
          </p:cNvPr>
          <p:cNvSpPr txBox="1">
            <a:spLocks/>
          </p:cNvSpPr>
          <p:nvPr/>
        </p:nvSpPr>
        <p:spPr>
          <a:xfrm>
            <a:off x="425088" y="2703258"/>
            <a:ext cx="5315178" cy="3877722"/>
          </a:xfrm>
          <a:prstGeom prst="rect">
            <a:avLst/>
          </a:prstGeom>
        </p:spPr>
        <p:txBody>
          <a:bodyPr vert="horz" wrap="square" lIns="45714" tIns="22857" rIns="45714" bIns="22857"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fontAlgn="ctr">
              <a:spcBef>
                <a:spcPts val="0"/>
              </a:spcBef>
              <a:buFontTx/>
            </a:pPr>
            <a:r>
              <a:rPr lang="en-US" sz="1100" b="1" dirty="0">
                <a:solidFill>
                  <a:srgbClr val="494949"/>
                </a:solidFill>
                <a:latin typeface="Roboto Condensed Light"/>
                <a:ea typeface="+mn-lt"/>
                <a:cs typeface="+mn-lt"/>
              </a:rPr>
              <a:t>Begin With the End in Mind</a:t>
            </a:r>
          </a:p>
          <a:p>
            <a:pPr marL="361950" indent="-171450" algn="l" fontAlgn="ctr">
              <a:spcBef>
                <a:spcPts val="0"/>
              </a:spcBef>
              <a:buFont typeface="Arial" panose="020B0604020202020204" pitchFamily="34" charset="0"/>
              <a:buChar char="•"/>
            </a:pPr>
            <a:r>
              <a:rPr lang="en-US" sz="970" dirty="0">
                <a:solidFill>
                  <a:srgbClr val="494949"/>
                </a:solidFill>
                <a:latin typeface="Roboto Condensed Light"/>
                <a:ea typeface="+mn-lt"/>
                <a:cs typeface="+mn-lt"/>
              </a:rPr>
              <a:t>Anchor the future process in tangible objectives – like reducing wait times or improving first-call resolution.</a:t>
            </a:r>
          </a:p>
          <a:p>
            <a:pPr marL="361950" indent="-171450" algn="l" fontAlgn="ctr">
              <a:spcBef>
                <a:spcPts val="0"/>
              </a:spcBef>
              <a:buFont typeface="Arial" panose="020B0604020202020204" pitchFamily="34" charset="0"/>
              <a:buChar char="•"/>
            </a:pPr>
            <a:r>
              <a:rPr lang="en-US" sz="970" dirty="0">
                <a:solidFill>
                  <a:srgbClr val="494949"/>
                </a:solidFill>
                <a:latin typeface="Roboto Condensed Light"/>
                <a:ea typeface="+mn-lt"/>
                <a:cs typeface="+mn-lt"/>
              </a:rPr>
              <a:t>This helps keep the new workflow purpose-driven rather than technology-driven.</a:t>
            </a:r>
          </a:p>
          <a:p>
            <a:pPr algn="l" fontAlgn="ctr">
              <a:spcBef>
                <a:spcPts val="600"/>
              </a:spcBef>
              <a:buFontTx/>
            </a:pPr>
            <a:r>
              <a:rPr lang="en-US" sz="1100" b="1" dirty="0">
                <a:solidFill>
                  <a:srgbClr val="494949"/>
                </a:solidFill>
                <a:latin typeface="Roboto Condensed Light"/>
                <a:ea typeface="+mn-lt"/>
                <a:cs typeface="+mn-lt"/>
              </a:rPr>
              <a:t>Define “Who Does What”</a:t>
            </a:r>
          </a:p>
          <a:p>
            <a:pPr marL="361950" indent="-171450" algn="l" fontAlgn="ctr">
              <a:spcBef>
                <a:spcPts val="0"/>
              </a:spcBef>
              <a:buFont typeface="Arial" panose="020B0604020202020204" pitchFamily="34" charset="0"/>
              <a:buChar char="•"/>
            </a:pPr>
            <a:r>
              <a:rPr lang="en-US" sz="970" dirty="0">
                <a:solidFill>
                  <a:srgbClr val="494949"/>
                </a:solidFill>
                <a:latin typeface="Roboto Condensed Light"/>
                <a:ea typeface="+mn-lt"/>
                <a:cs typeface="+mn-lt"/>
              </a:rPr>
              <a:t>Clarify the roles of agents, supervisors, and AI-enabled tools (e.g. which tasks AI will automate, where human expertise is still needed).</a:t>
            </a:r>
          </a:p>
          <a:p>
            <a:pPr marL="361950" indent="-171450" algn="l" fontAlgn="ctr">
              <a:spcBef>
                <a:spcPts val="0"/>
              </a:spcBef>
              <a:buFont typeface="Arial" panose="020B0604020202020204" pitchFamily="34" charset="0"/>
              <a:buChar char="•"/>
            </a:pPr>
            <a:r>
              <a:rPr lang="en-US" sz="970" dirty="0">
                <a:solidFill>
                  <a:srgbClr val="494949"/>
                </a:solidFill>
                <a:latin typeface="Roboto Condensed Light"/>
                <a:ea typeface="+mn-lt"/>
                <a:cs typeface="+mn-lt"/>
              </a:rPr>
              <a:t>This ensures smooth handoffs and avoids confusion about responsibilities.</a:t>
            </a:r>
          </a:p>
          <a:p>
            <a:pPr algn="l" fontAlgn="ctr">
              <a:spcBef>
                <a:spcPts val="600"/>
              </a:spcBef>
              <a:buFontTx/>
            </a:pPr>
            <a:r>
              <a:rPr lang="en-US" sz="1100" b="1" dirty="0">
                <a:solidFill>
                  <a:srgbClr val="494949"/>
                </a:solidFill>
                <a:latin typeface="Roboto Condensed Light"/>
                <a:ea typeface="+mn-lt"/>
                <a:cs typeface="+mn-lt"/>
              </a:rPr>
              <a:t>Plan for Data &amp; Systems Integration</a:t>
            </a:r>
          </a:p>
          <a:p>
            <a:pPr marL="361950" indent="-171450" algn="l" fontAlgn="ctr">
              <a:spcBef>
                <a:spcPts val="0"/>
              </a:spcBef>
              <a:buFont typeface="Arial" panose="020B0604020202020204" pitchFamily="34" charset="0"/>
              <a:buChar char="•"/>
            </a:pPr>
            <a:r>
              <a:rPr lang="en-US" sz="970" dirty="0">
                <a:solidFill>
                  <a:srgbClr val="494949"/>
                </a:solidFill>
                <a:latin typeface="Roboto Condensed Light"/>
                <a:ea typeface="+mn-lt"/>
                <a:cs typeface="+mn-lt"/>
              </a:rPr>
              <a:t>Outline how new AI tools will connect with existing platforms (CRM, knowledge base, </a:t>
            </a:r>
            <a:r>
              <a:rPr lang="en-US" sz="970" dirty="0" err="1">
                <a:solidFill>
                  <a:srgbClr val="494949"/>
                </a:solidFill>
                <a:latin typeface="Roboto Condensed Light"/>
                <a:ea typeface="+mn-lt"/>
                <a:cs typeface="+mn-lt"/>
              </a:rPr>
              <a:t>IVR</a:t>
            </a:r>
            <a:r>
              <a:rPr lang="en-US" sz="970" dirty="0">
                <a:solidFill>
                  <a:srgbClr val="494949"/>
                </a:solidFill>
                <a:latin typeface="Roboto Condensed Light"/>
                <a:ea typeface="+mn-lt"/>
                <a:cs typeface="+mn-lt"/>
              </a:rPr>
              <a:t>).</a:t>
            </a:r>
          </a:p>
          <a:p>
            <a:pPr marL="361950" indent="-171450" algn="l" fontAlgn="ctr">
              <a:spcBef>
                <a:spcPts val="0"/>
              </a:spcBef>
              <a:buFont typeface="Arial" panose="020B0604020202020204" pitchFamily="34" charset="0"/>
              <a:buChar char="•"/>
            </a:pPr>
            <a:r>
              <a:rPr lang="en-US" sz="970" dirty="0">
                <a:solidFill>
                  <a:srgbClr val="494949"/>
                </a:solidFill>
                <a:latin typeface="Roboto Condensed Light"/>
                <a:ea typeface="+mn-lt"/>
                <a:cs typeface="+mn-lt"/>
              </a:rPr>
              <a:t>Consider scalability – will the architecture support more data or additional use cases later?</a:t>
            </a:r>
          </a:p>
          <a:p>
            <a:pPr algn="l" fontAlgn="ctr">
              <a:spcBef>
                <a:spcPts val="600"/>
              </a:spcBef>
              <a:buFontTx/>
            </a:pPr>
            <a:r>
              <a:rPr lang="en-US" sz="1100" b="1" dirty="0">
                <a:solidFill>
                  <a:srgbClr val="494949"/>
                </a:solidFill>
                <a:latin typeface="Roboto Condensed Light"/>
                <a:ea typeface="+mn-lt"/>
                <a:cs typeface="+mn-lt"/>
              </a:rPr>
              <a:t>Incorporate Iteration &amp; Feedback Loops</a:t>
            </a:r>
          </a:p>
          <a:p>
            <a:pPr marL="361950" indent="-171450" algn="l" fontAlgn="ctr">
              <a:spcBef>
                <a:spcPts val="0"/>
              </a:spcBef>
              <a:buFont typeface="Arial" panose="020B0604020202020204" pitchFamily="34" charset="0"/>
              <a:buChar char="•"/>
            </a:pPr>
            <a:r>
              <a:rPr lang="en-US" sz="970" dirty="0">
                <a:solidFill>
                  <a:srgbClr val="494949"/>
                </a:solidFill>
                <a:latin typeface="Roboto Condensed Light"/>
                <a:ea typeface="+mn-lt"/>
                <a:cs typeface="+mn-lt"/>
              </a:rPr>
              <a:t>Future-state processes should allow for continuous improvement.</a:t>
            </a:r>
          </a:p>
          <a:p>
            <a:pPr marL="361950" indent="-171450" algn="l" fontAlgn="ctr">
              <a:spcBef>
                <a:spcPts val="0"/>
              </a:spcBef>
              <a:buFont typeface="Arial" panose="020B0604020202020204" pitchFamily="34" charset="0"/>
              <a:buChar char="•"/>
            </a:pPr>
            <a:r>
              <a:rPr lang="en-US" sz="970" dirty="0">
                <a:solidFill>
                  <a:srgbClr val="494949"/>
                </a:solidFill>
                <a:latin typeface="Roboto Condensed Light"/>
                <a:ea typeface="+mn-lt"/>
                <a:cs typeface="+mn-lt"/>
              </a:rPr>
              <a:t>Build mechanisms for user feedback, performance monitoring, and model retraining right into the new workflow.</a:t>
            </a:r>
          </a:p>
          <a:p>
            <a:pPr algn="l" fontAlgn="ctr">
              <a:spcBef>
                <a:spcPts val="600"/>
              </a:spcBef>
              <a:buFontTx/>
            </a:pPr>
            <a:r>
              <a:rPr lang="en-US" sz="1100" b="1" dirty="0">
                <a:solidFill>
                  <a:srgbClr val="494949"/>
                </a:solidFill>
                <a:latin typeface="Roboto Condensed Light"/>
                <a:ea typeface="+mn-lt"/>
                <a:cs typeface="+mn-lt"/>
              </a:rPr>
              <a:t>Account for Change Management</a:t>
            </a:r>
          </a:p>
          <a:p>
            <a:pPr marL="361950" indent="-171450" algn="l" fontAlgn="ctr">
              <a:spcBef>
                <a:spcPts val="0"/>
              </a:spcBef>
              <a:buFont typeface="Arial" panose="020B0604020202020204" pitchFamily="34" charset="0"/>
              <a:buChar char="•"/>
            </a:pPr>
            <a:r>
              <a:rPr lang="en-US" sz="970" dirty="0">
                <a:solidFill>
                  <a:srgbClr val="494949"/>
                </a:solidFill>
                <a:latin typeface="Roboto Condensed Light"/>
                <a:ea typeface="+mn-lt"/>
                <a:cs typeface="+mn-lt"/>
              </a:rPr>
              <a:t>Any major workflow shift requires agent training, stakeholder buy-in and possibly updates to policy or compliance.</a:t>
            </a:r>
          </a:p>
          <a:p>
            <a:pPr marL="361950" indent="-171450" algn="l" fontAlgn="ctr">
              <a:spcBef>
                <a:spcPts val="0"/>
              </a:spcBef>
              <a:buFont typeface="Arial" panose="020B0604020202020204" pitchFamily="34" charset="0"/>
              <a:buChar char="•"/>
            </a:pPr>
            <a:r>
              <a:rPr lang="en-US" sz="970" dirty="0">
                <a:solidFill>
                  <a:srgbClr val="494949"/>
                </a:solidFill>
                <a:latin typeface="Roboto Condensed Light"/>
                <a:ea typeface="+mn-lt"/>
                <a:cs typeface="+mn-lt"/>
              </a:rPr>
              <a:t>Include time and resources for adoption and communication efforts.</a:t>
            </a:r>
          </a:p>
        </p:txBody>
      </p:sp>
      <p:sp>
        <p:nvSpPr>
          <p:cNvPr id="14" name="Rectangle 13">
            <a:extLst>
              <a:ext uri="{FF2B5EF4-FFF2-40B4-BE49-F238E27FC236}">
                <a16:creationId xmlns:a16="http://schemas.microsoft.com/office/drawing/2014/main" id="{00A8F95E-A720-372A-D4A7-E402B895E6FC}"/>
              </a:ext>
              <a:ext uri="{C183D7F6-B498-43B3-948B-1728B52AA6E4}">
                <adec:decorative xmlns:adec="http://schemas.microsoft.com/office/drawing/2017/decorative" val="1"/>
              </a:ext>
            </a:extLst>
          </p:cNvPr>
          <p:cNvSpPr>
            <a:spLocks/>
          </p:cNvSpPr>
          <p:nvPr/>
        </p:nvSpPr>
        <p:spPr>
          <a:xfrm>
            <a:off x="6389850" y="1965610"/>
            <a:ext cx="5119924" cy="4654646"/>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lumMod val="95000"/>
                </a:srgbClr>
              </a:solidFill>
              <a:latin typeface="Roboto Condensed Light" panose="02000000000000000000" pitchFamily="2" charset="0"/>
              <a:ea typeface="+mn-lt"/>
              <a:cs typeface="+mn-lt"/>
            </a:endParaRPr>
          </a:p>
        </p:txBody>
      </p:sp>
      <p:sp>
        <p:nvSpPr>
          <p:cNvPr id="15" name="Rectangle 14">
            <a:extLst>
              <a:ext uri="{FF2B5EF4-FFF2-40B4-BE49-F238E27FC236}">
                <a16:creationId xmlns:a16="http://schemas.microsoft.com/office/drawing/2014/main" id="{5C532612-C311-FBB9-1A49-735258C76A24}"/>
              </a:ext>
              <a:ext uri="{C183D7F6-B498-43B3-948B-1728B52AA6E4}">
                <adec:decorative xmlns:adec="http://schemas.microsoft.com/office/drawing/2017/decorative" val="1"/>
              </a:ext>
            </a:extLst>
          </p:cNvPr>
          <p:cNvSpPr>
            <a:spLocks/>
          </p:cNvSpPr>
          <p:nvPr/>
        </p:nvSpPr>
        <p:spPr>
          <a:xfrm>
            <a:off x="6389849" y="1965609"/>
            <a:ext cx="5119924" cy="6967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6" name="Oval 15">
            <a:extLst>
              <a:ext uri="{FF2B5EF4-FFF2-40B4-BE49-F238E27FC236}">
                <a16:creationId xmlns:a16="http://schemas.microsoft.com/office/drawing/2014/main" id="{0BC09C7F-6CDB-3768-FB22-9D42A1A62B56}"/>
              </a:ext>
              <a:ext uri="{C183D7F6-B498-43B3-948B-1728B52AA6E4}">
                <adec:decorative xmlns:adec="http://schemas.microsoft.com/office/drawing/2017/decorative" val="1"/>
              </a:ext>
            </a:extLst>
          </p:cNvPr>
          <p:cNvSpPr>
            <a:spLocks/>
          </p:cNvSpPr>
          <p:nvPr/>
        </p:nvSpPr>
        <p:spPr>
          <a:xfrm>
            <a:off x="6721714" y="1477198"/>
            <a:ext cx="1226060" cy="1226060"/>
          </a:xfrm>
          <a:prstGeom prst="ellipse">
            <a:avLst/>
          </a:prstGeom>
          <a:solidFill>
            <a:schemeClr val="bg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defRPr/>
            </a:pPr>
            <a:endParaRPr lang="en-US" sz="900">
              <a:solidFill>
                <a:srgbClr val="FFFFFF"/>
              </a:solidFill>
              <a:latin typeface="Roboto Condensed Light" panose="02000000000000000000" pitchFamily="2" charset="0"/>
              <a:ea typeface="+mn-lt"/>
              <a:cs typeface="+mn-lt"/>
            </a:endParaRPr>
          </a:p>
        </p:txBody>
      </p:sp>
      <p:sp>
        <p:nvSpPr>
          <p:cNvPr id="19" name="Freeform 41">
            <a:extLst>
              <a:ext uri="{FF2B5EF4-FFF2-40B4-BE49-F238E27FC236}">
                <a16:creationId xmlns:a16="http://schemas.microsoft.com/office/drawing/2014/main" id="{359AB79B-6B0B-45D8-570D-00BFBB6291B3}"/>
              </a:ext>
            </a:extLst>
          </p:cNvPr>
          <p:cNvSpPr>
            <a:spLocks noChangeAspect="1"/>
          </p:cNvSpPr>
          <p:nvPr/>
        </p:nvSpPr>
        <p:spPr bwMode="auto">
          <a:xfrm>
            <a:off x="6942666" y="1715859"/>
            <a:ext cx="748740" cy="748740"/>
          </a:xfrm>
          <a:custGeom>
            <a:avLst/>
            <a:gdLst>
              <a:gd name="connsiteX0" fmla="*/ 67316 w 1145815"/>
              <a:gd name="connsiteY0" fmla="*/ 1020222 h 1145815"/>
              <a:gd name="connsiteX1" fmla="*/ 44997 w 1145815"/>
              <a:gd name="connsiteY1" fmla="*/ 1042893 h 1145815"/>
              <a:gd name="connsiteX2" fmla="*/ 44997 w 1145815"/>
              <a:gd name="connsiteY2" fmla="*/ 1100832 h 1145815"/>
              <a:gd name="connsiteX3" fmla="*/ 366819 w 1145815"/>
              <a:gd name="connsiteY3" fmla="*/ 1100832 h 1145815"/>
              <a:gd name="connsiteX4" fmla="*/ 366819 w 1145815"/>
              <a:gd name="connsiteY4" fmla="*/ 1042893 h 1145815"/>
              <a:gd name="connsiteX5" fmla="*/ 344860 w 1145815"/>
              <a:gd name="connsiteY5" fmla="*/ 1020222 h 1145815"/>
              <a:gd name="connsiteX6" fmla="*/ 434135 w 1145815"/>
              <a:gd name="connsiteY6" fmla="*/ 912982 h 1145815"/>
              <a:gd name="connsiteX7" fmla="*/ 411816 w 1145815"/>
              <a:gd name="connsiteY7" fmla="*/ 935293 h 1145815"/>
              <a:gd name="connsiteX8" fmla="*/ 411816 w 1145815"/>
              <a:gd name="connsiteY8" fmla="*/ 1100832 h 1145815"/>
              <a:gd name="connsiteX9" fmla="*/ 733998 w 1145815"/>
              <a:gd name="connsiteY9" fmla="*/ 1100832 h 1145815"/>
              <a:gd name="connsiteX10" fmla="*/ 733998 w 1145815"/>
              <a:gd name="connsiteY10" fmla="*/ 935293 h 1145815"/>
              <a:gd name="connsiteX11" fmla="*/ 711679 w 1145815"/>
              <a:gd name="connsiteY11" fmla="*/ 912982 h 1145815"/>
              <a:gd name="connsiteX12" fmla="*/ 801314 w 1145815"/>
              <a:gd name="connsiteY12" fmla="*/ 841368 h 1145815"/>
              <a:gd name="connsiteX13" fmla="*/ 778996 w 1145815"/>
              <a:gd name="connsiteY13" fmla="*/ 863680 h 1145815"/>
              <a:gd name="connsiteX14" fmla="*/ 778996 w 1145815"/>
              <a:gd name="connsiteY14" fmla="*/ 1100832 h 1145815"/>
              <a:gd name="connsiteX15" fmla="*/ 1101178 w 1145815"/>
              <a:gd name="connsiteY15" fmla="*/ 1100832 h 1145815"/>
              <a:gd name="connsiteX16" fmla="*/ 1101178 w 1145815"/>
              <a:gd name="connsiteY16" fmla="*/ 863680 h 1145815"/>
              <a:gd name="connsiteX17" fmla="*/ 1078859 w 1145815"/>
              <a:gd name="connsiteY17" fmla="*/ 841368 h 1145815"/>
              <a:gd name="connsiteX18" fmla="*/ 292894 w 1145815"/>
              <a:gd name="connsiteY18" fmla="*/ 747713 h 1145815"/>
              <a:gd name="connsiteX19" fmla="*/ 308971 w 1145815"/>
              <a:gd name="connsiteY19" fmla="*/ 754114 h 1145815"/>
              <a:gd name="connsiteX20" fmla="*/ 315547 w 1145815"/>
              <a:gd name="connsiteY20" fmla="*/ 769760 h 1145815"/>
              <a:gd name="connsiteX21" fmla="*/ 308971 w 1145815"/>
              <a:gd name="connsiteY21" fmla="*/ 785407 h 1145815"/>
              <a:gd name="connsiteX22" fmla="*/ 292894 w 1145815"/>
              <a:gd name="connsiteY22" fmla="*/ 791808 h 1145815"/>
              <a:gd name="connsiteX23" fmla="*/ 276817 w 1145815"/>
              <a:gd name="connsiteY23" fmla="*/ 785407 h 1145815"/>
              <a:gd name="connsiteX24" fmla="*/ 269875 w 1145815"/>
              <a:gd name="connsiteY24" fmla="*/ 769760 h 1145815"/>
              <a:gd name="connsiteX25" fmla="*/ 276817 w 1145815"/>
              <a:gd name="connsiteY25" fmla="*/ 754114 h 1145815"/>
              <a:gd name="connsiteX26" fmla="*/ 292894 w 1145815"/>
              <a:gd name="connsiteY26" fmla="*/ 747713 h 1145815"/>
              <a:gd name="connsiteX27" fmla="*/ 895172 w 1145815"/>
              <a:gd name="connsiteY27" fmla="*/ 704850 h 1145815"/>
              <a:gd name="connsiteX28" fmla="*/ 910819 w 1145815"/>
              <a:gd name="connsiteY28" fmla="*/ 711251 h 1145815"/>
              <a:gd name="connsiteX29" fmla="*/ 917220 w 1145815"/>
              <a:gd name="connsiteY29" fmla="*/ 726897 h 1145815"/>
              <a:gd name="connsiteX30" fmla="*/ 910819 w 1145815"/>
              <a:gd name="connsiteY30" fmla="*/ 742544 h 1145815"/>
              <a:gd name="connsiteX31" fmla="*/ 895172 w 1145815"/>
              <a:gd name="connsiteY31" fmla="*/ 748945 h 1145815"/>
              <a:gd name="connsiteX32" fmla="*/ 879526 w 1145815"/>
              <a:gd name="connsiteY32" fmla="*/ 742544 h 1145815"/>
              <a:gd name="connsiteX33" fmla="*/ 873125 w 1145815"/>
              <a:gd name="connsiteY33" fmla="*/ 726897 h 1145815"/>
              <a:gd name="connsiteX34" fmla="*/ 879526 w 1145815"/>
              <a:gd name="connsiteY34" fmla="*/ 711251 h 1145815"/>
              <a:gd name="connsiteX35" fmla="*/ 895172 w 1145815"/>
              <a:gd name="connsiteY35" fmla="*/ 704850 h 1145815"/>
              <a:gd name="connsiteX36" fmla="*/ 411816 w 1145815"/>
              <a:gd name="connsiteY36" fmla="*/ 671151 h 1145815"/>
              <a:gd name="connsiteX37" fmla="*/ 411816 w 1145815"/>
              <a:gd name="connsiteY37" fmla="*/ 871957 h 1145815"/>
              <a:gd name="connsiteX38" fmla="*/ 434135 w 1145815"/>
              <a:gd name="connsiteY38" fmla="*/ 867998 h 1145815"/>
              <a:gd name="connsiteX39" fmla="*/ 467973 w 1145815"/>
              <a:gd name="connsiteY39" fmla="*/ 867998 h 1145815"/>
              <a:gd name="connsiteX40" fmla="*/ 467973 w 1145815"/>
              <a:gd name="connsiteY40" fmla="*/ 671151 h 1145815"/>
              <a:gd name="connsiteX41" fmla="*/ 326861 w 1145815"/>
              <a:gd name="connsiteY41" fmla="*/ 228515 h 1145815"/>
              <a:gd name="connsiteX42" fmla="*/ 223907 w 1145815"/>
              <a:gd name="connsiteY42" fmla="*/ 331437 h 1145815"/>
              <a:gd name="connsiteX43" fmla="*/ 223907 w 1145815"/>
              <a:gd name="connsiteY43" fmla="*/ 447314 h 1145815"/>
              <a:gd name="connsiteX44" fmla="*/ 268545 w 1145815"/>
              <a:gd name="connsiteY44" fmla="*/ 510651 h 1145815"/>
              <a:gd name="connsiteX45" fmla="*/ 268545 w 1145815"/>
              <a:gd name="connsiteY45" fmla="*/ 354109 h 1145815"/>
              <a:gd name="connsiteX46" fmla="*/ 291223 w 1145815"/>
              <a:gd name="connsiteY46" fmla="*/ 331797 h 1145815"/>
              <a:gd name="connsiteX47" fmla="*/ 313542 w 1145815"/>
              <a:gd name="connsiteY47" fmla="*/ 354109 h 1145815"/>
              <a:gd name="connsiteX48" fmla="*/ 313542 w 1145815"/>
              <a:gd name="connsiteY48" fmla="*/ 509931 h 1145815"/>
              <a:gd name="connsiteX49" fmla="*/ 428015 w 1145815"/>
              <a:gd name="connsiteY49" fmla="*/ 509931 h 1145815"/>
              <a:gd name="connsiteX50" fmla="*/ 428015 w 1145815"/>
              <a:gd name="connsiteY50" fmla="*/ 354109 h 1145815"/>
              <a:gd name="connsiteX51" fmla="*/ 450334 w 1145815"/>
              <a:gd name="connsiteY51" fmla="*/ 331797 h 1145815"/>
              <a:gd name="connsiteX52" fmla="*/ 472653 w 1145815"/>
              <a:gd name="connsiteY52" fmla="*/ 354109 h 1145815"/>
              <a:gd name="connsiteX53" fmla="*/ 472653 w 1145815"/>
              <a:gd name="connsiteY53" fmla="*/ 413487 h 1145815"/>
              <a:gd name="connsiteX54" fmla="*/ 503611 w 1145815"/>
              <a:gd name="connsiteY54" fmla="*/ 444435 h 1145815"/>
              <a:gd name="connsiteX55" fmla="*/ 619525 w 1145815"/>
              <a:gd name="connsiteY55" fmla="*/ 444435 h 1145815"/>
              <a:gd name="connsiteX56" fmla="*/ 641123 w 1145815"/>
              <a:gd name="connsiteY56" fmla="*/ 422843 h 1145815"/>
              <a:gd name="connsiteX57" fmla="*/ 619525 w 1145815"/>
              <a:gd name="connsiteY57" fmla="*/ 401251 h 1145815"/>
              <a:gd name="connsiteX58" fmla="*/ 539969 w 1145815"/>
              <a:gd name="connsiteY58" fmla="*/ 401251 h 1145815"/>
              <a:gd name="connsiteX59" fmla="*/ 517290 w 1145815"/>
              <a:gd name="connsiteY59" fmla="*/ 378939 h 1145815"/>
              <a:gd name="connsiteX60" fmla="*/ 517290 w 1145815"/>
              <a:gd name="connsiteY60" fmla="*/ 331437 h 1145815"/>
              <a:gd name="connsiteX61" fmla="*/ 414336 w 1145815"/>
              <a:gd name="connsiteY61" fmla="*/ 228515 h 1145815"/>
              <a:gd name="connsiteX62" fmla="*/ 372579 w 1145815"/>
              <a:gd name="connsiteY62" fmla="*/ 44623 h 1145815"/>
              <a:gd name="connsiteX63" fmla="*/ 313542 w 1145815"/>
              <a:gd name="connsiteY63" fmla="*/ 104001 h 1145815"/>
              <a:gd name="connsiteX64" fmla="*/ 313542 w 1145815"/>
              <a:gd name="connsiteY64" fmla="*/ 124514 h 1145815"/>
              <a:gd name="connsiteX65" fmla="*/ 372579 w 1145815"/>
              <a:gd name="connsiteY65" fmla="*/ 183892 h 1145815"/>
              <a:gd name="connsiteX66" fmla="*/ 431975 w 1145815"/>
              <a:gd name="connsiteY66" fmla="*/ 124514 h 1145815"/>
              <a:gd name="connsiteX67" fmla="*/ 431975 w 1145815"/>
              <a:gd name="connsiteY67" fmla="*/ 104001 h 1145815"/>
              <a:gd name="connsiteX68" fmla="*/ 372579 w 1145815"/>
              <a:gd name="connsiteY68" fmla="*/ 44623 h 1145815"/>
              <a:gd name="connsiteX69" fmla="*/ 372579 w 1145815"/>
              <a:gd name="connsiteY69" fmla="*/ 0 h 1145815"/>
              <a:gd name="connsiteX70" fmla="*/ 476973 w 1145815"/>
              <a:gd name="connsiteY70" fmla="*/ 104001 h 1145815"/>
              <a:gd name="connsiteX71" fmla="*/ 476973 w 1145815"/>
              <a:gd name="connsiteY71" fmla="*/ 124514 h 1145815"/>
              <a:gd name="connsiteX72" fmla="*/ 453934 w 1145815"/>
              <a:gd name="connsiteY72" fmla="*/ 189290 h 1145815"/>
              <a:gd name="connsiteX73" fmla="*/ 562288 w 1145815"/>
              <a:gd name="connsiteY73" fmla="*/ 331437 h 1145815"/>
              <a:gd name="connsiteX74" fmla="*/ 562288 w 1145815"/>
              <a:gd name="connsiteY74" fmla="*/ 356628 h 1145815"/>
              <a:gd name="connsiteX75" fmla="*/ 619525 w 1145815"/>
              <a:gd name="connsiteY75" fmla="*/ 356628 h 1145815"/>
              <a:gd name="connsiteX76" fmla="*/ 686121 w 1145815"/>
              <a:gd name="connsiteY76" fmla="*/ 422843 h 1145815"/>
              <a:gd name="connsiteX77" fmla="*/ 619525 w 1145815"/>
              <a:gd name="connsiteY77" fmla="*/ 489059 h 1145815"/>
              <a:gd name="connsiteX78" fmla="*/ 503611 w 1145815"/>
              <a:gd name="connsiteY78" fmla="*/ 489059 h 1145815"/>
              <a:gd name="connsiteX79" fmla="*/ 472653 w 1145815"/>
              <a:gd name="connsiteY79" fmla="*/ 482581 h 1145815"/>
              <a:gd name="connsiteX80" fmla="*/ 472653 w 1145815"/>
              <a:gd name="connsiteY80" fmla="*/ 509931 h 1145815"/>
              <a:gd name="connsiteX81" fmla="*/ 499291 w 1145815"/>
              <a:gd name="connsiteY81" fmla="*/ 509931 h 1145815"/>
              <a:gd name="connsiteX82" fmla="*/ 611245 w 1145815"/>
              <a:gd name="connsiteY82" fmla="*/ 621849 h 1145815"/>
              <a:gd name="connsiteX83" fmla="*/ 611245 w 1145815"/>
              <a:gd name="connsiteY83" fmla="*/ 867998 h 1145815"/>
              <a:gd name="connsiteX84" fmla="*/ 711679 w 1145815"/>
              <a:gd name="connsiteY84" fmla="*/ 867998 h 1145815"/>
              <a:gd name="connsiteX85" fmla="*/ 733998 w 1145815"/>
              <a:gd name="connsiteY85" fmla="*/ 871957 h 1145815"/>
              <a:gd name="connsiteX86" fmla="*/ 733998 w 1145815"/>
              <a:gd name="connsiteY86" fmla="*/ 863680 h 1145815"/>
              <a:gd name="connsiteX87" fmla="*/ 801314 w 1145815"/>
              <a:gd name="connsiteY87" fmla="*/ 796385 h 1145815"/>
              <a:gd name="connsiteX88" fmla="*/ 962586 w 1145815"/>
              <a:gd name="connsiteY88" fmla="*/ 796385 h 1145815"/>
              <a:gd name="connsiteX89" fmla="*/ 962586 w 1145815"/>
              <a:gd name="connsiteY89" fmla="*/ 186051 h 1145815"/>
              <a:gd name="connsiteX90" fmla="*/ 975545 w 1145815"/>
              <a:gd name="connsiteY90" fmla="*/ 165898 h 1145815"/>
              <a:gd name="connsiteX91" fmla="*/ 939907 w 1145815"/>
              <a:gd name="connsiteY91" fmla="*/ 109399 h 1145815"/>
              <a:gd name="connsiteX92" fmla="*/ 904629 w 1145815"/>
              <a:gd name="connsiteY92" fmla="*/ 165898 h 1145815"/>
              <a:gd name="connsiteX93" fmla="*/ 917588 w 1145815"/>
              <a:gd name="connsiteY93" fmla="*/ 186051 h 1145815"/>
              <a:gd name="connsiteX94" fmla="*/ 917588 w 1145815"/>
              <a:gd name="connsiteY94" fmla="*/ 642362 h 1145815"/>
              <a:gd name="connsiteX95" fmla="*/ 895269 w 1145815"/>
              <a:gd name="connsiteY95" fmla="*/ 664673 h 1145815"/>
              <a:gd name="connsiteX96" fmla="*/ 872950 w 1145815"/>
              <a:gd name="connsiteY96" fmla="*/ 642362 h 1145815"/>
              <a:gd name="connsiteX97" fmla="*/ 872950 w 1145815"/>
              <a:gd name="connsiteY97" fmla="*/ 208363 h 1145815"/>
              <a:gd name="connsiteX98" fmla="*/ 865391 w 1145815"/>
              <a:gd name="connsiteY98" fmla="*/ 208363 h 1145815"/>
              <a:gd name="connsiteX99" fmla="*/ 845952 w 1145815"/>
              <a:gd name="connsiteY99" fmla="*/ 197207 h 1145815"/>
              <a:gd name="connsiteX100" fmla="*/ 846672 w 1145815"/>
              <a:gd name="connsiteY100" fmla="*/ 174175 h 1145815"/>
              <a:gd name="connsiteX101" fmla="*/ 921188 w 1145815"/>
              <a:gd name="connsiteY101" fmla="*/ 55419 h 1145815"/>
              <a:gd name="connsiteX102" fmla="*/ 939907 w 1145815"/>
              <a:gd name="connsiteY102" fmla="*/ 44983 h 1145815"/>
              <a:gd name="connsiteX103" fmla="*/ 958986 w 1145815"/>
              <a:gd name="connsiteY103" fmla="*/ 55419 h 1145815"/>
              <a:gd name="connsiteX104" fmla="*/ 1033502 w 1145815"/>
              <a:gd name="connsiteY104" fmla="*/ 174175 h 1145815"/>
              <a:gd name="connsiteX105" fmla="*/ 1033862 w 1145815"/>
              <a:gd name="connsiteY105" fmla="*/ 197207 h 1145815"/>
              <a:gd name="connsiteX106" fmla="*/ 1014423 w 1145815"/>
              <a:gd name="connsiteY106" fmla="*/ 208363 h 1145815"/>
              <a:gd name="connsiteX107" fmla="*/ 1007223 w 1145815"/>
              <a:gd name="connsiteY107" fmla="*/ 208363 h 1145815"/>
              <a:gd name="connsiteX108" fmla="*/ 1007223 w 1145815"/>
              <a:gd name="connsiteY108" fmla="*/ 796385 h 1145815"/>
              <a:gd name="connsiteX109" fmla="*/ 1078859 w 1145815"/>
              <a:gd name="connsiteY109" fmla="*/ 796385 h 1145815"/>
              <a:gd name="connsiteX110" fmla="*/ 1145815 w 1145815"/>
              <a:gd name="connsiteY110" fmla="*/ 863680 h 1145815"/>
              <a:gd name="connsiteX111" fmla="*/ 1145815 w 1145815"/>
              <a:gd name="connsiteY111" fmla="*/ 1123144 h 1145815"/>
              <a:gd name="connsiteX112" fmla="*/ 1123496 w 1145815"/>
              <a:gd name="connsiteY112" fmla="*/ 1145815 h 1145815"/>
              <a:gd name="connsiteX113" fmla="*/ 22318 w 1145815"/>
              <a:gd name="connsiteY113" fmla="*/ 1145815 h 1145815"/>
              <a:gd name="connsiteX114" fmla="*/ 0 w 1145815"/>
              <a:gd name="connsiteY114" fmla="*/ 1123144 h 1145815"/>
              <a:gd name="connsiteX115" fmla="*/ 0 w 1145815"/>
              <a:gd name="connsiteY115" fmla="*/ 1042893 h 1145815"/>
              <a:gd name="connsiteX116" fmla="*/ 67316 w 1145815"/>
              <a:gd name="connsiteY116" fmla="*/ 975598 h 1145815"/>
              <a:gd name="connsiteX117" fmla="*/ 268545 w 1145815"/>
              <a:gd name="connsiteY117" fmla="*/ 975598 h 1145815"/>
              <a:gd name="connsiteX118" fmla="*/ 268545 w 1145815"/>
              <a:gd name="connsiteY118" fmla="*/ 865839 h 1145815"/>
              <a:gd name="connsiteX119" fmla="*/ 291223 w 1145815"/>
              <a:gd name="connsiteY119" fmla="*/ 843527 h 1145815"/>
              <a:gd name="connsiteX120" fmla="*/ 313542 w 1145815"/>
              <a:gd name="connsiteY120" fmla="*/ 865839 h 1145815"/>
              <a:gd name="connsiteX121" fmla="*/ 313542 w 1145815"/>
              <a:gd name="connsiteY121" fmla="*/ 975598 h 1145815"/>
              <a:gd name="connsiteX122" fmla="*/ 366819 w 1145815"/>
              <a:gd name="connsiteY122" fmla="*/ 975598 h 1145815"/>
              <a:gd name="connsiteX123" fmla="*/ 366819 w 1145815"/>
              <a:gd name="connsiteY123" fmla="*/ 648839 h 1145815"/>
              <a:gd name="connsiteX124" fmla="*/ 389498 w 1145815"/>
              <a:gd name="connsiteY124" fmla="*/ 626168 h 1145815"/>
              <a:gd name="connsiteX125" fmla="*/ 490292 w 1145815"/>
              <a:gd name="connsiteY125" fmla="*/ 626168 h 1145815"/>
              <a:gd name="connsiteX126" fmla="*/ 512611 w 1145815"/>
              <a:gd name="connsiteY126" fmla="*/ 648839 h 1145815"/>
              <a:gd name="connsiteX127" fmla="*/ 512611 w 1145815"/>
              <a:gd name="connsiteY127" fmla="*/ 867998 h 1145815"/>
              <a:gd name="connsiteX128" fmla="*/ 566248 w 1145815"/>
              <a:gd name="connsiteY128" fmla="*/ 867998 h 1145815"/>
              <a:gd name="connsiteX129" fmla="*/ 566248 w 1145815"/>
              <a:gd name="connsiteY129" fmla="*/ 621849 h 1145815"/>
              <a:gd name="connsiteX130" fmla="*/ 499291 w 1145815"/>
              <a:gd name="connsiteY130" fmla="*/ 554554 h 1145815"/>
              <a:gd name="connsiteX131" fmla="*/ 313542 w 1145815"/>
              <a:gd name="connsiteY131" fmla="*/ 554554 h 1145815"/>
              <a:gd name="connsiteX132" fmla="*/ 313542 w 1145815"/>
              <a:gd name="connsiteY132" fmla="*/ 683746 h 1145815"/>
              <a:gd name="connsiteX133" fmla="*/ 291223 w 1145815"/>
              <a:gd name="connsiteY133" fmla="*/ 705698 h 1145815"/>
              <a:gd name="connsiteX134" fmla="*/ 268545 w 1145815"/>
              <a:gd name="connsiteY134" fmla="*/ 683746 h 1145815"/>
              <a:gd name="connsiteX135" fmla="*/ 268545 w 1145815"/>
              <a:gd name="connsiteY135" fmla="*/ 556713 h 1145815"/>
              <a:gd name="connsiteX136" fmla="*/ 179270 w 1145815"/>
              <a:gd name="connsiteY136" fmla="*/ 447314 h 1145815"/>
              <a:gd name="connsiteX137" fmla="*/ 179270 w 1145815"/>
              <a:gd name="connsiteY137" fmla="*/ 331437 h 1145815"/>
              <a:gd name="connsiteX138" fmla="*/ 290503 w 1145815"/>
              <a:gd name="connsiteY138" fmla="*/ 188210 h 1145815"/>
              <a:gd name="connsiteX139" fmla="*/ 268545 w 1145815"/>
              <a:gd name="connsiteY139" fmla="*/ 124514 h 1145815"/>
              <a:gd name="connsiteX140" fmla="*/ 268545 w 1145815"/>
              <a:gd name="connsiteY140" fmla="*/ 104001 h 1145815"/>
              <a:gd name="connsiteX141" fmla="*/ 372579 w 1145815"/>
              <a:gd name="connsiteY141" fmla="*/ 0 h 11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145815" h="1145815">
                <a:moveTo>
                  <a:pt x="67316" y="1020222"/>
                </a:moveTo>
                <a:cubicBezTo>
                  <a:pt x="55077" y="1020222"/>
                  <a:pt x="44997" y="1030298"/>
                  <a:pt x="44997" y="1042893"/>
                </a:cubicBezTo>
                <a:lnTo>
                  <a:pt x="44997" y="1100832"/>
                </a:lnTo>
                <a:lnTo>
                  <a:pt x="366819" y="1100832"/>
                </a:lnTo>
                <a:lnTo>
                  <a:pt x="366819" y="1042893"/>
                </a:lnTo>
                <a:cubicBezTo>
                  <a:pt x="366819" y="1030298"/>
                  <a:pt x="357100" y="1020222"/>
                  <a:pt x="344860" y="1020222"/>
                </a:cubicBezTo>
                <a:close/>
                <a:moveTo>
                  <a:pt x="434135" y="912982"/>
                </a:moveTo>
                <a:cubicBezTo>
                  <a:pt x="421896" y="912982"/>
                  <a:pt x="411816" y="923058"/>
                  <a:pt x="411816" y="935293"/>
                </a:cubicBezTo>
                <a:lnTo>
                  <a:pt x="411816" y="1100832"/>
                </a:lnTo>
                <a:lnTo>
                  <a:pt x="733998" y="1100832"/>
                </a:lnTo>
                <a:lnTo>
                  <a:pt x="733998" y="935293"/>
                </a:lnTo>
                <a:cubicBezTo>
                  <a:pt x="733998" y="923058"/>
                  <a:pt x="723919" y="912982"/>
                  <a:pt x="711679" y="912982"/>
                </a:cubicBezTo>
                <a:close/>
                <a:moveTo>
                  <a:pt x="801314" y="841368"/>
                </a:moveTo>
                <a:cubicBezTo>
                  <a:pt x="789075" y="841368"/>
                  <a:pt x="778996" y="851444"/>
                  <a:pt x="778996" y="863680"/>
                </a:cubicBezTo>
                <a:lnTo>
                  <a:pt x="778996" y="1100832"/>
                </a:lnTo>
                <a:lnTo>
                  <a:pt x="1101178" y="1100832"/>
                </a:lnTo>
                <a:lnTo>
                  <a:pt x="1101178" y="863680"/>
                </a:lnTo>
                <a:cubicBezTo>
                  <a:pt x="1101178" y="851444"/>
                  <a:pt x="1091098" y="841368"/>
                  <a:pt x="1078859" y="841368"/>
                </a:cubicBezTo>
                <a:close/>
                <a:moveTo>
                  <a:pt x="292894" y="747713"/>
                </a:moveTo>
                <a:cubicBezTo>
                  <a:pt x="298740" y="747713"/>
                  <a:pt x="304586" y="750202"/>
                  <a:pt x="308971" y="754114"/>
                </a:cubicBezTo>
                <a:cubicBezTo>
                  <a:pt x="313355" y="758381"/>
                  <a:pt x="315547" y="764071"/>
                  <a:pt x="315547" y="769760"/>
                </a:cubicBezTo>
                <a:cubicBezTo>
                  <a:pt x="315547" y="775450"/>
                  <a:pt x="313355" y="781140"/>
                  <a:pt x="308971" y="785407"/>
                </a:cubicBezTo>
                <a:cubicBezTo>
                  <a:pt x="304586" y="789674"/>
                  <a:pt x="298740" y="791808"/>
                  <a:pt x="292894" y="791808"/>
                </a:cubicBezTo>
                <a:cubicBezTo>
                  <a:pt x="286682" y="791808"/>
                  <a:pt x="280836" y="789674"/>
                  <a:pt x="276817" y="785407"/>
                </a:cubicBezTo>
                <a:cubicBezTo>
                  <a:pt x="272432" y="781140"/>
                  <a:pt x="269875" y="775450"/>
                  <a:pt x="269875" y="769760"/>
                </a:cubicBezTo>
                <a:cubicBezTo>
                  <a:pt x="269875" y="764071"/>
                  <a:pt x="272432" y="758381"/>
                  <a:pt x="276817" y="754114"/>
                </a:cubicBezTo>
                <a:cubicBezTo>
                  <a:pt x="280836" y="750202"/>
                  <a:pt x="286682" y="747713"/>
                  <a:pt x="292894" y="747713"/>
                </a:cubicBezTo>
                <a:close/>
                <a:moveTo>
                  <a:pt x="895172" y="704850"/>
                </a:moveTo>
                <a:cubicBezTo>
                  <a:pt x="901218" y="704850"/>
                  <a:pt x="906907" y="706984"/>
                  <a:pt x="910819" y="711251"/>
                </a:cubicBezTo>
                <a:cubicBezTo>
                  <a:pt x="915086" y="715163"/>
                  <a:pt x="917220" y="720852"/>
                  <a:pt x="917220" y="726897"/>
                </a:cubicBezTo>
                <a:cubicBezTo>
                  <a:pt x="917220" y="732587"/>
                  <a:pt x="915086" y="738277"/>
                  <a:pt x="910819" y="742544"/>
                </a:cubicBezTo>
                <a:cubicBezTo>
                  <a:pt x="906907" y="746455"/>
                  <a:pt x="901218" y="748945"/>
                  <a:pt x="895172" y="748945"/>
                </a:cubicBezTo>
                <a:cubicBezTo>
                  <a:pt x="889483" y="748945"/>
                  <a:pt x="883438" y="746455"/>
                  <a:pt x="879526" y="742544"/>
                </a:cubicBezTo>
                <a:cubicBezTo>
                  <a:pt x="875614" y="738277"/>
                  <a:pt x="873125" y="732587"/>
                  <a:pt x="873125" y="726897"/>
                </a:cubicBezTo>
                <a:cubicBezTo>
                  <a:pt x="873125" y="720852"/>
                  <a:pt x="875614" y="715163"/>
                  <a:pt x="879526" y="711251"/>
                </a:cubicBezTo>
                <a:cubicBezTo>
                  <a:pt x="883438" y="706984"/>
                  <a:pt x="889483" y="704850"/>
                  <a:pt x="895172" y="704850"/>
                </a:cubicBezTo>
                <a:close/>
                <a:moveTo>
                  <a:pt x="411816" y="671151"/>
                </a:moveTo>
                <a:lnTo>
                  <a:pt x="411816" y="871957"/>
                </a:lnTo>
                <a:cubicBezTo>
                  <a:pt x="418656" y="869438"/>
                  <a:pt x="426576" y="867998"/>
                  <a:pt x="434135" y="867998"/>
                </a:cubicBezTo>
                <a:lnTo>
                  <a:pt x="467973" y="867998"/>
                </a:lnTo>
                <a:lnTo>
                  <a:pt x="467973" y="671151"/>
                </a:lnTo>
                <a:close/>
                <a:moveTo>
                  <a:pt x="326861" y="228515"/>
                </a:moveTo>
                <a:cubicBezTo>
                  <a:pt x="270344" y="228515"/>
                  <a:pt x="223907" y="274578"/>
                  <a:pt x="223907" y="331437"/>
                </a:cubicBezTo>
                <a:lnTo>
                  <a:pt x="223907" y="447314"/>
                </a:lnTo>
                <a:cubicBezTo>
                  <a:pt x="223907" y="476463"/>
                  <a:pt x="242626" y="501294"/>
                  <a:pt x="268545" y="510651"/>
                </a:cubicBezTo>
                <a:lnTo>
                  <a:pt x="268545" y="354109"/>
                </a:lnTo>
                <a:cubicBezTo>
                  <a:pt x="268545" y="341873"/>
                  <a:pt x="278984" y="331797"/>
                  <a:pt x="291223" y="331797"/>
                </a:cubicBezTo>
                <a:cubicBezTo>
                  <a:pt x="303463" y="331797"/>
                  <a:pt x="313542" y="341873"/>
                  <a:pt x="313542" y="354109"/>
                </a:cubicBezTo>
                <a:lnTo>
                  <a:pt x="313542" y="509931"/>
                </a:lnTo>
                <a:lnTo>
                  <a:pt x="428015" y="509931"/>
                </a:lnTo>
                <a:lnTo>
                  <a:pt x="428015" y="354109"/>
                </a:lnTo>
                <a:cubicBezTo>
                  <a:pt x="428015" y="341873"/>
                  <a:pt x="438095" y="331797"/>
                  <a:pt x="450334" y="331797"/>
                </a:cubicBezTo>
                <a:cubicBezTo>
                  <a:pt x="462934" y="331797"/>
                  <a:pt x="472653" y="341873"/>
                  <a:pt x="472653" y="354109"/>
                </a:cubicBezTo>
                <a:lnTo>
                  <a:pt x="472653" y="413487"/>
                </a:lnTo>
                <a:cubicBezTo>
                  <a:pt x="472653" y="430760"/>
                  <a:pt x="486692" y="444435"/>
                  <a:pt x="503611" y="444435"/>
                </a:cubicBezTo>
                <a:lnTo>
                  <a:pt x="619525" y="444435"/>
                </a:lnTo>
                <a:cubicBezTo>
                  <a:pt x="631404" y="444435"/>
                  <a:pt x="641123" y="434719"/>
                  <a:pt x="641123" y="422843"/>
                </a:cubicBezTo>
                <a:cubicBezTo>
                  <a:pt x="641123" y="410967"/>
                  <a:pt x="631404" y="401251"/>
                  <a:pt x="619525" y="401251"/>
                </a:cubicBezTo>
                <a:lnTo>
                  <a:pt x="539969" y="401251"/>
                </a:lnTo>
                <a:cubicBezTo>
                  <a:pt x="527370" y="401251"/>
                  <a:pt x="517290" y="391535"/>
                  <a:pt x="517290" y="378939"/>
                </a:cubicBezTo>
                <a:lnTo>
                  <a:pt x="517290" y="331437"/>
                </a:lnTo>
                <a:cubicBezTo>
                  <a:pt x="517290" y="274578"/>
                  <a:pt x="471213" y="228515"/>
                  <a:pt x="414336" y="228515"/>
                </a:cubicBezTo>
                <a:close/>
                <a:moveTo>
                  <a:pt x="372579" y="44623"/>
                </a:moveTo>
                <a:cubicBezTo>
                  <a:pt x="340180" y="44623"/>
                  <a:pt x="313542" y="71254"/>
                  <a:pt x="313542" y="104001"/>
                </a:cubicBezTo>
                <a:lnTo>
                  <a:pt x="313542" y="124514"/>
                </a:lnTo>
                <a:cubicBezTo>
                  <a:pt x="313542" y="157262"/>
                  <a:pt x="340180" y="183892"/>
                  <a:pt x="372579" y="183892"/>
                </a:cubicBezTo>
                <a:cubicBezTo>
                  <a:pt x="405697" y="183892"/>
                  <a:pt x="431975" y="157262"/>
                  <a:pt x="431975" y="124514"/>
                </a:cubicBezTo>
                <a:lnTo>
                  <a:pt x="431975" y="104001"/>
                </a:lnTo>
                <a:cubicBezTo>
                  <a:pt x="431975" y="71254"/>
                  <a:pt x="405697" y="44623"/>
                  <a:pt x="372579" y="44623"/>
                </a:cubicBezTo>
                <a:close/>
                <a:moveTo>
                  <a:pt x="372579" y="0"/>
                </a:moveTo>
                <a:cubicBezTo>
                  <a:pt x="430175" y="0"/>
                  <a:pt x="476973" y="46423"/>
                  <a:pt x="476973" y="104001"/>
                </a:cubicBezTo>
                <a:lnTo>
                  <a:pt x="476973" y="124514"/>
                </a:lnTo>
                <a:cubicBezTo>
                  <a:pt x="476973" y="148985"/>
                  <a:pt x="468333" y="171656"/>
                  <a:pt x="453934" y="189290"/>
                </a:cubicBezTo>
                <a:cubicBezTo>
                  <a:pt x="516570" y="206563"/>
                  <a:pt x="562288" y="263782"/>
                  <a:pt x="562288" y="331437"/>
                </a:cubicBezTo>
                <a:lnTo>
                  <a:pt x="562288" y="356628"/>
                </a:lnTo>
                <a:lnTo>
                  <a:pt x="619525" y="356628"/>
                </a:lnTo>
                <a:cubicBezTo>
                  <a:pt x="656243" y="356628"/>
                  <a:pt x="686121" y="386137"/>
                  <a:pt x="686121" y="422843"/>
                </a:cubicBezTo>
                <a:cubicBezTo>
                  <a:pt x="686121" y="459190"/>
                  <a:pt x="656243" y="489059"/>
                  <a:pt x="619525" y="489059"/>
                </a:cubicBezTo>
                <a:lnTo>
                  <a:pt x="503611" y="489059"/>
                </a:lnTo>
                <a:cubicBezTo>
                  <a:pt x="492812" y="489059"/>
                  <a:pt x="482372" y="486899"/>
                  <a:pt x="472653" y="482581"/>
                </a:cubicBezTo>
                <a:lnTo>
                  <a:pt x="472653" y="509931"/>
                </a:lnTo>
                <a:lnTo>
                  <a:pt x="499291" y="509931"/>
                </a:lnTo>
                <a:cubicBezTo>
                  <a:pt x="561208" y="509931"/>
                  <a:pt x="611245" y="559952"/>
                  <a:pt x="611245" y="621849"/>
                </a:cubicBezTo>
                <a:lnTo>
                  <a:pt x="611245" y="867998"/>
                </a:lnTo>
                <a:lnTo>
                  <a:pt x="711679" y="867998"/>
                </a:lnTo>
                <a:cubicBezTo>
                  <a:pt x="719599" y="867998"/>
                  <a:pt x="727159" y="869438"/>
                  <a:pt x="733998" y="871957"/>
                </a:cubicBezTo>
                <a:lnTo>
                  <a:pt x="733998" y="863680"/>
                </a:lnTo>
                <a:cubicBezTo>
                  <a:pt x="733998" y="826614"/>
                  <a:pt x="764236" y="796385"/>
                  <a:pt x="801314" y="796385"/>
                </a:cubicBezTo>
                <a:lnTo>
                  <a:pt x="962586" y="796385"/>
                </a:lnTo>
                <a:lnTo>
                  <a:pt x="962586" y="186051"/>
                </a:lnTo>
                <a:cubicBezTo>
                  <a:pt x="962586" y="177054"/>
                  <a:pt x="967625" y="169497"/>
                  <a:pt x="975545" y="165898"/>
                </a:cubicBezTo>
                <a:lnTo>
                  <a:pt x="939907" y="109399"/>
                </a:lnTo>
                <a:lnTo>
                  <a:pt x="904629" y="165898"/>
                </a:lnTo>
                <a:cubicBezTo>
                  <a:pt x="912188" y="169497"/>
                  <a:pt x="917588" y="177054"/>
                  <a:pt x="917588" y="186051"/>
                </a:cubicBezTo>
                <a:lnTo>
                  <a:pt x="917588" y="642362"/>
                </a:lnTo>
                <a:cubicBezTo>
                  <a:pt x="917588" y="654597"/>
                  <a:pt x="907509" y="664673"/>
                  <a:pt x="895269" y="664673"/>
                </a:cubicBezTo>
                <a:cubicBezTo>
                  <a:pt x="883030" y="664673"/>
                  <a:pt x="872950" y="654597"/>
                  <a:pt x="872950" y="642362"/>
                </a:cubicBezTo>
                <a:lnTo>
                  <a:pt x="872950" y="208363"/>
                </a:lnTo>
                <a:lnTo>
                  <a:pt x="865391" y="208363"/>
                </a:lnTo>
                <a:cubicBezTo>
                  <a:pt x="857471" y="208363"/>
                  <a:pt x="849912" y="204044"/>
                  <a:pt x="845952" y="197207"/>
                </a:cubicBezTo>
                <a:cubicBezTo>
                  <a:pt x="841992" y="190009"/>
                  <a:pt x="842352" y="181373"/>
                  <a:pt x="846672" y="174175"/>
                </a:cubicBezTo>
                <a:lnTo>
                  <a:pt x="921188" y="55419"/>
                </a:lnTo>
                <a:cubicBezTo>
                  <a:pt x="925148" y="48942"/>
                  <a:pt x="932347" y="44983"/>
                  <a:pt x="939907" y="44983"/>
                </a:cubicBezTo>
                <a:cubicBezTo>
                  <a:pt x="947826" y="44983"/>
                  <a:pt x="955026" y="48942"/>
                  <a:pt x="958986" y="55419"/>
                </a:cubicBezTo>
                <a:lnTo>
                  <a:pt x="1033502" y="174175"/>
                </a:lnTo>
                <a:cubicBezTo>
                  <a:pt x="1037821" y="181373"/>
                  <a:pt x="1038181" y="190009"/>
                  <a:pt x="1033862" y="197207"/>
                </a:cubicBezTo>
                <a:cubicBezTo>
                  <a:pt x="1030262" y="204044"/>
                  <a:pt x="1022702" y="208363"/>
                  <a:pt x="1014423" y="208363"/>
                </a:cubicBezTo>
                <a:lnTo>
                  <a:pt x="1007223" y="208363"/>
                </a:lnTo>
                <a:lnTo>
                  <a:pt x="1007223" y="796385"/>
                </a:lnTo>
                <a:lnTo>
                  <a:pt x="1078859" y="796385"/>
                </a:lnTo>
                <a:cubicBezTo>
                  <a:pt x="1115937" y="796385"/>
                  <a:pt x="1145815" y="826614"/>
                  <a:pt x="1145815" y="863680"/>
                </a:cubicBezTo>
                <a:lnTo>
                  <a:pt x="1145815" y="1123144"/>
                </a:lnTo>
                <a:cubicBezTo>
                  <a:pt x="1145815" y="1135739"/>
                  <a:pt x="1136096" y="1145815"/>
                  <a:pt x="1123496" y="1145815"/>
                </a:cubicBezTo>
                <a:lnTo>
                  <a:pt x="22318" y="1145815"/>
                </a:lnTo>
                <a:cubicBezTo>
                  <a:pt x="10079" y="1145815"/>
                  <a:pt x="0" y="1135739"/>
                  <a:pt x="0" y="1123144"/>
                </a:cubicBezTo>
                <a:lnTo>
                  <a:pt x="0" y="1042893"/>
                </a:lnTo>
                <a:cubicBezTo>
                  <a:pt x="0" y="1005827"/>
                  <a:pt x="30238" y="975598"/>
                  <a:pt x="67316" y="975598"/>
                </a:cubicBezTo>
                <a:lnTo>
                  <a:pt x="268545" y="975598"/>
                </a:lnTo>
                <a:lnTo>
                  <a:pt x="268545" y="865839"/>
                </a:lnTo>
                <a:cubicBezTo>
                  <a:pt x="268545" y="853604"/>
                  <a:pt x="278984" y="843527"/>
                  <a:pt x="291223" y="843527"/>
                </a:cubicBezTo>
                <a:cubicBezTo>
                  <a:pt x="303463" y="843527"/>
                  <a:pt x="313542" y="853604"/>
                  <a:pt x="313542" y="865839"/>
                </a:cubicBezTo>
                <a:lnTo>
                  <a:pt x="313542" y="975598"/>
                </a:lnTo>
                <a:lnTo>
                  <a:pt x="366819" y="975598"/>
                </a:lnTo>
                <a:lnTo>
                  <a:pt x="366819" y="648839"/>
                </a:lnTo>
                <a:cubicBezTo>
                  <a:pt x="366819" y="636244"/>
                  <a:pt x="377258" y="626168"/>
                  <a:pt x="389498" y="626168"/>
                </a:cubicBezTo>
                <a:lnTo>
                  <a:pt x="490292" y="626168"/>
                </a:lnTo>
                <a:cubicBezTo>
                  <a:pt x="502891" y="626168"/>
                  <a:pt x="512611" y="636244"/>
                  <a:pt x="512611" y="648839"/>
                </a:cubicBezTo>
                <a:lnTo>
                  <a:pt x="512611" y="867998"/>
                </a:lnTo>
                <a:lnTo>
                  <a:pt x="566248" y="867998"/>
                </a:lnTo>
                <a:lnTo>
                  <a:pt x="566248" y="621849"/>
                </a:lnTo>
                <a:cubicBezTo>
                  <a:pt x="566248" y="584783"/>
                  <a:pt x="536369" y="554554"/>
                  <a:pt x="499291" y="554554"/>
                </a:cubicBezTo>
                <a:lnTo>
                  <a:pt x="313542" y="554554"/>
                </a:lnTo>
                <a:lnTo>
                  <a:pt x="313542" y="683746"/>
                </a:lnTo>
                <a:cubicBezTo>
                  <a:pt x="313542" y="695982"/>
                  <a:pt x="303463" y="705698"/>
                  <a:pt x="291223" y="705698"/>
                </a:cubicBezTo>
                <a:cubicBezTo>
                  <a:pt x="278984" y="705698"/>
                  <a:pt x="268545" y="695982"/>
                  <a:pt x="268545" y="683746"/>
                </a:cubicBezTo>
                <a:lnTo>
                  <a:pt x="268545" y="556713"/>
                </a:lnTo>
                <a:cubicBezTo>
                  <a:pt x="217787" y="546277"/>
                  <a:pt x="179270" y="501294"/>
                  <a:pt x="179270" y="447314"/>
                </a:cubicBezTo>
                <a:lnTo>
                  <a:pt x="179270" y="331437"/>
                </a:lnTo>
                <a:cubicBezTo>
                  <a:pt x="179270" y="262343"/>
                  <a:pt x="226787" y="204404"/>
                  <a:pt x="290503" y="188210"/>
                </a:cubicBezTo>
                <a:cubicBezTo>
                  <a:pt x="276824" y="170577"/>
                  <a:pt x="268545" y="148625"/>
                  <a:pt x="268545" y="124514"/>
                </a:cubicBezTo>
                <a:lnTo>
                  <a:pt x="268545" y="104001"/>
                </a:lnTo>
                <a:cubicBezTo>
                  <a:pt x="268545" y="46423"/>
                  <a:pt x="315342" y="0"/>
                  <a:pt x="372579" y="0"/>
                </a:cubicBezTo>
                <a:close/>
              </a:path>
            </a:pathLst>
          </a:custGeom>
          <a:solidFill>
            <a:schemeClr val="accent2"/>
          </a:solidFill>
          <a:ln>
            <a:noFill/>
          </a:ln>
          <a:effectLst/>
        </p:spPr>
        <p:txBody>
          <a:bodyPr wrap="square" anchor="ctr">
            <a:noAutofit/>
          </a:bodyPr>
          <a:lstStyle/>
          <a:p>
            <a:pPr defTabSz="554437">
              <a:defRPr/>
            </a:pPr>
            <a:endParaRPr lang="en-US" sz="900">
              <a:solidFill>
                <a:srgbClr val="494949"/>
              </a:solidFill>
              <a:latin typeface="Roboto Condensed Light" panose="02000000000000000000" pitchFamily="2" charset="0"/>
              <a:ea typeface="+mn-lt"/>
              <a:cs typeface="+mn-lt"/>
            </a:endParaRPr>
          </a:p>
        </p:txBody>
      </p:sp>
      <p:sp>
        <p:nvSpPr>
          <p:cNvPr id="17" name="TextBox 16">
            <a:extLst>
              <a:ext uri="{FF2B5EF4-FFF2-40B4-BE49-F238E27FC236}">
                <a16:creationId xmlns:a16="http://schemas.microsoft.com/office/drawing/2014/main" id="{E76D60A2-B4B6-9A5B-4C50-B4491B16C68A}"/>
              </a:ext>
            </a:extLst>
          </p:cNvPr>
          <p:cNvSpPr txBox="1">
            <a:spLocks/>
          </p:cNvSpPr>
          <p:nvPr/>
        </p:nvSpPr>
        <p:spPr>
          <a:xfrm>
            <a:off x="8157290" y="2124863"/>
            <a:ext cx="3090911" cy="338554"/>
          </a:xfrm>
          <a:prstGeom prst="rect">
            <a:avLst/>
          </a:prstGeom>
          <a:noFill/>
        </p:spPr>
        <p:txBody>
          <a:bodyPr wrap="none" rtlCol="0" anchor="ctr">
            <a:spAutoFit/>
          </a:bodyPr>
          <a:lstStyle/>
          <a:p>
            <a:pPr algn="ctr" defTabSz="554437">
              <a:defRPr/>
            </a:pPr>
            <a:r>
              <a:rPr lang="en-US" sz="1600" b="1">
                <a:solidFill>
                  <a:srgbClr val="FFFFFF"/>
                </a:solidFill>
                <a:latin typeface="Montserrat" pitchFamily="2" charset="77"/>
                <a:ea typeface="+mn-lt"/>
                <a:cs typeface="+mn-lt"/>
              </a:rPr>
              <a:t>CX-Specific Considerations</a:t>
            </a:r>
          </a:p>
        </p:txBody>
      </p:sp>
      <p:sp>
        <p:nvSpPr>
          <p:cNvPr id="18" name="Subtitle 2">
            <a:extLst>
              <a:ext uri="{FF2B5EF4-FFF2-40B4-BE49-F238E27FC236}">
                <a16:creationId xmlns:a16="http://schemas.microsoft.com/office/drawing/2014/main" id="{956F256F-359C-9F40-EFE1-6AE7635CD6DE}"/>
              </a:ext>
            </a:extLst>
          </p:cNvPr>
          <p:cNvSpPr txBox="1">
            <a:spLocks/>
          </p:cNvSpPr>
          <p:nvPr/>
        </p:nvSpPr>
        <p:spPr>
          <a:xfrm>
            <a:off x="6471985" y="2820647"/>
            <a:ext cx="5060427" cy="3239342"/>
          </a:xfrm>
          <a:prstGeom prst="rect">
            <a:avLst/>
          </a:prstGeom>
        </p:spPr>
        <p:txBody>
          <a:bodyPr vert="horz" wrap="square" lIns="45714" tIns="22857" rIns="45714" bIns="22857"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fontAlgn="ctr">
              <a:spcBef>
                <a:spcPts val="0"/>
              </a:spcBef>
              <a:buFontTx/>
            </a:pPr>
            <a:r>
              <a:rPr lang="en-US" sz="1100" b="1">
                <a:solidFill>
                  <a:srgbClr val="494949"/>
                </a:solidFill>
                <a:latin typeface="Roboto Condensed Light"/>
                <a:ea typeface="+mn-lt"/>
                <a:cs typeface="+mn-lt"/>
              </a:rPr>
              <a:t>Seamless Customer Journeys</a:t>
            </a:r>
          </a:p>
          <a:p>
            <a:pPr marL="361950" indent="-171450" algn="l" fontAlgn="ctr">
              <a:spcBef>
                <a:spcPts val="0"/>
              </a:spcBef>
              <a:buFont typeface="Arial" panose="020B0604020202020204" pitchFamily="34" charset="0"/>
              <a:buChar char="•"/>
            </a:pPr>
            <a:r>
              <a:rPr lang="en-US" sz="970">
                <a:solidFill>
                  <a:srgbClr val="494949"/>
                </a:solidFill>
                <a:latin typeface="Roboto Condensed Light"/>
                <a:ea typeface="+mn-lt"/>
                <a:cs typeface="+mn-lt"/>
              </a:rPr>
              <a:t>Ensure new workflows don’t create more complexity for customers.</a:t>
            </a:r>
          </a:p>
          <a:p>
            <a:pPr marL="361950" indent="-171450" algn="l" fontAlgn="ctr">
              <a:spcBef>
                <a:spcPts val="0"/>
              </a:spcBef>
              <a:buFont typeface="Arial" panose="020B0604020202020204" pitchFamily="34" charset="0"/>
              <a:buChar char="•"/>
            </a:pPr>
            <a:r>
              <a:rPr lang="en-US" sz="970">
                <a:solidFill>
                  <a:srgbClr val="494949"/>
                </a:solidFill>
                <a:latin typeface="Roboto Condensed Light"/>
                <a:ea typeface="+mn-lt"/>
                <a:cs typeface="+mn-lt"/>
              </a:rPr>
              <a:t>If you’re adding automated features, confirm customers can escalate to a human agent easily, if needed.</a:t>
            </a:r>
          </a:p>
          <a:p>
            <a:pPr algn="l" fontAlgn="ctr">
              <a:spcBef>
                <a:spcPts val="600"/>
              </a:spcBef>
              <a:buFontTx/>
            </a:pPr>
            <a:r>
              <a:rPr lang="en-US" sz="1100" b="1">
                <a:solidFill>
                  <a:srgbClr val="494949"/>
                </a:solidFill>
                <a:latin typeface="Roboto Condensed Light"/>
                <a:ea typeface="+mn-lt"/>
                <a:cs typeface="+mn-lt"/>
              </a:rPr>
              <a:t>Consistency Across Channels</a:t>
            </a:r>
          </a:p>
          <a:p>
            <a:pPr marL="361950" indent="-171450" algn="l" fontAlgn="ctr">
              <a:spcBef>
                <a:spcPts val="0"/>
              </a:spcBef>
              <a:buFont typeface="Arial" panose="020B0604020202020204" pitchFamily="34" charset="0"/>
              <a:buChar char="•"/>
            </a:pPr>
            <a:r>
              <a:rPr lang="en-US" sz="970">
                <a:solidFill>
                  <a:srgbClr val="494949"/>
                </a:solidFill>
                <a:latin typeface="Roboto Condensed Light"/>
                <a:ea typeface="+mn-lt"/>
                <a:cs typeface="+mn-lt"/>
              </a:rPr>
              <a:t>If you plan to expand from phone support to chat or email, define how AI insights or recommendations will flow across channels.</a:t>
            </a:r>
          </a:p>
          <a:p>
            <a:pPr marL="361950" indent="-171450" algn="l" fontAlgn="ctr">
              <a:spcBef>
                <a:spcPts val="0"/>
              </a:spcBef>
              <a:buFont typeface="Arial" panose="020B0604020202020204" pitchFamily="34" charset="0"/>
              <a:buChar char="•"/>
            </a:pPr>
            <a:r>
              <a:rPr lang="en-US" sz="970">
                <a:solidFill>
                  <a:srgbClr val="494949"/>
                </a:solidFill>
                <a:latin typeface="Roboto Condensed Light"/>
                <a:ea typeface="+mn-lt"/>
                <a:cs typeface="+mn-lt"/>
              </a:rPr>
              <a:t>Customers shouldn’t have to repeat information or get inconsistent answers.</a:t>
            </a:r>
          </a:p>
          <a:p>
            <a:pPr algn="l" fontAlgn="ctr">
              <a:spcBef>
                <a:spcPts val="600"/>
              </a:spcBef>
              <a:buFontTx/>
            </a:pPr>
            <a:r>
              <a:rPr lang="en-US" sz="1100" b="1">
                <a:solidFill>
                  <a:srgbClr val="494949"/>
                </a:solidFill>
                <a:latin typeface="Roboto Condensed Light"/>
                <a:ea typeface="+mn-lt"/>
                <a:cs typeface="+mn-lt"/>
              </a:rPr>
              <a:t>Proactive CX Enhancements</a:t>
            </a:r>
          </a:p>
          <a:p>
            <a:pPr marL="361950" indent="-171450" algn="l" fontAlgn="ctr">
              <a:spcBef>
                <a:spcPts val="0"/>
              </a:spcBef>
              <a:buFont typeface="Arial" panose="020B0604020202020204" pitchFamily="34" charset="0"/>
              <a:buChar char="•"/>
            </a:pPr>
            <a:r>
              <a:rPr lang="en-US" sz="970">
                <a:solidFill>
                  <a:srgbClr val="494949"/>
                </a:solidFill>
                <a:latin typeface="Roboto Condensed Light"/>
                <a:ea typeface="+mn-lt"/>
                <a:cs typeface="+mn-lt"/>
              </a:rPr>
              <a:t>AI can do more than react to queries. Consider how it might proactively address customer issues (e.g. sending policy reminders, offering relevant upsells).</a:t>
            </a:r>
          </a:p>
          <a:p>
            <a:pPr marL="361950" indent="-171450" algn="l" fontAlgn="ctr">
              <a:spcBef>
                <a:spcPts val="0"/>
              </a:spcBef>
              <a:buFont typeface="Arial" panose="020B0604020202020204" pitchFamily="34" charset="0"/>
              <a:buChar char="•"/>
            </a:pPr>
            <a:r>
              <a:rPr lang="en-US" sz="970">
                <a:solidFill>
                  <a:srgbClr val="494949"/>
                </a:solidFill>
                <a:latin typeface="Roboto Condensed Light"/>
                <a:ea typeface="+mn-lt"/>
                <a:cs typeface="+mn-lt"/>
              </a:rPr>
              <a:t>This shift can greatly enhance customer satisfaction and loyalty if done ethically and transparently.</a:t>
            </a:r>
          </a:p>
          <a:p>
            <a:pPr algn="l" fontAlgn="ctr">
              <a:spcBef>
                <a:spcPts val="600"/>
              </a:spcBef>
              <a:buFontTx/>
            </a:pPr>
            <a:r>
              <a:rPr lang="en-US" sz="1100" b="1">
                <a:solidFill>
                  <a:srgbClr val="494949"/>
                </a:solidFill>
                <a:latin typeface="Roboto Condensed Light"/>
                <a:ea typeface="+mn-lt"/>
                <a:cs typeface="+mn-lt"/>
              </a:rPr>
              <a:t>Ethical &amp; Privacy Protections</a:t>
            </a:r>
          </a:p>
          <a:p>
            <a:pPr marL="361950" indent="-171450" algn="l" fontAlgn="ctr">
              <a:spcBef>
                <a:spcPts val="0"/>
              </a:spcBef>
              <a:buFont typeface="Arial" panose="020B0604020202020204" pitchFamily="34" charset="0"/>
              <a:buChar char="•"/>
            </a:pPr>
            <a:r>
              <a:rPr lang="en-US" sz="970">
                <a:solidFill>
                  <a:srgbClr val="494949"/>
                </a:solidFill>
                <a:latin typeface="Roboto Condensed Light"/>
                <a:ea typeface="+mn-lt"/>
                <a:cs typeface="+mn-lt"/>
              </a:rPr>
              <a:t>The future state should define when and how personal data is accessed, stored, and analyzed.</a:t>
            </a:r>
          </a:p>
          <a:p>
            <a:pPr marL="361950" indent="-171450" algn="l" fontAlgn="ctr">
              <a:spcBef>
                <a:spcPts val="0"/>
              </a:spcBef>
              <a:buFont typeface="Arial" panose="020B0604020202020204" pitchFamily="34" charset="0"/>
              <a:buChar char="•"/>
            </a:pPr>
            <a:r>
              <a:rPr lang="en-US" sz="970">
                <a:solidFill>
                  <a:srgbClr val="494949"/>
                </a:solidFill>
                <a:latin typeface="Roboto Condensed Light"/>
                <a:ea typeface="+mn-lt"/>
                <a:cs typeface="+mn-lt"/>
              </a:rPr>
              <a:t>Build in compliance checks or AI fairness assessments for any steps involving personal or sensitive data.</a:t>
            </a:r>
          </a:p>
        </p:txBody>
      </p:sp>
    </p:spTree>
    <p:extLst>
      <p:ext uri="{BB962C8B-B14F-4D97-AF65-F5344CB8AC3E}">
        <p14:creationId xmlns:p14="http://schemas.microsoft.com/office/powerpoint/2010/main" val="1000392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1DC1E-D8A4-9EA2-C205-0B280CCDDA81}"/>
            </a:ext>
          </a:extLst>
        </p:cNvPr>
        <p:cNvGrpSpPr/>
        <p:nvPr/>
      </p:nvGrpSpPr>
      <p:grpSpPr>
        <a:xfrm>
          <a:off x="0" y="0"/>
          <a:ext cx="0" cy="0"/>
          <a:chOff x="0" y="0"/>
          <a:chExt cx="0" cy="0"/>
        </a:xfrm>
      </p:grpSpPr>
      <p:pic>
        <p:nvPicPr>
          <p:cNvPr id="6" name="Graphic 5" descr="Warning with solid fill">
            <a:extLst>
              <a:ext uri="{FF2B5EF4-FFF2-40B4-BE49-F238E27FC236}">
                <a16:creationId xmlns:a16="http://schemas.microsoft.com/office/drawing/2014/main" id="{3ACA0CC4-F806-CC20-C2F6-FBEA0CF63F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64978" y="227355"/>
            <a:ext cx="817332" cy="817332"/>
          </a:xfrm>
          <a:prstGeom prst="rect">
            <a:avLst/>
          </a:prstGeom>
        </p:spPr>
      </p:pic>
      <p:sp>
        <p:nvSpPr>
          <p:cNvPr id="5" name="Title 2">
            <a:extLst>
              <a:ext uri="{FF2B5EF4-FFF2-40B4-BE49-F238E27FC236}">
                <a16:creationId xmlns:a16="http://schemas.microsoft.com/office/drawing/2014/main" id="{5225EF1D-BE4B-D662-AB12-CFA2EE9631F0}"/>
              </a:ext>
            </a:extLst>
          </p:cNvPr>
          <p:cNvSpPr>
            <a:spLocks noGrp="1"/>
          </p:cNvSpPr>
          <p:nvPr>
            <p:ph type="title"/>
          </p:nvPr>
        </p:nvSpPr>
        <p:spPr>
          <a:xfrm>
            <a:off x="354854" y="384037"/>
            <a:ext cx="10491822" cy="503971"/>
          </a:xfrm>
        </p:spPr>
        <p:txBody>
          <a:bodyPr/>
          <a:lstStyle/>
          <a:p>
            <a:r>
              <a:rPr lang="en-US" sz="3200">
                <a:solidFill>
                  <a:schemeClr val="accent1"/>
                </a:solidFill>
              </a:rPr>
              <a:t>Defining current- &amp; target-state processes: A key to AI success</a:t>
            </a:r>
          </a:p>
        </p:txBody>
      </p:sp>
      <p:sp>
        <p:nvSpPr>
          <p:cNvPr id="7" name="TextBox 6">
            <a:extLst>
              <a:ext uri="{FF2B5EF4-FFF2-40B4-BE49-F238E27FC236}">
                <a16:creationId xmlns:a16="http://schemas.microsoft.com/office/drawing/2014/main" id="{61C196DF-4156-F7F4-87B1-D1E4C3B5859E}"/>
              </a:ext>
            </a:extLst>
          </p:cNvPr>
          <p:cNvSpPr txBox="1">
            <a:spLocks/>
          </p:cNvSpPr>
          <p:nvPr/>
        </p:nvSpPr>
        <p:spPr>
          <a:xfrm>
            <a:off x="492014" y="1725906"/>
            <a:ext cx="3943620" cy="2308324"/>
          </a:xfrm>
          <a:prstGeom prst="rect">
            <a:avLst/>
          </a:prstGeom>
          <a:noFill/>
        </p:spPr>
        <p:txBody>
          <a:bodyPr wrap="square">
            <a:spAutoFit/>
          </a:bodyPr>
          <a:lstStyle/>
          <a:p>
            <a:pPr algn="ctr" defTabSz="914400"/>
            <a:r>
              <a:rPr lang="en-US" sz="1600" dirty="0">
                <a:solidFill>
                  <a:srgbClr val="494949"/>
                </a:solidFill>
                <a:ea typeface="+mn-lt"/>
                <a:cs typeface="+mn-lt"/>
              </a:rPr>
              <a:t>When deploying AI-driven solutions, many organizations focus on the </a:t>
            </a:r>
            <a:r>
              <a:rPr lang="en-US" sz="1600" b="1" dirty="0">
                <a:solidFill>
                  <a:srgbClr val="494949"/>
                </a:solidFill>
                <a:ea typeface="+mn-lt"/>
                <a:cs typeface="+mn-lt"/>
              </a:rPr>
              <a:t>technology</a:t>
            </a:r>
            <a:r>
              <a:rPr lang="en-US" sz="1600" dirty="0">
                <a:solidFill>
                  <a:srgbClr val="494949"/>
                </a:solidFill>
                <a:ea typeface="+mn-lt"/>
                <a:cs typeface="+mn-lt"/>
              </a:rPr>
              <a:t> while overlooking the </a:t>
            </a:r>
            <a:r>
              <a:rPr lang="en-US" sz="1600" b="1" dirty="0">
                <a:solidFill>
                  <a:srgbClr val="494949"/>
                </a:solidFill>
                <a:ea typeface="+mn-lt"/>
                <a:cs typeface="+mn-lt"/>
              </a:rPr>
              <a:t>operational</a:t>
            </a:r>
            <a:r>
              <a:rPr lang="en-US" sz="1600" dirty="0">
                <a:solidFill>
                  <a:srgbClr val="494949"/>
                </a:solidFill>
                <a:ea typeface="+mn-lt"/>
                <a:cs typeface="+mn-lt"/>
              </a:rPr>
              <a:t> and </a:t>
            </a:r>
            <a:r>
              <a:rPr lang="en-US" sz="1600" b="1" dirty="0">
                <a:solidFill>
                  <a:srgbClr val="494949"/>
                </a:solidFill>
                <a:ea typeface="+mn-lt"/>
                <a:cs typeface="+mn-lt"/>
              </a:rPr>
              <a:t>process-related</a:t>
            </a:r>
            <a:r>
              <a:rPr lang="en-US" sz="1600" dirty="0">
                <a:solidFill>
                  <a:srgbClr val="494949"/>
                </a:solidFill>
                <a:ea typeface="+mn-lt"/>
                <a:cs typeface="+mn-lt"/>
              </a:rPr>
              <a:t> nuances. Clearly documenting the </a:t>
            </a:r>
            <a:r>
              <a:rPr lang="en-US" sz="1600" b="1" dirty="0">
                <a:solidFill>
                  <a:srgbClr val="494949"/>
                </a:solidFill>
                <a:ea typeface="+mn-lt"/>
                <a:cs typeface="+mn-lt"/>
              </a:rPr>
              <a:t>current</a:t>
            </a:r>
            <a:r>
              <a:rPr lang="en-US" sz="1600" dirty="0">
                <a:solidFill>
                  <a:srgbClr val="494949"/>
                </a:solidFill>
                <a:ea typeface="+mn-lt"/>
                <a:cs typeface="+mn-lt"/>
              </a:rPr>
              <a:t> (as-is) and </a:t>
            </a:r>
            <a:r>
              <a:rPr lang="en-US" sz="1600" b="1" dirty="0">
                <a:solidFill>
                  <a:srgbClr val="494949"/>
                </a:solidFill>
                <a:ea typeface="+mn-lt"/>
                <a:cs typeface="+mn-lt"/>
              </a:rPr>
              <a:t>target</a:t>
            </a:r>
            <a:r>
              <a:rPr lang="en-US" sz="1600" dirty="0">
                <a:solidFill>
                  <a:srgbClr val="494949"/>
                </a:solidFill>
                <a:ea typeface="+mn-lt"/>
                <a:cs typeface="+mn-lt"/>
              </a:rPr>
              <a:t> (to-be) processes prevents disconnects between what AI is </a:t>
            </a:r>
            <a:r>
              <a:rPr lang="en-US" sz="1600" b="1" dirty="0">
                <a:solidFill>
                  <a:srgbClr val="494949"/>
                </a:solidFill>
                <a:ea typeface="+mn-lt"/>
                <a:cs typeface="+mn-lt"/>
              </a:rPr>
              <a:t>designed</a:t>
            </a:r>
            <a:r>
              <a:rPr lang="en-US" sz="1600" dirty="0">
                <a:solidFill>
                  <a:srgbClr val="494949"/>
                </a:solidFill>
                <a:ea typeface="+mn-lt"/>
                <a:cs typeface="+mn-lt"/>
              </a:rPr>
              <a:t> to do and how work is actually </a:t>
            </a:r>
            <a:r>
              <a:rPr lang="en-US" sz="1600" b="1" dirty="0">
                <a:solidFill>
                  <a:srgbClr val="494949"/>
                </a:solidFill>
                <a:ea typeface="+mn-lt"/>
                <a:cs typeface="+mn-lt"/>
              </a:rPr>
              <a:t>carried out</a:t>
            </a:r>
            <a:r>
              <a:rPr lang="en-US" sz="1600" dirty="0">
                <a:solidFill>
                  <a:srgbClr val="494949"/>
                </a:solidFill>
                <a:ea typeface="+mn-lt"/>
                <a:cs typeface="+mn-lt"/>
              </a:rPr>
              <a:t> – ultimately driving </a:t>
            </a:r>
            <a:r>
              <a:rPr lang="en-US" sz="1600" b="1" dirty="0">
                <a:solidFill>
                  <a:srgbClr val="494949"/>
                </a:solidFill>
                <a:ea typeface="+mn-lt"/>
                <a:cs typeface="+mn-lt"/>
              </a:rPr>
              <a:t>faster adoption</a:t>
            </a:r>
            <a:r>
              <a:rPr lang="en-US" sz="1600" dirty="0">
                <a:solidFill>
                  <a:srgbClr val="494949"/>
                </a:solidFill>
                <a:ea typeface="+mn-lt"/>
                <a:cs typeface="+mn-lt"/>
              </a:rPr>
              <a:t>, </a:t>
            </a:r>
            <a:r>
              <a:rPr lang="en-US" sz="1600" b="1" dirty="0">
                <a:solidFill>
                  <a:srgbClr val="494949"/>
                </a:solidFill>
                <a:ea typeface="+mn-lt"/>
                <a:cs typeface="+mn-lt"/>
              </a:rPr>
              <a:t>higher ROI</a:t>
            </a:r>
            <a:r>
              <a:rPr lang="en-US" sz="1600" dirty="0">
                <a:solidFill>
                  <a:srgbClr val="494949"/>
                </a:solidFill>
                <a:ea typeface="+mn-lt"/>
                <a:cs typeface="+mn-lt"/>
              </a:rPr>
              <a:t>, and </a:t>
            </a:r>
            <a:r>
              <a:rPr lang="en-US" sz="1600" b="1" dirty="0">
                <a:solidFill>
                  <a:srgbClr val="494949"/>
                </a:solidFill>
                <a:ea typeface="+mn-lt"/>
                <a:cs typeface="+mn-lt"/>
              </a:rPr>
              <a:t>better customer experiences</a:t>
            </a:r>
            <a:r>
              <a:rPr lang="en-US" sz="1600" dirty="0">
                <a:solidFill>
                  <a:srgbClr val="494949"/>
                </a:solidFill>
                <a:ea typeface="+mn-lt"/>
                <a:cs typeface="+mn-lt"/>
              </a:rPr>
              <a:t>.</a:t>
            </a:r>
          </a:p>
        </p:txBody>
      </p:sp>
      <p:sp>
        <p:nvSpPr>
          <p:cNvPr id="9" name="Rectangle 8">
            <a:extLst>
              <a:ext uri="{FF2B5EF4-FFF2-40B4-BE49-F238E27FC236}">
                <a16:creationId xmlns:a16="http://schemas.microsoft.com/office/drawing/2014/main" id="{6F0E5340-7612-AD49-2179-B4089177DCDA}"/>
              </a:ext>
            </a:extLst>
          </p:cNvPr>
          <p:cNvSpPr>
            <a:spLocks/>
          </p:cNvSpPr>
          <p:nvPr/>
        </p:nvSpPr>
        <p:spPr>
          <a:xfrm>
            <a:off x="492014" y="4360980"/>
            <a:ext cx="3943620" cy="1960322"/>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r>
              <a:rPr lang="en-US" sz="1400" b="1" dirty="0">
                <a:solidFill>
                  <a:srgbClr val="FFFFFF"/>
                </a:solidFill>
                <a:ea typeface="+mn-lt"/>
                <a:cs typeface="+mn-lt"/>
              </a:rPr>
              <a:t>Info-Tech Insight:</a:t>
            </a:r>
          </a:p>
          <a:p>
            <a:pPr defTabSz="554437">
              <a:spcBef>
                <a:spcPts val="800"/>
              </a:spcBef>
            </a:pPr>
            <a:r>
              <a:rPr lang="en-US" sz="1400" dirty="0">
                <a:solidFill>
                  <a:srgbClr val="FFFFFF"/>
                </a:solidFill>
                <a:ea typeface="+mn-lt"/>
                <a:cs typeface="+mn-lt"/>
              </a:rPr>
              <a:t>By mapping </a:t>
            </a:r>
            <a:r>
              <a:rPr lang="en-US" sz="1400" b="1" dirty="0">
                <a:solidFill>
                  <a:srgbClr val="FFFFFF"/>
                </a:solidFill>
                <a:ea typeface="+mn-lt"/>
                <a:cs typeface="+mn-lt"/>
              </a:rPr>
              <a:t>where you are</a:t>
            </a:r>
            <a:r>
              <a:rPr lang="en-US" sz="1400" dirty="0">
                <a:solidFill>
                  <a:srgbClr val="FFFFFF"/>
                </a:solidFill>
                <a:ea typeface="+mn-lt"/>
                <a:cs typeface="+mn-lt"/>
              </a:rPr>
              <a:t> (current state) and </a:t>
            </a:r>
            <a:r>
              <a:rPr lang="en-US" sz="1400" b="1" dirty="0">
                <a:solidFill>
                  <a:srgbClr val="FFFFFF"/>
                </a:solidFill>
                <a:ea typeface="+mn-lt"/>
                <a:cs typeface="+mn-lt"/>
              </a:rPr>
              <a:t>where you want to be</a:t>
            </a:r>
            <a:r>
              <a:rPr lang="en-US" sz="1400" dirty="0">
                <a:solidFill>
                  <a:srgbClr val="FFFFFF"/>
                </a:solidFill>
                <a:ea typeface="+mn-lt"/>
                <a:cs typeface="+mn-lt"/>
              </a:rPr>
              <a:t> (target state), you create a </a:t>
            </a:r>
            <a:r>
              <a:rPr lang="en-US" sz="1400" b="1" dirty="0">
                <a:solidFill>
                  <a:srgbClr val="FFFFFF"/>
                </a:solidFill>
                <a:ea typeface="+mn-lt"/>
                <a:cs typeface="+mn-lt"/>
              </a:rPr>
              <a:t>logical bridge</a:t>
            </a:r>
            <a:r>
              <a:rPr lang="en-US" sz="1400" dirty="0">
                <a:solidFill>
                  <a:srgbClr val="FFFFFF"/>
                </a:solidFill>
                <a:ea typeface="+mn-lt"/>
                <a:cs typeface="+mn-lt"/>
              </a:rPr>
              <a:t> that keeps everyone focused on the right priorities – driving a smoother AI implementation and a stronger return on investment.</a:t>
            </a:r>
          </a:p>
        </p:txBody>
      </p:sp>
      <p:sp>
        <p:nvSpPr>
          <p:cNvPr id="10" name="Rectangle 9">
            <a:extLst>
              <a:ext uri="{FF2B5EF4-FFF2-40B4-BE49-F238E27FC236}">
                <a16:creationId xmlns:a16="http://schemas.microsoft.com/office/drawing/2014/main" id="{752B0B09-2F41-057F-F62A-B594B0C8C462}"/>
              </a:ext>
              <a:ext uri="{C183D7F6-B498-43B3-948B-1728B52AA6E4}">
                <adec:decorative xmlns:adec="http://schemas.microsoft.com/office/drawing/2017/decorative" val="1"/>
              </a:ext>
            </a:extLst>
          </p:cNvPr>
          <p:cNvSpPr>
            <a:spLocks/>
          </p:cNvSpPr>
          <p:nvPr/>
        </p:nvSpPr>
        <p:spPr>
          <a:xfrm>
            <a:off x="492014" y="4360978"/>
            <a:ext cx="3943620" cy="1960324"/>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400">
              <a:solidFill>
                <a:srgbClr val="2576B7"/>
              </a:solidFill>
              <a:ea typeface="+mn-lt"/>
              <a:cs typeface="+mn-lt"/>
            </a:endParaRPr>
          </a:p>
        </p:txBody>
      </p:sp>
      <p:sp>
        <p:nvSpPr>
          <p:cNvPr id="3" name="TextBox 2">
            <a:extLst>
              <a:ext uri="{FF2B5EF4-FFF2-40B4-BE49-F238E27FC236}">
                <a16:creationId xmlns:a16="http://schemas.microsoft.com/office/drawing/2014/main" id="{4E02BBE8-F1A1-7623-E4F5-308A4B761EB6}"/>
              </a:ext>
            </a:extLst>
          </p:cNvPr>
          <p:cNvSpPr txBox="1">
            <a:spLocks/>
          </p:cNvSpPr>
          <p:nvPr/>
        </p:nvSpPr>
        <p:spPr>
          <a:xfrm>
            <a:off x="5010943" y="1504950"/>
            <a:ext cx="6362700" cy="4568591"/>
          </a:xfrm>
          <a:prstGeom prst="rect">
            <a:avLst/>
          </a:prstGeom>
          <a:solidFill>
            <a:srgbClr val="FFFFFF"/>
          </a:solidFill>
          <a:ln w="12700">
            <a:solidFill>
              <a:schemeClr val="accent1"/>
            </a:solidFill>
          </a:ln>
        </p:spPr>
        <p:txBody>
          <a:bodyPr wrap="square" lIns="216000" tIns="288000" rIns="216000" anchor="t">
            <a:noAutofit/>
          </a:bodyPr>
          <a:lstStyle/>
          <a:p>
            <a:pPr defTabSz="914400">
              <a:spcBef>
                <a:spcPts val="600"/>
              </a:spcBef>
            </a:pPr>
            <a:r>
              <a:rPr lang="en-US" sz="1400" b="1" dirty="0">
                <a:solidFill>
                  <a:srgbClr val="494949"/>
                </a:solidFill>
                <a:ea typeface="+mn-lt"/>
                <a:cs typeface="+mn-lt"/>
              </a:rPr>
              <a:t>Ensures Alignment &amp; Clarity:</a:t>
            </a:r>
          </a:p>
          <a:p>
            <a:pPr marL="285750" indent="-285750" defTabSz="914400" fontAlgn="ctr">
              <a:buFont typeface="Arial" panose="020B0604020202020204" pitchFamily="34" charset="0"/>
              <a:buChar char="•"/>
            </a:pPr>
            <a:r>
              <a:rPr lang="en-US" sz="1200" dirty="0">
                <a:solidFill>
                  <a:srgbClr val="494949"/>
                </a:solidFill>
                <a:ea typeface="+mn-lt"/>
                <a:cs typeface="+mn-lt"/>
              </a:rPr>
              <a:t>When stakeholders see exactly </a:t>
            </a:r>
            <a:r>
              <a:rPr lang="en-US" sz="1200" b="1" dirty="0">
                <a:solidFill>
                  <a:srgbClr val="494949"/>
                </a:solidFill>
                <a:ea typeface="+mn-lt"/>
                <a:cs typeface="+mn-lt"/>
              </a:rPr>
              <a:t>how</a:t>
            </a:r>
            <a:r>
              <a:rPr lang="en-US" sz="1200" dirty="0">
                <a:solidFill>
                  <a:srgbClr val="494949"/>
                </a:solidFill>
                <a:ea typeface="+mn-lt"/>
                <a:cs typeface="+mn-lt"/>
              </a:rPr>
              <a:t> the process works today and </a:t>
            </a:r>
            <a:r>
              <a:rPr lang="en-US" sz="1200" b="1" dirty="0">
                <a:solidFill>
                  <a:srgbClr val="494949"/>
                </a:solidFill>
                <a:ea typeface="+mn-lt"/>
                <a:cs typeface="+mn-lt"/>
              </a:rPr>
              <a:t>where</a:t>
            </a:r>
            <a:r>
              <a:rPr lang="en-US" sz="1200" dirty="0">
                <a:solidFill>
                  <a:srgbClr val="494949"/>
                </a:solidFill>
                <a:ea typeface="+mn-lt"/>
                <a:cs typeface="+mn-lt"/>
              </a:rPr>
              <a:t> it’s heading, they can align on common goals.</a:t>
            </a:r>
          </a:p>
          <a:p>
            <a:pPr marL="285750" indent="-285750" defTabSz="914400" fontAlgn="ctr">
              <a:buFont typeface="Arial" panose="020B0604020202020204" pitchFamily="34" charset="0"/>
              <a:buChar char="•"/>
            </a:pPr>
            <a:r>
              <a:rPr lang="en-US" sz="1200" dirty="0">
                <a:solidFill>
                  <a:srgbClr val="494949"/>
                </a:solidFill>
                <a:ea typeface="+mn-lt"/>
                <a:cs typeface="+mn-lt"/>
              </a:rPr>
              <a:t>Removes ambiguity about responsibilities, handoffs, and desired outcomes.</a:t>
            </a:r>
          </a:p>
          <a:p>
            <a:pPr defTabSz="914400">
              <a:spcBef>
                <a:spcPts val="600"/>
              </a:spcBef>
            </a:pPr>
            <a:r>
              <a:rPr lang="en-US" sz="1400" b="1" dirty="0">
                <a:solidFill>
                  <a:srgbClr val="494949"/>
                </a:solidFill>
                <a:ea typeface="+mn-lt"/>
                <a:cs typeface="+mn-lt"/>
              </a:rPr>
              <a:t>Reveals Genuine Improvement Opportunities:</a:t>
            </a:r>
          </a:p>
          <a:p>
            <a:pPr marL="285750" indent="-285750" defTabSz="914400" fontAlgn="ctr">
              <a:buFont typeface="Arial" panose="020B0604020202020204" pitchFamily="34" charset="0"/>
              <a:buChar char="•"/>
            </a:pPr>
            <a:r>
              <a:rPr lang="en-US" sz="1200" dirty="0">
                <a:solidFill>
                  <a:srgbClr val="494949"/>
                </a:solidFill>
                <a:ea typeface="+mn-lt"/>
                <a:cs typeface="+mn-lt"/>
              </a:rPr>
              <a:t>Mapping the </a:t>
            </a:r>
            <a:r>
              <a:rPr lang="en-US" sz="1200" b="1" dirty="0">
                <a:solidFill>
                  <a:srgbClr val="494949"/>
                </a:solidFill>
                <a:ea typeface="+mn-lt"/>
                <a:cs typeface="+mn-lt"/>
              </a:rPr>
              <a:t>current state</a:t>
            </a:r>
            <a:r>
              <a:rPr lang="en-US" sz="1200" dirty="0">
                <a:solidFill>
                  <a:srgbClr val="494949"/>
                </a:solidFill>
                <a:ea typeface="+mn-lt"/>
                <a:cs typeface="+mn-lt"/>
              </a:rPr>
              <a:t> exposes bottlenecks, inefficiencies, and manual work.</a:t>
            </a:r>
          </a:p>
          <a:p>
            <a:pPr marL="285750" indent="-285750" defTabSz="914400" fontAlgn="ctr">
              <a:buFont typeface="Arial" panose="020B0604020202020204" pitchFamily="34" charset="0"/>
              <a:buChar char="•"/>
            </a:pPr>
            <a:r>
              <a:rPr lang="en-US" sz="1200" dirty="0">
                <a:solidFill>
                  <a:srgbClr val="494949"/>
                </a:solidFill>
                <a:ea typeface="+mn-lt"/>
                <a:cs typeface="+mn-lt"/>
              </a:rPr>
              <a:t>Visualizing the </a:t>
            </a:r>
            <a:r>
              <a:rPr lang="en-US" sz="1200" b="1" dirty="0">
                <a:solidFill>
                  <a:srgbClr val="494949"/>
                </a:solidFill>
                <a:ea typeface="+mn-lt"/>
                <a:cs typeface="+mn-lt"/>
              </a:rPr>
              <a:t>target state</a:t>
            </a:r>
            <a:r>
              <a:rPr lang="en-US" sz="1200" dirty="0">
                <a:solidFill>
                  <a:srgbClr val="494949"/>
                </a:solidFill>
                <a:ea typeface="+mn-lt"/>
                <a:cs typeface="+mn-lt"/>
              </a:rPr>
              <a:t> clarifies exactly how AI can automate tasks, reduce errors, or speed up workflows.</a:t>
            </a:r>
          </a:p>
          <a:p>
            <a:pPr defTabSz="914400">
              <a:spcBef>
                <a:spcPts val="600"/>
              </a:spcBef>
            </a:pPr>
            <a:r>
              <a:rPr lang="en-US" sz="1400" b="1" dirty="0">
                <a:solidFill>
                  <a:srgbClr val="494949"/>
                </a:solidFill>
                <a:ea typeface="+mn-lt"/>
                <a:cs typeface="+mn-lt"/>
              </a:rPr>
              <a:t>Facilitates Realistic Scoping &amp; Resource Planning:</a:t>
            </a:r>
          </a:p>
          <a:p>
            <a:pPr marL="285750" indent="-285750" defTabSz="914400" fontAlgn="ctr">
              <a:buFont typeface="Arial" panose="020B0604020202020204" pitchFamily="34" charset="0"/>
              <a:buChar char="•"/>
            </a:pPr>
            <a:r>
              <a:rPr lang="en-US" sz="1200" dirty="0">
                <a:solidFill>
                  <a:srgbClr val="494949"/>
                </a:solidFill>
                <a:ea typeface="+mn-lt"/>
                <a:cs typeface="+mn-lt"/>
              </a:rPr>
              <a:t>A well-documented process makes it easier to </a:t>
            </a:r>
            <a:r>
              <a:rPr lang="en-US" sz="1200" b="1" dirty="0">
                <a:solidFill>
                  <a:srgbClr val="494949"/>
                </a:solidFill>
                <a:ea typeface="+mn-lt"/>
                <a:cs typeface="+mn-lt"/>
              </a:rPr>
              <a:t>scope</a:t>
            </a:r>
            <a:r>
              <a:rPr lang="en-US" sz="1200" dirty="0">
                <a:solidFill>
                  <a:srgbClr val="494949"/>
                </a:solidFill>
                <a:ea typeface="+mn-lt"/>
                <a:cs typeface="+mn-lt"/>
              </a:rPr>
              <a:t> technical requirements, estimate costs, and allocate the right resources.</a:t>
            </a:r>
          </a:p>
          <a:p>
            <a:pPr marL="285750" indent="-285750" defTabSz="914400" fontAlgn="ctr">
              <a:buFont typeface="Arial" panose="020B0604020202020204" pitchFamily="34" charset="0"/>
              <a:buChar char="•"/>
            </a:pPr>
            <a:r>
              <a:rPr lang="en-US" sz="1200" dirty="0">
                <a:solidFill>
                  <a:srgbClr val="494949"/>
                </a:solidFill>
                <a:ea typeface="+mn-lt"/>
                <a:cs typeface="+mn-lt"/>
              </a:rPr>
              <a:t>Reduces the risk of discovering hidden complexities mid-project.</a:t>
            </a:r>
          </a:p>
          <a:p>
            <a:pPr defTabSz="914400">
              <a:spcBef>
                <a:spcPts val="600"/>
              </a:spcBef>
            </a:pPr>
            <a:r>
              <a:rPr lang="en-US" sz="1400" b="1" dirty="0">
                <a:solidFill>
                  <a:srgbClr val="494949"/>
                </a:solidFill>
                <a:ea typeface="+mn-lt"/>
                <a:cs typeface="+mn-lt"/>
              </a:rPr>
              <a:t>Improves Stakeholder Buy-In &amp; Adoption:</a:t>
            </a:r>
          </a:p>
          <a:p>
            <a:pPr marL="285750" indent="-285750" defTabSz="914400" fontAlgn="ctr">
              <a:buFont typeface="Arial" panose="020B0604020202020204" pitchFamily="34" charset="0"/>
              <a:buChar char="•"/>
            </a:pPr>
            <a:r>
              <a:rPr lang="en-US" sz="1200" dirty="0">
                <a:solidFill>
                  <a:srgbClr val="494949"/>
                </a:solidFill>
                <a:ea typeface="+mn-lt"/>
                <a:cs typeface="+mn-lt"/>
              </a:rPr>
              <a:t>Agents, managers, and executives can see how </a:t>
            </a:r>
            <a:r>
              <a:rPr lang="en-US" sz="1200" b="1" dirty="0">
                <a:solidFill>
                  <a:srgbClr val="494949"/>
                </a:solidFill>
                <a:ea typeface="+mn-lt"/>
                <a:cs typeface="+mn-lt"/>
              </a:rPr>
              <a:t>their roles</a:t>
            </a:r>
            <a:r>
              <a:rPr lang="en-US" sz="1200" dirty="0">
                <a:solidFill>
                  <a:srgbClr val="494949"/>
                </a:solidFill>
                <a:ea typeface="+mn-lt"/>
                <a:cs typeface="+mn-lt"/>
              </a:rPr>
              <a:t> will evolve in the new workflow.</a:t>
            </a:r>
          </a:p>
          <a:p>
            <a:pPr marL="285750" indent="-285750" defTabSz="914400" fontAlgn="ctr">
              <a:buFont typeface="Arial" panose="020B0604020202020204" pitchFamily="34" charset="0"/>
              <a:buChar char="•"/>
            </a:pPr>
            <a:r>
              <a:rPr lang="en-US" sz="1200" dirty="0">
                <a:solidFill>
                  <a:srgbClr val="494949"/>
                </a:solidFill>
                <a:ea typeface="+mn-lt"/>
                <a:cs typeface="+mn-lt"/>
              </a:rPr>
              <a:t>This transparency fosters confidence, mitigates resistance to change, and accelerates </a:t>
            </a:r>
            <a:r>
              <a:rPr lang="en-US" sz="1200" b="1" dirty="0">
                <a:solidFill>
                  <a:srgbClr val="494949"/>
                </a:solidFill>
                <a:ea typeface="+mn-lt"/>
                <a:cs typeface="+mn-lt"/>
              </a:rPr>
              <a:t>AI adoption</a:t>
            </a:r>
            <a:r>
              <a:rPr lang="en-US" sz="1200" dirty="0">
                <a:solidFill>
                  <a:srgbClr val="494949"/>
                </a:solidFill>
                <a:ea typeface="+mn-lt"/>
                <a:cs typeface="+mn-lt"/>
              </a:rPr>
              <a:t>.</a:t>
            </a:r>
          </a:p>
          <a:p>
            <a:pPr defTabSz="914400">
              <a:spcBef>
                <a:spcPts val="600"/>
              </a:spcBef>
            </a:pPr>
            <a:r>
              <a:rPr lang="en-US" sz="1400" b="1" dirty="0">
                <a:solidFill>
                  <a:srgbClr val="494949"/>
                </a:solidFill>
                <a:ea typeface="+mn-lt"/>
                <a:cs typeface="+mn-lt"/>
              </a:rPr>
              <a:t>Mitigates Risk &amp; Ensures Compliance:</a:t>
            </a:r>
          </a:p>
          <a:p>
            <a:pPr marL="285750" indent="-285750" defTabSz="914400" fontAlgn="ctr">
              <a:buFont typeface="Arial" panose="020B0604020202020204" pitchFamily="34" charset="0"/>
              <a:buChar char="•"/>
            </a:pPr>
            <a:r>
              <a:rPr lang="en-US" sz="1200" dirty="0">
                <a:solidFill>
                  <a:srgbClr val="494949"/>
                </a:solidFill>
                <a:ea typeface="+mn-lt"/>
                <a:cs typeface="+mn-lt"/>
              </a:rPr>
              <a:t>Understanding </a:t>
            </a:r>
            <a:r>
              <a:rPr lang="en-US" sz="1200" b="1" dirty="0">
                <a:solidFill>
                  <a:srgbClr val="494949"/>
                </a:solidFill>
                <a:ea typeface="+mn-lt"/>
                <a:cs typeface="+mn-lt"/>
              </a:rPr>
              <a:t>current data flows</a:t>
            </a:r>
            <a:r>
              <a:rPr lang="en-US" sz="1200" dirty="0">
                <a:solidFill>
                  <a:srgbClr val="494949"/>
                </a:solidFill>
                <a:ea typeface="+mn-lt"/>
                <a:cs typeface="+mn-lt"/>
              </a:rPr>
              <a:t> and </a:t>
            </a:r>
            <a:r>
              <a:rPr lang="en-US" sz="1200" b="1" dirty="0">
                <a:solidFill>
                  <a:srgbClr val="494949"/>
                </a:solidFill>
                <a:ea typeface="+mn-lt"/>
                <a:cs typeface="+mn-lt"/>
              </a:rPr>
              <a:t>future usage</a:t>
            </a:r>
            <a:r>
              <a:rPr lang="en-US" sz="1200" dirty="0">
                <a:solidFill>
                  <a:srgbClr val="494949"/>
                </a:solidFill>
                <a:ea typeface="+mn-lt"/>
                <a:cs typeface="+mn-lt"/>
              </a:rPr>
              <a:t> points helps address privacy, regulatory, and ethical concerns upfront.</a:t>
            </a:r>
          </a:p>
          <a:p>
            <a:pPr marL="285750" indent="-285750" defTabSz="914400" fontAlgn="ctr">
              <a:buFont typeface="Arial" panose="020B0604020202020204" pitchFamily="34" charset="0"/>
              <a:buChar char="•"/>
            </a:pPr>
            <a:r>
              <a:rPr lang="en-US" sz="1200" dirty="0">
                <a:solidFill>
                  <a:srgbClr val="494949"/>
                </a:solidFill>
                <a:ea typeface="+mn-lt"/>
                <a:cs typeface="+mn-lt"/>
              </a:rPr>
              <a:t>A clear roadmap reduces the likelihood of compliance issues or unexpected legal hurdles.</a:t>
            </a:r>
          </a:p>
        </p:txBody>
      </p:sp>
    </p:spTree>
    <p:extLst>
      <p:ext uri="{BB962C8B-B14F-4D97-AF65-F5344CB8AC3E}">
        <p14:creationId xmlns:p14="http://schemas.microsoft.com/office/powerpoint/2010/main" val="11897264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C36DD-26C5-E5FA-5777-DEDC20222A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85C481-4034-F244-CD7A-FACE393DD267}"/>
              </a:ext>
            </a:extLst>
          </p:cNvPr>
          <p:cNvSpPr>
            <a:spLocks noGrp="1"/>
          </p:cNvSpPr>
          <p:nvPr>
            <p:ph type="title"/>
          </p:nvPr>
        </p:nvSpPr>
        <p:spPr>
          <a:xfrm>
            <a:off x="369016" y="528895"/>
            <a:ext cx="10516970" cy="517479"/>
          </a:xfrm>
        </p:spPr>
        <p:txBody>
          <a:bodyPr>
            <a:normAutofit/>
          </a:bodyPr>
          <a:lstStyle/>
          <a:p>
            <a:r>
              <a:rPr lang="en-US" sz="3200" b="0">
                <a:solidFill>
                  <a:srgbClr val="2576B7"/>
                </a:solidFill>
              </a:rPr>
              <a:t>Map your target-state process</a:t>
            </a:r>
            <a:endParaRPr lang="en-US" sz="3200"/>
          </a:p>
        </p:txBody>
      </p:sp>
      <p:sp>
        <p:nvSpPr>
          <p:cNvPr id="3" name="Text Placeholder 2">
            <a:extLst>
              <a:ext uri="{FF2B5EF4-FFF2-40B4-BE49-F238E27FC236}">
                <a16:creationId xmlns:a16="http://schemas.microsoft.com/office/drawing/2014/main" id="{A248E0A9-0D19-E6D3-5921-1E41FEF17246}"/>
              </a:ext>
            </a:extLst>
          </p:cNvPr>
          <p:cNvSpPr>
            <a:spLocks noGrp="1"/>
          </p:cNvSpPr>
          <p:nvPr>
            <p:ph type="body" sz="quarter" idx="10"/>
          </p:nvPr>
        </p:nvSpPr>
        <p:spPr>
          <a:xfrm>
            <a:off x="369937" y="1098119"/>
            <a:ext cx="9029040" cy="505782"/>
          </a:xfrm>
        </p:spPr>
        <p:txBody>
          <a:bodyPr/>
          <a:lstStyle/>
          <a:p>
            <a:r>
              <a:rPr lang="en-US">
                <a:solidFill>
                  <a:schemeClr val="tx1"/>
                </a:solidFill>
              </a:rPr>
              <a:t>Below is a straightforward fill-in-the-blank style template. Tailor it to your specific needs.</a:t>
            </a:r>
          </a:p>
        </p:txBody>
      </p:sp>
      <p:sp>
        <p:nvSpPr>
          <p:cNvPr id="4" name="TextBox 3">
            <a:extLst>
              <a:ext uri="{FF2B5EF4-FFF2-40B4-BE49-F238E27FC236}">
                <a16:creationId xmlns:a16="http://schemas.microsoft.com/office/drawing/2014/main" id="{C1C6612E-753D-D85F-4F31-7EB0DD91C9C8}"/>
              </a:ext>
            </a:extLst>
          </p:cNvPr>
          <p:cNvSpPr txBox="1">
            <a:spLocks/>
          </p:cNvSpPr>
          <p:nvPr/>
        </p:nvSpPr>
        <p:spPr>
          <a:xfrm>
            <a:off x="503516" y="1391645"/>
            <a:ext cx="521297"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2576B7">
                    <a:alpha val="25000"/>
                  </a:srgbClr>
                </a:solidFill>
                <a:effectLst/>
                <a:uLnTx/>
                <a:uFillTx/>
                <a:latin typeface="Montserrat SemiBold" pitchFamily="2" charset="77"/>
                <a:ea typeface="+mn-lt"/>
                <a:cs typeface="+mn-lt"/>
              </a:rPr>
              <a:t>1</a:t>
            </a:r>
          </a:p>
        </p:txBody>
      </p:sp>
      <p:sp>
        <p:nvSpPr>
          <p:cNvPr id="5" name="TextBox 4">
            <a:extLst>
              <a:ext uri="{FF2B5EF4-FFF2-40B4-BE49-F238E27FC236}">
                <a16:creationId xmlns:a16="http://schemas.microsoft.com/office/drawing/2014/main" id="{056DFF21-250F-EAE1-15EF-9BFCE3876DC8}"/>
              </a:ext>
              <a:ext uri="{C183D7F6-B498-43B3-948B-1728B52AA6E4}">
                <adec:decorative xmlns:adec="http://schemas.microsoft.com/office/drawing/2017/decorative" val="1"/>
              </a:ext>
            </a:extLst>
          </p:cNvPr>
          <p:cNvSpPr txBox="1">
            <a:spLocks/>
          </p:cNvSpPr>
          <p:nvPr/>
        </p:nvSpPr>
        <p:spPr>
          <a:xfrm>
            <a:off x="434586" y="1691727"/>
            <a:ext cx="590226"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2576B7"/>
                </a:solidFill>
                <a:effectLst/>
                <a:uLnTx/>
                <a:uFillTx/>
                <a:latin typeface="Montserrat SemiBold" pitchFamily="2" charset="77"/>
                <a:ea typeface="+mn-lt"/>
                <a:cs typeface="+mn-lt"/>
              </a:rPr>
              <a:t>01</a:t>
            </a:r>
          </a:p>
        </p:txBody>
      </p:sp>
      <p:sp>
        <p:nvSpPr>
          <p:cNvPr id="6" name="TextBox 5">
            <a:extLst>
              <a:ext uri="{FF2B5EF4-FFF2-40B4-BE49-F238E27FC236}">
                <a16:creationId xmlns:a16="http://schemas.microsoft.com/office/drawing/2014/main" id="{560D9F4E-D956-2473-49A7-07A8B39BAC1D}"/>
              </a:ext>
            </a:extLst>
          </p:cNvPr>
          <p:cNvSpPr txBox="1">
            <a:spLocks/>
          </p:cNvSpPr>
          <p:nvPr/>
        </p:nvSpPr>
        <p:spPr>
          <a:xfrm>
            <a:off x="1225655" y="1608103"/>
            <a:ext cx="1808187"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0"/>
                <a:ea typeface="+mn-lt"/>
                <a:cs typeface="+mn-lt"/>
              </a:rPr>
              <a:t>Future Workflow</a:t>
            </a:r>
          </a:p>
        </p:txBody>
      </p:sp>
      <p:sp>
        <p:nvSpPr>
          <p:cNvPr id="7" name="Subtitle 2">
            <a:extLst>
              <a:ext uri="{FF2B5EF4-FFF2-40B4-BE49-F238E27FC236}">
                <a16:creationId xmlns:a16="http://schemas.microsoft.com/office/drawing/2014/main" id="{CCCB8958-2A59-EE1C-820C-3C82BF3BE58F}"/>
              </a:ext>
            </a:extLst>
          </p:cNvPr>
          <p:cNvSpPr txBox="1">
            <a:spLocks/>
          </p:cNvSpPr>
          <p:nvPr/>
        </p:nvSpPr>
        <p:spPr>
          <a:xfrm>
            <a:off x="1225654" y="1903849"/>
            <a:ext cx="4510656" cy="997196"/>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buFontTx/>
              <a:defRPr/>
            </a:pPr>
            <a:r>
              <a:rPr kumimoji="0" lang="en-US" sz="1200" b="0" i="0" u="none" strike="noStrike" kern="1200" cap="none" spc="0" normalizeH="0" baseline="0" noProof="0" dirty="0">
                <a:ln>
                  <a:noFill/>
                </a:ln>
                <a:solidFill>
                  <a:srgbClr val="494949"/>
                </a:solidFill>
                <a:effectLst/>
                <a:uLnTx/>
                <a:uFillTx/>
                <a:latin typeface="+mn-lt"/>
                <a:ea typeface="+mn-lt"/>
                <a:cs typeface="+mn-lt"/>
              </a:rPr>
              <a:t>Summarize the new process at a high level – who’s involved, main objectives, etc.</a:t>
            </a:r>
          </a:p>
          <a:p>
            <a:pPr marL="171450" indent="-171450" algn="l">
              <a:lnSpc>
                <a:spcPct val="100000"/>
              </a:lnSpc>
              <a:buFont typeface="Arial" panose="020B0604020202020204" pitchFamily="34" charset="0"/>
              <a:buChar char="•"/>
              <a:defRPr/>
            </a:pPr>
            <a:r>
              <a:rPr kumimoji="0" lang="en-US" sz="1200" b="0" i="0" u="none" strike="noStrike" kern="1200" cap="none" spc="0" normalizeH="0" baseline="0" noProof="0" dirty="0">
                <a:ln>
                  <a:noFill/>
                </a:ln>
                <a:solidFill>
                  <a:srgbClr val="000000"/>
                </a:solidFill>
                <a:effectLst/>
                <a:uLnTx/>
                <a:uFillTx/>
                <a:latin typeface="+mn-lt"/>
                <a:ea typeface="+mn-lt"/>
                <a:cs typeface="+mn-lt"/>
              </a:rPr>
              <a:t>Example: </a:t>
            </a:r>
            <a:r>
              <a:rPr kumimoji="0" lang="en-US" sz="1200" b="0" i="1" u="none" strike="noStrike" kern="1200" cap="none" spc="0" normalizeH="0" baseline="0" noProof="0" dirty="0">
                <a:ln>
                  <a:noFill/>
                </a:ln>
                <a:solidFill>
                  <a:srgbClr val="494949"/>
                </a:solidFill>
                <a:effectLst/>
                <a:uLnTx/>
                <a:uFillTx/>
                <a:latin typeface="+mn-lt"/>
                <a:ea typeface="+mn-lt"/>
                <a:cs typeface="+mn-lt"/>
              </a:rPr>
              <a:t>“Our new contact center flow leverages AI-driven Agent Assist to provide </a:t>
            </a:r>
            <a:r>
              <a:rPr kumimoji="0" lang="en-US" sz="1200" b="1" i="1" u="none" strike="noStrike" kern="1200" cap="none" spc="0" normalizeH="0" baseline="0" noProof="0" dirty="0">
                <a:ln>
                  <a:noFill/>
                </a:ln>
                <a:solidFill>
                  <a:srgbClr val="494949"/>
                </a:solidFill>
                <a:effectLst/>
                <a:uLnTx/>
                <a:uFillTx/>
                <a:latin typeface="+mn-lt"/>
                <a:ea typeface="+mn-lt"/>
                <a:cs typeface="+mn-lt"/>
              </a:rPr>
              <a:t>[real-time suggestions]</a:t>
            </a:r>
            <a:r>
              <a:rPr kumimoji="0" lang="en-US" sz="1200" b="0" i="1" u="none" strike="noStrike" kern="1200" cap="none" spc="0" normalizeH="0" baseline="0" noProof="0" dirty="0">
                <a:ln>
                  <a:noFill/>
                </a:ln>
                <a:solidFill>
                  <a:srgbClr val="494949"/>
                </a:solidFill>
                <a:effectLst/>
                <a:uLnTx/>
                <a:uFillTx/>
                <a:latin typeface="+mn-lt"/>
                <a:ea typeface="+mn-lt"/>
                <a:cs typeface="+mn-lt"/>
              </a:rPr>
              <a:t>, reduce </a:t>
            </a:r>
            <a:r>
              <a:rPr kumimoji="0" lang="en-US" sz="1200" b="1" i="1" u="none" strike="noStrike" kern="1200" cap="none" spc="0" normalizeH="0" baseline="0" noProof="0" dirty="0">
                <a:ln>
                  <a:noFill/>
                </a:ln>
                <a:solidFill>
                  <a:srgbClr val="494949"/>
                </a:solidFill>
                <a:effectLst/>
                <a:uLnTx/>
                <a:uFillTx/>
                <a:latin typeface="+mn-lt"/>
                <a:ea typeface="+mn-lt"/>
                <a:cs typeface="+mn-lt"/>
              </a:rPr>
              <a:t>[wait times]</a:t>
            </a:r>
            <a:r>
              <a:rPr kumimoji="0" lang="en-US" sz="1200" b="0" i="1" u="none" strike="noStrike" kern="1200" cap="none" spc="0" normalizeH="0" baseline="0" noProof="0" dirty="0">
                <a:ln>
                  <a:noFill/>
                </a:ln>
                <a:solidFill>
                  <a:srgbClr val="494949"/>
                </a:solidFill>
                <a:effectLst/>
                <a:uLnTx/>
                <a:uFillTx/>
                <a:latin typeface="+mn-lt"/>
                <a:ea typeface="+mn-lt"/>
                <a:cs typeface="+mn-lt"/>
              </a:rPr>
              <a:t>, and improve </a:t>
            </a:r>
            <a:r>
              <a:rPr kumimoji="0" lang="en-US" sz="1200" b="1" i="1" u="none" strike="noStrike" kern="1200" cap="none" spc="0" normalizeH="0" baseline="0" noProof="0" dirty="0">
                <a:ln>
                  <a:noFill/>
                </a:ln>
                <a:solidFill>
                  <a:srgbClr val="494949"/>
                </a:solidFill>
                <a:effectLst/>
                <a:uLnTx/>
                <a:uFillTx/>
                <a:latin typeface="+mn-lt"/>
                <a:ea typeface="+mn-lt"/>
                <a:cs typeface="+mn-lt"/>
              </a:rPr>
              <a:t>[NPS]</a:t>
            </a:r>
            <a:r>
              <a:rPr kumimoji="0" lang="en-US" sz="1200" b="0" i="1" u="none" strike="noStrike" kern="1200" cap="none" spc="0" normalizeH="0" baseline="0" noProof="0" dirty="0">
                <a:ln>
                  <a:noFill/>
                </a:ln>
                <a:solidFill>
                  <a:srgbClr val="494949"/>
                </a:solidFill>
                <a:effectLst/>
                <a:uLnTx/>
                <a:uFillTx/>
                <a:latin typeface="+mn-lt"/>
                <a:ea typeface="+mn-lt"/>
                <a:cs typeface="+mn-lt"/>
              </a:rPr>
              <a:t>.”</a:t>
            </a:r>
            <a:endParaRPr kumimoji="0" lang="en-US" sz="1200" b="0" i="0" u="none" strike="noStrike" kern="1200" cap="none" spc="0" normalizeH="0" baseline="0" noProof="0" dirty="0">
              <a:ln>
                <a:noFill/>
              </a:ln>
              <a:solidFill>
                <a:srgbClr val="494949"/>
              </a:solidFill>
              <a:effectLst/>
              <a:uLnTx/>
              <a:uFillTx/>
              <a:latin typeface="+mn-lt"/>
              <a:ea typeface="+mn-lt"/>
              <a:cs typeface="+mn-lt"/>
            </a:endParaRPr>
          </a:p>
          <a:p>
            <a:pPr marR="0" lvl="0" algn="l" defTabSz="1087636" rtl="0" eaLnBrk="1" fontAlgn="auto" latinLnBrk="0" hangingPunct="1">
              <a:lnSpc>
                <a:spcPct val="100000"/>
              </a:lnSpc>
              <a:spcBef>
                <a:spcPct val="20000"/>
              </a:spcBef>
              <a:spcAft>
                <a:spcPts val="0"/>
              </a:spcAft>
              <a:buClrTx/>
              <a:buSzTx/>
              <a:tabLst/>
              <a:defRPr/>
            </a:pPr>
            <a:endParaRPr kumimoji="0" lang="en-US" sz="1200" b="0" i="0" u="none" strike="noStrike" kern="1200" cap="none" spc="0" normalizeH="0" baseline="0" noProof="0" dirty="0">
              <a:ln>
                <a:noFill/>
              </a:ln>
              <a:solidFill>
                <a:srgbClr val="000000"/>
              </a:solidFill>
              <a:effectLst/>
              <a:uLnTx/>
              <a:uFillTx/>
              <a:latin typeface="+mn-lt"/>
              <a:ea typeface="+mn-lt"/>
              <a:cs typeface="+mn-lt"/>
            </a:endParaRPr>
          </a:p>
        </p:txBody>
      </p:sp>
      <p:sp>
        <p:nvSpPr>
          <p:cNvPr id="8" name="TextBox 7">
            <a:extLst>
              <a:ext uri="{FF2B5EF4-FFF2-40B4-BE49-F238E27FC236}">
                <a16:creationId xmlns:a16="http://schemas.microsoft.com/office/drawing/2014/main" id="{69362CC4-E76A-FEC5-90D8-CD1D6E9BF534}"/>
              </a:ext>
            </a:extLst>
          </p:cNvPr>
          <p:cNvSpPr txBox="1">
            <a:spLocks/>
          </p:cNvSpPr>
          <p:nvPr/>
        </p:nvSpPr>
        <p:spPr>
          <a:xfrm>
            <a:off x="434586" y="2891078"/>
            <a:ext cx="699230"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5090C4">
                    <a:alpha val="25000"/>
                  </a:srgbClr>
                </a:solidFill>
                <a:effectLst/>
                <a:uLnTx/>
                <a:uFillTx/>
                <a:latin typeface="Montserrat SemiBold" pitchFamily="2" charset="77"/>
                <a:ea typeface="+mn-lt"/>
                <a:cs typeface="+mn-lt"/>
              </a:rPr>
              <a:t>2</a:t>
            </a:r>
          </a:p>
        </p:txBody>
      </p:sp>
      <p:sp>
        <p:nvSpPr>
          <p:cNvPr id="9" name="TextBox 8">
            <a:extLst>
              <a:ext uri="{FF2B5EF4-FFF2-40B4-BE49-F238E27FC236}">
                <a16:creationId xmlns:a16="http://schemas.microsoft.com/office/drawing/2014/main" id="{BD3763A9-9E1D-BF9D-C4F9-23C512AB4EAC}"/>
              </a:ext>
              <a:ext uri="{C183D7F6-B498-43B3-948B-1728B52AA6E4}">
                <adec:decorative xmlns:adec="http://schemas.microsoft.com/office/drawing/2017/decorative" val="1"/>
              </a:ext>
            </a:extLst>
          </p:cNvPr>
          <p:cNvSpPr txBox="1">
            <a:spLocks/>
          </p:cNvSpPr>
          <p:nvPr/>
        </p:nvSpPr>
        <p:spPr>
          <a:xfrm>
            <a:off x="465042" y="3191159"/>
            <a:ext cx="668774"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5090C4"/>
                </a:solidFill>
                <a:effectLst/>
                <a:uLnTx/>
                <a:uFillTx/>
                <a:latin typeface="Montserrat SemiBold" pitchFamily="2" charset="77"/>
                <a:ea typeface="+mn-lt"/>
                <a:cs typeface="+mn-lt"/>
              </a:rPr>
              <a:t>02</a:t>
            </a:r>
          </a:p>
        </p:txBody>
      </p:sp>
      <p:sp>
        <p:nvSpPr>
          <p:cNvPr id="10" name="TextBox 9">
            <a:extLst>
              <a:ext uri="{FF2B5EF4-FFF2-40B4-BE49-F238E27FC236}">
                <a16:creationId xmlns:a16="http://schemas.microsoft.com/office/drawing/2014/main" id="{BB7900B9-7F94-32D5-CB5B-A18C715ECAB9}"/>
              </a:ext>
            </a:extLst>
          </p:cNvPr>
          <p:cNvSpPr txBox="1">
            <a:spLocks/>
          </p:cNvSpPr>
          <p:nvPr/>
        </p:nvSpPr>
        <p:spPr>
          <a:xfrm>
            <a:off x="1334659" y="3107536"/>
            <a:ext cx="1912383"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solidFill>
                <a:effectLst/>
                <a:uLnTx/>
                <a:uFillTx/>
                <a:latin typeface="Montserrat SemiBold" pitchFamily="2" charset="0"/>
                <a:ea typeface="+mn-lt"/>
                <a:cs typeface="+mn-lt"/>
              </a:rPr>
              <a:t>Step by Step Flow</a:t>
            </a:r>
          </a:p>
        </p:txBody>
      </p:sp>
      <p:sp>
        <p:nvSpPr>
          <p:cNvPr id="11" name="Subtitle 2">
            <a:extLst>
              <a:ext uri="{FF2B5EF4-FFF2-40B4-BE49-F238E27FC236}">
                <a16:creationId xmlns:a16="http://schemas.microsoft.com/office/drawing/2014/main" id="{A11AC190-CD25-A759-0E4C-3C09356A73E0}"/>
              </a:ext>
            </a:extLst>
          </p:cNvPr>
          <p:cNvSpPr txBox="1">
            <a:spLocks/>
          </p:cNvSpPr>
          <p:nvPr/>
        </p:nvSpPr>
        <p:spPr>
          <a:xfrm>
            <a:off x="1334658" y="3403281"/>
            <a:ext cx="4510656" cy="1181862"/>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buFontTx/>
              <a:defRPr/>
            </a:pPr>
            <a:r>
              <a:rPr kumimoji="0" lang="en-US" sz="1200" b="0" i="0" u="none" strike="noStrike" kern="1200" cap="none" spc="0" normalizeH="0" baseline="0" noProof="0">
                <a:ln>
                  <a:noFill/>
                </a:ln>
                <a:solidFill>
                  <a:srgbClr val="494949"/>
                </a:solidFill>
                <a:effectLst/>
                <a:uLnTx/>
                <a:uFillTx/>
                <a:latin typeface="+mn-lt"/>
                <a:ea typeface="+mn-lt"/>
                <a:cs typeface="+mn-lt"/>
              </a:rPr>
              <a:t>Lay out each stage of the new workflow in chronological order.</a:t>
            </a:r>
          </a:p>
          <a:p>
            <a:pPr marL="171450" indent="-171450" algn="l">
              <a:lnSpc>
                <a:spcPct val="100000"/>
              </a:lnSpc>
              <a:buFont typeface="Arial" panose="020B0604020202020204" pitchFamily="34" charset="0"/>
              <a:buChar char="•"/>
              <a:defRPr/>
            </a:pPr>
            <a:r>
              <a:rPr kumimoji="0" lang="en-US" sz="1200" b="0" i="0" u="none" strike="noStrike" kern="1200" cap="none" spc="0" normalizeH="0" baseline="0" noProof="0">
                <a:ln>
                  <a:noFill/>
                </a:ln>
                <a:solidFill>
                  <a:srgbClr val="000000"/>
                </a:solidFill>
                <a:effectLst/>
                <a:uLnTx/>
                <a:uFillTx/>
                <a:latin typeface="+mn-lt"/>
                <a:ea typeface="+mn-lt"/>
                <a:cs typeface="+mn-lt"/>
              </a:rPr>
              <a:t>Example: </a:t>
            </a:r>
            <a:r>
              <a:rPr kumimoji="0" lang="en-US" sz="1200" b="0" i="1" u="none" strike="noStrike" kern="1200" cap="none" spc="0" normalizeH="0" baseline="0" noProof="0">
                <a:ln>
                  <a:noFill/>
                </a:ln>
                <a:solidFill>
                  <a:srgbClr val="494949"/>
                </a:solidFill>
                <a:effectLst/>
                <a:uLnTx/>
                <a:uFillTx/>
                <a:latin typeface="+mn-lt"/>
                <a:ea typeface="+mn-lt"/>
                <a:cs typeface="+mn-lt"/>
              </a:rPr>
              <a:t>“Step 1: </a:t>
            </a:r>
            <a:r>
              <a:rPr kumimoji="0" lang="en-US" sz="1200" b="0" i="1" u="none" strike="noStrike" kern="1200" cap="none" spc="0" normalizeH="0" baseline="0" noProof="0" err="1">
                <a:ln>
                  <a:noFill/>
                </a:ln>
                <a:solidFill>
                  <a:srgbClr val="494949"/>
                </a:solidFill>
                <a:effectLst/>
                <a:uLnTx/>
                <a:uFillTx/>
                <a:latin typeface="+mn-lt"/>
                <a:ea typeface="+mn-lt"/>
                <a:cs typeface="+mn-lt"/>
              </a:rPr>
              <a:t>IVR</a:t>
            </a:r>
            <a:r>
              <a:rPr kumimoji="0" lang="en-US" sz="1200" b="0" i="1" u="none" strike="noStrike" kern="1200" cap="none" spc="0" normalizeH="0" baseline="0" noProof="0">
                <a:ln>
                  <a:noFill/>
                </a:ln>
                <a:solidFill>
                  <a:srgbClr val="494949"/>
                </a:solidFill>
                <a:effectLst/>
                <a:uLnTx/>
                <a:uFillTx/>
                <a:latin typeface="+mn-lt"/>
                <a:ea typeface="+mn-lt"/>
                <a:cs typeface="+mn-lt"/>
              </a:rPr>
              <a:t> collects initial data → Step 2: System routes call + context to an available agent → Step 3: Agent’s desktop displays </a:t>
            </a:r>
            <a:r>
              <a:rPr kumimoji="0" lang="en-US" sz="1200" b="1" i="1" u="none" strike="noStrike" kern="1200" cap="none" spc="0" normalizeH="0" baseline="0" noProof="0">
                <a:ln>
                  <a:noFill/>
                </a:ln>
                <a:solidFill>
                  <a:srgbClr val="494949"/>
                </a:solidFill>
                <a:effectLst/>
                <a:uLnTx/>
                <a:uFillTx/>
                <a:latin typeface="+mn-lt"/>
                <a:ea typeface="+mn-lt"/>
                <a:cs typeface="+mn-lt"/>
              </a:rPr>
              <a:t>[AI suggestions]</a:t>
            </a:r>
            <a:r>
              <a:rPr kumimoji="0" lang="en-US" sz="1200" b="0" i="1" u="none" strike="noStrike" kern="1200" cap="none" spc="0" normalizeH="0" baseline="0" noProof="0">
                <a:ln>
                  <a:noFill/>
                </a:ln>
                <a:solidFill>
                  <a:srgbClr val="494949"/>
                </a:solidFill>
                <a:effectLst/>
                <a:uLnTx/>
                <a:uFillTx/>
                <a:latin typeface="+mn-lt"/>
                <a:ea typeface="+mn-lt"/>
                <a:cs typeface="+mn-lt"/>
              </a:rPr>
              <a:t> → Step 4: Agent finalizes action and updates CRM automatically…”</a:t>
            </a:r>
            <a:endParaRPr kumimoji="0" lang="en-US" sz="1200" b="0" i="0" u="none" strike="noStrike" kern="1200" cap="none" spc="0" normalizeH="0" baseline="0" noProof="0">
              <a:ln>
                <a:noFill/>
              </a:ln>
              <a:solidFill>
                <a:srgbClr val="494949"/>
              </a:solidFill>
              <a:effectLst/>
              <a:uLnTx/>
              <a:uFillTx/>
              <a:latin typeface="+mn-lt"/>
              <a:ea typeface="+mn-lt"/>
              <a:cs typeface="+mn-lt"/>
            </a:endParaRPr>
          </a:p>
          <a:p>
            <a:pPr marR="0" lvl="0" algn="l" defTabSz="1087636" rtl="0" eaLnBrk="1" fontAlgn="auto" latinLnBrk="0" hangingPunct="1">
              <a:lnSpc>
                <a:spcPct val="100000"/>
              </a:lnSpc>
              <a:spcBef>
                <a:spcPct val="20000"/>
              </a:spcBef>
              <a:spcAft>
                <a:spcPts val="0"/>
              </a:spcAft>
              <a:buClrTx/>
              <a:buSzTx/>
              <a:tabLst/>
              <a:defRPr/>
            </a:pPr>
            <a:endParaRPr kumimoji="0" lang="en-US" sz="1200" b="0" i="0" u="none" strike="noStrike" kern="1200" cap="none" spc="0" normalizeH="0" baseline="0" noProof="0">
              <a:ln>
                <a:noFill/>
              </a:ln>
              <a:solidFill>
                <a:srgbClr val="000000"/>
              </a:solidFill>
              <a:effectLst/>
              <a:uLnTx/>
              <a:uFillTx/>
              <a:latin typeface="+mn-lt"/>
              <a:ea typeface="+mn-lt"/>
              <a:cs typeface="+mn-lt"/>
            </a:endParaRPr>
          </a:p>
        </p:txBody>
      </p:sp>
      <p:sp>
        <p:nvSpPr>
          <p:cNvPr id="12" name="TextBox 11">
            <a:extLst>
              <a:ext uri="{FF2B5EF4-FFF2-40B4-BE49-F238E27FC236}">
                <a16:creationId xmlns:a16="http://schemas.microsoft.com/office/drawing/2014/main" id="{D2BF9463-47E2-67EF-2D3D-7880B3322396}"/>
              </a:ext>
            </a:extLst>
          </p:cNvPr>
          <p:cNvSpPr txBox="1">
            <a:spLocks/>
          </p:cNvSpPr>
          <p:nvPr/>
        </p:nvSpPr>
        <p:spPr>
          <a:xfrm>
            <a:off x="465042" y="4640528"/>
            <a:ext cx="699230"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15466D">
                    <a:alpha val="25000"/>
                  </a:srgbClr>
                </a:solidFill>
                <a:effectLst/>
                <a:uLnTx/>
                <a:uFillTx/>
                <a:latin typeface="Montserrat SemiBold" pitchFamily="2" charset="77"/>
                <a:ea typeface="+mn-lt"/>
                <a:cs typeface="+mn-lt"/>
              </a:rPr>
              <a:t>3</a:t>
            </a:r>
          </a:p>
        </p:txBody>
      </p:sp>
      <p:sp>
        <p:nvSpPr>
          <p:cNvPr id="13" name="TextBox 12">
            <a:extLst>
              <a:ext uri="{FF2B5EF4-FFF2-40B4-BE49-F238E27FC236}">
                <a16:creationId xmlns:a16="http://schemas.microsoft.com/office/drawing/2014/main" id="{015936C0-34EE-4C34-B67E-89B6FCC302E1}"/>
              </a:ext>
              <a:ext uri="{C183D7F6-B498-43B3-948B-1728B52AA6E4}">
                <adec:decorative xmlns:adec="http://schemas.microsoft.com/office/drawing/2017/decorative" val="1"/>
              </a:ext>
            </a:extLst>
          </p:cNvPr>
          <p:cNvSpPr txBox="1">
            <a:spLocks/>
          </p:cNvSpPr>
          <p:nvPr/>
        </p:nvSpPr>
        <p:spPr>
          <a:xfrm>
            <a:off x="495498" y="4940609"/>
            <a:ext cx="668774"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15466D"/>
                </a:solidFill>
                <a:effectLst/>
                <a:uLnTx/>
                <a:uFillTx/>
                <a:latin typeface="Montserrat SemiBold" pitchFamily="2" charset="77"/>
                <a:ea typeface="+mn-lt"/>
                <a:cs typeface="+mn-lt"/>
              </a:rPr>
              <a:t>03</a:t>
            </a:r>
          </a:p>
        </p:txBody>
      </p:sp>
      <p:sp>
        <p:nvSpPr>
          <p:cNvPr id="14" name="TextBox 13">
            <a:extLst>
              <a:ext uri="{FF2B5EF4-FFF2-40B4-BE49-F238E27FC236}">
                <a16:creationId xmlns:a16="http://schemas.microsoft.com/office/drawing/2014/main" id="{3741D71A-9C62-EE1B-9339-33418ED377FC}"/>
              </a:ext>
            </a:extLst>
          </p:cNvPr>
          <p:cNvSpPr txBox="1">
            <a:spLocks/>
          </p:cNvSpPr>
          <p:nvPr/>
        </p:nvSpPr>
        <p:spPr>
          <a:xfrm>
            <a:off x="1365115" y="4856986"/>
            <a:ext cx="2027799"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0"/>
                <a:ea typeface="+mn-lt"/>
                <a:cs typeface="+mn-lt"/>
              </a:rPr>
              <a:t>AI vs. Human Roles</a:t>
            </a:r>
          </a:p>
        </p:txBody>
      </p:sp>
      <p:sp>
        <p:nvSpPr>
          <p:cNvPr id="15" name="Subtitle 2">
            <a:extLst>
              <a:ext uri="{FF2B5EF4-FFF2-40B4-BE49-F238E27FC236}">
                <a16:creationId xmlns:a16="http://schemas.microsoft.com/office/drawing/2014/main" id="{DDBC78C2-B782-95D9-512B-72273AB8FF22}"/>
              </a:ext>
            </a:extLst>
          </p:cNvPr>
          <p:cNvSpPr txBox="1">
            <a:spLocks/>
          </p:cNvSpPr>
          <p:nvPr/>
        </p:nvSpPr>
        <p:spPr>
          <a:xfrm>
            <a:off x="1365114" y="5152731"/>
            <a:ext cx="4510656" cy="81253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buFontTx/>
              <a:defRPr/>
            </a:pPr>
            <a:r>
              <a:rPr kumimoji="0" lang="en-US" sz="1200" b="0" i="0" u="none" strike="noStrike" kern="1200" cap="none" spc="0" normalizeH="0" baseline="0" noProof="0">
                <a:ln>
                  <a:noFill/>
                </a:ln>
                <a:solidFill>
                  <a:srgbClr val="494949"/>
                </a:solidFill>
                <a:effectLst/>
                <a:uLnTx/>
                <a:uFillTx/>
                <a:latin typeface="+mn-lt"/>
                <a:ea typeface="+mn-lt"/>
                <a:cs typeface="+mn-lt"/>
              </a:rPr>
              <a:t>Specify which tasks AI handles and where human intervention is essential.</a:t>
            </a:r>
          </a:p>
          <a:p>
            <a:pPr marL="171450" indent="-171450" algn="l">
              <a:lnSpc>
                <a:spcPct val="100000"/>
              </a:lnSpc>
              <a:buFont typeface="Arial" panose="020B0604020202020204" pitchFamily="34" charset="0"/>
              <a:buChar char="•"/>
              <a:defRPr/>
            </a:pPr>
            <a:r>
              <a:rPr kumimoji="0" lang="en-US" sz="1200" b="0" i="0" u="none" strike="noStrike" kern="1200" cap="none" spc="0" normalizeH="0" baseline="0" noProof="0">
                <a:ln>
                  <a:noFill/>
                </a:ln>
                <a:solidFill>
                  <a:srgbClr val="000000"/>
                </a:solidFill>
                <a:effectLst/>
                <a:uLnTx/>
                <a:uFillTx/>
                <a:latin typeface="+mn-lt"/>
                <a:ea typeface="+mn-lt"/>
                <a:cs typeface="+mn-lt"/>
              </a:rPr>
              <a:t>Example: </a:t>
            </a:r>
            <a:r>
              <a:rPr kumimoji="0" lang="en-US" sz="1200" b="0" i="1" u="none" strike="noStrike" kern="1200" cap="none" spc="0" normalizeH="0" baseline="0" noProof="0">
                <a:ln>
                  <a:noFill/>
                </a:ln>
                <a:solidFill>
                  <a:srgbClr val="494949"/>
                </a:solidFill>
                <a:effectLst/>
                <a:uLnTx/>
                <a:uFillTx/>
                <a:latin typeface="+mn-lt"/>
                <a:ea typeface="+mn-lt"/>
                <a:cs typeface="+mn-lt"/>
              </a:rPr>
              <a:t>“AI handles </a:t>
            </a:r>
            <a:r>
              <a:rPr kumimoji="0" lang="en-US" sz="1200" b="1" i="1" u="none" strike="noStrike" kern="1200" cap="none" spc="0" normalizeH="0" baseline="0" noProof="0">
                <a:ln>
                  <a:noFill/>
                </a:ln>
                <a:solidFill>
                  <a:srgbClr val="494949"/>
                </a:solidFill>
                <a:effectLst/>
                <a:uLnTx/>
                <a:uFillTx/>
                <a:latin typeface="+mn-lt"/>
                <a:ea typeface="+mn-lt"/>
                <a:cs typeface="+mn-lt"/>
              </a:rPr>
              <a:t>[knowledge base lookups, real-time recommendations]</a:t>
            </a:r>
            <a:r>
              <a:rPr kumimoji="0" lang="en-US" sz="1200" b="0" i="1" u="none" strike="noStrike" kern="1200" cap="none" spc="0" normalizeH="0" baseline="0" noProof="0">
                <a:ln>
                  <a:noFill/>
                </a:ln>
                <a:solidFill>
                  <a:srgbClr val="494949"/>
                </a:solidFill>
                <a:effectLst/>
                <a:uLnTx/>
                <a:uFillTx/>
                <a:latin typeface="+mn-lt"/>
                <a:ea typeface="+mn-lt"/>
                <a:cs typeface="+mn-lt"/>
              </a:rPr>
              <a:t>, while agents handle </a:t>
            </a:r>
            <a:r>
              <a:rPr kumimoji="0" lang="en-US" sz="1200" b="1" i="1" u="none" strike="noStrike" kern="1200" cap="none" spc="0" normalizeH="0" baseline="0" noProof="0">
                <a:ln>
                  <a:noFill/>
                </a:ln>
                <a:solidFill>
                  <a:srgbClr val="494949"/>
                </a:solidFill>
                <a:effectLst/>
                <a:uLnTx/>
                <a:uFillTx/>
                <a:latin typeface="+mn-lt"/>
                <a:ea typeface="+mn-lt"/>
                <a:cs typeface="+mn-lt"/>
              </a:rPr>
              <a:t>[complex negotiations, empathy-driven conversations]</a:t>
            </a:r>
            <a:r>
              <a:rPr kumimoji="0" lang="en-US" sz="1200" b="0" i="1" u="none" strike="noStrike" kern="1200" cap="none" spc="0" normalizeH="0" baseline="0" noProof="0">
                <a:ln>
                  <a:noFill/>
                </a:ln>
                <a:solidFill>
                  <a:srgbClr val="494949"/>
                </a:solidFill>
                <a:effectLst/>
                <a:uLnTx/>
                <a:uFillTx/>
                <a:latin typeface="+mn-lt"/>
                <a:ea typeface="+mn-lt"/>
                <a:cs typeface="+mn-lt"/>
              </a:rPr>
              <a:t>.”</a:t>
            </a:r>
            <a:endParaRPr kumimoji="0" lang="en-US" sz="1200" b="0" i="0" u="none" strike="noStrike" kern="1200" cap="none" spc="0" normalizeH="0" baseline="0" noProof="0">
              <a:ln>
                <a:noFill/>
              </a:ln>
              <a:solidFill>
                <a:srgbClr val="494949"/>
              </a:solidFill>
              <a:effectLst/>
              <a:uLnTx/>
              <a:uFillTx/>
              <a:latin typeface="+mn-lt"/>
              <a:ea typeface="+mn-lt"/>
              <a:cs typeface="+mn-lt"/>
            </a:endParaRPr>
          </a:p>
          <a:p>
            <a:pPr marL="171450" marR="0" lvl="0" indent="-171450" algn="l" defTabSz="1087636"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1200" b="0" i="0" u="none" strike="noStrike" kern="1200" cap="none" spc="0" normalizeH="0" baseline="0" noProof="0">
              <a:ln>
                <a:noFill/>
              </a:ln>
              <a:solidFill>
                <a:srgbClr val="494949"/>
              </a:solidFill>
              <a:effectLst/>
              <a:uLnTx/>
              <a:uFillTx/>
              <a:latin typeface="+mn-lt"/>
              <a:ea typeface="+mn-lt"/>
              <a:cs typeface="+mn-lt"/>
            </a:endParaRPr>
          </a:p>
        </p:txBody>
      </p:sp>
      <p:sp>
        <p:nvSpPr>
          <p:cNvPr id="16" name="TextBox 15">
            <a:extLst>
              <a:ext uri="{FF2B5EF4-FFF2-40B4-BE49-F238E27FC236}">
                <a16:creationId xmlns:a16="http://schemas.microsoft.com/office/drawing/2014/main" id="{AD29043A-8BA8-3FDF-B75D-CFB07175F01C}"/>
              </a:ext>
            </a:extLst>
          </p:cNvPr>
          <p:cNvSpPr txBox="1">
            <a:spLocks/>
          </p:cNvSpPr>
          <p:nvPr/>
        </p:nvSpPr>
        <p:spPr>
          <a:xfrm>
            <a:off x="5916972" y="1391645"/>
            <a:ext cx="785793"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299C47">
                    <a:alpha val="25000"/>
                  </a:srgbClr>
                </a:solidFill>
                <a:effectLst/>
                <a:uLnTx/>
                <a:uFillTx/>
                <a:latin typeface="Montserrat SemiBold" pitchFamily="2" charset="77"/>
                <a:ea typeface="+mn-lt"/>
                <a:cs typeface="+mn-lt"/>
              </a:rPr>
              <a:t>4</a:t>
            </a:r>
          </a:p>
        </p:txBody>
      </p:sp>
      <p:sp>
        <p:nvSpPr>
          <p:cNvPr id="17" name="TextBox 16">
            <a:extLst>
              <a:ext uri="{FF2B5EF4-FFF2-40B4-BE49-F238E27FC236}">
                <a16:creationId xmlns:a16="http://schemas.microsoft.com/office/drawing/2014/main" id="{9B42D4E7-4AF0-662D-C039-51464348A9DE}"/>
              </a:ext>
              <a:ext uri="{C183D7F6-B498-43B3-948B-1728B52AA6E4}">
                <adec:decorative xmlns:adec="http://schemas.microsoft.com/office/drawing/2017/decorative" val="1"/>
              </a:ext>
            </a:extLst>
          </p:cNvPr>
          <p:cNvSpPr txBox="1">
            <a:spLocks/>
          </p:cNvSpPr>
          <p:nvPr/>
        </p:nvSpPr>
        <p:spPr>
          <a:xfrm>
            <a:off x="5997122" y="1691727"/>
            <a:ext cx="705642"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299C47"/>
                </a:solidFill>
                <a:effectLst/>
                <a:uLnTx/>
                <a:uFillTx/>
                <a:latin typeface="Montserrat SemiBold" pitchFamily="2" charset="77"/>
                <a:ea typeface="+mn-lt"/>
                <a:cs typeface="+mn-lt"/>
              </a:rPr>
              <a:t>04</a:t>
            </a:r>
          </a:p>
        </p:txBody>
      </p:sp>
      <p:sp>
        <p:nvSpPr>
          <p:cNvPr id="18" name="TextBox 17">
            <a:extLst>
              <a:ext uri="{FF2B5EF4-FFF2-40B4-BE49-F238E27FC236}">
                <a16:creationId xmlns:a16="http://schemas.microsoft.com/office/drawing/2014/main" id="{FF39ECCD-A5C6-D187-5917-E935E3EE9705}"/>
              </a:ext>
            </a:extLst>
          </p:cNvPr>
          <p:cNvSpPr txBox="1">
            <a:spLocks/>
          </p:cNvSpPr>
          <p:nvPr/>
        </p:nvSpPr>
        <p:spPr>
          <a:xfrm>
            <a:off x="6903606" y="1608103"/>
            <a:ext cx="2800447"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0"/>
                <a:ea typeface="+mn-lt"/>
                <a:cs typeface="+mn-lt"/>
              </a:rPr>
              <a:t>System &amp; Data Integration</a:t>
            </a:r>
          </a:p>
        </p:txBody>
      </p:sp>
      <p:sp>
        <p:nvSpPr>
          <p:cNvPr id="19" name="Subtitle 2">
            <a:extLst>
              <a:ext uri="{FF2B5EF4-FFF2-40B4-BE49-F238E27FC236}">
                <a16:creationId xmlns:a16="http://schemas.microsoft.com/office/drawing/2014/main" id="{FD85B02D-33C7-5262-67D1-54B600A67368}"/>
              </a:ext>
            </a:extLst>
          </p:cNvPr>
          <p:cNvSpPr txBox="1">
            <a:spLocks/>
          </p:cNvSpPr>
          <p:nvPr/>
        </p:nvSpPr>
        <p:spPr>
          <a:xfrm>
            <a:off x="6903605" y="1903849"/>
            <a:ext cx="4510656" cy="775597"/>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buFontTx/>
              <a:defRPr/>
            </a:pPr>
            <a:r>
              <a:rPr kumimoji="0" lang="en-US" sz="1200" b="0" i="0" u="none" strike="noStrike" kern="1200" cap="none" spc="0" normalizeH="0" baseline="0" noProof="0">
                <a:ln>
                  <a:noFill/>
                </a:ln>
                <a:solidFill>
                  <a:srgbClr val="494949"/>
                </a:solidFill>
                <a:effectLst/>
                <a:uLnTx/>
                <a:uFillTx/>
                <a:latin typeface="+mn-lt"/>
                <a:ea typeface="+mn-lt"/>
                <a:cs typeface="+mn-lt"/>
              </a:rPr>
              <a:t>Describe any tech integrations, data pipelines, or analytics layers.</a:t>
            </a:r>
          </a:p>
          <a:p>
            <a:pPr marL="171450" indent="-171450" algn="l">
              <a:lnSpc>
                <a:spcPct val="100000"/>
              </a:lnSpc>
              <a:buFont typeface="Arial" panose="020B0604020202020204" pitchFamily="34" charset="0"/>
              <a:buChar char="•"/>
              <a:defRPr/>
            </a:pPr>
            <a:r>
              <a:rPr kumimoji="0" lang="en-US" sz="1200" b="0" i="0" u="none" strike="noStrike" kern="1200" cap="none" spc="0" normalizeH="0" baseline="0" noProof="0">
                <a:ln>
                  <a:noFill/>
                </a:ln>
                <a:solidFill>
                  <a:srgbClr val="000000"/>
                </a:solidFill>
                <a:effectLst/>
                <a:uLnTx/>
                <a:uFillTx/>
                <a:latin typeface="+mn-lt"/>
                <a:ea typeface="+mn-lt"/>
                <a:cs typeface="+mn-lt"/>
              </a:rPr>
              <a:t>Example: </a:t>
            </a:r>
            <a:r>
              <a:rPr kumimoji="0" lang="en-US" sz="1200" b="0" i="1" u="none" strike="noStrike" kern="1200" cap="none" spc="0" normalizeH="0" baseline="0" noProof="0">
                <a:ln>
                  <a:noFill/>
                </a:ln>
                <a:solidFill>
                  <a:srgbClr val="494949"/>
                </a:solidFill>
                <a:effectLst/>
                <a:uLnTx/>
                <a:uFillTx/>
                <a:latin typeface="+mn-lt"/>
                <a:ea typeface="+mn-lt"/>
                <a:cs typeface="+mn-lt"/>
              </a:rPr>
              <a:t>“Our Agent Assist module integrates with </a:t>
            </a:r>
            <a:r>
              <a:rPr kumimoji="0" lang="en-US" sz="1200" b="1" i="1" u="none" strike="noStrike" kern="1200" cap="none" spc="0" normalizeH="0" baseline="0" noProof="0">
                <a:ln>
                  <a:noFill/>
                </a:ln>
                <a:solidFill>
                  <a:srgbClr val="494949"/>
                </a:solidFill>
                <a:effectLst/>
                <a:uLnTx/>
                <a:uFillTx/>
                <a:latin typeface="+mn-lt"/>
                <a:ea typeface="+mn-lt"/>
                <a:cs typeface="+mn-lt"/>
              </a:rPr>
              <a:t>[CRM]</a:t>
            </a:r>
            <a:r>
              <a:rPr kumimoji="0" lang="en-US" sz="1200" b="0" i="1" u="none" strike="noStrike" kern="1200" cap="none" spc="0" normalizeH="0" baseline="0" noProof="0">
                <a:ln>
                  <a:noFill/>
                </a:ln>
                <a:solidFill>
                  <a:srgbClr val="494949"/>
                </a:solidFill>
                <a:effectLst/>
                <a:uLnTx/>
                <a:uFillTx/>
                <a:latin typeface="+mn-lt"/>
                <a:ea typeface="+mn-lt"/>
                <a:cs typeface="+mn-lt"/>
              </a:rPr>
              <a:t> via </a:t>
            </a:r>
            <a:r>
              <a:rPr kumimoji="0" lang="en-US" sz="1200" b="1" i="1" u="none" strike="noStrike" kern="1200" cap="none" spc="0" normalizeH="0" baseline="0" noProof="0">
                <a:ln>
                  <a:noFill/>
                </a:ln>
                <a:solidFill>
                  <a:srgbClr val="494949"/>
                </a:solidFill>
                <a:effectLst/>
                <a:uLnTx/>
                <a:uFillTx/>
                <a:latin typeface="+mn-lt"/>
                <a:ea typeface="+mn-lt"/>
                <a:cs typeface="+mn-lt"/>
              </a:rPr>
              <a:t>[API]</a:t>
            </a:r>
            <a:r>
              <a:rPr kumimoji="0" lang="en-US" sz="1200" b="0" i="1" u="none" strike="noStrike" kern="1200" cap="none" spc="0" normalizeH="0" baseline="0" noProof="0">
                <a:ln>
                  <a:noFill/>
                </a:ln>
                <a:solidFill>
                  <a:srgbClr val="494949"/>
                </a:solidFill>
                <a:effectLst/>
                <a:uLnTx/>
                <a:uFillTx/>
                <a:latin typeface="+mn-lt"/>
                <a:ea typeface="+mn-lt"/>
                <a:cs typeface="+mn-lt"/>
              </a:rPr>
              <a:t> to pull real-time policy info. All call data is stored in </a:t>
            </a:r>
            <a:r>
              <a:rPr kumimoji="0" lang="en-US" sz="1200" b="1" i="1" u="none" strike="noStrike" kern="1200" cap="none" spc="0" normalizeH="0" baseline="0" noProof="0">
                <a:ln>
                  <a:noFill/>
                </a:ln>
                <a:solidFill>
                  <a:srgbClr val="494949"/>
                </a:solidFill>
                <a:effectLst/>
                <a:uLnTx/>
                <a:uFillTx/>
                <a:latin typeface="+mn-lt"/>
                <a:ea typeface="+mn-lt"/>
                <a:cs typeface="+mn-lt"/>
              </a:rPr>
              <a:t>[cloud data lake]</a:t>
            </a:r>
            <a:r>
              <a:rPr kumimoji="0" lang="en-US" sz="1200" b="0" i="1" u="none" strike="noStrike" kern="1200" cap="none" spc="0" normalizeH="0" baseline="0" noProof="0">
                <a:ln>
                  <a:noFill/>
                </a:ln>
                <a:solidFill>
                  <a:srgbClr val="494949"/>
                </a:solidFill>
                <a:effectLst/>
                <a:uLnTx/>
                <a:uFillTx/>
                <a:latin typeface="+mn-lt"/>
                <a:ea typeface="+mn-lt"/>
                <a:cs typeface="+mn-lt"/>
              </a:rPr>
              <a:t> for ongoing model improvements.”</a:t>
            </a:r>
            <a:endParaRPr kumimoji="0" lang="en-US" sz="1200" b="0" i="0" u="none" strike="noStrike" kern="1200" cap="none" spc="0" normalizeH="0" baseline="0" noProof="0">
              <a:ln>
                <a:noFill/>
              </a:ln>
              <a:solidFill>
                <a:srgbClr val="494949"/>
              </a:solidFill>
              <a:effectLst/>
              <a:uLnTx/>
              <a:uFillTx/>
              <a:latin typeface="+mn-lt"/>
              <a:ea typeface="+mn-lt"/>
              <a:cs typeface="+mn-lt"/>
            </a:endParaRPr>
          </a:p>
        </p:txBody>
      </p:sp>
      <p:sp>
        <p:nvSpPr>
          <p:cNvPr id="20" name="TextBox 19">
            <a:extLst>
              <a:ext uri="{FF2B5EF4-FFF2-40B4-BE49-F238E27FC236}">
                <a16:creationId xmlns:a16="http://schemas.microsoft.com/office/drawing/2014/main" id="{095BCB34-BCB0-918C-1182-9763341B927A}"/>
              </a:ext>
            </a:extLst>
          </p:cNvPr>
          <p:cNvSpPr txBox="1">
            <a:spLocks/>
          </p:cNvSpPr>
          <p:nvPr/>
        </p:nvSpPr>
        <p:spPr>
          <a:xfrm>
            <a:off x="6110934" y="2891078"/>
            <a:ext cx="700834"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494A4A">
                    <a:alpha val="25000"/>
                  </a:srgbClr>
                </a:solidFill>
                <a:effectLst/>
                <a:uLnTx/>
                <a:uFillTx/>
                <a:latin typeface="Montserrat SemiBold" pitchFamily="2" charset="77"/>
                <a:ea typeface="+mn-lt"/>
                <a:cs typeface="+mn-lt"/>
              </a:rPr>
              <a:t>5</a:t>
            </a:r>
          </a:p>
        </p:txBody>
      </p:sp>
      <p:sp>
        <p:nvSpPr>
          <p:cNvPr id="21" name="TextBox 20">
            <a:extLst>
              <a:ext uri="{FF2B5EF4-FFF2-40B4-BE49-F238E27FC236}">
                <a16:creationId xmlns:a16="http://schemas.microsoft.com/office/drawing/2014/main" id="{29EF7C87-E481-3DE0-26A4-84856079D27E}"/>
              </a:ext>
              <a:ext uri="{C183D7F6-B498-43B3-948B-1728B52AA6E4}">
                <adec:decorative xmlns:adec="http://schemas.microsoft.com/office/drawing/2017/decorative" val="1"/>
              </a:ext>
            </a:extLst>
          </p:cNvPr>
          <p:cNvSpPr txBox="1">
            <a:spLocks/>
          </p:cNvSpPr>
          <p:nvPr/>
        </p:nvSpPr>
        <p:spPr>
          <a:xfrm>
            <a:off x="6142994" y="3191159"/>
            <a:ext cx="668774"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494A4A"/>
                </a:solidFill>
                <a:effectLst/>
                <a:uLnTx/>
                <a:uFillTx/>
                <a:latin typeface="Montserrat SemiBold" pitchFamily="2" charset="77"/>
                <a:ea typeface="+mn-lt"/>
                <a:cs typeface="+mn-lt"/>
              </a:rPr>
              <a:t>05</a:t>
            </a:r>
          </a:p>
        </p:txBody>
      </p:sp>
      <p:sp>
        <p:nvSpPr>
          <p:cNvPr id="22" name="TextBox 21">
            <a:extLst>
              <a:ext uri="{FF2B5EF4-FFF2-40B4-BE49-F238E27FC236}">
                <a16:creationId xmlns:a16="http://schemas.microsoft.com/office/drawing/2014/main" id="{1CEA0FCD-AD6F-E8E7-6A65-452E860A4D4B}"/>
              </a:ext>
            </a:extLst>
          </p:cNvPr>
          <p:cNvSpPr txBox="1">
            <a:spLocks/>
          </p:cNvSpPr>
          <p:nvPr/>
        </p:nvSpPr>
        <p:spPr>
          <a:xfrm>
            <a:off x="7012610" y="3107536"/>
            <a:ext cx="2806859"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0"/>
                <a:ea typeface="+mn-lt"/>
                <a:cs typeface="+mn-lt"/>
              </a:rPr>
              <a:t>Compliance &amp; Governance</a:t>
            </a:r>
          </a:p>
        </p:txBody>
      </p:sp>
      <p:sp>
        <p:nvSpPr>
          <p:cNvPr id="23" name="Subtitle 2">
            <a:extLst>
              <a:ext uri="{FF2B5EF4-FFF2-40B4-BE49-F238E27FC236}">
                <a16:creationId xmlns:a16="http://schemas.microsoft.com/office/drawing/2014/main" id="{3E3209F6-FADB-A96E-F678-F41518CA925A}"/>
              </a:ext>
            </a:extLst>
          </p:cNvPr>
          <p:cNvSpPr txBox="1">
            <a:spLocks/>
          </p:cNvSpPr>
          <p:nvPr/>
        </p:nvSpPr>
        <p:spPr>
          <a:xfrm>
            <a:off x="7012609" y="3403281"/>
            <a:ext cx="4510656" cy="1208792"/>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buFontTx/>
              <a:defRPr/>
            </a:pPr>
            <a:r>
              <a:rPr kumimoji="0" lang="en-US" sz="1200" b="0" i="0" u="none" strike="noStrike" kern="1200" cap="none" spc="0" normalizeH="0" baseline="0" noProof="0">
                <a:ln>
                  <a:noFill/>
                </a:ln>
                <a:solidFill>
                  <a:srgbClr val="494949"/>
                </a:solidFill>
                <a:effectLst/>
                <a:uLnTx/>
                <a:uFillTx/>
                <a:latin typeface="+mn-lt"/>
                <a:ea typeface="+mn-lt"/>
                <a:cs typeface="+mn-lt"/>
              </a:rPr>
              <a:t>Document how you’ll ensure alignment with legal, ethical, and data protection standards.</a:t>
            </a:r>
          </a:p>
          <a:p>
            <a:pPr marL="171450" indent="-171450" algn="l">
              <a:lnSpc>
                <a:spcPts val="1750"/>
              </a:lnSpc>
              <a:buFont typeface="Arial" panose="020B0604020202020204" pitchFamily="34" charset="0"/>
              <a:buChar char="•"/>
              <a:defRPr/>
            </a:pPr>
            <a:r>
              <a:rPr kumimoji="0" lang="en-US" sz="1200" b="0" i="0" u="none" strike="noStrike" kern="1200" cap="none" spc="0" normalizeH="0" baseline="0" noProof="0">
                <a:ln>
                  <a:noFill/>
                </a:ln>
                <a:solidFill>
                  <a:srgbClr val="000000"/>
                </a:solidFill>
                <a:effectLst/>
                <a:uLnTx/>
                <a:uFillTx/>
                <a:latin typeface="+mn-lt"/>
                <a:ea typeface="+mn-lt"/>
                <a:cs typeface="+mn-lt"/>
              </a:rPr>
              <a:t>Example: </a:t>
            </a:r>
            <a:r>
              <a:rPr kumimoji="0" lang="en-US" sz="1200" b="0" i="1" u="none" strike="noStrike" kern="1200" cap="none" spc="0" normalizeH="0" baseline="0" noProof="0">
                <a:ln>
                  <a:noFill/>
                </a:ln>
                <a:solidFill>
                  <a:srgbClr val="494949"/>
                </a:solidFill>
                <a:effectLst/>
                <a:uLnTx/>
                <a:uFillTx/>
                <a:latin typeface="+mn-lt"/>
                <a:ea typeface="+mn-lt"/>
                <a:cs typeface="+mn-lt"/>
              </a:rPr>
              <a:t>“We track usage of personal data according to </a:t>
            </a:r>
            <a:r>
              <a:rPr kumimoji="0" lang="en-US" sz="1200" b="1" i="1" u="none" strike="noStrike" kern="1200" cap="none" spc="0" normalizeH="0" baseline="0" noProof="0">
                <a:ln>
                  <a:noFill/>
                </a:ln>
                <a:solidFill>
                  <a:srgbClr val="494949"/>
                </a:solidFill>
                <a:effectLst/>
                <a:uLnTx/>
                <a:uFillTx/>
                <a:latin typeface="+mn-lt"/>
                <a:ea typeface="+mn-lt"/>
                <a:cs typeface="+mn-lt"/>
              </a:rPr>
              <a:t>[GDPR/HIPAA]</a:t>
            </a:r>
            <a:r>
              <a:rPr kumimoji="0" lang="en-US" sz="1200" b="0" i="1" u="none" strike="noStrike" kern="1200" cap="none" spc="0" normalizeH="0" baseline="0" noProof="0">
                <a:ln>
                  <a:noFill/>
                </a:ln>
                <a:solidFill>
                  <a:srgbClr val="494949"/>
                </a:solidFill>
                <a:effectLst/>
                <a:uLnTx/>
                <a:uFillTx/>
                <a:latin typeface="+mn-lt"/>
                <a:ea typeface="+mn-lt"/>
                <a:cs typeface="+mn-lt"/>
              </a:rPr>
              <a:t>. The AI model is audited monthly for </a:t>
            </a:r>
            <a:r>
              <a:rPr kumimoji="0" lang="en-US" sz="1200" b="1" i="1" u="none" strike="noStrike" kern="1200" cap="none" spc="0" normalizeH="0" baseline="0" noProof="0">
                <a:ln>
                  <a:noFill/>
                </a:ln>
                <a:solidFill>
                  <a:srgbClr val="494949"/>
                </a:solidFill>
                <a:effectLst/>
                <a:uLnTx/>
                <a:uFillTx/>
                <a:latin typeface="+mn-lt"/>
                <a:ea typeface="+mn-lt"/>
                <a:cs typeface="+mn-lt"/>
              </a:rPr>
              <a:t>[bias, accuracy]</a:t>
            </a:r>
            <a:r>
              <a:rPr kumimoji="0" lang="en-US" sz="1200" b="0" i="1" u="none" strike="noStrike" kern="1200" cap="none" spc="0" normalizeH="0" baseline="0" noProof="0">
                <a:ln>
                  <a:noFill/>
                </a:ln>
                <a:solidFill>
                  <a:srgbClr val="494949"/>
                </a:solidFill>
                <a:effectLst/>
                <a:uLnTx/>
                <a:uFillTx/>
                <a:latin typeface="+mn-lt"/>
                <a:ea typeface="+mn-lt"/>
                <a:cs typeface="+mn-lt"/>
              </a:rPr>
              <a:t>.”</a:t>
            </a:r>
            <a:endParaRPr kumimoji="0" lang="en-US" sz="1200" b="0" i="0" u="none" strike="noStrike" kern="1200" cap="none" spc="0" normalizeH="0" baseline="0" noProof="0">
              <a:ln>
                <a:noFill/>
              </a:ln>
              <a:solidFill>
                <a:srgbClr val="494949"/>
              </a:solidFill>
              <a:effectLst/>
              <a:uLnTx/>
              <a:uFillTx/>
              <a:latin typeface="+mn-lt"/>
              <a:ea typeface="+mn-lt"/>
              <a:cs typeface="+mn-lt"/>
            </a:endParaRPr>
          </a:p>
          <a:p>
            <a:pPr marR="0" lvl="0" algn="l" defTabSz="1087636" rtl="0" eaLnBrk="1" fontAlgn="auto" latinLnBrk="0" hangingPunct="1">
              <a:lnSpc>
                <a:spcPts val="1750"/>
              </a:lnSpc>
              <a:spcBef>
                <a:spcPct val="20000"/>
              </a:spcBef>
              <a:spcAft>
                <a:spcPts val="0"/>
              </a:spcAft>
              <a:buClrTx/>
              <a:buSzTx/>
              <a:tabLst/>
              <a:defRPr/>
            </a:pPr>
            <a:endParaRPr kumimoji="0" lang="en-US" sz="1200" b="0" i="0" u="none" strike="noStrike" kern="1200" cap="none" spc="0" normalizeH="0" baseline="0" noProof="0">
              <a:ln>
                <a:noFill/>
              </a:ln>
              <a:solidFill>
                <a:srgbClr val="000000"/>
              </a:solidFill>
              <a:effectLst/>
              <a:uLnTx/>
              <a:uFillTx/>
              <a:latin typeface="+mn-lt"/>
              <a:ea typeface="+mn-lt"/>
              <a:cs typeface="+mn-lt"/>
            </a:endParaRPr>
          </a:p>
        </p:txBody>
      </p:sp>
      <p:sp>
        <p:nvSpPr>
          <p:cNvPr id="24" name="TextBox 23">
            <a:extLst>
              <a:ext uri="{FF2B5EF4-FFF2-40B4-BE49-F238E27FC236}">
                <a16:creationId xmlns:a16="http://schemas.microsoft.com/office/drawing/2014/main" id="{8A2948D6-ADC5-58D4-D278-EA9988EA0C1C}"/>
              </a:ext>
            </a:extLst>
          </p:cNvPr>
          <p:cNvSpPr txBox="1">
            <a:spLocks/>
          </p:cNvSpPr>
          <p:nvPr/>
        </p:nvSpPr>
        <p:spPr>
          <a:xfrm>
            <a:off x="6102918" y="4640528"/>
            <a:ext cx="739306" cy="1154162"/>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a:ln>
                  <a:noFill/>
                </a:ln>
                <a:solidFill>
                  <a:srgbClr val="717171">
                    <a:alpha val="25000"/>
                  </a:srgbClr>
                </a:solidFill>
                <a:effectLst/>
                <a:uLnTx/>
                <a:uFillTx/>
                <a:latin typeface="Montserrat SemiBold" pitchFamily="2" charset="77"/>
                <a:ea typeface="+mn-lt"/>
                <a:cs typeface="+mn-lt"/>
              </a:rPr>
              <a:t>6</a:t>
            </a:r>
          </a:p>
        </p:txBody>
      </p:sp>
      <p:sp>
        <p:nvSpPr>
          <p:cNvPr id="25" name="TextBox 24">
            <a:extLst>
              <a:ext uri="{FF2B5EF4-FFF2-40B4-BE49-F238E27FC236}">
                <a16:creationId xmlns:a16="http://schemas.microsoft.com/office/drawing/2014/main" id="{153FFCD0-9881-9C38-4F0B-CC9E17D6195E}"/>
              </a:ext>
              <a:ext uri="{C183D7F6-B498-43B3-948B-1728B52AA6E4}">
                <adec:decorative xmlns:adec="http://schemas.microsoft.com/office/drawing/2017/decorative" val="1"/>
              </a:ext>
            </a:extLst>
          </p:cNvPr>
          <p:cNvSpPr txBox="1">
            <a:spLocks/>
          </p:cNvSpPr>
          <p:nvPr/>
        </p:nvSpPr>
        <p:spPr>
          <a:xfrm>
            <a:off x="6157420" y="4940609"/>
            <a:ext cx="684804" cy="553998"/>
          </a:xfrm>
          <a:prstGeom prst="rect">
            <a:avLst/>
          </a:prstGeom>
          <a:noFill/>
        </p:spPr>
        <p:txBody>
          <a:bodyPr wrap="none" rtlCol="0" anchor="ctr"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717171"/>
                </a:solidFill>
                <a:effectLst/>
                <a:uLnTx/>
                <a:uFillTx/>
                <a:latin typeface="Montserrat SemiBold" pitchFamily="2" charset="77"/>
                <a:ea typeface="+mn-lt"/>
                <a:cs typeface="+mn-lt"/>
              </a:rPr>
              <a:t>06</a:t>
            </a:r>
          </a:p>
        </p:txBody>
      </p:sp>
      <p:sp>
        <p:nvSpPr>
          <p:cNvPr id="26" name="TextBox 25">
            <a:extLst>
              <a:ext uri="{FF2B5EF4-FFF2-40B4-BE49-F238E27FC236}">
                <a16:creationId xmlns:a16="http://schemas.microsoft.com/office/drawing/2014/main" id="{87E49392-4819-EB4C-9C1C-95E734CE9380}"/>
              </a:ext>
            </a:extLst>
          </p:cNvPr>
          <p:cNvSpPr txBox="1">
            <a:spLocks/>
          </p:cNvSpPr>
          <p:nvPr/>
        </p:nvSpPr>
        <p:spPr>
          <a:xfrm>
            <a:off x="7043066" y="4856986"/>
            <a:ext cx="3778278"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4949"/>
                </a:solidFill>
                <a:effectLst/>
                <a:uLnTx/>
                <a:uFillTx/>
                <a:latin typeface="Montserrat SemiBold" pitchFamily="2" charset="0"/>
                <a:ea typeface="+mn-lt"/>
                <a:cs typeface="+mn-lt"/>
              </a:rPr>
              <a:t>Validation and Stakeholder Sign-off</a:t>
            </a:r>
          </a:p>
        </p:txBody>
      </p:sp>
      <p:sp>
        <p:nvSpPr>
          <p:cNvPr id="27" name="Subtitle 2">
            <a:extLst>
              <a:ext uri="{FF2B5EF4-FFF2-40B4-BE49-F238E27FC236}">
                <a16:creationId xmlns:a16="http://schemas.microsoft.com/office/drawing/2014/main" id="{D912B59C-8A18-F0FA-8475-13F752D659BB}"/>
              </a:ext>
            </a:extLst>
          </p:cNvPr>
          <p:cNvSpPr txBox="1">
            <a:spLocks/>
          </p:cNvSpPr>
          <p:nvPr/>
        </p:nvSpPr>
        <p:spPr>
          <a:xfrm>
            <a:off x="7043065" y="5152731"/>
            <a:ext cx="4510656" cy="977960"/>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Tx/>
              <a:buNone/>
              <a:tabLst/>
              <a:defRPr/>
            </a:pPr>
            <a:r>
              <a:rPr kumimoji="0" lang="en-US" sz="1200" b="0" i="0" u="none" strike="noStrike" kern="1200" cap="none" spc="0" normalizeH="0" baseline="0" noProof="0" dirty="0">
                <a:ln>
                  <a:noFill/>
                </a:ln>
                <a:solidFill>
                  <a:srgbClr val="494949"/>
                </a:solidFill>
                <a:effectLst/>
                <a:uLnTx/>
                <a:uFillTx/>
                <a:latin typeface="+mn-lt"/>
                <a:ea typeface="+mn-lt"/>
                <a:cs typeface="+mn-lt"/>
              </a:rPr>
              <a:t>Document any insights or feedback from teams involved.</a:t>
            </a:r>
          </a:p>
          <a:p>
            <a:pPr marL="171450" indent="-171450" algn="l">
              <a:lnSpc>
                <a:spcPts val="1750"/>
              </a:lnSpc>
              <a:buFont typeface="Arial" panose="020B0604020202020204" pitchFamily="34" charset="0"/>
              <a:buChar char="•"/>
            </a:pPr>
            <a:r>
              <a:rPr kumimoji="0" lang="en-US" sz="1200" b="0" i="0" u="none" strike="noStrike" kern="1200" cap="none" spc="0" normalizeH="0" baseline="0" noProof="0" dirty="0">
                <a:ln>
                  <a:noFill/>
                </a:ln>
                <a:solidFill>
                  <a:srgbClr val="000000"/>
                </a:solidFill>
                <a:effectLst/>
                <a:uLnTx/>
                <a:uFillTx/>
                <a:latin typeface="+mn-lt"/>
                <a:ea typeface="+mn-lt"/>
                <a:cs typeface="+mn-lt"/>
              </a:rPr>
              <a:t>Example: </a:t>
            </a:r>
            <a:r>
              <a:rPr kumimoji="0" lang="en-US" sz="1200" b="0" i="1" u="none" strike="noStrike" kern="1200" cap="none" spc="0" normalizeH="0" baseline="0" noProof="0" dirty="0">
                <a:ln>
                  <a:noFill/>
                </a:ln>
                <a:solidFill>
                  <a:srgbClr val="494949"/>
                </a:solidFill>
                <a:effectLst/>
                <a:uLnTx/>
                <a:uFillTx/>
                <a:latin typeface="+mn-lt"/>
                <a:ea typeface="+mn-lt"/>
                <a:cs typeface="+mn-lt"/>
              </a:rPr>
              <a:t>“Pilot results with ten agents show a </a:t>
            </a:r>
            <a:r>
              <a:rPr kumimoji="0" lang="en-US" sz="1200" b="1" i="1" u="none" strike="noStrike" kern="1200" cap="none" spc="0" normalizeH="0" baseline="0" noProof="0" dirty="0">
                <a:ln>
                  <a:noFill/>
                </a:ln>
                <a:solidFill>
                  <a:srgbClr val="494949"/>
                </a:solidFill>
                <a:effectLst/>
                <a:uLnTx/>
                <a:uFillTx/>
                <a:latin typeface="+mn-lt"/>
                <a:ea typeface="+mn-lt"/>
                <a:cs typeface="+mn-lt"/>
              </a:rPr>
              <a:t>[20%]</a:t>
            </a:r>
            <a:r>
              <a:rPr kumimoji="0" lang="en-US" sz="1200" b="0" i="1" u="none" strike="noStrike" kern="1200" cap="none" spc="0" normalizeH="0" baseline="0" noProof="0" dirty="0">
                <a:ln>
                  <a:noFill/>
                </a:ln>
                <a:solidFill>
                  <a:srgbClr val="494949"/>
                </a:solidFill>
                <a:effectLst/>
                <a:uLnTx/>
                <a:uFillTx/>
                <a:latin typeface="+mn-lt"/>
                <a:ea typeface="+mn-lt"/>
                <a:cs typeface="+mn-lt"/>
              </a:rPr>
              <a:t> drop</a:t>
            </a:r>
            <a:r>
              <a:rPr lang="en-US" sz="1200" i="1" dirty="0">
                <a:solidFill>
                  <a:srgbClr val="494949"/>
                </a:solidFill>
                <a:latin typeface="+mn-lt"/>
                <a:ea typeface="+mn-lt"/>
                <a:cs typeface="+mn-lt"/>
              </a:rPr>
              <a:t> </a:t>
            </a:r>
            <a:r>
              <a:rPr kumimoji="0" lang="en-US" sz="1200" b="0" i="1" u="none" strike="noStrike" kern="1200" cap="none" spc="0" normalizeH="0" baseline="0" noProof="0" dirty="0">
                <a:ln>
                  <a:noFill/>
                </a:ln>
                <a:solidFill>
                  <a:srgbClr val="494949"/>
                </a:solidFill>
                <a:effectLst/>
                <a:uLnTx/>
                <a:uFillTx/>
                <a:latin typeface="+mn-lt"/>
                <a:ea typeface="+mn-lt"/>
                <a:cs typeface="+mn-lt"/>
              </a:rPr>
              <a:t>in average handling time. Compliance team approved data usage plan.”</a:t>
            </a:r>
            <a:endParaRPr kumimoji="0" lang="en-US" sz="1200" b="0" i="0" u="none" strike="noStrike" kern="1200" cap="none" spc="0" normalizeH="0" baseline="0" noProof="0" dirty="0">
              <a:ln>
                <a:noFill/>
              </a:ln>
              <a:solidFill>
                <a:srgbClr val="494949"/>
              </a:solidFill>
              <a:effectLst/>
              <a:uLnTx/>
              <a:uFillTx/>
              <a:latin typeface="+mn-lt"/>
              <a:ea typeface="+mn-lt"/>
              <a:cs typeface="+mn-lt"/>
            </a:endParaRPr>
          </a:p>
          <a:p>
            <a:pPr marR="0" lvl="0" algn="l" defTabSz="1087636" rtl="0" eaLnBrk="1" fontAlgn="auto" latinLnBrk="0" hangingPunct="1">
              <a:lnSpc>
                <a:spcPts val="1750"/>
              </a:lnSpc>
              <a:spcBef>
                <a:spcPct val="20000"/>
              </a:spcBef>
              <a:spcAft>
                <a:spcPts val="0"/>
              </a:spcAft>
              <a:buClrTx/>
              <a:buSzTx/>
              <a:tabLst/>
              <a:defRPr/>
            </a:pPr>
            <a:endParaRPr kumimoji="0" lang="en-US" sz="1200" b="0" i="0" u="none" strike="noStrike" kern="1200" cap="none" spc="0" normalizeH="0" baseline="0" noProof="0" dirty="0">
              <a:ln>
                <a:noFill/>
              </a:ln>
              <a:solidFill>
                <a:srgbClr val="000000"/>
              </a:solidFill>
              <a:effectLst/>
              <a:uLnTx/>
              <a:uFillTx/>
              <a:latin typeface="+mn-lt"/>
              <a:ea typeface="+mn-lt"/>
              <a:cs typeface="+mn-lt"/>
            </a:endParaRPr>
          </a:p>
        </p:txBody>
      </p:sp>
    </p:spTree>
    <p:extLst>
      <p:ext uri="{BB962C8B-B14F-4D97-AF65-F5344CB8AC3E}">
        <p14:creationId xmlns:p14="http://schemas.microsoft.com/office/powerpoint/2010/main" val="10583552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42C41969-24DE-4EB9-8B46-A382E2CC6BF7}&quot;/&gt;&lt;isInvalidForFieldText val=&quot;0&quot;/&gt;&lt;Image&gt;&lt;filename val=&quot;C:\Users\natalie.sansone\AppData\Local\Temp\CP8220724968Session\CPTrustFolder8220724984\PPTImport822012416828\data\asimages\{42C41969-24DE-4EB9-8B46-A382E2CC6BF7}_16.png&quot;/&gt;&lt;left val=&quot;4&quot;/&gt;&lt;top val=&quot;28&quot;/&gt;&lt;width val=&quot;733&quot;/&gt;&lt;height val=&quot;146&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8E8F54-6298-4740-A126-768F6EADE83B}&quot;/&gt;&lt;isInvalidForFieldText val=&quot;0&quot;/&gt;&lt;Image&gt;&lt;filename val=&quot;C:\Users\natalie.sansone\AppData\Local\Temp\CP8220724968Session\CPTrustFolder8220724984\PPTImport822012416828\data\asimages\{618E8F54-6298-4740-A126-768F6EADE83B}_16.png&quot;/&gt;&lt;left val=&quot;205&quot;/&gt;&lt;top val=&quot;485&quot;/&gt;&lt;width val=&quot;56&quot;/&gt;&lt;height val=&quot;55&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9&quot;/&gt;&lt;lineCharCount val=&quot;7&quot;/&gt;&lt;lineCharCount val=&quot;12&quot;/&gt;&lt;/TableIndex&gt;&lt;/ShapeTextInfo&gt;"/>
  <p:tag name="HTML_SHAPEINFO" val="&lt;ThreeDShapeInfo&gt;&lt;uuid val=&quot;{E9D1F414-E548-4C0D-AA1D-FA33352AB456}&quot;/&gt;&lt;isInvalidForFieldText val=&quot;0&quot;/&gt;&lt;Image&gt;&lt;filename val=&quot;C:\Users\natalie.sansone\AppData\Local\Temp\CP8220724968Session\CPTrustFolder8220724984\PPTImport822012416828\data\asimages\{E9D1F414-E548-4C0D-AA1D-FA33352AB456}_16.png&quot;/&gt;&lt;left val=&quot;256&quot;/&gt;&lt;top val=&quot;485&quot;/&gt;&lt;width val=&quot;120&quot;/&gt;&lt;height val=&quot;107&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7A5C40-2D77-4E9D-BFF5-367129A249E2}&quot;/&gt;&lt;isInvalidForFieldText val=&quot;0&quot;/&gt;&lt;Image&gt;&lt;filename val=&quot;C:\Users\natalie.sansone\AppData\Local\Temp\CP8220724968Session\CPTrustFolder8220724984\PPTImport822012416828\data\asimages\{957A5C40-2D77-4E9D-BFF5-367129A249E2}_16.png&quot;/&gt;&lt;left val=&quot;206&quot;/&gt;&lt;top val=&quot;342&quot;/&gt;&lt;width val=&quot;55&quot;/&gt;&lt;height val=&quot;56&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7&quot;/&gt;&lt;lineCharCount val=&quot;12&quot;/&gt;&lt;lineCharCount val=&quot;10&quot;/&gt;&lt;/TableIndex&gt;&lt;/ShapeTextInfo&gt;"/>
  <p:tag name="HTML_SHAPEINFO" val="&lt;ThreeDShapeInfo&gt;&lt;uuid val=&quot;{C1C9C7AA-DE78-4977-A3C5-14E7A430BD5F}&quot;/&gt;&lt;isInvalidForFieldText val=&quot;0&quot;/&gt;&lt;Image&gt;&lt;filename val=&quot;C:\Users\natalie.sansone\AppData\Local\Temp\CP8220724968Session\CPTrustFolder8220724984\PPTImport822012416828\data\asimages\{C1C9C7AA-DE78-4977-A3C5-14E7A430BD5F}_16.png&quot;/&gt;&lt;left val=&quot;256&quot;/&gt;&lt;top val=&quot;346&quot;/&gt;&lt;width val=&quot;114&quot;/&gt;&lt;height val=&quot;107&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DA226D55-63B7-4B3D-AAA2-5A650791BA9E}&quot;/&gt;&lt;isInvalidForFieldText val=&quot;0&quot;/&gt;&lt;Image&gt;&lt;filename val=&quot;C:\Users\natalie.sansone\AppData\Local\Temp\CP8220724968Session\CPTrustFolder8220724984\PPTImport822012416828\data\asimages\{DA226D55-63B7-4B3D-AAA2-5A650791BA9E}_16.png&quot;/&gt;&lt;left val=&quot;232&quot;/&gt;&lt;top val=&quot;396&quot;/&gt;&lt;width val=&quot;3&quot;/&gt;&lt;height val=&quot;90&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9&quot;/&gt;&lt;lineCharCount val=&quot;7&quot;/&gt;&lt;lineCharCount val=&quot;12&quot;/&gt;&lt;/TableIndex&gt;&lt;/ShapeTextInfo&gt;"/>
  <p:tag name="HTML_SHAPEINFO" val="&lt;ThreeDShapeInfo&gt;&lt;uuid val=&quot;{E9D1F414-E548-4C0D-AA1D-FA33352AB456}&quot;/&gt;&lt;isInvalidForFieldText val=&quot;0&quot;/&gt;&lt;Image&gt;&lt;filename val=&quot;C:\Users\natalie.sansone\AppData\Local\Temp\CP8220724968Session\CPTrustFolder8220724984\PPTImport822012416828\data\asimages\{E9D1F414-E548-4C0D-AA1D-FA33352AB456}_16.png&quot;/&gt;&lt;left val=&quot;256&quot;/&gt;&lt;top val=&quot;485&quot;/&gt;&lt;width val=&quot;120&quot;/&gt;&lt;height val=&quot;107&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8E8F54-6298-4740-A126-768F6EADE83B}&quot;/&gt;&lt;isInvalidForFieldText val=&quot;0&quot;/&gt;&lt;Image&gt;&lt;filename val=&quot;C:\Users\natalie.sansone\AppData\Local\Temp\CP8220724968Session\CPTrustFolder8220724984\PPTImport822012416828\data\asimages\{618E8F54-6298-4740-A126-768F6EADE83B}_16.png&quot;/&gt;&lt;left val=&quot;205&quot;/&gt;&lt;top val=&quot;485&quot;/&gt;&lt;width val=&quot;56&quot;/&gt;&lt;height val=&quot;55&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75AB799E-8B97-4459-A2A5-85A23343DE6C}&quot;/&gt;&lt;isInvalidForFieldText val=&quot;0&quot;/&gt;&lt;Image&gt;&lt;filename val=&quot;C:\Users\natalie.sansone\AppData\Local\Temp\CP8220724968Session\CPTrustFolder8220724984\PPTImport822012416828\data\asimages\{75AB799E-8B97-4459-A2A5-85A23343DE6C}_16.png&quot;/&gt;&lt;left val=&quot;397&quot;/&gt;&lt;top val=&quot;402&quot;/&gt;&lt;width val=&quot;4&quot;/&gt;&lt;height val=&quot;89&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9&quot;/&gt;&lt;lineCharCount val=&quot;7&quot;/&gt;&lt;lineCharCount val=&quot;12&quot;/&gt;&lt;/TableIndex&gt;&lt;/ShapeTextInfo&gt;"/>
  <p:tag name="HTML_SHAPEINFO" val="&lt;ThreeDShapeInfo&gt;&lt;uuid val=&quot;{E9D1F414-E548-4C0D-AA1D-FA33352AB456}&quot;/&gt;&lt;isInvalidForFieldText val=&quot;0&quot;/&gt;&lt;Image&gt;&lt;filename val=&quot;C:\Users\natalie.sansone\AppData\Local\Temp\CP8220724968Session\CPTrustFolder8220724984\PPTImport822012416828\data\asimages\{E9D1F414-E548-4C0D-AA1D-FA33352AB456}_16.png&quot;/&gt;&lt;left val=&quot;256&quot;/&gt;&lt;top val=&quot;485&quot;/&gt;&lt;width val=&quot;120&quot;/&gt;&lt;height val=&quot;107&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8E8F54-6298-4740-A126-768F6EADE83B}&quot;/&gt;&lt;isInvalidForFieldText val=&quot;0&quot;/&gt;&lt;Image&gt;&lt;filename val=&quot;C:\Users\natalie.sansone\AppData\Local\Temp\CP8220724968Session\CPTrustFolder8220724984\PPTImport822012416828\data\asimages\{618E8F54-6298-4740-A126-768F6EADE83B}_16.png&quot;/&gt;&lt;left val=&quot;205&quot;/&gt;&lt;top val=&quot;485&quot;/&gt;&lt;width val=&quot;56&quot;/&gt;&lt;height val=&quot;55&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A29F339E-C602-40BD-9DCA-E448DEF8B45F}&quot;/&gt;&lt;isInvalidForFieldText val=&quot;0&quot;/&gt;&lt;Image&gt;&lt;filename val=&quot;C:\Users\natalie.sansone\AppData\Local\Temp\CP8220724968Session\CPTrustFolder8220724984\PPTImport822012416828\data\asimages\{A29F339E-C602-40BD-9DCA-E448DEF8B45F}_16.png&quot;/&gt;&lt;left val=&quot;20&quot;/&gt;&lt;top val=&quot;120&quot;/&gt;&lt;width val=&quot;801&quot;/&gt;&lt;height val=&quot;80&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C38A4A-71C8-4492-8A9B-ECF53A4F5231}&quot;/&gt;&lt;isInvalidForFieldText val=&quot;0&quot;/&gt;&lt;Image&gt;&lt;filename val=&quot;C:\Users\natalie.sansone\AppData\Local\Temp\CP8220724968Session\CPTrustFolder8220724984\PPTImport822012416828\data\asimages\{96C38A4A-71C8-4492-8A9B-ECF53A4F5231}_16.png&quot;/&gt;&lt;left val=&quot;372&quot;/&gt;&lt;top val=&quot;347&quot;/&gt;&lt;width val=&quot;56&quot;/&gt;&lt;height val=&quot;55&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6&quot;/&gt;&lt;lineCharCount val=&quot;10&quot;/&gt;&lt;lineCharCount val=&quot;18&quot;/&gt;&lt;lineCharCount val=&quot;14&quot;/&gt;&lt;/TableIndex&gt;&lt;/ShapeTextInfo&gt;"/>
  <p:tag name="HTML_SHAPEINFO" val="&lt;ThreeDShapeInfo&gt;&lt;uuid val=&quot;{E09F5014-2C4C-48F5-9407-A8024D46B161}&quot;/&gt;&lt;isInvalidForFieldText val=&quot;0&quot;/&gt;&lt;Image&gt;&lt;filename val=&quot;C:\Users\natalie.sansone\AppData\Local\Temp\CP8220724968Session\CPTrustFolder8220724984\PPTImport822012416828\data\asimages\{E09F5014-2C4C-48F5-9407-A8024D46B161}_16.png&quot;/&gt;&lt;left val=&quot;421&quot;/&gt;&lt;top val=&quot;352&quot;/&gt;&lt;width val=&quot;150&quot;/&gt;&lt;height val=&quot;106&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A226D55-63B7-4B3D-AAA2-5A650791BA9E}&quot;/&gt;&lt;isInvalidForFieldText val=&quot;0&quot;/&gt;&lt;Image&gt;&lt;filename val=&quot;C:\Users\natalie.sansone\AppData\Local\Temp\CP8220724968Session\CPTrustFolder8220724984\PPTImport822012416828\data\asimages\{DA226D55-63B7-4B3D-AAA2-5A650791BA9E}_16.png&quot;/&gt;&lt;left val=&quot;232&quot;/&gt;&lt;top val=&quot;396&quot;/&gt;&lt;width val=&quot;3&quot;/&gt;&lt;height val=&quot;90&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3&quot;/&gt;&lt;lineCharCount val=&quot;12&quot;/&gt;&lt;lineCharCount val=&quot;12&quot;/&gt;&lt;/TableIndex&gt;&lt;/ShapeTextInfo&gt;"/>
  <p:tag name="HTML_SHAPEINFO" val="&lt;ThreeDShapeInfo&gt;&lt;uuid val=&quot;{90D34A26-61AB-4A28-AE69-393D70125EE8}&quot;/&gt;&lt;isInvalidForFieldText val=&quot;0&quot;/&gt;&lt;Image&gt;&lt;filename val=&quot;C:\Users\natalie.sansone\AppData\Local\Temp\CP8220724968Session\CPTrustFolder8220724984\PPTImport822012416828\data\asimages\{90D34A26-61AB-4A28-AE69-393D70125EE8}_16.png&quot;/&gt;&lt;left val=&quot;421&quot;/&gt;&lt;top val=&quot;490&quot;/&gt;&lt;width val=&quot;126&quot;/&gt;&lt;height val=&quot;107&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8E8F54-6298-4740-A126-768F6EADE83B}&quot;/&gt;&lt;isInvalidForFieldText val=&quot;0&quot;/&gt;&lt;Image&gt;&lt;filename val=&quot;C:\Users\natalie.sansone\AppData\Local\Temp\CP8220724968Session\CPTrustFolder8220724984\PPTImport822012416828\data\asimages\{618E8F54-6298-4740-A126-768F6EADE83B}_16.png&quot;/&gt;&lt;left val=&quot;205&quot;/&gt;&lt;top val=&quot;485&quot;/&gt;&lt;width val=&quot;56&quot;/&gt;&lt;height val=&quot;55&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5AB799E-8B97-4459-A2A5-85A23343DE6C}&quot;/&gt;&lt;isInvalidForFieldText val=&quot;0&quot;/&gt;&lt;Image&gt;&lt;filename val=&quot;C:\Users\natalie.sansone\AppData\Local\Temp\CP8220724968Session\CPTrustFolder8220724984\PPTImport822012416828\data\asimages\{75AB799E-8B97-4459-A2A5-85A23343DE6C}_16.png&quot;/&gt;&lt;left val=&quot;397&quot;/&gt;&lt;top val=&quot;402&quot;/&gt;&lt;width val=&quot;4&quot;/&gt;&lt;height val=&quot;89&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8E8F54-6298-4740-A126-768F6EADE83B}&quot;/&gt;&lt;isInvalidForFieldText val=&quot;0&quot;/&gt;&lt;Image&gt;&lt;filename val=&quot;C:\Users\natalie.sansone\AppData\Local\Temp\CP8220724968Session\CPTrustFolder8220724984\PPTImport822012416828\data\asimages\{618E8F54-6298-4740-A126-768F6EADE83B}_16.png&quot;/&gt;&lt;left val=&quot;205&quot;/&gt;&lt;top val=&quot;485&quot;/&gt;&lt;width val=&quot;56&quot;/&gt;&lt;height val=&quot;55&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9&quot;/&gt;&lt;lineCharCount val=&quot;7&quot;/&gt;&lt;lineCharCount val=&quot;12&quot;/&gt;&lt;/TableIndex&gt;&lt;/ShapeTextInfo&gt;"/>
  <p:tag name="HTML_SHAPEINFO" val="&lt;ThreeDShapeInfo&gt;&lt;uuid val=&quot;{E9D1F414-E548-4C0D-AA1D-FA33352AB456}&quot;/&gt;&lt;isInvalidForFieldText val=&quot;0&quot;/&gt;&lt;Image&gt;&lt;filename val=&quot;C:\Users\natalie.sansone\AppData\Local\Temp\CP8220724968Session\CPTrustFolder8220724984\PPTImport822012416828\data\asimages\{E9D1F414-E548-4C0D-AA1D-FA33352AB456}_16.png&quot;/&gt;&lt;left val=&quot;256&quot;/&gt;&lt;top val=&quot;485&quot;/&gt;&lt;width val=&quot;120&quot;/&gt;&lt;height val=&quot;107&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81C16A-FA89-4C4B-8C06-BF439964DC40}&quot;/&gt;&lt;isInvalidForFieldText val=&quot;0&quot;/&gt;&lt;Image&gt;&lt;filename val=&quot;C:\Users\natalie.sansone\AppData\Local\Temp\CP8220724968Session\CPTrustFolder8220724984\PPTImport822012416828\data\asimages\{7381C16A-FA89-4C4B-8C06-BF439964DC40}_16.png&quot;/&gt;&lt;left val=&quot;542&quot;/&gt;&lt;top val=&quot;348&quot;/&gt;&lt;width val=&quot;55&quot;/&gt;&lt;height val=&quot;55&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6&quot;/&gt;&lt;lineCharCount val=&quot;11&quot;/&gt;&lt;lineCharCount val=&quot;15&quot;/&gt;&lt;lineCharCount val=&quot;12&quot;/&gt;&lt;lineCharCount val=&quot;10&quot;/&gt;&lt;/TableIndex&gt;&lt;/ShapeTextInfo&gt;"/>
  <p:tag name="HTML_SHAPEINFO" val="&lt;ThreeDShapeInfo&gt;&lt;uuid val=&quot;{9D041F7F-B4D1-4CFA-8BF6-476072E66827}&quot;/&gt;&lt;isInvalidForFieldText val=&quot;0&quot;/&gt;&lt;Image&gt;&lt;filename val=&quot;C:\Users\natalie.sansone\AppData\Local\Temp\CP8220724968Session\CPTrustFolder8220724984\PPTImport822012416828\data\asimages\{9D041F7F-B4D1-4CFA-8BF6-476072E66827}_16.png&quot;/&gt;&lt;left val=&quot;592&quot;/&gt;&lt;top val=&quot;352&quot;/&gt;&lt;width val=&quot;137&quot;/&gt;&lt;height val=&quot;130&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07E574-932B-4458-8098-133C4B777F71}&quot;/&gt;&lt;isInvalidForFieldText val=&quot;0&quot;/&gt;&lt;Image&gt;&lt;filename val=&quot;C:\Users\natalie.sansone\AppData\Local\Temp\CP8220724968Session\CPTrustFolder8220724984\PPTImport822012416828\data\asimages\{A207E574-932B-4458-8098-133C4B777F71}_16.png&quot;/&gt;&lt;left val=&quot;30&quot;/&gt;&lt;top val=&quot;218&quot;/&gt;&lt;width val=&quot;910&quot;/&gt;&lt;height val=&quot;108&quot;/&gt;&lt;hasText val=&quot;1&quot;/&gt;&lt;/Image&gt;&lt;/ThreeDShapeInfo&gt;"/>
</p:tagLst>
</file>

<file path=ppt/tags/tag30.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E51CE0-FFE7-42C5-9268-C69AD7260F57}&quot;/&gt;&lt;isInvalidForFieldText val=&quot;0&quot;/&gt;&lt;Image&gt;&lt;filename val=&quot;C:\Users\natalie.sansone\AppData\Local\Temp\CP8220724968Session\CPTrustFolder8220724984\PPTImport822012416828\data\asimages\{84E51CE0-FFE7-42C5-9268-C69AD7260F57}_16.png&quot;/&gt;&lt;left val=&quot;568&quot;/&gt;&lt;top val=&quot;403&quot;/&gt;&lt;width val=&quot;3&quot;/&gt;&lt;height val=&quot;89&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9&quot;/&gt;&lt;lineCharCount val=&quot;7&quot;/&gt;&lt;lineCharCount val=&quot;12&quot;/&gt;&lt;/TableIndex&gt;&lt;/ShapeTextInfo&gt;"/>
  <p:tag name="HTML_SHAPEINFO" val="&lt;ThreeDShapeInfo&gt;&lt;uuid val=&quot;{E9D1F414-E548-4C0D-AA1D-FA33352AB456}&quot;/&gt;&lt;isInvalidForFieldText val=&quot;0&quot;/&gt;&lt;Image&gt;&lt;filename val=&quot;C:\Users\natalie.sansone\AppData\Local\Temp\CP8220724968Session\CPTrustFolder8220724984\PPTImport822012416828\data\asimages\{E9D1F414-E548-4C0D-AA1D-FA33352AB456}_16.png&quot;/&gt;&lt;left val=&quot;256&quot;/&gt;&lt;top val=&quot;485&quot;/&gt;&lt;width val=&quot;120&quot;/&gt;&lt;height val=&quot;107&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8E8F54-6298-4740-A126-768F6EADE83B}&quot;/&gt;&lt;isInvalidForFieldText val=&quot;0&quot;/&gt;&lt;Image&gt;&lt;filename val=&quot;C:\Users\natalie.sansone\AppData\Local\Temp\CP8220724968Session\CPTrustFolder8220724984\PPTImport822012416828\data\asimages\{618E8F54-6298-4740-A126-768F6EADE83B}_16.png&quot;/&gt;&lt;left val=&quot;205&quot;/&gt;&lt;top val=&quot;485&quot;/&gt;&lt;width val=&quot;56&quot;/&gt;&lt;height val=&quot;55&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INFO" val="&lt;ThreeDShapeInfo&gt;&lt;uuid val=&quot;{75AB799E-8B97-4459-A2A5-85A23343DE6C}&quot;/&gt;&lt;isInvalidForFieldText val=&quot;0&quot;/&gt;&lt;Image&gt;&lt;filename val=&quot;C:\Users\natalie.sansone\AppData\Local\Temp\CP8220724968Session\CPTrustFolder8220724984\PPTImport822012416828\data\asimages\{75AB799E-8B97-4459-A2A5-85A23343DE6C}_16.png&quot;/&gt;&lt;left val=&quot;397&quot;/&gt;&lt;top val=&quot;402&quot;/&gt;&lt;width val=&quot;4&quot;/&gt;&lt;height val=&quot;89&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8E8F54-6298-4740-A126-768F6EADE83B}&quot;/&gt;&lt;isInvalidForFieldText val=&quot;0&quot;/&gt;&lt;Image&gt;&lt;filename val=&quot;C:\Users\natalie.sansone\AppData\Local\Temp\CP8220724968Session\CPTrustFolder8220724984\PPTImport822012416828\data\asimages\{618E8F54-6298-4740-A126-768F6EADE83B}_16.png&quot;/&gt;&lt;left val=&quot;205&quot;/&gt;&lt;top val=&quot;485&quot;/&gt;&lt;width val=&quot;56&quot;/&gt;&lt;height val=&quot;55&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9&quot;/&gt;&lt;lineCharCount val=&quot;7&quot;/&gt;&lt;lineCharCount val=&quot;12&quot;/&gt;&lt;/TableIndex&gt;&lt;/ShapeTextInfo&gt;"/>
  <p:tag name="HTML_SHAPEINFO" val="&lt;ThreeDShapeInfo&gt;&lt;uuid val=&quot;{E9D1F414-E548-4C0D-AA1D-FA33352AB456}&quot;/&gt;&lt;isInvalidForFieldText val=&quot;0&quot;/&gt;&lt;Image&gt;&lt;filename val=&quot;C:\Users\natalie.sansone\AppData\Local\Temp\CP8220724968Session\CPTrustFolder8220724984\PPTImport822012416828\data\asimages\{E9D1F414-E548-4C0D-AA1D-FA33352AB456}_16.png&quot;/&gt;&lt;left val=&quot;256&quot;/&gt;&lt;top val=&quot;485&quot;/&gt;&lt;width val=&quot;120&quot;/&gt;&lt;height val=&quot;107&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INFO" val="&lt;ThreeDShapeInfo&gt;&lt;uuid val=&quot;{DEB8B66D-7957-48F1-B00B-0CD06BEE03EA}&quot;/&gt;&lt;isInvalidForFieldText val=&quot;0&quot;/&gt;&lt;Image&gt;&lt;filename val=&quot;C:\Users\natalie.sansone\AppData\Local\Temp\CP8220724968Session\CPTrustFolder8220724984\PPTImport822012416828\data\asimages\{DEB8B66D-7957-48F1-B00B-0CD06BEE03EA}_16.png&quot;/&gt;&lt;left val=&quot;717&quot;/&gt;&lt;top val=&quot;347&quot;/&gt;&lt;width val=&quot;55&quot;/&gt;&lt;height val=&quot;55&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8&quot;/&gt;&lt;lineCharCount val=&quot;15&quot;/&gt;&lt;lineCharCount val=&quot;14&quot;/&gt;&lt;/TableIndex&gt;&lt;/ShapeTextInfo&gt;"/>
  <p:tag name="HTML_SHAPEINFO" val="&lt;ThreeDShapeInfo&gt;&lt;uuid val=&quot;{9E6D2209-8A17-4548-959D-9E0C2AA12002}&quot;/&gt;&lt;isInvalidForFieldText val=&quot;0&quot;/&gt;&lt;Image&gt;&lt;filename val=&quot;C:\Users\natalie.sansone\AppData\Local\Temp\CP8220724968Session\CPTrustFolder8220724984\PPTImport822012416828\data\asimages\{9E6D2209-8A17-4548-959D-9E0C2AA12002}_16.png&quot;/&gt;&lt;left val=&quot;766&quot;/&gt;&lt;top val=&quot;352&quot;/&gt;&lt;width val=&quot;136&quot;/&gt;&lt;height val=&quot;85&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INFO" val="&lt;ThreeDShapeInfo&gt;&lt;uuid val=&quot;{CC479C18-9940-4388-811D-1939BAE52F28}&quot;/&gt;&lt;isInvalidForFieldText val=&quot;0&quot;/&gt;&lt;Image&gt;&lt;filename val=&quot;C:\Users\natalie.sansone\AppData\Local\Temp\CP8220724968Session\CPTrustFolder8220724984\PPTImport822012416828\data\asimages\{CC479C18-9940-4388-811D-1939BAE52F28}_16.png&quot;/&gt;&lt;left val=&quot;743&quot;/&gt;&lt;top val=&quot;402&quot;/&gt;&lt;width val=&quot;3&quot;/&gt;&lt;height val=&quot;89&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SHAPEINFO" val="&lt;ThreeDShapeInfo&gt;&lt;uuid val=&quot;{AFA3460B-1D53-42B3-AEE9-E160A75B4DD1}&quot;/&gt;&lt;isInvalidForFieldText val=&quot;0&quot;/&gt;&lt;Image&gt;&lt;filename val=&quot;C:\Users\natalie.sansone\AppData\Local\Temp\CP8220724968Session\CPTrustFolder8220724984\PPTImport822012416828\data\asimages\{AFA3460B-1D53-42B3-AEE9-E160A75B4DD1}_16.png&quot;/&gt;&lt;left val=&quot;956&quot;/&gt;&lt;top val=&quot;-1&quot;/&gt;&lt;width val=&quot;324&quot;/&gt;&lt;height val=&quot;72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7A5C40-2D77-4E9D-BFF5-367129A249E2}&quot;/&gt;&lt;isInvalidForFieldText val=&quot;0&quot;/&gt;&lt;Image&gt;&lt;filename val=&quot;C:\Users\natalie.sansone\AppData\Local\Temp\CP8220724968Session\CPTrustFolder8220724984\PPTImport822012416828\data\asimages\{957A5C40-2D77-4E9D-BFF5-367129A249E2}_16.png&quot;/&gt;&lt;left val=&quot;206&quot;/&gt;&lt;top val=&quot;342&quot;/&gt;&lt;width val=&quot;55&quot;/&gt;&lt;height val=&quot;56&quot;/&gt;&lt;hasText val=&quot;1&quot;/&gt;&lt;/Image&gt;&lt;/ThreeDShape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11&quot;/&gt;&lt;lineCharCount val=&quot;10&quot;/&gt;&lt;lineCharCount val=&quot;1&quot;/&gt;&lt;lineCharCount val=&quot;11&quot;/&gt;&lt;lineCharCount val=&quot;1&quot;/&gt;&lt;lineCharCount val=&quot;18&quot;/&gt;&lt;lineCharCount val=&quot;1&quot;/&gt;&lt;lineCharCount val=&quot;10&quot;/&gt;&lt;/TableIndex&gt;&lt;/ShapeTextInfo&gt;"/>
  <p:tag name="HTML_SHAPEINFO" val="&lt;ThreeDShapeInfo&gt;&lt;uuid val=&quot;{4E849F1B-288C-489E-B5ED-1EB974316CE9}&quot;/&gt;&lt;isInvalidForFieldText val=&quot;0&quot;/&gt;&lt;Image&gt;&lt;filename val=&quot;C:\Users\natalie.sansone\AppData\Local\Temp\CP8220724968Session\CPTrustFolder8220724984\PPTImport822012416828\data\asimages\{4E849F1B-288C-489E-B5ED-1EB974316CE9}_16.png&quot;/&gt;&lt;left val=&quot;990&quot;/&gt;&lt;top val=&quot;183&quot;/&gt;&lt;width val=&quot;272&quot;/&gt;&lt;height val=&quot;322&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755F8865-0CC6-44E8-9126-E90AD3BD4A28}&quot;/&gt;&lt;isInvalidForFieldText val=&quot;0&quot;/&gt;&lt;Image&gt;&lt;filename val=&quot;C:\Users\natalie.sansone\AppData\Local\Temp\CP8220724968Session\CPTrustFolder8220724984\PPTImport822012416828\data\asimages\{755F8865-0CC6-44E8-9126-E90AD3BD4A28}_16.png&quot;/&gt;&lt;left val=&quot;1012&quot;/&gt;&lt;top val=&quot;674&quot;/&gt;&lt;width val=&quot;243&quot;/&gt;&lt;height val=&quot;23&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7&quot;/&gt;&lt;lineCharCount val=&quot;12&quot;/&gt;&lt;lineCharCount val=&quot;10&quot;/&gt;&lt;/TableIndex&gt;&lt;/ShapeTextInfo&gt;"/>
  <p:tag name="HTML_SHAPEINFO" val="&lt;ThreeDShapeInfo&gt;&lt;uuid val=&quot;{C1C9C7AA-DE78-4977-A3C5-14E7A430BD5F}&quot;/&gt;&lt;isInvalidForFieldText val=&quot;0&quot;/&gt;&lt;Image&gt;&lt;filename val=&quot;C:\Users\natalie.sansone\AppData\Local\Temp\CP8220724968Session\CPTrustFolder8220724984\PPTImport822012416828\data\asimages\{C1C9C7AA-DE78-4977-A3C5-14E7A430BD5F}_16.png&quot;/&gt;&lt;left val=&quot;256&quot;/&gt;&lt;top val=&quot;346&quot;/&gt;&lt;width val=&quot;114&quot;/&gt;&lt;height val=&quot;107&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DA226D55-63B7-4B3D-AAA2-5A650791BA9E}&quot;/&gt;&lt;isInvalidForFieldText val=&quot;0&quot;/&gt;&lt;Image&gt;&lt;filename val=&quot;C:\Users\natalie.sansone\AppData\Local\Temp\CP8220724968Session\CPTrustFolder8220724984\PPTImport822012416828\data\asimages\{DA226D55-63B7-4B3D-AAA2-5A650791BA9E}_16.png&quot;/&gt;&lt;left val=&quot;232&quot;/&gt;&lt;top val=&quot;396&quot;/&gt;&lt;width val=&quot;3&quot;/&gt;&lt;height val=&quot;90&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9&quot;/&gt;&lt;lineCharCount val=&quot;7&quot;/&gt;&lt;lineCharCount val=&quot;12&quot;/&gt;&lt;/TableIndex&gt;&lt;/ShapeTextInfo&gt;"/>
  <p:tag name="HTML_SHAPEINFO" val="&lt;ThreeDShapeInfo&gt;&lt;uuid val=&quot;{E9D1F414-E548-4C0D-AA1D-FA33352AB456}&quot;/&gt;&lt;isInvalidForFieldText val=&quot;0&quot;/&gt;&lt;Image&gt;&lt;filename val=&quot;C:\Users\natalie.sansone\AppData\Local\Temp\CP8220724968Session\CPTrustFolder8220724984\PPTImport822012416828\data\asimages\{E9D1F414-E548-4C0D-AA1D-FA33352AB456}_16.png&quot;/&gt;&lt;left val=&quot;256&quot;/&gt;&lt;top val=&quot;485&quot;/&gt;&lt;width val=&quot;120&quot;/&gt;&lt;height val=&quot;107&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8E8F54-6298-4740-A126-768F6EADE83B}&quot;/&gt;&lt;isInvalidForFieldText val=&quot;0&quot;/&gt;&lt;Image&gt;&lt;filename val=&quot;C:\Users\natalie.sansone\AppData\Local\Temp\CP8220724968Session\CPTrustFolder8220724984\PPTImport822012416828\data\asimages\{618E8F54-6298-4740-A126-768F6EADE83B}_16.png&quot;/&gt;&lt;left val=&quot;205&quot;/&gt;&lt;top val=&quot;485&quot;/&gt;&lt;width val=&quot;56&quot;/&gt;&lt;height val=&quot;55&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INFO" val="&lt;ThreeDShapeInfo&gt;&lt;uuid val=&quot;{75AB799E-8B97-4459-A2A5-85A23343DE6C}&quot;/&gt;&lt;isInvalidForFieldText val=&quot;0&quot;/&gt;&lt;Image&gt;&lt;filename val=&quot;C:\Users\natalie.sansone\AppData\Local\Temp\CP8220724968Session\CPTrustFolder8220724984\PPTImport822012416828\data\asimages\{75AB799E-8B97-4459-A2A5-85A23343DE6C}_16.png&quot;/&gt;&lt;left val=&quot;397&quot;/&gt;&lt;top val=&quot;402&quot;/&gt;&lt;width val=&quot;4&quot;/&gt;&lt;height val=&quot;89&quot;/&gt;&lt;hasText val=&quot;1&quot;/&gt;&lt;/Image&gt;&lt;/ThreeDShapeInfo&gt;"/>
</p:tagLst>
</file>

<file path=ppt/theme/theme1.xml><?xml version="1.0" encoding="utf-8"?>
<a:theme xmlns:a="http://schemas.openxmlformats.org/drawingml/2006/main" name="FrontCovers-Light">
  <a:themeElements>
    <a:clrScheme name="_ITRG2">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_ITRG">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10.xml><?xml version="1.0" encoding="utf-8"?>
<a:theme xmlns:a="http://schemas.openxmlformats.org/drawingml/2006/main" name="1_Office Theme">
  <a:themeElements>
    <a:clrScheme name="ITRG">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_ITRG">
      <a:majorFont>
        <a:latin typeface="Montserrat SemiBold"/>
        <a:ea typeface=""/>
        <a:cs typeface=""/>
      </a:majorFont>
      <a:minorFont>
        <a:latin typeface="Roboto Condensed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1.xml><?xml version="1.0" encoding="utf-8"?>
<a:theme xmlns:a="http://schemas.openxmlformats.org/drawingml/2006/main" name="9_Slide-Generic">
  <a:themeElements>
    <a:clrScheme name="ITRG">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_ITRG">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_ITRG">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Slide-Generic">
  <a:themeElements>
    <a:clrScheme name="Custom 3">
      <a:dk1>
        <a:srgbClr val="494949"/>
      </a:dk1>
      <a:lt1>
        <a:srgbClr val="FFFFFF"/>
      </a:lt1>
      <a:dk2>
        <a:srgbClr val="494949"/>
      </a:dk2>
      <a:lt2>
        <a:srgbClr val="FFFFFF"/>
      </a:lt2>
      <a:accent1>
        <a:srgbClr val="2576B7"/>
      </a:accent1>
      <a:accent2>
        <a:srgbClr val="5090C4"/>
      </a:accent2>
      <a:accent3>
        <a:srgbClr val="15466D"/>
      </a:accent3>
      <a:accent4>
        <a:srgbClr val="299C47"/>
      </a:accent4>
      <a:accent5>
        <a:srgbClr val="494A4A"/>
      </a:accent5>
      <a:accent6>
        <a:srgbClr val="717171"/>
      </a:accent6>
      <a:hlink>
        <a:srgbClr val="2476B7"/>
      </a:hlink>
      <a:folHlink>
        <a:srgbClr val="16476E"/>
      </a:folHlink>
    </a:clrScheme>
    <a:fontScheme name="_ITRG">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FrontCovers-Light">
  <a:themeElements>
    <a:clrScheme name="_ITRG2">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_ITRG">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15.xml><?xml version="1.0" encoding="utf-8"?>
<a:theme xmlns:a="http://schemas.openxmlformats.org/drawingml/2006/main" name="11_Slide-Generic">
  <a:themeElements>
    <a:clrScheme name="Custom 3">
      <a:dk1>
        <a:srgbClr val="494949"/>
      </a:dk1>
      <a:lt1>
        <a:srgbClr val="FFFFFF"/>
      </a:lt1>
      <a:dk2>
        <a:srgbClr val="494949"/>
      </a:dk2>
      <a:lt2>
        <a:srgbClr val="FFFFFF"/>
      </a:lt2>
      <a:accent1>
        <a:srgbClr val="2576B7"/>
      </a:accent1>
      <a:accent2>
        <a:srgbClr val="5090C4"/>
      </a:accent2>
      <a:accent3>
        <a:srgbClr val="15466D"/>
      </a:accent3>
      <a:accent4>
        <a:srgbClr val="299C47"/>
      </a:accent4>
      <a:accent5>
        <a:srgbClr val="494A4A"/>
      </a:accent5>
      <a:accent6>
        <a:srgbClr val="717171"/>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Generic">
  <a:themeElements>
    <a:clrScheme name="ITRG">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_ITRG">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Slide-Generic">
  <a:themeElements>
    <a:clrScheme name="_ITRG">
      <a:dk1>
        <a:srgbClr val="000000"/>
      </a:dk1>
      <a:lt1>
        <a:srgbClr val="FFFFFF"/>
      </a:lt1>
      <a:dk2>
        <a:srgbClr val="000000"/>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_ITRG">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_ITRG">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7_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_ITRG">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Slide-Generic">
  <a:themeElements>
    <a:clrScheme name="Custom 3">
      <a:dk1>
        <a:srgbClr val="494949"/>
      </a:dk1>
      <a:lt1>
        <a:srgbClr val="FFFFFF"/>
      </a:lt1>
      <a:dk2>
        <a:srgbClr val="494949"/>
      </a:dk2>
      <a:lt2>
        <a:srgbClr val="FFFFFF"/>
      </a:lt2>
      <a:accent1>
        <a:srgbClr val="2576B7"/>
      </a:accent1>
      <a:accent2>
        <a:srgbClr val="5090C4"/>
      </a:accent2>
      <a:accent3>
        <a:srgbClr val="15466D"/>
      </a:accent3>
      <a:accent4>
        <a:srgbClr val="299C47"/>
      </a:accent4>
      <a:accent5>
        <a:srgbClr val="494A4A"/>
      </a:accent5>
      <a:accent6>
        <a:srgbClr val="717171"/>
      </a:accent6>
      <a:hlink>
        <a:srgbClr val="2476B7"/>
      </a:hlink>
      <a:folHlink>
        <a:srgbClr val="16476E"/>
      </a:folHlink>
    </a:clrScheme>
    <a:fontScheme name="_ITRG">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_ITRG">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_ITRG">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BackCovers&amp;Dividers-Light">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_ITRG">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Override1.xml><?xml version="1.0" encoding="utf-8"?>
<a:themeOverride xmlns:a="http://schemas.openxmlformats.org/drawingml/2006/main">
  <a:clrScheme name="Custom 3">
    <a:dk1>
      <a:srgbClr val="494949"/>
    </a:dk1>
    <a:lt1>
      <a:srgbClr val="FFFFFF"/>
    </a:lt1>
    <a:dk2>
      <a:srgbClr val="494949"/>
    </a:dk2>
    <a:lt2>
      <a:srgbClr val="FFFFFF"/>
    </a:lt2>
    <a:accent1>
      <a:srgbClr val="2576B7"/>
    </a:accent1>
    <a:accent2>
      <a:srgbClr val="5090C4"/>
    </a:accent2>
    <a:accent3>
      <a:srgbClr val="15466D"/>
    </a:accent3>
    <a:accent4>
      <a:srgbClr val="299C47"/>
    </a:accent4>
    <a:accent5>
      <a:srgbClr val="494A4A"/>
    </a:accent5>
    <a:accent6>
      <a:srgbClr val="717171"/>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3">
    <a:dk1>
      <a:srgbClr val="494949"/>
    </a:dk1>
    <a:lt1>
      <a:srgbClr val="FFFFFF"/>
    </a:lt1>
    <a:dk2>
      <a:srgbClr val="494949"/>
    </a:dk2>
    <a:lt2>
      <a:srgbClr val="FFFFFF"/>
    </a:lt2>
    <a:accent1>
      <a:srgbClr val="2576B7"/>
    </a:accent1>
    <a:accent2>
      <a:srgbClr val="5090C4"/>
    </a:accent2>
    <a:accent3>
      <a:srgbClr val="15466D"/>
    </a:accent3>
    <a:accent4>
      <a:srgbClr val="299C47"/>
    </a:accent4>
    <a:accent5>
      <a:srgbClr val="494A4A"/>
    </a:accent5>
    <a:accent6>
      <a:srgbClr val="717171"/>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3">
    <a:dk1>
      <a:srgbClr val="494949"/>
    </a:dk1>
    <a:lt1>
      <a:srgbClr val="FFFFFF"/>
    </a:lt1>
    <a:dk2>
      <a:srgbClr val="494949"/>
    </a:dk2>
    <a:lt2>
      <a:srgbClr val="FFFFFF"/>
    </a:lt2>
    <a:accent1>
      <a:srgbClr val="2576B7"/>
    </a:accent1>
    <a:accent2>
      <a:srgbClr val="5090C4"/>
    </a:accent2>
    <a:accent3>
      <a:srgbClr val="15466D"/>
    </a:accent3>
    <a:accent4>
      <a:srgbClr val="299C47"/>
    </a:accent4>
    <a:accent5>
      <a:srgbClr val="494A4A"/>
    </a:accent5>
    <a:accent6>
      <a:srgbClr val="717171"/>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ITRG">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_ITRG">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ITRG">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_ITRG">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50962</Words>
  <Application>Microsoft Office PowerPoint</Application>
  <PresentationFormat>Custom</PresentationFormat>
  <Paragraphs>4920</Paragraphs>
  <Slides>207</Slides>
  <Notes>207</Notes>
  <HiddenSlides>0</HiddenSlides>
  <MMClips>0</MMClips>
  <ScaleCrop>false</ScaleCrop>
  <HeadingPairs>
    <vt:vector size="6" baseType="variant">
      <vt:variant>
        <vt:lpstr>Fonts Used</vt:lpstr>
      </vt:variant>
      <vt:variant>
        <vt:i4>15</vt:i4>
      </vt:variant>
      <vt:variant>
        <vt:lpstr>Theme</vt:lpstr>
      </vt:variant>
      <vt:variant>
        <vt:i4>15</vt:i4>
      </vt:variant>
      <vt:variant>
        <vt:lpstr>Slide Titles</vt:lpstr>
      </vt:variant>
      <vt:variant>
        <vt:i4>207</vt:i4>
      </vt:variant>
    </vt:vector>
  </HeadingPairs>
  <TitlesOfParts>
    <vt:vector size="237" baseType="lpstr">
      <vt:lpstr>DengXian</vt:lpstr>
      <vt:lpstr>Roboto Condensed</vt:lpstr>
      <vt:lpstr>Exo SemiBold</vt:lpstr>
      <vt:lpstr>Exo</vt:lpstr>
      <vt:lpstr>Wingdings</vt:lpstr>
      <vt:lpstr>Roboto Light</vt:lpstr>
      <vt:lpstr>Montserrat Light</vt:lpstr>
      <vt:lpstr>Montserrat Medium</vt:lpstr>
      <vt:lpstr>Montserrat</vt:lpstr>
      <vt:lpstr>Montserrat SemiBold</vt:lpstr>
      <vt:lpstr>Cambria Math</vt:lpstr>
      <vt:lpstr>Exo Light</vt:lpstr>
      <vt:lpstr>Roboto Condensed Light</vt:lpstr>
      <vt:lpstr>Aptos</vt:lpstr>
      <vt:lpstr>Arial</vt:lpstr>
      <vt:lpstr>FrontCovers-Light</vt:lpstr>
      <vt:lpstr>Slide-Generic</vt:lpstr>
      <vt:lpstr>5_Slide-Generic</vt:lpstr>
      <vt:lpstr>Office Theme</vt:lpstr>
      <vt:lpstr>7_Slide-Generic</vt:lpstr>
      <vt:lpstr>3_Slide-Generic</vt:lpstr>
      <vt:lpstr>10_Slide-Generic</vt:lpstr>
      <vt:lpstr>2_Slide-Generic</vt:lpstr>
      <vt:lpstr>1_BackCovers&amp;Dividers-Light</vt:lpstr>
      <vt:lpstr>1_Office Theme</vt:lpstr>
      <vt:lpstr>9_Slide-Generic</vt:lpstr>
      <vt:lpstr>4_Slide-Generic</vt:lpstr>
      <vt:lpstr>8_Slide-Generic</vt:lpstr>
      <vt:lpstr>3_FrontCovers-Light</vt:lpstr>
      <vt:lpstr>11_Slide-Generic</vt:lpstr>
      <vt:lpstr>Implement AI for Customer Experience</vt:lpstr>
      <vt:lpstr>Table of contents</vt:lpstr>
      <vt:lpstr>Analyst perspective</vt:lpstr>
      <vt:lpstr>Executive summary</vt:lpstr>
      <vt:lpstr>Your challenge</vt:lpstr>
      <vt:lpstr>Common obstacles</vt:lpstr>
      <vt:lpstr>Common barriers to AI-enabled transformation</vt:lpstr>
      <vt:lpstr>Info-Tech’s methodology to implement an AI solution for customer experience</vt:lpstr>
      <vt:lpstr>Insight summary</vt:lpstr>
      <vt:lpstr>Blueprint deliverables</vt:lpstr>
      <vt:lpstr>Quantify your strategic approach </vt:lpstr>
      <vt:lpstr>Case study</vt:lpstr>
      <vt:lpstr>PowerPoint Presentation</vt:lpstr>
      <vt:lpstr>Guided implementation</vt:lpstr>
      <vt:lpstr>Implement AI for CX – Workshop overview</vt:lpstr>
      <vt:lpstr>Implement AI for CX</vt:lpstr>
      <vt:lpstr>The current state of Customer Experience is rife with challenges</vt:lpstr>
      <vt:lpstr>The future of Customer Experience is bright for the following reasons:</vt:lpstr>
      <vt:lpstr>Customer experience is the key to transforming your organization​</vt:lpstr>
      <vt:lpstr>Revolutionizing customer experience with AI</vt:lpstr>
      <vt:lpstr>AI for customer experience has arrived – are you ready to reap the rewards?</vt:lpstr>
      <vt:lpstr>AI is a key enabler for the customer experience toolkit</vt:lpstr>
      <vt:lpstr>Transform your customer experience</vt:lpstr>
      <vt:lpstr>Use CX tools to accelerate high-frequency, low-risk service and support activity</vt:lpstr>
      <vt:lpstr>Here’s what to expect down the road: </vt:lpstr>
      <vt:lpstr>Bottom line:​ AI in customer experience: A must-have for future-ready organizations</vt:lpstr>
      <vt:lpstr>Phase 1</vt:lpstr>
      <vt:lpstr>Identifying the right problems to solve is critical to your success</vt:lpstr>
      <vt:lpstr>Create your CX AI working group</vt:lpstr>
      <vt:lpstr>Identify a working group for CX AI</vt:lpstr>
      <vt:lpstr>Step 1.1 – Identify your top five candidate CX AI use cases to implement</vt:lpstr>
      <vt:lpstr>Establish a list of candidate CX AI use cases</vt:lpstr>
      <vt:lpstr>Understand your key metrics</vt:lpstr>
      <vt:lpstr>Use CX KPI maps for use case discovery</vt:lpstr>
      <vt:lpstr>Assessment framework example: Support &amp; query resolution</vt:lpstr>
      <vt:lpstr>Assessment framework example: Support &amp; query resolution</vt:lpstr>
      <vt:lpstr>1.1.1 Assess your core CX performance metrics </vt:lpstr>
      <vt:lpstr>Assess your current CX capabilities</vt:lpstr>
      <vt:lpstr>Assess your current CX capabilities</vt:lpstr>
      <vt:lpstr>Use mapping tables to align potential solutions</vt:lpstr>
      <vt:lpstr>Use case mapping example: Support &amp; query resolution</vt:lpstr>
      <vt:lpstr>Use case mapping example: Support &amp; query resolution</vt:lpstr>
      <vt:lpstr>Select your top five candidate use cases</vt:lpstr>
      <vt:lpstr>1.1.2 Complete the CX capability diagnostic assessment</vt:lpstr>
      <vt:lpstr>Step 1.2 – Rationalize your candidate use cases and select your top one</vt:lpstr>
      <vt:lpstr>PowerPoint Presentation</vt:lpstr>
      <vt:lpstr>Define a scoring scale for business value</vt:lpstr>
      <vt:lpstr>Define a scoring scale for readiness</vt:lpstr>
      <vt:lpstr>Technical interlude: Are you ready for AI?</vt:lpstr>
      <vt:lpstr>Technical interlude: Data readiness for CX</vt:lpstr>
      <vt:lpstr>Technical interlude: Data readiness for CX</vt:lpstr>
      <vt:lpstr>Technical interlude: Data sources, types, and treatment for CX use cases</vt:lpstr>
      <vt:lpstr>Technical interlude: Multimodal data alignment for CX</vt:lpstr>
      <vt:lpstr>Technical interlude: Governance, risk &amp; compliance considerations for CX AI</vt:lpstr>
      <vt:lpstr>Stop! Ensure you understand the value and risks of AI technologies before you get started</vt:lpstr>
      <vt:lpstr>The benefits of implementing responsible AI principles are multiple</vt:lpstr>
      <vt:lpstr>Technical interlude: Risk &amp; governance for CX AI</vt:lpstr>
      <vt:lpstr>Technical interlude: Generative AI risks types</vt:lpstr>
      <vt:lpstr>Technical interlude: AI governance structures</vt:lpstr>
      <vt:lpstr>Technical interlude: Example AI policy framework</vt:lpstr>
      <vt:lpstr>Evaluate value and readiness</vt:lpstr>
      <vt:lpstr>1.2.1 Assess the value and feasibility and readiness of your candidate use cases </vt:lpstr>
      <vt:lpstr>Review each use case’s value and readiness (VR) score</vt:lpstr>
      <vt:lpstr>PowerPoint Presentation</vt:lpstr>
      <vt:lpstr>1.2.2 Select your top use case for your pilot project</vt:lpstr>
      <vt:lpstr>Phase 2</vt:lpstr>
      <vt:lpstr>PowerPoint Presentation</vt:lpstr>
      <vt:lpstr>Case study example</vt:lpstr>
      <vt:lpstr>Step 2.1 – Establish the “what” and “why”</vt:lpstr>
      <vt:lpstr>Define your problem statement</vt:lpstr>
      <vt:lpstr>PowerPoint Presentation</vt:lpstr>
      <vt:lpstr>Craft an actionable problem statement</vt:lpstr>
      <vt:lpstr>2.1.1 Define your problem statement – Agent Assist</vt:lpstr>
      <vt:lpstr>2.1.1 Define your problem statement</vt:lpstr>
      <vt:lpstr>Establish your business context</vt:lpstr>
      <vt:lpstr>PowerPoint Presentation</vt:lpstr>
      <vt:lpstr>2.1.2 Establish your business context</vt:lpstr>
      <vt:lpstr>2.1.2 Establish your business context – Agent Assist</vt:lpstr>
      <vt:lpstr>2.1.2 Establish your business context</vt:lpstr>
      <vt:lpstr>Define your solution objectives</vt:lpstr>
      <vt:lpstr>Best practices for defining solution objectives</vt:lpstr>
      <vt:lpstr>Establish your AI-powered solution objectives</vt:lpstr>
      <vt:lpstr>2.1.3 Establish your solution objectives – Agent Assist</vt:lpstr>
      <vt:lpstr>2.1.3 Establish your solution objectives</vt:lpstr>
      <vt:lpstr>Define your solution success metrics</vt:lpstr>
      <vt:lpstr>PowerPoint Presentation</vt:lpstr>
      <vt:lpstr>Establish your AI-powered success metrics</vt:lpstr>
      <vt:lpstr>2.1.4 Define your solution success criteria – Agent Assist</vt:lpstr>
      <vt:lpstr>2.1.4 Define your solution success criteria</vt:lpstr>
      <vt:lpstr>Step 2.2 – Define your requirements</vt:lpstr>
      <vt:lpstr>Understand your current-state process</vt:lpstr>
      <vt:lpstr>PowerPoint Presentation</vt:lpstr>
      <vt:lpstr>Map your current-state process</vt:lpstr>
      <vt:lpstr>2.2.1 Map your current-state process – Agent Assist</vt:lpstr>
      <vt:lpstr>2.2.1 Map your current-state process</vt:lpstr>
      <vt:lpstr>Map your target-state process</vt:lpstr>
      <vt:lpstr>PowerPoint Presentation</vt:lpstr>
      <vt:lpstr>Defining current- &amp; target-state processes: A key to AI success</vt:lpstr>
      <vt:lpstr>Map your target-state process</vt:lpstr>
      <vt:lpstr>2.2.2 Map your target-state process – Agent Assist</vt:lpstr>
      <vt:lpstr>2.2.2 Map your target-state process</vt:lpstr>
      <vt:lpstr>Define your user requirements</vt:lpstr>
      <vt:lpstr>PowerPoint Presentation</vt:lpstr>
      <vt:lpstr>Prioritize decisively</vt:lpstr>
      <vt:lpstr>2.2.3 Define your user requirements</vt:lpstr>
      <vt:lpstr>2.2.3 Define your user requirements – Agent Assist</vt:lpstr>
      <vt:lpstr>2.2.3 Define your user requirements</vt:lpstr>
      <vt:lpstr>Define your data requirements</vt:lpstr>
      <vt:lpstr>PowerPoint Presentation</vt:lpstr>
      <vt:lpstr>PowerPoint Presentation</vt:lpstr>
      <vt:lpstr>Take the following steps to define data requirements for AI implementation in service desk</vt:lpstr>
      <vt:lpstr>2.2.4 Define your data requirements – Agent Assist</vt:lpstr>
      <vt:lpstr>2.2.4 Define your data requirements</vt:lpstr>
      <vt:lpstr>Step 2.3 – Establish your governance and controls</vt:lpstr>
      <vt:lpstr>Establish governance, risk, and compliance controls</vt:lpstr>
      <vt:lpstr>Understand the most critical  AI-related risks  to your solution</vt:lpstr>
      <vt:lpstr>Compliance considerations for your AI solution</vt:lpstr>
      <vt:lpstr>Governance best practices for your AI solution</vt:lpstr>
      <vt:lpstr>Follow these steps to identify and manage potential risks for implementing CX AI use cases</vt:lpstr>
      <vt:lpstr>2.3.1 Define your GRC considerations – Agent Assist</vt:lpstr>
      <vt:lpstr>2.3.1 Define your governance, risk, and compliance considerations</vt:lpstr>
      <vt:lpstr>Phase 3</vt:lpstr>
      <vt:lpstr>Configure &amp; deploy introduction: Establish your plan and supporting frameworks to bring your CX AI solution to life</vt:lpstr>
      <vt:lpstr>Step 3.1 – Determine your path and investment</vt:lpstr>
      <vt:lpstr>Determine your solution path</vt:lpstr>
      <vt:lpstr>Determine your solution path: Agent Assist</vt:lpstr>
      <vt:lpstr>Use Info-Tech’s resources to conduct a thorough evaluation and ranking of solutions that fulfill your prioritized use cases </vt:lpstr>
      <vt:lpstr>3.1.1 Determine your solution path</vt:lpstr>
      <vt:lpstr>Estimate your solution size</vt:lpstr>
      <vt:lpstr>Estimate your solution size </vt:lpstr>
      <vt:lpstr>3.1.2 Estimate your solution size</vt:lpstr>
      <vt:lpstr>Step 3.2 – Establish your development and deployment framework</vt:lpstr>
      <vt:lpstr>Develop your proof-of-concept framework</vt:lpstr>
      <vt:lpstr>PowerPoint Presentation</vt:lpstr>
      <vt:lpstr>Sample template: Proof of concept</vt:lpstr>
      <vt:lpstr>Completed example: Agent Assist</vt:lpstr>
      <vt:lpstr>3.2.1 Define your proof-of-concept framework</vt:lpstr>
      <vt:lpstr>Establish your testing framework &amp; plan</vt:lpstr>
      <vt:lpstr>PowerPoint Presentation</vt:lpstr>
      <vt:lpstr>Sample template: Testing plan</vt:lpstr>
      <vt:lpstr>Completed example: Agent Assist</vt:lpstr>
      <vt:lpstr>Completed example (continued): Agent Assist</vt:lpstr>
      <vt:lpstr>3.2.2 Establish your testing framework &amp; plan</vt:lpstr>
      <vt:lpstr>Build your deployment plan</vt:lpstr>
      <vt:lpstr>PowerPoint Presentation</vt:lpstr>
      <vt:lpstr>Sample template: Deployment plan</vt:lpstr>
      <vt:lpstr>Completed example: Agent Assist</vt:lpstr>
      <vt:lpstr>3.2.3 Map your deployment plan</vt:lpstr>
      <vt:lpstr>Establish a framework to scale your solution</vt:lpstr>
      <vt:lpstr>Why do we need both a deployment and scaling plan?</vt:lpstr>
      <vt:lpstr>Instructional template: Scaling framework</vt:lpstr>
      <vt:lpstr>Completed example: Agent Assist</vt:lpstr>
      <vt:lpstr>3.2.4 Establish your scaling plan</vt:lpstr>
      <vt:lpstr>Step 3.3 – Prepare your organization for your CX AI solution</vt:lpstr>
      <vt:lpstr>Build your change management plan</vt:lpstr>
      <vt:lpstr>PowerPoint Presentation</vt:lpstr>
      <vt:lpstr>Instructional template: Change management plan</vt:lpstr>
      <vt:lpstr>Completed example: Agent Assist</vt:lpstr>
      <vt:lpstr>3.3.1 Build your change management plan</vt:lpstr>
      <vt:lpstr>Build your training plan</vt:lpstr>
      <vt:lpstr>PowerPoint Presentation</vt:lpstr>
      <vt:lpstr>Instructional template: Training plan</vt:lpstr>
      <vt:lpstr>Completed example: Agent Assist</vt:lpstr>
      <vt:lpstr>3.3.2 Build your training plan</vt:lpstr>
      <vt:lpstr>Establish your communication plan</vt:lpstr>
      <vt:lpstr>Instructional template: Communication plan</vt:lpstr>
      <vt:lpstr>Completed example: Agent Assist</vt:lpstr>
      <vt:lpstr>3.3.3 Build your communication plan</vt:lpstr>
      <vt:lpstr>Build your solution roadmap</vt:lpstr>
      <vt:lpstr>PowerPoint Presentation</vt:lpstr>
      <vt:lpstr>Interlude: Project roadmap vs. project plan</vt:lpstr>
      <vt:lpstr>Instructional template: Solution roadmap</vt:lpstr>
      <vt:lpstr>Completed example: Agent Assist</vt:lpstr>
      <vt:lpstr>3.3.4 Establish your solution roadmap</vt:lpstr>
      <vt:lpstr>Phase 4</vt:lpstr>
      <vt:lpstr>The job isn’t complete once your solution has gone live</vt:lpstr>
      <vt:lpstr>Step 4.1 – Manage and maintain your solution post “go-live”</vt:lpstr>
      <vt:lpstr>Build your adoption plan</vt:lpstr>
      <vt:lpstr>PowerPoint Presentation</vt:lpstr>
      <vt:lpstr>Instructional template: Adoption plan</vt:lpstr>
      <vt:lpstr>Completed example: Agent Assist</vt:lpstr>
      <vt:lpstr>4.1.1 Build your adoption plan</vt:lpstr>
      <vt:lpstr>Define your monitoring framework</vt:lpstr>
      <vt:lpstr>PowerPoint Presentation</vt:lpstr>
      <vt:lpstr>Instructional template: Monitoring framework</vt:lpstr>
      <vt:lpstr>Completed example: Agent Assist</vt:lpstr>
      <vt:lpstr>4.1.2 Establish your monitoring framework &amp; plan</vt:lpstr>
      <vt:lpstr>Establish a continuous improvement plan</vt:lpstr>
      <vt:lpstr>PowerPoint Presentation</vt:lpstr>
      <vt:lpstr>Instructional template: Continuous improvement plan</vt:lpstr>
      <vt:lpstr>Completed example: Agent Assist</vt:lpstr>
      <vt:lpstr>4.1.3 build your continuous improvement plan</vt:lpstr>
      <vt:lpstr>Capture the ROI of your solution</vt:lpstr>
      <vt:lpstr>PowerPoint Presentation</vt:lpstr>
      <vt:lpstr>Measure the ROI of your CX AI solution</vt:lpstr>
      <vt:lpstr>Instructional template: ROI capture framework</vt:lpstr>
      <vt:lpstr>Completed example: Agent Assist</vt:lpstr>
      <vt:lpstr>4.1.4 Establish your ROI capture framework</vt:lpstr>
      <vt:lpstr>Departing thoughts</vt:lpstr>
      <vt:lpstr>Summary of Accomplishment</vt:lpstr>
      <vt:lpstr>Additional support</vt:lpstr>
      <vt:lpstr>Research reviewers, contributors, and experts</vt:lpstr>
      <vt:lpstr>Bibliography</vt:lpstr>
      <vt:lpstr>Bibliography</vt:lpstr>
      <vt:lpstr>Bibliography</vt:lpstr>
      <vt:lpstr>Related Info-Tech research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2025-06-30T14:43:51Z</dcterms:created>
  <dcterms:modified xsi:type="dcterms:W3CDTF">2025-07-25T19:01:31Z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2025-06-30T14:44:04Z</vt:lpwstr>
  </property>
  <property fmtid="{D5CDD505-2E9C-101B-9397-08002B2CF9AE}" pid="4" name="MSIP_Label_7d24214e-5322-4789-8422-cbe411bc3a74_Method">
    <vt:lpwstr>Standard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893d94aa-689c-449d-95fe-fd13da7faa30</vt:lpwstr>
  </property>
  <property fmtid="{D5CDD505-2E9C-101B-9397-08002B2CF9AE}" pid="8" name="MSIP_Label_7d24214e-5322-4789-8422-cbe411bc3a74_ContentBits">
    <vt:lpwstr>0</vt:lpwstr>
  </property>
  <property fmtid="{D5CDD505-2E9C-101B-9397-08002B2CF9AE}" pid="9" name="MSIP_Label_7d24214e-5322-4789-8422-cbe411bc3a74_Tag">
    <vt:lpwstr>10, 3, 0, 1</vt:lpwstr>
  </property>
</Properties>
</file>